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69" r:id="rId3"/>
    <p:sldId id="266" r:id="rId4"/>
    <p:sldId id="261" r:id="rId5"/>
    <p:sldId id="283" r:id="rId6"/>
    <p:sldId id="273" r:id="rId7"/>
    <p:sldId id="281" r:id="rId8"/>
    <p:sldId id="275" r:id="rId9"/>
    <p:sldId id="263" r:id="rId10"/>
    <p:sldId id="286" r:id="rId11"/>
    <p:sldId id="282" r:id="rId12"/>
    <p:sldId id="276" r:id="rId13"/>
    <p:sldId id="284" r:id="rId14"/>
    <p:sldId id="277" r:id="rId15"/>
    <p:sldId id="285" r:id="rId16"/>
    <p:sldId id="278" r:id="rId17"/>
    <p:sldId id="279" r:id="rId18"/>
    <p:sldId id="280"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CC0000"/>
    <a:srgbClr val="FF00FF"/>
    <a:srgbClr val="FFCCFF"/>
    <a:srgbClr val="FFFFCC"/>
    <a:srgbClr val="41719C"/>
    <a:srgbClr val="CC00CC"/>
    <a:srgbClr val="FF0066"/>
    <a:srgbClr val="FF99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6116D-D749-4333-8A20-75867DF24F75}"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6116D-D749-4333-8A20-75867DF24F75}" type="datetimeFigureOut">
              <a:rPr lang="en-US" smtClean="0"/>
              <a:t>6/15/2022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6116D-D749-4333-8A20-75867DF24F75}" type="datetimeFigureOut">
              <a:rPr lang="en-US" smtClean="0"/>
              <a:t>6/15/2022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6/15/2022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6/15/2022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51378" y="1501253"/>
            <a:ext cx="9021171" cy="4611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Kiểm</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tra</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bài</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cũ</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sp>
        <p:nvSpPr>
          <p:cNvPr id="8" name="Cloud Callout 1">
            <a:extLst>
              <a:ext uri="{FF2B5EF4-FFF2-40B4-BE49-F238E27FC236}">
                <a16:creationId xmlns:a16="http://schemas.microsoft.com/office/drawing/2014/main" id="{CEF4D80B-0136-DA40-A050-C7F1E816987F}"/>
              </a:ext>
            </a:extLst>
          </p:cNvPr>
          <p:cNvSpPr/>
          <p:nvPr/>
        </p:nvSpPr>
        <p:spPr>
          <a:xfrm>
            <a:off x="2736595" y="2483831"/>
            <a:ext cx="6610377" cy="2347477"/>
          </a:xfrm>
          <a:prstGeom prst="cloudCallout">
            <a:avLst>
              <a:gd name="adj1" fmla="val -36925"/>
              <a:gd name="adj2" fmla="val -1924"/>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Nếu muốn chat video với bạn bằng máy tính để bàn thì em cần có thêm những thiết bị gì?</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4760"/>
          <a:stretch/>
        </p:blipFill>
        <p:spPr>
          <a:xfrm>
            <a:off x="1132764" y="635757"/>
            <a:ext cx="3326855" cy="5258938"/>
          </a:xfrm>
          <a:prstGeom prst="rect">
            <a:avLst/>
          </a:prstGeom>
        </p:spPr>
      </p:pic>
      <p:pic>
        <p:nvPicPr>
          <p:cNvPr id="5" name="Picture 4"/>
          <p:cNvPicPr>
            <a:picLocks noChangeAspect="1"/>
          </p:cNvPicPr>
          <p:nvPr/>
        </p:nvPicPr>
        <p:blipFill rotWithShape="1">
          <a:blip r:embed="rId3"/>
          <a:srcRect b="5834"/>
          <a:stretch/>
        </p:blipFill>
        <p:spPr>
          <a:xfrm>
            <a:off x="5610366" y="1211594"/>
            <a:ext cx="5649122" cy="3524179"/>
          </a:xfrm>
          <a:prstGeom prst="rect">
            <a:avLst/>
          </a:prstGeom>
        </p:spPr>
      </p:pic>
    </p:spTree>
    <p:extLst>
      <p:ext uri="{BB962C8B-B14F-4D97-AF65-F5344CB8AC3E}">
        <p14:creationId xmlns:p14="http://schemas.microsoft.com/office/powerpoint/2010/main" val="1323411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ounded Rectangle 12"/>
          <p:cNvSpPr/>
          <p:nvPr/>
        </p:nvSpPr>
        <p:spPr>
          <a:xfrm>
            <a:off x="470647" y="1132363"/>
            <a:ext cx="11228294"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2706972" y="2449528"/>
            <a:ext cx="6974006" cy="2431435"/>
          </a:xfrm>
          <a:prstGeom prst="rect">
            <a:avLst/>
          </a:prstGeom>
        </p:spPr>
        <p:txBody>
          <a:bodyPr wrap="square">
            <a:spAutoFit/>
          </a:bodyPr>
          <a:lstStyle/>
          <a:p>
            <a:pPr algn="just">
              <a:spcBef>
                <a:spcPts val="1200"/>
              </a:spcBef>
              <a:spcAft>
                <a:spcPts val="1200"/>
              </a:spcAft>
            </a:pPr>
            <a:r>
              <a:rPr lang="en-US" sz="2800" b="1" i="1" smtClean="0">
                <a:latin typeface="Times New Roman" panose="02020603050405020304" pitchFamily="18" charset="0"/>
                <a:ea typeface="Times New Roman" panose="02020603050405020304" pitchFamily="18" charset="0"/>
              </a:rPr>
              <a:t>Bước </a:t>
            </a:r>
            <a:r>
              <a:rPr lang="en-US" sz="2800" b="1" i="1">
                <a:latin typeface="Times New Roman" panose="02020603050405020304" pitchFamily="18" charset="0"/>
                <a:ea typeface="Times New Roman" panose="02020603050405020304" pitchFamily="18" charset="0"/>
              </a:rPr>
              <a:t>4. </a:t>
            </a:r>
            <a:r>
              <a:rPr lang="en-US" sz="2800">
                <a:latin typeface="Times New Roman" panose="02020603050405020304" pitchFamily="18" charset="0"/>
                <a:ea typeface="Times New Roman" panose="02020603050405020304" pitchFamily="18" charset="0"/>
              </a:rPr>
              <a:t>Kiểm tra hoạt động của các thiết bị.</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Lắp pin và bật công tắc trên bàn phím, chuột (nếu cần)</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Kiểm tra hoạt động của chuột và bàn phím</a:t>
            </a:r>
          </a:p>
        </p:txBody>
      </p:sp>
    </p:spTree>
    <p:extLst>
      <p:ext uri="{BB962C8B-B14F-4D97-AF65-F5344CB8AC3E}">
        <p14:creationId xmlns:p14="http://schemas.microsoft.com/office/powerpoint/2010/main" val="349147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orizontal Scroll 12"/>
          <p:cNvSpPr/>
          <p:nvPr/>
        </p:nvSpPr>
        <p:spPr>
          <a:xfrm>
            <a:off x="1947946" y="1801503"/>
            <a:ext cx="8379726" cy="3603010"/>
          </a:xfrm>
          <a:prstGeom prst="horizontalScroll">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i="1">
                <a:latin typeface="Times New Roman" panose="02020603050405020304" pitchFamily="18" charset="0"/>
                <a:cs typeface="Times New Roman" panose="02020603050405020304" pitchFamily="18" charset="0"/>
              </a:rPr>
              <a:t>Nhiệm vụ:</a:t>
            </a:r>
            <a:r>
              <a:rPr lang="en-US" sz="2800">
                <a:latin typeface="Times New Roman" panose="02020603050405020304" pitchFamily="18" charset="0"/>
                <a:cs typeface="Times New Roman" panose="02020603050405020304" pitchFamily="18" charset="0"/>
              </a:rPr>
              <a:t> Có hộp thân máy và dây cắm màn hình các loại khác nhau để tách rời bên ngoài. Hãy chọn dây cắm phù hợp và kết nối màn hình với máy tính để có thể bắt đầu sử dụng.</a:t>
            </a:r>
          </a:p>
        </p:txBody>
      </p:sp>
      <p:grpSp>
        <p:nvGrpSpPr>
          <p:cNvPr id="20" name="Group 19"/>
          <p:cNvGrpSpPr/>
          <p:nvPr/>
        </p:nvGrpSpPr>
        <p:grpSpPr>
          <a:xfrm>
            <a:off x="1" y="232761"/>
            <a:ext cx="11929008"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2. KẾT NỐI ĐÚNG CÁCH MÀN HÌNH VỚI MÁY TÍNH </a:t>
              </a:r>
            </a:p>
          </p:txBody>
        </p:sp>
        <p:pic>
          <p:nvPicPr>
            <p:cNvPr id="23" name="Picture 22"/>
            <p:cNvPicPr>
              <a:picLocks noChangeAspect="1"/>
            </p:cNvPicPr>
            <p:nvPr/>
          </p:nvPicPr>
          <p:blipFill>
            <a:blip r:embed="rId3"/>
            <a:stretch>
              <a:fillRect/>
            </a:stretch>
          </p:blipFill>
          <p:spPr>
            <a:xfrm flipH="1">
              <a:off x="4048015" y="232761"/>
              <a:ext cx="222997" cy="595086"/>
            </a:xfrm>
            <a:prstGeom prst="rect">
              <a:avLst/>
            </a:prstGeom>
          </p:spPr>
        </p:pic>
      </p:grpSp>
    </p:spTree>
    <p:extLst>
      <p:ext uri="{BB962C8B-B14F-4D97-AF65-F5344CB8AC3E}">
        <p14:creationId xmlns:p14="http://schemas.microsoft.com/office/powerpoint/2010/main" val="394941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4462" y="210792"/>
            <a:ext cx="3293885" cy="6496635"/>
          </a:xfrm>
          <a:prstGeom prst="rect">
            <a:avLst/>
          </a:prstGeom>
        </p:spPr>
      </p:pic>
      <p:pic>
        <p:nvPicPr>
          <p:cNvPr id="12" name="Picture 11"/>
          <p:cNvPicPr>
            <a:picLocks noChangeAspect="1"/>
          </p:cNvPicPr>
          <p:nvPr/>
        </p:nvPicPr>
        <p:blipFill>
          <a:blip r:embed="rId3"/>
          <a:stretch>
            <a:fillRect/>
          </a:stretch>
        </p:blipFill>
        <p:spPr>
          <a:xfrm>
            <a:off x="5412309" y="3998271"/>
            <a:ext cx="2405220" cy="1723741"/>
          </a:xfrm>
          <a:prstGeom prst="rect">
            <a:avLst/>
          </a:prstGeom>
        </p:spPr>
      </p:pic>
      <p:pic>
        <p:nvPicPr>
          <p:cNvPr id="13" name="Picture 12"/>
          <p:cNvPicPr>
            <a:picLocks noChangeAspect="1"/>
          </p:cNvPicPr>
          <p:nvPr/>
        </p:nvPicPr>
        <p:blipFill>
          <a:blip r:embed="rId4"/>
          <a:stretch>
            <a:fillRect/>
          </a:stretch>
        </p:blipFill>
        <p:spPr>
          <a:xfrm>
            <a:off x="9111491" y="3459109"/>
            <a:ext cx="2432367" cy="2432367"/>
          </a:xfrm>
          <a:prstGeom prst="rect">
            <a:avLst/>
          </a:prstGeom>
        </p:spPr>
      </p:pic>
      <p:pic>
        <p:nvPicPr>
          <p:cNvPr id="14" name="Picture 13"/>
          <p:cNvPicPr>
            <a:picLocks noChangeAspect="1"/>
          </p:cNvPicPr>
          <p:nvPr/>
        </p:nvPicPr>
        <p:blipFill rotWithShape="1">
          <a:blip r:embed="rId5"/>
          <a:srcRect l="5018" t="3900" r="5502" b="3259"/>
          <a:stretch/>
        </p:blipFill>
        <p:spPr>
          <a:xfrm>
            <a:off x="5222418" y="929857"/>
            <a:ext cx="2436594" cy="1613848"/>
          </a:xfrm>
          <a:prstGeom prst="rect">
            <a:avLst/>
          </a:prstGeom>
          <a:ln>
            <a:noFill/>
          </a:ln>
        </p:spPr>
      </p:pic>
      <p:pic>
        <p:nvPicPr>
          <p:cNvPr id="15" name="Picture 14"/>
          <p:cNvPicPr>
            <a:picLocks noChangeAspect="1"/>
          </p:cNvPicPr>
          <p:nvPr/>
        </p:nvPicPr>
        <p:blipFill>
          <a:blip r:embed="rId6"/>
          <a:stretch>
            <a:fillRect/>
          </a:stretch>
        </p:blipFill>
        <p:spPr>
          <a:xfrm>
            <a:off x="9304725" y="377678"/>
            <a:ext cx="2576665" cy="2000445"/>
          </a:xfrm>
          <a:prstGeom prst="rect">
            <a:avLst/>
          </a:prstGeom>
        </p:spPr>
      </p:pic>
    </p:spTree>
    <p:extLst>
      <p:ext uri="{BB962C8B-B14F-4D97-AF65-F5344CB8AC3E}">
        <p14:creationId xmlns:p14="http://schemas.microsoft.com/office/powerpoint/2010/main" val="632283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470647" y="1204686"/>
            <a:ext cx="11255188"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Hướng dẫn</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3865174" y="254079"/>
              <a:ext cx="571500" cy="552450"/>
            </a:xfrm>
            <a:prstGeom prst="rect">
              <a:avLst/>
            </a:prstGeom>
          </p:spPr>
        </p:pic>
      </p:grpSp>
      <p:sp>
        <p:nvSpPr>
          <p:cNvPr id="5" name="Rectangle 4"/>
          <p:cNvSpPr/>
          <p:nvPr/>
        </p:nvSpPr>
        <p:spPr>
          <a:xfrm>
            <a:off x="1078173" y="1418141"/>
            <a:ext cx="10345003" cy="1391150"/>
          </a:xfrm>
          <a:prstGeom prst="rect">
            <a:avLst/>
          </a:prstGeom>
        </p:spPr>
        <p:txBody>
          <a:bodyPr wrap="square">
            <a:spAutoFit/>
          </a:bodyPr>
          <a:lstStyle/>
          <a:p>
            <a:pPr algn="just">
              <a:lnSpc>
                <a:spcPct val="115000"/>
              </a:lnSpc>
              <a:spcBef>
                <a:spcPts val="1200"/>
              </a:spcBef>
              <a:spcAft>
                <a:spcPts val="1200"/>
              </a:spcAft>
            </a:pPr>
            <a:r>
              <a:rPr lang="en-US" sz="2800" b="1" i="1">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Nhận biết các cổng cắm có thể dùng cho thiết bị xuất hình ảnh</a:t>
            </a:r>
          </a:p>
          <a:p>
            <a:pPr algn="just">
              <a:lnSpc>
                <a:spcPct val="115000"/>
              </a:lnSpc>
              <a:spcBef>
                <a:spcPts val="1200"/>
              </a:spcBef>
              <a:spcAft>
                <a:spcPts val="1200"/>
              </a:spcAft>
            </a:pPr>
            <a:r>
              <a:rPr lang="en-US" sz="2800">
                <a:latin typeface="Times New Roman" panose="02020603050405020304" pitchFamily="18" charset="0"/>
                <a:ea typeface="Times New Roman" panose="02020603050405020304" pitchFamily="18" charset="0"/>
              </a:rPr>
              <a:t>- Cổng VGA, DVI, HDMI</a:t>
            </a: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Display</a:t>
            </a:r>
            <a:endParaRPr lang="en-US" sz="280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2440674" y="3022746"/>
            <a:ext cx="7620000" cy="3508680"/>
          </a:xfrm>
          <a:prstGeom prst="rect">
            <a:avLst/>
          </a:prstGeom>
        </p:spPr>
      </p:pic>
    </p:spTree>
    <p:extLst>
      <p:ext uri="{BB962C8B-B14F-4D97-AF65-F5344CB8AC3E}">
        <p14:creationId xmlns:p14="http://schemas.microsoft.com/office/powerpoint/2010/main" val="2646126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470647" y="1204686"/>
            <a:ext cx="11255188"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Hướng dẫn</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3865174" y="254079"/>
              <a:ext cx="571500" cy="552450"/>
            </a:xfrm>
            <a:prstGeom prst="rect">
              <a:avLst/>
            </a:prstGeom>
          </p:spPr>
        </p:pic>
      </p:grpSp>
      <p:sp>
        <p:nvSpPr>
          <p:cNvPr id="5" name="Rectangle 4"/>
          <p:cNvSpPr/>
          <p:nvPr/>
        </p:nvSpPr>
        <p:spPr>
          <a:xfrm>
            <a:off x="1774209" y="2318893"/>
            <a:ext cx="9034817" cy="548099"/>
          </a:xfrm>
          <a:prstGeom prst="rect">
            <a:avLst/>
          </a:prstGeom>
        </p:spPr>
        <p:txBody>
          <a:bodyPr wrap="square">
            <a:spAutoFit/>
          </a:bodyPr>
          <a:lstStyle/>
          <a:p>
            <a:pPr algn="just">
              <a:lnSpc>
                <a:spcPct val="115000"/>
              </a:lnSpc>
              <a:spcBef>
                <a:spcPts val="1200"/>
              </a:spcBef>
              <a:spcAft>
                <a:spcPts val="1200"/>
              </a:spcAft>
            </a:pPr>
            <a:r>
              <a:rPr lang="en-US" sz="2800" b="1" i="1" smtClean="0">
                <a:latin typeface="Times New Roman" panose="02020603050405020304" pitchFamily="18" charset="0"/>
                <a:ea typeface="Times New Roman" panose="02020603050405020304" pitchFamily="18" charset="0"/>
              </a:rPr>
              <a:t>Bước </a:t>
            </a:r>
            <a:r>
              <a:rPr lang="en-US" sz="2800" b="1" i="1">
                <a:latin typeface="Times New Roman" panose="02020603050405020304" pitchFamily="18" charset="0"/>
                <a:ea typeface="Times New Roman" panose="02020603050405020304" pitchFamily="18" charset="0"/>
              </a:rPr>
              <a:t>2. </a:t>
            </a:r>
            <a:r>
              <a:rPr lang="en-US" sz="2800">
                <a:latin typeface="Times New Roman" panose="02020603050405020304" pitchFamily="18" charset="0"/>
                <a:ea typeface="Times New Roman" panose="02020603050405020304" pitchFamily="18" charset="0"/>
              </a:rPr>
              <a:t>Nhận biết đầu cắm tương ứng</a:t>
            </a:r>
          </a:p>
        </p:txBody>
      </p:sp>
      <p:pic>
        <p:nvPicPr>
          <p:cNvPr id="7" name="Picture 6"/>
          <p:cNvPicPr>
            <a:picLocks noChangeAspect="1"/>
          </p:cNvPicPr>
          <p:nvPr/>
        </p:nvPicPr>
        <p:blipFill>
          <a:blip r:embed="rId4"/>
          <a:stretch>
            <a:fillRect/>
          </a:stretch>
        </p:blipFill>
        <p:spPr>
          <a:xfrm>
            <a:off x="870812" y="3541556"/>
            <a:ext cx="2405220" cy="1723741"/>
          </a:xfrm>
          <a:prstGeom prst="rect">
            <a:avLst/>
          </a:prstGeom>
        </p:spPr>
      </p:pic>
      <p:pic>
        <p:nvPicPr>
          <p:cNvPr id="9" name="Picture 8"/>
          <p:cNvPicPr>
            <a:picLocks noChangeAspect="1"/>
          </p:cNvPicPr>
          <p:nvPr/>
        </p:nvPicPr>
        <p:blipFill>
          <a:blip r:embed="rId5"/>
          <a:stretch>
            <a:fillRect/>
          </a:stretch>
        </p:blipFill>
        <p:spPr>
          <a:xfrm>
            <a:off x="6340996" y="3109634"/>
            <a:ext cx="2432367" cy="2432367"/>
          </a:xfrm>
          <a:prstGeom prst="rect">
            <a:avLst/>
          </a:prstGeom>
        </p:spPr>
      </p:pic>
      <p:pic>
        <p:nvPicPr>
          <p:cNvPr id="4" name="Picture 3"/>
          <p:cNvPicPr>
            <a:picLocks noChangeAspect="1"/>
          </p:cNvPicPr>
          <p:nvPr/>
        </p:nvPicPr>
        <p:blipFill rotWithShape="1">
          <a:blip r:embed="rId6"/>
          <a:srcRect l="5018" t="3900" r="5502" b="3259"/>
          <a:stretch/>
        </p:blipFill>
        <p:spPr>
          <a:xfrm>
            <a:off x="3588458" y="3618466"/>
            <a:ext cx="2436594" cy="1613848"/>
          </a:xfrm>
          <a:prstGeom prst="rect">
            <a:avLst/>
          </a:prstGeom>
          <a:ln>
            <a:noFill/>
          </a:ln>
        </p:spPr>
      </p:pic>
      <p:pic>
        <p:nvPicPr>
          <p:cNvPr id="12" name="Picture 11"/>
          <p:cNvPicPr>
            <a:picLocks noChangeAspect="1"/>
          </p:cNvPicPr>
          <p:nvPr/>
        </p:nvPicPr>
        <p:blipFill>
          <a:blip r:embed="rId7"/>
          <a:stretch>
            <a:fillRect/>
          </a:stretch>
        </p:blipFill>
        <p:spPr>
          <a:xfrm>
            <a:off x="9089307" y="3325594"/>
            <a:ext cx="2576665" cy="2000445"/>
          </a:xfrm>
          <a:prstGeom prst="rect">
            <a:avLst/>
          </a:prstGeom>
        </p:spPr>
      </p:pic>
      <p:sp>
        <p:nvSpPr>
          <p:cNvPr id="13" name="Rectangle 12"/>
          <p:cNvSpPr/>
          <p:nvPr/>
        </p:nvSpPr>
        <p:spPr>
          <a:xfrm>
            <a:off x="1123124" y="5682712"/>
            <a:ext cx="1565493" cy="369332"/>
          </a:xfrm>
          <a:prstGeom prst="rect">
            <a:avLst/>
          </a:prstGeom>
        </p:spPr>
        <p:txBody>
          <a:bodyPr wrap="none">
            <a:spAutoFit/>
          </a:bodyPr>
          <a:lstStyle/>
          <a:p>
            <a:r>
              <a:rPr lang="en-US" smtClean="0">
                <a:latin typeface="Times New Roman" panose="02020603050405020304" pitchFamily="18" charset="0"/>
                <a:ea typeface="Times New Roman" panose="02020603050405020304" pitchFamily="18" charset="0"/>
              </a:rPr>
              <a:t>Đầu cắm </a:t>
            </a:r>
            <a:r>
              <a:rPr lang="en-US">
                <a:latin typeface="Times New Roman" panose="02020603050405020304" pitchFamily="18" charset="0"/>
                <a:ea typeface="Times New Roman" panose="02020603050405020304" pitchFamily="18" charset="0"/>
              </a:rPr>
              <a:t>VGA</a:t>
            </a:r>
            <a:endParaRPr lang="en-US"/>
          </a:p>
        </p:txBody>
      </p:sp>
      <p:sp>
        <p:nvSpPr>
          <p:cNvPr id="14" name="Rectangle 13"/>
          <p:cNvSpPr/>
          <p:nvPr/>
        </p:nvSpPr>
        <p:spPr>
          <a:xfrm>
            <a:off x="3919773" y="5657611"/>
            <a:ext cx="1479892" cy="369332"/>
          </a:xfrm>
          <a:prstGeom prst="rect">
            <a:avLst/>
          </a:prstGeom>
        </p:spPr>
        <p:txBody>
          <a:bodyPr wrap="none">
            <a:spAutoFit/>
          </a:bodyPr>
          <a:lstStyle/>
          <a:p>
            <a:r>
              <a:rPr lang="en-US" smtClean="0">
                <a:latin typeface="Times New Roman" panose="02020603050405020304" pitchFamily="18" charset="0"/>
                <a:ea typeface="Times New Roman" panose="02020603050405020304" pitchFamily="18" charset="0"/>
              </a:rPr>
              <a:t>Đầu cắm DVI</a:t>
            </a:r>
            <a:endParaRPr lang="en-US"/>
          </a:p>
        </p:txBody>
      </p:sp>
      <p:sp>
        <p:nvSpPr>
          <p:cNvPr id="15" name="Rectangle 14"/>
          <p:cNvSpPr/>
          <p:nvPr/>
        </p:nvSpPr>
        <p:spPr>
          <a:xfrm>
            <a:off x="6652901" y="5657611"/>
            <a:ext cx="1685077" cy="369332"/>
          </a:xfrm>
          <a:prstGeom prst="rect">
            <a:avLst/>
          </a:prstGeom>
        </p:spPr>
        <p:txBody>
          <a:bodyPr wrap="none">
            <a:spAutoFit/>
          </a:bodyPr>
          <a:lstStyle/>
          <a:p>
            <a:r>
              <a:rPr lang="en-US" smtClean="0">
                <a:latin typeface="Times New Roman" panose="02020603050405020304" pitchFamily="18" charset="0"/>
                <a:ea typeface="Times New Roman" panose="02020603050405020304" pitchFamily="18" charset="0"/>
              </a:rPr>
              <a:t>Đầu cắm HDMI</a:t>
            </a:r>
            <a:endParaRPr lang="en-US"/>
          </a:p>
        </p:txBody>
      </p:sp>
      <p:sp>
        <p:nvSpPr>
          <p:cNvPr id="16" name="Rectangle 15"/>
          <p:cNvSpPr/>
          <p:nvPr/>
        </p:nvSpPr>
        <p:spPr>
          <a:xfrm>
            <a:off x="9243541" y="5657611"/>
            <a:ext cx="1787669" cy="369332"/>
          </a:xfrm>
          <a:prstGeom prst="rect">
            <a:avLst/>
          </a:prstGeom>
        </p:spPr>
        <p:txBody>
          <a:bodyPr wrap="none">
            <a:spAutoFit/>
          </a:bodyPr>
          <a:lstStyle/>
          <a:p>
            <a:r>
              <a:rPr lang="en-US" smtClean="0">
                <a:latin typeface="Times New Roman" panose="02020603050405020304" pitchFamily="18" charset="0"/>
                <a:ea typeface="Times New Roman" panose="02020603050405020304" pitchFamily="18" charset="0"/>
              </a:rPr>
              <a:t>Đầu cắm Display</a:t>
            </a:r>
            <a:endParaRPr lang="en-US"/>
          </a:p>
        </p:txBody>
      </p:sp>
    </p:spTree>
    <p:extLst>
      <p:ext uri="{BB962C8B-B14F-4D97-AF65-F5344CB8AC3E}">
        <p14:creationId xmlns:p14="http://schemas.microsoft.com/office/powerpoint/2010/main" val="2420411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53222" t="47782" r="2343" b="22298"/>
          <a:stretch/>
        </p:blipFill>
        <p:spPr bwMode="auto">
          <a:xfrm>
            <a:off x="1132764" y="704280"/>
            <a:ext cx="9717206" cy="53280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5862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1653" y="366971"/>
            <a:ext cx="6096000" cy="1197507"/>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Thực hiện kết nối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Cắm đầu cắm vào đúng cổng, bật điện</a:t>
            </a:r>
          </a:p>
        </p:txBody>
      </p:sp>
      <p:pic>
        <p:nvPicPr>
          <p:cNvPr id="2" name="Picture 1"/>
          <p:cNvPicPr>
            <a:picLocks noChangeAspect="1"/>
          </p:cNvPicPr>
          <p:nvPr/>
        </p:nvPicPr>
        <p:blipFill rotWithShape="1">
          <a:blip r:embed="rId2"/>
          <a:srcRect b="4888"/>
          <a:stretch/>
        </p:blipFill>
        <p:spPr>
          <a:xfrm>
            <a:off x="1029482" y="2341727"/>
            <a:ext cx="4480356" cy="3417627"/>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344" l="0" r="100000">
                        <a14:foregroundMark x1="72500" y1="65246" x2="72500" y2="65246"/>
                        <a14:foregroundMark x1="62500" y1="69508" x2="62500" y2="69508"/>
                        <a14:foregroundMark x1="72500" y1="60000" x2="72500" y2="60000"/>
                        <a14:foregroundMark x1="79500" y1="51803" x2="80250" y2="50492"/>
                        <a14:foregroundMark x1="86000" y1="42951" x2="86000" y2="42951"/>
                        <a14:foregroundMark x1="92250" y1="34754" x2="92250" y2="34754"/>
                        <a14:foregroundMark x1="95500" y1="33115" x2="95500" y2="33115"/>
                        <a14:foregroundMark x1="66500" y1="68525" x2="66500" y2="68525"/>
                        <a14:foregroundMark x1="63750" y1="67869" x2="63750" y2="67869"/>
                        <a14:foregroundMark x1="64750" y1="68197" x2="64750" y2="68197"/>
                        <a14:foregroundMark x1="62750" y1="66230" x2="62750" y2="66230"/>
                        <a14:foregroundMark x1="8000" y1="37705" x2="41250" y2="37705"/>
                        <a14:foregroundMark x1="49000" y1="7541" x2="50250" y2="69836"/>
                        <a14:foregroundMark x1="5000" y1="6557" x2="30250" y2="6557"/>
                        <a14:foregroundMark x1="2250" y1="2951" x2="1500" y2="11803"/>
                        <a14:foregroundMark x1="5500" y1="3279" x2="7750" y2="2951"/>
                        <a14:foregroundMark x1="8750" y1="1967" x2="35500" y2="3607"/>
                        <a14:foregroundMark x1="20750" y1="41639" x2="20750" y2="76066"/>
                        <a14:foregroundMark x1="23500" y1="17049" x2="23500" y2="17049"/>
                        <a14:foregroundMark x1="5250" y1="69508" x2="7750" y2="92131"/>
                        <a14:foregroundMark x1="7500" y1="97705" x2="56250" y2="98033"/>
                        <a14:foregroundMark x1="35000" y1="40000" x2="34750" y2="66557"/>
                        <a14:foregroundMark x1="26500" y1="46885" x2="26500" y2="76393"/>
                        <a14:foregroundMark x1="24750" y1="45902" x2="24750" y2="77049"/>
                        <a14:foregroundMark x1="24750" y1="17049" x2="24750" y2="17049"/>
                        <a14:foregroundMark x1="20500" y1="16066" x2="20500" y2="16066"/>
                        <a14:foregroundMark x1="25250" y1="13443" x2="25250" y2="13443"/>
                        <a14:foregroundMark x1="22000" y1="13115" x2="22000" y2="13115"/>
                        <a14:foregroundMark x1="21000" y1="12459" x2="21000" y2="12459"/>
                        <a14:foregroundMark x1="24250" y1="11803" x2="24250" y2="11803"/>
                        <a14:foregroundMark x1="27000" y1="18033" x2="27000" y2="18033"/>
                        <a14:foregroundMark x1="24000" y1="21967" x2="24000" y2="21967"/>
                        <a14:foregroundMark x1="22750" y1="20328" x2="22750" y2="20328"/>
                        <a14:foregroundMark x1="21500" y1="19672" x2="21500" y2="19672"/>
                        <a14:foregroundMark x1="25250" y1="20984" x2="25250" y2="20984"/>
                        <a14:foregroundMark x1="26750" y1="16393" x2="26750" y2="16393"/>
                        <a14:foregroundMark x1="26500" y1="53115" x2="26500" y2="53115"/>
                        <a14:foregroundMark x1="29500" y1="45902" x2="29500" y2="45902"/>
                        <a14:foregroundMark x1="27750" y1="54754" x2="27750" y2="56721"/>
                        <a14:foregroundMark x1="27750" y1="66230" x2="27750" y2="68525"/>
                        <a14:foregroundMark x1="27750" y1="73770" x2="28000" y2="76066"/>
                        <a14:foregroundMark x1="28000" y1="78689" x2="28000" y2="78689"/>
                        <a14:foregroundMark x1="28250" y1="81311" x2="28250" y2="81311"/>
                        <a14:foregroundMark x1="25250" y1="79344" x2="25250" y2="79344"/>
                        <a14:foregroundMark x1="65000" y1="24590" x2="65000" y2="24590"/>
                        <a14:foregroundMark x1="65500" y1="13443" x2="70250" y2="64918"/>
                        <a14:foregroundMark x1="66250" y1="75410" x2="96000" y2="74754"/>
                        <a14:foregroundMark x1="58750" y1="82623" x2="99750" y2="82951"/>
                        <a14:foregroundMark x1="69750" y1="3279" x2="90250" y2="47541"/>
                        <a14:backgroundMark x1="67500" y1="96393" x2="98000" y2="97705"/>
                      </a14:backgroundRemoval>
                    </a14:imgEffect>
                  </a14:imgLayer>
                </a14:imgProps>
              </a:ext>
            </a:extLst>
          </a:blip>
          <a:srcRect b="408"/>
          <a:stretch/>
        </p:blipFill>
        <p:spPr>
          <a:xfrm>
            <a:off x="6811370" y="2522347"/>
            <a:ext cx="4388446" cy="3332543"/>
          </a:xfrm>
          <a:prstGeom prst="rect">
            <a:avLst/>
          </a:prstGeom>
        </p:spPr>
      </p:pic>
    </p:spTree>
    <p:extLst>
      <p:ext uri="{BB962C8B-B14F-4D97-AF65-F5344CB8AC3E}">
        <p14:creationId xmlns:p14="http://schemas.microsoft.com/office/powerpoint/2010/main" val="226194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orizontal Scroll 12"/>
          <p:cNvSpPr/>
          <p:nvPr/>
        </p:nvSpPr>
        <p:spPr>
          <a:xfrm>
            <a:off x="846161" y="827847"/>
            <a:ext cx="10631605" cy="6030153"/>
          </a:xfrm>
          <a:prstGeom prst="horizontalScroll">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sz="2800">
                <a:latin typeface="Times New Roman" panose="02020603050405020304" pitchFamily="18" charset="0"/>
                <a:cs typeface="Times New Roman" panose="02020603050405020304" pitchFamily="18" charset="0"/>
              </a:rPr>
              <a:t>- Chọn cắm sai cổng</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Cắm giắc USB không đúng chiều</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Lắp pin không đúng chiều cho chuột khôn dây hoặc bàn phím không dây</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Lựa chọn sai máy in</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Dịch chuyển màn hình làm cáp màn hình kéo căng, có thể dẫn đến lỏng chỗ tiếp xúc của các giắc cắm kết nối màn hình với máy tính và màn hình với nguồn điện</a:t>
            </a:r>
          </a:p>
        </p:txBody>
      </p:sp>
      <p:grpSp>
        <p:nvGrpSpPr>
          <p:cNvPr id="20" name="Group 19"/>
          <p:cNvGrpSpPr/>
          <p:nvPr/>
        </p:nvGrpSpPr>
        <p:grpSpPr>
          <a:xfrm>
            <a:off x="1" y="232761"/>
            <a:ext cx="11929008"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3. MỘT SỐ VÍ DỤ THAO TÁC GÂY LỖI</a:t>
              </a:r>
            </a:p>
          </p:txBody>
        </p:sp>
        <p:pic>
          <p:nvPicPr>
            <p:cNvPr id="23" name="Picture 22"/>
            <p:cNvPicPr>
              <a:picLocks noChangeAspect="1"/>
            </p:cNvPicPr>
            <p:nvPr/>
          </p:nvPicPr>
          <p:blipFill>
            <a:blip r:embed="rId3"/>
            <a:stretch>
              <a:fillRect/>
            </a:stretch>
          </p:blipFill>
          <p:spPr>
            <a:xfrm flipH="1">
              <a:off x="4048015" y="232761"/>
              <a:ext cx="222997" cy="595086"/>
            </a:xfrm>
            <a:prstGeom prst="rect">
              <a:avLst/>
            </a:prstGeom>
          </p:spPr>
        </p:pic>
      </p:grpSp>
    </p:spTree>
    <p:extLst>
      <p:ext uri="{BB962C8B-B14F-4D97-AF65-F5344CB8AC3E}">
        <p14:creationId xmlns:p14="http://schemas.microsoft.com/office/powerpoint/2010/main" val="70356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33487" y="155474"/>
            <a:ext cx="4353220" cy="645358"/>
            <a:chOff x="4041063" y="747142"/>
            <a:chExt cx="4353220" cy="645358"/>
          </a:xfrm>
        </p:grpSpPr>
        <p:sp>
          <p:nvSpPr>
            <p:cNvPr id="16" name="Rounded Rectangle 15"/>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3"/>
            <a:stretch>
              <a:fillRect/>
            </a:stretch>
          </p:blipFill>
          <p:spPr>
            <a:xfrm>
              <a:off x="4902348" y="773790"/>
              <a:ext cx="589389" cy="565168"/>
            </a:xfrm>
            <a:prstGeom prst="rect">
              <a:avLst/>
            </a:prstGeom>
          </p:spPr>
        </p:pic>
      </p:grpSp>
      <p:sp>
        <p:nvSpPr>
          <p:cNvPr id="4" name="Rounded Rectangle 3"/>
          <p:cNvSpPr/>
          <p:nvPr/>
        </p:nvSpPr>
        <p:spPr>
          <a:xfrm>
            <a:off x="1094545" y="2359100"/>
            <a:ext cx="10031103" cy="174686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Cổng cắm chuột hoặc bàn phím của máy tính để bàn bị gãy một chân cắm nên không thể cắm chuột hoặc bàn phím có dây. Làm thế nào để có thể tiếp tục sử dụng được máy tính?</a:t>
            </a:r>
          </a:p>
        </p:txBody>
      </p:sp>
    </p:spTree>
    <p:extLst>
      <p:ext uri="{BB962C8B-B14F-4D97-AF65-F5344CB8AC3E}">
        <p14:creationId xmlns:p14="http://schemas.microsoft.com/office/powerpoint/2010/main" val="2502020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4345"/>
          <a:stretch/>
        </p:blipFill>
        <p:spPr>
          <a:xfrm>
            <a:off x="2480279" y="-282386"/>
            <a:ext cx="6771297" cy="5782234"/>
          </a:xfrm>
          <a:prstGeom prst="rect">
            <a:avLst/>
          </a:prstGeom>
        </p:spPr>
      </p:pic>
      <p:pic>
        <p:nvPicPr>
          <p:cNvPr id="6" name="Picture 5"/>
          <p:cNvPicPr>
            <a:picLocks noChangeAspect="1"/>
          </p:cNvPicPr>
          <p:nvPr/>
        </p:nvPicPr>
        <p:blipFill>
          <a:blip r:embed="rId4"/>
          <a:stretch>
            <a:fillRect/>
          </a:stretch>
        </p:blipFill>
        <p:spPr>
          <a:xfrm>
            <a:off x="3267635" y="5196761"/>
            <a:ext cx="8162364" cy="170158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2" name="Rectangle 1"/>
          <p:cNvSpPr/>
          <p:nvPr/>
        </p:nvSpPr>
        <p:spPr>
          <a:xfrm>
            <a:off x="3057099" y="410090"/>
            <a:ext cx="5786650" cy="399218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15000"/>
              </a:lnSpc>
              <a:spcBef>
                <a:spcPts val="600"/>
              </a:spcBef>
              <a:spcAft>
                <a:spcPts val="600"/>
              </a:spcAft>
            </a:pPr>
            <a:r>
              <a:rPr lang="en-US" sz="5400" b="1">
                <a:solidFill>
                  <a:srgbClr val="C00000"/>
                </a:solidFill>
                <a:latin typeface="Times New Roman" panose="02020603050405020304" pitchFamily="18" charset="0"/>
                <a:ea typeface="Times New Roman" panose="02020603050405020304" pitchFamily="18" charset="0"/>
              </a:rPr>
              <a:t>BÀI 3 </a:t>
            </a:r>
            <a:endParaRPr lang="en-US" sz="54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5400" b="1">
                <a:solidFill>
                  <a:srgbClr val="C00000"/>
                </a:solidFill>
                <a:latin typeface="Times New Roman" panose="02020603050405020304" pitchFamily="18" charset="0"/>
                <a:ea typeface="Times New Roman" panose="02020603050405020304" pitchFamily="18" charset="0"/>
              </a:rPr>
              <a:t>THỰC HÀNH VỚI CÁC THIẾT BỊ VÀO - RA</a:t>
            </a:r>
            <a:endParaRPr lang="en-US" sz="5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4290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1" name="Group 20"/>
          <p:cNvGrpSpPr/>
          <p:nvPr/>
        </p:nvGrpSpPr>
        <p:grpSpPr>
          <a:xfrm>
            <a:off x="3757443" y="2565452"/>
            <a:ext cx="4353220" cy="645358"/>
            <a:chOff x="3930438" y="818781"/>
            <a:chExt cx="4353220" cy="645358"/>
          </a:xfrm>
        </p:grpSpPr>
        <p:sp>
          <p:nvSpPr>
            <p:cNvPr id="24" name="Rounded Rectangle 23"/>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27" name="Picture 26"/>
            <p:cNvPicPr>
              <a:picLocks noChangeAspect="1"/>
            </p:cNvPicPr>
            <p:nvPr/>
          </p:nvPicPr>
          <p:blipFill>
            <a:blip r:embed="rId3"/>
            <a:stretch>
              <a:fillRect/>
            </a:stretch>
          </p:blipFill>
          <p:spPr>
            <a:xfrm>
              <a:off x="4712495" y="845675"/>
              <a:ext cx="576956" cy="614616"/>
            </a:xfrm>
            <a:prstGeom prst="rect">
              <a:avLst/>
            </a:prstGeom>
          </p:spPr>
        </p:pic>
      </p:grpSp>
    </p:spTree>
    <p:extLst>
      <p:ext uri="{BB962C8B-B14F-4D97-AF65-F5344CB8AC3E}">
        <p14:creationId xmlns:p14="http://schemas.microsoft.com/office/powerpoint/2010/main" val="228140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46609" y="1105466"/>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orizontal Scroll 12"/>
          <p:cNvSpPr/>
          <p:nvPr/>
        </p:nvSpPr>
        <p:spPr>
          <a:xfrm>
            <a:off x="2033516" y="1460310"/>
            <a:ext cx="8379726" cy="4749421"/>
          </a:xfrm>
          <a:prstGeom prst="horizontalScroll">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i="1">
                <a:latin typeface="Times New Roman" panose="02020603050405020304" pitchFamily="18" charset="0"/>
                <a:cs typeface="Times New Roman" panose="02020603050405020304" pitchFamily="18" charset="0"/>
              </a:rPr>
              <a:t>Nhiệm vụ:</a:t>
            </a:r>
            <a:r>
              <a:rPr lang="en-US" sz="2800">
                <a:latin typeface="Times New Roman" panose="02020603050405020304" pitchFamily="18" charset="0"/>
                <a:cs typeface="Times New Roman" panose="02020603050405020304" pitchFamily="18" charset="0"/>
              </a:rPr>
              <a:t> Có hộp thân máy, một số bàn phím và chuột các loại khác nhau để tách rời bên ngoài. Hãy chọn các thiết bị trên kết nối với máy tính và khởi động lại (nếu cần thiết) để có thể bắt đầu sử dụng.</a:t>
            </a:r>
          </a:p>
        </p:txBody>
      </p:sp>
      <p:grpSp>
        <p:nvGrpSpPr>
          <p:cNvPr id="20" name="Group 19"/>
          <p:cNvGrpSpPr/>
          <p:nvPr/>
        </p:nvGrpSpPr>
        <p:grpSpPr>
          <a:xfrm>
            <a:off x="1" y="232761"/>
            <a:ext cx="11929008"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1. KẾT NỐI ĐÚNG CÁCH BÀN PHÍM, CHUỘT VỚI MÁY TÍNH </a:t>
              </a:r>
              <a:endParaRPr lang="en-US" sz="2800">
                <a:solidFill>
                  <a:schemeClr val="tx1"/>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3"/>
            <a:stretch>
              <a:fillRect/>
            </a:stretch>
          </p:blipFill>
          <p:spPr>
            <a:xfrm flipH="1">
              <a:off x="3880162" y="232761"/>
              <a:ext cx="222997" cy="595086"/>
            </a:xfrm>
            <a:prstGeom prst="rect">
              <a:avLst/>
            </a:prstGeom>
          </p:spPr>
        </p:pic>
      </p:grpSp>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409518" y="309349"/>
            <a:ext cx="3352914" cy="2794095"/>
          </a:xfrm>
          <a:prstGeom prst="rect">
            <a:avLst/>
          </a:prstGeom>
        </p:spPr>
      </p:pic>
      <p:pic>
        <p:nvPicPr>
          <p:cNvPr id="6" name="Picture 5"/>
          <p:cNvPicPr>
            <a:picLocks noChangeAspect="1"/>
          </p:cNvPicPr>
          <p:nvPr/>
        </p:nvPicPr>
        <p:blipFill>
          <a:blip r:embed="rId3"/>
          <a:stretch>
            <a:fillRect/>
          </a:stretch>
        </p:blipFill>
        <p:spPr>
          <a:xfrm>
            <a:off x="5409518" y="3459111"/>
            <a:ext cx="2912660" cy="2912660"/>
          </a:xfrm>
          <a:prstGeom prst="rect">
            <a:avLst/>
          </a:prstGeom>
        </p:spPr>
      </p:pic>
      <p:pic>
        <p:nvPicPr>
          <p:cNvPr id="7" name="Picture 6"/>
          <p:cNvPicPr>
            <a:picLocks noChangeAspect="1"/>
          </p:cNvPicPr>
          <p:nvPr/>
        </p:nvPicPr>
        <p:blipFill>
          <a:blip r:embed="rId4"/>
          <a:stretch>
            <a:fillRect/>
          </a:stretch>
        </p:blipFill>
        <p:spPr>
          <a:xfrm>
            <a:off x="9524146" y="436727"/>
            <a:ext cx="2059604" cy="1647683"/>
          </a:xfrm>
          <a:prstGeom prst="rect">
            <a:avLst/>
          </a:prstGeom>
        </p:spPr>
      </p:pic>
      <p:pic>
        <p:nvPicPr>
          <p:cNvPr id="8" name="Picture 7"/>
          <p:cNvPicPr>
            <a:picLocks noChangeAspect="1"/>
          </p:cNvPicPr>
          <p:nvPr/>
        </p:nvPicPr>
        <p:blipFill>
          <a:blip r:embed="rId5"/>
          <a:stretch>
            <a:fillRect/>
          </a:stretch>
        </p:blipFill>
        <p:spPr>
          <a:xfrm>
            <a:off x="9628988" y="4298801"/>
            <a:ext cx="1849920" cy="1233280"/>
          </a:xfrm>
          <a:prstGeom prst="rect">
            <a:avLst/>
          </a:prstGeom>
        </p:spPr>
      </p:pic>
      <p:pic>
        <p:nvPicPr>
          <p:cNvPr id="9" name="Picture 8"/>
          <p:cNvPicPr>
            <a:picLocks noChangeAspect="1"/>
          </p:cNvPicPr>
          <p:nvPr/>
        </p:nvPicPr>
        <p:blipFill>
          <a:blip r:embed="rId6"/>
          <a:stretch>
            <a:fillRect/>
          </a:stretch>
        </p:blipFill>
        <p:spPr>
          <a:xfrm>
            <a:off x="824462" y="210792"/>
            <a:ext cx="3293885" cy="6496635"/>
          </a:xfrm>
          <a:prstGeom prst="rect">
            <a:avLst/>
          </a:prstGeom>
        </p:spPr>
      </p:pic>
      <p:pic>
        <p:nvPicPr>
          <p:cNvPr id="12" name="Picture 11"/>
          <p:cNvPicPr>
            <a:picLocks noChangeAspect="1"/>
          </p:cNvPicPr>
          <p:nvPr/>
        </p:nvPicPr>
        <p:blipFill>
          <a:blip r:embed="rId7"/>
          <a:stretch>
            <a:fillRect/>
          </a:stretch>
        </p:blipFill>
        <p:spPr>
          <a:xfrm>
            <a:off x="8244962" y="2774917"/>
            <a:ext cx="1368387" cy="1368387"/>
          </a:xfrm>
          <a:prstGeom prst="rect">
            <a:avLst/>
          </a:prstGeom>
        </p:spPr>
      </p:pic>
    </p:spTree>
    <p:extLst>
      <p:ext uri="{BB962C8B-B14F-4D97-AF65-F5344CB8AC3E}">
        <p14:creationId xmlns:p14="http://schemas.microsoft.com/office/powerpoint/2010/main" val="898587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470647" y="1204686"/>
            <a:ext cx="11255188"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Hướng dẫn</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3865174" y="254079"/>
              <a:ext cx="571500" cy="552450"/>
            </a:xfrm>
            <a:prstGeom prst="rect">
              <a:avLst/>
            </a:prstGeom>
          </p:spPr>
        </p:pic>
      </p:grpSp>
      <p:sp>
        <p:nvSpPr>
          <p:cNvPr id="4" name="Rectangle 3"/>
          <p:cNvSpPr/>
          <p:nvPr/>
        </p:nvSpPr>
        <p:spPr>
          <a:xfrm>
            <a:off x="1091822" y="2093143"/>
            <a:ext cx="5815416" cy="352711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Nhận biết các cổng cắm trên thân máy có thể dùng kết nối chuột, bàn phím</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Cổng tròn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Cổng </a:t>
            </a:r>
            <a:r>
              <a:rPr lang="en-US" sz="2800" smtClean="0">
                <a:latin typeface="Times New Roman" panose="02020603050405020304" pitchFamily="18" charset="0"/>
                <a:ea typeface="Times New Roman" panose="02020603050405020304" pitchFamily="18" charset="0"/>
              </a:rPr>
              <a:t>USB</a:t>
            </a:r>
            <a:endParaRPr lang="en-US" sz="2800">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8107633" y="1226004"/>
            <a:ext cx="2696356" cy="5318109"/>
          </a:xfrm>
          <a:prstGeom prst="rect">
            <a:avLst/>
          </a:prstGeom>
        </p:spPr>
      </p:pic>
      <p:sp>
        <p:nvSpPr>
          <p:cNvPr id="8" name="Rectangle 7"/>
          <p:cNvSpPr/>
          <p:nvPr/>
        </p:nvSpPr>
        <p:spPr>
          <a:xfrm>
            <a:off x="8253810" y="2805671"/>
            <a:ext cx="656398" cy="30870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70275" y="4081160"/>
            <a:ext cx="310925" cy="60893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416056" y="1163743"/>
            <a:ext cx="11255188"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Hướng dẫn</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3865174" y="254079"/>
              <a:ext cx="571500" cy="552450"/>
            </a:xfrm>
            <a:prstGeom prst="rect">
              <a:avLst/>
            </a:prstGeom>
          </p:spPr>
        </p:pic>
      </p:grpSp>
      <p:sp>
        <p:nvSpPr>
          <p:cNvPr id="4" name="Rectangle 3"/>
          <p:cNvSpPr/>
          <p:nvPr/>
        </p:nvSpPr>
        <p:spPr>
          <a:xfrm>
            <a:off x="898446" y="1608976"/>
            <a:ext cx="6157448" cy="4518160"/>
          </a:xfrm>
          <a:prstGeom prst="rect">
            <a:avLst/>
          </a:prstGeom>
        </p:spPr>
        <p:txBody>
          <a:bodyPr wrap="square">
            <a:spAutoFit/>
          </a:bodyPr>
          <a:lstStyle/>
          <a:p>
            <a:pPr algn="just">
              <a:lnSpc>
                <a:spcPct val="115000"/>
              </a:lnSpc>
              <a:spcBef>
                <a:spcPts val="600"/>
              </a:spcBef>
              <a:spcAft>
                <a:spcPts val="600"/>
              </a:spcAft>
            </a:pPr>
            <a:r>
              <a:rPr lang="en-US" sz="2800" b="1" i="1" smtClean="0">
                <a:solidFill>
                  <a:srgbClr val="0070C0"/>
                </a:solidFill>
                <a:latin typeface="Times New Roman" panose="02020603050405020304" pitchFamily="18" charset="0"/>
                <a:ea typeface="Times New Roman" panose="02020603050405020304" pitchFamily="18" charset="0"/>
              </a:rPr>
              <a:t>Bước </a:t>
            </a:r>
            <a:r>
              <a:rPr lang="en-US" sz="2800" b="1" i="1">
                <a:solidFill>
                  <a:srgbClr val="0070C0"/>
                </a:solidFill>
                <a:latin typeface="Times New Roman" panose="02020603050405020304" pitchFamily="18" charset="0"/>
                <a:ea typeface="Times New Roman" panose="02020603050405020304" pitchFamily="18" charset="0"/>
              </a:rPr>
              <a:t>2. </a:t>
            </a:r>
            <a:r>
              <a:rPr lang="en-US" sz="2800">
                <a:latin typeface="Times New Roman" panose="02020603050405020304" pitchFamily="18" charset="0"/>
                <a:ea typeface="Times New Roman" panose="02020603050405020304" pitchFamily="18" charset="0"/>
              </a:rPr>
              <a:t>Nhận biết bàn phím, chuột tương ứng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Bàn phím, chuột có dây gắn đầu cắm hình tròn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Bàn phím, chuột có dây gắn đầu cắm USB</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Bàn phím, chuột không dây (kèm đầu cắm USB)</a:t>
            </a:r>
          </a:p>
        </p:txBody>
      </p:sp>
      <p:pic>
        <p:nvPicPr>
          <p:cNvPr id="7" name="Picture 6"/>
          <p:cNvPicPr>
            <a:picLocks noChangeAspect="1"/>
          </p:cNvPicPr>
          <p:nvPr/>
        </p:nvPicPr>
        <p:blipFill>
          <a:blip r:embed="rId4"/>
          <a:stretch>
            <a:fillRect/>
          </a:stretch>
        </p:blipFill>
        <p:spPr>
          <a:xfrm>
            <a:off x="7321713" y="1608976"/>
            <a:ext cx="1793362" cy="1494468"/>
          </a:xfrm>
          <a:prstGeom prst="rect">
            <a:avLst/>
          </a:prstGeom>
        </p:spPr>
      </p:pic>
      <p:pic>
        <p:nvPicPr>
          <p:cNvPr id="8" name="Picture 7"/>
          <p:cNvPicPr>
            <a:picLocks noChangeAspect="1"/>
          </p:cNvPicPr>
          <p:nvPr/>
        </p:nvPicPr>
        <p:blipFill>
          <a:blip r:embed="rId5"/>
          <a:stretch>
            <a:fillRect/>
          </a:stretch>
        </p:blipFill>
        <p:spPr>
          <a:xfrm>
            <a:off x="9669931" y="1739570"/>
            <a:ext cx="1849920" cy="1233280"/>
          </a:xfrm>
          <a:prstGeom prst="rect">
            <a:avLst/>
          </a:prstGeom>
        </p:spPr>
      </p:pic>
      <p:pic>
        <p:nvPicPr>
          <p:cNvPr id="9" name="Picture 8"/>
          <p:cNvPicPr>
            <a:picLocks noChangeAspect="1"/>
          </p:cNvPicPr>
          <p:nvPr/>
        </p:nvPicPr>
        <p:blipFill>
          <a:blip r:embed="rId6"/>
          <a:stretch>
            <a:fillRect/>
          </a:stretch>
        </p:blipFill>
        <p:spPr>
          <a:xfrm>
            <a:off x="7175207" y="4122271"/>
            <a:ext cx="2086374" cy="2086374"/>
          </a:xfrm>
          <a:prstGeom prst="rect">
            <a:avLst/>
          </a:prstGeom>
        </p:spPr>
      </p:pic>
      <p:pic>
        <p:nvPicPr>
          <p:cNvPr id="11" name="Picture 10"/>
          <p:cNvPicPr>
            <a:picLocks noChangeAspect="1"/>
          </p:cNvPicPr>
          <p:nvPr/>
        </p:nvPicPr>
        <p:blipFill>
          <a:blip r:embed="rId7"/>
          <a:stretch>
            <a:fillRect/>
          </a:stretch>
        </p:blipFill>
        <p:spPr>
          <a:xfrm>
            <a:off x="9495429" y="4341616"/>
            <a:ext cx="2059604" cy="1647683"/>
          </a:xfrm>
          <a:prstGeom prst="rect">
            <a:avLst/>
          </a:prstGeom>
        </p:spPr>
      </p:pic>
      <p:pic>
        <p:nvPicPr>
          <p:cNvPr id="12" name="Picture 11"/>
          <p:cNvPicPr>
            <a:picLocks noChangeAspect="1"/>
          </p:cNvPicPr>
          <p:nvPr/>
        </p:nvPicPr>
        <p:blipFill>
          <a:blip r:embed="rId8"/>
          <a:stretch>
            <a:fillRect/>
          </a:stretch>
        </p:blipFill>
        <p:spPr>
          <a:xfrm>
            <a:off x="8708310" y="2788792"/>
            <a:ext cx="1368387" cy="1368387"/>
          </a:xfrm>
          <a:prstGeom prst="rect">
            <a:avLst/>
          </a:prstGeom>
        </p:spPr>
      </p:pic>
    </p:spTree>
    <p:extLst>
      <p:ext uri="{BB962C8B-B14F-4D97-AF65-F5344CB8AC3E}">
        <p14:creationId xmlns:p14="http://schemas.microsoft.com/office/powerpoint/2010/main" val="106367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p:nvPr/>
        </p:nvPicPr>
        <p:blipFill rotWithShape="1">
          <a:blip r:embed="rId3"/>
          <a:srcRect l="82343" t="31706" r="2092" b="26317"/>
          <a:stretch/>
        </p:blipFill>
        <p:spPr bwMode="auto">
          <a:xfrm>
            <a:off x="3258545" y="270822"/>
            <a:ext cx="5025646" cy="63892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3410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ounded Rectangle 12"/>
          <p:cNvSpPr/>
          <p:nvPr/>
        </p:nvSpPr>
        <p:spPr>
          <a:xfrm>
            <a:off x="470647" y="1132363"/>
            <a:ext cx="11228294"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894931" y="1869994"/>
            <a:ext cx="8379725" cy="352711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Thực hiện kết nối cho mỗi loại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Cắm đầu cắm hình tròn vào cổng tròn đánh dấu tương ứng (màu sắc, hình dạng)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Cắm đầu cắm USB vào cổng USB</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Lấy USB đi kèm để kết nối không dây, cắm vào </a:t>
            </a:r>
            <a:r>
              <a:rPr lang="en-US" sz="2800">
                <a:latin typeface="Times New Roman" panose="02020603050405020304" pitchFamily="18" charset="0"/>
                <a:ea typeface="Times New Roman" panose="02020603050405020304" pitchFamily="18" charset="0"/>
              </a:rPr>
              <a:t>cổng </a:t>
            </a:r>
            <a:r>
              <a:rPr lang="en-US" sz="2800" smtClean="0">
                <a:latin typeface="Times New Roman" panose="02020603050405020304" pitchFamily="18" charset="0"/>
                <a:ea typeface="Times New Roman" panose="02020603050405020304" pitchFamily="18" charset="0"/>
              </a:rPr>
              <a:t>USB</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78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TotalTime>
  <Words>525</Words>
  <Application>Microsoft Office PowerPoint</Application>
  <PresentationFormat>Widescreen</PresentationFormat>
  <Paragraphs>45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144</cp:revision>
  <dcterms:created xsi:type="dcterms:W3CDTF">2022-01-16T07:26:14Z</dcterms:created>
  <dcterms:modified xsi:type="dcterms:W3CDTF">2022-06-15T06:55:09Z</dcterms:modified>
</cp:coreProperties>
</file>