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2" r:id="rId5"/>
    <p:sldMasterId id="2147483736" r:id="rId6"/>
    <p:sldMasterId id="2147483750" r:id="rId7"/>
    <p:sldMasterId id="2147483764" r:id="rId8"/>
    <p:sldMasterId id="2147483778" r:id="rId9"/>
  </p:sldMasterIdLst>
  <p:notesMasterIdLst>
    <p:notesMasterId r:id="rId36"/>
  </p:notesMasterIdLst>
  <p:sldIdLst>
    <p:sldId id="271" r:id="rId10"/>
    <p:sldId id="360" r:id="rId11"/>
    <p:sldId id="352" r:id="rId12"/>
    <p:sldId id="353" r:id="rId13"/>
    <p:sldId id="256" r:id="rId14"/>
    <p:sldId id="276" r:id="rId15"/>
    <p:sldId id="281" r:id="rId16"/>
    <p:sldId id="315" r:id="rId17"/>
    <p:sldId id="316" r:id="rId18"/>
    <p:sldId id="338" r:id="rId19"/>
    <p:sldId id="361" r:id="rId20"/>
    <p:sldId id="362" r:id="rId21"/>
    <p:sldId id="365" r:id="rId22"/>
    <p:sldId id="354" r:id="rId23"/>
    <p:sldId id="326" r:id="rId24"/>
    <p:sldId id="355" r:id="rId25"/>
    <p:sldId id="356" r:id="rId26"/>
    <p:sldId id="357" r:id="rId27"/>
    <p:sldId id="358" r:id="rId28"/>
    <p:sldId id="359" r:id="rId29"/>
    <p:sldId id="327" r:id="rId30"/>
    <p:sldId id="331" r:id="rId31"/>
    <p:sldId id="313" r:id="rId32"/>
    <p:sldId id="314" r:id="rId33"/>
    <p:sldId id="351" r:id="rId34"/>
    <p:sldId id="27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F7941E"/>
    <a:srgbClr val="048DA4"/>
    <a:srgbClr val="FFDAAB"/>
    <a:srgbClr val="CBEAF0"/>
    <a:srgbClr val="48C0B6"/>
    <a:srgbClr val="FBB040"/>
    <a:srgbClr val="00B2A5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EFD15-BAF5-4BF2-8F04-A36684B0CB18}" v="1" dt="2022-01-11T02:58:18.252"/>
    <p1510:client id="{E222AFE6-5853-4D33-9C76-03C774C25FF8}" v="840" dt="2022-01-12T01:52:16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3238" autoAdjust="0"/>
  </p:normalViewPr>
  <p:slideViewPr>
    <p:cSldViewPr snapToGrid="0" showGuides="1">
      <p:cViewPr varScale="1">
        <p:scale>
          <a:sx n="68" d="100"/>
          <a:sy n="68" d="100"/>
        </p:scale>
        <p:origin x="-40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ENERGY SOURCES</a:t>
          </a:r>
        </a:p>
      </dgm:t>
    </dgm:pt>
    <dgm:pt modelId="{961517A1-E814-4B7E-A5D8-DA435C766227}" type="parTrans" cxnId="{7F66552D-1C11-4D5F-9135-8A8635AC0836}">
      <dgm:prSet/>
      <dgm:spPr/>
      <dgm:t>
        <a:bodyPr/>
        <a:lstStyle/>
        <a:p>
          <a:endParaRPr lang="en-US"/>
        </a:p>
      </dgm:t>
    </dgm:pt>
    <dgm:pt modelId="{10A80970-D021-4F8B-954E-4B49EE1CDE1D}" type="sibTrans" cxnId="{7F66552D-1C11-4D5F-9135-8A8635AC0836}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TYPES OF ENERGY</a:t>
          </a:r>
        </a:p>
      </dgm:t>
    </dgm:pt>
    <dgm:pt modelId="{22089469-5445-4D8B-99BD-E1622C43E548}" type="parTrans" cxnId="{9D7B226F-F060-4C81-A130-8A3BCD9D231B}">
      <dgm:prSet/>
      <dgm:spPr/>
      <dgm:t>
        <a:bodyPr/>
        <a:lstStyle/>
        <a:p>
          <a:endParaRPr lang="en-US"/>
        </a:p>
      </dgm:t>
    </dgm:pt>
    <dgm:pt modelId="{3236EDA7-D232-4A3C-B9FE-787F36C40C84}" type="sibTrans" cxnId="{9D7B226F-F060-4C81-A130-8A3BCD9D231B}">
      <dgm:prSet/>
      <dgm:spPr/>
      <dgm:t>
        <a:bodyPr/>
        <a:lstStyle/>
        <a:p>
          <a:endParaRPr lang="en-US"/>
        </a:p>
      </dgm:t>
    </dgm:pt>
    <dgm:pt modelId="{4D34579A-D08A-4E9D-B0CA-6D1F986E7460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SOURCES OF ENERGY</a:t>
          </a:r>
        </a:p>
      </dgm:t>
    </dgm:pt>
    <dgm:pt modelId="{3767878D-9188-4EDE-B794-72364805D09D}" type="parTrans" cxnId="{BB3C0FA3-C3DB-4E00-BBDB-FA07DC035DB4}">
      <dgm:prSet/>
      <dgm:spPr/>
      <dgm:t>
        <a:bodyPr/>
        <a:lstStyle/>
        <a:p>
          <a:endParaRPr lang="en-US"/>
        </a:p>
      </dgm:t>
    </dgm:pt>
    <dgm:pt modelId="{03C441E1-2E66-4223-BDC5-7A7459FED054}" type="sibTrans" cxnId="{BB3C0FA3-C3DB-4E00-BBDB-FA07DC035DB4}">
      <dgm:prSet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dirty="0"/>
            <a:t>Topic of the unit</a:t>
          </a:r>
        </a:p>
      </dgm:t>
    </dgm:pt>
    <dgm:pt modelId="{FF62B74E-AC00-459C-A44D-520B263996E8}" type="parTrans" cxnId="{8EF0B0FD-B369-4C4B-902F-A2C3C5176AF4}">
      <dgm:prSet/>
      <dgm:spPr/>
      <dgm:t>
        <a:bodyPr/>
        <a:lstStyle/>
        <a:p>
          <a:endParaRPr lang="en-US"/>
        </a:p>
      </dgm:t>
    </dgm:pt>
    <dgm:pt modelId="{261669B4-91E3-4539-BDF7-CC9329C53401}" type="sibTrans" cxnId="{8EF0B0FD-B369-4C4B-902F-A2C3C5176AF4}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type="parTrans" cxnId="{ABD22CF5-0318-4A3D-8323-74021E22373D}">
      <dgm:prSet/>
      <dgm:spPr/>
      <dgm:t>
        <a:bodyPr/>
        <a:lstStyle/>
        <a:p>
          <a:endParaRPr lang="en-US"/>
        </a:p>
      </dgm:t>
    </dgm:pt>
    <dgm:pt modelId="{6048DCAA-ECF9-4987-98AE-35B97655FD38}" type="sibTrans" cxnId="{ABD22CF5-0318-4A3D-8323-74021E22373D}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2"/>
      <dgm:spPr/>
      <dgm:t>
        <a:bodyPr/>
        <a:lstStyle/>
        <a:p>
          <a:endParaRPr lang="en-US"/>
        </a:p>
      </dgm:t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2"/>
      <dgm:spPr/>
      <dgm:t>
        <a:bodyPr/>
        <a:lstStyle/>
        <a:p>
          <a:endParaRPr lang="en-US"/>
        </a:p>
      </dgm:t>
    </dgm:pt>
    <dgm:pt modelId="{EE8BFEBA-4E6C-40E1-B342-40D339E029FF}" type="pres">
      <dgm:prSet presAssocID="{AFB6757D-97B1-4663-A950-106220254434}" presName="hierChild3" presStyleCnt="0"/>
      <dgm:spPr/>
    </dgm:pt>
    <dgm:pt modelId="{4C2B9838-41FE-4EE2-9A9D-BC6DCDD3E863}" type="pres">
      <dgm:prSet presAssocID="{3767878D-9188-4EDE-B794-72364805D09D}" presName="Name19" presStyleLbl="parChTrans1D2" presStyleIdx="1" presStyleCnt="2"/>
      <dgm:spPr/>
      <dgm:t>
        <a:bodyPr/>
        <a:lstStyle/>
        <a:p>
          <a:endParaRPr lang="en-US"/>
        </a:p>
      </dgm:t>
    </dgm:pt>
    <dgm:pt modelId="{CC28B766-D66F-479F-A521-8ED68EAC9F59}" type="pres">
      <dgm:prSet presAssocID="{4D34579A-D08A-4E9D-B0CA-6D1F986E7460}" presName="Name21" presStyleCnt="0"/>
      <dgm:spPr/>
    </dgm:pt>
    <dgm:pt modelId="{0DCA6F82-B375-4D77-8B4B-7D3A033CD767}" type="pres">
      <dgm:prSet presAssocID="{4D34579A-D08A-4E9D-B0CA-6D1F986E7460}" presName="level2Shape" presStyleLbl="node2" presStyleIdx="1" presStyleCnt="2"/>
      <dgm:spPr/>
      <dgm:t>
        <a:bodyPr/>
        <a:lstStyle/>
        <a:p>
          <a:endParaRPr lang="en-US"/>
        </a:p>
      </dgm:t>
    </dgm:pt>
    <dgm:pt modelId="{8C68B5F7-6840-4E78-828F-43F0C96BF673}" type="pres">
      <dgm:prSet presAssocID="{4D34579A-D08A-4E9D-B0CA-6D1F986E7460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  <dgm:t>
        <a:bodyPr/>
        <a:lstStyle/>
        <a:p>
          <a:endParaRPr lang="en-US"/>
        </a:p>
      </dgm:t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  <dgm:t>
        <a:bodyPr/>
        <a:lstStyle/>
        <a:p>
          <a:endParaRPr lang="en-US"/>
        </a:p>
      </dgm:t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9040F6C0-C1CE-4C72-8EEF-5ADAA1E5955F}" type="presOf" srcId="{4D34579A-D08A-4E9D-B0CA-6D1F986E7460}" destId="{0DCA6F82-B375-4D77-8B4B-7D3A033CD767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CA601583-C0E3-438D-8BC3-73D26F7578F7}" type="presOf" srcId="{3767878D-9188-4EDE-B794-72364805D09D}" destId="{4C2B9838-41FE-4EE2-9A9D-BC6DCDD3E863}" srcOrd="0" destOrd="0" presId="urn:microsoft.com/office/officeart/2005/8/layout/hierarchy6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BB3C0FA3-C3DB-4E00-BBDB-FA07DC035DB4}" srcId="{66138440-8C7F-42A6-AFCE-20CD97ADA595}" destId="{4D34579A-D08A-4E9D-B0CA-6D1F986E7460}" srcOrd="1" destOrd="0" parTransId="{3767878D-9188-4EDE-B794-72364805D09D}" sibTransId="{03C441E1-2E66-4223-BDC5-7A7459FED054}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7B37724C-A2F4-40BE-BA2D-FB85233D9F45}" type="presParOf" srcId="{EF41AB95-AFCD-4378-B7AC-90EEB91AAC91}" destId="{4C2B9838-41FE-4EE2-9A9D-BC6DCDD3E863}" srcOrd="2" destOrd="0" presId="urn:microsoft.com/office/officeart/2005/8/layout/hierarchy6"/>
    <dgm:cxn modelId="{D568473C-9113-4E86-B990-53CEB35904C3}" type="presParOf" srcId="{EF41AB95-AFCD-4378-B7AC-90EEB91AAC91}" destId="{CC28B766-D66F-479F-A521-8ED68EAC9F59}" srcOrd="3" destOrd="0" presId="urn:microsoft.com/office/officeart/2005/8/layout/hierarchy6"/>
    <dgm:cxn modelId="{507C4E78-2379-4376-AA34-3DA7A007A2C9}" type="presParOf" srcId="{CC28B766-D66F-479F-A521-8ED68EAC9F59}" destId="{0DCA6F82-B375-4D77-8B4B-7D3A033CD767}" srcOrd="0" destOrd="0" presId="urn:microsoft.com/office/officeart/2005/8/layout/hierarchy6"/>
    <dgm:cxn modelId="{57261D60-382C-4E8B-91FE-AE949F81F16E}" type="presParOf" srcId="{CC28B766-D66F-479F-A521-8ED68EAC9F59}" destId="{8C68B5F7-6840-4E78-828F-43F0C96BF673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073C-3505-4AB4-B09A-54AF1D76ACDA}">
      <dsp:nvSpPr>
        <dsp:cNvPr id="0" name=""/>
        <dsp:cNvSpPr/>
      </dsp:nvSpPr>
      <dsp:spPr>
        <a:xfrm>
          <a:off x="0" y="2169375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Vocabulary</a:t>
          </a:r>
        </a:p>
      </dsp:txBody>
      <dsp:txXfrm>
        <a:off x="0" y="2169375"/>
        <a:ext cx="2121962" cy="1671597"/>
      </dsp:txXfrm>
    </dsp:sp>
    <dsp:sp modelId="{F88AC81A-2BC5-4E80-A859-27A859164080}">
      <dsp:nvSpPr>
        <dsp:cNvPr id="0" name=""/>
        <dsp:cNvSpPr/>
      </dsp:nvSpPr>
      <dsp:spPr>
        <a:xfrm>
          <a:off x="0" y="219177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Topic of the unit</a:t>
          </a:r>
        </a:p>
      </dsp:txBody>
      <dsp:txXfrm>
        <a:off x="0" y="219177"/>
        <a:ext cx="2121962" cy="1671597"/>
      </dsp:txXfrm>
    </dsp:sp>
    <dsp:sp modelId="{900A6C8C-2B7C-4F16-8523-B2C8E70FE539}">
      <dsp:nvSpPr>
        <dsp:cNvPr id="0" name=""/>
        <dsp:cNvSpPr/>
      </dsp:nvSpPr>
      <dsp:spPr>
        <a:xfrm>
          <a:off x="3482103" y="358477"/>
          <a:ext cx="2089497" cy="1392998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ENERGY SOURCES</a:t>
          </a:r>
        </a:p>
      </dsp:txBody>
      <dsp:txXfrm>
        <a:off x="3522903" y="399277"/>
        <a:ext cx="2007897" cy="1311398"/>
      </dsp:txXfrm>
    </dsp:sp>
    <dsp:sp modelId="{4F25D1CD-CD2D-4831-80B6-B15A0B4A4043}">
      <dsp:nvSpPr>
        <dsp:cNvPr id="0" name=""/>
        <dsp:cNvSpPr/>
      </dsp:nvSpPr>
      <dsp:spPr>
        <a:xfrm>
          <a:off x="3168679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1358173" y="0"/>
              </a:moveTo>
              <a:lnTo>
                <a:pt x="1358173" y="278599"/>
              </a:lnTo>
              <a:lnTo>
                <a:pt x="0" y="278599"/>
              </a:lnTo>
              <a:lnTo>
                <a:pt x="0" y="5571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99CBD-C526-4674-A621-3B6F96DC3EC0}">
      <dsp:nvSpPr>
        <dsp:cNvPr id="0" name=""/>
        <dsp:cNvSpPr/>
      </dsp:nvSpPr>
      <dsp:spPr>
        <a:xfrm>
          <a:off x="2123930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TYPES OF ENERGY</a:t>
          </a:r>
        </a:p>
      </dsp:txBody>
      <dsp:txXfrm>
        <a:off x="2164730" y="2349475"/>
        <a:ext cx="2007897" cy="1311398"/>
      </dsp:txXfrm>
    </dsp:sp>
    <dsp:sp modelId="{4C2B9838-41FE-4EE2-9A9D-BC6DCDD3E863}">
      <dsp:nvSpPr>
        <dsp:cNvPr id="0" name=""/>
        <dsp:cNvSpPr/>
      </dsp:nvSpPr>
      <dsp:spPr>
        <a:xfrm>
          <a:off x="4526852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599"/>
              </a:lnTo>
              <a:lnTo>
                <a:pt x="1358173" y="278599"/>
              </a:lnTo>
              <a:lnTo>
                <a:pt x="1358173" y="5571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A6F82-B375-4D77-8B4B-7D3A033CD767}">
      <dsp:nvSpPr>
        <dsp:cNvPr id="0" name=""/>
        <dsp:cNvSpPr/>
      </dsp:nvSpPr>
      <dsp:spPr>
        <a:xfrm>
          <a:off x="4840277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SOURCES OF ENERGY</a:t>
          </a:r>
        </a:p>
      </dsp:txBody>
      <dsp:txXfrm>
        <a:off x="4881077" y="2349475"/>
        <a:ext cx="2007897" cy="1311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0F2EE0-D150-4DFC-B466-076249BC201C}" type="slidenum">
              <a:rPr lang="vi-VN" smtClean="0">
                <a:solidFill>
                  <a:prstClr val="black"/>
                </a:solidFill>
              </a:rPr>
              <a:pPr eaLnBrk="1" hangingPunct="1"/>
              <a:t>20</a:t>
            </a:fld>
            <a:endParaRPr lang="vi-V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1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23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83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83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83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83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E7E3C-16CE-4654-AA79-C6C52EC9E0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2681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248F7-5EE9-483F-AC65-A0E58BA02D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43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2139B-C53A-479A-B2E9-0C7A6A2B00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144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61BE1-F544-4A93-A25A-E69A071D36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1633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E5D70-A6B1-437E-8C10-F728F4BAE6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40433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DC7F8-8A50-4FD4-AD2D-9F1172B71F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34199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02911-0AB4-4A72-8BDD-183B23A991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144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34B13-6FE9-4EB3-B401-45E7984159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6236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1B7F4-5AE1-4449-BE2E-08AF110BEC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959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0AEC5-2DA3-4378-A670-73E541239A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44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71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42FBD-3901-4CFC-9266-A9F6AE1C83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6628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599C3-C955-4AA0-BD7F-DF95350D99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48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15FBB-C873-4D17-B11C-073911422F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213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39671-3915-4EB7-81B5-1BEBF97337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6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E45B0-72E9-4A7D-BFA7-FCC27D6E01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0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7E9B1-08EC-47B9-8B36-F866CE773F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166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8D445-A9CE-4B46-86E0-0FE0C7A26C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022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B48E4-DDF2-4F04-BC4A-09ED8A4038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69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50AF0-925E-45D9-8654-8BEB387EB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91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ABE08-477D-4F01-A842-BDBD578678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2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E1DEB-9F5C-4417-B530-6B0938909F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B1FA9-064E-47D5-B192-85CA2B23D9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78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2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2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5F45A-A11F-49EA-AA8E-FB0F40F204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59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15FBB-C873-4D17-B11C-073911422F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3884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39671-3915-4EB7-81B5-1BEBF97337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48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E45B0-72E9-4A7D-BFA7-FCC27D6E01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23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7E9B1-08EC-47B9-8B36-F866CE773F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72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8D445-A9CE-4B46-86E0-0FE0C7A26C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805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B48E4-DDF2-4F04-BC4A-09ED8A4038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8772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50AF0-925E-45D9-8654-8BEB387EB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67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2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4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ABE08-477D-4F01-A842-BDBD578678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558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E1DEB-9F5C-4417-B530-6B0938909F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09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B1FA9-064E-47D5-B192-85CA2B23D9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075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2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2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5F45A-A11F-49EA-AA8E-FB0F40F204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CAE52-4B4E-49E6-A992-8B9556FB9460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299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5B096-D5DF-4E91-9A37-BA255CC63C7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41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7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1388-70F8-4D54-88E6-0E714EB8F78A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385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3485A-FE83-426D-A25B-4B9C4A1BDE6E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958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98657-0175-4C6C-BFCE-E0B8D522E66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6332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A67EA-13E7-4B59-AB59-9C8FD87A5CE1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13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18E2F-4C22-46EA-8CC3-4D2DD06CF732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029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2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7ED3F-1E39-488B-8DCC-C29C342DB063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2613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B6B4B-13F6-48D2-93E0-0C8F5AE51C68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838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FA24E-E3FA-483E-8A2E-D8A03A95E4E9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3481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1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1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4BEB9-4F7C-4BE4-B427-6620045D3C94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503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67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3CDC7-CDA0-4F2C-8B24-3B2CE3C65DC7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507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717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E70CF-C666-4F99-8591-40688CAE5A50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30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CAE52-4B4E-49E6-A992-8B9556FB9460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930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5B096-D5DF-4E91-9A37-BA255CC63C7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239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7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1388-70F8-4D54-88E6-0E714EB8F78A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623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3485A-FE83-426D-A25B-4B9C4A1BDE6E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0306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98657-0175-4C6C-BFCE-E0B8D522E66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407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A67EA-13E7-4B59-AB59-9C8FD87A5CE1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0362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18E2F-4C22-46EA-8CC3-4D2DD06CF732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348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2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7ED3F-1E39-488B-8DCC-C29C342DB063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981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B6B4B-13F6-48D2-93E0-0C8F5AE51C68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8600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FA24E-E3FA-483E-8A2E-D8A03A95E4E9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3352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0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0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4BEB9-4F7C-4BE4-B427-6620045D3C94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727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5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3CDC7-CDA0-4F2C-8B24-3B2CE3C65DC7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508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70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E70CF-C666-4F99-8591-40688CAE5A50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7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CAE52-4B4E-49E6-A992-8B9556FB9460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685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5B096-D5DF-4E91-9A37-BA255CC63C7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427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6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1388-70F8-4D54-88E6-0E714EB8F78A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164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3485A-FE83-426D-A25B-4B9C4A1BDE6E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2533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98657-0175-4C6C-BFCE-E0B8D522E66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2719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A67EA-13E7-4B59-AB59-9C8FD87A5CE1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9751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18E2F-4C22-46EA-8CC3-4D2DD06CF732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751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1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7ED3F-1E39-488B-8DCC-C29C342DB063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861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B6B4B-13F6-48D2-93E0-0C8F5AE51C68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998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FA24E-E3FA-483E-8A2E-D8A03A95E4E9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7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9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9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4BEB9-4F7C-4BE4-B427-6620045D3C94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0619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4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3CDC7-CDA0-4F2C-8B24-3B2CE3C65DC7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7051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9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E70CF-C666-4F99-8591-40688CAE5A50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60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CAE52-4B4E-49E6-A992-8B9556FB9460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3473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5B096-D5DF-4E91-9A37-BA255CC63C7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240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1388-70F8-4D54-88E6-0E714EB8F78A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840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3485A-FE83-426D-A25B-4B9C4A1BDE6E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483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98657-0175-4C6C-BFCE-E0B8D522E66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8781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A67EA-13E7-4B59-AB59-9C8FD87A5CE1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3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18E2F-4C22-46EA-8CC3-4D2DD06CF732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2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1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7ED3F-1E39-488B-8DCC-C29C342DB063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273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B6B4B-13F6-48D2-93E0-0C8F5AE51C68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338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FA24E-E3FA-483E-8A2E-D8A03A95E4E9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5501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4BEB9-4F7C-4BE4-B427-6620045D3C94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790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37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3CDC7-CDA0-4F2C-8B24-3B2CE3C65DC7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1913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87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E70CF-C666-4F99-8591-40688CAE5A50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015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CAE52-4B4E-49E6-A992-8B9556FB9460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446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5B096-D5DF-4E91-9A37-BA255CC63C7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601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1388-70F8-4D54-88E6-0E714EB8F78A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076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3485A-FE83-426D-A25B-4B9C4A1BDE6E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76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511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98657-0175-4C6C-BFCE-E0B8D522E66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9861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A67EA-13E7-4B59-AB59-9C8FD87A5CE1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001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18E2F-4C22-46EA-8CC3-4D2DD06CF732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267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7ED3F-1E39-488B-8DCC-C29C342DB063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0639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B6B4B-13F6-48D2-93E0-0C8F5AE51C68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753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FA24E-E3FA-483E-8A2E-D8A03A95E4E9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3113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4BEB9-4F7C-4BE4-B427-6620045D3C94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469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23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3CDC7-CDA0-4F2C-8B24-3B2CE3C65DC7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7080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73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E70CF-C666-4F99-8591-40688CAE5A50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30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E537B-6830-4D84-9362-62C6C0A321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3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369451-F016-43CB-A7F6-36F66618A98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8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369451-F016-43CB-A7F6-36F66618A98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4A3789-2220-46A1-92EE-2916AD2821DA}" type="slidenum">
              <a:rPr 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4A3789-2220-46A1-92EE-2916AD2821DA}" type="slidenum">
              <a:rPr 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31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4A3789-2220-46A1-92EE-2916AD2821DA}" type="slidenum">
              <a:rPr 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4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4A3789-2220-46A1-92EE-2916AD2821DA}" type="slidenum">
              <a:rPr 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48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4A3789-2220-46A1-92EE-2916AD2821DA}" type="slidenum">
              <a:rPr 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9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668C90-0C55-4225-9CD9-F3F67379F17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0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7.jp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e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40.xml"/><Relationship Id="rId1" Type="http://schemas.openxmlformats.org/officeDocument/2006/relationships/audio" Target="file:///C:\My%20Documents\Youth\Millionaire\thinking.wav" TargetMode="External"/><Relationship Id="rId6" Type="http://schemas.openxmlformats.org/officeDocument/2006/relationships/image" Target="../media/image23.png"/><Relationship Id="rId11" Type="http://schemas.openxmlformats.org/officeDocument/2006/relationships/audio" Target="../media/audio4.wav"/><Relationship Id="rId5" Type="http://schemas.openxmlformats.org/officeDocument/2006/relationships/image" Target="../media/image22.png"/><Relationship Id="rId10" Type="http://schemas.openxmlformats.org/officeDocument/2006/relationships/audio" Target="../media/audio3.wav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Relationship Id="rId6" Type="http://schemas.openxmlformats.org/officeDocument/2006/relationships/audio" Target="../media/audio2.wav"/><Relationship Id="rId5" Type="http://schemas.openxmlformats.org/officeDocument/2006/relationships/image" Target="../media/image23.png"/><Relationship Id="rId10" Type="http://schemas.openxmlformats.org/officeDocument/2006/relationships/image" Target="../media/image26.wmf"/><Relationship Id="rId4" Type="http://schemas.openxmlformats.org/officeDocument/2006/relationships/image" Target="../media/image22.png"/><Relationship Id="rId9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6.xml"/><Relationship Id="rId6" Type="http://schemas.openxmlformats.org/officeDocument/2006/relationships/audio" Target="../media/audio2.wav"/><Relationship Id="rId5" Type="http://schemas.openxmlformats.org/officeDocument/2006/relationships/image" Target="../media/image23.png"/><Relationship Id="rId10" Type="http://schemas.openxmlformats.org/officeDocument/2006/relationships/image" Target="../media/image26.wmf"/><Relationship Id="rId4" Type="http://schemas.openxmlformats.org/officeDocument/2006/relationships/image" Target="../media/image22.png"/><Relationship Id="rId9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Relationship Id="rId6" Type="http://schemas.openxmlformats.org/officeDocument/2006/relationships/audio" Target="../media/audio2.wav"/><Relationship Id="rId5" Type="http://schemas.openxmlformats.org/officeDocument/2006/relationships/image" Target="../media/image23.png"/><Relationship Id="rId10" Type="http://schemas.openxmlformats.org/officeDocument/2006/relationships/image" Target="../media/image26.wmf"/><Relationship Id="rId4" Type="http://schemas.openxmlformats.org/officeDocument/2006/relationships/image" Target="../media/image22.png"/><Relationship Id="rId9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23.png"/><Relationship Id="rId11" Type="http://schemas.openxmlformats.org/officeDocument/2006/relationships/image" Target="../media/image26.wmf"/><Relationship Id="rId5" Type="http://schemas.openxmlformats.org/officeDocument/2006/relationships/image" Target="../media/image22.png"/><Relationship Id="rId10" Type="http://schemas.openxmlformats.org/officeDocument/2006/relationships/audio" Target="../media/audio4.wav"/><Relationship Id="rId4" Type="http://schemas.openxmlformats.org/officeDocument/2006/relationships/image" Target="../media/image21.png"/><Relationship Id="rId9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e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52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3404" y="174801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run out </a:t>
            </a:r>
            <a:r>
              <a:rPr lang="en-US" sz="4400" b="1" dirty="0">
                <a:solidFill>
                  <a:srgbClr val="F7941E"/>
                </a:solidFill>
              </a:rPr>
              <a:t>(</a:t>
            </a:r>
            <a:r>
              <a:rPr lang="en-US" sz="4400" b="1" dirty="0" smtClean="0">
                <a:solidFill>
                  <a:srgbClr val="F7941E"/>
                </a:solidFill>
              </a:rPr>
              <a:t>phr. </a:t>
            </a:r>
            <a:r>
              <a:rPr lang="en-US" sz="4400" b="1" dirty="0">
                <a:solidFill>
                  <a:srgbClr val="F7941E"/>
                </a:solidFill>
              </a:rPr>
              <a:t>v)</a:t>
            </a:r>
            <a:endParaRPr lang="en-US" sz="36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339" y="4494691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cạn kiệt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993032" y="3341305"/>
            <a:ext cx="19736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rʌn</a:t>
            </a:r>
            <a:r>
              <a:rPr lang="en-US" sz="3600" b="1" dirty="0">
                <a:solidFill>
                  <a:srgbClr val="0FB7BD"/>
                </a:solidFill>
              </a:rPr>
              <a:t> </a:t>
            </a:r>
            <a:r>
              <a:rPr lang="en-US" sz="3600" b="1" dirty="0" err="1">
                <a:solidFill>
                  <a:srgbClr val="0FB7BD"/>
                </a:solidFill>
              </a:rPr>
              <a:t>aʊt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/>
            <a:r>
              <a:rPr lang="vi-VN" sz="3600" b="1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VOCABULARY:</a:t>
            </a:r>
            <a:endParaRPr lang="en-US" sz="3600" b="1" dirty="0">
              <a:solidFill>
                <a:prstClr val="black"/>
              </a:solidFill>
              <a:effectLst>
                <a:glow rad="88900">
                  <a:prstClr val="white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42" y="2268808"/>
            <a:ext cx="4560849" cy="32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9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3404" y="1748042"/>
            <a:ext cx="5231128" cy="100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vi-VN" sz="4400" b="1" dirty="0" smtClean="0">
                <a:solidFill>
                  <a:srgbClr val="F7941E"/>
                </a:solidFill>
              </a:rPr>
              <a:t>Replace </a:t>
            </a:r>
            <a:r>
              <a:rPr lang="en-US" sz="4400" b="1" dirty="0" smtClean="0">
                <a:solidFill>
                  <a:srgbClr val="F7941E"/>
                </a:solidFill>
              </a:rPr>
              <a:t>(v</a:t>
            </a:r>
            <a:r>
              <a:rPr lang="en-US" sz="4400" b="1" dirty="0">
                <a:solidFill>
                  <a:srgbClr val="F7941E"/>
                </a:solidFill>
              </a:rPr>
              <a:t>)</a:t>
            </a:r>
            <a:endParaRPr lang="en-US" sz="36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339" y="4494691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dirty="0" smtClean="0">
                <a:solidFill>
                  <a:prstClr val="black"/>
                </a:solidFill>
              </a:rPr>
              <a:t>thay thế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52959" y="3341305"/>
            <a:ext cx="2053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smtClean="0">
                <a:solidFill>
                  <a:srgbClr val="0FB7BD"/>
                </a:solidFill>
              </a:rPr>
              <a:t>r</a:t>
            </a:r>
            <a:r>
              <a:rPr lang="vi-VN" sz="3600" b="1" dirty="0" smtClean="0">
                <a:solidFill>
                  <a:srgbClr val="0FB7BD"/>
                </a:solidFill>
              </a:rPr>
              <a:t>i’pleis</a:t>
            </a:r>
            <a:r>
              <a:rPr lang="en-US" sz="3600" b="1" dirty="0" smtClean="0">
                <a:solidFill>
                  <a:srgbClr val="0FB7BD"/>
                </a:solidFill>
              </a:rPr>
              <a:t>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cs typeface="Arial" panose="020B0604020202020204" pitchFamily="34" charset="0"/>
              </a:rPr>
              <a:t>* VOCABULARY:</a:t>
            </a:r>
            <a:endParaRPr lang="en-US" sz="3600" b="1" dirty="0">
              <a:solidFill>
                <a:prstClr val="black"/>
              </a:solidFill>
              <a:effectLst>
                <a:glow rad="88900">
                  <a:prstClr val="white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3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3404" y="1748041"/>
            <a:ext cx="5231128" cy="100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vi-VN" sz="4400" b="1" dirty="0" smtClean="0">
                <a:solidFill>
                  <a:srgbClr val="F7941E"/>
                </a:solidFill>
              </a:rPr>
              <a:t>electricity </a:t>
            </a:r>
            <a:r>
              <a:rPr lang="en-US" sz="4400" b="1" dirty="0" smtClean="0">
                <a:solidFill>
                  <a:srgbClr val="F7941E"/>
                </a:solidFill>
              </a:rPr>
              <a:t>(v</a:t>
            </a:r>
            <a:r>
              <a:rPr lang="en-US" sz="4400" b="1" dirty="0">
                <a:solidFill>
                  <a:srgbClr val="F7941E"/>
                </a:solidFill>
              </a:rPr>
              <a:t>)</a:t>
            </a:r>
            <a:endParaRPr lang="en-US" sz="36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339" y="4494691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dirty="0">
                <a:solidFill>
                  <a:prstClr val="black"/>
                </a:solidFill>
              </a:rPr>
              <a:t>đ</a:t>
            </a:r>
            <a:r>
              <a:rPr lang="vi-VN" sz="3600" dirty="0" smtClean="0">
                <a:solidFill>
                  <a:prstClr val="black"/>
                </a:solidFill>
              </a:rPr>
              <a:t>iện năng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5622" y="3341305"/>
            <a:ext cx="26084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FB7BD"/>
                </a:solidFill>
              </a:rPr>
              <a:t>/</a:t>
            </a:r>
            <a:r>
              <a:rPr lang="vi-VN" sz="3600" b="1" dirty="0" smtClean="0">
                <a:solidFill>
                  <a:srgbClr val="0FB7BD"/>
                </a:solidFill>
              </a:rPr>
              <a:t>i,lek’trsiti</a:t>
            </a:r>
            <a:r>
              <a:rPr lang="en-US" sz="3600" b="1" dirty="0" smtClean="0">
                <a:solidFill>
                  <a:srgbClr val="0FB7BD"/>
                </a:solidFill>
              </a:rPr>
              <a:t>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cs typeface="Arial" panose="020B0604020202020204" pitchFamily="34" charset="0"/>
              </a:rPr>
              <a:t>* VOCABULARY:</a:t>
            </a:r>
            <a:endParaRPr lang="en-US" sz="3600" b="1" dirty="0">
              <a:solidFill>
                <a:prstClr val="black"/>
              </a:solidFill>
              <a:effectLst>
                <a:glow rad="88900">
                  <a:prstClr val="white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Nguồn năng lượng của tương l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46" y="1842685"/>
            <a:ext cx="3851564" cy="265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28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5076559" y="5187080"/>
            <a:ext cx="2793225" cy="504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vi-VN" sz="4000" b="1" dirty="0" smtClean="0">
                <a:solidFill>
                  <a:srgbClr val="F7941E"/>
                </a:solidFill>
                <a:latin typeface="Calibri" pitchFamily="34" charset="0"/>
                <a:cs typeface="Calibri" pitchFamily="34" charset="0"/>
              </a:rPr>
              <a:t>electricity</a:t>
            </a:r>
            <a:r>
              <a:rPr lang="vi-VN" sz="4400" b="1" dirty="0" smtClean="0">
                <a:solidFill>
                  <a:srgbClr val="F7941E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3600" b="1" dirty="0">
              <a:solidFill>
                <a:srgbClr val="F7941E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cs typeface="Arial" panose="020B0604020202020204" pitchFamily="34" charset="0"/>
              </a:rPr>
              <a:t>* </a:t>
            </a:r>
            <a:r>
              <a:rPr lang="vi-VN" sz="3600" b="1" dirty="0" smtClean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cs typeface="Arial" panose="020B0604020202020204" pitchFamily="34" charset="0"/>
              </a:rPr>
              <a:t>Matching</a:t>
            </a:r>
            <a:endParaRPr lang="en-US" sz="3600" b="1" dirty="0">
              <a:solidFill>
                <a:prstClr val="black"/>
              </a:solidFill>
              <a:effectLst>
                <a:glow rad="88900">
                  <a:prstClr val="white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Nguồn năng lượng của tương l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127" y="1073253"/>
            <a:ext cx="3283528" cy="229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28" y="4145571"/>
            <a:ext cx="3449782" cy="2036619"/>
          </a:xfrm>
          <a:prstGeom prst="rect">
            <a:avLst/>
          </a:prstGeom>
        </p:spPr>
      </p:pic>
      <p:pic>
        <p:nvPicPr>
          <p:cNvPr id="10" name="Hình ảnh 8">
            <a:extLst>
              <a:ext uri="{FF2B5EF4-FFF2-40B4-BE49-F238E27FC236}">
                <a16:creationId xmlns="" xmlns:a16="http://schemas.microsoft.com/office/drawing/2014/main" id="{0FAD295A-969E-F6CF-2B02-282BA0586B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962848"/>
            <a:ext cx="3698844" cy="21376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090" y="1073253"/>
            <a:ext cx="3081657" cy="2313876"/>
          </a:xfrm>
          <a:prstGeom prst="rect">
            <a:avLst/>
          </a:prstGeom>
        </p:spPr>
      </p:pic>
      <p:pic>
        <p:nvPicPr>
          <p:cNvPr id="14" name="Hình ảnh 8">
            <a:extLst>
              <a:ext uri="{FF2B5EF4-FFF2-40B4-BE49-F238E27FC236}">
                <a16:creationId xmlns="" xmlns:a16="http://schemas.microsoft.com/office/drawing/2014/main" id="{3C7BFAB3-3B69-A0FF-00AA-1BEBC979DF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854811"/>
            <a:ext cx="3502025" cy="2313876"/>
          </a:xfrm>
          <a:prstGeom prst="rect">
            <a:avLst/>
          </a:prstGeom>
        </p:spPr>
      </p:pic>
      <p:sp>
        <p:nvSpPr>
          <p:cNvPr id="16" name="Google Shape;1881;p31"/>
          <p:cNvSpPr txBox="1">
            <a:spLocks/>
          </p:cNvSpPr>
          <p:nvPr/>
        </p:nvSpPr>
        <p:spPr>
          <a:xfrm>
            <a:off x="4619763" y="4702929"/>
            <a:ext cx="370681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rgbClr val="F7941E"/>
                </a:solidFill>
              </a:rPr>
              <a:t>energy </a:t>
            </a:r>
            <a:r>
              <a:rPr lang="en-US" sz="4000" b="1" dirty="0" smtClean="0">
                <a:solidFill>
                  <a:srgbClr val="F7941E"/>
                </a:solidFill>
              </a:rPr>
              <a:t>source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7" name="Google Shape;1881;p31"/>
          <p:cNvSpPr txBox="1">
            <a:spLocks/>
          </p:cNvSpPr>
          <p:nvPr/>
        </p:nvSpPr>
        <p:spPr>
          <a:xfrm>
            <a:off x="5498298" y="4095980"/>
            <a:ext cx="174762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>
                <a:solidFill>
                  <a:srgbClr val="F7941E"/>
                </a:solidFill>
              </a:rPr>
              <a:t>coal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52750" y="3608905"/>
            <a:ext cx="33943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solidFill>
                  <a:srgbClr val="F7941E"/>
                </a:solidFill>
              </a:rPr>
              <a:t>renewable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8" name="Google Shape;1881;p31"/>
          <p:cNvSpPr txBox="1">
            <a:spLocks/>
          </p:cNvSpPr>
          <p:nvPr/>
        </p:nvSpPr>
        <p:spPr>
          <a:xfrm>
            <a:off x="5153890" y="5867150"/>
            <a:ext cx="2793225" cy="65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vi-VN" sz="3600" b="1" dirty="0" smtClean="0">
                <a:solidFill>
                  <a:srgbClr val="F7941E"/>
                </a:solidFill>
                <a:latin typeface="Calibri" pitchFamily="34" charset="0"/>
                <a:cs typeface="Calibri" pitchFamily="34" charset="0"/>
              </a:rPr>
              <a:t>run out</a:t>
            </a:r>
            <a:endParaRPr lang="en-US" sz="3600" b="1" dirty="0">
              <a:solidFill>
                <a:srgbClr val="F7941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02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0.31133 -0.06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-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31706 0.223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59" y="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-0.375 -0.242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08634 L -0.01823 -0.2152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-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28528 -0.01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8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4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4683" t="1917" r="5700"/>
          <a:stretch/>
        </p:blipFill>
        <p:spPr>
          <a:xfrm>
            <a:off x="9800216" y="3685658"/>
            <a:ext cx="2391784" cy="3172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71" y="199707"/>
            <a:ext cx="520714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cs typeface="Arial" panose="020B0604020202020204" pitchFamily="34" charset="0"/>
              </a:rPr>
              <a:t>I</a:t>
            </a:r>
            <a:r>
              <a:rPr lang="vi-VN" sz="3600" b="1" dirty="0" smtClean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cs typeface="Arial" panose="020B0604020202020204" pitchFamily="34" charset="0"/>
              </a:rPr>
              <a:t>. LISTEN AND READ</a:t>
            </a:r>
            <a:endParaRPr lang="en-US" sz="3600" b="1" dirty="0">
              <a:solidFill>
                <a:prstClr val="black"/>
              </a:solidFill>
              <a:effectLst>
                <a:glow rad="88900">
                  <a:prstClr val="white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A668E63-AD59-E30E-0BD8-88366BBFEB24}"/>
              </a:ext>
            </a:extLst>
          </p:cNvPr>
          <p:cNvSpPr txBox="1"/>
          <p:nvPr/>
        </p:nvSpPr>
        <p:spPr>
          <a:xfrm>
            <a:off x="0" y="990534"/>
            <a:ext cx="9800216" cy="60016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Lan: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Hi, Dad.</a:t>
            </a:r>
            <a:b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Tan: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Lan, what are you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doing? It’s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pretty late now.</a:t>
            </a:r>
            <a:b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Lan: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doing a project on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sources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But I don’t quite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what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is.</a:t>
            </a:r>
            <a:b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Tan: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Well, it’s power that we use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provide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with light, heat or electricity.</a:t>
            </a:r>
            <a:b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Lan: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Oh. Where does it come from?</a:t>
            </a:r>
            <a:b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Tan: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comes from many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diﬀerent sources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coal, oil, natural gas,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We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them non-renewable sources.</a:t>
            </a:r>
            <a:b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Lan: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it come from the sun,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or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too?</a:t>
            </a:r>
            <a:b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Tan: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it can. We call those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renewable sources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we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run out of them. Renewable means we can easily replace them. </a:t>
            </a:r>
            <a:b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Lan: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get it now.</a:t>
            </a:r>
            <a:b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Tan: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know, some types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energy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cheap and easy to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use, but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 are more expensive and harder to find … </a:t>
            </a:r>
            <a:endParaRPr lang="en-US" sz="2400" b="1" dirty="0">
              <a:solidFill>
                <a:prstClr val="black"/>
              </a:solidFill>
              <a:effectLst>
                <a:glow rad="88900">
                  <a:prstClr val="white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17441"/>
          <a:stretch/>
        </p:blipFill>
        <p:spPr>
          <a:xfrm>
            <a:off x="9531927" y="1083311"/>
            <a:ext cx="2660072" cy="2602266"/>
          </a:xfrm>
          <a:prstGeom prst="rect">
            <a:avLst/>
          </a:prstGeom>
        </p:spPr>
      </p:pic>
      <p:pic>
        <p:nvPicPr>
          <p:cNvPr id="6" name="06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61939" y="1689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1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75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ình Bầu dục 1">
            <a:extLst>
              <a:ext uri="{FF2B5EF4-FFF2-40B4-BE49-F238E27FC236}">
                <a16:creationId xmlns="" xmlns:a16="http://schemas.microsoft.com/office/drawing/2014/main" id="{9D288AFC-FAC2-9E2D-AAE6-1244FCA1D7E8}"/>
              </a:ext>
            </a:extLst>
          </p:cNvPr>
          <p:cNvSpPr/>
          <p:nvPr/>
        </p:nvSpPr>
        <p:spPr>
          <a:xfrm>
            <a:off x="576489" y="4472786"/>
            <a:ext cx="468249" cy="47827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1EA55688-8D1B-79A5-7F70-36F9CB89C8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250" y="1793577"/>
            <a:ext cx="4665407" cy="44972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3976" y="1331998"/>
            <a:ext cx="778541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are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Lan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and her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father talking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about?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9" y="1290971"/>
            <a:ext cx="591739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557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A668E63-AD59-E30E-0BD8-88366BBFEB24}"/>
              </a:ext>
            </a:extLst>
          </p:cNvPr>
          <p:cNvSpPr txBox="1"/>
          <p:nvPr/>
        </p:nvSpPr>
        <p:spPr>
          <a:xfrm>
            <a:off x="634559" y="3026533"/>
            <a:ext cx="5375468" cy="2031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00A9A5"/>
                </a:solidFill>
              </a:rPr>
              <a:t>A. </a:t>
            </a:r>
            <a:r>
              <a:rPr lang="en-GB" sz="2800" dirty="0"/>
              <a:t>Energy</a:t>
            </a:r>
            <a:br>
              <a:rPr lang="en-GB" sz="2800" dirty="0"/>
            </a:br>
            <a:r>
              <a:rPr lang="en-GB" sz="2800" b="1" dirty="0">
                <a:solidFill>
                  <a:srgbClr val="00A9A5"/>
                </a:solidFill>
              </a:rPr>
              <a:t>B. </a:t>
            </a:r>
            <a:r>
              <a:rPr lang="en-GB" sz="2800" dirty="0"/>
              <a:t>Sources</a:t>
            </a:r>
            <a:br>
              <a:rPr lang="en-GB" sz="2800" dirty="0"/>
            </a:br>
            <a:r>
              <a:rPr lang="en-GB" sz="2800" b="1" dirty="0">
                <a:solidFill>
                  <a:srgbClr val="00A9A5"/>
                </a:solidFill>
              </a:rPr>
              <a:t>C. </a:t>
            </a:r>
            <a:r>
              <a:rPr lang="en-GB" sz="2800" dirty="0"/>
              <a:t>Energy sources </a:t>
            </a:r>
            <a:endParaRPr lang="en-US" sz="3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81"/>
            <a:ext cx="12192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11200" y="1752600"/>
            <a:ext cx="10668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FFCC00"/>
              </a:solidFill>
              <a:latin typeface=".VnTime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0000"/>
              </a:solidFill>
              <a:latin typeface="Lucida Sans" pitchFamily="34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4572081"/>
            <a:ext cx="619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5334081"/>
            <a:ext cx="619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61976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0"/>
            <a:ext cx="61976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1200" y="4572000"/>
            <a:ext cx="477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FFFF"/>
                </a:solidFill>
                <a:latin typeface="Tahoma" pitchFamily="34" charset="0"/>
              </a:rPr>
              <a:t>A. </a:t>
            </a:r>
          </a:p>
        </p:txBody>
      </p:sp>
      <p:sp>
        <p:nvSpPr>
          <p:cNvPr id="4106" name="Rectangle 10" descr="30%"/>
          <p:cNvSpPr>
            <a:spLocks noChangeArrowheads="1"/>
          </p:cNvSpPr>
          <p:nvPr/>
        </p:nvSpPr>
        <p:spPr bwMode="auto">
          <a:xfrm>
            <a:off x="711200" y="5334000"/>
            <a:ext cx="477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FFFF"/>
                </a:solidFill>
                <a:latin typeface="Tahoma" pitchFamily="34" charset="0"/>
              </a:rPr>
              <a:t>C.</a:t>
            </a:r>
          </a:p>
        </p:txBody>
      </p:sp>
      <p:sp>
        <p:nvSpPr>
          <p:cNvPr id="4107" name="Rectangle 11" descr="30%"/>
          <p:cNvSpPr>
            <a:spLocks noChangeArrowheads="1"/>
          </p:cNvSpPr>
          <p:nvPr/>
        </p:nvSpPr>
        <p:spPr bwMode="auto">
          <a:xfrm>
            <a:off x="6604000" y="5334000"/>
            <a:ext cx="487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  <a:latin typeface="Tahoma" pitchFamily="34" charset="0"/>
              </a:rPr>
              <a:t>D.</a:t>
            </a:r>
          </a:p>
        </p:txBody>
      </p:sp>
      <p:pic>
        <p:nvPicPr>
          <p:cNvPr id="4108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0" y="5334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3" descr="biglogo">
            <a:hlinkClick r:id="" action="ppaction://noaction">
              <a:snd r:embed="rId8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72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AutoShape 14">
            <a:hlinkClick r:id="" action="ppaction://noaction" highlightClick="1">
              <a:snd r:embed="rId10" name="laugh track.wav"/>
            </a:hlinkClick>
          </p:cNvPr>
          <p:cNvSpPr>
            <a:spLocks noChangeArrowheads="1"/>
          </p:cNvSpPr>
          <p:nvPr/>
        </p:nvSpPr>
        <p:spPr bwMode="auto">
          <a:xfrm>
            <a:off x="11379200" y="6553200"/>
            <a:ext cx="3048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333333"/>
                </a:solidFill>
                <a:latin typeface="Tahoma" pitchFamily="34" charset="0"/>
              </a:rPr>
              <a:t>L</a:t>
            </a:r>
          </a:p>
        </p:txBody>
      </p:sp>
      <p:sp>
        <p:nvSpPr>
          <p:cNvPr id="15374" name="AutoShape 16">
            <a:hlinkClick r:id="" action="ppaction://noaction" highlightClick="1">
              <a:snd r:embed="rId11" name="finalanswer.wav"/>
            </a:hlinkClick>
          </p:cNvPr>
          <p:cNvSpPr>
            <a:spLocks noChangeArrowheads="1"/>
          </p:cNvSpPr>
          <p:nvPr/>
        </p:nvSpPr>
        <p:spPr bwMode="auto">
          <a:xfrm>
            <a:off x="11785600" y="6553200"/>
            <a:ext cx="3048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333333"/>
                </a:solidFill>
                <a:latin typeface="Tahoma" pitchFamily="34" charset="0"/>
              </a:rPr>
              <a:t>F</a:t>
            </a:r>
          </a:p>
        </p:txBody>
      </p:sp>
      <p:sp>
        <p:nvSpPr>
          <p:cNvPr id="15375" name="Oval 18"/>
          <p:cNvSpPr>
            <a:spLocks noChangeArrowheads="1"/>
          </p:cNvSpPr>
          <p:nvPr/>
        </p:nvSpPr>
        <p:spPr bwMode="auto">
          <a:xfrm>
            <a:off x="10261600" y="3429000"/>
            <a:ext cx="17272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6" name="AutoShape 22"/>
          <p:cNvSpPr>
            <a:spLocks noChangeArrowheads="1"/>
          </p:cNvSpPr>
          <p:nvPr/>
        </p:nvSpPr>
        <p:spPr bwMode="auto">
          <a:xfrm rot="5400000">
            <a:off x="4521200" y="4140200"/>
            <a:ext cx="304800" cy="4064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7" name="Oval 23"/>
          <p:cNvSpPr>
            <a:spLocks noChangeArrowheads="1"/>
          </p:cNvSpPr>
          <p:nvPr/>
        </p:nvSpPr>
        <p:spPr bwMode="auto">
          <a:xfrm>
            <a:off x="4572000" y="4038600"/>
            <a:ext cx="2032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15378" name="AutoShape 24"/>
          <p:cNvSpPr>
            <a:spLocks noChangeArrowheads="1"/>
          </p:cNvSpPr>
          <p:nvPr/>
        </p:nvSpPr>
        <p:spPr bwMode="auto">
          <a:xfrm rot="5400000">
            <a:off x="4826000" y="4140200"/>
            <a:ext cx="304800" cy="4064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9" name="Oval 25"/>
          <p:cNvSpPr>
            <a:spLocks noChangeArrowheads="1"/>
          </p:cNvSpPr>
          <p:nvPr/>
        </p:nvSpPr>
        <p:spPr bwMode="auto">
          <a:xfrm>
            <a:off x="4876800" y="4038600"/>
            <a:ext cx="2032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80" name="Oval 26"/>
          <p:cNvSpPr>
            <a:spLocks noChangeArrowheads="1"/>
          </p:cNvSpPr>
          <p:nvPr/>
        </p:nvSpPr>
        <p:spPr bwMode="auto">
          <a:xfrm>
            <a:off x="5181600" y="4038600"/>
            <a:ext cx="2032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81" name="AutoShape 27"/>
          <p:cNvSpPr>
            <a:spLocks noChangeArrowheads="1"/>
          </p:cNvSpPr>
          <p:nvPr/>
        </p:nvSpPr>
        <p:spPr bwMode="auto">
          <a:xfrm rot="5400000">
            <a:off x="5130800" y="4140200"/>
            <a:ext cx="304800" cy="4064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82" name="Line 30"/>
          <p:cNvSpPr>
            <a:spLocks noChangeShapeType="1"/>
          </p:cNvSpPr>
          <p:nvPr/>
        </p:nvSpPr>
        <p:spPr bwMode="auto">
          <a:xfrm>
            <a:off x="2032000" y="762000"/>
            <a:ext cx="8229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5383" name="WordArt 31"/>
          <p:cNvSpPr>
            <a:spLocks noChangeArrowheads="1" noChangeShapeType="1" noTextEdit="1"/>
          </p:cNvSpPr>
          <p:nvPr/>
        </p:nvSpPr>
        <p:spPr bwMode="auto">
          <a:xfrm>
            <a:off x="3860800" y="304800"/>
            <a:ext cx="8026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ahoma"/>
                <a:ea typeface="Tahoma"/>
                <a:cs typeface="Tahoma"/>
              </a:rPr>
              <a:t>Who's a milionaire?</a:t>
            </a:r>
          </a:p>
        </p:txBody>
      </p:sp>
      <p:sp>
        <p:nvSpPr>
          <p:cNvPr id="15384" name="AutoShape 3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0668000" y="6400800"/>
            <a:ext cx="9144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85" name="Text Box 20"/>
          <p:cNvSpPr txBox="1">
            <a:spLocks noChangeArrowheads="1"/>
          </p:cNvSpPr>
          <p:nvPr/>
        </p:nvSpPr>
        <p:spPr bwMode="auto">
          <a:xfrm>
            <a:off x="609600" y="4025900"/>
            <a:ext cx="142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15386" name="AutoShape 27"/>
          <p:cNvSpPr>
            <a:spLocks noChangeArrowheads="1"/>
          </p:cNvSpPr>
          <p:nvPr/>
        </p:nvSpPr>
        <p:spPr bwMode="auto">
          <a:xfrm rot="5400000">
            <a:off x="11125200" y="3606800"/>
            <a:ext cx="304800" cy="4064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87" name="AutoShape 22"/>
          <p:cNvSpPr>
            <a:spLocks noChangeArrowheads="1"/>
          </p:cNvSpPr>
          <p:nvPr/>
        </p:nvSpPr>
        <p:spPr bwMode="auto">
          <a:xfrm rot="5400000">
            <a:off x="10718800" y="3606800"/>
            <a:ext cx="304800" cy="4064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88" name="Oval 26"/>
          <p:cNvSpPr>
            <a:spLocks noChangeArrowheads="1"/>
          </p:cNvSpPr>
          <p:nvPr/>
        </p:nvSpPr>
        <p:spPr bwMode="auto">
          <a:xfrm>
            <a:off x="11176000" y="3505200"/>
            <a:ext cx="2032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89" name="Oval 23"/>
          <p:cNvSpPr>
            <a:spLocks noChangeArrowheads="1"/>
          </p:cNvSpPr>
          <p:nvPr/>
        </p:nvSpPr>
        <p:spPr bwMode="auto">
          <a:xfrm>
            <a:off x="10769600" y="3505200"/>
            <a:ext cx="2032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04000" y="4572000"/>
            <a:ext cx="172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>
                    <a:lumMod val="10000"/>
                    <a:lumOff val="90000"/>
                  </a:srgbClr>
                </a:solidFill>
              </a:rPr>
              <a:t>B.</a:t>
            </a:r>
            <a:endParaRPr lang="vi-VN" sz="3200" b="1" dirty="0">
              <a:solidFill>
                <a:srgbClr val="000000">
                  <a:lumMod val="10000"/>
                  <a:lumOff val="90000"/>
                </a:srgbClr>
              </a:solidFill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064000" y="1828881"/>
            <a:ext cx="4368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4000" b="1" dirty="0">
                <a:solidFill>
                  <a:srgbClr val="FFFFFF"/>
                </a:solidFill>
              </a:rPr>
              <a:t>Questions </a:t>
            </a:r>
          </a:p>
        </p:txBody>
      </p:sp>
      <p:sp>
        <p:nvSpPr>
          <p:cNvPr id="15392" name="Oval 19"/>
          <p:cNvSpPr>
            <a:spLocks noChangeArrowheads="1"/>
          </p:cNvSpPr>
          <p:nvPr/>
        </p:nvSpPr>
        <p:spPr bwMode="auto">
          <a:xfrm>
            <a:off x="6604000" y="3429000"/>
            <a:ext cx="17272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93" name="Oval 19"/>
          <p:cNvSpPr>
            <a:spLocks noChangeArrowheads="1"/>
          </p:cNvSpPr>
          <p:nvPr/>
        </p:nvSpPr>
        <p:spPr bwMode="auto">
          <a:xfrm>
            <a:off x="8432800" y="3429000"/>
            <a:ext cx="17272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5394" name="Picture 2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042400" y="3505200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5" name="Rectangle 34"/>
          <p:cNvSpPr>
            <a:spLocks noChangeArrowheads="1"/>
          </p:cNvSpPr>
          <p:nvPr/>
        </p:nvSpPr>
        <p:spPr bwMode="auto">
          <a:xfrm>
            <a:off x="7037981" y="3581400"/>
            <a:ext cx="7745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.VnArial" pitchFamily="34" charset="0"/>
              </a:rPr>
              <a:t>50:50</a:t>
            </a:r>
          </a:p>
        </p:txBody>
      </p:sp>
    </p:spTree>
    <p:extLst>
      <p:ext uri="{BB962C8B-B14F-4D97-AF65-F5344CB8AC3E}">
        <p14:creationId xmlns:p14="http://schemas.microsoft.com/office/powerpoint/2010/main" val="1217153185"/>
      </p:ext>
    </p:extLst>
  </p:cSld>
  <p:clrMapOvr>
    <a:masterClrMapping/>
  </p:clrMapOvr>
  <p:transition spd="slow">
    <p:wipe dir="d"/>
    <p:sndAc>
      <p:stSnd>
        <p:snd r:embed="rId3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60546"/>
            <a:ext cx="12192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524000" y="1676400"/>
            <a:ext cx="1066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CC00"/>
              </a:solidFill>
              <a:latin typeface=".VnTime" pitchFamily="34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4572073"/>
            <a:ext cx="619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5334073"/>
            <a:ext cx="619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60960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0"/>
            <a:ext cx="61976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400" y="4572000"/>
            <a:ext cx="477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  <a:latin typeface="Tahoma" pitchFamily="34" charset="0"/>
              </a:rPr>
              <a:t>  A. </a:t>
            </a:r>
            <a:r>
              <a:rPr lang="vi-VN" sz="2800" b="1" dirty="0" smtClean="0">
                <a:solidFill>
                  <a:srgbClr val="FFFFFF"/>
                </a:solidFill>
                <a:latin typeface="Tahoma" pitchFamily="34" charset="0"/>
              </a:rPr>
              <a:t>She is doing housework</a:t>
            </a:r>
            <a:endParaRPr lang="en-US" b="1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105" name="Rectangle 9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04000" y="4572000"/>
            <a:ext cx="593436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  <a:latin typeface="Tahoma" pitchFamily="34" charset="0"/>
              </a:rPr>
              <a:t>B. </a:t>
            </a:r>
            <a:r>
              <a:rPr lang="vi-VN" sz="2800" b="1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vi-VN" sz="2800" b="1" dirty="0" smtClean="0">
                <a:solidFill>
                  <a:srgbClr val="FFFFFF"/>
                </a:solidFill>
                <a:latin typeface="Tahoma" pitchFamily="34" charset="0"/>
              </a:rPr>
              <a:t>She is watching TV.</a:t>
            </a:r>
            <a:endParaRPr lang="en-US" b="1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106" name="Rectangle 10" descr="30%"/>
          <p:cNvSpPr>
            <a:spLocks noChangeArrowheads="1"/>
          </p:cNvSpPr>
          <p:nvPr/>
        </p:nvSpPr>
        <p:spPr bwMode="auto">
          <a:xfrm>
            <a:off x="609600" y="5334000"/>
            <a:ext cx="477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  <a:latin typeface="Tahoma" pitchFamily="34" charset="0"/>
              </a:rPr>
              <a:t>C. </a:t>
            </a:r>
            <a:r>
              <a:rPr lang="vi-VN" sz="2800" b="1" dirty="0" smtClean="0">
                <a:solidFill>
                  <a:srgbClr val="FFFFFF"/>
                </a:solidFill>
                <a:latin typeface="Tahoma" pitchFamily="34" charset="0"/>
              </a:rPr>
              <a:t>She is reading a story. </a:t>
            </a:r>
            <a:endParaRPr lang="en-US" b="1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107" name="Rectangle 11" descr="30%"/>
          <p:cNvSpPr>
            <a:spLocks noChangeArrowheads="1"/>
          </p:cNvSpPr>
          <p:nvPr/>
        </p:nvSpPr>
        <p:spPr bwMode="auto">
          <a:xfrm>
            <a:off x="6604000" y="5334000"/>
            <a:ext cx="487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  <a:latin typeface="Tahoma" pitchFamily="34" charset="0"/>
              </a:rPr>
              <a:t>D. </a:t>
            </a:r>
            <a:r>
              <a:rPr lang="vi-VN" sz="2800" b="1" dirty="0">
                <a:solidFill>
                  <a:srgbClr val="FFFFFF"/>
                </a:solidFill>
                <a:latin typeface="Tahoma" pitchFamily="34" charset="0"/>
              </a:rPr>
              <a:t>She is doing a project on ES </a:t>
            </a:r>
            <a:endParaRPr lang="en-US" sz="2800" b="1" dirty="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16396" name="Picture 13" descr="biglogo">
            <a:hlinkClick r:id="" action="ppaction://noaction">
              <a:snd r:embed="rId6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72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AutoShape 14">
            <a:hlinkClick r:id="" action="ppaction://noaction" highlightClick="1">
              <a:snd r:embed="rId8" name="laugh track.wav"/>
            </a:hlinkClick>
          </p:cNvPr>
          <p:cNvSpPr>
            <a:spLocks noChangeArrowheads="1"/>
          </p:cNvSpPr>
          <p:nvPr/>
        </p:nvSpPr>
        <p:spPr bwMode="auto">
          <a:xfrm>
            <a:off x="11379200" y="6553200"/>
            <a:ext cx="3048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333333"/>
                </a:solidFill>
                <a:latin typeface="Tahoma" pitchFamily="34" charset="0"/>
              </a:rPr>
              <a:t>L</a:t>
            </a: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6119091" y="5380038"/>
            <a:ext cx="6248400" cy="609600"/>
          </a:xfrm>
          <a:prstGeom prst="hexagon">
            <a:avLst>
              <a:gd name="adj" fmla="val 61625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66"/>
                </a:solidFill>
              </a:rPr>
              <a:t>D. </a:t>
            </a:r>
            <a:r>
              <a:rPr lang="vi-VN" sz="2800" b="1" dirty="0">
                <a:solidFill>
                  <a:srgbClr val="FFFFFF"/>
                </a:solidFill>
                <a:latin typeface="Tahoma" pitchFamily="34" charset="0"/>
              </a:rPr>
              <a:t>She is </a:t>
            </a:r>
            <a:r>
              <a:rPr lang="vi-VN" sz="2800" b="1" dirty="0" smtClean="0">
                <a:solidFill>
                  <a:srgbClr val="FFFFFF"/>
                </a:solidFill>
                <a:latin typeface="Tahoma" pitchFamily="34" charset="0"/>
              </a:rPr>
              <a:t>doing</a:t>
            </a:r>
            <a:r>
              <a:rPr lang="vi-VN" sz="2800" b="1" dirty="0">
                <a:solidFill>
                  <a:srgbClr val="FFFFFF"/>
                </a:solidFill>
                <a:latin typeface="Tahoma" pitchFamily="34" charset="0"/>
              </a:rPr>
              <a:t> a </a:t>
            </a:r>
            <a:r>
              <a:rPr lang="vi-VN" sz="2800" b="1" dirty="0" smtClean="0">
                <a:solidFill>
                  <a:srgbClr val="FFFFFF"/>
                </a:solidFill>
                <a:latin typeface="Tahoma" pitchFamily="34" charset="0"/>
              </a:rPr>
              <a:t>project on </a:t>
            </a:r>
            <a:r>
              <a:rPr lang="vi-VN" sz="2800" b="1" dirty="0">
                <a:solidFill>
                  <a:srgbClr val="FFFFFF"/>
                </a:solidFill>
                <a:latin typeface="Tahoma" pitchFamily="34" charset="0"/>
              </a:rPr>
              <a:t>ES</a:t>
            </a:r>
            <a:r>
              <a:rPr lang="vi-VN" sz="2800" b="1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16399" name="AutoShape 16">
            <a:hlinkClick r:id="" action="ppaction://noaction" highlightClick="1">
              <a:snd r:embed="rId9" name="finalanswer.wav"/>
            </a:hlinkClick>
          </p:cNvPr>
          <p:cNvSpPr>
            <a:spLocks noChangeArrowheads="1"/>
          </p:cNvSpPr>
          <p:nvPr/>
        </p:nvSpPr>
        <p:spPr bwMode="auto">
          <a:xfrm>
            <a:off x="11785600" y="6553200"/>
            <a:ext cx="3048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333333"/>
                </a:solidFill>
                <a:latin typeface="Tahoma" pitchFamily="34" charset="0"/>
              </a:rPr>
              <a:t>F</a:t>
            </a:r>
          </a:p>
        </p:txBody>
      </p:sp>
      <p:sp>
        <p:nvSpPr>
          <p:cNvPr id="16400" name="AutoShape 22"/>
          <p:cNvSpPr>
            <a:spLocks noChangeArrowheads="1"/>
          </p:cNvSpPr>
          <p:nvPr/>
        </p:nvSpPr>
        <p:spPr bwMode="auto">
          <a:xfrm rot="5400000">
            <a:off x="4521200" y="4140200"/>
            <a:ext cx="304800" cy="4064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01" name="Oval 23"/>
          <p:cNvSpPr>
            <a:spLocks noChangeArrowheads="1"/>
          </p:cNvSpPr>
          <p:nvPr/>
        </p:nvSpPr>
        <p:spPr bwMode="auto">
          <a:xfrm>
            <a:off x="4572000" y="4038600"/>
            <a:ext cx="2032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16402" name="AutoShape 24"/>
          <p:cNvSpPr>
            <a:spLocks noChangeArrowheads="1"/>
          </p:cNvSpPr>
          <p:nvPr/>
        </p:nvSpPr>
        <p:spPr bwMode="auto">
          <a:xfrm rot="5400000">
            <a:off x="4826000" y="4140200"/>
            <a:ext cx="304800" cy="4064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03" name="Oval 25"/>
          <p:cNvSpPr>
            <a:spLocks noChangeArrowheads="1"/>
          </p:cNvSpPr>
          <p:nvPr/>
        </p:nvSpPr>
        <p:spPr bwMode="auto">
          <a:xfrm>
            <a:off x="4876800" y="4038600"/>
            <a:ext cx="2032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04" name="Oval 26"/>
          <p:cNvSpPr>
            <a:spLocks noChangeArrowheads="1"/>
          </p:cNvSpPr>
          <p:nvPr/>
        </p:nvSpPr>
        <p:spPr bwMode="auto">
          <a:xfrm>
            <a:off x="5181600" y="4038600"/>
            <a:ext cx="2032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05" name="AutoShape 27"/>
          <p:cNvSpPr>
            <a:spLocks noChangeArrowheads="1"/>
          </p:cNvSpPr>
          <p:nvPr/>
        </p:nvSpPr>
        <p:spPr bwMode="auto">
          <a:xfrm rot="5400000">
            <a:off x="5130800" y="4140200"/>
            <a:ext cx="304800" cy="4064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06" name="Line 30"/>
          <p:cNvSpPr>
            <a:spLocks noChangeShapeType="1"/>
          </p:cNvSpPr>
          <p:nvPr/>
        </p:nvSpPr>
        <p:spPr bwMode="auto">
          <a:xfrm>
            <a:off x="2032000" y="762000"/>
            <a:ext cx="8229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6407" name="AutoShape 3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0668000" y="6400800"/>
            <a:ext cx="9144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08" name="Text Box 20"/>
          <p:cNvSpPr txBox="1">
            <a:spLocks noChangeArrowheads="1"/>
          </p:cNvSpPr>
          <p:nvPr/>
        </p:nvSpPr>
        <p:spPr bwMode="auto">
          <a:xfrm>
            <a:off x="609600" y="4025900"/>
            <a:ext cx="142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16409" name="WordArt 31"/>
          <p:cNvSpPr>
            <a:spLocks noChangeArrowheads="1" noChangeShapeType="1" noTextEdit="1"/>
          </p:cNvSpPr>
          <p:nvPr/>
        </p:nvSpPr>
        <p:spPr bwMode="auto">
          <a:xfrm>
            <a:off x="3860800" y="304800"/>
            <a:ext cx="8026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ahoma"/>
                <a:ea typeface="Tahoma"/>
                <a:cs typeface="Tahoma"/>
              </a:rPr>
              <a:t>Who's a milionaire?</a:t>
            </a:r>
          </a:p>
        </p:txBody>
      </p:sp>
      <p:sp>
        <p:nvSpPr>
          <p:cNvPr id="37" name="Oval 36"/>
          <p:cNvSpPr/>
          <p:nvPr/>
        </p:nvSpPr>
        <p:spPr>
          <a:xfrm>
            <a:off x="508000" y="3429000"/>
            <a:ext cx="1219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endParaRPr lang="vi-VN" dirty="0">
              <a:solidFill>
                <a:srgbClr val="000000"/>
              </a:solidFill>
            </a:endParaRPr>
          </a:p>
        </p:txBody>
      </p:sp>
      <p:sp>
        <p:nvSpPr>
          <p:cNvPr id="16411" name="Oval 19"/>
          <p:cNvSpPr>
            <a:spLocks noChangeArrowheads="1"/>
          </p:cNvSpPr>
          <p:nvPr/>
        </p:nvSpPr>
        <p:spPr bwMode="auto">
          <a:xfrm>
            <a:off x="6604000" y="3657600"/>
            <a:ext cx="17272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12" name="Oval 19"/>
          <p:cNvSpPr>
            <a:spLocks noChangeArrowheads="1"/>
          </p:cNvSpPr>
          <p:nvPr/>
        </p:nvSpPr>
        <p:spPr bwMode="auto">
          <a:xfrm>
            <a:off x="8432800" y="3657600"/>
            <a:ext cx="17272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13" name="Oval 19"/>
          <p:cNvSpPr>
            <a:spLocks noChangeArrowheads="1"/>
          </p:cNvSpPr>
          <p:nvPr/>
        </p:nvSpPr>
        <p:spPr bwMode="auto">
          <a:xfrm>
            <a:off x="10261600" y="3657600"/>
            <a:ext cx="17272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14" name="AutoShape 22"/>
          <p:cNvSpPr>
            <a:spLocks noChangeArrowheads="1"/>
          </p:cNvSpPr>
          <p:nvPr/>
        </p:nvSpPr>
        <p:spPr bwMode="auto">
          <a:xfrm rot="5400000">
            <a:off x="11226800" y="3911600"/>
            <a:ext cx="304800" cy="4064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6415" name="AutoShape 22"/>
          <p:cNvSpPr>
            <a:spLocks noChangeArrowheads="1"/>
          </p:cNvSpPr>
          <p:nvPr/>
        </p:nvSpPr>
        <p:spPr bwMode="auto">
          <a:xfrm rot="5400000">
            <a:off x="10820400" y="3911600"/>
            <a:ext cx="304800" cy="4064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6416" name="Oval 25"/>
          <p:cNvSpPr>
            <a:spLocks noChangeArrowheads="1"/>
          </p:cNvSpPr>
          <p:nvPr/>
        </p:nvSpPr>
        <p:spPr bwMode="auto">
          <a:xfrm>
            <a:off x="10871200" y="3810000"/>
            <a:ext cx="2032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6417" name="Oval 25"/>
          <p:cNvSpPr>
            <a:spLocks noChangeArrowheads="1"/>
          </p:cNvSpPr>
          <p:nvPr/>
        </p:nvSpPr>
        <p:spPr bwMode="auto">
          <a:xfrm>
            <a:off x="11277600" y="3810000"/>
            <a:ext cx="2032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pic>
        <p:nvPicPr>
          <p:cNvPr id="16418" name="Picture 2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940800" y="3733808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9" name="Rectangle 34"/>
          <p:cNvSpPr>
            <a:spLocks noChangeArrowheads="1"/>
          </p:cNvSpPr>
          <p:nvPr/>
        </p:nvSpPr>
        <p:spPr bwMode="auto">
          <a:xfrm>
            <a:off x="7037981" y="3810000"/>
            <a:ext cx="7745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.VnArial" pitchFamily="34" charset="0"/>
              </a:rPr>
              <a:t>50:50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7200" y="1875464"/>
            <a:ext cx="8534400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900"/>
              </a:lnSpc>
            </a:pPr>
            <a:r>
              <a:rPr lang="en-GB" sz="48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What </a:t>
            </a:r>
            <a:r>
              <a:rPr lang="en-GB" sz="4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</a:t>
            </a:r>
            <a:r>
              <a:rPr lang="en-GB" sz="4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Lan</a:t>
            </a:r>
            <a:r>
              <a:rPr lang="en-GB" sz="4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doing?</a:t>
            </a:r>
            <a:endParaRPr lang="en-GB" sz="48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344063"/>
      </p:ext>
    </p:extLst>
  </p:cSld>
  <p:clrMapOvr>
    <a:masterClrMapping/>
  </p:clrMapOvr>
  <p:transition spd="slow">
    <p:wipe dir="d"/>
    <p:sndAc>
      <p:stSnd>
        <p:snd r:embed="rId2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4" grpId="0"/>
      <p:bldP spid="4105" grpId="0"/>
      <p:bldP spid="4106" grpId="0"/>
      <p:bldP spid="4107" grpId="0"/>
      <p:bldP spid="41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600" y="1600262"/>
            <a:ext cx="12192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871133" y="1704142"/>
            <a:ext cx="10625667" cy="134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>
              <a:lnSpc>
                <a:spcPts val="3900"/>
              </a:lnSpc>
            </a:pPr>
            <a:r>
              <a:rPr lang="vi-VN" sz="44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What does energy mean?</a:t>
            </a:r>
            <a:endParaRPr lang="en-GB" sz="4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000000"/>
              </a:solidFill>
              <a:latin typeface="Lucida Sans" pitchFamily="34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4343434"/>
            <a:ext cx="6197600" cy="121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9177"/>
            <a:ext cx="6197600" cy="100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43401"/>
            <a:ext cx="6197600" cy="121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23856"/>
            <a:ext cx="6197600" cy="103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9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80251" y="4821382"/>
            <a:ext cx="4951719" cy="74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FF"/>
                </a:solidFill>
                <a:latin typeface="Tahoma" pitchFamily="34" charset="0"/>
              </a:rPr>
              <a:t>B. </a:t>
            </a:r>
            <a:r>
              <a:rPr lang="vi-VN" sz="2400" b="1" dirty="0" smtClean="0">
                <a:solidFill>
                  <a:srgbClr val="FFFFFF"/>
                </a:solidFill>
              </a:rPr>
              <a:t>It’s </a:t>
            </a:r>
            <a:r>
              <a:rPr lang="vi-VN" sz="2400" b="1" dirty="0">
                <a:solidFill>
                  <a:srgbClr val="FFFFFF"/>
                </a:solidFill>
              </a:rPr>
              <a:t>power that we use to provide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rgbClr val="FFFFFF"/>
                </a:solidFill>
              </a:rPr>
              <a:t>          us with </a:t>
            </a:r>
            <a:r>
              <a:rPr lang="vi-VN" sz="2400" b="1" dirty="0" smtClean="0">
                <a:solidFill>
                  <a:srgbClr val="FFFFFF"/>
                </a:solidFill>
              </a:rPr>
              <a:t>light or electicity.</a:t>
            </a:r>
            <a:endParaRPr lang="en-US" sz="2400" b="1" dirty="0">
              <a:solidFill>
                <a:srgbClr val="FFFFFF"/>
              </a:solidFill>
            </a:endParaRPr>
          </a:p>
          <a:p>
            <a:pPr lvl="0"/>
            <a:endParaRPr lang="en-GB" sz="2800" dirty="0">
              <a:solidFill>
                <a:srgbClr val="00A9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FF"/>
                </a:solidFill>
                <a:latin typeface="Tahoma" pitchFamily="34" charset="0"/>
              </a:rPr>
              <a:t>  </a:t>
            </a:r>
            <a:endParaRPr lang="en-US" sz="3200" b="1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106" name="Rectangle 10" descr="30%"/>
          <p:cNvSpPr>
            <a:spLocks noChangeArrowheads="1"/>
          </p:cNvSpPr>
          <p:nvPr/>
        </p:nvSpPr>
        <p:spPr bwMode="auto">
          <a:xfrm>
            <a:off x="715819" y="6286500"/>
            <a:ext cx="4775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 dirty="0" smtClean="0">
                <a:solidFill>
                  <a:srgbClr val="FFFFFF"/>
                </a:solidFill>
                <a:latin typeface="Tahoma" pitchFamily="34" charset="0"/>
              </a:rPr>
              <a:t>C. It’s power that we use to provide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 dirty="0" smtClean="0">
                <a:solidFill>
                  <a:srgbClr val="FFFFFF"/>
                </a:solidFill>
                <a:latin typeface="Tahoma" pitchFamily="34" charset="0"/>
              </a:rPr>
              <a:t> us with light, heat or electricity</a:t>
            </a:r>
            <a:r>
              <a:rPr lang="en-US" sz="2400" b="1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107" name="Rectangle 11" descr="30%"/>
          <p:cNvSpPr>
            <a:spLocks noChangeArrowheads="1"/>
          </p:cNvSpPr>
          <p:nvPr/>
        </p:nvSpPr>
        <p:spPr bwMode="auto">
          <a:xfrm>
            <a:off x="6604000" y="5867400"/>
            <a:ext cx="487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latin typeface="Tahoma" pitchFamily="34" charset="0"/>
              </a:rPr>
              <a:t>D. </a:t>
            </a:r>
            <a:r>
              <a:rPr lang="vi-VN" sz="2400" b="1" dirty="0">
                <a:solidFill>
                  <a:srgbClr val="FFFFFF"/>
                </a:solidFill>
              </a:rPr>
              <a:t>It’s power that we use to provide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rgbClr val="FFFFFF"/>
                </a:solidFill>
              </a:rPr>
              <a:t>          us with </a:t>
            </a:r>
            <a:r>
              <a:rPr lang="vi-VN" sz="2400" b="1" dirty="0" smtClean="0">
                <a:solidFill>
                  <a:srgbClr val="FFFFFF"/>
                </a:solidFill>
              </a:rPr>
              <a:t>lelecticity</a:t>
            </a:r>
            <a:endParaRPr lang="en-US" b="1" dirty="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17419" name="Picture 13" descr="biglogo">
            <a:hlinkClick r:id="" action="ppaction://noaction">
              <a:snd r:embed="rId6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72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AutoShape 14">
            <a:hlinkClick r:id="" action="ppaction://noaction" highlightClick="1">
              <a:snd r:embed="rId8" name="laugh track.wav"/>
            </a:hlinkClick>
          </p:cNvPr>
          <p:cNvSpPr>
            <a:spLocks noChangeArrowheads="1"/>
          </p:cNvSpPr>
          <p:nvPr/>
        </p:nvSpPr>
        <p:spPr bwMode="auto">
          <a:xfrm>
            <a:off x="11074400" y="2708304"/>
            <a:ext cx="3048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333333"/>
                </a:solidFill>
                <a:latin typeface="Tahoma" pitchFamily="34" charset="0"/>
              </a:rPr>
              <a:t>L</a:t>
            </a: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327891" y="5921828"/>
            <a:ext cx="5892800" cy="838200"/>
          </a:xfrm>
          <a:prstGeom prst="hexagon">
            <a:avLst>
              <a:gd name="adj" fmla="val 61625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66"/>
                </a:solidFill>
              </a:rPr>
              <a:t>C. </a:t>
            </a:r>
            <a:r>
              <a:rPr lang="vi-VN" sz="2400" b="1" dirty="0" smtClean="0">
                <a:solidFill>
                  <a:srgbClr val="FF0066"/>
                </a:solidFill>
              </a:rPr>
              <a:t>It’s power that we use to provide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rgbClr val="FF0066"/>
                </a:solidFill>
              </a:rPr>
              <a:t>u</a:t>
            </a:r>
            <a:r>
              <a:rPr lang="vi-VN" sz="2400" b="1" dirty="0" smtClean="0">
                <a:solidFill>
                  <a:srgbClr val="FF0066"/>
                </a:solidFill>
              </a:rPr>
              <a:t>s with light, heat or electicity.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17422" name="AutoShape 16">
            <a:hlinkClick r:id="" action="ppaction://noaction" highlightClick="1">
              <a:snd r:embed="rId9" name="finalanswer.wav"/>
            </a:hlinkClick>
          </p:cNvPr>
          <p:cNvSpPr>
            <a:spLocks noChangeArrowheads="1"/>
          </p:cNvSpPr>
          <p:nvPr/>
        </p:nvSpPr>
        <p:spPr bwMode="auto">
          <a:xfrm>
            <a:off x="11342255" y="2708304"/>
            <a:ext cx="3048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333333"/>
                </a:solidFill>
                <a:latin typeface="Tahoma" pitchFamily="34" charset="0"/>
              </a:rPr>
              <a:t>F</a:t>
            </a:r>
          </a:p>
        </p:txBody>
      </p:sp>
      <p:sp>
        <p:nvSpPr>
          <p:cNvPr id="17423" name="Text Box 20"/>
          <p:cNvSpPr txBox="1">
            <a:spLocks noChangeArrowheads="1"/>
          </p:cNvSpPr>
          <p:nvPr/>
        </p:nvSpPr>
        <p:spPr bwMode="auto">
          <a:xfrm>
            <a:off x="448733" y="4102100"/>
            <a:ext cx="142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50:50</a:t>
            </a: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7424" name="AutoShape 22"/>
          <p:cNvSpPr>
            <a:spLocks noChangeArrowheads="1"/>
          </p:cNvSpPr>
          <p:nvPr/>
        </p:nvSpPr>
        <p:spPr bwMode="auto">
          <a:xfrm rot="5400000">
            <a:off x="4521200" y="4140200"/>
            <a:ext cx="304800" cy="4064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25" name="Oval 23"/>
          <p:cNvSpPr>
            <a:spLocks noChangeArrowheads="1"/>
          </p:cNvSpPr>
          <p:nvPr/>
        </p:nvSpPr>
        <p:spPr bwMode="auto">
          <a:xfrm>
            <a:off x="4572000" y="4038600"/>
            <a:ext cx="2032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17426" name="AutoShape 24"/>
          <p:cNvSpPr>
            <a:spLocks noChangeArrowheads="1"/>
          </p:cNvSpPr>
          <p:nvPr/>
        </p:nvSpPr>
        <p:spPr bwMode="auto">
          <a:xfrm rot="5400000">
            <a:off x="4826000" y="4140200"/>
            <a:ext cx="304800" cy="4064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27" name="Oval 25"/>
          <p:cNvSpPr>
            <a:spLocks noChangeArrowheads="1"/>
          </p:cNvSpPr>
          <p:nvPr/>
        </p:nvSpPr>
        <p:spPr bwMode="auto">
          <a:xfrm>
            <a:off x="4876800" y="4038600"/>
            <a:ext cx="2032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28" name="Oval 26"/>
          <p:cNvSpPr>
            <a:spLocks noChangeArrowheads="1"/>
          </p:cNvSpPr>
          <p:nvPr/>
        </p:nvSpPr>
        <p:spPr bwMode="auto">
          <a:xfrm>
            <a:off x="5181600" y="4038600"/>
            <a:ext cx="2032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29" name="AutoShape 27"/>
          <p:cNvSpPr>
            <a:spLocks noChangeArrowheads="1"/>
          </p:cNvSpPr>
          <p:nvPr/>
        </p:nvSpPr>
        <p:spPr bwMode="auto">
          <a:xfrm rot="5400000">
            <a:off x="5130800" y="4140200"/>
            <a:ext cx="304800" cy="4064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30" name="Line 30"/>
          <p:cNvSpPr>
            <a:spLocks noChangeShapeType="1"/>
          </p:cNvSpPr>
          <p:nvPr/>
        </p:nvSpPr>
        <p:spPr bwMode="auto">
          <a:xfrm>
            <a:off x="2032000" y="762000"/>
            <a:ext cx="8229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7431" name="AutoShape 3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0922000" y="3124200"/>
            <a:ext cx="9144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" name="Rectangle 11" descr="30%"/>
          <p:cNvSpPr>
            <a:spLocks noChangeArrowheads="1"/>
          </p:cNvSpPr>
          <p:nvPr/>
        </p:nvSpPr>
        <p:spPr bwMode="auto">
          <a:xfrm>
            <a:off x="406400" y="4286766"/>
            <a:ext cx="4876800" cy="127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Tahoma" pitchFamily="34" charset="0"/>
              </a:rPr>
              <a:t>     </a:t>
            </a:r>
            <a:r>
              <a:rPr lang="vi-VN" sz="3200" b="1" dirty="0" smtClean="0">
                <a:solidFill>
                  <a:srgbClr val="FFFFFF"/>
                </a:solidFill>
                <a:latin typeface="Tahoma" pitchFamily="34" charset="0"/>
              </a:rPr>
              <a:t>A. </a:t>
            </a:r>
            <a:r>
              <a:rPr lang="vi-VN" sz="2400" b="1" dirty="0" smtClean="0">
                <a:solidFill>
                  <a:schemeClr val="bg1"/>
                </a:solidFill>
              </a:rPr>
              <a:t>It’s </a:t>
            </a:r>
            <a:r>
              <a:rPr lang="vi-VN" sz="2400" b="1" dirty="0">
                <a:solidFill>
                  <a:schemeClr val="bg1"/>
                </a:solidFill>
              </a:rPr>
              <a:t>power that we use to provide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 dirty="0" smtClean="0">
                <a:solidFill>
                  <a:schemeClr val="bg1"/>
                </a:solidFill>
              </a:rPr>
              <a:t>          us </a:t>
            </a:r>
            <a:r>
              <a:rPr lang="vi-VN" sz="2400" b="1" dirty="0">
                <a:solidFill>
                  <a:schemeClr val="bg1"/>
                </a:solidFill>
              </a:rPr>
              <a:t>with </a:t>
            </a:r>
            <a:r>
              <a:rPr lang="vi-VN" sz="2400" b="1" dirty="0" smtClean="0">
                <a:solidFill>
                  <a:schemeClr val="bg1"/>
                </a:solidFill>
              </a:rPr>
              <a:t>light </a:t>
            </a:r>
            <a:r>
              <a:rPr lang="vi-VN" sz="2400" b="1" dirty="0">
                <a:solidFill>
                  <a:schemeClr val="bg1"/>
                </a:solidFill>
              </a:rPr>
              <a:t>or electicity.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433" name="Text Box 20"/>
          <p:cNvSpPr txBox="1">
            <a:spLocks noChangeArrowheads="1"/>
          </p:cNvSpPr>
          <p:nvPr/>
        </p:nvSpPr>
        <p:spPr bwMode="auto">
          <a:xfrm>
            <a:off x="609600" y="4025900"/>
            <a:ext cx="142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17434" name="WordArt 31"/>
          <p:cNvSpPr>
            <a:spLocks noChangeArrowheads="1" noChangeShapeType="1" noTextEdit="1"/>
          </p:cNvSpPr>
          <p:nvPr/>
        </p:nvSpPr>
        <p:spPr bwMode="auto">
          <a:xfrm>
            <a:off x="3860800" y="304800"/>
            <a:ext cx="8026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ahoma"/>
                <a:ea typeface="Tahoma"/>
                <a:cs typeface="Tahoma"/>
              </a:rPr>
              <a:t>Who's a milionaire?</a:t>
            </a:r>
          </a:p>
        </p:txBody>
      </p:sp>
      <p:sp>
        <p:nvSpPr>
          <p:cNvPr id="37" name="Oval 36"/>
          <p:cNvSpPr/>
          <p:nvPr/>
        </p:nvSpPr>
        <p:spPr>
          <a:xfrm>
            <a:off x="406400" y="3429000"/>
            <a:ext cx="1219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2</a:t>
            </a:r>
            <a:endParaRPr lang="vi-VN" dirty="0">
              <a:solidFill>
                <a:srgbClr val="000000"/>
              </a:solidFill>
            </a:endParaRPr>
          </a:p>
        </p:txBody>
      </p:sp>
      <p:sp>
        <p:nvSpPr>
          <p:cNvPr id="17436" name="Oval 19"/>
          <p:cNvSpPr>
            <a:spLocks noChangeArrowheads="1"/>
          </p:cNvSpPr>
          <p:nvPr/>
        </p:nvSpPr>
        <p:spPr bwMode="auto">
          <a:xfrm>
            <a:off x="6604000" y="3581400"/>
            <a:ext cx="17272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37" name="Oval 19"/>
          <p:cNvSpPr>
            <a:spLocks noChangeArrowheads="1"/>
          </p:cNvSpPr>
          <p:nvPr/>
        </p:nvSpPr>
        <p:spPr bwMode="auto">
          <a:xfrm>
            <a:off x="8432800" y="3581400"/>
            <a:ext cx="17272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38" name="Oval 19"/>
          <p:cNvSpPr>
            <a:spLocks noChangeArrowheads="1"/>
          </p:cNvSpPr>
          <p:nvPr/>
        </p:nvSpPr>
        <p:spPr bwMode="auto">
          <a:xfrm>
            <a:off x="10261600" y="3581400"/>
            <a:ext cx="17272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39" name="AutoShape 22"/>
          <p:cNvSpPr>
            <a:spLocks noChangeArrowheads="1"/>
          </p:cNvSpPr>
          <p:nvPr/>
        </p:nvSpPr>
        <p:spPr bwMode="auto">
          <a:xfrm rot="5400000">
            <a:off x="11226800" y="3759200"/>
            <a:ext cx="304800" cy="4064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7440" name="AutoShape 22"/>
          <p:cNvSpPr>
            <a:spLocks noChangeArrowheads="1"/>
          </p:cNvSpPr>
          <p:nvPr/>
        </p:nvSpPr>
        <p:spPr bwMode="auto">
          <a:xfrm rot="5400000">
            <a:off x="10820400" y="3759200"/>
            <a:ext cx="304800" cy="4064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7441" name="Oval 25"/>
          <p:cNvSpPr>
            <a:spLocks noChangeArrowheads="1"/>
          </p:cNvSpPr>
          <p:nvPr/>
        </p:nvSpPr>
        <p:spPr bwMode="auto">
          <a:xfrm>
            <a:off x="10871200" y="3657600"/>
            <a:ext cx="2032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7442" name="Oval 25"/>
          <p:cNvSpPr>
            <a:spLocks noChangeArrowheads="1"/>
          </p:cNvSpPr>
          <p:nvPr/>
        </p:nvSpPr>
        <p:spPr bwMode="auto">
          <a:xfrm>
            <a:off x="11277600" y="3657600"/>
            <a:ext cx="2032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pic>
        <p:nvPicPr>
          <p:cNvPr id="17443" name="Picture 2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940800" y="3657602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4" name="Rectangle 37"/>
          <p:cNvSpPr>
            <a:spLocks noChangeArrowheads="1"/>
          </p:cNvSpPr>
          <p:nvPr/>
        </p:nvSpPr>
        <p:spPr bwMode="auto">
          <a:xfrm>
            <a:off x="7037981" y="3733800"/>
            <a:ext cx="7745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.VnArial" pitchFamily="34" charset="0"/>
              </a:rPr>
              <a:t>50:50</a:t>
            </a:r>
          </a:p>
        </p:txBody>
      </p:sp>
    </p:spTree>
    <p:extLst>
      <p:ext uri="{BB962C8B-B14F-4D97-AF65-F5344CB8AC3E}">
        <p14:creationId xmlns:p14="http://schemas.microsoft.com/office/powerpoint/2010/main" val="1555862555"/>
      </p:ext>
    </p:extLst>
  </p:cSld>
  <p:clrMapOvr>
    <a:masterClrMapping/>
  </p:clrMapOvr>
  <p:transition spd="slow">
    <p:wipe dir="d"/>
    <p:sndAc>
      <p:stSnd>
        <p:snd r:embed="rId2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1572525"/>
            <a:ext cx="128016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524000" y="1524000"/>
            <a:ext cx="1026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Where does energy come from?</a:t>
            </a:r>
            <a:endParaRPr lang="en-US" sz="4400" b="1" dirty="0">
              <a:solidFill>
                <a:srgbClr val="FFFF00"/>
              </a:solidFill>
              <a:latin typeface="Lucida Sans" pitchFamily="34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4572051"/>
            <a:ext cx="619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5334051"/>
            <a:ext cx="619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61976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0"/>
            <a:ext cx="61976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1200" y="4572000"/>
            <a:ext cx="477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  <a:latin typeface="Tahoma" pitchFamily="34" charset="0"/>
              </a:rPr>
              <a:t>A. </a:t>
            </a:r>
            <a:r>
              <a:rPr lang="vi-VN" sz="2800" b="1" dirty="0" smtClean="0">
                <a:solidFill>
                  <a:srgbClr val="FFFFFF"/>
                </a:solidFill>
                <a:latin typeface="Tahoma" pitchFamily="34" charset="0"/>
              </a:rPr>
              <a:t>two different souces</a:t>
            </a:r>
            <a:r>
              <a:rPr lang="en-US" sz="2800" b="1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endParaRPr lang="en-US" sz="2800" b="1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105" name="Rectangle 9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04022" y="4608513"/>
            <a:ext cx="548640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Tahoma" pitchFamily="34" charset="0"/>
              </a:rPr>
              <a:t>        </a:t>
            </a:r>
            <a:r>
              <a:rPr lang="en-US" sz="2800" b="1" dirty="0" smtClean="0">
                <a:solidFill>
                  <a:srgbClr val="FFFFFF"/>
                </a:solidFill>
                <a:latin typeface="Tahoma" pitchFamily="34" charset="0"/>
              </a:rPr>
              <a:t>B</a:t>
            </a:r>
            <a:r>
              <a:rPr lang="en-US" sz="2800" b="1" dirty="0">
                <a:solidFill>
                  <a:srgbClr val="FFFFFF"/>
                </a:solidFill>
                <a:latin typeface="Tahoma" pitchFamily="34" charset="0"/>
              </a:rPr>
              <a:t>. </a:t>
            </a:r>
            <a:r>
              <a:rPr lang="vi-VN" sz="2800" b="1" dirty="0" smtClean="0">
                <a:solidFill>
                  <a:srgbClr val="FFFFFF"/>
                </a:solidFill>
                <a:latin typeface="Tahoma" pitchFamily="34" charset="0"/>
              </a:rPr>
              <a:t>many </a:t>
            </a:r>
            <a:r>
              <a:rPr lang="vi-VN" sz="2800" b="1" dirty="0">
                <a:solidFill>
                  <a:srgbClr val="FFFFFF"/>
                </a:solidFill>
                <a:latin typeface="Tahoma" pitchFamily="34" charset="0"/>
              </a:rPr>
              <a:t>different souces</a:t>
            </a:r>
            <a:r>
              <a:rPr lang="en-US" sz="2800" b="1" dirty="0">
                <a:solidFill>
                  <a:srgbClr val="FFFFFF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4106" name="Rectangle 10" descr="30%"/>
          <p:cNvSpPr>
            <a:spLocks noChangeArrowheads="1"/>
          </p:cNvSpPr>
          <p:nvPr/>
        </p:nvSpPr>
        <p:spPr bwMode="auto">
          <a:xfrm>
            <a:off x="508000" y="5486400"/>
            <a:ext cx="477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  <a:latin typeface="Tahoma" pitchFamily="34" charset="0"/>
              </a:rPr>
              <a:t>  C. </a:t>
            </a:r>
            <a:r>
              <a:rPr lang="vi-VN" sz="2800" b="1" dirty="0">
                <a:solidFill>
                  <a:srgbClr val="FFFFFF"/>
                </a:solidFill>
                <a:latin typeface="Tahoma" pitchFamily="34" charset="0"/>
              </a:rPr>
              <a:t>t</a:t>
            </a:r>
            <a:r>
              <a:rPr lang="vi-VN" sz="2800" b="1" dirty="0" smtClean="0">
                <a:solidFill>
                  <a:srgbClr val="FFFFFF"/>
                </a:solidFill>
                <a:latin typeface="Tahoma" pitchFamily="34" charset="0"/>
              </a:rPr>
              <a:t>en different </a:t>
            </a:r>
            <a:r>
              <a:rPr lang="vi-VN" sz="2800" b="1" dirty="0">
                <a:solidFill>
                  <a:srgbClr val="FFFFFF"/>
                </a:solidFill>
                <a:latin typeface="Tahoma" pitchFamily="34" charset="0"/>
              </a:rPr>
              <a:t>souces</a:t>
            </a:r>
            <a:r>
              <a:rPr lang="en-US" sz="2800" b="1" dirty="0">
                <a:solidFill>
                  <a:srgbClr val="FFFFFF"/>
                </a:solidFill>
                <a:latin typeface="Tahoma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800" b="1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endParaRPr lang="en-US" sz="2800" b="1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107" name="Rectangle 11" descr="30%"/>
          <p:cNvSpPr>
            <a:spLocks noChangeArrowheads="1"/>
          </p:cNvSpPr>
          <p:nvPr/>
        </p:nvSpPr>
        <p:spPr bwMode="auto">
          <a:xfrm>
            <a:off x="7323667" y="5486400"/>
            <a:ext cx="487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  <a:latin typeface="Tahoma" pitchFamily="34" charset="0"/>
              </a:rPr>
              <a:t>D. </a:t>
            </a:r>
            <a:r>
              <a:rPr lang="vi-VN" sz="2800" b="1" dirty="0" smtClean="0">
                <a:solidFill>
                  <a:srgbClr val="FFFFFF"/>
                </a:solidFill>
                <a:latin typeface="Tahoma" pitchFamily="34" charset="0"/>
              </a:rPr>
              <a:t>Seven different </a:t>
            </a:r>
            <a:r>
              <a:rPr lang="vi-VN" sz="2800" b="1" dirty="0">
                <a:solidFill>
                  <a:srgbClr val="FFFFFF"/>
                </a:solidFill>
                <a:latin typeface="Tahoma" pitchFamily="34" charset="0"/>
              </a:rPr>
              <a:t>souces</a:t>
            </a:r>
            <a:r>
              <a:rPr lang="en-US" sz="2800" b="1" dirty="0">
                <a:solidFill>
                  <a:srgbClr val="FFFFFF"/>
                </a:solidFill>
                <a:latin typeface="Tahoma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800" b="1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18444" name="Picture 13" descr="biglogo">
            <a:hlinkClick r:id="" action="ppaction://noaction">
              <a:snd r:embed="rId6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72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AutoShape 14">
            <a:hlinkClick r:id="" action="ppaction://noaction" highlightClick="1">
              <a:snd r:embed="rId8" name="laugh track.wav"/>
            </a:hlinkClick>
          </p:cNvPr>
          <p:cNvSpPr>
            <a:spLocks noChangeArrowheads="1"/>
          </p:cNvSpPr>
          <p:nvPr/>
        </p:nvSpPr>
        <p:spPr bwMode="auto">
          <a:xfrm>
            <a:off x="11379200" y="6553200"/>
            <a:ext cx="3048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333333"/>
                </a:solidFill>
                <a:latin typeface="Tahoma" pitchFamily="34" charset="0"/>
              </a:rPr>
              <a:t>L</a:t>
            </a: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5897439" y="4663948"/>
            <a:ext cx="6192983" cy="609600"/>
          </a:xfrm>
          <a:prstGeom prst="hexagon">
            <a:avLst>
              <a:gd name="adj" fmla="val 61625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66"/>
                </a:solidFill>
              </a:rPr>
              <a:t>          B. </a:t>
            </a:r>
            <a:r>
              <a:rPr lang="vi-VN" sz="2800" b="1" dirty="0" smtClean="0">
                <a:solidFill>
                  <a:srgbClr val="FFFFFF"/>
                </a:solidFill>
                <a:latin typeface="Tahoma" pitchFamily="34" charset="0"/>
              </a:rPr>
              <a:t>many </a:t>
            </a:r>
            <a:r>
              <a:rPr lang="vi-VN" sz="2800" b="1" dirty="0">
                <a:solidFill>
                  <a:srgbClr val="FFFFFF"/>
                </a:solidFill>
                <a:latin typeface="Tahoma" pitchFamily="34" charset="0"/>
              </a:rPr>
              <a:t>different souces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endParaRPr lang="en-US" sz="2800" b="1" dirty="0">
              <a:solidFill>
                <a:srgbClr val="FF0066"/>
              </a:solidFill>
            </a:endParaRPr>
          </a:p>
        </p:txBody>
      </p:sp>
      <p:sp>
        <p:nvSpPr>
          <p:cNvPr id="18447" name="AutoShape 16">
            <a:hlinkClick r:id="" action="ppaction://noaction" highlightClick="1">
              <a:snd r:embed="rId9" name="finalanswer.wav"/>
            </a:hlinkClick>
          </p:cNvPr>
          <p:cNvSpPr>
            <a:spLocks noChangeArrowheads="1"/>
          </p:cNvSpPr>
          <p:nvPr/>
        </p:nvSpPr>
        <p:spPr bwMode="auto">
          <a:xfrm>
            <a:off x="11785600" y="6553200"/>
            <a:ext cx="3048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333333"/>
                </a:solidFill>
                <a:latin typeface="Tahoma" pitchFamily="34" charset="0"/>
              </a:rPr>
              <a:t>F</a:t>
            </a:r>
          </a:p>
        </p:txBody>
      </p:sp>
      <p:sp>
        <p:nvSpPr>
          <p:cNvPr id="18448" name="AutoShape 22"/>
          <p:cNvSpPr>
            <a:spLocks noChangeArrowheads="1"/>
          </p:cNvSpPr>
          <p:nvPr/>
        </p:nvSpPr>
        <p:spPr bwMode="auto">
          <a:xfrm rot="5400000">
            <a:off x="4521200" y="4140200"/>
            <a:ext cx="304800" cy="4064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49" name="Oval 23"/>
          <p:cNvSpPr>
            <a:spLocks noChangeArrowheads="1"/>
          </p:cNvSpPr>
          <p:nvPr/>
        </p:nvSpPr>
        <p:spPr bwMode="auto">
          <a:xfrm>
            <a:off x="4572000" y="4038600"/>
            <a:ext cx="2032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18450" name="AutoShape 24"/>
          <p:cNvSpPr>
            <a:spLocks noChangeArrowheads="1"/>
          </p:cNvSpPr>
          <p:nvPr/>
        </p:nvSpPr>
        <p:spPr bwMode="auto">
          <a:xfrm rot="5400000">
            <a:off x="4826000" y="4140200"/>
            <a:ext cx="304800" cy="4064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51" name="Oval 25"/>
          <p:cNvSpPr>
            <a:spLocks noChangeArrowheads="1"/>
          </p:cNvSpPr>
          <p:nvPr/>
        </p:nvSpPr>
        <p:spPr bwMode="auto">
          <a:xfrm>
            <a:off x="4876800" y="4038600"/>
            <a:ext cx="2032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52" name="Oval 26"/>
          <p:cNvSpPr>
            <a:spLocks noChangeArrowheads="1"/>
          </p:cNvSpPr>
          <p:nvPr/>
        </p:nvSpPr>
        <p:spPr bwMode="auto">
          <a:xfrm>
            <a:off x="5181600" y="4038600"/>
            <a:ext cx="2032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53" name="AutoShape 27"/>
          <p:cNvSpPr>
            <a:spLocks noChangeArrowheads="1"/>
          </p:cNvSpPr>
          <p:nvPr/>
        </p:nvSpPr>
        <p:spPr bwMode="auto">
          <a:xfrm rot="5400000">
            <a:off x="5130800" y="4140200"/>
            <a:ext cx="304800" cy="4064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54" name="Line 30"/>
          <p:cNvSpPr>
            <a:spLocks noChangeShapeType="1"/>
          </p:cNvSpPr>
          <p:nvPr/>
        </p:nvSpPr>
        <p:spPr bwMode="auto">
          <a:xfrm>
            <a:off x="2032000" y="762000"/>
            <a:ext cx="8229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8455" name="AutoShape 3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0668000" y="6400800"/>
            <a:ext cx="9144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56" name="Text Box 20"/>
          <p:cNvSpPr txBox="1">
            <a:spLocks noChangeArrowheads="1"/>
          </p:cNvSpPr>
          <p:nvPr/>
        </p:nvSpPr>
        <p:spPr bwMode="auto">
          <a:xfrm>
            <a:off x="609600" y="4025900"/>
            <a:ext cx="142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18457" name="WordArt 31"/>
          <p:cNvSpPr>
            <a:spLocks noChangeArrowheads="1" noChangeShapeType="1" noTextEdit="1"/>
          </p:cNvSpPr>
          <p:nvPr/>
        </p:nvSpPr>
        <p:spPr bwMode="auto">
          <a:xfrm>
            <a:off x="3860800" y="304800"/>
            <a:ext cx="8026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ahoma"/>
                <a:ea typeface="Tahoma"/>
                <a:cs typeface="Tahoma"/>
              </a:rPr>
              <a:t>Who's a milionaire?</a:t>
            </a:r>
          </a:p>
        </p:txBody>
      </p:sp>
      <p:sp>
        <p:nvSpPr>
          <p:cNvPr id="37" name="Oval 36"/>
          <p:cNvSpPr/>
          <p:nvPr/>
        </p:nvSpPr>
        <p:spPr>
          <a:xfrm>
            <a:off x="508000" y="3352800"/>
            <a:ext cx="1219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3</a:t>
            </a:r>
            <a:endParaRPr lang="vi-VN" dirty="0">
              <a:solidFill>
                <a:srgbClr val="000000"/>
              </a:solidFill>
            </a:endParaRPr>
          </a:p>
        </p:txBody>
      </p:sp>
      <p:sp>
        <p:nvSpPr>
          <p:cNvPr id="18459" name="Oval 19"/>
          <p:cNvSpPr>
            <a:spLocks noChangeArrowheads="1"/>
          </p:cNvSpPr>
          <p:nvPr/>
        </p:nvSpPr>
        <p:spPr bwMode="auto">
          <a:xfrm>
            <a:off x="6502400" y="3581400"/>
            <a:ext cx="17272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60" name="Oval 19"/>
          <p:cNvSpPr>
            <a:spLocks noChangeArrowheads="1"/>
          </p:cNvSpPr>
          <p:nvPr/>
        </p:nvSpPr>
        <p:spPr bwMode="auto">
          <a:xfrm>
            <a:off x="8331200" y="3581400"/>
            <a:ext cx="17272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61" name="Oval 19"/>
          <p:cNvSpPr>
            <a:spLocks noChangeArrowheads="1"/>
          </p:cNvSpPr>
          <p:nvPr/>
        </p:nvSpPr>
        <p:spPr bwMode="auto">
          <a:xfrm>
            <a:off x="10160000" y="3581400"/>
            <a:ext cx="17272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62" name="AutoShape 22"/>
          <p:cNvSpPr>
            <a:spLocks noChangeArrowheads="1"/>
          </p:cNvSpPr>
          <p:nvPr/>
        </p:nvSpPr>
        <p:spPr bwMode="auto">
          <a:xfrm rot="5400000">
            <a:off x="10617200" y="3759200"/>
            <a:ext cx="304800" cy="4064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8463" name="AutoShape 22"/>
          <p:cNvSpPr>
            <a:spLocks noChangeArrowheads="1"/>
          </p:cNvSpPr>
          <p:nvPr/>
        </p:nvSpPr>
        <p:spPr bwMode="auto">
          <a:xfrm rot="5400000">
            <a:off x="11023600" y="3759200"/>
            <a:ext cx="304800" cy="4064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8464" name="Oval 25"/>
          <p:cNvSpPr>
            <a:spLocks noChangeArrowheads="1"/>
          </p:cNvSpPr>
          <p:nvPr/>
        </p:nvSpPr>
        <p:spPr bwMode="auto">
          <a:xfrm>
            <a:off x="10668000" y="3657600"/>
            <a:ext cx="2032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8465" name="Oval 25"/>
          <p:cNvSpPr>
            <a:spLocks noChangeArrowheads="1"/>
          </p:cNvSpPr>
          <p:nvPr/>
        </p:nvSpPr>
        <p:spPr bwMode="auto">
          <a:xfrm>
            <a:off x="11074400" y="3657600"/>
            <a:ext cx="2032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pic>
        <p:nvPicPr>
          <p:cNvPr id="18466" name="Picture 2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839200" y="3581405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7" name="Rectangle 34"/>
          <p:cNvSpPr>
            <a:spLocks noChangeArrowheads="1"/>
          </p:cNvSpPr>
          <p:nvPr/>
        </p:nvSpPr>
        <p:spPr bwMode="auto">
          <a:xfrm>
            <a:off x="6936381" y="3733800"/>
            <a:ext cx="7745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.VnArial" pitchFamily="34" charset="0"/>
              </a:rPr>
              <a:t>50:50</a:t>
            </a:r>
          </a:p>
        </p:txBody>
      </p:sp>
    </p:spTree>
    <p:extLst>
      <p:ext uri="{BB962C8B-B14F-4D97-AF65-F5344CB8AC3E}">
        <p14:creationId xmlns:p14="http://schemas.microsoft.com/office/powerpoint/2010/main" val="2196127141"/>
      </p:ext>
    </p:extLst>
  </p:cSld>
  <p:clrMapOvr>
    <a:masterClrMapping/>
  </p:clrMapOvr>
  <p:transition spd="slow">
    <p:wipe dir="d"/>
    <p:sndAc>
      <p:stSnd>
        <p:snd r:embed="rId2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4" grpId="0"/>
      <p:bldP spid="4105" grpId="0"/>
      <p:bldP spid="4106" grpId="0"/>
      <p:bldP spid="4107" grpId="0"/>
      <p:bldP spid="41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WordArt 7"/>
          <p:cNvSpPr>
            <a:spLocks noChangeArrowheads="1" noChangeShapeType="1" noTextEdit="1"/>
          </p:cNvSpPr>
          <p:nvPr/>
        </p:nvSpPr>
        <p:spPr bwMode="auto">
          <a:xfrm>
            <a:off x="711200" y="381000"/>
            <a:ext cx="114808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kern="1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Muong Mun Secondary School</a:t>
            </a:r>
          </a:p>
        </p:txBody>
      </p:sp>
      <p:sp>
        <p:nvSpPr>
          <p:cNvPr id="2052" name="WordArt 8"/>
          <p:cNvSpPr>
            <a:spLocks noChangeArrowheads="1" noChangeShapeType="1" noTextEdit="1"/>
          </p:cNvSpPr>
          <p:nvPr/>
        </p:nvSpPr>
        <p:spPr bwMode="auto">
          <a:xfrm>
            <a:off x="914400" y="2895600"/>
            <a:ext cx="10871200" cy="12382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WELCOME TO MY CLASS</a:t>
            </a:r>
          </a:p>
        </p:txBody>
      </p:sp>
      <p:sp>
        <p:nvSpPr>
          <p:cNvPr id="2053" name="WordArt 9"/>
          <p:cNvSpPr>
            <a:spLocks noChangeArrowheads="1" noChangeShapeType="1" noTextEdit="1"/>
          </p:cNvSpPr>
          <p:nvPr/>
        </p:nvSpPr>
        <p:spPr bwMode="auto">
          <a:xfrm>
            <a:off x="2336800" y="4800600"/>
            <a:ext cx="81280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kern="1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Teacher: Ca Thi Thuy</a:t>
            </a:r>
          </a:p>
        </p:txBody>
      </p:sp>
    </p:spTree>
    <p:extLst>
      <p:ext uri="{BB962C8B-B14F-4D97-AF65-F5344CB8AC3E}">
        <p14:creationId xmlns:p14="http://schemas.microsoft.com/office/powerpoint/2010/main" val="2573379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37"/>
            <a:ext cx="12192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524000" y="1524000"/>
            <a:ext cx="1026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>
              <a:lnSpc>
                <a:spcPts val="3900"/>
              </a:lnSpc>
            </a:pPr>
            <a:r>
              <a:rPr lang="en-GB" sz="40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4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What are renewable sources?</a:t>
            </a:r>
            <a:endParaRPr lang="en-GB" sz="40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4572037"/>
            <a:ext cx="619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5334037"/>
            <a:ext cx="619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61976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0"/>
            <a:ext cx="61976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8000" y="4504965"/>
            <a:ext cx="477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  <a:latin typeface="Tahoma" pitchFamily="34" charset="0"/>
              </a:rPr>
              <a:t>A.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sun, wind and water. </a:t>
            </a:r>
            <a:endParaRPr lang="en-US" sz="28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105" name="Rectangle 9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04000" y="4608513"/>
            <a:ext cx="487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  <a:latin typeface="Tahoma" pitchFamily="34" charset="0"/>
              </a:rPr>
              <a:t>B.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water</a:t>
            </a:r>
            <a:r>
              <a:rPr lang="en-US" sz="2800" dirty="0">
                <a:solidFill>
                  <a:srgbClr val="00A9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b="1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106" name="Rectangle 10" descr="30%"/>
          <p:cNvSpPr>
            <a:spLocks noChangeArrowheads="1"/>
          </p:cNvSpPr>
          <p:nvPr/>
        </p:nvSpPr>
        <p:spPr bwMode="auto">
          <a:xfrm>
            <a:off x="711200" y="5334000"/>
            <a:ext cx="477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  <a:latin typeface="Tahoma" pitchFamily="34" charset="0"/>
              </a:rPr>
              <a:t>C.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</a:t>
            </a:r>
            <a:endParaRPr lang="en-US" sz="28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107" name="Rectangle 11" descr="30%"/>
          <p:cNvSpPr>
            <a:spLocks noChangeArrowheads="1"/>
          </p:cNvSpPr>
          <p:nvPr/>
        </p:nvSpPr>
        <p:spPr bwMode="auto">
          <a:xfrm>
            <a:off x="6400800" y="5334000"/>
            <a:ext cx="487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Tahoma" pitchFamily="34" charset="0"/>
              </a:rPr>
              <a:t>  </a:t>
            </a:r>
            <a:r>
              <a:rPr lang="en-US" sz="2800" b="1" dirty="0">
                <a:solidFill>
                  <a:srgbClr val="FFFFFF"/>
                </a:solidFill>
                <a:latin typeface="Tahoma" pitchFamily="34" charset="0"/>
              </a:rPr>
              <a:t>D.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</a:t>
            </a:r>
            <a:r>
              <a:rPr lang="vi-VN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water.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0492" name="Picture 13" descr="biglogo">
            <a:hlinkClick r:id="" action="ppaction://noaction">
              <a:snd r:embed="rId7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72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AutoShape 14">
            <a:hlinkClick r:id="" action="ppaction://noaction" highlightClick="1">
              <a:snd r:embed="rId9" name="laugh track.wav"/>
            </a:hlinkClick>
          </p:cNvPr>
          <p:cNvSpPr>
            <a:spLocks noChangeArrowheads="1"/>
          </p:cNvSpPr>
          <p:nvPr/>
        </p:nvSpPr>
        <p:spPr bwMode="auto">
          <a:xfrm>
            <a:off x="11379200" y="6553200"/>
            <a:ext cx="3048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333333"/>
                </a:solidFill>
                <a:latin typeface="Tahoma" pitchFamily="34" charset="0"/>
              </a:rPr>
              <a:t>L</a:t>
            </a: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193967" y="4595019"/>
            <a:ext cx="6410036" cy="609600"/>
          </a:xfrm>
          <a:prstGeom prst="hexagon">
            <a:avLst>
              <a:gd name="adj" fmla="val 61625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66"/>
                </a:solidFill>
              </a:rPr>
              <a:t>A.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sun, wind and water.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0495" name="AutoShape 16">
            <a:hlinkClick r:id="" action="ppaction://noaction" highlightClick="1">
              <a:snd r:embed="rId10" name="finalanswer.wav"/>
            </a:hlinkClick>
          </p:cNvPr>
          <p:cNvSpPr>
            <a:spLocks noChangeArrowheads="1"/>
          </p:cNvSpPr>
          <p:nvPr/>
        </p:nvSpPr>
        <p:spPr bwMode="auto">
          <a:xfrm>
            <a:off x="11785600" y="6553200"/>
            <a:ext cx="3048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333333"/>
                </a:solidFill>
                <a:latin typeface="Tahoma" pitchFamily="34" charset="0"/>
              </a:rPr>
              <a:t>F</a:t>
            </a:r>
          </a:p>
        </p:txBody>
      </p:sp>
      <p:sp>
        <p:nvSpPr>
          <p:cNvPr id="20496" name="Text Box 20"/>
          <p:cNvSpPr txBox="1">
            <a:spLocks noChangeArrowheads="1"/>
          </p:cNvSpPr>
          <p:nvPr/>
        </p:nvSpPr>
        <p:spPr bwMode="auto">
          <a:xfrm>
            <a:off x="448733" y="4102100"/>
            <a:ext cx="142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50:50</a:t>
            </a: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497" name="AutoShape 22"/>
          <p:cNvSpPr>
            <a:spLocks noChangeArrowheads="1"/>
          </p:cNvSpPr>
          <p:nvPr/>
        </p:nvSpPr>
        <p:spPr bwMode="auto">
          <a:xfrm rot="5400000">
            <a:off x="4521200" y="4140200"/>
            <a:ext cx="304800" cy="4064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498" name="Oval 23"/>
          <p:cNvSpPr>
            <a:spLocks noChangeArrowheads="1"/>
          </p:cNvSpPr>
          <p:nvPr/>
        </p:nvSpPr>
        <p:spPr bwMode="auto">
          <a:xfrm>
            <a:off x="4572000" y="4038600"/>
            <a:ext cx="2032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20499" name="AutoShape 24"/>
          <p:cNvSpPr>
            <a:spLocks noChangeArrowheads="1"/>
          </p:cNvSpPr>
          <p:nvPr/>
        </p:nvSpPr>
        <p:spPr bwMode="auto">
          <a:xfrm rot="5400000">
            <a:off x="4826000" y="4140200"/>
            <a:ext cx="304800" cy="4064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00" name="Oval 25"/>
          <p:cNvSpPr>
            <a:spLocks noChangeArrowheads="1"/>
          </p:cNvSpPr>
          <p:nvPr/>
        </p:nvSpPr>
        <p:spPr bwMode="auto">
          <a:xfrm>
            <a:off x="4876800" y="4038600"/>
            <a:ext cx="2032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01" name="Oval 26"/>
          <p:cNvSpPr>
            <a:spLocks noChangeArrowheads="1"/>
          </p:cNvSpPr>
          <p:nvPr/>
        </p:nvSpPr>
        <p:spPr bwMode="auto">
          <a:xfrm>
            <a:off x="5181600" y="4038600"/>
            <a:ext cx="2032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02" name="AutoShape 27"/>
          <p:cNvSpPr>
            <a:spLocks noChangeArrowheads="1"/>
          </p:cNvSpPr>
          <p:nvPr/>
        </p:nvSpPr>
        <p:spPr bwMode="auto">
          <a:xfrm rot="5400000">
            <a:off x="5130800" y="4140200"/>
            <a:ext cx="304800" cy="4064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03" name="Line 30"/>
          <p:cNvSpPr>
            <a:spLocks noChangeShapeType="1"/>
          </p:cNvSpPr>
          <p:nvPr/>
        </p:nvSpPr>
        <p:spPr bwMode="auto">
          <a:xfrm>
            <a:off x="2032000" y="762000"/>
            <a:ext cx="8229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0504" name="AutoShape 3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0668000" y="6400800"/>
            <a:ext cx="9144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05" name="Text Box 20"/>
          <p:cNvSpPr txBox="1">
            <a:spLocks noChangeArrowheads="1"/>
          </p:cNvSpPr>
          <p:nvPr/>
        </p:nvSpPr>
        <p:spPr bwMode="auto">
          <a:xfrm>
            <a:off x="609600" y="4025900"/>
            <a:ext cx="142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20506" name="WordArt 31"/>
          <p:cNvSpPr>
            <a:spLocks noChangeArrowheads="1" noChangeShapeType="1" noTextEdit="1"/>
          </p:cNvSpPr>
          <p:nvPr/>
        </p:nvSpPr>
        <p:spPr bwMode="auto">
          <a:xfrm>
            <a:off x="3860800" y="304800"/>
            <a:ext cx="8026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ahoma"/>
                <a:ea typeface="Tahoma"/>
                <a:cs typeface="Tahoma"/>
              </a:rPr>
              <a:t>Who's a milionaire?</a:t>
            </a:r>
          </a:p>
        </p:txBody>
      </p:sp>
      <p:sp>
        <p:nvSpPr>
          <p:cNvPr id="37" name="Oval 36"/>
          <p:cNvSpPr/>
          <p:nvPr/>
        </p:nvSpPr>
        <p:spPr>
          <a:xfrm>
            <a:off x="406400" y="3429000"/>
            <a:ext cx="11176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dirty="0" smtClean="0">
                <a:solidFill>
                  <a:srgbClr val="000000"/>
                </a:solidFill>
              </a:rPr>
              <a:t>4</a:t>
            </a:r>
            <a:endParaRPr lang="vi-VN" dirty="0">
              <a:solidFill>
                <a:srgbClr val="000000"/>
              </a:solidFill>
            </a:endParaRPr>
          </a:p>
        </p:txBody>
      </p:sp>
      <p:sp>
        <p:nvSpPr>
          <p:cNvPr id="20508" name="Oval 19"/>
          <p:cNvSpPr>
            <a:spLocks noChangeArrowheads="1"/>
          </p:cNvSpPr>
          <p:nvPr/>
        </p:nvSpPr>
        <p:spPr bwMode="auto">
          <a:xfrm>
            <a:off x="8128000" y="3505200"/>
            <a:ext cx="17272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09" name="Oval 19"/>
          <p:cNvSpPr>
            <a:spLocks noChangeArrowheads="1"/>
          </p:cNvSpPr>
          <p:nvPr/>
        </p:nvSpPr>
        <p:spPr bwMode="auto">
          <a:xfrm>
            <a:off x="6299200" y="3505200"/>
            <a:ext cx="17272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10" name="Oval 19"/>
          <p:cNvSpPr>
            <a:spLocks noChangeArrowheads="1"/>
          </p:cNvSpPr>
          <p:nvPr/>
        </p:nvSpPr>
        <p:spPr bwMode="auto">
          <a:xfrm>
            <a:off x="9956800" y="3505200"/>
            <a:ext cx="17272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11" name="AutoShape 22"/>
          <p:cNvSpPr>
            <a:spLocks noChangeArrowheads="1"/>
          </p:cNvSpPr>
          <p:nvPr/>
        </p:nvSpPr>
        <p:spPr bwMode="auto">
          <a:xfrm rot="5400000">
            <a:off x="10515600" y="3683000"/>
            <a:ext cx="304800" cy="4064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0512" name="AutoShape 22"/>
          <p:cNvSpPr>
            <a:spLocks noChangeArrowheads="1"/>
          </p:cNvSpPr>
          <p:nvPr/>
        </p:nvSpPr>
        <p:spPr bwMode="auto">
          <a:xfrm rot="5400000">
            <a:off x="10922000" y="3683000"/>
            <a:ext cx="304800" cy="406400"/>
          </a:xfrm>
          <a:prstGeom prst="flowChartDisplay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0513" name="Oval 25"/>
          <p:cNvSpPr>
            <a:spLocks noChangeArrowheads="1"/>
          </p:cNvSpPr>
          <p:nvPr/>
        </p:nvSpPr>
        <p:spPr bwMode="auto">
          <a:xfrm>
            <a:off x="10566400" y="3581400"/>
            <a:ext cx="2032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0514" name="Oval 25"/>
          <p:cNvSpPr>
            <a:spLocks noChangeArrowheads="1"/>
          </p:cNvSpPr>
          <p:nvPr/>
        </p:nvSpPr>
        <p:spPr bwMode="auto">
          <a:xfrm>
            <a:off x="10972800" y="3581400"/>
            <a:ext cx="2032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pic>
        <p:nvPicPr>
          <p:cNvPr id="20515" name="Picture 2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636000" y="3581405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6" name="Rectangle 35"/>
          <p:cNvSpPr>
            <a:spLocks noChangeArrowheads="1"/>
          </p:cNvSpPr>
          <p:nvPr/>
        </p:nvSpPr>
        <p:spPr bwMode="auto">
          <a:xfrm>
            <a:off x="6733181" y="3657600"/>
            <a:ext cx="7745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.VnArial" pitchFamily="34" charset="0"/>
              </a:rPr>
              <a:t>50:50</a:t>
            </a:r>
          </a:p>
        </p:txBody>
      </p:sp>
    </p:spTree>
    <p:extLst>
      <p:ext uri="{BB962C8B-B14F-4D97-AF65-F5344CB8AC3E}">
        <p14:creationId xmlns:p14="http://schemas.microsoft.com/office/powerpoint/2010/main" val="59113504"/>
      </p:ext>
    </p:extLst>
  </p:cSld>
  <p:clrMapOvr>
    <a:masterClrMapping/>
  </p:clrMapOvr>
  <p:transition spd="slow">
    <p:wipe dir="d"/>
    <p:sndAc>
      <p:stSnd>
        <p:snd r:embed="rId3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4" grpId="0"/>
      <p:bldP spid="4105" grpId="0"/>
      <p:bldP spid="4106" grpId="0"/>
      <p:bldP spid="4107" grpId="0"/>
      <p:bldP spid="41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5" y="131151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 / phrases in the box with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232" y="1290971"/>
            <a:ext cx="502607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5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75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381" r="52673" b="52949"/>
          <a:stretch/>
        </p:blipFill>
        <p:spPr>
          <a:xfrm>
            <a:off x="629039" y="2021798"/>
            <a:ext cx="3106159" cy="16969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50898" t="1050" r="1613" b="52138"/>
          <a:stretch/>
        </p:blipFill>
        <p:spPr>
          <a:xfrm>
            <a:off x="4416720" y="2021798"/>
            <a:ext cx="3116752" cy="17393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51339" t="52927" r="1543" b="1635"/>
          <a:stretch/>
        </p:blipFill>
        <p:spPr>
          <a:xfrm>
            <a:off x="4441053" y="4504014"/>
            <a:ext cx="3092419" cy="16883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t="52568" r="52492"/>
          <a:stretch/>
        </p:blipFill>
        <p:spPr>
          <a:xfrm>
            <a:off x="576256" y="4429922"/>
            <a:ext cx="3118001" cy="1762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-9885" t="9322" r="79863" b="53638"/>
          <a:stretch/>
        </p:blipFill>
        <p:spPr>
          <a:xfrm>
            <a:off x="8980452" y="2235242"/>
            <a:ext cx="1632461" cy="459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49497" t="8220" r="5997" b="52094"/>
          <a:stretch/>
        </p:blipFill>
        <p:spPr>
          <a:xfrm>
            <a:off x="8865603" y="3431113"/>
            <a:ext cx="2419980" cy="492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56725" r="72479" b="7558"/>
          <a:stretch/>
        </p:blipFill>
        <p:spPr>
          <a:xfrm>
            <a:off x="9327438" y="4659881"/>
            <a:ext cx="1496423" cy="4429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49598" t="55622" r="10120" b="8661"/>
          <a:stretch/>
        </p:blipFill>
        <p:spPr>
          <a:xfrm>
            <a:off x="9095353" y="5832981"/>
            <a:ext cx="2190287" cy="44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-0.6444 0.04861 " pathEditMode="relative" rAng="0" ptsTypes="AA">
                                      <p:cBhvr>
                                        <p:cTn id="6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27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-0.65443 0.5838 " pathEditMode="relative" rAng="0" ptsTypes="AA">
                                      <p:cBhvr>
                                        <p:cTn id="10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21" y="2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-0.33437 -0.12685 " pathEditMode="relative" rAng="0" ptsTypes="AA">
                                      <p:cBhvr>
                                        <p:cTn id="14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19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34011 0.05949 " pathEditMode="relative" rAng="0" ptsTypes="AA">
                                      <p:cBhvr>
                                        <p:cTn id="18" dur="1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8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1417" y="134332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the correct word from the conversation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0683" y="1317539"/>
            <a:ext cx="502607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301" y="12089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75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19">
            <a:extLst>
              <a:ext uri="{FF2B5EF4-FFF2-40B4-BE49-F238E27FC236}">
                <a16:creationId xmlns=""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667971" y="1915112"/>
            <a:ext cx="1094045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b="1" dirty="0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GB" sz="2400" b="1" dirty="0" smtClean="0">
                <a:solidFill>
                  <a:srgbClr val="F7941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Energy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______ that we </a:t>
            </a: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to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 us with light, heat </a:t>
            </a: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electricity.</a:t>
            </a:r>
          </a:p>
          <a:p>
            <a:pPr>
              <a:lnSpc>
                <a:spcPct val="200000"/>
              </a:lnSpc>
            </a:pPr>
            <a:r>
              <a:rPr lang="en-GB" sz="2400" b="1" dirty="0" smtClean="0">
                <a:solidFill>
                  <a:srgbClr val="F7941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energy comes from </a:t>
            </a: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______,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wind and water, we call </a:t>
            </a: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renewable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energy</a:t>
            </a: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GB" sz="2400" b="1" dirty="0" smtClean="0">
                <a:solidFill>
                  <a:srgbClr val="F7941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vi-VN" sz="2400" b="1" dirty="0" smtClean="0">
                <a:solidFill>
                  <a:srgbClr val="F7941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energy comes from wind, </a:t>
            </a: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call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_______________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energy.</a:t>
            </a:r>
            <a:endParaRPr lang="vi-VN" sz="24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dirty="0" smtClean="0">
                <a:solidFill>
                  <a:srgbClr val="F7941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vi-VN" sz="2400" b="1" dirty="0" smtClean="0">
                <a:solidFill>
                  <a:srgbClr val="F7941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cannot ______ out of </a:t>
            </a: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renewable energy.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7941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 types of energy are </a:t>
            </a: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 and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easy to use.</a:t>
            </a:r>
            <a:endParaRPr lang="en-GB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20">
            <a:extLst>
              <a:ext uri="{FF2B5EF4-FFF2-40B4-BE49-F238E27FC236}">
                <a16:creationId xmlns=""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2473513" y="2175071"/>
            <a:ext cx="130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A9A5"/>
                </a:solidFill>
              </a:rPr>
              <a:t>power 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14" name="Hộp Văn bản 20">
            <a:extLst>
              <a:ext uri="{FF2B5EF4-FFF2-40B4-BE49-F238E27FC236}">
                <a16:creationId xmlns=""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5442167" y="2921394"/>
            <a:ext cx="9469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A9A5"/>
                </a:solidFill>
              </a:rPr>
              <a:t>sun 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15" name="Hộp Văn bản 20">
            <a:extLst>
              <a:ext uri="{FF2B5EF4-FFF2-40B4-BE49-F238E27FC236}">
                <a16:creationId xmlns=""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6999589" y="4343653"/>
            <a:ext cx="26293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A9A5"/>
                </a:solidFill>
              </a:rPr>
              <a:t>renewable/ wind 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18" name="Hộp Văn bản 20">
            <a:extLst>
              <a:ext uri="{FF2B5EF4-FFF2-40B4-BE49-F238E27FC236}">
                <a16:creationId xmlns=""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2757813" y="5107446"/>
            <a:ext cx="130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A9A5"/>
                </a:solidFill>
              </a:rPr>
              <a:t>run 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19" name="Hộp Văn bản 20">
            <a:extLst>
              <a:ext uri="{FF2B5EF4-FFF2-40B4-BE49-F238E27FC236}">
                <a16:creationId xmlns=""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4904509" y="5863128"/>
            <a:ext cx="11914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A9A5"/>
                </a:solidFill>
              </a:rPr>
              <a:t>cheap </a:t>
            </a:r>
            <a:endParaRPr lang="en-US" sz="2400" b="1" dirty="0">
              <a:solidFill>
                <a:srgbClr val="00A9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75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38E000CF-D717-1370-1093-01F4250D9130}"/>
              </a:ext>
            </a:extLst>
          </p:cNvPr>
          <p:cNvSpPr txBox="1"/>
          <p:nvPr/>
        </p:nvSpPr>
        <p:spPr>
          <a:xfrm>
            <a:off x="487067" y="109612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u="sng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GROUP DISCUSSION</a:t>
            </a:r>
            <a:endParaRPr lang="vi-VN" sz="3200" u="sng" dirty="0"/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698EA9DC-7386-DFDA-443F-A658EC0737CB}"/>
              </a:ext>
            </a:extLst>
          </p:cNvPr>
          <p:cNvSpPr txBox="1"/>
          <p:nvPr/>
        </p:nvSpPr>
        <p:spPr>
          <a:xfrm>
            <a:off x="5057451" y="2410343"/>
            <a:ext cx="67405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What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best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source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vi-VN" sz="4000" dirty="0">
              <a:solidFill>
                <a:srgbClr val="048D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Why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do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you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think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best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one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vi-VN" sz="4000" dirty="0">
              <a:solidFill>
                <a:srgbClr val="048D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="" xmlns:a16="http://schemas.microsoft.com/office/drawing/2014/main" id="{210C2A55-3611-0DFF-8CA6-46BD2FF2FE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92" y="1693543"/>
            <a:ext cx="4509429" cy="5001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61" y="1309707"/>
            <a:ext cx="19989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232" y="1290971"/>
            <a:ext cx="502607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5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75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12877407"/>
              </p:ext>
            </p:extLst>
          </p:nvPr>
        </p:nvGraphicFramePr>
        <p:xfrm>
          <a:off x="2333162" y="2000598"/>
          <a:ext cx="7073207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61" y="1309695"/>
            <a:ext cx="19989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232" y="1290971"/>
            <a:ext cx="502607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5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75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03" y="2103968"/>
            <a:ext cx="95513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/>
              <a:t>Do exercises </a:t>
            </a:r>
            <a:r>
              <a:rPr lang="en-US" sz="2800" dirty="0"/>
              <a:t>in </a:t>
            </a:r>
            <a:r>
              <a:rPr lang="en-US" sz="2800"/>
              <a:t>your </a:t>
            </a:r>
            <a:r>
              <a:rPr lang="en-US" sz="2800" smtClean="0"/>
              <a:t>workbook.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the vocabulary for the next lesson: A closer look 1.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AF4C67F-E3FF-1D4A-8347-8DE717642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34" y="3488963"/>
            <a:ext cx="4314351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0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52" y="7639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FE74F6D-24A3-2C42-ADA8-7FE227F95BC1}"/>
              </a:ext>
            </a:extLst>
          </p:cNvPr>
          <p:cNvSpPr/>
          <p:nvPr/>
        </p:nvSpPr>
        <p:spPr>
          <a:xfrm>
            <a:off x="2951748" y="599322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dirty="0">
                <a:latin typeface="Calibri" panose="020F0502020204030204" pitchFamily="34" charset="0"/>
              </a:rPr>
              <a:t>Website: </a:t>
            </a:r>
            <a:r>
              <a:rPr lang="en-GB" sz="1600" b="1" i="1" dirty="0">
                <a:latin typeface="Calibri" panose="020F0502020204030204" pitchFamily="34" charset="0"/>
              </a:rPr>
              <a:t>sachmem.vn</a:t>
            </a:r>
            <a:endParaRPr lang="en-GB" sz="1600" dirty="0"/>
          </a:p>
          <a:p>
            <a:pPr algn="ctr"/>
            <a:r>
              <a:rPr lang="en-GB" sz="1600" b="1" dirty="0" err="1">
                <a:latin typeface="Calibri" panose="020F0502020204030204" pitchFamily="34" charset="0"/>
              </a:rPr>
              <a:t>Fanpage</a:t>
            </a:r>
            <a:r>
              <a:rPr lang="en-GB" sz="1600" b="1" dirty="0">
                <a:latin typeface="Calibri" panose="020F0502020204030204" pitchFamily="34" charset="0"/>
              </a:rPr>
              <a:t>: </a:t>
            </a:r>
            <a:r>
              <a:rPr lang="en-GB" sz="1600" b="1" i="1" dirty="0">
                <a:latin typeface="Calibri" panose="020F0502020204030204" pitchFamily="34" charset="0"/>
              </a:rPr>
              <a:t>facebook.com/sachmem.vn/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25-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6381750"/>
            <a:ext cx="10007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3454400" y="2514600"/>
            <a:ext cx="5181600" cy="2133600"/>
          </a:xfrm>
          <a:prstGeom prst="cloudCallout">
            <a:avLst>
              <a:gd name="adj1" fmla="val -45343"/>
              <a:gd name="adj2" fmla="val 1644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ENERGY 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H="1" flipV="1">
            <a:off x="2336800" y="3581400"/>
            <a:ext cx="812800" cy="3048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H="1">
            <a:off x="2844800" y="4343400"/>
            <a:ext cx="1524000" cy="4572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6197600" y="4648200"/>
            <a:ext cx="0" cy="6096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V="1">
            <a:off x="8636000" y="3276600"/>
            <a:ext cx="914400" cy="2286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H="1" flipV="1">
            <a:off x="5994400" y="1752600"/>
            <a:ext cx="101600" cy="9144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 flipV="1">
            <a:off x="2734733" y="1916113"/>
            <a:ext cx="1828800" cy="8382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V="1">
            <a:off x="7924800" y="1828800"/>
            <a:ext cx="1117600" cy="8382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7823200" y="4267200"/>
            <a:ext cx="1016000" cy="3048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4267200" y="4495800"/>
            <a:ext cx="508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V="1">
            <a:off x="6705600" y="1600200"/>
            <a:ext cx="304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914454" y="457207"/>
            <a:ext cx="10654145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b="1" dirty="0" smtClean="0">
                <a:solidFill>
                  <a:srgbClr val="FF0000"/>
                </a:solidFill>
              </a:rPr>
              <a:t>What types of energy do you know? </a:t>
            </a:r>
          </a:p>
        </p:txBody>
      </p:sp>
    </p:spTree>
    <p:extLst>
      <p:ext uri="{BB962C8B-B14F-4D97-AF65-F5344CB8AC3E}">
        <p14:creationId xmlns:p14="http://schemas.microsoft.com/office/powerpoint/2010/main" val="2018960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025-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6381750"/>
            <a:ext cx="10007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3454399" y="2486891"/>
            <a:ext cx="5181600" cy="2133600"/>
          </a:xfrm>
          <a:prstGeom prst="cloudCallout">
            <a:avLst>
              <a:gd name="adj1" fmla="val -45343"/>
              <a:gd name="adj2" fmla="val 1644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</a:rPr>
              <a:t>NERGY SOURCE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H="1" flipV="1">
            <a:off x="2336800" y="2971800"/>
            <a:ext cx="1312333" cy="7620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H="1">
            <a:off x="2336797" y="4343400"/>
            <a:ext cx="2032003" cy="2286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6197600" y="4648200"/>
            <a:ext cx="0" cy="6096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V="1">
            <a:off x="8447619" y="2743200"/>
            <a:ext cx="914400" cy="2286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H="1" flipV="1">
            <a:off x="3454420" y="1828882"/>
            <a:ext cx="1109135" cy="925513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7823200" y="4267200"/>
            <a:ext cx="1016000" cy="3048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H="1">
            <a:off x="4267200" y="4495800"/>
            <a:ext cx="508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V="1">
            <a:off x="6400800" y="1620982"/>
            <a:ext cx="304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6908800" y="1066800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Arial Black" pitchFamily="34" charset="0"/>
              </a:rPr>
              <a:t>coal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2641600" y="5257800"/>
            <a:ext cx="294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Arial Black" pitchFamily="34" charset="0"/>
              </a:rPr>
              <a:t>Natural gas  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9474200" y="2421082"/>
            <a:ext cx="162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Arial Black" pitchFamily="34" charset="0"/>
              </a:rPr>
              <a:t>wind   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8447674" y="4724400"/>
            <a:ext cx="445558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Arial Black" pitchFamily="34" charset="0"/>
              </a:rPr>
              <a:t>Nuclear    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5791200" y="533400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Arial Black" pitchFamily="34" charset="0"/>
              </a:rPr>
              <a:t>Water   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749489" y="4495800"/>
            <a:ext cx="222500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Arial Black" pitchFamily="34" charset="0"/>
              </a:rPr>
              <a:t>hydro   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332891" y="2743200"/>
            <a:ext cx="264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Arial Black" pitchFamily="34" charset="0"/>
              </a:rPr>
              <a:t>electricity   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2126232" y="1295400"/>
            <a:ext cx="198860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Arial Black" pitchFamily="34" charset="0"/>
              </a:rPr>
              <a:t>solar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914454" y="457207"/>
            <a:ext cx="10654145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b="1" dirty="0" smtClean="0">
                <a:solidFill>
                  <a:srgbClr val="FF0000"/>
                </a:solidFill>
              </a:rPr>
              <a:t>What types of energy do you know? </a:t>
            </a:r>
          </a:p>
        </p:txBody>
      </p:sp>
    </p:spTree>
    <p:extLst>
      <p:ext uri="{BB962C8B-B14F-4D97-AF65-F5344CB8AC3E}">
        <p14:creationId xmlns:p14="http://schemas.microsoft.com/office/powerpoint/2010/main" val="37784777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/>
      <p:bldP spid="12305" grpId="0"/>
      <p:bldP spid="12306" grpId="0"/>
      <p:bldP spid="12307" grpId="0"/>
      <p:bldP spid="12308" grpId="0"/>
      <p:bldP spid="12309" grpId="0"/>
      <p:bldP spid="12310" grpId="0"/>
      <p:bldP spid="123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89052" y="5269729"/>
            <a:ext cx="4958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34779" y="1021026"/>
            <a:ext cx="5020836" cy="1198118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820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9" y="1757549"/>
            <a:ext cx="4015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1: GETTING STARTED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6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05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73" y="237710"/>
            <a:ext cx="126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="" xmlns:a16="http://schemas.microsoft.com/office/drawing/2014/main" id="{B43C81A3-8C79-83D6-CE60-C6DA622C2FAF}"/>
              </a:ext>
            </a:extLst>
          </p:cNvPr>
          <p:cNvSpPr txBox="1"/>
          <p:nvPr/>
        </p:nvSpPr>
        <p:spPr>
          <a:xfrm>
            <a:off x="3334777" y="220866"/>
            <a:ext cx="7615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ENERGY SOURCES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="" xmlns:a16="http://schemas.microsoft.com/office/drawing/2014/main" id="{2E6E7A36-C330-BABC-4111-C5140F885817}"/>
              </a:ext>
            </a:extLst>
          </p:cNvPr>
          <p:cNvSpPr txBox="1"/>
          <p:nvPr/>
        </p:nvSpPr>
        <p:spPr>
          <a:xfrm>
            <a:off x="2046513" y="190072"/>
            <a:ext cx="985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4683" t="1917" r="5700"/>
          <a:stretch/>
        </p:blipFill>
        <p:spPr>
          <a:xfrm>
            <a:off x="4125341" y="2251559"/>
            <a:ext cx="4015051" cy="428778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456" y="3131209"/>
            <a:ext cx="3850144" cy="372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5" y="2495243"/>
            <a:ext cx="3908425" cy="41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4683" t="1917" r="5700"/>
          <a:stretch/>
        </p:blipFill>
        <p:spPr>
          <a:xfrm>
            <a:off x="9800216" y="3685658"/>
            <a:ext cx="2391784" cy="3172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71" y="199707"/>
            <a:ext cx="520714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LISTEN AND READ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A668E63-AD59-E30E-0BD8-88366BBFEB24}"/>
              </a:ext>
            </a:extLst>
          </p:cNvPr>
          <p:cNvSpPr txBox="1"/>
          <p:nvPr/>
        </p:nvSpPr>
        <p:spPr>
          <a:xfrm>
            <a:off x="0" y="990534"/>
            <a:ext cx="9800216" cy="60016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Lan: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Hi, Dad.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Tan: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Lan, what are you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doing? It’s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pretty late now.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Lan: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I’m doing a project 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energy sources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But I don’t quite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 what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energy is.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Tan: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Well, it’s power that we use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provide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 with light, heat or electricity.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Lan: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Oh. Where does it come from?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Tan: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comes from many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diﬀerent sources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like coal, oil, natural gas,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 We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call them non-renewable sources.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Lan: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it come from the sun,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wind 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water too?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Tan: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Yes, it can. We call those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types 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energy renewable sources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because we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cannot run out of them. Renewable means we can easily replace them.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Lan: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get it now.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Tan: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know, some types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energy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cheap and easy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use, but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others are more expensive and harder to find …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17441"/>
          <a:stretch/>
        </p:blipFill>
        <p:spPr>
          <a:xfrm>
            <a:off x="9531927" y="1083311"/>
            <a:ext cx="2660072" cy="2602266"/>
          </a:xfrm>
          <a:prstGeom prst="rect">
            <a:avLst/>
          </a:prstGeom>
        </p:spPr>
      </p:pic>
      <p:pic>
        <p:nvPicPr>
          <p:cNvPr id="6" name="06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61939" y="1689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79989" y="177776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F7941E"/>
                </a:solidFill>
              </a:rPr>
              <a:t>energy source </a:t>
            </a:r>
            <a:r>
              <a:rPr lang="en-US" sz="4400" b="1" dirty="0">
                <a:solidFill>
                  <a:srgbClr val="F7941E"/>
                </a:solidFill>
              </a:rPr>
              <a:t>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2039" y="478483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nguồn năng lượng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57900" y="3482924"/>
            <a:ext cx="27991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enədʒi</a:t>
            </a:r>
            <a:r>
              <a:rPr lang="en-US" sz="3600" b="1" dirty="0">
                <a:solidFill>
                  <a:srgbClr val="0FB7BD"/>
                </a:solidFill>
              </a:rPr>
              <a:t> </a:t>
            </a:r>
            <a:r>
              <a:rPr lang="en-US" sz="3600" b="1" dirty="0" err="1">
                <a:solidFill>
                  <a:srgbClr val="0FB7BD"/>
                </a:solidFill>
              </a:rPr>
              <a:t>sɔːs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VOCABULARY: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3C7BFAB3-3B69-A0FF-00AA-1BEBC979DF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957" y="1534770"/>
            <a:ext cx="5225299" cy="389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83403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coal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8943" y="463435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than đá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314958" y="3463973"/>
            <a:ext cx="14189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kəʊl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8" y="208520"/>
            <a:ext cx="56089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/>
            <a:r>
              <a:rPr lang="vi-VN" sz="3600" b="1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VOCABULARY:</a:t>
            </a:r>
            <a:endParaRPr lang="en-US" sz="3600" b="1" dirty="0">
              <a:solidFill>
                <a:prstClr val="black"/>
              </a:solidFill>
              <a:effectLst>
                <a:glow rad="88900">
                  <a:prstClr val="white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0FAD295A-969E-F6CF-2B02-282BA0586B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03" y="1584960"/>
            <a:ext cx="4050892" cy="405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90381" y="187264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 smtClean="0">
                <a:solidFill>
                  <a:srgbClr val="F7941E"/>
                </a:solidFill>
              </a:rPr>
              <a:t>renewable</a:t>
            </a:r>
            <a:r>
              <a:rPr lang="en-US" sz="4800" b="1" dirty="0" smtClean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</a:rPr>
              <a:t>(a)</a:t>
            </a:r>
            <a:endParaRPr lang="en-US" sz="36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0499" y="484622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thể</a:t>
            </a:r>
            <a:r>
              <a:rPr lang="en-US" sz="3600" dirty="0" smtClean="0"/>
              <a:t> </a:t>
            </a:r>
            <a:r>
              <a:rPr lang="en-US" sz="3600" dirty="0" err="1" smtClean="0"/>
              <a:t>tái</a:t>
            </a:r>
            <a:r>
              <a:rPr lang="en-US" sz="3600" dirty="0" smtClean="0"/>
              <a:t> </a:t>
            </a:r>
            <a:r>
              <a:rPr lang="en-US" sz="3600" dirty="0" err="1" smtClean="0"/>
              <a:t>tạo</a:t>
            </a:r>
            <a:r>
              <a:rPr lang="en-US" sz="3600" dirty="0" smtClean="0"/>
              <a:t> </a:t>
            </a:r>
            <a:r>
              <a:rPr lang="en-US" sz="3600" dirty="0" err="1" smtClean="0"/>
              <a:t>được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728903" y="3430381"/>
            <a:ext cx="23679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rɪˈnjuːəbl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/>
            <a:r>
              <a:rPr lang="vi-VN" sz="3600" b="1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VOCABULARY:</a:t>
            </a:r>
            <a:endParaRPr lang="en-US" sz="3600" b="1" dirty="0">
              <a:solidFill>
                <a:prstClr val="black"/>
              </a:solidFill>
              <a:effectLst>
                <a:glow rad="88900">
                  <a:prstClr val="white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673" y="1957440"/>
            <a:ext cx="5267897" cy="351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3138</TotalTime>
  <Words>650</Words>
  <Application>Microsoft Office PowerPoint</Application>
  <PresentationFormat>Custom</PresentationFormat>
  <Paragraphs>174</Paragraphs>
  <Slides>26</Slides>
  <Notes>16</Notes>
  <HiddenSlides>0</HiddenSlides>
  <MMClips>3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 DLC</cp:lastModifiedBy>
  <cp:revision>152</cp:revision>
  <dcterms:created xsi:type="dcterms:W3CDTF">2020-12-09T02:04:09Z</dcterms:created>
  <dcterms:modified xsi:type="dcterms:W3CDTF">2024-03-26T10:29:19Z</dcterms:modified>
</cp:coreProperties>
</file>