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71" r:id="rId2"/>
    <p:sldId id="256" r:id="rId3"/>
    <p:sldId id="494" r:id="rId4"/>
    <p:sldId id="418" r:id="rId5"/>
    <p:sldId id="505" r:id="rId6"/>
    <p:sldId id="517" r:id="rId7"/>
    <p:sldId id="520" r:id="rId8"/>
    <p:sldId id="508" r:id="rId9"/>
    <p:sldId id="519" r:id="rId10"/>
    <p:sldId id="488" r:id="rId11"/>
    <p:sldId id="330"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6">
          <p15:clr>
            <a:srgbClr val="A4A3A4"/>
          </p15:clr>
        </p15:guide>
        <p15:guide id="2" pos="389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92A9"/>
    <a:srgbClr val="EF4B66"/>
    <a:srgbClr val="B21313"/>
    <a:srgbClr val="FBCDCD"/>
    <a:srgbClr val="F7A5A5"/>
    <a:srgbClr val="F37D91"/>
    <a:srgbClr val="F26649"/>
    <a:srgbClr val="F3F6F6"/>
    <a:srgbClr val="D8E5E5"/>
    <a:srgbClr val="3B87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9" autoAdjust="0"/>
    <p:restoredTop sz="94660"/>
  </p:normalViewPr>
  <p:slideViewPr>
    <p:cSldViewPr snapToGrid="0" showGuides="1">
      <p:cViewPr varScale="1">
        <p:scale>
          <a:sx n="89" d="100"/>
          <a:sy n="89" d="100"/>
        </p:scale>
        <p:origin x="156" y="78"/>
      </p:cViewPr>
      <p:guideLst>
        <p:guide orient="horz" pos="2186"/>
        <p:guide pos="389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23/4/2024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23/4/2024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50" name="Picture 2" descr="Recruiting Action Plan Wrap-Up – firecrack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3755" y="998855"/>
            <a:ext cx="2483485" cy="166814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131589" y="1331912"/>
            <a:ext cx="10815315" cy="461665"/>
          </a:xfrm>
          <a:prstGeom prst="rect">
            <a:avLst/>
          </a:prstGeom>
          <a:noFill/>
          <a:effectLst/>
        </p:spPr>
        <p:txBody>
          <a:bodyPr wrap="square" rtlCol="0">
            <a:spAutoFit/>
          </a:bodyPr>
          <a:lstStyle/>
          <a:p>
            <a:r>
              <a:rPr lang="en-US" sz="2400" b="1" smtClean="0">
                <a:effectLst>
                  <a:glow rad="88900">
                    <a:schemeClr val="bg1"/>
                  </a:glow>
                </a:effectLst>
                <a:latin typeface="Arial" panose="020B0604020202020204" pitchFamily="34" charset="0"/>
                <a:cs typeface="Arial" panose="020B0604020202020204" pitchFamily="34" charset="0"/>
              </a:rPr>
              <a:t>Wrap-up</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770181" y="2346265"/>
            <a:ext cx="9770226" cy="3969385"/>
          </a:xfrm>
          <a:prstGeom prst="rect">
            <a:avLst/>
          </a:prstGeom>
          <a:noFill/>
        </p:spPr>
        <p:txBody>
          <a:bodyPr wrap="square" rtlCol="0">
            <a:spAutoFit/>
          </a:bodyPr>
          <a:lstStyle/>
          <a:p>
            <a:pPr>
              <a:lnSpc>
                <a:spcPct val="150000"/>
              </a:lnSpc>
            </a:pPr>
            <a:r>
              <a:rPr lang="en-US" sz="2800" dirty="0"/>
              <a:t>What have we learnt in this lesson?</a:t>
            </a:r>
          </a:p>
          <a:p>
            <a:pPr marL="457200" indent="-457200">
              <a:lnSpc>
                <a:spcPct val="150000"/>
              </a:lnSpc>
              <a:buFont typeface="Wingdings" panose="05000000000000000000" charset="0"/>
              <a:buChar char="ü"/>
            </a:pPr>
            <a:r>
              <a:rPr lang="en-US" sz="2800">
                <a:sym typeface="+mn-ea"/>
              </a:rPr>
              <a:t>Listen about an imaginary planet and its creatures. </a:t>
            </a:r>
          </a:p>
          <a:p>
            <a:pPr marL="457200" indent="-457200">
              <a:lnSpc>
                <a:spcPct val="150000"/>
              </a:lnSpc>
              <a:buFont typeface="Wingdings" panose="05000000000000000000" charset="0"/>
              <a:buChar char="ü"/>
            </a:pPr>
            <a:r>
              <a:rPr lang="en-US" sz="2800">
                <a:sym typeface="+mn-ea"/>
              </a:rPr>
              <a:t>Write a paragraph to describe imaginary planet and its creatures.</a:t>
            </a:r>
            <a:endParaRPr lang="en-US" sz="2800"/>
          </a:p>
          <a:p>
            <a:pPr indent="0">
              <a:lnSpc>
                <a:spcPct val="150000"/>
              </a:lnSpc>
              <a:buFont typeface="Courier New" panose="02070309020205020404" pitchFamily="49" charset="0"/>
              <a:buNone/>
            </a:pPr>
            <a:endParaRPr lang="en-US" sz="2800"/>
          </a:p>
          <a:p>
            <a:pPr marL="457200" indent="-457200">
              <a:lnSpc>
                <a:spcPct val="150000"/>
              </a:lnSpc>
              <a:buFont typeface="Wingdings" panose="05000000000000000000" charset="0"/>
              <a:buChar char="ü"/>
            </a:pP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smtClean="0">
                <a:effectLst>
                  <a:glow rad="88900">
                    <a:schemeClr val="bg1"/>
                  </a:glow>
                </a:effectLst>
                <a:latin typeface="Arial" panose="020B0604020202020204" pitchFamily="34" charset="0"/>
                <a:cs typeface="Arial" panose="020B0604020202020204" pitchFamily="34" charset="0"/>
              </a:rPr>
              <a:t>Homework</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1149985" y="2056130"/>
            <a:ext cx="9378950" cy="737235"/>
          </a:xfrm>
          <a:prstGeom prst="rect">
            <a:avLst/>
          </a:prstGeom>
          <a:noFill/>
        </p:spPr>
        <p:txBody>
          <a:bodyPr wrap="square" rtlCol="0">
            <a:spAutoFit/>
          </a:bodyPr>
          <a:lstStyle/>
          <a:p>
            <a:pPr>
              <a:lnSpc>
                <a:spcPct val="150000"/>
              </a:lnSpc>
            </a:pPr>
            <a:r>
              <a:rPr lang="en-US" sz="2800"/>
              <a:t>Rewrite the paragraph on the notebook.</a:t>
            </a: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6557601" y="3473121"/>
            <a:ext cx="4249429" cy="296526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26233"/>
            <a:ext cx="6096000" cy="646331"/>
          </a:xfrm>
          <a:prstGeom prst="rect">
            <a:avLst/>
          </a:prstGeom>
        </p:spPr>
        <p:txBody>
          <a:bodyPr>
            <a:spAutoFit/>
          </a:bodyPr>
          <a:lstStyle/>
          <a:p>
            <a:pPr algn="ctr"/>
            <a:r>
              <a:rPr lang="en-GB" b="1">
                <a:latin typeface="Calibri" panose="020F0502020204030204" pitchFamily="34" charset="0"/>
              </a:rPr>
              <a:t>Website: </a:t>
            </a:r>
            <a:r>
              <a:rPr lang="en-GB" b="1" i="1" smtClean="0">
                <a:latin typeface="Calibri" panose="020F0502020204030204" pitchFamily="34" charset="0"/>
              </a:rPr>
              <a:t>hoclieu.vn</a:t>
            </a:r>
            <a:endParaRPr lang="en-GB"/>
          </a:p>
          <a:p>
            <a:pPr algn="ctr"/>
            <a:r>
              <a:rPr lang="en-GB" b="1">
                <a:latin typeface="Calibri" panose="020F0502020204030204" pitchFamily="34" charset="0"/>
              </a:rPr>
              <a:t>Fanpage: </a:t>
            </a:r>
            <a:r>
              <a:rPr lang="en-GB" b="1" i="1">
                <a:latin typeface="Calibri" panose="020F0502020204030204" pitchFamily="34" charset="0"/>
              </a:rPr>
              <a:t>facebook.com/sachmem.vn</a:t>
            </a:r>
            <a:r>
              <a:rPr lang="en-GB" b="1" i="1" smtClean="0">
                <a:latin typeface="Calibri" panose="020F0502020204030204" pitchFamily="34" charset="0"/>
              </a:rPr>
              <a:t>/</a:t>
            </a: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66675"/>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870" y="112395"/>
            <a:ext cx="828040" cy="709295"/>
            <a:chOff x="2180974" y="148629"/>
            <a:chExt cx="712319" cy="709214"/>
          </a:xfrm>
        </p:grpSpPr>
        <p:sp>
          <p:nvSpPr>
            <p:cNvPr id="30" name="Oval 29"/>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926840" y="1513205"/>
            <a:ext cx="4444365" cy="625475"/>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330051" y="1558228"/>
            <a:ext cx="964452" cy="916490"/>
          </a:xfrm>
          <a:prstGeom prst="rect">
            <a:avLst/>
          </a:prstGeom>
        </p:spPr>
      </p:pic>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35" y="88265"/>
            <a:ext cx="7690485" cy="706755"/>
          </a:xfrm>
          <a:prstGeom prst="rect">
            <a:avLst/>
          </a:prstGeom>
          <a:noFill/>
        </p:spPr>
        <p:txBody>
          <a:bodyPr wrap="square" rtlCol="0">
            <a:spAutoFit/>
          </a:bodyPr>
          <a:lstStyle/>
          <a:p>
            <a:r>
              <a:rPr lang="en-US" sz="4000" b="1" dirty="0" smtClean="0">
                <a:solidFill>
                  <a:schemeClr val="bg1"/>
                </a:solidFill>
                <a:latin typeface="Myriad Pro" pitchFamily="34" charset="0"/>
              </a:rPr>
              <a:t> LIFE ON OTHER PLANETS</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044700" y="99695"/>
            <a:ext cx="1280795" cy="706755"/>
          </a:xfrm>
          <a:prstGeom prst="rect">
            <a:avLst/>
          </a:prstGeom>
          <a:noFill/>
        </p:spPr>
        <p:txBody>
          <a:bodyPr wrap="square" rtlCol="0">
            <a:spAutoFit/>
          </a:bodyPr>
          <a:lstStyle/>
          <a:p>
            <a:pPr algn="ctr"/>
            <a:r>
              <a:rPr lang="en-US" sz="4000" b="1" dirty="0">
                <a:solidFill>
                  <a:schemeClr val="bg1"/>
                </a:solidFill>
                <a:latin typeface="Myriad Pro" pitchFamily="34" charset="0"/>
              </a:rPr>
              <a:t>12</a:t>
            </a:r>
          </a:p>
        </p:txBody>
      </p:sp>
      <p:sp>
        <p:nvSpPr>
          <p:cNvPr id="15" name="TextBox 14"/>
          <p:cNvSpPr txBox="1"/>
          <p:nvPr/>
        </p:nvSpPr>
        <p:spPr>
          <a:xfrm>
            <a:off x="4222750" y="1595120"/>
            <a:ext cx="4799965" cy="460375"/>
          </a:xfrm>
          <a:prstGeom prst="rect">
            <a:avLst/>
          </a:prstGeom>
          <a:noFill/>
        </p:spPr>
        <p:txBody>
          <a:bodyPr wrap="square" rtlCol="0">
            <a:spAutoFit/>
          </a:bodyPr>
          <a:lstStyle/>
          <a:p>
            <a:r>
              <a:rPr lang="en-US" sz="2400" b="1" dirty="0">
                <a:solidFill>
                  <a:schemeClr val="bg1"/>
                </a:solidFill>
              </a:rPr>
              <a:t>LESSON 6: SKILLS 2</a:t>
            </a:r>
          </a:p>
        </p:txBody>
      </p:sp>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8" name="Rectangles 7"/>
          <p:cNvSpPr/>
          <p:nvPr/>
        </p:nvSpPr>
        <p:spPr>
          <a:xfrm>
            <a:off x="2380615" y="3015615"/>
            <a:ext cx="3427730" cy="3558540"/>
          </a:xfrm>
          <a:prstGeom prst="rect">
            <a:avLst/>
          </a:prstGeom>
          <a:ln w="31750" cmpd="sng">
            <a:solidFill>
              <a:srgbClr val="FF0000"/>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s 8"/>
          <p:cNvSpPr/>
          <p:nvPr/>
        </p:nvSpPr>
        <p:spPr>
          <a:xfrm>
            <a:off x="6238875" y="3014980"/>
            <a:ext cx="3427730" cy="3559175"/>
          </a:xfrm>
          <a:prstGeom prst="rect">
            <a:avLst/>
          </a:prstGeom>
          <a:ln w="31750" cmpd="sng">
            <a:solidFill>
              <a:schemeClr val="accent5">
                <a:lumMod val="75000"/>
              </a:schemeClr>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Text Box 11"/>
          <p:cNvSpPr txBox="1"/>
          <p:nvPr/>
        </p:nvSpPr>
        <p:spPr>
          <a:xfrm>
            <a:off x="2638425" y="5722620"/>
            <a:ext cx="2850515" cy="583565"/>
          </a:xfrm>
          <a:prstGeom prst="rect">
            <a:avLst/>
          </a:prstGeom>
          <a:gradFill>
            <a:gsLst>
              <a:gs pos="0">
                <a:srgbClr val="E30000"/>
              </a:gs>
              <a:gs pos="100000">
                <a:srgbClr val="760303"/>
              </a:gs>
            </a:gsLst>
            <a:path path="circle">
              <a:fillToRect l="50000" t="50000" r="50000" b="50000"/>
            </a:path>
            <a:tileRect/>
          </a:gra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3200"/>
              <a:t>LISTENING</a:t>
            </a:r>
          </a:p>
        </p:txBody>
      </p:sp>
      <p:sp>
        <p:nvSpPr>
          <p:cNvPr id="19" name="Text Box 18"/>
          <p:cNvSpPr txBox="1"/>
          <p:nvPr/>
        </p:nvSpPr>
        <p:spPr>
          <a:xfrm>
            <a:off x="6527800" y="5679440"/>
            <a:ext cx="2850515" cy="583565"/>
          </a:xfrm>
          <a:prstGeom prst="rect">
            <a:avLst/>
          </a:prstGeom>
          <a:gradFill>
            <a:gsLst>
              <a:gs pos="38000">
                <a:srgbClr val="7192A9">
                  <a:alpha val="100000"/>
                </a:srgbClr>
              </a:gs>
              <a:gs pos="100000">
                <a:srgbClr val="034373"/>
              </a:gs>
            </a:gsLst>
            <a:path path="circle">
              <a:fillToRect l="50000" t="50000" r="50000" b="50000"/>
            </a:path>
            <a:tileRect/>
          </a:gra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3200"/>
              <a:t>WRITING</a:t>
            </a:r>
          </a:p>
        </p:txBody>
      </p:sp>
      <p:pic>
        <p:nvPicPr>
          <p:cNvPr id="2" name="Picture 1" descr="tải xuống"/>
          <p:cNvPicPr>
            <a:picLocks noChangeAspect="1"/>
          </p:cNvPicPr>
          <p:nvPr/>
        </p:nvPicPr>
        <p:blipFill>
          <a:blip r:embed="rId4"/>
          <a:stretch>
            <a:fillRect/>
          </a:stretch>
        </p:blipFill>
        <p:spPr>
          <a:xfrm>
            <a:off x="6879590" y="3327400"/>
            <a:ext cx="2143125" cy="2143125"/>
          </a:xfrm>
          <a:prstGeom prst="rect">
            <a:avLst/>
          </a:prstGeom>
        </p:spPr>
      </p:pic>
      <p:pic>
        <p:nvPicPr>
          <p:cNvPr id="3" name="Picture 2" descr="tải xuống (1)"/>
          <p:cNvPicPr>
            <a:picLocks noChangeAspect="1"/>
          </p:cNvPicPr>
          <p:nvPr/>
        </p:nvPicPr>
        <p:blipFill>
          <a:blip r:embed="rId5"/>
          <a:stretch>
            <a:fillRect/>
          </a:stretch>
        </p:blipFill>
        <p:spPr>
          <a:xfrm>
            <a:off x="6879590" y="3327400"/>
            <a:ext cx="2143125" cy="2143125"/>
          </a:xfrm>
          <a:prstGeom prst="rect">
            <a:avLst/>
          </a:prstGeom>
        </p:spPr>
      </p:pic>
      <p:pic>
        <p:nvPicPr>
          <p:cNvPr id="10" name="Picture 9" descr="tải xuống"/>
          <p:cNvPicPr>
            <a:picLocks noChangeAspect="1"/>
          </p:cNvPicPr>
          <p:nvPr/>
        </p:nvPicPr>
        <p:blipFill>
          <a:blip r:embed="rId4"/>
          <a:stretch>
            <a:fillRect/>
          </a:stretch>
        </p:blipFill>
        <p:spPr>
          <a:xfrm>
            <a:off x="3059430" y="3424555"/>
            <a:ext cx="2143125" cy="21431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 name="Content Placeholder 5" descr="hinh-nen-galaxy-wallpaper-fullhd-dep-nhat-1"/>
          <p:cNvPicPr>
            <a:picLocks noGrp="1" noChangeAspect="1"/>
          </p:cNvPicPr>
          <p:nvPr>
            <p:ph idx="1"/>
          </p:nvPr>
        </p:nvPicPr>
        <p:blipFill>
          <a:blip r:embed="rId3"/>
          <a:stretch>
            <a:fillRect/>
          </a:stretch>
        </p:blipFill>
        <p:spPr>
          <a:xfrm>
            <a:off x="0" y="916305"/>
            <a:ext cx="12011660" cy="7507605"/>
          </a:xfrm>
          <a:prstGeom prst="rect">
            <a:avLst/>
          </a:prstGeom>
        </p:spPr>
      </p:pic>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 UP</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5" name="Text Box 4"/>
          <p:cNvSpPr txBox="1"/>
          <p:nvPr/>
        </p:nvSpPr>
        <p:spPr>
          <a:xfrm>
            <a:off x="1078230" y="1623060"/>
            <a:ext cx="9853930" cy="1476375"/>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5"/>
          </a:lnRef>
          <a:fillRef idx="1">
            <a:schemeClr val="lt1"/>
          </a:fillRef>
          <a:effectRef idx="0">
            <a:schemeClr val="accent5"/>
          </a:effectRef>
          <a:fontRef idx="minor">
            <a:schemeClr val="dk1"/>
          </a:fontRef>
        </p:style>
        <p:txBody>
          <a:bodyPr wrap="square" rtlCol="0" anchor="t">
            <a:spAutoFit/>
          </a:bodyPr>
          <a:lstStyle/>
          <a:p>
            <a:r>
              <a:rPr lang="en-US" sz="300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Draw the picture in 3 minutes about the alien you like: </a:t>
            </a:r>
          </a:p>
          <a:p>
            <a:pPr marL="457200" indent="-457200">
              <a:buFont typeface="Arial" panose="020B0604020202020204" pitchFamily="34" charset="0"/>
              <a:buChar char="•"/>
            </a:pPr>
            <a:r>
              <a:rPr lang="en-US" sz="300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What does it look like? </a:t>
            </a:r>
          </a:p>
          <a:p>
            <a:pPr marL="457200" indent="-457200">
              <a:buFont typeface="Arial" panose="020B0604020202020204" pitchFamily="34" charset="0"/>
              <a:buChar char="•"/>
            </a:pPr>
            <a:r>
              <a:rPr lang="en-US" sz="3000"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sym typeface="+mn-ea"/>
              </a:rPr>
              <a:t>Where does it live?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53465" y="1298575"/>
            <a:ext cx="12658725" cy="46037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Work in pairs. Look at the picture and answer the following questions. </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pic>
        <p:nvPicPr>
          <p:cNvPr id="3" name="Content Placeholder 2"/>
          <p:cNvPicPr>
            <a:picLocks noGrp="1" noChangeAspect="1"/>
          </p:cNvPicPr>
          <p:nvPr>
            <p:ph idx="1"/>
          </p:nvPr>
        </p:nvPicPr>
        <p:blipFill>
          <a:blip r:embed="rId3"/>
          <a:stretch>
            <a:fillRect/>
          </a:stretch>
        </p:blipFill>
        <p:spPr>
          <a:xfrm>
            <a:off x="1280795" y="1758950"/>
            <a:ext cx="3257550" cy="4354195"/>
          </a:xfrm>
          <a:prstGeom prst="rect">
            <a:avLst/>
          </a:prstGeom>
        </p:spPr>
      </p:pic>
      <p:sp>
        <p:nvSpPr>
          <p:cNvPr id="6" name="Text Box 5"/>
          <p:cNvSpPr txBox="1"/>
          <p:nvPr/>
        </p:nvSpPr>
        <p:spPr>
          <a:xfrm>
            <a:off x="4465320" y="2221230"/>
            <a:ext cx="7334885" cy="1938020"/>
          </a:xfrm>
          <a:prstGeom prst="rect">
            <a:avLst/>
          </a:prstGeom>
          <a:noFill/>
          <a:ln w="9525">
            <a:noFill/>
          </a:ln>
        </p:spPr>
        <p:txBody>
          <a:bodyPr wrap="square">
            <a:spAutoFit/>
          </a:bodyPr>
          <a:lstStyle/>
          <a:p>
            <a:pPr indent="0"/>
            <a:r>
              <a:rPr lang="en-US" sz="3000" b="1">
                <a:latin typeface="Calibri" panose="020F0502020204030204" pitchFamily="34" charset="0"/>
                <a:cs typeface="ChronicaPro-Bold" charset="0"/>
              </a:rPr>
              <a:t>1. </a:t>
            </a:r>
            <a:r>
              <a:rPr lang="en-US" sz="3000" b="1">
                <a:solidFill>
                  <a:srgbClr val="231F20"/>
                </a:solidFill>
                <a:latin typeface="Calibri" panose="020F0502020204030204" pitchFamily="34" charset="0"/>
                <a:cs typeface="ChronicaPro-Book" charset="0"/>
              </a:rPr>
              <a:t>Where do you think this creature is from?</a:t>
            </a:r>
            <a:r>
              <a:rPr lang="en-US" sz="3000" b="1">
                <a:latin typeface="Calibri" panose="020F0502020204030204" pitchFamily="34" charset="0"/>
                <a:cs typeface="ChronicaPro-Book" charset="0"/>
              </a:rPr>
              <a:t> </a:t>
            </a:r>
            <a:endParaRPr lang="en-US" sz="3000" b="1">
              <a:latin typeface="Calibri" panose="020F0502020204030204" pitchFamily="34" charset="0"/>
              <a:cs typeface="ChronicaPro-Bold" charset="0"/>
            </a:endParaRPr>
          </a:p>
          <a:p>
            <a:pPr indent="0"/>
            <a:endParaRPr lang="en-US" sz="3000" b="1">
              <a:latin typeface="Calibri" panose="020F0502020204030204" pitchFamily="34" charset="0"/>
              <a:cs typeface="ChronicaPro-Bold" charset="0"/>
            </a:endParaRPr>
          </a:p>
          <a:p>
            <a:pPr indent="0"/>
            <a:endParaRPr lang="en-US" sz="3000" b="1">
              <a:latin typeface="Calibri" panose="020F0502020204030204" pitchFamily="34" charset="0"/>
              <a:cs typeface="ChronicaPro-Bold" charset="0"/>
            </a:endParaRPr>
          </a:p>
          <a:p>
            <a:pPr indent="0"/>
            <a:r>
              <a:rPr lang="en-US" sz="3000" b="1">
                <a:latin typeface="Calibri" panose="020F0502020204030204" pitchFamily="34" charset="0"/>
                <a:cs typeface="ChronicaPro-Bold" charset="0"/>
              </a:rPr>
              <a:t>2. </a:t>
            </a:r>
            <a:r>
              <a:rPr lang="en-US" sz="3000" b="1">
                <a:solidFill>
                  <a:srgbClr val="231F20"/>
                </a:solidFill>
                <a:latin typeface="Calibri" panose="020F0502020204030204" pitchFamily="34" charset="0"/>
                <a:cs typeface="ChronicaPro-Book" charset="0"/>
              </a:rPr>
              <a:t>What do you think it can do?</a:t>
            </a:r>
            <a:endParaRPr lang="en-US" sz="3000" b="1"/>
          </a:p>
        </p:txBody>
      </p:sp>
      <p:sp>
        <p:nvSpPr>
          <p:cNvPr id="7" name="TextBox 3"/>
          <p:cNvSpPr txBox="1"/>
          <p:nvPr/>
        </p:nvSpPr>
        <p:spPr>
          <a:xfrm>
            <a:off x="4900295" y="2858135"/>
            <a:ext cx="8515985" cy="521970"/>
          </a:xfrm>
          <a:prstGeom prst="rect">
            <a:avLst/>
          </a:prstGeom>
          <a:noFill/>
        </p:spPr>
        <p:txBody>
          <a:bodyPr wrap="square" rtlCol="0">
            <a:spAutoFit/>
          </a:bodyPr>
          <a:lstStyle/>
          <a:p>
            <a:pPr algn="just"/>
            <a:r>
              <a:rPr lang="en-US" sz="2800" dirty="0">
                <a:solidFill>
                  <a:srgbClr val="FF0000"/>
                </a:solidFill>
              </a:rPr>
              <a:t>It is from another planet/Mars/Venus….</a:t>
            </a:r>
          </a:p>
        </p:txBody>
      </p:sp>
      <p:sp>
        <p:nvSpPr>
          <p:cNvPr id="9" name="TextBox 3"/>
          <p:cNvSpPr txBox="1"/>
          <p:nvPr/>
        </p:nvSpPr>
        <p:spPr>
          <a:xfrm>
            <a:off x="4905375" y="4318635"/>
            <a:ext cx="6964680" cy="953135"/>
          </a:xfrm>
          <a:prstGeom prst="rect">
            <a:avLst/>
          </a:prstGeom>
          <a:noFill/>
        </p:spPr>
        <p:txBody>
          <a:bodyPr wrap="square" rtlCol="0">
            <a:spAutoFit/>
          </a:bodyPr>
          <a:lstStyle/>
          <a:p>
            <a:pPr algn="just"/>
            <a:r>
              <a:rPr lang="en-US" sz="2800" dirty="0">
                <a:solidFill>
                  <a:srgbClr val="FF0000"/>
                </a:solidFill>
              </a:rPr>
              <a:t>It can jump. It can catch 4 fish at the same time with his hands. It can do handstand….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05" y="1905"/>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4425" y="1228725"/>
            <a:ext cx="10373995" cy="82994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You will hear a student talking about an imaginary planet that supports life. Listen and choose the correct answer A, B, or C.</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14" name="Content Placeholder 13"/>
          <p:cNvPicPr>
            <a:picLocks noGrp="1" noChangeAspect="1"/>
          </p:cNvPicPr>
          <p:nvPr>
            <p:ph sz="half" idx="1"/>
          </p:nvPr>
        </p:nvPicPr>
        <p:blipFill>
          <a:blip r:embed="rId5"/>
          <a:stretch>
            <a:fillRect/>
          </a:stretch>
        </p:blipFill>
        <p:spPr>
          <a:xfrm>
            <a:off x="796066" y="2012315"/>
            <a:ext cx="4668109" cy="4607560"/>
          </a:xfrm>
          <a:prstGeom prst="rect">
            <a:avLst/>
          </a:prstGeom>
        </p:spPr>
      </p:pic>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pic>
        <p:nvPicPr>
          <p:cNvPr id="23" name="Content Placeholder 22"/>
          <p:cNvPicPr>
            <a:picLocks noGrp="1" noChangeAspect="1"/>
          </p:cNvPicPr>
          <p:nvPr>
            <p:ph sz="half" idx="2"/>
          </p:nvPr>
        </p:nvPicPr>
        <p:blipFill>
          <a:blip r:embed="rId6"/>
          <a:stretch>
            <a:fillRect/>
          </a:stretch>
        </p:blipFill>
        <p:spPr>
          <a:xfrm>
            <a:off x="5861685" y="2202180"/>
            <a:ext cx="4726305" cy="3147060"/>
          </a:xfrm>
          <a:prstGeom prst="rect">
            <a:avLst/>
          </a:prstGeom>
        </p:spPr>
      </p:pic>
      <p:sp>
        <p:nvSpPr>
          <p:cNvPr id="25" name="Oval 24"/>
          <p:cNvSpPr/>
          <p:nvPr/>
        </p:nvSpPr>
        <p:spPr>
          <a:xfrm>
            <a:off x="1097915" y="2555240"/>
            <a:ext cx="420370" cy="42037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114425" y="4754245"/>
            <a:ext cx="420370" cy="42037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114425" y="5508625"/>
            <a:ext cx="420370" cy="42037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385560" y="2824480"/>
            <a:ext cx="420370" cy="42037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396355" y="4603115"/>
            <a:ext cx="420370" cy="420370"/>
          </a:xfrm>
          <a:prstGeom prst="ellipse">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079">
            <a:hlinkClick r:id="" action="ppaction://media"/>
          </p:cNvPr>
          <p:cNvPicPr/>
          <p:nvPr>
            <a:audioFile r:link="rId2"/>
            <p:extLst>
              <p:ext uri="{DAA4B4D4-6D71-4841-9C94-3DE7FCFB9230}">
                <p14:media xmlns:p14="http://schemas.microsoft.com/office/powerpoint/2010/main" r:embed="rId1"/>
              </p:ext>
            </p:extLst>
          </p:nvPr>
        </p:nvPicPr>
        <p:blipFill>
          <a:blip r:embed="rId7">
            <a:grayscl/>
          </a:blip>
          <a:stretch>
            <a:fillRect/>
          </a:stretch>
        </p:blipFill>
        <p:spPr>
          <a:xfrm>
            <a:off x="10299065" y="1320165"/>
            <a:ext cx="713105" cy="7131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ircle(in)">
                                      <p:cBhvr>
                                        <p:cTn id="17" dur="2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circle(in)">
                                      <p:cBhvr>
                                        <p:cTn id="22" dur="2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circle(in)">
                                      <p:cBhvr>
                                        <p:cTn id="2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8" fill="hold" display="1">
                  <p:stCondLst>
                    <p:cond delay="indefinite"/>
                  </p:stCondLst>
                  <p:endCondLst>
                    <p:cond evt="onStopAudio" delay="0">
                      <p:tgtEl>
                        <p:sldTgt/>
                      </p:tgtEl>
                    </p:cond>
                  </p:endCondLst>
                </p:cTn>
                <p:tgtEl>
                  <p:spTgt spid="32"/>
                </p:tgtEl>
              </p:cMediaNode>
            </p:audio>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additive="base">
                                        <p:cTn id="33" dur="98412" fill="hold"/>
                                        <p:tgtEl>
                                          <p:spTgt spid="32"/>
                                        </p:tgtEl>
                                      </p:cBhvr>
                                    </p:cmd>
                                  </p:childTnLst>
                                </p:cTn>
                              </p:par>
                            </p:childTnLst>
                          </p:cTn>
                        </p:par>
                      </p:childTnLst>
                    </p:cTn>
                  </p:par>
                </p:childTnLst>
              </p:cTn>
              <p:nextCondLst>
                <p:cond evt="onClick" delay="0">
                  <p:tgtEl>
                    <p:spTgt spid="18"/>
                  </p:tgtEl>
                </p:cond>
              </p:nextCondLst>
            </p:seq>
          </p:childTnLst>
        </p:cTn>
      </p:par>
    </p:tnLst>
    <p:bldLst>
      <p:bldP spid="25" grpId="0" animBg="1"/>
      <p:bldP spid="25" grpId="1" animBg="1"/>
      <p:bldP spid="27" grpId="0" bldLvl="0" animBg="1"/>
      <p:bldP spid="27" grpId="1" animBg="1"/>
      <p:bldP spid="28" grpId="0" bldLvl="0" animBg="1"/>
      <p:bldP spid="28" grpId="1" animBg="1"/>
      <p:bldP spid="30" grpId="0" bldLvl="0" animBg="1"/>
      <p:bldP spid="30" grpId="1" animBg="1"/>
      <p:bldP spid="31" grpId="0" bldLvl="0" animBg="1"/>
      <p:bldP spid="3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83945" y="1096645"/>
            <a:ext cx="10373995" cy="82994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Read the following information about Hopeans. Listen again and fill in each blank with ONE word or number that you hear</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LISTENING</a:t>
            </a:r>
          </a:p>
        </p:txBody>
      </p:sp>
      <p:graphicFrame>
        <p:nvGraphicFramePr>
          <p:cNvPr id="4" name="Table 3"/>
          <p:cNvGraphicFramePr/>
          <p:nvPr/>
        </p:nvGraphicFramePr>
        <p:xfrm>
          <a:off x="1270635" y="1866900"/>
          <a:ext cx="10316845" cy="4837430"/>
        </p:xfrm>
        <a:graphic>
          <a:graphicData uri="http://schemas.openxmlformats.org/drawingml/2006/table">
            <a:tbl>
              <a:tblPr firstRow="1" bandRow="1">
                <a:tableStyleId>{5C22544A-7EE6-4342-B048-85BDC9FD1C3A}</a:tableStyleId>
              </a:tblPr>
              <a:tblGrid>
                <a:gridCol w="2284730">
                  <a:extLst>
                    <a:ext uri="{9D8B030D-6E8A-4147-A177-3AD203B41FA5}">
                      <a16:colId xmlns:a16="http://schemas.microsoft.com/office/drawing/2014/main" val="20000"/>
                    </a:ext>
                  </a:extLst>
                </a:gridCol>
                <a:gridCol w="8032115">
                  <a:extLst>
                    <a:ext uri="{9D8B030D-6E8A-4147-A177-3AD203B41FA5}">
                      <a16:colId xmlns:a16="http://schemas.microsoft.com/office/drawing/2014/main" val="20001"/>
                    </a:ext>
                  </a:extLst>
                </a:gridCol>
              </a:tblGrid>
              <a:tr h="499110">
                <a:tc>
                  <a:txBody>
                    <a:bodyPr/>
                    <a:lstStyle/>
                    <a:p>
                      <a:pPr>
                        <a:buNone/>
                      </a:pPr>
                      <a:r>
                        <a:rPr lang="en-US" sz="2800" b="1">
                          <a:solidFill>
                            <a:schemeClr val="tx1"/>
                          </a:solidFill>
                        </a:rPr>
                        <a:t>Name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buNone/>
                      </a:pPr>
                      <a:r>
                        <a:rPr lang="en-US" sz="2800" b="0">
                          <a:solidFill>
                            <a:schemeClr val="tx1"/>
                          </a:solidFill>
                        </a:rPr>
                        <a:t>Hopeans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0"/>
                  </a:ext>
                </a:extLst>
              </a:tr>
              <a:tr h="631190">
                <a:tc>
                  <a:txBody>
                    <a:bodyPr/>
                    <a:lstStyle/>
                    <a:p>
                      <a:pPr>
                        <a:buNone/>
                      </a:pPr>
                      <a:r>
                        <a:rPr lang="en-US" sz="2800" b="1">
                          <a:solidFill>
                            <a:schemeClr val="tx1"/>
                          </a:solidFill>
                        </a:rPr>
                        <a:t>Living place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buNone/>
                      </a:pPr>
                      <a:r>
                        <a:rPr lang="en-US" sz="2800" b="0">
                          <a:solidFill>
                            <a:schemeClr val="tx1"/>
                          </a:solidFill>
                        </a:rPr>
                        <a:t>Planet Hope in the Milky Way </a:t>
                      </a:r>
                      <a:r>
                        <a:rPr lang="en-US" sz="2800">
                          <a:solidFill>
                            <a:schemeClr val="tx1"/>
                          </a:solidFill>
                          <a:sym typeface="+mn-ea"/>
                        </a:rPr>
                        <a:t>Galaxy</a:t>
                      </a:r>
                      <a:endParaRPr lang="en-US" sz="2800" b="0">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1"/>
                  </a:ext>
                </a:extLst>
              </a:tr>
              <a:tr h="875030">
                <a:tc>
                  <a:txBody>
                    <a:bodyPr/>
                    <a:lstStyle/>
                    <a:p>
                      <a:pPr>
                        <a:buNone/>
                      </a:pPr>
                      <a:r>
                        <a:rPr lang="en-US" sz="2800" b="1">
                          <a:solidFill>
                            <a:schemeClr val="tx1"/>
                          </a:solidFill>
                        </a:rPr>
                        <a:t>Apperance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lgn="just">
                        <a:buNone/>
                      </a:pPr>
                      <a:r>
                        <a:rPr lang="en-US" sz="2800" b="0">
                          <a:solidFill>
                            <a:schemeClr val="tx1"/>
                          </a:solidFill>
                        </a:rPr>
                        <a:t>– have a big head, </a:t>
                      </a:r>
                      <a:r>
                        <a:rPr lang="en-US" sz="2800" b="1">
                          <a:solidFill>
                            <a:schemeClr val="tx1"/>
                          </a:solidFill>
                        </a:rPr>
                        <a:t>(1) _____ </a:t>
                      </a:r>
                      <a:r>
                        <a:rPr lang="en-US" sz="2800" b="0">
                          <a:solidFill>
                            <a:schemeClr val="tx1"/>
                          </a:solidFill>
                        </a:rPr>
                        <a:t>eyes, two legs, and </a:t>
                      </a:r>
                      <a:r>
                        <a:rPr lang="en-US" sz="2800" b="1">
                          <a:solidFill>
                            <a:schemeClr val="tx1"/>
                          </a:solidFill>
                        </a:rPr>
                        <a:t>(2)_____</a:t>
                      </a:r>
                      <a:r>
                        <a:rPr lang="en-US" sz="2800" b="0">
                          <a:solidFill>
                            <a:schemeClr val="tx1"/>
                          </a:solidFill>
                        </a:rPr>
                        <a:t> arms.</a:t>
                      </a:r>
                    </a:p>
                    <a:p>
                      <a:pPr>
                        <a:buNone/>
                      </a:pPr>
                      <a:r>
                        <a:rPr lang="en-US" sz="2800" b="0">
                          <a:solidFill>
                            <a:schemeClr val="tx1"/>
                          </a:solidFill>
                        </a:rPr>
                        <a:t>– have thick skin to protect them from the heat.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2"/>
                  </a:ext>
                </a:extLst>
              </a:tr>
              <a:tr h="875030">
                <a:tc>
                  <a:txBody>
                    <a:bodyPr/>
                    <a:lstStyle/>
                    <a:p>
                      <a:pPr>
                        <a:buNone/>
                      </a:pPr>
                      <a:r>
                        <a:rPr lang="en-US" sz="2800" b="1">
                          <a:solidFill>
                            <a:schemeClr val="tx1"/>
                          </a:solidFill>
                        </a:rPr>
                        <a:t>Behaviour</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buNone/>
                      </a:pPr>
                      <a:r>
                        <a:rPr lang="en-US" sz="2800" b="0">
                          <a:solidFill>
                            <a:schemeClr val="tx1"/>
                          </a:solidFill>
                        </a:rPr>
                        <a:t>– friendly and </a:t>
                      </a:r>
                      <a:r>
                        <a:rPr lang="en-US" sz="2800" b="1">
                          <a:solidFill>
                            <a:schemeClr val="tx1"/>
                          </a:solidFill>
                        </a:rPr>
                        <a:t>(3)</a:t>
                      </a:r>
                      <a:r>
                        <a:rPr lang="en-US" sz="2800" b="0">
                          <a:solidFill>
                            <a:schemeClr val="tx1"/>
                          </a:solidFill>
                        </a:rPr>
                        <a:t> ______.</a:t>
                      </a:r>
                    </a:p>
                    <a:p>
                      <a:pPr>
                        <a:buNone/>
                      </a:pPr>
                      <a:r>
                        <a:rPr lang="en-US" sz="2800" b="0">
                          <a:solidFill>
                            <a:schemeClr val="tx1"/>
                          </a:solidFill>
                        </a:rPr>
                        <a:t>– only </a:t>
                      </a:r>
                      <a:r>
                        <a:rPr lang="en-US" sz="2800" b="1">
                          <a:solidFill>
                            <a:schemeClr val="tx1"/>
                          </a:solidFill>
                        </a:rPr>
                        <a:t>(4)</a:t>
                      </a:r>
                      <a:r>
                        <a:rPr lang="en-US" sz="2800" b="0">
                          <a:solidFill>
                            <a:schemeClr val="tx1"/>
                          </a:solidFill>
                        </a:rPr>
                        <a:t> ______ to people who try to attack them.</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3"/>
                  </a:ext>
                </a:extLst>
              </a:tr>
              <a:tr h="875030">
                <a:tc>
                  <a:txBody>
                    <a:bodyPr/>
                    <a:lstStyle/>
                    <a:p>
                      <a:pPr>
                        <a:buNone/>
                      </a:pPr>
                      <a:r>
                        <a:rPr lang="en-US" sz="2800" b="1">
                          <a:solidFill>
                            <a:schemeClr val="tx1"/>
                          </a:solidFill>
                        </a:rPr>
                        <a:t>Lifestyle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buNone/>
                      </a:pPr>
                      <a:r>
                        <a:rPr lang="en-US" sz="2800" b="0">
                          <a:solidFill>
                            <a:schemeClr val="tx1"/>
                          </a:solidFill>
                        </a:rPr>
                        <a:t>– eat special </a:t>
                      </a:r>
                      <a:r>
                        <a:rPr lang="en-US" sz="2800" b="1">
                          <a:solidFill>
                            <a:schemeClr val="tx1"/>
                          </a:solidFill>
                        </a:rPr>
                        <a:t>(5) </a:t>
                      </a:r>
                      <a:r>
                        <a:rPr lang="en-US" sz="2800" b="0">
                          <a:solidFill>
                            <a:schemeClr val="tx1"/>
                          </a:solidFill>
                        </a:rPr>
                        <a:t>______ and drink petrol from under the ground.</a:t>
                      </a:r>
                    </a:p>
                    <a:p>
                      <a:pPr>
                        <a:buNone/>
                      </a:pPr>
                      <a:r>
                        <a:rPr lang="en-US" sz="2800" b="0">
                          <a:solidFill>
                            <a:schemeClr val="tx1"/>
                          </a:solidFill>
                        </a:rPr>
                        <a:t>– travel by </a:t>
                      </a:r>
                      <a:r>
                        <a:rPr lang="en-US" sz="2800" b="1">
                          <a:solidFill>
                            <a:schemeClr val="tx1"/>
                          </a:solidFill>
                        </a:rPr>
                        <a:t>(6)</a:t>
                      </a:r>
                      <a:r>
                        <a:rPr lang="en-US" sz="2800" b="0">
                          <a:solidFill>
                            <a:schemeClr val="tx1"/>
                          </a:solidFill>
                        </a:rPr>
                        <a:t> ______ at very high speeds.</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4"/>
                  </a:ext>
                </a:extLst>
              </a:tr>
            </a:tbl>
          </a:graphicData>
        </a:graphic>
      </p:graphicFrame>
      <p:pic>
        <p:nvPicPr>
          <p:cNvPr id="5" name="080">
            <a:hlinkClick r:id="" action="ppaction://media"/>
          </p:cNvPr>
          <p:cNvPicPr/>
          <p:nvPr>
            <a:audioFile r:link="rId2"/>
            <p:extLst>
              <p:ext uri="{DAA4B4D4-6D71-4841-9C94-3DE7FCFB9230}">
                <p14:media xmlns:p14="http://schemas.microsoft.com/office/powerpoint/2010/main" r:embed="rId1"/>
              </p:ext>
            </p:extLst>
          </p:nvPr>
        </p:nvPicPr>
        <p:blipFill>
          <a:blip r:embed="rId5">
            <a:grayscl/>
          </a:blip>
          <a:stretch>
            <a:fillRect/>
          </a:stretch>
        </p:blipFill>
        <p:spPr>
          <a:xfrm>
            <a:off x="269240" y="2349500"/>
            <a:ext cx="937895" cy="667385"/>
          </a:xfrm>
          <a:prstGeom prst="rect">
            <a:avLst/>
          </a:prstGeom>
        </p:spPr>
      </p:pic>
      <p:sp>
        <p:nvSpPr>
          <p:cNvPr id="7" name="TextBox 3"/>
          <p:cNvSpPr txBox="1"/>
          <p:nvPr/>
        </p:nvSpPr>
        <p:spPr>
          <a:xfrm>
            <a:off x="7131685" y="3016885"/>
            <a:ext cx="1358265" cy="521970"/>
          </a:xfrm>
          <a:prstGeom prst="rect">
            <a:avLst/>
          </a:prstGeom>
          <a:noFill/>
        </p:spPr>
        <p:txBody>
          <a:bodyPr wrap="square" rtlCol="0">
            <a:spAutoFit/>
          </a:bodyPr>
          <a:lstStyle/>
          <a:p>
            <a:pPr algn="just"/>
            <a:r>
              <a:rPr lang="en-US" sz="2800" dirty="0">
                <a:solidFill>
                  <a:srgbClr val="FF0000"/>
                </a:solidFill>
              </a:rPr>
              <a:t>4 (four)</a:t>
            </a:r>
          </a:p>
        </p:txBody>
      </p:sp>
      <p:sp>
        <p:nvSpPr>
          <p:cNvPr id="6" name="TextBox 3"/>
          <p:cNvSpPr txBox="1"/>
          <p:nvPr/>
        </p:nvSpPr>
        <p:spPr>
          <a:xfrm>
            <a:off x="3925570" y="3361690"/>
            <a:ext cx="1358265" cy="521970"/>
          </a:xfrm>
          <a:prstGeom prst="rect">
            <a:avLst/>
          </a:prstGeom>
          <a:noFill/>
        </p:spPr>
        <p:txBody>
          <a:bodyPr wrap="square" rtlCol="0">
            <a:spAutoFit/>
          </a:bodyPr>
          <a:lstStyle/>
          <a:p>
            <a:pPr algn="just"/>
            <a:r>
              <a:rPr lang="en-US" sz="2800" dirty="0">
                <a:solidFill>
                  <a:srgbClr val="FF0000"/>
                </a:solidFill>
              </a:rPr>
              <a:t>4 (four)</a:t>
            </a:r>
          </a:p>
        </p:txBody>
      </p:sp>
      <p:sp>
        <p:nvSpPr>
          <p:cNvPr id="9" name="TextBox 3"/>
          <p:cNvSpPr txBox="1"/>
          <p:nvPr/>
        </p:nvSpPr>
        <p:spPr>
          <a:xfrm>
            <a:off x="6200140" y="4299585"/>
            <a:ext cx="1993900" cy="521970"/>
          </a:xfrm>
          <a:prstGeom prst="rect">
            <a:avLst/>
          </a:prstGeom>
          <a:noFill/>
        </p:spPr>
        <p:txBody>
          <a:bodyPr wrap="square" rtlCol="0">
            <a:spAutoFit/>
          </a:bodyPr>
          <a:lstStyle/>
          <a:p>
            <a:pPr algn="just"/>
            <a:r>
              <a:rPr lang="en-US" sz="2800" dirty="0">
                <a:solidFill>
                  <a:srgbClr val="FF0000"/>
                </a:solidFill>
              </a:rPr>
              <a:t>hospitable</a:t>
            </a:r>
          </a:p>
        </p:txBody>
      </p:sp>
      <p:sp>
        <p:nvSpPr>
          <p:cNvPr id="10" name="TextBox 3"/>
          <p:cNvSpPr txBox="1"/>
          <p:nvPr/>
        </p:nvSpPr>
        <p:spPr>
          <a:xfrm>
            <a:off x="4985385" y="4650740"/>
            <a:ext cx="1993900" cy="521970"/>
          </a:xfrm>
          <a:prstGeom prst="rect">
            <a:avLst/>
          </a:prstGeom>
          <a:noFill/>
        </p:spPr>
        <p:txBody>
          <a:bodyPr wrap="square" rtlCol="0">
            <a:spAutoFit/>
          </a:bodyPr>
          <a:lstStyle/>
          <a:p>
            <a:pPr algn="just"/>
            <a:r>
              <a:rPr lang="en-US" sz="2800" dirty="0">
                <a:solidFill>
                  <a:srgbClr val="FF0000"/>
                </a:solidFill>
              </a:rPr>
              <a:t>dangerous</a:t>
            </a:r>
          </a:p>
        </p:txBody>
      </p:sp>
      <p:sp>
        <p:nvSpPr>
          <p:cNvPr id="11" name="TextBox 3"/>
          <p:cNvSpPr txBox="1"/>
          <p:nvPr/>
        </p:nvSpPr>
        <p:spPr>
          <a:xfrm>
            <a:off x="6072505" y="5329555"/>
            <a:ext cx="1993900" cy="521970"/>
          </a:xfrm>
          <a:prstGeom prst="rect">
            <a:avLst/>
          </a:prstGeom>
          <a:noFill/>
        </p:spPr>
        <p:txBody>
          <a:bodyPr wrap="square" rtlCol="0">
            <a:spAutoFit/>
          </a:bodyPr>
          <a:lstStyle/>
          <a:p>
            <a:pPr algn="just"/>
            <a:r>
              <a:rPr lang="en-US" sz="2800" dirty="0">
                <a:solidFill>
                  <a:srgbClr val="FF0000"/>
                </a:solidFill>
              </a:rPr>
              <a:t>plants</a:t>
            </a:r>
          </a:p>
        </p:txBody>
      </p:sp>
      <p:sp>
        <p:nvSpPr>
          <p:cNvPr id="13" name="TextBox 3"/>
          <p:cNvSpPr txBox="1"/>
          <p:nvPr/>
        </p:nvSpPr>
        <p:spPr>
          <a:xfrm>
            <a:off x="5608955" y="6116955"/>
            <a:ext cx="1993900" cy="521970"/>
          </a:xfrm>
          <a:prstGeom prst="rect">
            <a:avLst/>
          </a:prstGeom>
          <a:noFill/>
        </p:spPr>
        <p:txBody>
          <a:bodyPr wrap="square" rtlCol="0">
            <a:spAutoFit/>
          </a:bodyPr>
          <a:lstStyle/>
          <a:p>
            <a:pPr algn="just"/>
            <a:r>
              <a:rPr lang="en-US" sz="2800" dirty="0">
                <a:solidFill>
                  <a:srgbClr val="FF0000"/>
                </a:solidFill>
              </a:rPr>
              <a:t>rockets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mediacall" presetSubtype="0" fill="hold" nodeType="clickEffect">
                                  <p:stCondLst>
                                    <p:cond delay="0"/>
                                  </p:stCondLst>
                                  <p:childTnLst>
                                    <p:cmd type="call" cmd="playFrom(0.0)">
                                      <p:cBhvr additive="base">
                                        <p:cTn id="36" dur="9643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7" fill="hold" display="1">
                  <p:stCondLst>
                    <p:cond delay="indefinite"/>
                  </p:stCondLst>
                  <p:endCondLst>
                    <p:cond evt="onStopAudio" delay="0">
                      <p:tgtEl>
                        <p:sldTgt/>
                      </p:tgtEl>
                    </p:cond>
                  </p:endCondLst>
                </p:cTn>
                <p:tgtEl>
                  <p:spTgt spid="5"/>
                </p:tgtEl>
              </p:cMediaNode>
            </p:audio>
          </p:childTnLst>
        </p:cTn>
      </p:par>
    </p:tnLst>
    <p:bldLst>
      <p:bldP spid="7" grpId="0"/>
      <p:bldP spid="7" grpId="1"/>
      <p:bldP spid="6" grpId="0"/>
      <p:bldP spid="6" grpId="1"/>
      <p:bldP spid="9" grpId="0"/>
      <p:bldP spid="9" grpId="1"/>
      <p:bldP spid="10" grpId="0"/>
      <p:bldP spid="10" grpId="1"/>
      <p:bldP spid="11" grpId="0"/>
      <p:bldP spid="11" grpId="1"/>
      <p:bldP spid="13" grpId="0"/>
      <p:bldP spid="1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2885" y="1166843"/>
            <a:ext cx="10628555" cy="4893647"/>
          </a:xfrm>
          <a:prstGeom prst="rect">
            <a:avLst/>
          </a:prstGeom>
        </p:spPr>
        <p:txBody>
          <a:bodyPr wrap="square">
            <a:spAutoFit/>
          </a:bodyPr>
          <a:lstStyle/>
          <a:p>
            <a:pPr algn="just"/>
            <a:r>
              <a:rPr lang="en-US" sz="2400" dirty="0">
                <a:solidFill>
                  <a:srgbClr val="000000"/>
                </a:solidFill>
                <a:latin typeface="Open Sans"/>
              </a:rPr>
              <a:t>Good morning, everyone. Today I’d like to tell you about life on a planet called Planet Hope.</a:t>
            </a:r>
          </a:p>
          <a:p>
            <a:pPr algn="just"/>
            <a:r>
              <a:rPr lang="en-US" sz="2400" dirty="0">
                <a:solidFill>
                  <a:srgbClr val="000000"/>
                </a:solidFill>
                <a:latin typeface="Open Sans"/>
              </a:rPr>
              <a:t>Planet Hope is in the Milky Way Galaxy. It is three times bigger than Earth. It has three suns and four moons, so the weather is hot all year round, and its surface is quite dry. Planet Hope has only one season. The creatures living there are </a:t>
            </a:r>
            <a:r>
              <a:rPr lang="en-US" sz="2400" dirty="0" err="1">
                <a:solidFill>
                  <a:srgbClr val="000000"/>
                </a:solidFill>
                <a:latin typeface="Open Sans"/>
              </a:rPr>
              <a:t>Hopeans</a:t>
            </a:r>
            <a:r>
              <a:rPr lang="en-US" sz="2400" dirty="0">
                <a:solidFill>
                  <a:srgbClr val="000000"/>
                </a:solidFill>
                <a:latin typeface="Open Sans"/>
              </a:rPr>
              <a:t>, and they don’t look like us. They have a big head, four eyes, two legs and four arms. They have thick skin to protect them from the heat. They are very friendly and hospitable. They are only dangerous to people who try to attack them. </a:t>
            </a:r>
            <a:r>
              <a:rPr lang="en-US" sz="2400" dirty="0" err="1">
                <a:solidFill>
                  <a:srgbClr val="000000"/>
                </a:solidFill>
                <a:latin typeface="Open Sans"/>
              </a:rPr>
              <a:t>Hopeans</a:t>
            </a:r>
            <a:r>
              <a:rPr lang="en-US" sz="2400" dirty="0">
                <a:solidFill>
                  <a:srgbClr val="000000"/>
                </a:solidFill>
                <a:latin typeface="Open Sans"/>
              </a:rPr>
              <a:t> grow special plants for food. They don’t drink liquid water; they drink a type of petrol from under the ground. </a:t>
            </a:r>
            <a:r>
              <a:rPr lang="en-US" sz="2400" dirty="0" err="1">
                <a:solidFill>
                  <a:srgbClr val="000000"/>
                </a:solidFill>
                <a:latin typeface="Open Sans"/>
              </a:rPr>
              <a:t>Hopeans</a:t>
            </a:r>
            <a:r>
              <a:rPr lang="en-US" sz="2400" dirty="0">
                <a:solidFill>
                  <a:srgbClr val="000000"/>
                </a:solidFill>
                <a:latin typeface="Open Sans"/>
              </a:rPr>
              <a:t> use rockets to travel at very high speeds. That is my description of Planet Hope and the creatures living on it. I hope you enjoyed it and thank you for listening.</a:t>
            </a:r>
            <a:endParaRPr lang="en-US" sz="2400" b="0" i="0" dirty="0">
              <a:solidFill>
                <a:srgbClr val="000000"/>
              </a:solidFill>
              <a:effectLst/>
              <a:latin typeface="Open Sans"/>
            </a:endParaRPr>
          </a:p>
        </p:txBody>
      </p:sp>
      <p:pic>
        <p:nvPicPr>
          <p:cNvPr id="6" name="079">
            <a:hlinkClick r:id="" action="ppaction://media"/>
          </p:cNvPr>
          <p:cNvPicPr/>
          <p:nvPr>
            <a:audioFile r:link="rId2"/>
            <p:extLst>
              <p:ext uri="{DAA4B4D4-6D71-4841-9C94-3DE7FCFB9230}">
                <p14:media xmlns:p14="http://schemas.microsoft.com/office/powerpoint/2010/main" r:embed="rId1"/>
              </p:ext>
            </p:extLst>
          </p:nvPr>
        </p:nvPicPr>
        <p:blipFill>
          <a:blip r:embed="rId4">
            <a:grayscl/>
          </a:blip>
          <a:stretch>
            <a:fillRect/>
          </a:stretch>
        </p:blipFill>
        <p:spPr>
          <a:xfrm>
            <a:off x="10919013" y="247426"/>
            <a:ext cx="824678" cy="613187"/>
          </a:xfrm>
          <a:prstGeom prst="rect">
            <a:avLst/>
          </a:prstGeom>
        </p:spPr>
      </p:pic>
    </p:spTree>
    <p:extLst>
      <p:ext uri="{BB962C8B-B14F-4D97-AF65-F5344CB8AC3E}">
        <p14:creationId xmlns:p14="http://schemas.microsoft.com/office/powerpoint/2010/main" val="129361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9841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7115" y="1318895"/>
            <a:ext cx="10817225" cy="829945"/>
          </a:xfrm>
          <a:prstGeom prst="rect">
            <a:avLst/>
          </a:prstGeom>
          <a:noFill/>
          <a:effectLst/>
        </p:spPr>
        <p:txBody>
          <a:bodyPr wrap="square" rtlCol="0">
            <a:spAutoFit/>
          </a:bodyPr>
          <a:lstStyle/>
          <a:p>
            <a:pPr algn="just"/>
            <a:r>
              <a:rPr lang="en-US" sz="2400" b="1" dirty="0">
                <a:effectLst>
                  <a:glow rad="88900">
                    <a:schemeClr val="bg1"/>
                  </a:glow>
                </a:effectLst>
                <a:latin typeface="Arial" panose="020B0604020202020204" pitchFamily="34" charset="0"/>
                <a:cs typeface="Arial" panose="020B0604020202020204" pitchFamily="34" charset="0"/>
              </a:rPr>
              <a:t>Work in pairs. Use your imagination to make notes in the table below about what aliens living on another planet would be like.</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graphicFrame>
        <p:nvGraphicFramePr>
          <p:cNvPr id="4" name="Content Placeholder 3"/>
          <p:cNvGraphicFramePr>
            <a:graphicFrameLocks noGrp="1"/>
          </p:cNvGraphicFramePr>
          <p:nvPr>
            <p:ph sz="half" idx="1"/>
          </p:nvPr>
        </p:nvGraphicFramePr>
        <p:xfrm>
          <a:off x="838200" y="2171065"/>
          <a:ext cx="10700385" cy="4250055"/>
        </p:xfrm>
        <a:graphic>
          <a:graphicData uri="http://schemas.openxmlformats.org/drawingml/2006/table">
            <a:tbl>
              <a:tblPr firstRow="1" bandRow="1">
                <a:tableStyleId>{5C22544A-7EE6-4342-B048-85BDC9FD1C3A}</a:tableStyleId>
              </a:tblPr>
              <a:tblGrid>
                <a:gridCol w="2386330">
                  <a:extLst>
                    <a:ext uri="{9D8B030D-6E8A-4147-A177-3AD203B41FA5}">
                      <a16:colId xmlns:a16="http://schemas.microsoft.com/office/drawing/2014/main" val="20000"/>
                    </a:ext>
                  </a:extLst>
                </a:gridCol>
                <a:gridCol w="8314055">
                  <a:extLst>
                    <a:ext uri="{9D8B030D-6E8A-4147-A177-3AD203B41FA5}">
                      <a16:colId xmlns:a16="http://schemas.microsoft.com/office/drawing/2014/main" val="20001"/>
                    </a:ext>
                  </a:extLst>
                </a:gridCol>
              </a:tblGrid>
              <a:tr h="518160">
                <a:tc>
                  <a:txBody>
                    <a:bodyPr/>
                    <a:lstStyle/>
                    <a:p>
                      <a:pPr>
                        <a:buNone/>
                      </a:pPr>
                      <a:r>
                        <a:rPr lang="en-US" sz="2800" b="1">
                          <a:solidFill>
                            <a:schemeClr val="tx1"/>
                          </a:solidFill>
                        </a:rPr>
                        <a:t>Name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buNone/>
                      </a:pP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0"/>
                  </a:ext>
                </a:extLst>
              </a:tr>
              <a:tr h="932815">
                <a:tc>
                  <a:txBody>
                    <a:bodyPr/>
                    <a:lstStyle/>
                    <a:p>
                      <a:pPr>
                        <a:buNone/>
                      </a:pPr>
                      <a:r>
                        <a:rPr lang="en-US" sz="2800" b="1">
                          <a:solidFill>
                            <a:schemeClr val="tx1"/>
                          </a:solidFill>
                        </a:rPr>
                        <a:t>Living place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buNone/>
                      </a:pP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1"/>
                  </a:ext>
                </a:extLst>
              </a:tr>
              <a:tr h="932815">
                <a:tc>
                  <a:txBody>
                    <a:bodyPr/>
                    <a:lstStyle/>
                    <a:p>
                      <a:pPr>
                        <a:buNone/>
                      </a:pPr>
                      <a:r>
                        <a:rPr lang="en-US" sz="2800" b="1">
                          <a:solidFill>
                            <a:schemeClr val="tx1"/>
                          </a:solidFill>
                        </a:rPr>
                        <a:t>Apperance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lgn="just">
                        <a:buNone/>
                      </a:pP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2"/>
                  </a:ext>
                </a:extLst>
              </a:tr>
              <a:tr h="933450">
                <a:tc>
                  <a:txBody>
                    <a:bodyPr/>
                    <a:lstStyle/>
                    <a:p>
                      <a:pPr>
                        <a:buNone/>
                      </a:pPr>
                      <a:r>
                        <a:rPr lang="en-US" sz="2800" b="1">
                          <a:solidFill>
                            <a:schemeClr val="tx1"/>
                          </a:solidFill>
                        </a:rPr>
                        <a:t>Behaviour</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buNone/>
                      </a:pP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3"/>
                  </a:ext>
                </a:extLst>
              </a:tr>
              <a:tr h="932815">
                <a:tc>
                  <a:txBody>
                    <a:bodyPr/>
                    <a:lstStyle/>
                    <a:p>
                      <a:pPr>
                        <a:buNone/>
                      </a:pPr>
                      <a:r>
                        <a:rPr lang="en-US" sz="2800" b="1">
                          <a:solidFill>
                            <a:schemeClr val="tx1"/>
                          </a:solidFill>
                        </a:rPr>
                        <a:t>Lifestyle</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tc>
                  <a:txBody>
                    <a:bodyPr/>
                    <a:lstStyle/>
                    <a:p>
                      <a:pPr>
                        <a:buNone/>
                      </a:pP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5" name="Content Placeholder 4"/>
          <p:cNvGraphicFramePr>
            <a:graphicFrameLocks noGrp="1"/>
          </p:cNvGraphicFramePr>
          <p:nvPr>
            <p:ph sz="half" idx="2"/>
          </p:nvPr>
        </p:nvGraphicFramePr>
        <p:xfrm>
          <a:off x="3185795" y="2171065"/>
          <a:ext cx="8352155" cy="4354830"/>
        </p:xfrm>
        <a:graphic>
          <a:graphicData uri="http://schemas.openxmlformats.org/drawingml/2006/table">
            <a:tbl>
              <a:tblPr firstRow="1" bandRow="1">
                <a:tableStyleId>{5C22544A-7EE6-4342-B048-85BDC9FD1C3A}</a:tableStyleId>
              </a:tblPr>
              <a:tblGrid>
                <a:gridCol w="8352155">
                  <a:extLst>
                    <a:ext uri="{9D8B030D-6E8A-4147-A177-3AD203B41FA5}">
                      <a16:colId xmlns:a16="http://schemas.microsoft.com/office/drawing/2014/main" val="20000"/>
                    </a:ext>
                  </a:extLst>
                </a:gridCol>
              </a:tblGrid>
              <a:tr h="518160">
                <a:tc>
                  <a:txBody>
                    <a:bodyPr/>
                    <a:lstStyle/>
                    <a:p>
                      <a:pPr>
                        <a:buNone/>
                      </a:pPr>
                      <a:r>
                        <a:rPr lang="en-US" sz="2800" b="0" i="1">
                          <a:solidFill>
                            <a:schemeClr val="tx1"/>
                          </a:solidFill>
                        </a:rPr>
                        <a:t>LUCKY</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0"/>
                  </a:ext>
                </a:extLst>
              </a:tr>
              <a:tr h="518160">
                <a:tc>
                  <a:txBody>
                    <a:bodyPr/>
                    <a:lstStyle/>
                    <a:p>
                      <a:pPr>
                        <a:buNone/>
                      </a:pPr>
                      <a:r>
                        <a:rPr lang="en-US" sz="2800" b="0" i="1">
                          <a:solidFill>
                            <a:schemeClr val="tx1"/>
                          </a:solidFill>
                        </a:rPr>
                        <a:t>LUCKY PLANET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1"/>
                  </a:ext>
                </a:extLst>
              </a:tr>
              <a:tr h="1371600">
                <a:tc>
                  <a:txBody>
                    <a:bodyPr/>
                    <a:lstStyle/>
                    <a:p>
                      <a:pPr algn="just">
                        <a:buNone/>
                      </a:pPr>
                      <a:r>
                        <a:rPr lang="en-US" sz="2800">
                          <a:solidFill>
                            <a:schemeClr val="tx1"/>
                          </a:solidFill>
                          <a:sym typeface="+mn-ea"/>
                        </a:rPr>
                        <a:t>– </a:t>
                      </a:r>
                      <a:r>
                        <a:rPr lang="en-US" sz="2800" i="1">
                          <a:solidFill>
                            <a:schemeClr val="tx1"/>
                          </a:solidFill>
                          <a:sym typeface="+mn-ea"/>
                        </a:rPr>
                        <a:t>have a small head, one small</a:t>
                      </a:r>
                      <a:r>
                        <a:rPr lang="en-US" sz="2800" b="1" i="1">
                          <a:solidFill>
                            <a:schemeClr val="tx1"/>
                          </a:solidFill>
                          <a:sym typeface="+mn-ea"/>
                        </a:rPr>
                        <a:t> </a:t>
                      </a:r>
                      <a:r>
                        <a:rPr lang="en-US" sz="2800" i="1">
                          <a:solidFill>
                            <a:schemeClr val="tx1"/>
                          </a:solidFill>
                          <a:sym typeface="+mn-ea"/>
                        </a:rPr>
                        <a:t>eyes, two legs, two wings and six arms.</a:t>
                      </a:r>
                      <a:endParaRPr lang="en-US" sz="2800" b="0" i="1">
                        <a:solidFill>
                          <a:schemeClr val="tx1"/>
                        </a:solidFill>
                      </a:endParaRPr>
                    </a:p>
                    <a:p>
                      <a:pPr>
                        <a:buNone/>
                      </a:pPr>
                      <a:r>
                        <a:rPr lang="en-US" sz="2800">
                          <a:solidFill>
                            <a:schemeClr val="tx1"/>
                          </a:solidFill>
                          <a:sym typeface="+mn-ea"/>
                        </a:rPr>
                        <a:t>– </a:t>
                      </a:r>
                      <a:r>
                        <a:rPr lang="en-US" sz="2800" i="1">
                          <a:solidFill>
                            <a:schemeClr val="tx1"/>
                          </a:solidFill>
                          <a:sym typeface="+mn-ea"/>
                        </a:rPr>
                        <a:t>have green skin.</a:t>
                      </a: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2"/>
                  </a:ext>
                </a:extLst>
              </a:tr>
              <a:tr h="973455">
                <a:tc>
                  <a:txBody>
                    <a:bodyPr/>
                    <a:lstStyle/>
                    <a:p>
                      <a:pPr>
                        <a:buNone/>
                      </a:pPr>
                      <a:r>
                        <a:rPr lang="en-US" sz="2800" i="1">
                          <a:solidFill>
                            <a:schemeClr val="tx1"/>
                          </a:solidFill>
                          <a:sym typeface="+mn-ea"/>
                        </a:rPr>
                        <a:t>– friendly and hospitable.</a:t>
                      </a:r>
                      <a:endParaRPr lang="en-US" sz="2800" b="0" i="1">
                        <a:solidFill>
                          <a:schemeClr val="tx1"/>
                        </a:solidFill>
                      </a:endParaRPr>
                    </a:p>
                    <a:p>
                      <a:pPr>
                        <a:buNone/>
                      </a:pPr>
                      <a:r>
                        <a:rPr lang="en-US" sz="2800" i="1">
                          <a:solidFill>
                            <a:schemeClr val="tx1"/>
                          </a:solidFill>
                          <a:sym typeface="+mn-ea"/>
                        </a:rPr>
                        <a:t>– only dangerous to people who try to attack them.</a:t>
                      </a: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3"/>
                  </a:ext>
                </a:extLst>
              </a:tr>
              <a:tr h="973455">
                <a:tc>
                  <a:txBody>
                    <a:bodyPr/>
                    <a:lstStyle/>
                    <a:p>
                      <a:pPr>
                        <a:buNone/>
                      </a:pPr>
                      <a:r>
                        <a:rPr lang="en-US" sz="2800" i="1">
                          <a:solidFill>
                            <a:schemeClr val="tx1"/>
                          </a:solidFill>
                          <a:sym typeface="+mn-ea"/>
                        </a:rPr>
                        <a:t>– eat special meat and drink alcohol.</a:t>
                      </a:r>
                      <a:endParaRPr lang="en-US" sz="2800" b="0" i="1">
                        <a:solidFill>
                          <a:schemeClr val="tx1"/>
                        </a:solidFill>
                      </a:endParaRPr>
                    </a:p>
                    <a:p>
                      <a:pPr>
                        <a:buNone/>
                      </a:pPr>
                      <a:r>
                        <a:rPr lang="en-US" sz="2800" i="1">
                          <a:solidFill>
                            <a:schemeClr val="tx1"/>
                          </a:solidFill>
                          <a:sym typeface="+mn-ea"/>
                        </a:rPr>
                        <a:t>– fly with their wings.</a:t>
                      </a:r>
                      <a:endParaRPr lang="en-US" sz="2800" b="0" i="1">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47115" y="1318895"/>
            <a:ext cx="10817225" cy="829945"/>
          </a:xfrm>
          <a:prstGeom prst="rect">
            <a:avLst/>
          </a:prstGeom>
          <a:noFill/>
          <a:effectLst/>
        </p:spPr>
        <p:txBody>
          <a:bodyPr wrap="square" rtlCol="0">
            <a:spAutoFit/>
          </a:bodyPr>
          <a:lstStyle/>
          <a:p>
            <a:pPr algn="just"/>
            <a:r>
              <a:rPr lang="en-US" sz="2400" b="1" dirty="0">
                <a:effectLst>
                  <a:glow rad="88900">
                    <a:schemeClr val="bg1"/>
                  </a:glow>
                </a:effectLst>
                <a:latin typeface="Arial" panose="020B0604020202020204" pitchFamily="34" charset="0"/>
                <a:cs typeface="Arial" panose="020B0604020202020204" pitchFamily="34" charset="0"/>
              </a:rPr>
              <a:t>Write a paragraph (80 - 100 words) describing aliens living on another planet. Use your notes in .</a:t>
            </a:r>
          </a:p>
        </p:txBody>
      </p:sp>
      <p:sp>
        <p:nvSpPr>
          <p:cNvPr id="16" name="Rounded Rectangle 15"/>
          <p:cNvSpPr/>
          <p:nvPr/>
        </p:nvSpPr>
        <p:spPr>
          <a:xfrm>
            <a:off x="487067" y="125494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8" name="TextBox 7"/>
          <p:cNvSpPr txBox="1"/>
          <p:nvPr/>
        </p:nvSpPr>
        <p:spPr>
          <a:xfrm>
            <a:off x="539750" y="177800"/>
            <a:ext cx="5532755"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WRITING</a:t>
            </a:r>
          </a:p>
        </p:txBody>
      </p:sp>
      <p:sp>
        <p:nvSpPr>
          <p:cNvPr id="26" name="Text Box 25"/>
          <p:cNvSpPr txBox="1"/>
          <p:nvPr/>
        </p:nvSpPr>
        <p:spPr>
          <a:xfrm>
            <a:off x="11101070" y="2372360"/>
            <a:ext cx="309880" cy="368300"/>
          </a:xfrm>
          <a:prstGeom prst="rect">
            <a:avLst/>
          </a:prstGeom>
          <a:noFill/>
        </p:spPr>
        <p:txBody>
          <a:bodyPr wrap="none" rtlCol="0">
            <a:spAutoFit/>
          </a:bodyPr>
          <a:lstStyle/>
          <a:p>
            <a:endParaRPr lang="en-US"/>
          </a:p>
        </p:txBody>
      </p:sp>
      <p:sp>
        <p:nvSpPr>
          <p:cNvPr id="3" name="Rounded Rectangle 2"/>
          <p:cNvSpPr/>
          <p:nvPr/>
        </p:nvSpPr>
        <p:spPr>
          <a:xfrm>
            <a:off x="4794272" y="1678492"/>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16"/>
          <p:cNvSpPr txBox="1"/>
          <p:nvPr/>
        </p:nvSpPr>
        <p:spPr>
          <a:xfrm>
            <a:off x="4843247" y="1575852"/>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3" name="Text Box 12"/>
          <p:cNvSpPr txBox="1"/>
          <p:nvPr/>
        </p:nvSpPr>
        <p:spPr>
          <a:xfrm>
            <a:off x="1280795" y="2282825"/>
            <a:ext cx="6560185" cy="2245360"/>
          </a:xfrm>
          <a:prstGeom prst="rect">
            <a:avLst/>
          </a:prstGeom>
          <a:solidFill>
            <a:schemeClr val="accent4">
              <a:lumMod val="20000"/>
              <a:lumOff val="80000"/>
            </a:schemeClr>
          </a:solidFill>
        </p:spPr>
        <p:txBody>
          <a:bodyPr wrap="square" rtlCol="0">
            <a:spAutoFit/>
          </a:bodyPr>
          <a:lstStyle/>
          <a:p>
            <a:r>
              <a:rPr lang="en-US" sz="2800">
                <a:sym typeface="+mn-ea"/>
              </a:rPr>
              <a:t>Creatures living on ________________</a:t>
            </a:r>
            <a:endParaRPr lang="en-US" sz="2800"/>
          </a:p>
          <a:p>
            <a:r>
              <a:rPr lang="en-US" sz="2800">
                <a:sym typeface="+mn-ea"/>
              </a:rPr>
              <a:t>are called ______________________</a:t>
            </a:r>
            <a:endParaRPr lang="en-US" sz="2800"/>
          </a:p>
          <a:p>
            <a:r>
              <a:rPr lang="en-US" sz="2800">
                <a:sym typeface="+mn-ea"/>
              </a:rPr>
              <a:t>______________________________</a:t>
            </a:r>
            <a:endParaRPr lang="en-US" sz="2800"/>
          </a:p>
          <a:p>
            <a:r>
              <a:rPr lang="en-US" sz="2800">
                <a:sym typeface="+mn-ea"/>
              </a:rPr>
              <a:t>______________________________</a:t>
            </a:r>
            <a:endParaRPr lang="en-US" sz="2800"/>
          </a:p>
          <a:p>
            <a:endParaRPr lang="en-US" sz="2800"/>
          </a:p>
        </p:txBody>
      </p:sp>
      <p:sp>
        <p:nvSpPr>
          <p:cNvPr id="14" name="Text Box 13"/>
          <p:cNvSpPr txBox="1"/>
          <p:nvPr/>
        </p:nvSpPr>
        <p:spPr>
          <a:xfrm>
            <a:off x="398033" y="2282825"/>
            <a:ext cx="11241741" cy="2677656"/>
          </a:xfrm>
          <a:prstGeom prst="rect">
            <a:avLst/>
          </a:prstGeom>
          <a:solidFill>
            <a:schemeClr val="accent4">
              <a:lumMod val="20000"/>
              <a:lumOff val="80000"/>
            </a:schemeClr>
          </a:solidFill>
        </p:spPr>
        <p:txBody>
          <a:bodyPr wrap="square" rtlCol="0">
            <a:spAutoFit/>
          </a:bodyPr>
          <a:lstStyle/>
          <a:p>
            <a:pPr algn="just"/>
            <a:r>
              <a:rPr lang="en-US" sz="2800" i="1" dirty="0">
                <a:sym typeface="+mn-ea"/>
              </a:rPr>
              <a:t>Creatures living on </a:t>
            </a:r>
            <a:r>
              <a:rPr lang="en-US" sz="2800" b="1" i="1" dirty="0">
                <a:sym typeface="+mn-ea"/>
              </a:rPr>
              <a:t>Lucky Planet</a:t>
            </a:r>
            <a:r>
              <a:rPr lang="en-US" sz="2800" i="1" dirty="0">
                <a:sym typeface="+mn-ea"/>
              </a:rPr>
              <a:t> are called </a:t>
            </a:r>
            <a:r>
              <a:rPr lang="en-US" sz="2800" b="1" i="1" dirty="0">
                <a:sym typeface="+mn-ea"/>
              </a:rPr>
              <a:t>Lucky.</a:t>
            </a:r>
            <a:endParaRPr lang="en-US" sz="2800" i="1" dirty="0"/>
          </a:p>
          <a:p>
            <a:pPr algn="just">
              <a:buNone/>
            </a:pPr>
            <a:r>
              <a:rPr lang="en-US" sz="2800" i="1" dirty="0">
                <a:sym typeface="+mn-ea"/>
              </a:rPr>
              <a:t>They have a small head, one small</a:t>
            </a:r>
            <a:r>
              <a:rPr lang="en-US" sz="2800" b="1" i="1" dirty="0">
                <a:sym typeface="+mn-ea"/>
              </a:rPr>
              <a:t> </a:t>
            </a:r>
            <a:r>
              <a:rPr lang="en-US" sz="2800" i="1" dirty="0">
                <a:sym typeface="+mn-ea"/>
              </a:rPr>
              <a:t>eyes, two legs, two wings and six arms. They also have green skin. They are friendly and hospitable. They’re only dangerous to people who try to attack them. Their favorite food is special meat. They always drink alcohol. They can travel in high speed by flying.</a:t>
            </a:r>
            <a:endParaRPr lang="en-US" sz="2800" b="0" i="1" dirty="0">
              <a:solidFill>
                <a:schemeClr val="tx1"/>
              </a:solidFill>
            </a:endParaRPr>
          </a:p>
          <a:p>
            <a:pPr algn="just"/>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TotalTime>
  <Words>703</Words>
  <Application>Microsoft Office PowerPoint</Application>
  <PresentationFormat>Widescreen</PresentationFormat>
  <Paragraphs>95</Paragraphs>
  <Slides>12</Slides>
  <Notes>9</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Calibri Light</vt:lpstr>
      <vt:lpstr>ChronicaPro-Bold</vt:lpstr>
      <vt:lpstr>ChronicaPro-Book</vt:lpstr>
      <vt:lpstr>Courier New</vt:lpstr>
      <vt:lpstr>Myriad Pro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237</cp:revision>
  <dcterms:created xsi:type="dcterms:W3CDTF">2020-12-09T02:04:00Z</dcterms:created>
  <dcterms:modified xsi:type="dcterms:W3CDTF">2024-04-24T02:58:52Z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61CBA64395B3416883B3918E27C1C585</vt:lpwstr>
  </property>
  <property fmtid="{D5CDD505-2E9C-101B-9397-08002B2CF9AE}" pid="3" name="KSOProductBuildVer">
    <vt:lpwstr>1033-11.2.0.11440</vt:lpwstr>
  </property>
</Properties>
</file>