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275" r:id="rId4"/>
    <p:sldId id="302" r:id="rId5"/>
    <p:sldId id="344" r:id="rId6"/>
    <p:sldId id="356" r:id="rId7"/>
    <p:sldId id="357" r:id="rId8"/>
    <p:sldId id="341" r:id="rId9"/>
    <p:sldId id="358" r:id="rId10"/>
    <p:sldId id="337" r:id="rId11"/>
    <p:sldId id="331" r:id="rId12"/>
    <p:sldId id="332" r:id="rId13"/>
    <p:sldId id="313" r:id="rId14"/>
    <p:sldId id="333" r:id="rId15"/>
    <p:sldId id="359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3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48"/>
    <a:srgbClr val="F7941E"/>
    <a:srgbClr val="048DA4"/>
    <a:srgbClr val="FF9801"/>
    <a:srgbClr val="00A9A5"/>
    <a:srgbClr val="FFDAAB"/>
    <a:srgbClr val="CBEAF0"/>
    <a:srgbClr val="48C0B6"/>
    <a:srgbClr val="FBB040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9" autoAdjust="0"/>
    <p:restoredTop sz="94624"/>
  </p:normalViewPr>
  <p:slideViewPr>
    <p:cSldViewPr snapToGrid="0" showGuides="1">
      <p:cViewPr varScale="1">
        <p:scale>
          <a:sx n="106" d="100"/>
          <a:sy n="106" d="100"/>
        </p:scale>
        <p:origin x="9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76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www.youtube.com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watch?v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drTyYqbz6Xk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55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25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26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4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rTyYqbz6Xk?feature=oembed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2" y="1340046"/>
            <a:ext cx="1020861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Complete the sentences with </a:t>
            </a:r>
            <a:r>
              <a:rPr lang="en-GB" sz="26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/ an </a:t>
            </a:r>
            <a:r>
              <a:rPr lang="en-GB" sz="2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 </a:t>
            </a:r>
            <a:r>
              <a:rPr lang="en-GB" sz="26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en-GB" sz="2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219287-DFFB-5C69-A9B1-E762F9DDFCAE}"/>
              </a:ext>
            </a:extLst>
          </p:cNvPr>
          <p:cNvSpPr txBox="1"/>
          <p:nvPr/>
        </p:nvSpPr>
        <p:spPr>
          <a:xfrm>
            <a:off x="1008026" y="2030969"/>
            <a:ext cx="10351217" cy="4280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Is Washington D.C. </a:t>
            </a:r>
            <a:r>
              <a:rPr lang="en-US" b="0" i="0" dirty="0">
                <a:solidFill>
                  <a:srgbClr val="949599"/>
                </a:solidFill>
                <a:effectLst/>
              </a:rPr>
              <a:t>__________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capital of the USA?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Can you give me </a:t>
            </a:r>
            <a:r>
              <a:rPr lang="en-US" b="0" i="0" dirty="0">
                <a:solidFill>
                  <a:srgbClr val="949599"/>
                </a:solidFill>
                <a:effectLst/>
              </a:rPr>
              <a:t>__________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example of an English-speaking country?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The London Eye is </a:t>
            </a:r>
            <a:r>
              <a:rPr lang="en-US" b="0" i="0" dirty="0">
                <a:solidFill>
                  <a:srgbClr val="949599"/>
                </a:solidFill>
                <a:effectLst/>
              </a:rPr>
              <a:t>__________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great attraction in London.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Canada is </a:t>
            </a:r>
            <a:r>
              <a:rPr lang="en-US" b="0" i="0" dirty="0">
                <a:solidFill>
                  <a:srgbClr val="949599"/>
                </a:solidFill>
                <a:effectLst/>
              </a:rPr>
              <a:t>__________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very cold country.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I love </a:t>
            </a:r>
            <a:r>
              <a:rPr lang="en-US" b="0" i="0" dirty="0">
                <a:solidFill>
                  <a:srgbClr val="949599"/>
                </a:solidFill>
                <a:effectLst/>
              </a:rPr>
              <a:t>__________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New Zealand’s countryside.</a:t>
            </a:r>
            <a:r>
              <a:rPr lang="en-US" sz="28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ED2835-0DE5-BA7B-02A2-0300FE24333F}"/>
              </a:ext>
            </a:extLst>
          </p:cNvPr>
          <p:cNvSpPr txBox="1"/>
          <p:nvPr/>
        </p:nvSpPr>
        <p:spPr>
          <a:xfrm>
            <a:off x="4413583" y="2266009"/>
            <a:ext cx="887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F914EA-322B-E84A-F7A9-9416733451E2}"/>
              </a:ext>
            </a:extLst>
          </p:cNvPr>
          <p:cNvSpPr txBox="1"/>
          <p:nvPr/>
        </p:nvSpPr>
        <p:spPr>
          <a:xfrm>
            <a:off x="4207329" y="3075605"/>
            <a:ext cx="12137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 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7C63A1-C0E2-3925-F0CF-CD2551575EA6}"/>
              </a:ext>
            </a:extLst>
          </p:cNvPr>
          <p:cNvSpPr txBox="1"/>
          <p:nvPr/>
        </p:nvSpPr>
        <p:spPr>
          <a:xfrm>
            <a:off x="4493078" y="3924735"/>
            <a:ext cx="9688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5BA07F-0101-3D6D-DC0E-5FF3DD9923A0}"/>
              </a:ext>
            </a:extLst>
          </p:cNvPr>
          <p:cNvSpPr txBox="1"/>
          <p:nvPr/>
        </p:nvSpPr>
        <p:spPr>
          <a:xfrm>
            <a:off x="3222171" y="4735676"/>
            <a:ext cx="9089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B836BB-4215-ED92-C0CE-74E3E9543720}"/>
              </a:ext>
            </a:extLst>
          </p:cNvPr>
          <p:cNvSpPr txBox="1"/>
          <p:nvPr/>
        </p:nvSpPr>
        <p:spPr>
          <a:xfrm>
            <a:off x="2537086" y="5667010"/>
            <a:ext cx="9633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9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1693" y="1342229"/>
            <a:ext cx="1020861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Put in </a:t>
            </a:r>
            <a:r>
              <a:rPr lang="en-GB" sz="2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en-GB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where necessary.</a:t>
            </a:r>
            <a:endParaRPr lang="en-US" sz="26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5A1B35-B213-8383-4F2F-22B004C55A04}"/>
              </a:ext>
            </a:extLst>
          </p:cNvPr>
          <p:cNvSpPr txBox="1"/>
          <p:nvPr/>
        </p:nvSpPr>
        <p:spPr>
          <a:xfrm>
            <a:off x="683858" y="2065473"/>
            <a:ext cx="10594017" cy="4420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1600" b="0" i="0" dirty="0">
                <a:solidFill>
                  <a:srgbClr val="949599"/>
                </a:solidFill>
                <a:effectLst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Statue of Liberty is in </a:t>
            </a:r>
            <a:r>
              <a:rPr lang="en-US" sz="1600" b="0" i="0" dirty="0">
                <a:solidFill>
                  <a:srgbClr val="949599"/>
                </a:solidFill>
                <a:effectLst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New York.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1600" b="0" i="0" dirty="0">
                <a:solidFill>
                  <a:srgbClr val="949599"/>
                </a:solidFill>
                <a:effectLst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Scotland is a part of </a:t>
            </a:r>
            <a:r>
              <a:rPr lang="en-US" sz="1600" b="0" i="0" dirty="0">
                <a:solidFill>
                  <a:srgbClr val="949599"/>
                </a:solidFill>
                <a:effectLst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UK.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New Zealand consists of </a:t>
            </a:r>
            <a:r>
              <a:rPr lang="en-US" sz="1600" b="0" i="0" dirty="0">
                <a:solidFill>
                  <a:srgbClr val="949599"/>
                </a:solidFill>
                <a:effectLst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North Island and </a:t>
            </a:r>
            <a:r>
              <a:rPr lang="en-US" sz="1600" b="0" i="0" dirty="0">
                <a:solidFill>
                  <a:srgbClr val="949599"/>
                </a:solidFill>
                <a:effectLst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South Island.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Disneyland in </a:t>
            </a:r>
            <a:r>
              <a:rPr lang="en-US" sz="2400" dirty="0">
                <a:solidFill>
                  <a:srgbClr val="949599"/>
                </a:solidFill>
              </a:rPr>
              <a:t>______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California is one of </a:t>
            </a:r>
            <a:r>
              <a:rPr lang="en-US" sz="1600" b="0" i="0" dirty="0">
                <a:solidFill>
                  <a:srgbClr val="949599"/>
                </a:solidFill>
                <a:effectLst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biggest entertainment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centres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in the world.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Bangkok is </a:t>
            </a:r>
            <a:r>
              <a:rPr lang="en-US" sz="1600" b="0" i="0" dirty="0">
                <a:solidFill>
                  <a:srgbClr val="949599"/>
                </a:solidFill>
                <a:effectLst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most popular city for tourists in </a:t>
            </a:r>
            <a:r>
              <a:rPr lang="en-US" sz="1600" b="0" i="0" dirty="0">
                <a:solidFill>
                  <a:srgbClr val="949599"/>
                </a:solidFill>
                <a:effectLst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Kingdom of Thailand.</a:t>
            </a:r>
            <a:r>
              <a:rPr lang="en-US" sz="2400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FD1973-E4C1-8EBF-094E-D1D58F2519A8}"/>
              </a:ext>
            </a:extLst>
          </p:cNvPr>
          <p:cNvSpPr txBox="1"/>
          <p:nvPr/>
        </p:nvSpPr>
        <p:spPr>
          <a:xfrm>
            <a:off x="1239905" y="2253667"/>
            <a:ext cx="970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85E977-0DE1-6E8D-82CD-677EAE5EA217}"/>
              </a:ext>
            </a:extLst>
          </p:cNvPr>
          <p:cNvSpPr txBox="1"/>
          <p:nvPr/>
        </p:nvSpPr>
        <p:spPr>
          <a:xfrm>
            <a:off x="5196085" y="2249002"/>
            <a:ext cx="6469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x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9A4A07-7CCB-1872-1D81-8E8F3E406BDE}"/>
              </a:ext>
            </a:extLst>
          </p:cNvPr>
          <p:cNvSpPr txBox="1"/>
          <p:nvPr/>
        </p:nvSpPr>
        <p:spPr>
          <a:xfrm>
            <a:off x="1300064" y="2973848"/>
            <a:ext cx="6407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x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585BFA-DE12-BFD4-15A2-486DC8B1A578}"/>
              </a:ext>
            </a:extLst>
          </p:cNvPr>
          <p:cNvSpPr txBox="1"/>
          <p:nvPr/>
        </p:nvSpPr>
        <p:spPr>
          <a:xfrm>
            <a:off x="4788648" y="2993039"/>
            <a:ext cx="8148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9A54E2-2D83-8917-4307-F96A80CCFD77}"/>
              </a:ext>
            </a:extLst>
          </p:cNvPr>
          <p:cNvSpPr txBox="1"/>
          <p:nvPr/>
        </p:nvSpPr>
        <p:spPr>
          <a:xfrm>
            <a:off x="4325227" y="3721539"/>
            <a:ext cx="9268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8DBA48-F297-2BFF-30DC-2BE1A8079F7F}"/>
              </a:ext>
            </a:extLst>
          </p:cNvPr>
          <p:cNvSpPr txBox="1"/>
          <p:nvPr/>
        </p:nvSpPr>
        <p:spPr>
          <a:xfrm>
            <a:off x="7462361" y="3721539"/>
            <a:ext cx="9019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0F3EEC-F903-4F12-001B-A055EF0CBE60}"/>
              </a:ext>
            </a:extLst>
          </p:cNvPr>
          <p:cNvSpPr txBox="1"/>
          <p:nvPr/>
        </p:nvSpPr>
        <p:spPr>
          <a:xfrm>
            <a:off x="6286132" y="4479451"/>
            <a:ext cx="9019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D3B7AF-4946-97C6-A592-09B44EF84E4F}"/>
              </a:ext>
            </a:extLst>
          </p:cNvPr>
          <p:cNvSpPr txBox="1"/>
          <p:nvPr/>
        </p:nvSpPr>
        <p:spPr>
          <a:xfrm>
            <a:off x="2553415" y="5943414"/>
            <a:ext cx="8148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6D0100-FA02-62CA-EFA1-7C057B9E1004}"/>
              </a:ext>
            </a:extLst>
          </p:cNvPr>
          <p:cNvSpPr txBox="1"/>
          <p:nvPr/>
        </p:nvSpPr>
        <p:spPr>
          <a:xfrm>
            <a:off x="7669763" y="5927329"/>
            <a:ext cx="8148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287EE3-36D9-D647-B804-B49B3AA8E3BD}"/>
              </a:ext>
            </a:extLst>
          </p:cNvPr>
          <p:cNvSpPr txBox="1"/>
          <p:nvPr/>
        </p:nvSpPr>
        <p:spPr>
          <a:xfrm>
            <a:off x="2956412" y="4479451"/>
            <a:ext cx="6407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x 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6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275923"/>
            <a:ext cx="1081484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242021"/>
                </a:solidFill>
                <a:effectLst/>
              </a:rPr>
              <a:t>Put in </a:t>
            </a:r>
            <a:r>
              <a:rPr lang="en-US" sz="2800" b="1" i="1" dirty="0">
                <a:solidFill>
                  <a:srgbClr val="242021"/>
                </a:solidFill>
                <a:effectLst/>
              </a:rPr>
              <a:t>a / an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or </a:t>
            </a:r>
            <a:r>
              <a:rPr lang="en-US" sz="2800" b="1" i="1" dirty="0">
                <a:solidFill>
                  <a:srgbClr val="242021"/>
                </a:solidFill>
                <a:effectLst/>
              </a:rPr>
              <a:t>the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.</a:t>
            </a:r>
            <a:r>
              <a:rPr lang="en-US" sz="2800" dirty="0"/>
              <a:t>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C78537-6A6B-CF09-10FC-C11813670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415" y="1766843"/>
            <a:ext cx="7247758" cy="48900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60E732-6921-ABC1-61F2-71B8E65F3632}"/>
              </a:ext>
            </a:extLst>
          </p:cNvPr>
          <p:cNvSpPr txBox="1"/>
          <p:nvPr/>
        </p:nvSpPr>
        <p:spPr>
          <a:xfrm>
            <a:off x="5402028" y="2730005"/>
            <a:ext cx="9952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7774E6-928B-53BA-A051-FABC27AA194C}"/>
              </a:ext>
            </a:extLst>
          </p:cNvPr>
          <p:cNvSpPr txBox="1"/>
          <p:nvPr/>
        </p:nvSpPr>
        <p:spPr>
          <a:xfrm>
            <a:off x="5413657" y="3605036"/>
            <a:ext cx="7588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an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A665B9-9C44-EA37-F4BA-A6FF5E38362D}"/>
              </a:ext>
            </a:extLst>
          </p:cNvPr>
          <p:cNvSpPr txBox="1"/>
          <p:nvPr/>
        </p:nvSpPr>
        <p:spPr>
          <a:xfrm>
            <a:off x="5491286" y="4506571"/>
            <a:ext cx="9455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an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9058A6-A8D6-020F-0316-75064988151A}"/>
              </a:ext>
            </a:extLst>
          </p:cNvPr>
          <p:cNvSpPr txBox="1"/>
          <p:nvPr/>
        </p:nvSpPr>
        <p:spPr>
          <a:xfrm>
            <a:off x="7964185" y="4506570"/>
            <a:ext cx="10263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B1D1D3-92CD-6A9E-78AA-DF5FBA3C4DAE}"/>
              </a:ext>
            </a:extLst>
          </p:cNvPr>
          <p:cNvSpPr txBox="1"/>
          <p:nvPr/>
        </p:nvSpPr>
        <p:spPr>
          <a:xfrm>
            <a:off x="5590821" y="5356969"/>
            <a:ext cx="7899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11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4" y="1330658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Complete the sentences with </a:t>
            </a:r>
            <a:r>
              <a:rPr lang="en-GB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/ an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or </a:t>
            </a:r>
            <a:r>
              <a:rPr lang="en-GB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the.</a:t>
            </a:r>
            <a:endParaRPr lang="en-US" sz="36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72C961-C154-461D-9D21-F7F4F235125D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516174-75EF-C83E-2BAE-F144CE6C57A9}"/>
              </a:ext>
            </a:extLst>
          </p:cNvPr>
          <p:cNvSpPr txBox="1"/>
          <p:nvPr/>
        </p:nvSpPr>
        <p:spPr>
          <a:xfrm>
            <a:off x="1141182" y="1982218"/>
            <a:ext cx="9909635" cy="3903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The man sitting next to her is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Englishman.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River Thames runs through London.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Here is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map of the city of Edinburgh.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What is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most popular sport in Canada?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We want to visit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attraction in Sydney.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6.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Statue of Liberty was a present from France.</a:t>
            </a:r>
            <a:r>
              <a:rPr lang="en-US" sz="2800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F60851-3B61-79E1-9981-65D3B484B44B}"/>
              </a:ext>
            </a:extLst>
          </p:cNvPr>
          <p:cNvSpPr txBox="1"/>
          <p:nvPr/>
        </p:nvSpPr>
        <p:spPr>
          <a:xfrm>
            <a:off x="6096000" y="2117197"/>
            <a:ext cx="9890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F84865-AE0F-576F-09FD-05F0456E33F4}"/>
              </a:ext>
            </a:extLst>
          </p:cNvPr>
          <p:cNvSpPr txBox="1"/>
          <p:nvPr/>
        </p:nvSpPr>
        <p:spPr>
          <a:xfrm>
            <a:off x="1869495" y="2759685"/>
            <a:ext cx="10450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145C05-357B-3AB1-B026-51FFFE3A699B}"/>
              </a:ext>
            </a:extLst>
          </p:cNvPr>
          <p:cNvSpPr txBox="1"/>
          <p:nvPr/>
        </p:nvSpPr>
        <p:spPr>
          <a:xfrm>
            <a:off x="3017159" y="3410750"/>
            <a:ext cx="10823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544D5B-8D1D-73FB-85B1-F6BAC3773763}"/>
              </a:ext>
            </a:extLst>
          </p:cNvPr>
          <p:cNvSpPr txBox="1"/>
          <p:nvPr/>
        </p:nvSpPr>
        <p:spPr>
          <a:xfrm>
            <a:off x="3017159" y="4038061"/>
            <a:ext cx="10823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26602A-A630-AE09-ED6E-89A4FBB94FF7}"/>
              </a:ext>
            </a:extLst>
          </p:cNvPr>
          <p:cNvSpPr txBox="1"/>
          <p:nvPr/>
        </p:nvSpPr>
        <p:spPr>
          <a:xfrm>
            <a:off x="4422971" y="4658276"/>
            <a:ext cx="9890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36C339-279F-C3F2-AA45-BCF6DDD49A25}"/>
              </a:ext>
            </a:extLst>
          </p:cNvPr>
          <p:cNvSpPr txBox="1"/>
          <p:nvPr/>
        </p:nvSpPr>
        <p:spPr>
          <a:xfrm>
            <a:off x="1869496" y="5308814"/>
            <a:ext cx="10450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26403" y="1310267"/>
            <a:ext cx="53835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Game – Faster detective.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3798" y="131026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583" y="12076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6AFC29-D89A-5C17-7BC2-498A490C1E20}"/>
              </a:ext>
            </a:extLst>
          </p:cNvPr>
          <p:cNvSpPr txBox="1"/>
          <p:nvPr/>
        </p:nvSpPr>
        <p:spPr>
          <a:xfrm>
            <a:off x="946531" y="1812873"/>
            <a:ext cx="108644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Tick if the underlined articles are correct. If they aren’t, write the correct ones in the space provided.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F489AC-1A63-4285-2F6D-2CAF41B419DF}"/>
              </a:ext>
            </a:extLst>
          </p:cNvPr>
          <p:cNvSpPr txBox="1"/>
          <p:nvPr/>
        </p:nvSpPr>
        <p:spPr>
          <a:xfrm>
            <a:off x="979188" y="2643870"/>
            <a:ext cx="11044861" cy="3682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“What do you call a person from England?” – “</a:t>
            </a:r>
            <a:r>
              <a:rPr lang="en-US" sz="2400" b="0" i="0" u="sng" dirty="0">
                <a:solidFill>
                  <a:srgbClr val="242021"/>
                </a:solidFill>
                <a:effectLst/>
                <a:latin typeface="ChronicaPro-Book"/>
              </a:rPr>
              <a:t>The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Englishman.” 	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________________</a:t>
            </a:r>
            <a:b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Edinburgh is </a:t>
            </a:r>
            <a:r>
              <a:rPr lang="en-US" sz="2400" b="0" i="0" u="sng" dirty="0">
                <a:solidFill>
                  <a:srgbClr val="242021"/>
                </a:solidFill>
                <a:effectLst/>
                <a:latin typeface="ChronicaPro-Book"/>
              </a:rPr>
              <a:t>a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capital city of Scotland. 					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________________</a:t>
            </a:r>
            <a:b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Queenstown is </a:t>
            </a:r>
            <a:r>
              <a:rPr lang="en-US" sz="2400" b="0" i="0" u="sng" dirty="0" err="1">
                <a:solidFill>
                  <a:srgbClr val="242021"/>
                </a:solidFill>
                <a:effectLst/>
                <a:latin typeface="ChronicaPro-Book"/>
              </a:rPr>
              <a:t>a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amazingly beautiful town. 				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________________</a:t>
            </a:r>
            <a:b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b="0" i="0" dirty="0">
                <a:effectLst/>
                <a:latin typeface="ChronicaPro-Book"/>
              </a:rPr>
              <a:t>Are ancient castles </a:t>
            </a:r>
            <a:r>
              <a:rPr lang="en-US" sz="2400" b="0" i="0" u="sng" dirty="0">
                <a:effectLst/>
                <a:latin typeface="ChronicaPro-Book"/>
              </a:rPr>
              <a:t>an</a:t>
            </a:r>
            <a:r>
              <a:rPr lang="en-US" sz="2400" b="0" i="0" dirty="0">
                <a:effectLst/>
                <a:latin typeface="ChronicaPro-Book"/>
              </a:rPr>
              <a:t> attraction of Scotland?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hronicaPro-Book"/>
              </a:rPr>
              <a:t>				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ChronicaPro-Book"/>
              </a:rPr>
              <a:t>________________</a:t>
            </a:r>
            <a:r>
              <a:rPr lang="en-US" sz="1600" b="0" i="0" dirty="0">
                <a:solidFill>
                  <a:srgbClr val="FF0000"/>
                </a:solidFill>
                <a:effectLst/>
                <a:latin typeface="ChronicaPro-Book"/>
              </a:rPr>
              <a:t/>
            </a:r>
            <a:br>
              <a:rPr lang="en-US" sz="1600" b="0" i="0" dirty="0">
                <a:solidFill>
                  <a:srgbClr val="FF0000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b="0" i="0" dirty="0">
                <a:effectLst/>
                <a:latin typeface="ChronicaPro-Book"/>
              </a:rPr>
              <a:t>Where can you see </a:t>
            </a:r>
            <a:r>
              <a:rPr lang="en-US" sz="2400" b="0" i="0" u="sng" dirty="0">
                <a:effectLst/>
                <a:latin typeface="ChronicaPro-Book"/>
              </a:rPr>
              <a:t>a</a:t>
            </a:r>
            <a:r>
              <a:rPr lang="en-US" sz="2400" b="0" i="0" dirty="0">
                <a:effectLst/>
                <a:latin typeface="ChronicaPro-Book"/>
              </a:rPr>
              <a:t> red telephone box?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hronicaPro-Book"/>
              </a:rPr>
              <a:t>					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ChronicaPro-Book"/>
              </a:rPr>
              <a:t>________________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DF255834-135B-D25B-28A8-D380575B10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750702" y="4746313"/>
            <a:ext cx="778076" cy="7780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7B5AE7-4E66-5F8D-53BC-FEC294178E26}"/>
              </a:ext>
            </a:extLst>
          </p:cNvPr>
          <p:cNvSpPr txBox="1"/>
          <p:nvPr/>
        </p:nvSpPr>
        <p:spPr>
          <a:xfrm>
            <a:off x="10758721" y="3533149"/>
            <a:ext cx="908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505966-AC4D-3DE3-931D-9D1491CC1824}"/>
              </a:ext>
            </a:extLst>
          </p:cNvPr>
          <p:cNvSpPr txBox="1"/>
          <p:nvPr/>
        </p:nvSpPr>
        <p:spPr>
          <a:xfrm>
            <a:off x="10750703" y="4267265"/>
            <a:ext cx="908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8E4460FC-1D61-6C47-B6BB-0C3BBCD630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784165" y="5476313"/>
            <a:ext cx="778076" cy="77807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BDC0E69-6BC0-6B4A-97AD-A1A3F50DCAE3}"/>
              </a:ext>
            </a:extLst>
          </p:cNvPr>
          <p:cNvSpPr txBox="1"/>
          <p:nvPr/>
        </p:nvSpPr>
        <p:spPr>
          <a:xfrm>
            <a:off x="10758721" y="2787451"/>
            <a:ext cx="908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GB" sz="32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38853" y="1256548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94168" y="233005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8853" y="39407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9" y="1234448"/>
            <a:ext cx="605654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Picture describing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308118"/>
            <a:ext cx="6033804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Articles </a:t>
            </a:r>
            <a:r>
              <a:rPr lang="en-US" i="1" dirty="0">
                <a:solidFill>
                  <a:schemeClr val="tx1"/>
                </a:solidFill>
              </a:rPr>
              <a:t>a / an</a:t>
            </a:r>
            <a:r>
              <a:rPr lang="en-US" dirty="0">
                <a:solidFill>
                  <a:schemeClr val="tx1"/>
                </a:solidFill>
              </a:rPr>
              <a:t> review &amp; article </a:t>
            </a:r>
            <a:r>
              <a:rPr lang="en-US" i="1" dirty="0">
                <a:solidFill>
                  <a:schemeClr val="tx1"/>
                </a:solidFill>
              </a:rPr>
              <a:t>the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75249" y="3444755"/>
            <a:ext cx="6047280" cy="165406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Complete the sentences with </a:t>
            </a:r>
            <a:r>
              <a:rPr lang="en-GB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/ an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GB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endParaRPr lang="en-US" sz="1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Put in </a:t>
            </a:r>
            <a:r>
              <a:rPr lang="en-GB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where necessary.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Put in </a:t>
            </a:r>
            <a:r>
              <a:rPr lang="en-GB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/ an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GB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Complete the sentences with </a:t>
            </a:r>
            <a:r>
              <a:rPr lang="en-GB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/ an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or </a:t>
            </a:r>
            <a:r>
              <a:rPr lang="en-GB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</a:p>
          <a:p>
            <a:pPr algn="just"/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Task 5: Game – Faster detective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489586" y="1584085"/>
            <a:ext cx="1279949" cy="74596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14220" y="2657754"/>
            <a:ext cx="1279948" cy="128299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794167" y="540913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75249" y="5434382"/>
            <a:ext cx="6068786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cxnSpLocks/>
            <a:stCxn id="18" idx="3"/>
            <a:endCxn id="27" idx="0"/>
          </p:cNvCxnSpPr>
          <p:nvPr/>
        </p:nvCxnSpPr>
        <p:spPr>
          <a:xfrm>
            <a:off x="2489586" y="4295851"/>
            <a:ext cx="1279948" cy="111328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36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2D28D5-ECA8-B744-E252-6330A178B6C3}"/>
              </a:ext>
            </a:extLst>
          </p:cNvPr>
          <p:cNvSpPr txBox="1"/>
          <p:nvPr/>
        </p:nvSpPr>
        <p:spPr>
          <a:xfrm>
            <a:off x="2301550" y="2512891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students have: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u</a:t>
            </a:r>
            <a:r>
              <a:rPr lang="vi-VN" sz="2800" dirty="0">
                <a:latin typeface="Calibri (Body)"/>
              </a:rPr>
              <a:t>nderst</a:t>
            </a:r>
            <a:r>
              <a:rPr lang="en-US" sz="2800" dirty="0" err="1">
                <a:latin typeface="Calibri (Body)"/>
              </a:rPr>
              <a:t>ood</a:t>
            </a:r>
            <a:r>
              <a:rPr lang="vi-VN" sz="2800" dirty="0">
                <a:latin typeface="Calibri (Body)"/>
              </a:rPr>
              <a:t> the use of use articles</a:t>
            </a:r>
            <a:endParaRPr lang="en-US" sz="2800" dirty="0">
              <a:latin typeface="Calibri (Body)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p</a:t>
            </a:r>
            <a:r>
              <a:rPr lang="vi-VN" sz="2800" dirty="0" smtClean="0">
                <a:latin typeface="Calibri (Body)"/>
              </a:rPr>
              <a:t>racti</a:t>
            </a:r>
            <a:r>
              <a:rPr lang="en-US" sz="2800" dirty="0" smtClean="0">
                <a:latin typeface="Calibri (Body)"/>
              </a:rPr>
              <a:t>s</a:t>
            </a:r>
            <a:r>
              <a:rPr lang="vi-VN" sz="2800" dirty="0" smtClean="0">
                <a:latin typeface="Calibri (Body)"/>
              </a:rPr>
              <a:t>e</a:t>
            </a:r>
            <a:r>
              <a:rPr lang="en-US" sz="2800" dirty="0">
                <a:latin typeface="Calibri (Body)"/>
              </a:rPr>
              <a:t>d</a:t>
            </a:r>
            <a:r>
              <a:rPr lang="vi-VN" sz="2800" dirty="0">
                <a:latin typeface="Calibri (Body)"/>
              </a:rPr>
              <a:t> using articles correctly</a:t>
            </a:r>
            <a:endParaRPr lang="en-US" sz="2800" dirty="0">
              <a:latin typeface="Calibri (Body)"/>
            </a:endParaRPr>
          </a:p>
        </p:txBody>
      </p:sp>
      <p:pic>
        <p:nvPicPr>
          <p:cNvPr id="10" name="Picture 2" descr="Recruiting Action Plan Wrap-Up – firecrackers">
            <a:extLst>
              <a:ext uri="{FF2B5EF4-FFF2-40B4-BE49-F238E27FC236}">
                <a16:creationId xmlns:a16="http://schemas.microsoft.com/office/drawing/2014/main" id="{99BFCE18-CE8A-40CA-A4AF-328B4BFF6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539" y="2102151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6018" y="2088665"/>
            <a:ext cx="10055881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Complete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20" y="3075395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24D6AD7-23FA-5F43-B675-34FBD10D8C8A}"/>
              </a:ext>
            </a:extLst>
          </p:cNvPr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>
                <a:latin typeface="Calibri" panose="020F0502020204030204" pitchFamily="34" charset="0"/>
              </a:rPr>
              <a:t>sachmem.vn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>
                <a:latin typeface="Calibri" panose="020F0502020204030204" pitchFamily="34" charset="0"/>
              </a:rPr>
              <a:t>facebook.com/sachmem.vn/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532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456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ENGLISH-SPEAKING COUNTRIES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99163" y="190029"/>
            <a:ext cx="927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12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60555" y="773600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25013" y="892721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5773" y="330909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45476" y="2100865"/>
            <a:ext cx="87307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u</a:t>
            </a:r>
            <a:r>
              <a:rPr lang="vi-VN" sz="2800" dirty="0">
                <a:latin typeface="Calibri (Body)"/>
              </a:rPr>
              <a:t>nderstand the use </a:t>
            </a:r>
            <a:r>
              <a:rPr lang="vi-VN" sz="2800" dirty="0" smtClean="0">
                <a:latin typeface="Calibri (Body)"/>
              </a:rPr>
              <a:t>of </a:t>
            </a:r>
            <a:r>
              <a:rPr lang="vi-VN" sz="2800" dirty="0">
                <a:latin typeface="Calibri (Body)"/>
              </a:rPr>
              <a:t>articles</a:t>
            </a:r>
            <a:endParaRPr lang="en-US" sz="2800" dirty="0">
              <a:latin typeface="Calibri (Body)"/>
            </a:endParaRP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p</a:t>
            </a:r>
            <a:r>
              <a:rPr lang="vi-VN" sz="2800" dirty="0" smtClean="0">
                <a:latin typeface="Calibri (Body)"/>
              </a:rPr>
              <a:t>racti</a:t>
            </a:r>
            <a:r>
              <a:rPr lang="en-US" sz="2800" dirty="0" smtClean="0">
                <a:latin typeface="Calibri (Body)"/>
              </a:rPr>
              <a:t>s</a:t>
            </a:r>
            <a:r>
              <a:rPr lang="vi-VN" sz="2800" dirty="0" smtClean="0">
                <a:latin typeface="Calibri (Body)"/>
              </a:rPr>
              <a:t>e </a:t>
            </a:r>
            <a:r>
              <a:rPr lang="vi-VN" sz="2800" dirty="0">
                <a:latin typeface="Calibri (Body)"/>
              </a:rPr>
              <a:t>using articles correctly</a:t>
            </a:r>
            <a:endParaRPr lang="en-US" sz="28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38853" y="1256548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94168" y="233005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8853" y="39407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9" y="1234448"/>
            <a:ext cx="605654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Picture describing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308118"/>
            <a:ext cx="6033804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Articles: </a:t>
            </a:r>
            <a:r>
              <a:rPr lang="en-US" i="1" dirty="0">
                <a:solidFill>
                  <a:schemeClr val="tx1"/>
                </a:solidFill>
              </a:rPr>
              <a:t>a / 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the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75249" y="3444755"/>
            <a:ext cx="6047280" cy="165406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Complete the sentences with </a:t>
            </a:r>
            <a:r>
              <a:rPr lang="en-GB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/ an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GB" sz="1800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the.</a:t>
            </a:r>
            <a:endParaRPr lang="en-US" sz="1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Put in </a:t>
            </a:r>
            <a:r>
              <a:rPr lang="en-GB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where necessary.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Put in </a:t>
            </a:r>
            <a:r>
              <a:rPr lang="en-GB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/ an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GB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Complete the sentences with </a:t>
            </a:r>
            <a:r>
              <a:rPr lang="en-GB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/ an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or </a:t>
            </a:r>
            <a:r>
              <a:rPr lang="en-GB" sz="1800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the.</a:t>
            </a:r>
            <a:endParaRPr lang="en-GB" sz="18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Task 5: Game – Faster detective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489586" y="1584085"/>
            <a:ext cx="1279949" cy="74596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14220" y="2657754"/>
            <a:ext cx="1279948" cy="128299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794167" y="540913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75249" y="5434382"/>
            <a:ext cx="6068786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cxnSpLocks/>
            <a:stCxn id="18" idx="3"/>
            <a:endCxn id="27" idx="0"/>
          </p:cNvCxnSpPr>
          <p:nvPr/>
        </p:nvCxnSpPr>
        <p:spPr>
          <a:xfrm>
            <a:off x="2489586" y="4295851"/>
            <a:ext cx="1279948" cy="111328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38853" y="1256548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9" y="1234448"/>
            <a:ext cx="605654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Picture describing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1807219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How Brexit Is Affecting Arts and Design Programs | Architectural Digest">
            <a:extLst>
              <a:ext uri="{FF2B5EF4-FFF2-40B4-BE49-F238E27FC236}">
                <a16:creationId xmlns:a16="http://schemas.microsoft.com/office/drawing/2014/main" id="{2A6B4089-C389-AB45-B5C5-C558E293A1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280" y="1870130"/>
            <a:ext cx="4853950" cy="36396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E95A8A-D96A-7346-B8E0-21E3486AEE3C}"/>
              </a:ext>
            </a:extLst>
          </p:cNvPr>
          <p:cNvSpPr txBox="1"/>
          <p:nvPr/>
        </p:nvSpPr>
        <p:spPr>
          <a:xfrm>
            <a:off x="971990" y="2558142"/>
            <a:ext cx="3595849" cy="2951619"/>
          </a:xfrm>
          <a:prstGeom prst="cloudCallout">
            <a:avLst>
              <a:gd name="adj1" fmla="val 60904"/>
              <a:gd name="adj2" fmla="val 3299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Describe the picture</a:t>
            </a:r>
          </a:p>
        </p:txBody>
      </p:sp>
    </p:spTree>
    <p:extLst>
      <p:ext uri="{BB962C8B-B14F-4D97-AF65-F5344CB8AC3E}">
        <p14:creationId xmlns:p14="http://schemas.microsoft.com/office/powerpoint/2010/main" val="1280442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38853" y="1256548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94168" y="233005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9" y="1234448"/>
            <a:ext cx="605654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Picture describing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308118"/>
            <a:ext cx="6033804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Articles </a:t>
            </a:r>
            <a:r>
              <a:rPr lang="en-US" i="1" dirty="0">
                <a:solidFill>
                  <a:schemeClr val="tx1"/>
                </a:solidFill>
              </a:rPr>
              <a:t>a / an</a:t>
            </a:r>
            <a:r>
              <a:rPr lang="en-US" dirty="0">
                <a:solidFill>
                  <a:schemeClr val="tx1"/>
                </a:solidFill>
              </a:rPr>
              <a:t> review &amp; article </a:t>
            </a:r>
            <a:r>
              <a:rPr lang="en-US" i="1" dirty="0">
                <a:solidFill>
                  <a:schemeClr val="tx1"/>
                </a:solidFill>
              </a:rPr>
              <a:t>the</a:t>
            </a:r>
            <a:endParaRPr lang="en-GB" i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489586" y="1584085"/>
            <a:ext cx="1279949" cy="74596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4287017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83C74E-0E8E-12F7-ED82-588060A1CC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1" y="1254876"/>
            <a:ext cx="4775159" cy="5197400"/>
          </a:xfrm>
          <a:prstGeom prst="rect">
            <a:avLst/>
          </a:prstGeom>
        </p:spPr>
      </p:pic>
      <p:pic>
        <p:nvPicPr>
          <p:cNvPr id="2" name="Online Media 1" title="Articles A, An and The | English Grammar For Kids with Elvis | Grade 1 | #5">
            <a:hlinkClick r:id="" action="ppaction://media"/>
            <a:extLst>
              <a:ext uri="{FF2B5EF4-FFF2-40B4-BE49-F238E27FC236}">
                <a16:creationId xmlns:a16="http://schemas.microsoft.com/office/drawing/2014/main" id="{A9736457-6EDB-40A4-8F22-6041C348B55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09296" y="1775946"/>
            <a:ext cx="6409382" cy="415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38853" y="1256548"/>
            <a:ext cx="195073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94168" y="233005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8853" y="39407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9" y="1234448"/>
            <a:ext cx="605654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Picture describing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308118"/>
            <a:ext cx="6033804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Articles </a:t>
            </a:r>
            <a:r>
              <a:rPr lang="en-US" i="1" dirty="0">
                <a:solidFill>
                  <a:schemeClr val="tx1"/>
                </a:solidFill>
              </a:rPr>
              <a:t>a / an</a:t>
            </a:r>
            <a:r>
              <a:rPr lang="en-US" dirty="0">
                <a:solidFill>
                  <a:schemeClr val="tx1"/>
                </a:solidFill>
              </a:rPr>
              <a:t> review &amp; article </a:t>
            </a:r>
            <a:r>
              <a:rPr lang="en-US" i="1" dirty="0">
                <a:solidFill>
                  <a:schemeClr val="tx1"/>
                </a:solidFill>
              </a:rPr>
              <a:t>the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75249" y="3444755"/>
            <a:ext cx="6047280" cy="165406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Complete the sentences with </a:t>
            </a:r>
            <a:r>
              <a:rPr lang="en-GB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/ an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GB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endParaRPr lang="en-US" sz="1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Put in </a:t>
            </a:r>
            <a:r>
              <a:rPr lang="en-GB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where necessary.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Put in </a:t>
            </a:r>
            <a:r>
              <a:rPr lang="en-GB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/ an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GB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Complete the sentences with </a:t>
            </a:r>
            <a:r>
              <a:rPr lang="en-GB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/ an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or </a:t>
            </a:r>
            <a:r>
              <a:rPr lang="en-GB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</a:p>
          <a:p>
            <a:pPr algn="just"/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Task 5: Game – Faster detective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489586" y="1584085"/>
            <a:ext cx="1279949" cy="74596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14220" y="2657754"/>
            <a:ext cx="1279948" cy="128299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113565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2950</TotalTime>
  <Words>508</Words>
  <Application>Microsoft Office PowerPoint</Application>
  <PresentationFormat>Widescreen</PresentationFormat>
  <Paragraphs>130</Paragraphs>
  <Slides>18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Adobe Gothic Std B</vt:lpstr>
      <vt:lpstr>Calibri (Body)</vt:lpstr>
      <vt:lpstr>ChronicaPro-Bold</vt:lpstr>
      <vt:lpstr>ChronicaPro-Book</vt:lpstr>
      <vt:lpstr>Arial</vt:lpstr>
      <vt:lpstr>Calibri</vt:lpstr>
      <vt:lpstr>Calibri Light</vt:lpstr>
      <vt:lpstr>Courier New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183</cp:revision>
  <dcterms:created xsi:type="dcterms:W3CDTF">2020-12-09T02:04:09Z</dcterms:created>
  <dcterms:modified xsi:type="dcterms:W3CDTF">2022-10-20T08:05:23Z</dcterms:modified>
</cp:coreProperties>
</file>