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sldIdLst>
    <p:sldId id="276" r:id="rId2"/>
    <p:sldId id="277" r:id="rId3"/>
    <p:sldId id="278" r:id="rId4"/>
    <p:sldId id="257" r:id="rId5"/>
    <p:sldId id="270" r:id="rId6"/>
    <p:sldId id="314" r:id="rId7"/>
    <p:sldId id="288" r:id="rId8"/>
    <p:sldId id="289" r:id="rId9"/>
    <p:sldId id="317" r:id="rId10"/>
    <p:sldId id="296" r:id="rId11"/>
    <p:sldId id="320" r:id="rId12"/>
    <p:sldId id="325" r:id="rId13"/>
    <p:sldId id="264" r:id="rId14"/>
    <p:sldId id="326" r:id="rId15"/>
    <p:sldId id="327" r:id="rId16"/>
    <p:sldId id="26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5EF"/>
    <a:srgbClr val="E6F3FC"/>
    <a:srgbClr val="9BE254"/>
    <a:srgbClr val="C5EEA0"/>
    <a:srgbClr val="A7F12F"/>
    <a:srgbClr val="B0F456"/>
    <a:srgbClr val="B4DC84"/>
    <a:srgbClr val="9FD6D9"/>
    <a:srgbClr val="F5BE30"/>
    <a:srgbClr val="CA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773" y="5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3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2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5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4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67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0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3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85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55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81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3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7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0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1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56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9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0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8">
            <a:extLst>
              <a:ext uri="{FF2B5EF4-FFF2-40B4-BE49-F238E27FC236}">
                <a16:creationId xmlns:a16="http://schemas.microsoft.com/office/drawing/2014/main" id="{6DDA78CA-33F6-4A0E-8A2F-054291374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4B35240B-AA60-4FAE-A96C-2203A19E0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3" r:id="rId17"/>
    <p:sldLayoutId id="2147483695" r:id="rId18"/>
    <p:sldLayoutId id="2147483661" r:id="rId19"/>
    <p:sldLayoutId id="2147483666" r:id="rId20"/>
    <p:sldLayoutId id="2147483664" r:id="rId21"/>
    <p:sldLayoutId id="2147483663" r:id="rId22"/>
    <p:sldLayoutId id="2147483660" r:id="rId23"/>
    <p:sldLayoutId id="2147483657" r:id="rId24"/>
    <p:sldLayoutId id="2147483672" r:id="rId25"/>
    <p:sldLayoutId id="2147483671" r:id="rId26"/>
    <p:sldLayoutId id="214748367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603" y="1917441"/>
            <a:ext cx="622226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04301" y="2632896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LUYỆN TẬP</a:t>
            </a:r>
            <a:endParaRPr lang="vi-VN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7A304-8AEE-451A-B433-31CA69D89EDA}"/>
              </a:ext>
            </a:extLst>
          </p:cNvPr>
          <p:cNvSpPr txBox="1"/>
          <p:nvPr/>
        </p:nvSpPr>
        <p:spPr>
          <a:xfrm>
            <a:off x="1254672" y="593820"/>
            <a:ext cx="999423" cy="461665"/>
          </a:xfrm>
          <a:custGeom>
            <a:avLst/>
            <a:gdLst>
              <a:gd name="connsiteX0" fmla="*/ 0 w 999423"/>
              <a:gd name="connsiteY0" fmla="*/ 0 h 461665"/>
              <a:gd name="connsiteX1" fmla="*/ 999423 w 999423"/>
              <a:gd name="connsiteY1" fmla="*/ 0 h 461665"/>
              <a:gd name="connsiteX2" fmla="*/ 999423 w 999423"/>
              <a:gd name="connsiteY2" fmla="*/ 461665 h 461665"/>
              <a:gd name="connsiteX3" fmla="*/ 0 w 999423"/>
              <a:gd name="connsiteY3" fmla="*/ 461665 h 461665"/>
              <a:gd name="connsiteX4" fmla="*/ 0 w 9994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23" h="461665" extrusionOk="0">
                <a:moveTo>
                  <a:pt x="0" y="0"/>
                </a:moveTo>
                <a:cubicBezTo>
                  <a:pt x="345332" y="-61794"/>
                  <a:pt x="750463" y="21243"/>
                  <a:pt x="999423" y="0"/>
                </a:cubicBezTo>
                <a:cubicBezTo>
                  <a:pt x="1020553" y="118077"/>
                  <a:pt x="960671" y="289641"/>
                  <a:pt x="999423" y="461665"/>
                </a:cubicBezTo>
                <a:cubicBezTo>
                  <a:pt x="887033" y="483543"/>
                  <a:pt x="485364" y="545384"/>
                  <a:pt x="0" y="461665"/>
                </a:cubicBezTo>
                <a:cubicBezTo>
                  <a:pt x="-30330" y="380118"/>
                  <a:pt x="-8247" y="8833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307928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5993-70A9-4766-8C0E-F790ADFC5C29}"/>
              </a:ext>
            </a:extLst>
          </p:cNvPr>
          <p:cNvSpPr txBox="1"/>
          <p:nvPr/>
        </p:nvSpPr>
        <p:spPr>
          <a:xfrm>
            <a:off x="2254095" y="278958"/>
            <a:ext cx="8298224" cy="1553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/>
              <a:t>Tính xác suất của mỗi biến cố sau:</a:t>
            </a:r>
          </a:p>
          <a:p>
            <a:pPr>
              <a:lnSpc>
                <a:spcPct val="150000"/>
              </a:lnSpc>
            </a:pPr>
            <a:r>
              <a:rPr lang="vi-VN" sz="2200" dirty="0"/>
              <a:t>a) Mặt xuất hiện của xúc xắc có số chấm là số nguyên tố.</a:t>
            </a:r>
          </a:p>
          <a:p>
            <a:pPr>
              <a:lnSpc>
                <a:spcPct val="150000"/>
              </a:lnSpc>
            </a:pPr>
            <a:r>
              <a:rPr lang="vi-VN" sz="2200" dirty="0"/>
              <a:t>b) Mặt xuất hiện của xúc xắc có số chấm là số chia 4 dư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19295-48A6-4AE6-B47F-560CA516EF98}"/>
                  </a:ext>
                </a:extLst>
              </p:cNvPr>
              <p:cNvSpPr txBox="1"/>
              <p:nvPr/>
            </p:nvSpPr>
            <p:spPr>
              <a:xfrm>
                <a:off x="810126" y="2284605"/>
                <a:ext cx="10924673" cy="44080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gồm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xảy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A = {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3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4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6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}.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6.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nguyên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tố</a:t>
                </a:r>
                <a:r>
                  <a:rPr lang="en-US" sz="2200" dirty="0"/>
                  <a:t>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3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/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chia 4 </a:t>
                </a:r>
                <a:r>
                  <a:rPr lang="en-US" sz="2200" dirty="0" err="1"/>
                  <a:t>dư</a:t>
                </a:r>
                <a:r>
                  <a:rPr lang="en-US" sz="2200" dirty="0"/>
                  <a:t> 1”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19295-48A6-4AE6-B47F-560CA516E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6" y="2284605"/>
                <a:ext cx="10924673" cy="4408002"/>
              </a:xfrm>
              <a:prstGeom prst="rect">
                <a:avLst/>
              </a:prstGeom>
              <a:blipFill>
                <a:blip r:embed="rId2"/>
                <a:stretch>
                  <a:fillRect l="-725" b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AA1250-36FF-47A4-86B8-A10DA4737C4F}"/>
              </a:ext>
            </a:extLst>
          </p:cNvPr>
          <p:cNvSpPr txBox="1"/>
          <p:nvPr/>
        </p:nvSpPr>
        <p:spPr>
          <a:xfrm>
            <a:off x="5804665" y="1522625"/>
            <a:ext cx="143289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solidFill>
                  <a:srgbClr val="FF0000"/>
                </a:solidFill>
              </a:rPr>
              <a:t>Kết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quả</a:t>
            </a:r>
            <a:r>
              <a:rPr lang="en-US" sz="2200" b="1" u="sng" dirty="0">
                <a:solidFill>
                  <a:srgbClr val="FF0000"/>
                </a:solidFill>
              </a:rPr>
              <a:t>: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805993-70A9-4766-8C0E-F790ADFC5C29}"/>
              </a:ext>
            </a:extLst>
          </p:cNvPr>
          <p:cNvSpPr txBox="1"/>
          <p:nvPr/>
        </p:nvSpPr>
        <p:spPr>
          <a:xfrm>
            <a:off x="794084" y="2107741"/>
            <a:ext cx="10291011" cy="1865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* </a:t>
            </a:r>
            <a:r>
              <a:rPr lang="en-US" sz="2400" b="1" i="1" u="sng" dirty="0" err="1"/>
              <a:t>Lưu</a:t>
            </a:r>
            <a:r>
              <a:rPr lang="en-US" sz="2400" b="1" i="1" u="sng" dirty="0"/>
              <a:t> ý</a:t>
            </a:r>
            <a:r>
              <a:rPr lang="en-US" sz="2400" b="1" i="1" dirty="0"/>
              <a:t> :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ra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ra.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A8F168B4-9345-45E5-B04D-79351F8E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413324" y="4986751"/>
            <a:ext cx="3135956" cy="2154089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1CC261E1-DB2B-47F0-948C-7A56BC36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29" y="5442396"/>
            <a:ext cx="156680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19207-6618-45ED-ABC7-20FD9AA80210}"/>
              </a:ext>
            </a:extLst>
          </p:cNvPr>
          <p:cNvSpPr txBox="1"/>
          <p:nvPr/>
        </p:nvSpPr>
        <p:spPr>
          <a:xfrm>
            <a:off x="360947" y="793519"/>
            <a:ext cx="999423" cy="461665"/>
          </a:xfrm>
          <a:custGeom>
            <a:avLst/>
            <a:gdLst>
              <a:gd name="connsiteX0" fmla="*/ 0 w 999423"/>
              <a:gd name="connsiteY0" fmla="*/ 0 h 461665"/>
              <a:gd name="connsiteX1" fmla="*/ 999423 w 999423"/>
              <a:gd name="connsiteY1" fmla="*/ 0 h 461665"/>
              <a:gd name="connsiteX2" fmla="*/ 999423 w 999423"/>
              <a:gd name="connsiteY2" fmla="*/ 461665 h 461665"/>
              <a:gd name="connsiteX3" fmla="*/ 0 w 999423"/>
              <a:gd name="connsiteY3" fmla="*/ 461665 h 461665"/>
              <a:gd name="connsiteX4" fmla="*/ 0 w 9994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23" h="461665" extrusionOk="0">
                <a:moveTo>
                  <a:pt x="0" y="0"/>
                </a:moveTo>
                <a:cubicBezTo>
                  <a:pt x="345332" y="-61794"/>
                  <a:pt x="750463" y="21243"/>
                  <a:pt x="999423" y="0"/>
                </a:cubicBezTo>
                <a:cubicBezTo>
                  <a:pt x="1020553" y="118077"/>
                  <a:pt x="960671" y="289641"/>
                  <a:pt x="999423" y="461665"/>
                </a:cubicBezTo>
                <a:cubicBezTo>
                  <a:pt x="887033" y="483543"/>
                  <a:pt x="485364" y="545384"/>
                  <a:pt x="0" y="461665"/>
                </a:cubicBezTo>
                <a:cubicBezTo>
                  <a:pt x="-30330" y="380118"/>
                  <a:pt x="-8247" y="8833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307928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2E7EE-C1EC-474D-9DF0-7AFB9183673D}"/>
              </a:ext>
            </a:extLst>
          </p:cNvPr>
          <p:cNvSpPr txBox="1"/>
          <p:nvPr/>
        </p:nvSpPr>
        <p:spPr>
          <a:xfrm>
            <a:off x="435591" y="1951023"/>
            <a:ext cx="11093116" cy="3347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Tổ I của lớp 7D có 5 học sinh nữ là: Ánh, Châu, Hương, Hoa, Ngân và 5 học sinh nam là: Bình. Dũng. Hùng, Huy, Việt. Chọn ra ngẫu nhiên một học sinh trong Tổ I của lớp 7Đ. Tìm số phần tử của tập hợp E gồm các kết quả có thể xảy ra đối với học sinh được chọn ra. Sau đó, hãy tính xác suất của mỗi biến cố sau: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a) “Học sinh được chọn ra là học sinh nữ";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b) “Học sinh được chọn ra là học sinh nam"</a:t>
            </a:r>
          </a:p>
        </p:txBody>
      </p:sp>
    </p:spTree>
    <p:extLst>
      <p:ext uri="{BB962C8B-B14F-4D97-AF65-F5344CB8AC3E}">
        <p14:creationId xmlns:p14="http://schemas.microsoft.com/office/powerpoint/2010/main" val="26389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70D3C0-968C-4754-8D14-AD0BE2DBC86D}"/>
                  </a:ext>
                </a:extLst>
              </p:cNvPr>
              <p:cNvSpPr txBox="1"/>
              <p:nvPr/>
            </p:nvSpPr>
            <p:spPr>
              <a:xfrm>
                <a:off x="660591" y="1018846"/>
                <a:ext cx="11654590" cy="50676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i="1" dirty="0"/>
                  <a:t> E</a:t>
                </a:r>
                <a:r>
                  <a:rPr lang="en-US" sz="2200" dirty="0"/>
                  <a:t> </a:t>
                </a:r>
                <a:r>
                  <a:rPr lang="en-US" sz="2200" dirty="0" err="1"/>
                  <a:t>gồm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xảy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nhiên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/>
                  <a:t>E</a:t>
                </a:r>
                <a:r>
                  <a:rPr lang="en-US" sz="2200" dirty="0"/>
                  <a:t> = {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Hương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Dũng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Hùng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Huy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Việt</a:t>
                </a:r>
                <a:r>
                  <a:rPr lang="en-US" sz="2200" dirty="0"/>
                  <a:t>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 </a:t>
                </a:r>
                <a:r>
                  <a:rPr lang="en-US" sz="2200" i="1" dirty="0"/>
                  <a:t>E 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10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chọn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nữ</a:t>
                </a:r>
                <a:r>
                  <a:rPr lang="en-US" sz="2200" dirty="0"/>
                  <a:t>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Hương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chọn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nam</a:t>
                </a:r>
                <a:r>
                  <a:rPr lang="en-US" sz="2200" dirty="0"/>
                  <a:t>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Dũng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Hùng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Huy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Việt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70D3C0-968C-4754-8D14-AD0BE2DB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1" y="1018846"/>
                <a:ext cx="11654590" cy="5067606"/>
              </a:xfrm>
              <a:prstGeom prst="rect">
                <a:avLst/>
              </a:prstGeom>
              <a:blipFill>
                <a:blip r:embed="rId2"/>
                <a:stretch>
                  <a:fillRect l="-680" b="-241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0A3338-0F45-489A-BB35-E664F56B7E4E}"/>
              </a:ext>
            </a:extLst>
          </p:cNvPr>
          <p:cNvSpPr txBox="1"/>
          <p:nvPr/>
        </p:nvSpPr>
        <p:spPr>
          <a:xfrm>
            <a:off x="268705" y="354383"/>
            <a:ext cx="143289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656028" y="970962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biến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cố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ngẫu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nhiên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chơi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đơn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giản</a:t>
            </a:r>
            <a:endParaRPr lang="en-US" sz="4400" b="1" cap="all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30000"/>
              </a:lnSpc>
            </a:pP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(2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XÁC SUẤT CỦA BIẾN CỐ TRONG TRÒ CHƠI GIEO XÚC XẮC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2165" y="1370821"/>
            <a:ext cx="493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Gieo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ngẫu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endParaRPr lang="vi-VN"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C0CDB-F363-43C9-84E6-11277CFA3BE8}"/>
              </a:ext>
            </a:extLst>
          </p:cNvPr>
          <p:cNvSpPr txBox="1"/>
          <p:nvPr/>
        </p:nvSpPr>
        <p:spPr>
          <a:xfrm>
            <a:off x="576917" y="2349654"/>
            <a:ext cx="113331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>
                <a:latin typeface="+mj-lt"/>
              </a:rPr>
              <a:t>gồm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xảy</a:t>
            </a:r>
            <a:r>
              <a:rPr lang="en-US" sz="2400" dirty="0">
                <a:latin typeface="+mj-lt"/>
              </a:rPr>
              <a:t> ra </a:t>
            </a:r>
            <a:r>
              <a:rPr lang="en-US" sz="2400" dirty="0" err="1">
                <a:latin typeface="+mj-lt"/>
              </a:rPr>
              <a:t>đối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A4F2D-9703-4FA9-BCA3-ABC793518C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157" y="1346984"/>
            <a:ext cx="1056277" cy="5611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4D800D-0D30-47F1-AA73-6660D9B51D2F}"/>
              </a:ext>
            </a:extLst>
          </p:cNvPr>
          <p:cNvSpPr txBox="1"/>
          <p:nvPr/>
        </p:nvSpPr>
        <p:spPr>
          <a:xfrm>
            <a:off x="576918" y="2994443"/>
            <a:ext cx="1133313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Xét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chấm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chẵn</a:t>
            </a:r>
            <a:r>
              <a:rPr lang="en-US" sz="2400" dirty="0">
                <a:latin typeface="+mj-lt"/>
              </a:rPr>
              <a:t>”. </a:t>
            </a:r>
            <a:r>
              <a:rPr lang="en-US" sz="2400" dirty="0" err="1">
                <a:latin typeface="+mj-lt"/>
              </a:rPr>
              <a:t>Nêu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thuận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đó</a:t>
            </a:r>
            <a:r>
              <a:rPr lang="en-US" sz="24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Tìm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thuận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 A.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141" y="2186693"/>
            <a:ext cx="1044920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thuận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9AA66-5911-42DF-8D83-BF76EA83B477}"/>
              </a:ext>
            </a:extLst>
          </p:cNvPr>
          <p:cNvSpPr txBox="1"/>
          <p:nvPr/>
        </p:nvSpPr>
        <p:spPr>
          <a:xfrm>
            <a:off x="5155308" y="1171072"/>
            <a:ext cx="147587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</a:rPr>
              <a:t>Chú</a:t>
            </a:r>
            <a:r>
              <a:rPr lang="en-US" sz="2800" b="1" u="sng" dirty="0">
                <a:solidFill>
                  <a:srgbClr val="C00000"/>
                </a:solidFill>
              </a:rPr>
              <a:t> ý: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04F07B2-8233-4E40-84C3-E2BF22F10F02}"/>
                  </a:ext>
                </a:extLst>
              </p:cNvPr>
              <p:cNvSpPr/>
              <p:nvPr/>
            </p:nvSpPr>
            <p:spPr>
              <a:xfrm>
                <a:off x="1224565" y="2183366"/>
                <a:ext cx="9934520" cy="249126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04F07B2-8233-4E40-84C3-E2BF22F10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65" y="2183366"/>
                <a:ext cx="9934520" cy="249126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288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4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3630" y="2834681"/>
            <a:ext cx="945277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XÁC SUẤT CỦA BIẾN </a:t>
            </a:r>
            <a:r>
              <a:rPr lang="en-US" sz="4000" b="1">
                <a:solidFill>
                  <a:srgbClr val="002060"/>
                </a:solidFill>
              </a:rPr>
              <a:t>CỐ TRONG 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TRÒ CHƠI RÚT THẺ TỪ TRONG HỘP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73" y="673828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9" y="1307083"/>
            <a:ext cx="1172427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12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1,2, 3,…, 12;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B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ra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ra.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“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ra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3”.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B.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5C3AF63-DE61-4477-9DF3-FA2906A61CEA}"/>
              </a:ext>
            </a:extLst>
          </p:cNvPr>
          <p:cNvSpPr/>
          <p:nvPr/>
        </p:nvSpPr>
        <p:spPr>
          <a:xfrm>
            <a:off x="0" y="557118"/>
            <a:ext cx="8416347" cy="2794697"/>
          </a:xfrm>
          <a:prstGeom prst="wedgeEllipseCallout">
            <a:avLst>
              <a:gd name="adj1" fmla="val 36704"/>
              <a:gd name="adj2" fmla="val 955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một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biến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rút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thẻ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hộp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94336-AEA7-445C-98BF-CFB6BDF8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08" y="3506185"/>
            <a:ext cx="3629532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9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1332</TotalTime>
  <Words>921</Words>
  <Application>Microsoft Office PowerPoint</Application>
  <PresentationFormat>Widescreen</PresentationFormat>
  <Paragraphs>59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Cambria Math</vt:lpstr>
      <vt:lpstr>Gill Sans MT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Trần Bích Hà</cp:lastModifiedBy>
  <cp:revision>200</cp:revision>
  <dcterms:created xsi:type="dcterms:W3CDTF">2017-05-23T12:09:32Z</dcterms:created>
  <dcterms:modified xsi:type="dcterms:W3CDTF">2022-11-08T10:09:29Z</dcterms:modified>
</cp:coreProperties>
</file>