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18"/>
  </p:notesMasterIdLst>
  <p:sldIdLst>
    <p:sldId id="256" r:id="rId2"/>
    <p:sldId id="259" r:id="rId3"/>
    <p:sldId id="260" r:id="rId4"/>
    <p:sldId id="261" r:id="rId5"/>
    <p:sldId id="263" r:id="rId6"/>
    <p:sldId id="312" r:id="rId7"/>
    <p:sldId id="270" r:id="rId8"/>
    <p:sldId id="264" r:id="rId9"/>
    <p:sldId id="317" r:id="rId10"/>
    <p:sldId id="267" r:id="rId11"/>
    <p:sldId id="320" r:id="rId12"/>
    <p:sldId id="325" r:id="rId13"/>
    <p:sldId id="334" r:id="rId14"/>
    <p:sldId id="269" r:id="rId15"/>
    <p:sldId id="336" r:id="rId16"/>
    <p:sldId id="274" r:id="rId17"/>
  </p:sldIdLst>
  <p:sldSz cx="9144000" cy="5143500" type="screen16x9"/>
  <p:notesSz cx="6858000" cy="9144000"/>
  <p:embeddedFontLst>
    <p:embeddedFont>
      <p:font typeface="Annie Use Your Telescope" panose="020B0604020202020204" charset="0"/>
      <p:regular r:id="rId19"/>
    </p:embeddedFont>
    <p:embeddedFont>
      <p:font typeface="Cambria Math" panose="02040503050406030204" pitchFamily="18" charset="0"/>
      <p:regular r:id="rId20"/>
    </p:embeddedFont>
    <p:embeddedFont>
      <p:font typeface="Exo" panose="020B0604020202020204" charset="0"/>
      <p:regular r:id="rId21"/>
      <p:bold r:id="rId22"/>
      <p:italic r:id="rId23"/>
      <p:boldItalic r:id="rId24"/>
    </p:embeddedFont>
    <p:embeddedFont>
      <p:font typeface="Gill Sans MT" panose="020B0502020104020203" pitchFamily="34" charset="0"/>
      <p:regular r:id="rId25"/>
      <p:bold r:id="rId26"/>
      <p:italic r:id="rId27"/>
      <p:boldItalic r:id="rId28"/>
    </p:embeddedFont>
    <p:embeddedFont>
      <p:font typeface="Lato" panose="020F0502020204030203"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Poppins Medium" panose="00000600000000000000" pitchFamily="2" charset="0"/>
      <p:regular r:id="rId37"/>
      <p: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3A"/>
    <a:srgbClr val="339966"/>
    <a:srgbClr val="D9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7730EF-A3B0-4A82-A240-625CBB8EAADA}">
  <a:tblStyle styleId="{927730EF-A3B0-4A82-A240-625CBB8EAA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86" autoAdjust="0"/>
  </p:normalViewPr>
  <p:slideViewPr>
    <p:cSldViewPr snapToGrid="0">
      <p:cViewPr varScale="1">
        <p:scale>
          <a:sx n="139" d="100"/>
          <a:sy n="139" d="100"/>
        </p:scale>
        <p:origin x="80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f72f9837c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f72f9837c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f9ee626784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f9ee626784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f9ee626784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f9ee626784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f9ee6267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f9ee6267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356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a02d51865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a02d51865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f9ee62678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f9ee62678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89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09/01/2025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1812376" y="246981"/>
            <a:ext cx="3730436" cy="231901"/>
          </a:xfrm>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1078249" y="599230"/>
            <a:ext cx="608264" cy="377684"/>
          </a:xfrm>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00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09/01/2025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340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09/01/2025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4568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sp>
        <p:nvSpPr>
          <p:cNvPr id="377" name="Google Shape;377;p9"/>
          <p:cNvSpPr txBox="1">
            <a:spLocks noGrp="1"/>
          </p:cNvSpPr>
          <p:nvPr>
            <p:ph type="subTitle" idx="1"/>
          </p:nvPr>
        </p:nvSpPr>
        <p:spPr>
          <a:xfrm>
            <a:off x="2184450"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2477850"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1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extLst>
      <p:ext uri="{BB962C8B-B14F-4D97-AF65-F5344CB8AC3E}">
        <p14:creationId xmlns:p14="http://schemas.microsoft.com/office/powerpoint/2010/main" val="85539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6"/>
        <p:cNvGrpSpPr/>
        <p:nvPr/>
      </p:nvGrpSpPr>
      <p:grpSpPr>
        <a:xfrm>
          <a:off x="0" y="0"/>
          <a:ext cx="0" cy="0"/>
          <a:chOff x="0" y="0"/>
          <a:chExt cx="0" cy="0"/>
        </a:xfrm>
      </p:grpSpPr>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195905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sp>
        <p:nvSpPr>
          <p:cNvPr id="287" name="Google Shape;287;p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extLst>
      <p:ext uri="{BB962C8B-B14F-4D97-AF65-F5344CB8AC3E}">
        <p14:creationId xmlns:p14="http://schemas.microsoft.com/office/powerpoint/2010/main" val="2634004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287537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
  <p:cSld name="Section header ">
    <p:spTree>
      <p:nvGrpSpPr>
        <p:cNvPr id="1" name="Shape 577"/>
        <p:cNvGrpSpPr/>
        <p:nvPr/>
      </p:nvGrpSpPr>
      <p:grpSpPr>
        <a:xfrm>
          <a:off x="0" y="0"/>
          <a:ext cx="0" cy="0"/>
          <a:chOff x="0" y="0"/>
          <a:chExt cx="0" cy="0"/>
        </a:xfrm>
      </p:grpSpPr>
      <p:sp>
        <p:nvSpPr>
          <p:cNvPr id="621" name="Google Shape;621;p16"/>
          <p:cNvSpPr txBox="1">
            <a:spLocks noGrp="1"/>
          </p:cNvSpPr>
          <p:nvPr>
            <p:ph type="title"/>
          </p:nvPr>
        </p:nvSpPr>
        <p:spPr>
          <a:xfrm>
            <a:off x="2446050" y="1904425"/>
            <a:ext cx="4251900" cy="13755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85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2" name="Google Shape;622;p16"/>
          <p:cNvSpPr txBox="1">
            <a:spLocks noGrp="1"/>
          </p:cNvSpPr>
          <p:nvPr>
            <p:ph type="subTitle" idx="1"/>
          </p:nvPr>
        </p:nvSpPr>
        <p:spPr>
          <a:xfrm>
            <a:off x="2624700" y="3907250"/>
            <a:ext cx="3894600" cy="3093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800"/>
              <a:buFont typeface="Lato"/>
              <a:buNone/>
              <a:defRPr sz="1600">
                <a:solidFill>
                  <a:schemeClr val="lt1"/>
                </a:solidFill>
                <a:latin typeface="Lato"/>
                <a:ea typeface="Lato"/>
                <a:cs typeface="Lato"/>
                <a:sym typeface="Lato"/>
              </a:defRPr>
            </a:lvl1pPr>
            <a:lvl2pPr lvl="1"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623" name="Google Shape;623;p16"/>
          <p:cNvSpPr txBox="1">
            <a:spLocks noGrp="1"/>
          </p:cNvSpPr>
          <p:nvPr>
            <p:ph type="title" idx="2" hasCustomPrompt="1"/>
          </p:nvPr>
        </p:nvSpPr>
        <p:spPr>
          <a:xfrm>
            <a:off x="4170986" y="928254"/>
            <a:ext cx="853500" cy="909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12000"/>
              <a:buNone/>
              <a:defRPr sz="6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938196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725"/>
        <p:cNvGrpSpPr/>
        <p:nvPr/>
      </p:nvGrpSpPr>
      <p:grpSpPr>
        <a:xfrm>
          <a:off x="0" y="0"/>
          <a:ext cx="0" cy="0"/>
          <a:chOff x="0" y="0"/>
          <a:chExt cx="0" cy="0"/>
        </a:xfrm>
      </p:grpSpPr>
      <p:sp>
        <p:nvSpPr>
          <p:cNvPr id="769" name="Google Shape;769;p19"/>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70" name="Google Shape;770;p19"/>
          <p:cNvSpPr txBox="1">
            <a:spLocks noGrp="1"/>
          </p:cNvSpPr>
          <p:nvPr>
            <p:ph type="subTitle" idx="1"/>
          </p:nvPr>
        </p:nvSpPr>
        <p:spPr>
          <a:xfrm>
            <a:off x="2229444" y="2093250"/>
            <a:ext cx="2102700" cy="50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1" name="Google Shape;771;p19"/>
          <p:cNvSpPr txBox="1">
            <a:spLocks noGrp="1"/>
          </p:cNvSpPr>
          <p:nvPr>
            <p:ph type="subTitle" idx="2"/>
          </p:nvPr>
        </p:nvSpPr>
        <p:spPr>
          <a:xfrm>
            <a:off x="2246324" y="1684600"/>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2" name="Google Shape;772;p19"/>
          <p:cNvSpPr txBox="1">
            <a:spLocks noGrp="1"/>
          </p:cNvSpPr>
          <p:nvPr>
            <p:ph type="subTitle" idx="3"/>
          </p:nvPr>
        </p:nvSpPr>
        <p:spPr>
          <a:xfrm>
            <a:off x="4924438" y="2095150"/>
            <a:ext cx="2103000" cy="512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3" name="Google Shape;773;p19"/>
          <p:cNvSpPr txBox="1">
            <a:spLocks noGrp="1"/>
          </p:cNvSpPr>
          <p:nvPr>
            <p:ph type="subTitle" idx="4"/>
          </p:nvPr>
        </p:nvSpPr>
        <p:spPr>
          <a:xfrm>
            <a:off x="6014344" y="1687050"/>
            <a:ext cx="1013100" cy="331800"/>
          </a:xfrm>
          <a:prstGeom prst="rect">
            <a:avLst/>
          </a:prstGeom>
        </p:spPr>
        <p:txBody>
          <a:bodyPr spcFirstLastPara="1" wrap="square" lIns="0" tIns="0" rIns="0" bIns="0" anchor="t" anchorCtr="0">
            <a:noAutofit/>
          </a:bodyPr>
          <a:lstStyle>
            <a:lvl1pPr lvl="0" algn="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4" name="Google Shape;774;p19"/>
          <p:cNvSpPr txBox="1">
            <a:spLocks noGrp="1"/>
          </p:cNvSpPr>
          <p:nvPr>
            <p:ph type="subTitle" idx="5"/>
          </p:nvPr>
        </p:nvSpPr>
        <p:spPr>
          <a:xfrm>
            <a:off x="2229432" y="3424425"/>
            <a:ext cx="2102700" cy="51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5" name="Google Shape;775;p19"/>
          <p:cNvSpPr txBox="1">
            <a:spLocks noGrp="1"/>
          </p:cNvSpPr>
          <p:nvPr>
            <p:ph type="subTitle" idx="6"/>
          </p:nvPr>
        </p:nvSpPr>
        <p:spPr>
          <a:xfrm>
            <a:off x="2246324" y="3015775"/>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6" name="Google Shape;776;p19"/>
          <p:cNvSpPr txBox="1">
            <a:spLocks noGrp="1"/>
          </p:cNvSpPr>
          <p:nvPr>
            <p:ph type="subTitle" idx="7"/>
          </p:nvPr>
        </p:nvSpPr>
        <p:spPr>
          <a:xfrm>
            <a:off x="4924438" y="3425476"/>
            <a:ext cx="2103000" cy="5109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7" name="Google Shape;777;p19"/>
          <p:cNvSpPr txBox="1">
            <a:spLocks noGrp="1"/>
          </p:cNvSpPr>
          <p:nvPr>
            <p:ph type="subTitle" idx="8"/>
          </p:nvPr>
        </p:nvSpPr>
        <p:spPr>
          <a:xfrm>
            <a:off x="6014344" y="3018225"/>
            <a:ext cx="1013100" cy="331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631159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85"/>
        <p:cNvGrpSpPr/>
        <p:nvPr/>
      </p:nvGrpSpPr>
      <p:grpSpPr>
        <a:xfrm>
          <a:off x="0" y="0"/>
          <a:ext cx="0" cy="0"/>
          <a:chOff x="0" y="0"/>
          <a:chExt cx="0" cy="0"/>
        </a:xfrm>
      </p:grpSpPr>
      <p:sp>
        <p:nvSpPr>
          <p:cNvPr id="529" name="Google Shape;529;p14"/>
          <p:cNvSpPr txBox="1">
            <a:spLocks noGrp="1"/>
          </p:cNvSpPr>
          <p:nvPr>
            <p:ph type="title"/>
          </p:nvPr>
        </p:nvSpPr>
        <p:spPr>
          <a:xfrm>
            <a:off x="2559450" y="3273675"/>
            <a:ext cx="2280600" cy="374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2800"/>
              <a:buNone/>
              <a:defRPr sz="1800" b="1">
                <a:solidFill>
                  <a:schemeClr val="lt1"/>
                </a:solidFill>
                <a:latin typeface="Lato"/>
                <a:ea typeface="Lato"/>
                <a:cs typeface="Lato"/>
                <a:sym typeface="Lato"/>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0" name="Google Shape;530;p14"/>
          <p:cNvSpPr txBox="1">
            <a:spLocks noGrp="1"/>
          </p:cNvSpPr>
          <p:nvPr>
            <p:ph type="subTitle" idx="1"/>
          </p:nvPr>
        </p:nvSpPr>
        <p:spPr>
          <a:xfrm>
            <a:off x="1486950" y="1406425"/>
            <a:ext cx="4425600" cy="181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41149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1658775" y="715800"/>
            <a:ext cx="4673700" cy="1130400"/>
          </a:xfrm>
          <a:prstGeom prst="rect">
            <a:avLst/>
          </a:prstGeom>
        </p:spPr>
        <p:txBody>
          <a:bodyPr spcFirstLastPara="1" wrap="square" lIns="0" tIns="0" rIns="0" bIns="0" anchor="ctr" anchorCtr="0">
            <a:noAutofit/>
          </a:bodyPr>
          <a:lstStyle>
            <a:lvl1pPr marL="457200" lvl="0" indent="-228600">
              <a:lnSpc>
                <a:spcPct val="80000"/>
              </a:lnSpc>
              <a:spcBef>
                <a:spcPts val="0"/>
              </a:spcBef>
              <a:spcAft>
                <a:spcPts val="0"/>
              </a:spcAft>
              <a:buSzPts val="1800"/>
              <a:buNone/>
              <a:defRPr sz="400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3937818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09/01/2025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66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31"/>
        <p:cNvGrpSpPr/>
        <p:nvPr/>
      </p:nvGrpSpPr>
      <p:grpSpPr>
        <a:xfrm>
          <a:off x="0" y="0"/>
          <a:ext cx="0" cy="0"/>
          <a:chOff x="0" y="0"/>
          <a:chExt cx="0" cy="0"/>
        </a:xfrm>
      </p:grpSpPr>
      <p:sp>
        <p:nvSpPr>
          <p:cNvPr id="575" name="Google Shape;575;p15"/>
          <p:cNvSpPr txBox="1">
            <a:spLocks noGrp="1"/>
          </p:cNvSpPr>
          <p:nvPr>
            <p:ph type="subTitle" idx="1"/>
          </p:nvPr>
        </p:nvSpPr>
        <p:spPr>
          <a:xfrm>
            <a:off x="4220450" y="2798425"/>
            <a:ext cx="4188000" cy="6903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76" name="Google Shape;576;p15"/>
          <p:cNvSpPr txBox="1">
            <a:spLocks noGrp="1"/>
          </p:cNvSpPr>
          <p:nvPr>
            <p:ph type="title"/>
          </p:nvPr>
        </p:nvSpPr>
        <p:spPr>
          <a:xfrm>
            <a:off x="4220450" y="1638500"/>
            <a:ext cx="4188300" cy="948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2800"/>
              <a:buFont typeface="RocknRoll One"/>
              <a:buNone/>
              <a:defRPr sz="38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extLst>
      <p:ext uri="{BB962C8B-B14F-4D97-AF65-F5344CB8AC3E}">
        <p14:creationId xmlns:p14="http://schemas.microsoft.com/office/powerpoint/2010/main" val="475736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89"/>
        <p:cNvGrpSpPr/>
        <p:nvPr/>
      </p:nvGrpSpPr>
      <p:grpSpPr>
        <a:xfrm>
          <a:off x="0" y="0"/>
          <a:ext cx="0" cy="0"/>
          <a:chOff x="0" y="0"/>
          <a:chExt cx="0" cy="0"/>
        </a:xfrm>
      </p:grpSpPr>
      <p:sp>
        <p:nvSpPr>
          <p:cNvPr id="933" name="Google Shape;933;p22"/>
          <p:cNvSpPr txBox="1">
            <a:spLocks noGrp="1"/>
          </p:cNvSpPr>
          <p:nvPr>
            <p:ph type="subTitle" idx="1"/>
          </p:nvPr>
        </p:nvSpPr>
        <p:spPr>
          <a:xfrm>
            <a:off x="1385250" y="3670150"/>
            <a:ext cx="6372300" cy="7107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934" name="Google Shape;934;p22"/>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extLst>
      <p:ext uri="{BB962C8B-B14F-4D97-AF65-F5344CB8AC3E}">
        <p14:creationId xmlns:p14="http://schemas.microsoft.com/office/powerpoint/2010/main" val="385399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09/01/2025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4669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09/01/2025</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048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09/01/2025</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024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09/01/2025</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700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6639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09/01/2025</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302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09/01/2025</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1085537" y="238981"/>
            <a:ext cx="4155753" cy="240698"/>
          </a:xfrm>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170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1/9/2025</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61781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3" r:id="rId13"/>
    <p:sldLayoutId id="2147483714" r:id="rId14"/>
    <p:sldLayoutId id="2147483716" r:id="rId15"/>
    <p:sldLayoutId id="2147483717" r:id="rId16"/>
    <p:sldLayoutId id="2147483718" r:id="rId17"/>
    <p:sldLayoutId id="2147483719" r:id="rId18"/>
    <p:sldLayoutId id="2147483721" r:id="rId19"/>
    <p:sldLayoutId id="2147483722" r:id="rId20"/>
    <p:sldLayoutId id="2147483725" r:id="rId21"/>
  </p:sldLayoutIdLst>
  <p:hf sldNum="0"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audio" Target="../media/audio3.wav"/><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3" name="Google Shape;1613;p39"/>
          <p:cNvSpPr txBox="1">
            <a:spLocks noGrp="1"/>
          </p:cNvSpPr>
          <p:nvPr>
            <p:ph type="ctrTitle"/>
          </p:nvPr>
        </p:nvSpPr>
        <p:spPr>
          <a:xfrm>
            <a:off x="1324945" y="1329687"/>
            <a:ext cx="6611422" cy="22806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CHÀO MỪNG CÁC EM </a:t>
            </a:r>
            <a:br>
              <a:rPr lang="en" sz="3200" dirty="0">
                <a:latin typeface="+mn-lt"/>
              </a:rPr>
            </a:br>
            <a:r>
              <a:rPr lang="en" sz="3200" dirty="0">
                <a:latin typeface="+mn-lt"/>
              </a:rPr>
              <a:t>ĐẾN VỚI BUỔI HỌC HÔM NAY!  </a:t>
            </a:r>
            <a:endParaRPr sz="5400" dirty="0">
              <a:latin typeface="+mn-lt"/>
            </a:endParaRPr>
          </a:p>
        </p:txBody>
      </p:sp>
      <p:grpSp>
        <p:nvGrpSpPr>
          <p:cNvPr id="1642" name="Google Shape;1642;p39"/>
          <p:cNvGrpSpPr/>
          <p:nvPr/>
        </p:nvGrpSpPr>
        <p:grpSpPr>
          <a:xfrm>
            <a:off x="7450311" y="2653507"/>
            <a:ext cx="501393" cy="471161"/>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sp>
        <p:nvSpPr>
          <p:cNvPr id="45" name="Google Shape;2116;p53">
            <a:extLst>
              <a:ext uri="{FF2B5EF4-FFF2-40B4-BE49-F238E27FC236}">
                <a16:creationId xmlns:a16="http://schemas.microsoft.com/office/drawing/2014/main" id="{F5CB3EFF-1E09-4F7C-8EFD-6C01F152BE8F}"/>
              </a:ext>
            </a:extLst>
          </p:cNvPr>
          <p:cNvSpPr/>
          <p:nvPr/>
        </p:nvSpPr>
        <p:spPr>
          <a:xfrm>
            <a:off x="4157338" y="922854"/>
            <a:ext cx="731520" cy="731520"/>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17;p53">
            <a:extLst>
              <a:ext uri="{FF2B5EF4-FFF2-40B4-BE49-F238E27FC236}">
                <a16:creationId xmlns:a16="http://schemas.microsoft.com/office/drawing/2014/main" id="{65EFB042-96DC-40D9-BAE2-097E808A31D8}"/>
              </a:ext>
            </a:extLst>
          </p:cNvPr>
          <p:cNvSpPr txBox="1">
            <a:spLocks noGrp="1"/>
          </p:cNvSpPr>
          <p:nvPr>
            <p:ph type="title"/>
          </p:nvPr>
        </p:nvSpPr>
        <p:spPr>
          <a:xfrm>
            <a:off x="1332265" y="2011314"/>
            <a:ext cx="6442566"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solidFill>
                  <a:srgbClr val="002060"/>
                </a:solidFill>
                <a:latin typeface="+mn-lt"/>
              </a:rPr>
              <a:t>MÔ TẢ VÀ BIỂU DIỄN DỮ LIỆU TRÊN CÁC BẢNG, BIỂU ĐỒ</a:t>
            </a:r>
            <a:endParaRPr sz="3200" dirty="0">
              <a:solidFill>
                <a:srgbClr val="002060"/>
              </a:solidFill>
              <a:latin typeface="+mn-lt"/>
            </a:endParaRPr>
          </a:p>
        </p:txBody>
      </p:sp>
      <p:sp>
        <p:nvSpPr>
          <p:cNvPr id="47" name="Google Shape;2119;p53">
            <a:extLst>
              <a:ext uri="{FF2B5EF4-FFF2-40B4-BE49-F238E27FC236}">
                <a16:creationId xmlns:a16="http://schemas.microsoft.com/office/drawing/2014/main" id="{AA929F8A-8411-4AEB-823D-762951985D25}"/>
              </a:ext>
            </a:extLst>
          </p:cNvPr>
          <p:cNvSpPr txBox="1">
            <a:spLocks/>
          </p:cNvSpPr>
          <p:nvPr/>
        </p:nvSpPr>
        <p:spPr>
          <a:xfrm>
            <a:off x="4187788" y="901536"/>
            <a:ext cx="731520" cy="73152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dirty="0">
                <a:solidFill>
                  <a:srgbClr val="C00000"/>
                </a:solidFill>
                <a:latin typeface="+mn-lt"/>
              </a:rPr>
              <a:t>03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26711" y="501785"/>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latin typeface="+mn-lt"/>
              </a:rPr>
              <a:t>HĐ3</a:t>
            </a:r>
          </a:p>
        </p:txBody>
      </p:sp>
      <p:sp>
        <p:nvSpPr>
          <p:cNvPr id="4" name="TextBox 3">
            <a:extLst>
              <a:ext uri="{FF2B5EF4-FFF2-40B4-BE49-F238E27FC236}">
                <a16:creationId xmlns:a16="http://schemas.microsoft.com/office/drawing/2014/main" id="{CBC52F74-9C9D-4E4B-A834-EBE9B74A4753}"/>
              </a:ext>
            </a:extLst>
          </p:cNvPr>
          <p:cNvSpPr txBox="1"/>
          <p:nvPr/>
        </p:nvSpPr>
        <p:spPr>
          <a:xfrm>
            <a:off x="1166279" y="15505"/>
            <a:ext cx="7414681" cy="972560"/>
          </a:xfrm>
          <a:prstGeom prst="snip2DiagRect">
            <a:avLst>
              <a:gd name="adj1" fmla="val 4055"/>
              <a:gd name="adj2" fmla="val 25588"/>
            </a:avLst>
          </a:prstGeom>
          <a:solidFill>
            <a:schemeClr val="bg1"/>
          </a:solidFill>
        </p:spPr>
        <p:txBody>
          <a:bodyPr wrap="square" rtlCol="0">
            <a:spAutoFit/>
          </a:bodyPr>
          <a:lstStyle/>
          <a:p>
            <a:pPr algn="just">
              <a:lnSpc>
                <a:spcPct val="12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1 </a:t>
            </a:r>
            <a:r>
              <a:rPr lang="en-US" sz="1800" dirty="0" err="1"/>
              <a:t>biểu</a:t>
            </a:r>
            <a:r>
              <a:rPr lang="en-US" sz="1800" dirty="0"/>
              <a:t> </a:t>
            </a:r>
            <a:r>
              <a:rPr lang="en-US" sz="1800" dirty="0" err="1"/>
              <a:t>diễn</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2016, 2017, 2018, 2019, 2020.</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1223783" y="988066"/>
            <a:ext cx="3404631" cy="2507684"/>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73620" y="988066"/>
            <a:ext cx="2984720" cy="2260274"/>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90311" y="3356501"/>
            <a:ext cx="8963378" cy="1703030"/>
          </a:xfrm>
          <a:custGeom>
            <a:avLst/>
            <a:gdLst>
              <a:gd name="connsiteX0" fmla="*/ 0 w 8963378"/>
              <a:gd name="connsiteY0" fmla="*/ 0 h 1703030"/>
              <a:gd name="connsiteX1" fmla="*/ 8963378 w 8963378"/>
              <a:gd name="connsiteY1" fmla="*/ 0 h 1703030"/>
              <a:gd name="connsiteX2" fmla="*/ 8963378 w 8963378"/>
              <a:gd name="connsiteY2" fmla="*/ 1703030 h 1703030"/>
              <a:gd name="connsiteX3" fmla="*/ 0 w 8963378"/>
              <a:gd name="connsiteY3" fmla="*/ 1703030 h 1703030"/>
              <a:gd name="connsiteX4" fmla="*/ 0 w 8963378"/>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378" h="1703030" fill="none" extrusionOk="0">
                <a:moveTo>
                  <a:pt x="0" y="0"/>
                </a:moveTo>
                <a:cubicBezTo>
                  <a:pt x="1829824" y="-143182"/>
                  <a:pt x="6468074" y="-123185"/>
                  <a:pt x="8963378" y="0"/>
                </a:cubicBezTo>
                <a:cubicBezTo>
                  <a:pt x="8893997" y="487484"/>
                  <a:pt x="8877079" y="1179702"/>
                  <a:pt x="8963378" y="1703030"/>
                </a:cubicBezTo>
                <a:cubicBezTo>
                  <a:pt x="5345896" y="1661973"/>
                  <a:pt x="1319063" y="1602644"/>
                  <a:pt x="0" y="1703030"/>
                </a:cubicBezTo>
                <a:cubicBezTo>
                  <a:pt x="113630" y="1246576"/>
                  <a:pt x="124829" y="238584"/>
                  <a:pt x="0" y="0"/>
                </a:cubicBezTo>
                <a:close/>
              </a:path>
              <a:path w="8963378" h="1703030" stroke="0" extrusionOk="0">
                <a:moveTo>
                  <a:pt x="0" y="0"/>
                </a:moveTo>
                <a:cubicBezTo>
                  <a:pt x="4187482" y="-118874"/>
                  <a:pt x="6396154" y="84730"/>
                  <a:pt x="8963378" y="0"/>
                </a:cubicBezTo>
                <a:cubicBezTo>
                  <a:pt x="9026955" y="483905"/>
                  <a:pt x="9055182" y="1234506"/>
                  <a:pt x="8963378" y="1703030"/>
                </a:cubicBezTo>
                <a:cubicBezTo>
                  <a:pt x="6778658" y="1537292"/>
                  <a:pt x="3303801"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sym typeface="Arial"/>
              </a:rPr>
              <a:t>Nêu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cách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xác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định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tổng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doanh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thu</a:t>
            </a:r>
            <a:r>
              <a:rPr kumimoji="0" lang="en-US" sz="1800" b="0" i="0" u="none" strike="noStrike" kern="0" cap="none" spc="0" normalizeH="0" noProof="0" dirty="0">
                <a:ln>
                  <a:noFill/>
                </a:ln>
                <a:solidFill>
                  <a:srgbClr val="000000"/>
                </a:solidFill>
                <a:effectLst/>
                <a:uLnTx/>
                <a:uFillTx/>
                <a:sym typeface="Arial"/>
              </a:rPr>
              <a:t> du </a:t>
            </a:r>
            <a:r>
              <a:rPr kumimoji="0" lang="en-US" sz="1800" b="0" i="0" u="none" strike="noStrike" kern="0" cap="none" spc="0" normalizeH="0" noProof="0" dirty="0" err="1">
                <a:ln>
                  <a:noFill/>
                </a:ln>
                <a:solidFill>
                  <a:srgbClr val="000000"/>
                </a:solidFill>
                <a:effectLst/>
                <a:uLnTx/>
                <a:uFillTx/>
                <a:sym typeface="Arial"/>
              </a:rPr>
              <a:t>lịch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tỉnh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Khánh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Hoà</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trong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mỗi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năm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từ</a:t>
            </a:r>
            <a:r>
              <a:rPr kumimoji="0" lang="en-US" sz="1800" b="0" i="0" u="none" strike="noStrike" kern="0" cap="none" spc="0" normalizeH="0" noProof="0" dirty="0">
                <a:ln>
                  <a:noFill/>
                </a:ln>
                <a:solidFill>
                  <a:srgbClr val="000000"/>
                </a:solidFill>
                <a:effectLst/>
                <a:uLnTx/>
                <a:uFillTx/>
                <a:sym typeface="Arial"/>
              </a:rPr>
              <a:t> 2016 </a:t>
            </a:r>
            <a:r>
              <a:rPr kumimoji="0" lang="en-US" sz="1800" b="0" i="0" u="none" strike="noStrike" kern="0" cap="none" spc="0" normalizeH="0" noProof="0" dirty="0" err="1">
                <a:ln>
                  <a:noFill/>
                </a:ln>
                <a:solidFill>
                  <a:srgbClr val="000000"/>
                </a:solidFill>
                <a:effectLst/>
                <a:uLnTx/>
                <a:uFillTx/>
                <a:sym typeface="Arial"/>
              </a:rPr>
              <a:t>đến</a:t>
            </a:r>
            <a:r>
              <a:rPr kumimoji="0" lang="en-US" sz="1800" b="0" i="0" u="none" strike="noStrike" kern="0" cap="none" spc="0" normalizeH="0" noProof="0" dirty="0">
                <a:ln>
                  <a:noFill/>
                </a:ln>
                <a:solidFill>
                  <a:srgbClr val="000000"/>
                </a:solidFill>
                <a:effectLst/>
                <a:uLnTx/>
                <a:uFillTx/>
                <a:sym typeface="Arial"/>
              </a:rPr>
              <a:t> 2020.</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baseline="0" dirty="0" err="1"/>
              <a:t>Tìm</a:t>
            </a:r>
            <a:r>
              <a:rPr lang="en-US" sz="1800" dirty="0"/>
              <a:t> </a:t>
            </a:r>
            <a:r>
              <a:rPr lang="en-US" sz="1800" dirty="0" err="1"/>
              <a:t>hiểu</a:t>
            </a:r>
            <a:r>
              <a:rPr lang="en-US" sz="1800" dirty="0"/>
              <a:t> </a:t>
            </a:r>
            <a:r>
              <a:rPr lang="en-US" sz="1800" dirty="0" err="1"/>
              <a:t>nguyên</a:t>
            </a:r>
            <a:r>
              <a:rPr lang="en-US" sz="1800" dirty="0"/>
              <a:t> </a:t>
            </a:r>
            <a:r>
              <a:rPr lang="en-US" sz="1800" dirty="0" err="1"/>
              <a:t>nhân</a:t>
            </a:r>
            <a:r>
              <a:rPr lang="en-US" sz="1800" dirty="0"/>
              <a:t> </a:t>
            </a:r>
            <a:r>
              <a:rPr lang="en-US" sz="1800" dirty="0" err="1"/>
              <a:t>và</a:t>
            </a:r>
            <a:r>
              <a:rPr lang="en-US" sz="1800" dirty="0"/>
              <a:t> </a:t>
            </a:r>
            <a:r>
              <a:rPr lang="en-US" sz="1800" dirty="0" err="1"/>
              <a:t>nêu</a:t>
            </a:r>
            <a:r>
              <a:rPr lang="en-US" sz="1800" dirty="0"/>
              <a:t> </a:t>
            </a:r>
            <a:r>
              <a:rPr lang="en-US" sz="1800" dirty="0" err="1"/>
              <a:t>một</a:t>
            </a:r>
            <a:r>
              <a:rPr lang="en-US" sz="1800" dirty="0"/>
              <a:t> </a:t>
            </a:r>
            <a:r>
              <a:rPr lang="en-US" sz="1800" dirty="0" err="1"/>
              <a:t>vài</a:t>
            </a:r>
            <a:r>
              <a:rPr lang="en-US" sz="1800" dirty="0"/>
              <a:t> </a:t>
            </a:r>
            <a:r>
              <a:rPr lang="en-US" sz="1800" dirty="0" err="1"/>
              <a:t>lí</a:t>
            </a:r>
            <a:r>
              <a:rPr lang="en-US" sz="1800" dirty="0"/>
              <a:t> do </a:t>
            </a:r>
            <a:r>
              <a:rPr lang="en-US" sz="1800" dirty="0" err="1"/>
              <a:t>vì</a:t>
            </a:r>
            <a:r>
              <a:rPr lang="en-US" sz="1800" dirty="0"/>
              <a:t> </a:t>
            </a:r>
            <a:r>
              <a:rPr lang="en-US" sz="1800" dirty="0" err="1"/>
              <a:t>sao</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năm</a:t>
            </a:r>
            <a:r>
              <a:rPr lang="en-US" sz="1800" dirty="0"/>
              <a:t> 2020 </a:t>
            </a:r>
            <a:r>
              <a:rPr lang="en-US" sz="1800" dirty="0" err="1"/>
              <a:t>giảm</a:t>
            </a:r>
            <a:r>
              <a:rPr lang="en-US" sz="1800" dirty="0"/>
              <a:t> so </a:t>
            </a:r>
            <a:r>
              <a:rPr lang="en-US" sz="1800" dirty="0" err="1"/>
              <a:t>với</a:t>
            </a:r>
            <a:r>
              <a:rPr lang="en-US" sz="1800" dirty="0"/>
              <a:t> </a:t>
            </a:r>
            <a:r>
              <a:rPr lang="en-US" sz="1800" dirty="0" err="1"/>
              <a:t>năm</a:t>
            </a:r>
            <a:r>
              <a:rPr lang="en-US" sz="1800" dirty="0"/>
              <a:t> 2019.</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23195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randombar(horizontal)">
                                      <p:cBhvr>
                                        <p:cTn id="27" dur="5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745893" y="311613"/>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8038095" y="9972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745893" y="2439084"/>
            <a:ext cx="7976152"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c) Ta </a:t>
            </a:r>
            <a:r>
              <a:rPr kumimoji="0" lang="en-US" sz="1800" b="0" i="0" u="none" strike="noStrike" kern="0" cap="none" spc="0" normalizeH="0" baseline="0" noProof="0" dirty="0" err="1">
                <a:ln>
                  <a:noFill/>
                </a:ln>
                <a:solidFill>
                  <a:srgbClr val="FFFFFF"/>
                </a:solidFill>
                <a:effectLst/>
                <a:uLnTx/>
                <a:uFillTx/>
                <a:latin typeface="Arial"/>
                <a:cs typeface="Arial"/>
                <a:sym typeface="Arial"/>
              </a:rPr>
              <a:t>có</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bảng</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số</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liệu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sau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đơn</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vị</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tỉ</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đô</a:t>
            </a:r>
            <a:r>
              <a:rPr kumimoji="0" lang="en-US" sz="1800" b="0" i="0" u="none" strike="noStrike" kern="0" cap="none" spc="0" normalizeH="0" noProof="0" dirty="0">
                <a:ln>
                  <a:noFill/>
                </a:ln>
                <a:solidFill>
                  <a:srgbClr val="FFFFFF"/>
                </a:solidFill>
                <a:effectLst/>
                <a:uLnTx/>
                <a:uFillTx/>
                <a:latin typeface="Arial"/>
                <a:cs typeface="Arial"/>
                <a:sym typeface="Arial"/>
              </a:rPr>
              <a:t> la </a:t>
            </a:r>
            <a:r>
              <a:rPr kumimoji="0" lang="en-US" sz="1800" b="0" i="0" u="none" strike="noStrike" kern="0" cap="none" spc="0" normalizeH="0" noProof="0" dirty="0" err="1">
                <a:ln>
                  <a:noFill/>
                </a:ln>
                <a:solidFill>
                  <a:srgbClr val="FFFFFF"/>
                </a:solidFill>
                <a:effectLst/>
                <a:uLnTx/>
                <a:uFillTx/>
                <a:latin typeface="Arial"/>
                <a:cs typeface="Arial"/>
                <a:sym typeface="Arial"/>
              </a:rPr>
              <a:t>Mỹ</a:t>
            </a:r>
            <a:r>
              <a:rPr kumimoji="0" lang="en-US" sz="1800" b="0" i="0" u="none" strike="noStrike" kern="0" cap="none" spc="0" normalizeH="0" noProof="0" dirty="0">
                <a:ln>
                  <a:noFill/>
                </a:ln>
                <a:solidFill>
                  <a:srgbClr val="FFFFFF"/>
                </a:solidFill>
                <a:effectLst/>
                <a:uLnTx/>
                <a:uFillTx/>
                <a:latin typeface="Arial"/>
                <a:cs typeface="Arial"/>
                <a:sym typeface="Arial"/>
              </a:rPr>
              <a:t>): </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1352218220"/>
              </p:ext>
            </p:extLst>
          </p:nvPr>
        </p:nvGraphicFramePr>
        <p:xfrm>
          <a:off x="745893" y="3114821"/>
          <a:ext cx="7652214" cy="1727052"/>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
        <p:nvSpPr>
          <p:cNvPr id="2" name="TextBox 1">
            <a:extLst>
              <a:ext uri="{FF2B5EF4-FFF2-40B4-BE49-F238E27FC236}">
                <a16:creationId xmlns:a16="http://schemas.microsoft.com/office/drawing/2014/main" id="{766F96AA-A4A1-4FD2-B6A6-69444CE50914}"/>
              </a:ext>
            </a:extLst>
          </p:cNvPr>
          <p:cNvSpPr txBox="1"/>
          <p:nvPr/>
        </p:nvSpPr>
        <p:spPr>
          <a:xfrm>
            <a:off x="3480990" y="3978347"/>
            <a:ext cx="943428" cy="400110"/>
          </a:xfrm>
          <a:prstGeom prst="rect">
            <a:avLst/>
          </a:prstGeom>
          <a:solidFill>
            <a:schemeClr val="bg1"/>
          </a:solidFill>
        </p:spPr>
        <p:txBody>
          <a:bodyPr wrap="square" rtlCol="0">
            <a:spAutoFit/>
          </a:bodyPr>
          <a:lstStyle/>
          <a:p>
            <a:pPr algn="ctr"/>
            <a:r>
              <a:rPr lang="en-US" sz="2000" dirty="0"/>
              <a:t>31,8</a:t>
            </a:r>
          </a:p>
        </p:txBody>
      </p:sp>
      <p:pic>
        <p:nvPicPr>
          <p:cNvPr id="9" name="Picture 8">
            <a:extLst>
              <a:ext uri="{FF2B5EF4-FFF2-40B4-BE49-F238E27FC236}">
                <a16:creationId xmlns:a16="http://schemas.microsoft.com/office/drawing/2014/main" id="{7DD37E2F-AD2A-4094-BAC4-3AE6F2530594}"/>
              </a:ext>
            </a:extLst>
          </p:cNvPr>
          <p:cNvPicPr>
            <a:picLocks noChangeAspect="1"/>
          </p:cNvPicPr>
          <p:nvPr/>
        </p:nvPicPr>
        <p:blipFill>
          <a:blip r:embed="rId3"/>
          <a:stretch>
            <a:fillRect/>
          </a:stretch>
        </p:blipFill>
        <p:spPr>
          <a:xfrm>
            <a:off x="4835858" y="54270"/>
            <a:ext cx="4308141" cy="2785183"/>
          </a:xfrm>
          <a:prstGeom prst="rect">
            <a:avLst/>
          </a:prstGeom>
        </p:spPr>
      </p:pic>
      <p:sp>
        <p:nvSpPr>
          <p:cNvPr id="11" name="TextBox 10">
            <a:extLst>
              <a:ext uri="{FF2B5EF4-FFF2-40B4-BE49-F238E27FC236}">
                <a16:creationId xmlns:a16="http://schemas.microsoft.com/office/drawing/2014/main" id="{976CBE1B-52A8-4279-B443-7DECB8F6FABB}"/>
              </a:ext>
            </a:extLst>
          </p:cNvPr>
          <p:cNvSpPr txBox="1"/>
          <p:nvPr/>
        </p:nvSpPr>
        <p:spPr>
          <a:xfrm>
            <a:off x="4733969" y="3950751"/>
            <a:ext cx="943428" cy="400110"/>
          </a:xfrm>
          <a:prstGeom prst="rect">
            <a:avLst/>
          </a:prstGeom>
          <a:solidFill>
            <a:schemeClr val="bg1"/>
          </a:solidFill>
        </p:spPr>
        <p:txBody>
          <a:bodyPr wrap="square" rtlCol="0">
            <a:spAutoFit/>
          </a:bodyPr>
          <a:lstStyle/>
          <a:p>
            <a:pPr algn="ctr"/>
            <a:r>
              <a:rPr lang="en-US" sz="2000" dirty="0"/>
              <a:t>36,2</a:t>
            </a:r>
          </a:p>
        </p:txBody>
      </p:sp>
      <p:sp>
        <p:nvSpPr>
          <p:cNvPr id="14" name="TextBox 13">
            <a:extLst>
              <a:ext uri="{FF2B5EF4-FFF2-40B4-BE49-F238E27FC236}">
                <a16:creationId xmlns:a16="http://schemas.microsoft.com/office/drawing/2014/main" id="{E4D7564A-EBF7-4000-9079-6183235DA3EF}"/>
              </a:ext>
            </a:extLst>
          </p:cNvPr>
          <p:cNvSpPr txBox="1"/>
          <p:nvPr/>
        </p:nvSpPr>
        <p:spPr>
          <a:xfrm>
            <a:off x="6094324" y="3978347"/>
            <a:ext cx="943428" cy="400110"/>
          </a:xfrm>
          <a:prstGeom prst="rect">
            <a:avLst/>
          </a:prstGeom>
          <a:solidFill>
            <a:schemeClr val="bg1"/>
          </a:solidFill>
        </p:spPr>
        <p:txBody>
          <a:bodyPr wrap="square" rtlCol="0">
            <a:spAutoFit/>
          </a:bodyPr>
          <a:lstStyle/>
          <a:p>
            <a:pPr algn="ctr"/>
            <a:r>
              <a:rPr lang="en-US" sz="2000" dirty="0"/>
              <a:t>38,8</a:t>
            </a:r>
          </a:p>
        </p:txBody>
      </p:sp>
      <p:sp>
        <p:nvSpPr>
          <p:cNvPr id="15" name="TextBox 14">
            <a:extLst>
              <a:ext uri="{FF2B5EF4-FFF2-40B4-BE49-F238E27FC236}">
                <a16:creationId xmlns:a16="http://schemas.microsoft.com/office/drawing/2014/main" id="{5736E56C-E9C5-44BE-88A1-E7EA21DE0FB9}"/>
              </a:ext>
            </a:extLst>
          </p:cNvPr>
          <p:cNvSpPr txBox="1"/>
          <p:nvPr/>
        </p:nvSpPr>
        <p:spPr>
          <a:xfrm>
            <a:off x="7347303" y="3950751"/>
            <a:ext cx="943428" cy="400110"/>
          </a:xfrm>
          <a:prstGeom prst="rect">
            <a:avLst/>
          </a:prstGeom>
          <a:solidFill>
            <a:schemeClr val="bg1"/>
          </a:solidFill>
        </p:spPr>
        <p:txBody>
          <a:bodyPr wrap="square" rtlCol="0">
            <a:spAutoFit/>
          </a:bodyPr>
          <a:lstStyle/>
          <a:p>
            <a:pPr algn="ctr"/>
            <a:r>
              <a:rPr lang="en-US" sz="2000" dirty="0"/>
              <a:t>35,0</a:t>
            </a:r>
          </a:p>
        </p:txBody>
      </p:sp>
      <p:sp>
        <p:nvSpPr>
          <p:cNvPr id="16" name="TextBox 15">
            <a:extLst>
              <a:ext uri="{FF2B5EF4-FFF2-40B4-BE49-F238E27FC236}">
                <a16:creationId xmlns:a16="http://schemas.microsoft.com/office/drawing/2014/main" id="{08171AF5-51C7-462B-9B4B-F8A37E3AE291}"/>
              </a:ext>
            </a:extLst>
          </p:cNvPr>
          <p:cNvSpPr txBox="1"/>
          <p:nvPr/>
        </p:nvSpPr>
        <p:spPr>
          <a:xfrm>
            <a:off x="3480990" y="4441763"/>
            <a:ext cx="943428" cy="400110"/>
          </a:xfrm>
          <a:prstGeom prst="rect">
            <a:avLst/>
          </a:prstGeom>
          <a:solidFill>
            <a:schemeClr val="bg1"/>
          </a:solidFill>
        </p:spPr>
        <p:txBody>
          <a:bodyPr wrap="square" rtlCol="0">
            <a:spAutoFit/>
          </a:bodyPr>
          <a:lstStyle/>
          <a:p>
            <a:pPr algn="ctr"/>
            <a:r>
              <a:rPr lang="en-US" sz="2000" dirty="0"/>
              <a:t>17,9</a:t>
            </a:r>
          </a:p>
        </p:txBody>
      </p:sp>
      <p:sp>
        <p:nvSpPr>
          <p:cNvPr id="17" name="TextBox 16">
            <a:extLst>
              <a:ext uri="{FF2B5EF4-FFF2-40B4-BE49-F238E27FC236}">
                <a16:creationId xmlns:a16="http://schemas.microsoft.com/office/drawing/2014/main" id="{F69240F7-85E5-4084-A513-A95350F5C382}"/>
              </a:ext>
            </a:extLst>
          </p:cNvPr>
          <p:cNvSpPr txBox="1"/>
          <p:nvPr/>
        </p:nvSpPr>
        <p:spPr>
          <a:xfrm>
            <a:off x="4733969" y="4441763"/>
            <a:ext cx="943428" cy="400110"/>
          </a:xfrm>
          <a:prstGeom prst="rect">
            <a:avLst/>
          </a:prstGeom>
          <a:solidFill>
            <a:schemeClr val="bg1"/>
          </a:solidFill>
        </p:spPr>
        <p:txBody>
          <a:bodyPr wrap="square" rtlCol="0">
            <a:spAutoFit/>
          </a:bodyPr>
          <a:lstStyle/>
          <a:p>
            <a:pPr algn="ctr"/>
            <a:r>
              <a:rPr lang="en-US" sz="2000" dirty="0"/>
              <a:t>19,6</a:t>
            </a:r>
          </a:p>
        </p:txBody>
      </p:sp>
      <p:sp>
        <p:nvSpPr>
          <p:cNvPr id="18" name="TextBox 17">
            <a:extLst>
              <a:ext uri="{FF2B5EF4-FFF2-40B4-BE49-F238E27FC236}">
                <a16:creationId xmlns:a16="http://schemas.microsoft.com/office/drawing/2014/main" id="{5023642C-AA90-4D8C-95FF-35960027A5EA}"/>
              </a:ext>
            </a:extLst>
          </p:cNvPr>
          <p:cNvSpPr txBox="1"/>
          <p:nvPr/>
        </p:nvSpPr>
        <p:spPr>
          <a:xfrm>
            <a:off x="6005614" y="4459293"/>
            <a:ext cx="943428" cy="400110"/>
          </a:xfrm>
          <a:prstGeom prst="rect">
            <a:avLst/>
          </a:prstGeom>
          <a:solidFill>
            <a:schemeClr val="bg1"/>
          </a:solidFill>
        </p:spPr>
        <p:txBody>
          <a:bodyPr wrap="square" rtlCol="0">
            <a:spAutoFit/>
          </a:bodyPr>
          <a:lstStyle/>
          <a:p>
            <a:pPr algn="ctr"/>
            <a:r>
              <a:rPr lang="en-US" sz="2000" dirty="0"/>
              <a:t>22,1</a:t>
            </a:r>
          </a:p>
        </p:txBody>
      </p:sp>
      <p:sp>
        <p:nvSpPr>
          <p:cNvPr id="19" name="TextBox 18">
            <a:extLst>
              <a:ext uri="{FF2B5EF4-FFF2-40B4-BE49-F238E27FC236}">
                <a16:creationId xmlns:a16="http://schemas.microsoft.com/office/drawing/2014/main" id="{2D165FD3-1D81-4F54-B87B-543C4BC07684}"/>
              </a:ext>
            </a:extLst>
          </p:cNvPr>
          <p:cNvSpPr txBox="1"/>
          <p:nvPr/>
        </p:nvSpPr>
        <p:spPr>
          <a:xfrm>
            <a:off x="7291773" y="4441763"/>
            <a:ext cx="943428" cy="400110"/>
          </a:xfrm>
          <a:prstGeom prst="rect">
            <a:avLst/>
          </a:prstGeom>
          <a:solidFill>
            <a:schemeClr val="bg1"/>
          </a:solidFill>
        </p:spPr>
        <p:txBody>
          <a:bodyPr wrap="square" rtlCol="0">
            <a:spAutoFit/>
          </a:bodyPr>
          <a:lstStyle/>
          <a:p>
            <a:pPr algn="ctr"/>
            <a:r>
              <a:rPr lang="en-US" sz="2000" dirty="0"/>
              <a:t>19,9</a:t>
            </a:r>
          </a:p>
        </p:txBody>
      </p:sp>
    </p:spTree>
    <p:extLst>
      <p:ext uri="{BB962C8B-B14F-4D97-AF65-F5344CB8AC3E}">
        <p14:creationId xmlns:p14="http://schemas.microsoft.com/office/powerpoint/2010/main" val="25306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1" grpId="0" animBg="1"/>
      <p:bldP spid="14"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0860" y="38229"/>
            <a:ext cx="2932025" cy="59293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5.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a:off x="761705" y="3890703"/>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a:off x="761705" y="3890703"/>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l="-166" t="-24752" b="-287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761705" y="314038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A</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To</m:t>
                      </m:r>
                      <m:r>
                        <m:rPr>
                          <m:nor/>
                        </m:rPr>
                        <a:rPr lang="en-US" sz="1600">
                          <a:latin typeface="Arial" panose="020B0604020202020204" pitchFamily="34" charset="0"/>
                          <a:cs typeface="Arial" panose="020B0604020202020204" pitchFamily="34" charset="0"/>
                        </a:rPr>
                        <m:t>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m:t>
                      </m:r>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ó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KHTN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oMath>
                  </m:oMathPara>
                </a14:m>
                <a:endParaRPr lang="en-US" sz="1600" dirty="0">
                  <a:latin typeface="Arial" panose="020B0604020202020204" pitchFamily="34" charset="0"/>
                  <a:cs typeface="Arial" panose="020B0604020202020204" pitchFamily="34" charset="0"/>
                </a:endParaRPr>
              </a:p>
            </p:txBody>
          </p:sp>
        </mc:Choice>
        <mc:Fallback>
          <p:sp>
            <p:nvSpPr>
              <p:cNvPr id="14" name="B"/>
              <p:cNvSpPr>
                <a:spLocks noRot="1" noChangeAspect="1" noMove="1" noResize="1" noEditPoints="1" noAdjustHandles="1" noChangeArrowheads="1" noChangeShapeType="1" noTextEdit="1"/>
              </p:cNvSpPr>
              <p:nvPr/>
            </p:nvSpPr>
            <p:spPr>
              <a:xfrm>
                <a:off x="761705" y="314038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b="-79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flipH="1">
                <a:off x="4423611" y="314038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p:sp>
            <p:nvSpPr>
              <p:cNvPr id="15" name="C"/>
              <p:cNvSpPr>
                <a:spLocks noRot="1" noChangeAspect="1" noMove="1" noResize="1" noEditPoints="1" noAdjustHandles="1" noChangeArrowheads="1" noChangeShapeType="1" noTextEdit="1"/>
              </p:cNvSpPr>
              <p:nvPr/>
            </p:nvSpPr>
            <p:spPr>
              <a:xfrm flipH="1">
                <a:off x="4423611" y="314038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t="-24752" b="-287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flipH="1">
                <a:off x="4419305" y="3886842"/>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p:sp>
            <p:nvSpPr>
              <p:cNvPr id="16" name="D"/>
              <p:cNvSpPr>
                <a:spLocks noRot="1" noChangeAspect="1" noMove="1" noResize="1" noEditPoints="1" noAdjustHandles="1" noChangeArrowheads="1" noChangeShapeType="1" noTextEdit="1"/>
              </p:cNvSpPr>
              <p:nvPr/>
            </p:nvSpPr>
            <p:spPr>
              <a:xfrm flipH="1">
                <a:off x="4419305" y="3886842"/>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t="-25000" b="-29000"/>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 action="ppaction://noaction"/>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50800" y="2582889"/>
            <a:ext cx="9042400" cy="456535"/>
          </a:xfrm>
          <a:prstGeom prst="rect">
            <a:avLst/>
          </a:prstGeom>
          <a:noFill/>
        </p:spPr>
        <p:txBody>
          <a:bodyPr wrap="square" rtlCol="0">
            <a:spAutoFit/>
          </a:bodyPr>
          <a:lstStyle/>
          <a:p>
            <a:pPr marL="0" marR="0" algn="ctr">
              <a:lnSpc>
                <a:spcPct val="150000"/>
              </a:lnSpc>
              <a:spcBef>
                <a:spcPts val="600"/>
              </a:spcBef>
              <a:spcAft>
                <a:spcPts val="600"/>
              </a:spcAft>
            </a:pPr>
            <a:r>
              <a:rPr lang="en-US" sz="1800" i="1" dirty="0" err="1">
                <a:latin typeface="Arial" panose="020B0604020202020204" pitchFamily="34" charset="0"/>
                <a:ea typeface="Calibri" panose="020F0502020204030204" pitchFamily="34" charset="0"/>
                <a:cs typeface="Arial" panose="020B0604020202020204" pitchFamily="34" charset="0"/>
              </a:rPr>
              <a:t>L</a:t>
            </a:r>
            <a:r>
              <a:rPr lang="en-US" sz="1800" i="1" dirty="0" err="1">
                <a:effectLst/>
                <a:latin typeface="Arial" panose="020B0604020202020204" pitchFamily="34" charset="0"/>
                <a:ea typeface="Calibri" panose="020F0502020204030204" pitchFamily="34" charset="0"/>
                <a:cs typeface="Arial" panose="020B0604020202020204" pitchFamily="34" charset="0"/>
              </a:rPr>
              <a:t>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Toán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KHTN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26" name="Picture 25" descr="Biểu đồ cột kép dưới đây biểu diễn số học sinh giỏi hai môn Toán và Khoa  học tự nhiên của các lớp 6A, 6B, 6C, 6D và 6E.a) Số học sinh">
            <a:extLst>
              <a:ext uri="{FF2B5EF4-FFF2-40B4-BE49-F238E27FC236}">
                <a16:creationId xmlns:a16="http://schemas.microsoft.com/office/drawing/2014/main" id="{BF12F1CA-3CCB-455F-AAA2-BD49E117F62B}"/>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2349275" y="26686"/>
            <a:ext cx="4395284" cy="2634011"/>
          </a:xfrm>
          <a:prstGeom prst="rect">
            <a:avLst/>
          </a:prstGeom>
          <a:noFill/>
          <a:ln>
            <a:noFill/>
          </a:ln>
        </p:spPr>
      </p:pic>
    </p:spTree>
    <p:extLst>
      <p:ext uri="{BB962C8B-B14F-4D97-AF65-F5344CB8AC3E}">
        <p14:creationId xmlns:p14="http://schemas.microsoft.com/office/powerpoint/2010/main" val="141395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4" name="Google Shape;2074;p52"/>
          <p:cNvSpPr txBox="1">
            <a:spLocks noGrp="1"/>
          </p:cNvSpPr>
          <p:nvPr>
            <p:ph type="title"/>
          </p:nvPr>
        </p:nvSpPr>
        <p:spPr>
          <a:xfrm>
            <a:off x="3987381" y="1775737"/>
            <a:ext cx="4479286" cy="1741924"/>
          </a:xfrm>
          <a:prstGeom prst="cloud">
            <a:avLst/>
          </a:prstGeom>
          <a:solidFill>
            <a:schemeClr val="accent5">
              <a:lumMod val="90000"/>
            </a:schemeClr>
          </a:solidFill>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4000" dirty="0">
                <a:solidFill>
                  <a:srgbClr val="C00000"/>
                </a:solidFill>
                <a:latin typeface="Arial" panose="020B0604020202020204" pitchFamily="34" charset="0"/>
                <a:cs typeface="Arial" panose="020B0604020202020204" pitchFamily="34" charset="0"/>
              </a:rPr>
              <a:t>VẬN DỤNG</a:t>
            </a:r>
            <a:endParaRPr sz="4000" dirty="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129229"/>
            <a:ext cx="8843676" cy="2282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600" b="1" i="0" dirty="0" err="1">
                <a:solidFill>
                  <a:schemeClr val="bg1"/>
                </a:solidFill>
                <a:effectLst/>
                <a:cs typeface="Arial" panose="020B0604020202020204" pitchFamily="34" charset="0"/>
              </a:rPr>
              <a:t>Bài</a:t>
            </a:r>
            <a:r>
              <a:rPr lang="en-US" sz="1600" b="1" i="0" dirty="0">
                <a:solidFill>
                  <a:schemeClr val="bg1"/>
                </a:solidFill>
                <a:effectLst/>
                <a:cs typeface="Arial" panose="020B0604020202020204" pitchFamily="34" charset="0"/>
              </a:rPr>
              <a:t> 1. </a:t>
            </a:r>
            <a:r>
              <a:rPr lang="vi-VN" sz="1600" dirty="0">
                <a:solidFill>
                  <a:schemeClr val="bg1"/>
                </a:solidFill>
              </a:rPr>
              <a:t>Sau khi tìm hiểu thông tin về Hệ mặt trời từ trang web </a:t>
            </a:r>
            <a:r>
              <a:rPr lang="vi-VN" sz="1600" i="1" dirty="0">
                <a:solidFill>
                  <a:schemeClr val="bg1"/>
                </a:solidFill>
              </a:rPr>
              <a:t>https//:solarsystem.nasa.gov</a:t>
            </a:r>
            <a:r>
              <a:rPr lang="vi-VN" sz="1600" dirty="0">
                <a:solidFill>
                  <a:schemeClr val="bg1"/>
                </a:solidFill>
              </a:rPr>
              <a:t>, bạn Ngân thu thập được những dữ liệu thống kê sau:</a:t>
            </a:r>
          </a:p>
          <a:p>
            <a:pPr marL="285750" indent="-285750" algn="just">
              <a:lnSpc>
                <a:spcPct val="120000"/>
              </a:lnSpc>
              <a:buFontTx/>
              <a:buChar char="-"/>
            </a:pPr>
            <a:r>
              <a:rPr lang="vi-VN" sz="1600" dirty="0">
                <a:solidFill>
                  <a:schemeClr val="bg1"/>
                </a:solidFill>
              </a:rPr>
              <a:t>Hệ Mặt Trời gồm tám hành tinh, đó là: Sao Thủy, Sao Kim, Trái Đất, Sao Hỏa, Sao Mộc, Sao Thổ, Sao Thiên Vương, Sao Hải Vương.</a:t>
            </a:r>
            <a:endParaRPr lang="en-US" sz="1600" dirty="0">
              <a:solidFill>
                <a:schemeClr val="bg1"/>
              </a:solidFill>
            </a:endParaRPr>
          </a:p>
          <a:p>
            <a:pPr marL="285750" indent="-285750" algn="just">
              <a:lnSpc>
                <a:spcPct val="120000"/>
              </a:lnSpc>
              <a:buFontTx/>
              <a:buChar char="-"/>
            </a:pPr>
            <a:r>
              <a:rPr lang="vi-VN" sz="1600" dirty="0">
                <a:solidFill>
                  <a:schemeClr val="bg1"/>
                </a:solidFill>
              </a:rPr>
              <a:t>Bán kính theo đơn vị ki-lô-mét của 8 hành tinh đó lần lượt là: 2440, 6052, 3390, 69911, 58232, 25362, 24622</a:t>
            </a:r>
            <a:endParaRPr lang="en-US" sz="1600" dirty="0">
              <a:solidFill>
                <a:schemeClr val="bg1"/>
              </a:solidFill>
            </a:endParaRPr>
          </a:p>
          <a:p>
            <a:pPr marL="285750" indent="-285750" algn="just">
              <a:lnSpc>
                <a:spcPct val="120000"/>
              </a:lnSpc>
              <a:buFontTx/>
              <a:buChar char="-"/>
            </a:pPr>
            <a:r>
              <a:rPr lang="vi-VN" sz="1600" dirty="0">
                <a:solidFill>
                  <a:schemeClr val="bg1"/>
                </a:solidFill>
              </a:rPr>
              <a:t>Trong hai loại dữ liệu thống kê thu thập được ở trên, dữ liệu thống kê nào là số liệu? Dữ liệu thống kê nào không phải là số liệu?</a:t>
            </a:r>
          </a:p>
        </p:txBody>
      </p:sp>
      <p:pic>
        <p:nvPicPr>
          <p:cNvPr id="4" name="Picture 3">
            <a:extLst>
              <a:ext uri="{FF2B5EF4-FFF2-40B4-BE49-F238E27FC236}">
                <a16:creationId xmlns:a16="http://schemas.microsoft.com/office/drawing/2014/main" id="{73F21333-E7E5-4623-9BFB-D6A6684D04DF}"/>
              </a:ext>
            </a:extLst>
          </p:cNvPr>
          <p:cNvPicPr>
            <a:picLocks noChangeAspect="1"/>
          </p:cNvPicPr>
          <p:nvPr/>
        </p:nvPicPr>
        <p:blipFill>
          <a:blip r:embed="rId2"/>
          <a:stretch>
            <a:fillRect/>
          </a:stretch>
        </p:blipFill>
        <p:spPr>
          <a:xfrm>
            <a:off x="2632781" y="2571750"/>
            <a:ext cx="4445353" cy="2498965"/>
          </a:xfrm>
          <a:prstGeom prst="rect">
            <a:avLst/>
          </a:prstGeom>
        </p:spPr>
      </p:pic>
    </p:spTree>
    <p:extLst>
      <p:ext uri="{BB962C8B-B14F-4D97-AF65-F5344CB8AC3E}">
        <p14:creationId xmlns:p14="http://schemas.microsoft.com/office/powerpoint/2010/main" val="33734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7"/>
          <p:cNvSpPr txBox="1">
            <a:spLocks noGrp="1"/>
          </p:cNvSpPr>
          <p:nvPr>
            <p:ph type="title"/>
          </p:nvPr>
        </p:nvSpPr>
        <p:spPr>
          <a:xfrm>
            <a:off x="1441957" y="1351627"/>
            <a:ext cx="6373500" cy="6183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Arial" panose="020B0604020202020204" pitchFamily="34" charset="0"/>
                <a:cs typeface="Arial" panose="020B0604020202020204" pitchFamily="34" charset="0"/>
              </a:rPr>
              <a:t>HẸN GẶP LẠI CÁC EM </a:t>
            </a:r>
            <a:br>
              <a:rPr lang="en" sz="3200" dirty="0">
                <a:latin typeface="Arial" panose="020B0604020202020204" pitchFamily="34" charset="0"/>
                <a:cs typeface="Arial" panose="020B0604020202020204" pitchFamily="34" charset="0"/>
              </a:rPr>
            </a:br>
            <a:r>
              <a:rPr lang="en" sz="3200" dirty="0">
                <a:latin typeface="Arial" panose="020B0604020202020204" pitchFamily="34" charset="0"/>
                <a:cs typeface="Arial" panose="020B0604020202020204" pitchFamily="34" charset="0"/>
              </a:rPr>
              <a:t>Ở TIẾT HỌC SAU!</a:t>
            </a:r>
            <a:endParaRPr sz="3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title"/>
          </p:nvPr>
        </p:nvSpPr>
        <p:spPr>
          <a:xfrm>
            <a:off x="989516" y="718094"/>
            <a:ext cx="6984908" cy="3210704"/>
          </a:xfrm>
          <a:prstGeom prst="rect">
            <a:avLst/>
          </a:prstGeom>
        </p:spPr>
        <p:txBody>
          <a:bodyPr spcFirstLastPara="1" wrap="square" lIns="0" tIns="0" rIns="0" bIns="0" anchor="t" anchorCtr="0">
            <a:noAutofit/>
          </a:bodyPr>
          <a:lstStyle/>
          <a:p>
            <a:pPr marL="0" marR="0" algn="ctr">
              <a:lnSpc>
                <a:spcPct val="150000"/>
              </a:lnSpc>
              <a:spcBef>
                <a:spcPts val="600"/>
              </a:spcBef>
              <a:spcAft>
                <a:spcPts val="0"/>
              </a:spcAft>
            </a:pP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BÀI 1: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THU THẬP, PHÂN LOẠI VÀ BIỂU DIỄN DỮ LIỆU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(3 TIẾT)</a:t>
            </a:r>
          </a:p>
        </p:txBody>
      </p:sp>
      <p:grpSp>
        <p:nvGrpSpPr>
          <p:cNvPr id="1698" name="Google Shape;1698;p42"/>
          <p:cNvGrpSpPr/>
          <p:nvPr/>
        </p:nvGrpSpPr>
        <p:grpSpPr>
          <a:xfrm flipH="1">
            <a:off x="2497640" y="987175"/>
            <a:ext cx="545897" cy="513332"/>
            <a:chOff x="3187875" y="1320975"/>
            <a:chExt cx="545897" cy="513332"/>
          </a:xfrm>
        </p:grpSpPr>
        <p:sp>
          <p:nvSpPr>
            <p:cNvPr id="1699" name="Google Shape;1699;p42"/>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42"/>
          <p:cNvGrpSpPr/>
          <p:nvPr/>
        </p:nvGrpSpPr>
        <p:grpSpPr>
          <a:xfrm flipH="1">
            <a:off x="7100267" y="3355201"/>
            <a:ext cx="514599" cy="575974"/>
            <a:chOff x="4222145" y="3321351"/>
            <a:chExt cx="514599" cy="575974"/>
          </a:xfrm>
        </p:grpSpPr>
        <p:sp>
          <p:nvSpPr>
            <p:cNvPr id="1707" name="Google Shape;1707;p42"/>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42"/>
          <p:cNvGrpSpPr/>
          <p:nvPr/>
        </p:nvGrpSpPr>
        <p:grpSpPr>
          <a:xfrm flipH="1">
            <a:off x="7594166" y="866348"/>
            <a:ext cx="822200" cy="963825"/>
            <a:chOff x="966049" y="2642092"/>
            <a:chExt cx="822200" cy="963825"/>
          </a:xfrm>
        </p:grpSpPr>
        <p:sp>
          <p:nvSpPr>
            <p:cNvPr id="1720" name="Google Shape;1720;p42"/>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2"/>
            <p:cNvGrpSpPr/>
            <p:nvPr/>
          </p:nvGrpSpPr>
          <p:grpSpPr>
            <a:xfrm>
              <a:off x="966049" y="2642092"/>
              <a:ext cx="822194" cy="963825"/>
              <a:chOff x="984299" y="2659042"/>
              <a:chExt cx="822194" cy="963825"/>
            </a:xfrm>
          </p:grpSpPr>
          <p:sp>
            <p:nvSpPr>
              <p:cNvPr id="1722" name="Google Shape;1722;p42"/>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7" name="Google Shape;1727;p42"/>
          <p:cNvGrpSpPr/>
          <p:nvPr/>
        </p:nvGrpSpPr>
        <p:grpSpPr>
          <a:xfrm rot="-1059618" flipH="1">
            <a:off x="1919408" y="3478057"/>
            <a:ext cx="434227" cy="330249"/>
            <a:chOff x="5841679" y="4053505"/>
            <a:chExt cx="278328" cy="211668"/>
          </a:xfrm>
        </p:grpSpPr>
        <p:sp>
          <p:nvSpPr>
            <p:cNvPr id="1728" name="Google Shape;1728;p42"/>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7" name="Google Shape;1737;p43"/>
          <p:cNvSpPr txBox="1">
            <a:spLocks noGrp="1"/>
          </p:cNvSpPr>
          <p:nvPr>
            <p:ph type="title"/>
          </p:nvPr>
        </p:nvSpPr>
        <p:spPr>
          <a:xfrm>
            <a:off x="2509236" y="1718834"/>
            <a:ext cx="5270121" cy="1261512"/>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THU THẬP, PHÂN LOẠI VÀ BIỂU DIỄN DỮ LIỆU</a:t>
            </a:r>
            <a:endParaRPr sz="3200" dirty="0">
              <a:latin typeface="+mn-lt"/>
            </a:endParaRPr>
          </a:p>
        </p:txBody>
      </p:sp>
      <p:sp>
        <p:nvSpPr>
          <p:cNvPr id="1740" name="Google Shape;1740;p43"/>
          <p:cNvSpPr txBox="1">
            <a:spLocks noGrp="1"/>
          </p:cNvSpPr>
          <p:nvPr>
            <p:ph type="title" idx="2"/>
          </p:nvPr>
        </p:nvSpPr>
        <p:spPr>
          <a:xfrm>
            <a:off x="1229150" y="1716575"/>
            <a:ext cx="1545570" cy="137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01</a:t>
            </a:r>
            <a:endParaRPr sz="3200" dirty="0">
              <a:latin typeface="+mn-lt"/>
            </a:endParaRPr>
          </a:p>
        </p:txBody>
      </p:sp>
    </p:spTree>
  </p:cSld>
  <p:clrMapOvr>
    <a:masterClrMapping/>
  </p:clrMapOvr>
  <p:transition spd="med">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6" name="Group 5">
            <a:extLst>
              <a:ext uri="{FF2B5EF4-FFF2-40B4-BE49-F238E27FC236}">
                <a16:creationId xmlns:a16="http://schemas.microsoft.com/office/drawing/2014/main" id="{80FC7C40-A342-42E4-9986-77CE72FAF7D0}"/>
              </a:ext>
            </a:extLst>
          </p:cNvPr>
          <p:cNvGrpSpPr/>
          <p:nvPr/>
        </p:nvGrpSpPr>
        <p:grpSpPr>
          <a:xfrm>
            <a:off x="685394" y="276851"/>
            <a:ext cx="4170061" cy="400328"/>
            <a:chOff x="830179" y="635222"/>
            <a:chExt cx="6423968" cy="400328"/>
          </a:xfrm>
          <a:solidFill>
            <a:schemeClr val="accent4"/>
          </a:solidFill>
        </p:grpSpPr>
        <p:sp>
          <p:nvSpPr>
            <p:cNvPr id="4" name="TextBox 3">
              <a:extLst>
                <a:ext uri="{FF2B5EF4-FFF2-40B4-BE49-F238E27FC236}">
                  <a16:creationId xmlns:a16="http://schemas.microsoft.com/office/drawing/2014/main" id="{7CC08EC1-5894-4B44-A0E8-B301E4084DD5}"/>
                </a:ext>
              </a:extLst>
            </p:cNvPr>
            <p:cNvSpPr txBox="1"/>
            <p:nvPr/>
          </p:nvSpPr>
          <p:spPr>
            <a:xfrm>
              <a:off x="830179" y="635440"/>
              <a:ext cx="1099721" cy="400110"/>
            </a:xfrm>
            <a:prstGeom prst="rect">
              <a:avLst/>
            </a:prstGeom>
            <a:grpFill/>
          </p:spPr>
          <p:txBody>
            <a:bodyPr wrap="square" rtlCol="0">
              <a:spAutoFit/>
            </a:bodyPr>
            <a:lstStyle/>
            <a:p>
              <a:pPr algn="ctr"/>
              <a:r>
                <a:rPr lang="en-US" sz="2000" b="1" dirty="0"/>
                <a:t>HĐ1.</a:t>
              </a:r>
            </a:p>
          </p:txBody>
        </p:sp>
        <p:sp>
          <p:nvSpPr>
            <p:cNvPr id="5" name="TextBox 4">
              <a:extLst>
                <a:ext uri="{FF2B5EF4-FFF2-40B4-BE49-F238E27FC236}">
                  <a16:creationId xmlns:a16="http://schemas.microsoft.com/office/drawing/2014/main" id="{DCC6D5E0-4859-4F15-AE7B-16ED6F6CA1F1}"/>
                </a:ext>
              </a:extLst>
            </p:cNvPr>
            <p:cNvSpPr txBox="1"/>
            <p:nvPr/>
          </p:nvSpPr>
          <p:spPr>
            <a:xfrm>
              <a:off x="1929898" y="635222"/>
              <a:ext cx="5324249" cy="400110"/>
            </a:xfrm>
            <a:prstGeom prst="rect">
              <a:avLst/>
            </a:prstGeom>
            <a:grp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grpSp>
      <p:sp>
        <p:nvSpPr>
          <p:cNvPr id="24" name="TextBox 23">
            <a:extLst>
              <a:ext uri="{FF2B5EF4-FFF2-40B4-BE49-F238E27FC236}">
                <a16:creationId xmlns:a16="http://schemas.microsoft.com/office/drawing/2014/main" id="{DBEAA2F9-0505-43B6-AC67-CD93134D7AE0}"/>
              </a:ext>
            </a:extLst>
          </p:cNvPr>
          <p:cNvSpPr txBox="1"/>
          <p:nvPr/>
        </p:nvSpPr>
        <p:spPr>
          <a:xfrm>
            <a:off x="572213" y="916632"/>
            <a:ext cx="4283242" cy="3749744"/>
          </a:xfrm>
          <a:custGeom>
            <a:avLst/>
            <a:gdLst>
              <a:gd name="connsiteX0" fmla="*/ 0 w 4283242"/>
              <a:gd name="connsiteY0" fmla="*/ 0 h 3749744"/>
              <a:gd name="connsiteX1" fmla="*/ 4283242 w 4283242"/>
              <a:gd name="connsiteY1" fmla="*/ 0 h 3749744"/>
              <a:gd name="connsiteX2" fmla="*/ 4283242 w 4283242"/>
              <a:gd name="connsiteY2" fmla="*/ 3749744 h 3749744"/>
              <a:gd name="connsiteX3" fmla="*/ 0 w 4283242"/>
              <a:gd name="connsiteY3" fmla="*/ 3749744 h 3749744"/>
              <a:gd name="connsiteX4" fmla="*/ 0 w 4283242"/>
              <a:gd name="connsiteY4" fmla="*/ 0 h 374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242" h="3749744" fill="none" extrusionOk="0">
                <a:moveTo>
                  <a:pt x="0" y="0"/>
                </a:moveTo>
                <a:cubicBezTo>
                  <a:pt x="1106306" y="129708"/>
                  <a:pt x="3674411" y="-64990"/>
                  <a:pt x="4283242" y="0"/>
                </a:cubicBezTo>
                <a:cubicBezTo>
                  <a:pt x="4231211" y="606979"/>
                  <a:pt x="4406715" y="3017692"/>
                  <a:pt x="4283242" y="3749744"/>
                </a:cubicBezTo>
                <a:cubicBezTo>
                  <a:pt x="2662674" y="3650149"/>
                  <a:pt x="2084328" y="3880095"/>
                  <a:pt x="0" y="3749744"/>
                </a:cubicBezTo>
                <a:cubicBezTo>
                  <a:pt x="141201" y="2439164"/>
                  <a:pt x="-160715" y="1433753"/>
                  <a:pt x="0" y="0"/>
                </a:cubicBezTo>
                <a:close/>
              </a:path>
              <a:path w="4283242" h="3749744" stroke="0" extrusionOk="0">
                <a:moveTo>
                  <a:pt x="0" y="0"/>
                </a:moveTo>
                <a:cubicBezTo>
                  <a:pt x="750062" y="-117334"/>
                  <a:pt x="3790149" y="-99874"/>
                  <a:pt x="4283242" y="0"/>
                </a:cubicBezTo>
                <a:cubicBezTo>
                  <a:pt x="4430658" y="723630"/>
                  <a:pt x="4309505" y="2560321"/>
                  <a:pt x="4283242" y="3749744"/>
                </a:cubicBezTo>
                <a:cubicBezTo>
                  <a:pt x="3098678" y="3769580"/>
                  <a:pt x="464141" y="3855061"/>
                  <a:pt x="0" y="3749744"/>
                </a:cubicBezTo>
                <a:cubicBezTo>
                  <a:pt x="80611" y="2020267"/>
                  <a:pt x="145569" y="1788513"/>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1800" dirty="0" err="1"/>
              <a:t>Lớp</a:t>
            </a:r>
            <a:r>
              <a:rPr lang="en-US" sz="1800" dirty="0"/>
              <a:t> </a:t>
            </a:r>
            <a:r>
              <a:rPr lang="en-US" sz="1800" dirty="0" err="1"/>
              <a:t>trường</a:t>
            </a:r>
            <a:r>
              <a:rPr lang="en-US" sz="1800" dirty="0"/>
              <a:t> </a:t>
            </a:r>
            <a:r>
              <a:rPr lang="en-US" sz="1800" dirty="0" err="1"/>
              <a:t>lớp</a:t>
            </a:r>
            <a:r>
              <a:rPr lang="en-US" sz="1800" dirty="0"/>
              <a:t> 7D </a:t>
            </a:r>
            <a:r>
              <a:rPr lang="en-US" sz="1800" dirty="0" err="1"/>
              <a:t>thu</a:t>
            </a:r>
            <a:r>
              <a:rPr lang="en-US" sz="1800" dirty="0"/>
              <a:t> </a:t>
            </a:r>
            <a:r>
              <a:rPr lang="en-US" sz="1800" dirty="0" err="1"/>
              <a:t>thập</a:t>
            </a:r>
            <a:r>
              <a:rPr lang="en-US" sz="1800" dirty="0"/>
              <a:t> </a:t>
            </a:r>
            <a:r>
              <a:rPr lang="en-US" sz="1800" dirty="0" err="1"/>
              <a:t>thông</a:t>
            </a:r>
            <a:r>
              <a:rPr lang="en-US" sz="1800" dirty="0"/>
              <a:t> tin </a:t>
            </a:r>
            <a:r>
              <a:rPr lang="en-US" sz="1800" dirty="0" err="1"/>
              <a:t>về</a:t>
            </a:r>
            <a:r>
              <a:rPr lang="en-US" sz="1800" dirty="0"/>
              <a:t> </a:t>
            </a:r>
            <a:r>
              <a:rPr lang="en-US" sz="1800" dirty="0" err="1"/>
              <a:t>Tổ</a:t>
            </a:r>
            <a:r>
              <a:rPr lang="en-US" sz="1800" dirty="0"/>
              <a:t> 1 </a:t>
            </a:r>
            <a:r>
              <a:rPr lang="en-US" sz="1800" dirty="0" err="1"/>
              <a:t>được</a:t>
            </a:r>
            <a:r>
              <a:rPr lang="en-US" sz="1800" dirty="0"/>
              <a:t> </a:t>
            </a:r>
            <a:r>
              <a:rPr lang="en-US" sz="1800" dirty="0" err="1"/>
              <a:t>những</a:t>
            </a:r>
            <a:r>
              <a:rPr lang="en-US" sz="1800" dirty="0"/>
              <a:t> </a:t>
            </a:r>
            <a:r>
              <a:rPr lang="en-US" sz="1800" dirty="0" err="1"/>
              <a:t>dữ</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 </a:t>
            </a:r>
            <a:r>
              <a:rPr lang="en-US" sz="1800" dirty="0" err="1"/>
              <a:t>sau</a:t>
            </a:r>
            <a:r>
              <a:rPr lang="en-US" sz="1800" dirty="0"/>
              <a:t>:</a:t>
            </a:r>
          </a:p>
          <a:p>
            <a:pPr marL="285750" indent="-285750" algn="just">
              <a:lnSpc>
                <a:spcPct val="150000"/>
              </a:lnSpc>
              <a:buFont typeface="Wingdings" panose="05000000000000000000" pitchFamily="2" charset="2"/>
              <a:buChar char="§"/>
            </a:pPr>
            <a:r>
              <a:rPr lang="en-US" sz="1800" dirty="0" err="1"/>
              <a:t>Tổ</a:t>
            </a:r>
            <a:r>
              <a:rPr lang="en-US" sz="1800" dirty="0"/>
              <a:t> I </a:t>
            </a:r>
            <a:r>
              <a:rPr lang="en-US" sz="1800" dirty="0" err="1"/>
              <a:t>gồm</a:t>
            </a:r>
            <a:r>
              <a:rPr lang="en-US" sz="1800" dirty="0"/>
              <a:t> 10 </a:t>
            </a:r>
            <a:r>
              <a:rPr lang="en-US" sz="1800" dirty="0" err="1"/>
              <a:t>bạn</a:t>
            </a:r>
            <a:r>
              <a:rPr lang="en-US" sz="1800" dirty="0"/>
              <a:t>, </a:t>
            </a:r>
            <a:r>
              <a:rPr lang="en-US" sz="1800" dirty="0" err="1"/>
              <a:t>đó</a:t>
            </a:r>
            <a:r>
              <a:rPr lang="en-US" sz="1800" dirty="0"/>
              <a:t> </a:t>
            </a:r>
            <a:r>
              <a:rPr lang="en-US" sz="1800" dirty="0" err="1"/>
              <a:t>là</a:t>
            </a:r>
            <a:r>
              <a:rPr lang="en-US" sz="1800" dirty="0"/>
              <a:t>: An, </a:t>
            </a:r>
            <a:r>
              <a:rPr lang="en-US" sz="1800" dirty="0" err="1"/>
              <a:t>Bích</a:t>
            </a:r>
            <a:r>
              <a:rPr lang="en-US" sz="1800" dirty="0"/>
              <a:t>, </a:t>
            </a:r>
            <a:r>
              <a:rPr lang="en-US" sz="1800" dirty="0" err="1"/>
              <a:t>Châu</a:t>
            </a:r>
            <a:r>
              <a:rPr lang="en-US" sz="1800" dirty="0"/>
              <a:t>, Chung, Dung, </a:t>
            </a:r>
            <a:r>
              <a:rPr lang="en-US" sz="1800" dirty="0" err="1"/>
              <a:t>Dương</a:t>
            </a:r>
            <a:r>
              <a:rPr lang="en-US" sz="1800" dirty="0"/>
              <a:t>, </a:t>
            </a:r>
            <a:r>
              <a:rPr lang="en-US" sz="1800" dirty="0" err="1"/>
              <a:t>Quỳnh</a:t>
            </a:r>
            <a:r>
              <a:rPr lang="en-US" sz="1800" dirty="0"/>
              <a:t>, </a:t>
            </a:r>
            <a:r>
              <a:rPr lang="en-US" sz="1800" dirty="0" err="1"/>
              <a:t>Sơn</a:t>
            </a:r>
            <a:r>
              <a:rPr lang="en-US" sz="1800" dirty="0"/>
              <a:t>, </a:t>
            </a:r>
            <a:r>
              <a:rPr lang="en-US" sz="1800" dirty="0" err="1"/>
              <a:t>Thùy</a:t>
            </a:r>
            <a:r>
              <a:rPr lang="en-US" sz="1800" dirty="0"/>
              <a:t>, </a:t>
            </a:r>
            <a:r>
              <a:rPr lang="en-US" sz="1800" dirty="0" err="1"/>
              <a:t>Việt</a:t>
            </a:r>
            <a:r>
              <a:rPr lang="en-US" sz="1800" dirty="0"/>
              <a:t>.</a:t>
            </a:r>
          </a:p>
          <a:p>
            <a:pPr marL="285750" indent="-285750" algn="just">
              <a:lnSpc>
                <a:spcPct val="150000"/>
              </a:lnSpc>
              <a:buFont typeface="Wingdings" panose="05000000000000000000" pitchFamily="2" charset="2"/>
              <a:buChar char="§"/>
            </a:pP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a:t>
            </a:r>
            <a:r>
              <a:rPr lang="en-US" sz="1800" dirty="0"/>
              <a:t> - </a:t>
            </a:r>
            <a:r>
              <a:rPr lang="en-US" sz="1800" dirty="0" err="1"/>
              <a:t>ti</a:t>
            </a:r>
            <a:r>
              <a:rPr lang="en-US" sz="1800" dirty="0"/>
              <a:t> – </a:t>
            </a:r>
            <a:r>
              <a:rPr lang="en-US" sz="1800" dirty="0" err="1"/>
              <a:t>mét</a:t>
            </a:r>
            <a:r>
              <a:rPr lang="en-US" sz="1800" dirty="0"/>
              <a:t>) </a:t>
            </a:r>
            <a:r>
              <a:rPr lang="en-US" sz="1800" dirty="0" err="1"/>
              <a:t>của</a:t>
            </a:r>
            <a:r>
              <a:rPr lang="en-US" sz="1800" dirty="0"/>
              <a:t> </a:t>
            </a:r>
            <a:r>
              <a:rPr lang="en-US" sz="1800" dirty="0" err="1"/>
              <a:t>mười</a:t>
            </a:r>
            <a:r>
              <a:rPr lang="en-US" sz="1800" dirty="0"/>
              <a:t> </a:t>
            </a:r>
            <a:r>
              <a:rPr lang="en-US" sz="1800" dirty="0" err="1"/>
              <a:t>bạn</a:t>
            </a:r>
            <a:r>
              <a:rPr lang="en-US" sz="1800" dirty="0"/>
              <a:t> </a:t>
            </a:r>
            <a:r>
              <a:rPr lang="en-US" sz="1800" dirty="0" err="1"/>
              <a:t>đó</a:t>
            </a:r>
            <a:r>
              <a:rPr lang="en-US" sz="1800" dirty="0"/>
              <a:t> </a:t>
            </a:r>
            <a:r>
              <a:rPr lang="en-US" sz="1800" dirty="0" err="1"/>
              <a:t>lần</a:t>
            </a:r>
            <a:r>
              <a:rPr lang="en-US" sz="1800" dirty="0"/>
              <a:t> </a:t>
            </a:r>
            <a:r>
              <a:rPr lang="en-US" sz="1800" dirty="0" err="1"/>
              <a:t>lượt</a:t>
            </a:r>
            <a:r>
              <a:rPr lang="en-US" sz="1800" dirty="0"/>
              <a:t> </a:t>
            </a:r>
            <a:r>
              <a:rPr lang="en-US" sz="1800" dirty="0" err="1"/>
              <a:t>là</a:t>
            </a:r>
            <a:r>
              <a:rPr lang="en-US" sz="1800" dirty="0"/>
              <a:t>: 153, 150, 154, 151, 152, 152, 154, 156, 155, 154. </a:t>
            </a:r>
          </a:p>
        </p:txBody>
      </p:sp>
      <p:sp>
        <p:nvSpPr>
          <p:cNvPr id="7" name="Speech Bubble: Rectangle with Corners Rounded 6">
            <a:extLst>
              <a:ext uri="{FF2B5EF4-FFF2-40B4-BE49-F238E27FC236}">
                <a16:creationId xmlns:a16="http://schemas.microsoft.com/office/drawing/2014/main" id="{35260691-FA87-430D-A8EA-FE6C1D8CD672}"/>
              </a:ext>
            </a:extLst>
          </p:cNvPr>
          <p:cNvSpPr/>
          <p:nvPr/>
        </p:nvSpPr>
        <p:spPr>
          <a:xfrm>
            <a:off x="5238428" y="916632"/>
            <a:ext cx="3193875" cy="1408114"/>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rgbClr val="002060"/>
                </a:solidFill>
                <a:effectLst/>
                <a:ea typeface="Calibri" panose="020F0502020204030204" pitchFamily="34" charset="0"/>
                <a:cs typeface="Times New Roman" panose="02020603050405020304" pitchFamily="18" charset="0"/>
              </a:rPr>
              <a:t>Hãy</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biết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thông</a:t>
            </a:r>
            <a:r>
              <a:rPr lang="en-US" sz="2000" i="1" dirty="0">
                <a:solidFill>
                  <a:srgbClr val="002060"/>
                </a:solidFill>
                <a:effectLst/>
                <a:ea typeface="Calibri" panose="020F0502020204030204" pitchFamily="34" charset="0"/>
                <a:cs typeface="Times New Roman" panose="02020603050405020304" pitchFamily="18" charset="0"/>
              </a:rPr>
              <a:t> tin </a:t>
            </a:r>
            <a:r>
              <a:rPr lang="en-US" sz="2000" i="1" dirty="0" err="1">
                <a:solidFill>
                  <a:srgbClr val="002060"/>
                </a:solidFill>
                <a:effectLst/>
                <a:ea typeface="Calibri" panose="020F0502020204030204" pitchFamily="34" charset="0"/>
                <a:cs typeface="Times New Roman" panose="02020603050405020304" pitchFamily="18" charset="0"/>
              </a:rPr>
              <a:t>mà</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trưởng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7D </a:t>
            </a:r>
            <a:r>
              <a:rPr lang="en-US" sz="2000" i="1" dirty="0" err="1">
                <a:solidFill>
                  <a:srgbClr val="002060"/>
                </a:solidFill>
                <a:effectLst/>
                <a:ea typeface="Calibri" panose="020F0502020204030204" pitchFamily="34" charset="0"/>
                <a:cs typeface="Times New Roman" panose="02020603050405020304" pitchFamily="18" charset="0"/>
              </a:rPr>
              <a:t>đã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được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từ</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tổ</a:t>
            </a:r>
            <a:r>
              <a:rPr lang="en-US" sz="2000" i="1" dirty="0">
                <a:solidFill>
                  <a:srgbClr val="002060"/>
                </a:solidFill>
                <a:effectLst/>
                <a:ea typeface="Calibri" panose="020F0502020204030204" pitchFamily="34" charset="0"/>
                <a:cs typeface="Times New Roman" panose="02020603050405020304" pitchFamily="18" charset="0"/>
              </a:rPr>
              <a:t> 1 </a:t>
            </a:r>
            <a:endParaRPr lang="en-US" sz="2000" dirty="0">
              <a:solidFill>
                <a:srgbClr val="002060"/>
              </a:solidFill>
              <a:effectLst/>
              <a:ea typeface="Calibri" panose="020F0502020204030204" pitchFamily="34" charset="0"/>
              <a:cs typeface="Times New Roman" panose="02020603050405020304" pitchFamily="18" charset="0"/>
            </a:endParaRPr>
          </a:p>
          <a:p>
            <a:pPr algn="ctr"/>
            <a:endParaRPr lang="en-US" dirty="0"/>
          </a:p>
        </p:txBody>
      </p:sp>
      <p:sp>
        <p:nvSpPr>
          <p:cNvPr id="28" name="Speech Bubble: Rectangle with Corners Rounded 27">
            <a:extLst>
              <a:ext uri="{FF2B5EF4-FFF2-40B4-BE49-F238E27FC236}">
                <a16:creationId xmlns:a16="http://schemas.microsoft.com/office/drawing/2014/main" id="{54C96635-DC80-40DD-B7AD-A897CC6FCFAF}"/>
              </a:ext>
            </a:extLst>
          </p:cNvPr>
          <p:cNvSpPr/>
          <p:nvPr/>
        </p:nvSpPr>
        <p:spPr>
          <a:xfrm>
            <a:off x="5114442" y="2571750"/>
            <a:ext cx="3457346" cy="1907260"/>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a:solidFill>
                  <a:srgbClr val="002060"/>
                </a:solidFill>
              </a:rPr>
              <a:t>Theo </a:t>
            </a:r>
            <a:r>
              <a:rPr lang="en-US" sz="2000" i="1" dirty="0" err="1">
                <a:solidFill>
                  <a:srgbClr val="002060"/>
                </a:solidFill>
              </a:rPr>
              <a:t>em</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thể</a:t>
            </a:r>
            <a:r>
              <a:rPr lang="en-US" sz="2000" i="1" dirty="0">
                <a:solidFill>
                  <a:srgbClr val="002060"/>
                </a:solidFill>
              </a:rPr>
              <a:t> </a:t>
            </a:r>
            <a:r>
              <a:rPr lang="en-US" sz="2000" i="1" dirty="0" err="1">
                <a:solidFill>
                  <a:srgbClr val="002060"/>
                </a:solidFill>
              </a:rPr>
              <a:t>phân</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thông</a:t>
            </a:r>
            <a:r>
              <a:rPr lang="en-US" sz="2000" i="1" dirty="0">
                <a:solidFill>
                  <a:srgbClr val="002060"/>
                </a:solidFill>
              </a:rPr>
              <a:t> tin </a:t>
            </a:r>
            <a:r>
              <a:rPr lang="en-US" sz="2000" i="1" dirty="0" err="1">
                <a:solidFill>
                  <a:srgbClr val="002060"/>
                </a:solidFill>
              </a:rPr>
              <a:t>thu</a:t>
            </a:r>
            <a:r>
              <a:rPr lang="en-US" sz="2000" i="1" dirty="0">
                <a:solidFill>
                  <a:srgbClr val="002060"/>
                </a:solidFill>
              </a:rPr>
              <a:t> </a:t>
            </a:r>
            <a:r>
              <a:rPr lang="en-US" sz="2000" i="1" dirty="0" err="1">
                <a:solidFill>
                  <a:srgbClr val="002060"/>
                </a:solidFill>
              </a:rPr>
              <a:t>thập</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dữ</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như</a:t>
            </a:r>
            <a:r>
              <a:rPr lang="en-US" sz="2000" i="1" dirty="0">
                <a:solidFill>
                  <a:srgbClr val="002060"/>
                </a:solidFill>
              </a:rPr>
              <a:t> </a:t>
            </a:r>
            <a:r>
              <a:rPr lang="en-US" sz="2000" i="1" dirty="0" err="1">
                <a:solidFill>
                  <a:srgbClr val="002060"/>
                </a:solidFill>
              </a:rPr>
              <a:t>thế</a:t>
            </a:r>
            <a:r>
              <a:rPr lang="en-US" sz="2000" i="1" dirty="0">
                <a:solidFill>
                  <a:srgbClr val="002060"/>
                </a:solidFill>
              </a:rPr>
              <a:t> </a:t>
            </a:r>
            <a:r>
              <a:rPr lang="en-US" sz="2000" i="1" dirty="0" err="1">
                <a:solidFill>
                  <a:srgbClr val="002060"/>
                </a:solidFill>
              </a:rPr>
              <a:t>nào</a:t>
            </a:r>
            <a:r>
              <a:rPr lang="en-US" sz="2000" i="1" dirty="0">
                <a:solidFill>
                  <a:srgbClr val="002060"/>
                </a:solidFill>
              </a:rPr>
              <a:t>?</a:t>
            </a:r>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842517" y="172733"/>
            <a:ext cx="136842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895708" y="673847"/>
            <a:ext cx="7197059" cy="2805320"/>
          </a:xfrm>
          <a:prstGeom prst="rect">
            <a:avLst/>
          </a:prstGeom>
          <a:solidFill>
            <a:schemeClr val="accent1">
              <a:lumMod val="20000"/>
              <a:lumOff val="80000"/>
            </a:schemeClr>
          </a:solid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thu</a:t>
            </a:r>
            <a:r>
              <a:rPr lang="en-US" sz="2000" dirty="0"/>
              <a:t> </a:t>
            </a:r>
            <a:r>
              <a:rPr lang="en-US" sz="2000" dirty="0" err="1"/>
              <a:t>thập</a:t>
            </a:r>
            <a:r>
              <a:rPr lang="en-US" sz="2000" dirty="0"/>
              <a:t> </a:t>
            </a:r>
            <a:r>
              <a:rPr lang="en-US" sz="2000" dirty="0" err="1"/>
              <a:t>thông</a:t>
            </a:r>
            <a:r>
              <a:rPr lang="en-US" sz="2000" dirty="0"/>
              <a:t> tin </a:t>
            </a:r>
            <a:r>
              <a:rPr lang="en-US" sz="2000" dirty="0" err="1"/>
              <a:t>về</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của</a:t>
            </a:r>
            <a:r>
              <a:rPr lang="en-US" sz="2000" dirty="0"/>
              <a:t> </a:t>
            </a:r>
            <a:r>
              <a:rPr lang="en-US" sz="2000" dirty="0" err="1"/>
              <a:t>các</a:t>
            </a:r>
            <a:r>
              <a:rPr lang="en-US" sz="2000" dirty="0"/>
              <a:t> </a:t>
            </a:r>
            <a:r>
              <a:rPr lang="en-US" sz="2000" dirty="0" err="1"/>
              <a:t>học</a:t>
            </a:r>
            <a:r>
              <a:rPr lang="en-US" sz="2000" dirty="0"/>
              <a:t> </a:t>
            </a:r>
            <a:r>
              <a:rPr lang="en-US" sz="2000" dirty="0" err="1"/>
              <a:t>sinh</a:t>
            </a:r>
            <a:r>
              <a:rPr lang="en-US" sz="2000" dirty="0"/>
              <a:t> </a:t>
            </a:r>
            <a:r>
              <a:rPr lang="en-US" sz="2000" dirty="0" err="1"/>
              <a:t>khối</a:t>
            </a:r>
            <a:r>
              <a:rPr lang="en-US" sz="2000" dirty="0"/>
              <a:t> </a:t>
            </a:r>
            <a:r>
              <a:rPr lang="en-US" sz="2000" dirty="0" err="1"/>
              <a:t>lớp</a:t>
            </a:r>
            <a:r>
              <a:rPr lang="en-US" sz="2000" dirty="0"/>
              <a:t> 7 ở </a:t>
            </a:r>
            <a:r>
              <a:rPr lang="en-US" sz="2000" dirty="0" err="1"/>
              <a:t>một</a:t>
            </a:r>
            <a:r>
              <a:rPr lang="en-US" sz="2000" dirty="0"/>
              <a:t> </a:t>
            </a:r>
            <a:r>
              <a:rPr lang="en-US" sz="2000" dirty="0" err="1"/>
              <a:t>trường</a:t>
            </a:r>
            <a:r>
              <a:rPr lang="en-US" sz="2000" dirty="0"/>
              <a:t> THCS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Ø"/>
            </a:pP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là</a:t>
            </a:r>
            <a:r>
              <a:rPr lang="en-US" sz="2000" dirty="0"/>
              <a:t>: </a:t>
            </a:r>
            <a:r>
              <a:rPr lang="en-US" sz="2000" dirty="0" err="1"/>
              <a:t>Cầu</a:t>
            </a:r>
            <a:r>
              <a:rPr lang="en-US" sz="2000" dirty="0"/>
              <a:t> </a:t>
            </a:r>
            <a:r>
              <a:rPr lang="en-US" sz="2000" dirty="0" err="1"/>
              <a:t>lông</a:t>
            </a:r>
            <a:r>
              <a:rPr lang="en-US" sz="2000" dirty="0"/>
              <a:t>, </a:t>
            </a:r>
            <a:r>
              <a:rPr lang="en-US" sz="2000" dirty="0" err="1"/>
              <a:t>Bóng</a:t>
            </a:r>
            <a:r>
              <a:rPr lang="en-US" sz="2000" dirty="0"/>
              <a:t> </a:t>
            </a:r>
            <a:r>
              <a:rPr lang="en-US" sz="2000" dirty="0" err="1"/>
              <a:t>bàn</a:t>
            </a:r>
            <a:r>
              <a:rPr lang="en-US" sz="2000" dirty="0"/>
              <a:t>, </a:t>
            </a:r>
            <a:r>
              <a:rPr lang="en-US" sz="2000" dirty="0" err="1"/>
              <a:t>Bóng</a:t>
            </a:r>
            <a:r>
              <a:rPr lang="en-US" sz="2000" dirty="0"/>
              <a:t> </a:t>
            </a:r>
            <a:r>
              <a:rPr lang="en-US" sz="2000" dirty="0" err="1"/>
              <a:t>chuyền</a:t>
            </a:r>
            <a:r>
              <a:rPr lang="en-US" sz="2000" dirty="0"/>
              <a:t>, </a:t>
            </a:r>
            <a:r>
              <a:rPr lang="en-US" sz="2000" dirty="0" err="1"/>
              <a:t>Bóng</a:t>
            </a:r>
            <a:r>
              <a:rPr lang="en-US" sz="2000" dirty="0"/>
              <a:t> </a:t>
            </a:r>
            <a:r>
              <a:rPr lang="en-US" sz="2000" dirty="0" err="1"/>
              <a:t>đá</a:t>
            </a:r>
            <a:r>
              <a:rPr lang="en-US" sz="2000" dirty="0"/>
              <a:t>.</a:t>
            </a:r>
          </a:p>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lượng</a:t>
            </a:r>
            <a:r>
              <a:rPr lang="en-US" sz="2000" dirty="0"/>
              <a:t> </a:t>
            </a:r>
            <a:r>
              <a:rPr lang="en-US" sz="2000" dirty="0" err="1"/>
              <a:t>học</a:t>
            </a:r>
            <a:r>
              <a:rPr lang="en-US" sz="2000" dirty="0"/>
              <a:t> </a:t>
            </a:r>
            <a:r>
              <a:rPr lang="en-US" sz="2000" dirty="0" err="1"/>
              <a:t>sinh</a:t>
            </a:r>
            <a:r>
              <a:rPr lang="en-US" sz="2000" dirty="0"/>
              <a:t>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r>
              <a:rPr lang="en-US" sz="2000" dirty="0"/>
              <a:t> </a:t>
            </a:r>
            <a:r>
              <a:rPr lang="en-US" sz="2000" dirty="0" err="1"/>
              <a:t>lần</a:t>
            </a:r>
            <a:r>
              <a:rPr lang="en-US" sz="2000" dirty="0"/>
              <a:t> </a:t>
            </a:r>
            <a:r>
              <a:rPr lang="en-US" sz="2000" dirty="0" err="1"/>
              <a:t>lượt</a:t>
            </a:r>
            <a:r>
              <a:rPr lang="en-US" sz="2000" dirty="0"/>
              <a:t> </a:t>
            </a:r>
            <a:r>
              <a:rPr lang="en-US" sz="2000" dirty="0" err="1"/>
              <a:t>là</a:t>
            </a:r>
            <a:r>
              <a:rPr lang="en-US" sz="2000" dirty="0"/>
              <a:t>: 50, 30, 40, 80.</a:t>
            </a:r>
          </a:p>
        </p:txBody>
      </p:sp>
      <p:sp>
        <p:nvSpPr>
          <p:cNvPr id="18" name="TextBox 17">
            <a:extLst>
              <a:ext uri="{FF2B5EF4-FFF2-40B4-BE49-F238E27FC236}">
                <a16:creationId xmlns:a16="http://schemas.microsoft.com/office/drawing/2014/main" id="{88D637BD-CDB0-426D-86F4-339C6F6EB6FC}"/>
              </a:ext>
            </a:extLst>
          </p:cNvPr>
          <p:cNvSpPr txBox="1"/>
          <p:nvPr/>
        </p:nvSpPr>
        <p:spPr>
          <a:xfrm>
            <a:off x="734143" y="3547258"/>
            <a:ext cx="7675713" cy="958660"/>
          </a:xfrm>
          <a:prstGeom prst="rect">
            <a:avLst/>
          </a:prstGeom>
          <a:solidFill>
            <a:schemeClr val="accent4">
              <a:lumMod val="40000"/>
              <a:lumOff val="60000"/>
            </a:schemeClr>
          </a:solidFill>
          <a:ln>
            <a:solidFill>
              <a:schemeClr val="tx1"/>
            </a:solidFill>
            <a:prstDash val="dashDot"/>
          </a:ln>
        </p:spPr>
        <p:txBody>
          <a:bodyPr wrap="square" rtlCol="0">
            <a:spAutoFit/>
          </a:bodyPr>
          <a:lstStyle/>
          <a:p>
            <a:pPr algn="just">
              <a:lnSpc>
                <a:spcPct val="150000"/>
              </a:lnSpc>
            </a:pPr>
            <a:r>
              <a:rPr lang="en-US" sz="2000" dirty="0" err="1"/>
              <a:t>Trong</a:t>
            </a:r>
            <a:r>
              <a:rPr lang="en-US" sz="2000" dirty="0"/>
              <a:t> </a:t>
            </a:r>
            <a:r>
              <a:rPr lang="en-US" sz="2000" dirty="0" err="1"/>
              <a:t>hai</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thu</a:t>
            </a:r>
            <a:r>
              <a:rPr lang="en-US" sz="2000" dirty="0"/>
              <a:t> </a:t>
            </a:r>
            <a:r>
              <a:rPr lang="en-US" sz="2000" dirty="0" err="1"/>
              <a:t>thập</a:t>
            </a:r>
            <a:r>
              <a:rPr lang="en-US" sz="2000" dirty="0"/>
              <a:t> </a:t>
            </a:r>
            <a:r>
              <a:rPr lang="en-US" sz="2000" dirty="0" err="1"/>
              <a:t>được</a:t>
            </a:r>
            <a:r>
              <a:rPr lang="en-US" sz="2000" dirty="0"/>
              <a:t> ở </a:t>
            </a:r>
            <a:r>
              <a:rPr lang="en-US" sz="2000" dirty="0" err="1"/>
              <a:t>trên</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a:t>
            </a: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 calcmode="lin" valueType="num">
                                      <p:cBhvr additive="base">
                                        <p:cTn id="24"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uiExpand="1" build="p"/>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777157" y="138199"/>
            <a:ext cx="143561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957053" y="668791"/>
            <a:ext cx="7197059" cy="4190314"/>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quả</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thập</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thông</a:t>
            </a:r>
            <a:r>
              <a:rPr kumimoji="0" lang="en-US" sz="2000" b="0" i="0" u="none" strike="noStrike" kern="0" cap="none" spc="0" normalizeH="0" baseline="0" noProof="0" dirty="0">
                <a:ln>
                  <a:noFill/>
                </a:ln>
                <a:solidFill>
                  <a:srgbClr val="000000"/>
                </a:solidFill>
                <a:effectLst/>
                <a:uLnTx/>
                <a:uFillTx/>
                <a:latin typeface="Arial"/>
                <a:cs typeface="Arial"/>
                <a:sym typeface="Arial"/>
              </a:rPr>
              <a:t> tin </a:t>
            </a:r>
            <a:r>
              <a:rPr kumimoji="0" lang="en-US" sz="2000" b="0" i="0" u="none" strike="noStrike" kern="0" cap="none" spc="0" normalizeH="0" baseline="0" noProof="0" dirty="0" err="1">
                <a:ln>
                  <a:noFill/>
                </a:ln>
                <a:solidFill>
                  <a:srgbClr val="000000"/>
                </a:solidFill>
                <a:effectLst/>
                <a:uLnTx/>
                <a:uFillTx/>
                <a:latin typeface="Arial"/>
                <a:cs typeface="Arial"/>
                <a:sym typeface="Arial"/>
              </a:rPr>
              <a:t>về</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khối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lớp</a:t>
            </a:r>
            <a:r>
              <a:rPr kumimoji="0" lang="en-US" sz="2000" b="0" i="0" u="none" strike="noStrike" kern="0" cap="none" spc="0" normalizeH="0" baseline="0" noProof="0" dirty="0">
                <a:ln>
                  <a:noFill/>
                </a:ln>
                <a:solidFill>
                  <a:srgbClr val="000000"/>
                </a:solidFill>
                <a:effectLst/>
                <a:uLnTx/>
                <a:uFillTx/>
                <a:latin typeface="Arial"/>
                <a:cs typeface="Arial"/>
                <a:sym typeface="Arial"/>
              </a:rPr>
              <a:t> 7 ở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trường</a:t>
            </a:r>
            <a:r>
              <a:rPr kumimoji="0" lang="en-US" sz="2000" b="0" i="0" u="none" strike="noStrike" kern="0" cap="none" spc="0" normalizeH="0" baseline="0" noProof="0" dirty="0">
                <a:ln>
                  <a:noFill/>
                </a:ln>
                <a:solidFill>
                  <a:srgbClr val="000000"/>
                </a:solidFill>
                <a:effectLst/>
                <a:uLnTx/>
                <a:uFillTx/>
                <a:latin typeface="Arial"/>
                <a:cs typeface="Arial"/>
                <a:sym typeface="Arial"/>
              </a:rPr>
              <a:t> THCS </a:t>
            </a:r>
            <a:r>
              <a:rPr kumimoji="0" lang="en-US" sz="2000" b="0" i="0" u="none" strike="noStrike" kern="0" cap="none" spc="0" normalizeH="0" baseline="0" noProof="0" dirty="0" err="1">
                <a:ln>
                  <a:noFill/>
                </a:ln>
                <a:solidFill>
                  <a:srgbClr val="000000"/>
                </a:solidFill>
                <a:effectLst/>
                <a:uLnTx/>
                <a:uFillTx/>
                <a:latin typeface="Arial"/>
                <a:cs typeface="Arial"/>
                <a:sym typeface="Arial"/>
              </a:rPr>
              <a:t>như</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sau</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Cầu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lông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bàn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chuyền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đá</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mỗi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lần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50, 30, 40, 80.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8418" y="4809662"/>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5632A3E-80F7-495F-B66E-A792B1539CA5}"/>
                  </a:ext>
                </a:extLst>
              </p:cNvPr>
              <p:cNvSpPr txBox="1"/>
              <p:nvPr/>
            </p:nvSpPr>
            <p:spPr>
              <a:xfrm>
                <a:off x="3382864" y="2184009"/>
                <a:ext cx="3084876" cy="400110"/>
              </a:xfrm>
              <a:prstGeom prst="rect">
                <a:avLst/>
              </a:prstGeom>
              <a:solidFill>
                <a:schemeClr val="bg1"/>
              </a:solidFill>
            </p:spPr>
            <p:txBody>
              <a:bodyPr wrap="square" rtlCol="0">
                <a:spAutoFit/>
              </a:bodyPr>
              <a:lstStyle/>
              <a:p>
                <a:pPr algn="just"/>
                <a14:m>
                  <m:oMath xmlns:m="http://schemas.openxmlformats.org/officeDocument/2006/math">
                    <m:r>
                      <a:rPr lang="en-US" sz="2000" b="0" i="1" smtClean="0">
                        <a:latin typeface="Cambria Math" panose="02040503050406030204" pitchFamily="18" charset="0"/>
                      </a:rPr>
                      <m:t>⇒ </m:t>
                    </m:r>
                  </m:oMath>
                </a14:m>
                <a:r>
                  <a:rPr lang="en-US" sz="2000" dirty="0" err="1"/>
                  <a:t>Tên</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endParaRPr lang="en-US" sz="2000" dirty="0"/>
              </a:p>
            </p:txBody>
          </p:sp>
        </mc:Choice>
        <mc:Fallback xmlns="">
          <p:sp>
            <p:nvSpPr>
              <p:cNvPr id="20" name="TextBox 19">
                <a:extLst>
                  <a:ext uri="{FF2B5EF4-FFF2-40B4-BE49-F238E27FC236}">
                    <a16:creationId xmlns:a16="http://schemas.microsoft.com/office/drawing/2014/main" id="{65632A3E-80F7-495F-B66E-A792B1539CA5}"/>
                  </a:ext>
                </a:extLst>
              </p:cNvPr>
              <p:cNvSpPr txBox="1">
                <a:spLocks noRot="1" noChangeAspect="1" noMove="1" noResize="1" noEditPoints="1" noAdjustHandles="1" noChangeArrowheads="1" noChangeShapeType="1" noTextEdit="1"/>
              </p:cNvSpPr>
              <p:nvPr/>
            </p:nvSpPr>
            <p:spPr>
              <a:xfrm>
                <a:off x="3382864" y="2184009"/>
                <a:ext cx="3084876" cy="400110"/>
              </a:xfrm>
              <a:prstGeom prst="rect">
                <a:avLst/>
              </a:prstGeom>
              <a:blipFill>
                <a:blip r:embed="rId3"/>
                <a:stretch>
                  <a:fillRect t="-6061" b="-2727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A567E5E-C7CD-4FD6-B082-DAC778D2BC26}"/>
              </a:ext>
            </a:extLst>
          </p:cNvPr>
          <p:cNvSpPr txBox="1"/>
          <p:nvPr/>
        </p:nvSpPr>
        <p:spPr>
          <a:xfrm>
            <a:off x="1724245" y="2707205"/>
            <a:ext cx="2875546" cy="400110"/>
          </a:xfrm>
          <a:prstGeom prst="rect">
            <a:avLst/>
          </a:prstGeom>
          <a:solidFill>
            <a:schemeClr val="bg1"/>
          </a:solidFill>
        </p:spPr>
        <p:txBody>
          <a:bodyPr wrap="square" rtlCol="0">
            <a:spAutoFit/>
          </a:bodyPr>
          <a:lstStyle/>
          <a:p>
            <a:pPr algn="ctr"/>
            <a:r>
              <a:rPr lang="en-US" sz="2000" dirty="0" err="1"/>
              <a:t>Không</a:t>
            </a:r>
            <a:r>
              <a:rPr lang="en-US" sz="2000" dirty="0"/>
              <a:t> </a:t>
            </a:r>
            <a:r>
              <a:rPr lang="en-US" sz="2000" dirty="0" err="1"/>
              <a:t>phải</a:t>
            </a:r>
            <a:r>
              <a:rPr lang="en-US" sz="2000" dirty="0"/>
              <a:t> </a:t>
            </a:r>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5" name="Arrow: Right 24">
            <a:extLst>
              <a:ext uri="{FF2B5EF4-FFF2-40B4-BE49-F238E27FC236}">
                <a16:creationId xmlns:a16="http://schemas.microsoft.com/office/drawing/2014/main" id="{7ADB7E3D-E074-4A21-B24D-F841B430B625}"/>
              </a:ext>
            </a:extLst>
          </p:cNvPr>
          <p:cNvSpPr/>
          <p:nvPr/>
        </p:nvSpPr>
        <p:spPr>
          <a:xfrm>
            <a:off x="1459550" y="2776417"/>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A5CC96-FC95-42C5-ADA1-D9DFAB9E44AA}"/>
                  </a:ext>
                </a:extLst>
              </p:cNvPr>
              <p:cNvSpPr txBox="1"/>
              <p:nvPr/>
            </p:nvSpPr>
            <p:spPr>
              <a:xfrm>
                <a:off x="1225776" y="3951511"/>
                <a:ext cx="6621994" cy="450829"/>
              </a:xfrm>
              <a:prstGeom prst="rect">
                <a:avLst/>
              </a:prstGeom>
              <a:solidFill>
                <a:schemeClr val="bg1"/>
              </a:solidFill>
            </p:spPr>
            <p:txBody>
              <a:bodyPr wrap="square" rtlCol="0">
                <a:spAutoFit/>
              </a:bodyPr>
              <a:lstStyle/>
              <a:p>
                <a:pPr algn="just">
                  <a:lnSpc>
                    <a:spcPct val="130000"/>
                  </a:lnSpc>
                </a:pPr>
                <a14:m>
                  <m:oMath xmlns:m="http://schemas.openxmlformats.org/officeDocument/2006/math">
                    <m:r>
                      <a:rPr lang="en-US" sz="2000" b="0" i="1" smtClean="0">
                        <a:latin typeface="Cambria Math" panose="02040503050406030204" pitchFamily="18" charset="0"/>
                      </a:rPr>
                      <m:t>⇒ </m:t>
                    </m:r>
                  </m:oMath>
                </a14:m>
                <a:r>
                  <a:rPr lang="en-US" sz="2000" dirty="0" err="1"/>
                  <a:t>Số</a:t>
                </a:r>
                <a:r>
                  <a:rPr lang="en-US" sz="2000" dirty="0"/>
                  <a:t> </a:t>
                </a:r>
                <a:r>
                  <a:rPr lang="en-US" sz="2000" dirty="0" err="1"/>
                  <a:t>lượng</a:t>
                </a:r>
                <a:r>
                  <a:rPr lang="en-US" sz="2000" dirty="0"/>
                  <a:t> HS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endParaRPr lang="en-US" sz="2000" dirty="0"/>
              </a:p>
            </p:txBody>
          </p:sp>
        </mc:Choice>
        <mc:Fallback xmlns="">
          <p:sp>
            <p:nvSpPr>
              <p:cNvPr id="26" name="TextBox 25">
                <a:extLst>
                  <a:ext uri="{FF2B5EF4-FFF2-40B4-BE49-F238E27FC236}">
                    <a16:creationId xmlns:a16="http://schemas.microsoft.com/office/drawing/2014/main" id="{7CA5CC96-FC95-42C5-ADA1-D9DFAB9E44AA}"/>
                  </a:ext>
                </a:extLst>
              </p:cNvPr>
              <p:cNvSpPr txBox="1">
                <a:spLocks noRot="1" noChangeAspect="1" noMove="1" noResize="1" noEditPoints="1" noAdjustHandles="1" noChangeArrowheads="1" noChangeShapeType="1" noTextEdit="1"/>
              </p:cNvSpPr>
              <p:nvPr/>
            </p:nvSpPr>
            <p:spPr>
              <a:xfrm>
                <a:off x="1225776" y="3951511"/>
                <a:ext cx="6621994" cy="450829"/>
              </a:xfrm>
              <a:prstGeom prst="rect">
                <a:avLst/>
              </a:prstGeom>
              <a:blipFill>
                <a:blip r:embed="rId4"/>
                <a:stretch>
                  <a:fillRect b="-2432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89F37F1B-8273-42EA-B7E6-9C8888B0275F}"/>
              </a:ext>
            </a:extLst>
          </p:cNvPr>
          <p:cNvSpPr txBox="1"/>
          <p:nvPr/>
        </p:nvSpPr>
        <p:spPr>
          <a:xfrm>
            <a:off x="1696531" y="4460752"/>
            <a:ext cx="1878265" cy="400110"/>
          </a:xfrm>
          <a:prstGeom prst="rect">
            <a:avLst/>
          </a:prstGeom>
          <a:solidFill>
            <a:schemeClr val="bg1"/>
          </a:solidFill>
        </p:spPr>
        <p:txBody>
          <a:bodyPr wrap="square" rtlCol="0">
            <a:spAutoFit/>
          </a:bodyPr>
          <a:lstStyle/>
          <a:p>
            <a:pPr algn="just"/>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8" name="Arrow: Right 27">
            <a:extLst>
              <a:ext uri="{FF2B5EF4-FFF2-40B4-BE49-F238E27FC236}">
                <a16:creationId xmlns:a16="http://schemas.microsoft.com/office/drawing/2014/main" id="{4804D437-47CD-4BF8-8CA1-72C85FE2B374}"/>
              </a:ext>
            </a:extLst>
          </p:cNvPr>
          <p:cNvSpPr/>
          <p:nvPr/>
        </p:nvSpPr>
        <p:spPr>
          <a:xfrm>
            <a:off x="1362615" y="4529964"/>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20" grpId="0" animBg="1"/>
      <p:bldP spid="24" grpId="0" animBg="1"/>
      <p:bldP spid="25" grpId="0" animBg="1"/>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7" name="Google Shape;2117;p53"/>
          <p:cNvSpPr txBox="1">
            <a:spLocks noGrp="1"/>
          </p:cNvSpPr>
          <p:nvPr>
            <p:ph type="title"/>
          </p:nvPr>
        </p:nvSpPr>
        <p:spPr>
          <a:xfrm>
            <a:off x="2860954" y="1897275"/>
            <a:ext cx="3175212"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latin typeface="+mn-lt"/>
              </a:rPr>
              <a:t>TÍNH HỢP LÍ CỦA DỮ LIỆU</a:t>
            </a:r>
            <a:endParaRPr sz="3200" dirty="0">
              <a:latin typeface="+mn-lt"/>
            </a:endParaRPr>
          </a:p>
        </p:txBody>
      </p:sp>
      <p:sp>
        <p:nvSpPr>
          <p:cNvPr id="2119" name="Google Shape;2119;p53"/>
          <p:cNvSpPr txBox="1">
            <a:spLocks noGrp="1"/>
          </p:cNvSpPr>
          <p:nvPr>
            <p:ph type="title" idx="2"/>
          </p:nvPr>
        </p:nvSpPr>
        <p:spPr>
          <a:xfrm>
            <a:off x="4187788" y="901536"/>
            <a:ext cx="731520" cy="73152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02</a:t>
            </a:r>
            <a:endParaRPr sz="32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901" name="Google Shape;1901;p47"/>
          <p:cNvSpPr/>
          <p:nvPr/>
        </p:nvSpPr>
        <p:spPr>
          <a:xfrm>
            <a:off x="1172498" y="757592"/>
            <a:ext cx="914400" cy="36576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1903" name="Google Shape;1903;p47"/>
          <p:cNvSpPr txBox="1">
            <a:spLocks noGrp="1"/>
          </p:cNvSpPr>
          <p:nvPr>
            <p:ph type="subTitle" idx="1"/>
          </p:nvPr>
        </p:nvSpPr>
        <p:spPr>
          <a:xfrm>
            <a:off x="1172497" y="772859"/>
            <a:ext cx="1013100" cy="33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HĐ2</a:t>
            </a:r>
            <a:endParaRPr sz="2000" dirty="0">
              <a:latin typeface="+mn-lt"/>
            </a:endParaRPr>
          </a:p>
        </p:txBody>
      </p:sp>
      <p:sp>
        <p:nvSpPr>
          <p:cNvPr id="1913" name="Google Shape;1913;p47"/>
          <p:cNvSpPr/>
          <p:nvPr/>
        </p:nvSpPr>
        <p:spPr>
          <a:xfrm>
            <a:off x="8514000" y="-28307"/>
            <a:ext cx="630000" cy="6300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914" name="Google Shape;1914;p47"/>
          <p:cNvSpPr/>
          <p:nvPr/>
        </p:nvSpPr>
        <p:spPr>
          <a:xfrm>
            <a:off x="3193" y="145954"/>
            <a:ext cx="630000" cy="6300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929" name="Google Shape;1929;p47"/>
          <p:cNvGrpSpPr/>
          <p:nvPr/>
        </p:nvGrpSpPr>
        <p:grpSpPr>
          <a:xfrm>
            <a:off x="214107" y="319297"/>
            <a:ext cx="208175" cy="283300"/>
            <a:chOff x="4934275" y="1901075"/>
            <a:chExt cx="208175" cy="283300"/>
          </a:xfrm>
        </p:grpSpPr>
        <p:sp>
          <p:nvSpPr>
            <p:cNvPr id="1930" name="Google Shape;1930;p47"/>
            <p:cNvSpPr/>
            <p:nvPr/>
          </p:nvSpPr>
          <p:spPr>
            <a:xfrm>
              <a:off x="4964900" y="2147500"/>
              <a:ext cx="43550" cy="29800"/>
            </a:xfrm>
            <a:custGeom>
              <a:avLst/>
              <a:gdLst/>
              <a:ahLst/>
              <a:cxnLst/>
              <a:rect l="l" t="t" r="r" b="b"/>
              <a:pathLst>
                <a:path w="1742" h="1192" extrusionOk="0">
                  <a:moveTo>
                    <a:pt x="0" y="1"/>
                  </a:moveTo>
                  <a:lnTo>
                    <a:pt x="0" y="1111"/>
                  </a:lnTo>
                  <a:cubicBezTo>
                    <a:pt x="0" y="1144"/>
                    <a:pt x="57" y="1191"/>
                    <a:pt x="110" y="1191"/>
                  </a:cubicBezTo>
                  <a:cubicBezTo>
                    <a:pt x="118" y="1191"/>
                    <a:pt x="126" y="1190"/>
                    <a:pt x="134" y="1188"/>
                  </a:cubicBezTo>
                  <a:lnTo>
                    <a:pt x="842" y="939"/>
                  </a:lnTo>
                  <a:lnTo>
                    <a:pt x="900" y="939"/>
                  </a:lnTo>
                  <a:lnTo>
                    <a:pt x="1608" y="1188"/>
                  </a:lnTo>
                  <a:cubicBezTo>
                    <a:pt x="1616" y="1190"/>
                    <a:pt x="1624" y="1191"/>
                    <a:pt x="1632" y="1191"/>
                  </a:cubicBezTo>
                  <a:cubicBezTo>
                    <a:pt x="1685" y="1191"/>
                    <a:pt x="1742" y="1144"/>
                    <a:pt x="1742" y="1111"/>
                  </a:cubicBez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a:off x="4956750" y="2139850"/>
              <a:ext cx="58900" cy="44525"/>
            </a:xfrm>
            <a:custGeom>
              <a:avLst/>
              <a:gdLst/>
              <a:ahLst/>
              <a:cxnLst/>
              <a:rect l="l" t="t" r="r" b="b"/>
              <a:pathLst>
                <a:path w="2356" h="1781" extrusionOk="0">
                  <a:moveTo>
                    <a:pt x="1781" y="594"/>
                  </a:moveTo>
                  <a:lnTo>
                    <a:pt x="1781" y="1111"/>
                  </a:lnTo>
                  <a:lnTo>
                    <a:pt x="1360" y="958"/>
                  </a:lnTo>
                  <a:cubicBezTo>
                    <a:pt x="1302" y="939"/>
                    <a:pt x="1264" y="939"/>
                    <a:pt x="1207" y="939"/>
                  </a:cubicBezTo>
                  <a:cubicBezTo>
                    <a:pt x="1168" y="939"/>
                    <a:pt x="1111" y="939"/>
                    <a:pt x="1073" y="958"/>
                  </a:cubicBezTo>
                  <a:lnTo>
                    <a:pt x="632" y="1111"/>
                  </a:lnTo>
                  <a:lnTo>
                    <a:pt x="632" y="594"/>
                  </a:lnTo>
                  <a:close/>
                  <a:moveTo>
                    <a:pt x="1" y="1"/>
                  </a:moveTo>
                  <a:lnTo>
                    <a:pt x="1" y="1398"/>
                  </a:lnTo>
                  <a:cubicBezTo>
                    <a:pt x="1" y="1608"/>
                    <a:pt x="211" y="1781"/>
                    <a:pt x="422" y="1781"/>
                  </a:cubicBezTo>
                  <a:cubicBezTo>
                    <a:pt x="460" y="1781"/>
                    <a:pt x="518" y="1781"/>
                    <a:pt x="556" y="1742"/>
                  </a:cubicBezTo>
                  <a:lnTo>
                    <a:pt x="1188" y="1532"/>
                  </a:lnTo>
                  <a:lnTo>
                    <a:pt x="1800" y="1742"/>
                  </a:lnTo>
                  <a:cubicBezTo>
                    <a:pt x="1857" y="1781"/>
                    <a:pt x="1896" y="1781"/>
                    <a:pt x="1953" y="1781"/>
                  </a:cubicBezTo>
                  <a:cubicBezTo>
                    <a:pt x="2183" y="1781"/>
                    <a:pt x="2355" y="1608"/>
                    <a:pt x="2336" y="1398"/>
                  </a:cubicBezTo>
                  <a:lnTo>
                    <a:pt x="2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a:off x="4934275" y="1901075"/>
              <a:ext cx="208175" cy="253150"/>
            </a:xfrm>
            <a:custGeom>
              <a:avLst/>
              <a:gdLst/>
              <a:ahLst/>
              <a:cxnLst/>
              <a:rect l="l" t="t" r="r" b="b"/>
              <a:pathLst>
                <a:path w="8327" h="10126" extrusionOk="0">
                  <a:moveTo>
                    <a:pt x="7350" y="613"/>
                  </a:moveTo>
                  <a:cubicBezTo>
                    <a:pt x="7542" y="613"/>
                    <a:pt x="7714" y="766"/>
                    <a:pt x="7714" y="958"/>
                  </a:cubicBezTo>
                  <a:lnTo>
                    <a:pt x="7714" y="9169"/>
                  </a:lnTo>
                  <a:cubicBezTo>
                    <a:pt x="7714" y="9360"/>
                    <a:pt x="7542" y="9533"/>
                    <a:pt x="7350" y="9533"/>
                  </a:cubicBezTo>
                  <a:lnTo>
                    <a:pt x="1321" y="9533"/>
                  </a:lnTo>
                  <a:cubicBezTo>
                    <a:pt x="919" y="9533"/>
                    <a:pt x="574" y="9188"/>
                    <a:pt x="574" y="8786"/>
                  </a:cubicBezTo>
                  <a:lnTo>
                    <a:pt x="574" y="1340"/>
                  </a:lnTo>
                  <a:cubicBezTo>
                    <a:pt x="574" y="938"/>
                    <a:pt x="919" y="613"/>
                    <a:pt x="1321" y="613"/>
                  </a:cubicBezTo>
                  <a:close/>
                  <a:moveTo>
                    <a:pt x="1340" y="0"/>
                  </a:moveTo>
                  <a:cubicBezTo>
                    <a:pt x="594" y="0"/>
                    <a:pt x="0" y="613"/>
                    <a:pt x="0" y="1340"/>
                  </a:cubicBezTo>
                  <a:lnTo>
                    <a:pt x="0" y="8786"/>
                  </a:lnTo>
                  <a:cubicBezTo>
                    <a:pt x="0" y="9533"/>
                    <a:pt x="594" y="10126"/>
                    <a:pt x="1340" y="10126"/>
                  </a:cubicBezTo>
                  <a:lnTo>
                    <a:pt x="7369" y="10126"/>
                  </a:lnTo>
                  <a:cubicBezTo>
                    <a:pt x="7867" y="10126"/>
                    <a:pt x="8307" y="9705"/>
                    <a:pt x="8326" y="9169"/>
                  </a:cubicBezTo>
                  <a:lnTo>
                    <a:pt x="8326" y="958"/>
                  </a:lnTo>
                  <a:cubicBezTo>
                    <a:pt x="8326" y="441"/>
                    <a:pt x="7905"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a:off x="4980200" y="1960400"/>
              <a:ext cx="115825" cy="59850"/>
            </a:xfrm>
            <a:custGeom>
              <a:avLst/>
              <a:gdLst/>
              <a:ahLst/>
              <a:cxnLst/>
              <a:rect l="l" t="t" r="r" b="b"/>
              <a:pathLst>
                <a:path w="4633" h="2394" extrusionOk="0">
                  <a:moveTo>
                    <a:pt x="364" y="1"/>
                  </a:moveTo>
                  <a:cubicBezTo>
                    <a:pt x="173" y="1"/>
                    <a:pt x="1" y="154"/>
                    <a:pt x="1" y="365"/>
                  </a:cubicBezTo>
                  <a:lnTo>
                    <a:pt x="1" y="2030"/>
                  </a:lnTo>
                  <a:cubicBezTo>
                    <a:pt x="1" y="2221"/>
                    <a:pt x="154" y="2393"/>
                    <a:pt x="364" y="2393"/>
                  </a:cubicBezTo>
                  <a:lnTo>
                    <a:pt x="4269" y="2393"/>
                  </a:lnTo>
                  <a:cubicBezTo>
                    <a:pt x="4460" y="2393"/>
                    <a:pt x="4633" y="2221"/>
                    <a:pt x="4633" y="2030"/>
                  </a:cubicBezTo>
                  <a:lnTo>
                    <a:pt x="4633" y="365"/>
                  </a:lnTo>
                  <a:cubicBezTo>
                    <a:pt x="4633" y="173"/>
                    <a:pt x="448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a:off x="4972550" y="1952750"/>
              <a:ext cx="131125" cy="75150"/>
            </a:xfrm>
            <a:custGeom>
              <a:avLst/>
              <a:gdLst/>
              <a:ahLst/>
              <a:cxnLst/>
              <a:rect l="l" t="t" r="r" b="b"/>
              <a:pathLst>
                <a:path w="5245" h="3006" extrusionOk="0">
                  <a:moveTo>
                    <a:pt x="4575" y="594"/>
                  </a:moveTo>
                  <a:cubicBezTo>
                    <a:pt x="4613" y="594"/>
                    <a:pt x="4632" y="613"/>
                    <a:pt x="4632" y="671"/>
                  </a:cubicBezTo>
                  <a:lnTo>
                    <a:pt x="4632" y="2336"/>
                  </a:lnTo>
                  <a:cubicBezTo>
                    <a:pt x="4632" y="2393"/>
                    <a:pt x="4613" y="2412"/>
                    <a:pt x="4575" y="2412"/>
                  </a:cubicBezTo>
                  <a:lnTo>
                    <a:pt x="670" y="2412"/>
                  </a:lnTo>
                  <a:cubicBezTo>
                    <a:pt x="632" y="2412"/>
                    <a:pt x="594" y="2393"/>
                    <a:pt x="594" y="2336"/>
                  </a:cubicBezTo>
                  <a:lnTo>
                    <a:pt x="594" y="671"/>
                  </a:lnTo>
                  <a:cubicBezTo>
                    <a:pt x="594" y="613"/>
                    <a:pt x="613" y="594"/>
                    <a:pt x="670" y="594"/>
                  </a:cubicBezTo>
                  <a:close/>
                  <a:moveTo>
                    <a:pt x="670" y="1"/>
                  </a:moveTo>
                  <a:cubicBezTo>
                    <a:pt x="307" y="1"/>
                    <a:pt x="0" y="307"/>
                    <a:pt x="0" y="671"/>
                  </a:cubicBezTo>
                  <a:lnTo>
                    <a:pt x="0" y="2336"/>
                  </a:lnTo>
                  <a:cubicBezTo>
                    <a:pt x="0" y="2699"/>
                    <a:pt x="307" y="3006"/>
                    <a:pt x="670" y="3006"/>
                  </a:cubicBezTo>
                  <a:lnTo>
                    <a:pt x="4575" y="3006"/>
                  </a:lnTo>
                  <a:cubicBezTo>
                    <a:pt x="4939" y="3006"/>
                    <a:pt x="5226" y="2699"/>
                    <a:pt x="5245" y="2336"/>
                  </a:cubicBezTo>
                  <a:lnTo>
                    <a:pt x="5245" y="671"/>
                  </a:lnTo>
                  <a:cubicBezTo>
                    <a:pt x="5245" y="307"/>
                    <a:pt x="4939" y="1"/>
                    <a:pt x="4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a:off x="4995525" y="2067600"/>
              <a:ext cx="84725" cy="45475"/>
            </a:xfrm>
            <a:custGeom>
              <a:avLst/>
              <a:gdLst/>
              <a:ahLst/>
              <a:cxnLst/>
              <a:rect l="l" t="t" r="r" b="b"/>
              <a:pathLst>
                <a:path w="3389" h="1819" extrusionOk="0">
                  <a:moveTo>
                    <a:pt x="1149" y="0"/>
                  </a:moveTo>
                  <a:lnTo>
                    <a:pt x="1149" y="594"/>
                  </a:lnTo>
                  <a:lnTo>
                    <a:pt x="2795" y="594"/>
                  </a:lnTo>
                  <a:lnTo>
                    <a:pt x="2795" y="1225"/>
                  </a:lnTo>
                  <a:lnTo>
                    <a:pt x="594" y="1225"/>
                  </a:lnTo>
                  <a:lnTo>
                    <a:pt x="594" y="536"/>
                  </a:lnTo>
                  <a:lnTo>
                    <a:pt x="0" y="536"/>
                  </a:lnTo>
                  <a:lnTo>
                    <a:pt x="0" y="1264"/>
                  </a:lnTo>
                  <a:cubicBezTo>
                    <a:pt x="0" y="1570"/>
                    <a:pt x="230" y="1819"/>
                    <a:pt x="536" y="1819"/>
                  </a:cubicBezTo>
                  <a:lnTo>
                    <a:pt x="2833" y="1819"/>
                  </a:lnTo>
                  <a:cubicBezTo>
                    <a:pt x="3158" y="1819"/>
                    <a:pt x="3388" y="1570"/>
                    <a:pt x="3388" y="1264"/>
                  </a:cubicBezTo>
                  <a:lnTo>
                    <a:pt x="3388" y="536"/>
                  </a:lnTo>
                  <a:cubicBezTo>
                    <a:pt x="3388" y="230"/>
                    <a:pt x="3158"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6" name="Google Shape;1936;p47"/>
          <p:cNvGrpSpPr/>
          <p:nvPr/>
        </p:nvGrpSpPr>
        <p:grpSpPr>
          <a:xfrm>
            <a:off x="8691645" y="145264"/>
            <a:ext cx="274700" cy="282825"/>
            <a:chOff x="5153900" y="1900125"/>
            <a:chExt cx="274700" cy="282825"/>
          </a:xfrm>
        </p:grpSpPr>
        <p:sp>
          <p:nvSpPr>
            <p:cNvPr id="1937" name="Google Shape;1937;p47"/>
            <p:cNvSpPr/>
            <p:nvPr/>
          </p:nvSpPr>
          <p:spPr>
            <a:xfrm>
              <a:off x="5231725" y="1922125"/>
              <a:ext cx="123175" cy="109125"/>
            </a:xfrm>
            <a:custGeom>
              <a:avLst/>
              <a:gdLst/>
              <a:ahLst/>
              <a:cxnLst/>
              <a:rect l="l" t="t" r="r" b="b"/>
              <a:pathLst>
                <a:path w="4927" h="4365" extrusionOk="0">
                  <a:moveTo>
                    <a:pt x="3434" y="1"/>
                  </a:moveTo>
                  <a:cubicBezTo>
                    <a:pt x="3319" y="1"/>
                    <a:pt x="3223" y="1"/>
                    <a:pt x="3147" y="39"/>
                  </a:cubicBezTo>
                  <a:cubicBezTo>
                    <a:pt x="2955" y="116"/>
                    <a:pt x="2726" y="192"/>
                    <a:pt x="2553" y="192"/>
                  </a:cubicBezTo>
                  <a:cubicBezTo>
                    <a:pt x="2400" y="192"/>
                    <a:pt x="2151" y="116"/>
                    <a:pt x="1960" y="39"/>
                  </a:cubicBezTo>
                  <a:cubicBezTo>
                    <a:pt x="1902" y="18"/>
                    <a:pt x="1822" y="7"/>
                    <a:pt x="1729" y="7"/>
                  </a:cubicBezTo>
                  <a:cubicBezTo>
                    <a:pt x="1141" y="7"/>
                    <a:pt x="1" y="450"/>
                    <a:pt x="199" y="1704"/>
                  </a:cubicBezTo>
                  <a:cubicBezTo>
                    <a:pt x="429" y="3159"/>
                    <a:pt x="658" y="4326"/>
                    <a:pt x="1711" y="4326"/>
                  </a:cubicBezTo>
                  <a:cubicBezTo>
                    <a:pt x="2113" y="4326"/>
                    <a:pt x="2362" y="4231"/>
                    <a:pt x="2477" y="4192"/>
                  </a:cubicBezTo>
                  <a:cubicBezTo>
                    <a:pt x="2506" y="4173"/>
                    <a:pt x="2534" y="4164"/>
                    <a:pt x="2563" y="4164"/>
                  </a:cubicBezTo>
                  <a:cubicBezTo>
                    <a:pt x="2592" y="4164"/>
                    <a:pt x="2620" y="4173"/>
                    <a:pt x="2649" y="4192"/>
                  </a:cubicBezTo>
                  <a:cubicBezTo>
                    <a:pt x="2726" y="4231"/>
                    <a:pt x="2860" y="4288"/>
                    <a:pt x="2955" y="4307"/>
                  </a:cubicBezTo>
                  <a:cubicBezTo>
                    <a:pt x="2974" y="4307"/>
                    <a:pt x="3013" y="4307"/>
                    <a:pt x="3032" y="4326"/>
                  </a:cubicBezTo>
                  <a:cubicBezTo>
                    <a:pt x="3128" y="4365"/>
                    <a:pt x="3242" y="4365"/>
                    <a:pt x="3357" y="4365"/>
                  </a:cubicBezTo>
                  <a:cubicBezTo>
                    <a:pt x="3702" y="4365"/>
                    <a:pt x="3970" y="4231"/>
                    <a:pt x="4161" y="4020"/>
                  </a:cubicBezTo>
                  <a:lnTo>
                    <a:pt x="4180" y="4001"/>
                  </a:lnTo>
                  <a:cubicBezTo>
                    <a:pt x="4563" y="3542"/>
                    <a:pt x="4697" y="2699"/>
                    <a:pt x="4869" y="1742"/>
                  </a:cubicBezTo>
                  <a:cubicBezTo>
                    <a:pt x="4908" y="1628"/>
                    <a:pt x="4908" y="1532"/>
                    <a:pt x="4927" y="1455"/>
                  </a:cubicBezTo>
                  <a:lnTo>
                    <a:pt x="4927" y="1398"/>
                  </a:lnTo>
                  <a:lnTo>
                    <a:pt x="4927" y="1321"/>
                  </a:lnTo>
                  <a:cubicBezTo>
                    <a:pt x="4927" y="1245"/>
                    <a:pt x="4908" y="1168"/>
                    <a:pt x="4908" y="1092"/>
                  </a:cubicBezTo>
                  <a:cubicBezTo>
                    <a:pt x="4908" y="1073"/>
                    <a:pt x="4869" y="1034"/>
                    <a:pt x="4869" y="996"/>
                  </a:cubicBezTo>
                  <a:cubicBezTo>
                    <a:pt x="4869" y="958"/>
                    <a:pt x="4850" y="939"/>
                    <a:pt x="4831" y="881"/>
                  </a:cubicBezTo>
                  <a:cubicBezTo>
                    <a:pt x="4735" y="671"/>
                    <a:pt x="4582" y="498"/>
                    <a:pt x="4410" y="364"/>
                  </a:cubicBezTo>
                  <a:lnTo>
                    <a:pt x="4391" y="345"/>
                  </a:lnTo>
                  <a:cubicBezTo>
                    <a:pt x="4372" y="307"/>
                    <a:pt x="4314" y="288"/>
                    <a:pt x="4295" y="269"/>
                  </a:cubicBezTo>
                  <a:lnTo>
                    <a:pt x="4276" y="269"/>
                  </a:lnTo>
                  <a:cubicBezTo>
                    <a:pt x="4219" y="249"/>
                    <a:pt x="4180" y="211"/>
                    <a:pt x="4123" y="173"/>
                  </a:cubicBezTo>
                  <a:cubicBezTo>
                    <a:pt x="4065" y="116"/>
                    <a:pt x="3989" y="96"/>
                    <a:pt x="3893" y="77"/>
                  </a:cubicBezTo>
                  <a:cubicBezTo>
                    <a:pt x="3836" y="39"/>
                    <a:pt x="3798" y="39"/>
                    <a:pt x="3721" y="20"/>
                  </a:cubicBezTo>
                  <a:lnTo>
                    <a:pt x="3625" y="20"/>
                  </a:lnTo>
                  <a:cubicBezTo>
                    <a:pt x="3587" y="20"/>
                    <a:pt x="3530" y="1"/>
                    <a:pt x="3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a:off x="5286925" y="1900125"/>
              <a:ext cx="16300" cy="30650"/>
            </a:xfrm>
            <a:custGeom>
              <a:avLst/>
              <a:gdLst/>
              <a:ahLst/>
              <a:cxnLst/>
              <a:rect l="l" t="t" r="r" b="b"/>
              <a:pathLst>
                <a:path w="652" h="1226" extrusionOk="0">
                  <a:moveTo>
                    <a:pt x="1" y="0"/>
                  </a:moveTo>
                  <a:lnTo>
                    <a:pt x="1" y="1225"/>
                  </a:lnTo>
                  <a:lnTo>
                    <a:pt x="652" y="1225"/>
                  </a:lnTo>
                  <a:lnTo>
                    <a:pt x="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9" name="Google Shape;1939;p47"/>
            <p:cNvGrpSpPr/>
            <p:nvPr/>
          </p:nvGrpSpPr>
          <p:grpSpPr>
            <a:xfrm>
              <a:off x="5153900" y="1913050"/>
              <a:ext cx="274700" cy="269900"/>
              <a:chOff x="5153900" y="1913050"/>
              <a:chExt cx="274700" cy="269900"/>
            </a:xfrm>
          </p:grpSpPr>
          <p:sp>
            <p:nvSpPr>
              <p:cNvPr id="1940" name="Google Shape;1940;p47"/>
              <p:cNvSpPr/>
              <p:nvPr/>
            </p:nvSpPr>
            <p:spPr>
              <a:xfrm>
                <a:off x="5226650" y="1913050"/>
                <a:ext cx="135925" cy="125850"/>
              </a:xfrm>
              <a:custGeom>
                <a:avLst/>
                <a:gdLst/>
                <a:ahLst/>
                <a:cxnLst/>
                <a:rect l="l" t="t" r="r" b="b"/>
                <a:pathLst>
                  <a:path w="5437" h="5034" extrusionOk="0">
                    <a:moveTo>
                      <a:pt x="3694" y="746"/>
                    </a:moveTo>
                    <a:cubicBezTo>
                      <a:pt x="3713" y="766"/>
                      <a:pt x="3733" y="766"/>
                      <a:pt x="3790" y="766"/>
                    </a:cubicBezTo>
                    <a:lnTo>
                      <a:pt x="3886" y="766"/>
                    </a:lnTo>
                    <a:cubicBezTo>
                      <a:pt x="3905" y="804"/>
                      <a:pt x="3962" y="804"/>
                      <a:pt x="4001" y="823"/>
                    </a:cubicBezTo>
                    <a:cubicBezTo>
                      <a:pt x="4077" y="842"/>
                      <a:pt x="4154" y="861"/>
                      <a:pt x="4192" y="900"/>
                    </a:cubicBezTo>
                    <a:cubicBezTo>
                      <a:pt x="4249" y="919"/>
                      <a:pt x="4268" y="938"/>
                      <a:pt x="4307" y="957"/>
                    </a:cubicBezTo>
                    <a:lnTo>
                      <a:pt x="4345" y="957"/>
                    </a:lnTo>
                    <a:cubicBezTo>
                      <a:pt x="4364" y="957"/>
                      <a:pt x="4383" y="995"/>
                      <a:pt x="4402" y="1014"/>
                    </a:cubicBezTo>
                    <a:lnTo>
                      <a:pt x="4441" y="1014"/>
                    </a:lnTo>
                    <a:cubicBezTo>
                      <a:pt x="4575" y="1110"/>
                      <a:pt x="4670" y="1244"/>
                      <a:pt x="4747" y="1397"/>
                    </a:cubicBezTo>
                    <a:cubicBezTo>
                      <a:pt x="4747" y="1416"/>
                      <a:pt x="4766" y="1436"/>
                      <a:pt x="4766" y="1474"/>
                    </a:cubicBezTo>
                    <a:cubicBezTo>
                      <a:pt x="4785" y="1493"/>
                      <a:pt x="4785" y="1512"/>
                      <a:pt x="4785" y="1531"/>
                    </a:cubicBezTo>
                    <a:cubicBezTo>
                      <a:pt x="4785" y="1589"/>
                      <a:pt x="4824" y="1627"/>
                      <a:pt x="4824" y="1704"/>
                    </a:cubicBezTo>
                    <a:lnTo>
                      <a:pt x="4824" y="1761"/>
                    </a:lnTo>
                    <a:lnTo>
                      <a:pt x="4824" y="1799"/>
                    </a:lnTo>
                    <a:cubicBezTo>
                      <a:pt x="4824" y="1876"/>
                      <a:pt x="4785" y="1933"/>
                      <a:pt x="4785" y="2010"/>
                    </a:cubicBezTo>
                    <a:cubicBezTo>
                      <a:pt x="4651" y="2909"/>
                      <a:pt x="4498" y="3732"/>
                      <a:pt x="4173" y="4115"/>
                    </a:cubicBezTo>
                    <a:lnTo>
                      <a:pt x="4154" y="4154"/>
                    </a:lnTo>
                    <a:cubicBezTo>
                      <a:pt x="4001" y="4307"/>
                      <a:pt x="3828" y="4383"/>
                      <a:pt x="3599" y="4383"/>
                    </a:cubicBezTo>
                    <a:cubicBezTo>
                      <a:pt x="3503" y="4383"/>
                      <a:pt x="3407" y="4383"/>
                      <a:pt x="3311" y="4364"/>
                    </a:cubicBezTo>
                    <a:cubicBezTo>
                      <a:pt x="3254" y="4364"/>
                      <a:pt x="3235" y="4364"/>
                      <a:pt x="3254" y="4383"/>
                    </a:cubicBezTo>
                    <a:cubicBezTo>
                      <a:pt x="3216" y="4364"/>
                      <a:pt x="3120" y="4345"/>
                      <a:pt x="3024" y="4287"/>
                    </a:cubicBezTo>
                    <a:cubicBezTo>
                      <a:pt x="2948" y="4268"/>
                      <a:pt x="2871" y="4249"/>
                      <a:pt x="2814" y="4249"/>
                    </a:cubicBezTo>
                    <a:cubicBezTo>
                      <a:pt x="2737" y="4249"/>
                      <a:pt x="2642" y="4249"/>
                      <a:pt x="2565" y="4287"/>
                    </a:cubicBezTo>
                    <a:cubicBezTo>
                      <a:pt x="2488" y="4345"/>
                      <a:pt x="2297" y="4402"/>
                      <a:pt x="1933" y="4402"/>
                    </a:cubicBezTo>
                    <a:cubicBezTo>
                      <a:pt x="1225" y="4402"/>
                      <a:pt x="976" y="3675"/>
                      <a:pt x="747" y="2067"/>
                    </a:cubicBezTo>
                    <a:cubicBezTo>
                      <a:pt x="689" y="1704"/>
                      <a:pt x="766" y="1416"/>
                      <a:pt x="957" y="1187"/>
                    </a:cubicBezTo>
                    <a:cubicBezTo>
                      <a:pt x="1225" y="900"/>
                      <a:pt x="1646" y="746"/>
                      <a:pt x="1933" y="746"/>
                    </a:cubicBezTo>
                    <a:cubicBezTo>
                      <a:pt x="2010" y="746"/>
                      <a:pt x="2067" y="766"/>
                      <a:pt x="2067" y="766"/>
                    </a:cubicBezTo>
                    <a:cubicBezTo>
                      <a:pt x="2259" y="842"/>
                      <a:pt x="2565" y="938"/>
                      <a:pt x="2776" y="938"/>
                    </a:cubicBezTo>
                    <a:cubicBezTo>
                      <a:pt x="2986" y="938"/>
                      <a:pt x="3311" y="842"/>
                      <a:pt x="3503" y="766"/>
                    </a:cubicBezTo>
                    <a:cubicBezTo>
                      <a:pt x="3503" y="746"/>
                      <a:pt x="3541" y="746"/>
                      <a:pt x="3618" y="746"/>
                    </a:cubicBezTo>
                    <a:close/>
                    <a:moveTo>
                      <a:pt x="1914" y="0"/>
                    </a:moveTo>
                    <a:cubicBezTo>
                      <a:pt x="1493" y="0"/>
                      <a:pt x="842" y="230"/>
                      <a:pt x="459" y="670"/>
                    </a:cubicBezTo>
                    <a:cubicBezTo>
                      <a:pt x="153" y="1053"/>
                      <a:pt x="0" y="1531"/>
                      <a:pt x="96" y="2086"/>
                    </a:cubicBezTo>
                    <a:cubicBezTo>
                      <a:pt x="230" y="2833"/>
                      <a:pt x="345" y="3522"/>
                      <a:pt x="574" y="4058"/>
                    </a:cubicBezTo>
                    <a:cubicBezTo>
                      <a:pt x="861" y="4689"/>
                      <a:pt x="1321" y="5015"/>
                      <a:pt x="1914" y="5015"/>
                    </a:cubicBezTo>
                    <a:cubicBezTo>
                      <a:pt x="2335" y="5015"/>
                      <a:pt x="2622" y="4938"/>
                      <a:pt x="2776" y="4862"/>
                    </a:cubicBezTo>
                    <a:cubicBezTo>
                      <a:pt x="2909" y="4938"/>
                      <a:pt x="3024" y="4957"/>
                      <a:pt x="3120" y="4977"/>
                    </a:cubicBezTo>
                    <a:cubicBezTo>
                      <a:pt x="3139" y="5015"/>
                      <a:pt x="3197" y="5015"/>
                      <a:pt x="3216" y="5015"/>
                    </a:cubicBezTo>
                    <a:cubicBezTo>
                      <a:pt x="3331" y="5034"/>
                      <a:pt x="3445" y="5034"/>
                      <a:pt x="3599" y="5034"/>
                    </a:cubicBezTo>
                    <a:cubicBezTo>
                      <a:pt x="4001" y="5034"/>
                      <a:pt x="4364" y="4881"/>
                      <a:pt x="4632" y="4536"/>
                    </a:cubicBezTo>
                    <a:cubicBezTo>
                      <a:pt x="4632" y="4498"/>
                      <a:pt x="4651" y="4498"/>
                      <a:pt x="4651" y="4479"/>
                    </a:cubicBezTo>
                    <a:cubicBezTo>
                      <a:pt x="5111" y="3962"/>
                      <a:pt x="5264" y="3062"/>
                      <a:pt x="5417" y="2067"/>
                    </a:cubicBezTo>
                    <a:cubicBezTo>
                      <a:pt x="5436" y="1933"/>
                      <a:pt x="5436" y="1837"/>
                      <a:pt x="5436" y="1742"/>
                    </a:cubicBezTo>
                    <a:lnTo>
                      <a:pt x="5436" y="1684"/>
                    </a:lnTo>
                    <a:lnTo>
                      <a:pt x="5436" y="1608"/>
                    </a:lnTo>
                    <a:cubicBezTo>
                      <a:pt x="5417" y="1512"/>
                      <a:pt x="5417" y="1416"/>
                      <a:pt x="5398" y="1321"/>
                    </a:cubicBezTo>
                    <a:cubicBezTo>
                      <a:pt x="5398" y="1263"/>
                      <a:pt x="5398" y="1244"/>
                      <a:pt x="5359" y="1206"/>
                    </a:cubicBezTo>
                    <a:cubicBezTo>
                      <a:pt x="5340" y="1148"/>
                      <a:pt x="5340" y="1110"/>
                      <a:pt x="5321" y="1053"/>
                    </a:cubicBezTo>
                    <a:cubicBezTo>
                      <a:pt x="5226" y="823"/>
                      <a:pt x="5034" y="574"/>
                      <a:pt x="4824" y="402"/>
                    </a:cubicBezTo>
                    <a:lnTo>
                      <a:pt x="4785" y="383"/>
                    </a:lnTo>
                    <a:cubicBezTo>
                      <a:pt x="4747" y="364"/>
                      <a:pt x="4728" y="345"/>
                      <a:pt x="4670" y="306"/>
                    </a:cubicBezTo>
                    <a:cubicBezTo>
                      <a:pt x="4670" y="287"/>
                      <a:pt x="4651" y="287"/>
                      <a:pt x="4651" y="287"/>
                    </a:cubicBezTo>
                    <a:cubicBezTo>
                      <a:pt x="4594" y="268"/>
                      <a:pt x="4536" y="211"/>
                      <a:pt x="4479" y="191"/>
                    </a:cubicBezTo>
                    <a:cubicBezTo>
                      <a:pt x="4402" y="153"/>
                      <a:pt x="4307" y="96"/>
                      <a:pt x="4211" y="77"/>
                    </a:cubicBezTo>
                    <a:cubicBezTo>
                      <a:pt x="4154" y="57"/>
                      <a:pt x="4096" y="57"/>
                      <a:pt x="4020" y="19"/>
                    </a:cubicBezTo>
                    <a:lnTo>
                      <a:pt x="3905" y="19"/>
                    </a:lnTo>
                    <a:cubicBezTo>
                      <a:pt x="3828" y="19"/>
                      <a:pt x="3790" y="0"/>
                      <a:pt x="3733" y="0"/>
                    </a:cubicBezTo>
                    <a:lnTo>
                      <a:pt x="3637" y="0"/>
                    </a:lnTo>
                    <a:cubicBezTo>
                      <a:pt x="3484" y="0"/>
                      <a:pt x="3331" y="38"/>
                      <a:pt x="3216" y="77"/>
                    </a:cubicBezTo>
                    <a:cubicBezTo>
                      <a:pt x="3043" y="153"/>
                      <a:pt x="2833" y="191"/>
                      <a:pt x="2756" y="191"/>
                    </a:cubicBezTo>
                    <a:cubicBezTo>
                      <a:pt x="2680" y="191"/>
                      <a:pt x="2488" y="153"/>
                      <a:pt x="2297" y="77"/>
                    </a:cubicBezTo>
                    <a:cubicBezTo>
                      <a:pt x="2182" y="19"/>
                      <a:pt x="2067" y="0"/>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a:off x="5171125" y="2024050"/>
                <a:ext cx="239775" cy="87125"/>
              </a:xfrm>
              <a:custGeom>
                <a:avLst/>
                <a:gdLst/>
                <a:ahLst/>
                <a:cxnLst/>
                <a:rect l="l" t="t" r="r" b="b"/>
                <a:pathLst>
                  <a:path w="9591" h="3485" extrusionOk="0">
                    <a:moveTo>
                      <a:pt x="8308" y="632"/>
                    </a:moveTo>
                    <a:cubicBezTo>
                      <a:pt x="8097" y="919"/>
                      <a:pt x="7963" y="1264"/>
                      <a:pt x="7963" y="1647"/>
                    </a:cubicBezTo>
                    <a:lnTo>
                      <a:pt x="7963" y="1838"/>
                    </a:lnTo>
                    <a:cubicBezTo>
                      <a:pt x="7963" y="2221"/>
                      <a:pt x="8097" y="2546"/>
                      <a:pt x="8308" y="2833"/>
                    </a:cubicBezTo>
                    <a:lnTo>
                      <a:pt x="1685" y="2833"/>
                    </a:lnTo>
                    <a:cubicBezTo>
                      <a:pt x="1130" y="2833"/>
                      <a:pt x="671" y="2393"/>
                      <a:pt x="671" y="1838"/>
                    </a:cubicBezTo>
                    <a:lnTo>
                      <a:pt x="671" y="1647"/>
                    </a:lnTo>
                    <a:cubicBezTo>
                      <a:pt x="671" y="1092"/>
                      <a:pt x="1130" y="632"/>
                      <a:pt x="1685" y="632"/>
                    </a:cubicBezTo>
                    <a:close/>
                    <a:moveTo>
                      <a:pt x="1647" y="1"/>
                    </a:moveTo>
                    <a:cubicBezTo>
                      <a:pt x="747" y="1"/>
                      <a:pt x="1" y="728"/>
                      <a:pt x="1" y="1647"/>
                    </a:cubicBezTo>
                    <a:lnTo>
                      <a:pt x="1" y="1838"/>
                    </a:lnTo>
                    <a:cubicBezTo>
                      <a:pt x="1" y="2738"/>
                      <a:pt x="747" y="3484"/>
                      <a:pt x="1647" y="3484"/>
                    </a:cubicBezTo>
                    <a:lnTo>
                      <a:pt x="9590" y="3484"/>
                    </a:lnTo>
                    <a:lnTo>
                      <a:pt x="9590" y="2833"/>
                    </a:lnTo>
                    <a:cubicBezTo>
                      <a:pt x="9035" y="2833"/>
                      <a:pt x="8595" y="2393"/>
                      <a:pt x="8595" y="1838"/>
                    </a:cubicBezTo>
                    <a:lnTo>
                      <a:pt x="8595" y="1647"/>
                    </a:lnTo>
                    <a:cubicBezTo>
                      <a:pt x="8595" y="1092"/>
                      <a:pt x="9054" y="632"/>
                      <a:pt x="9590" y="632"/>
                    </a:cubicBezTo>
                    <a:lnTo>
                      <a:pt x="9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a:off x="5153900" y="2095825"/>
                <a:ext cx="274700" cy="87125"/>
              </a:xfrm>
              <a:custGeom>
                <a:avLst/>
                <a:gdLst/>
                <a:ahLst/>
                <a:cxnLst/>
                <a:rect l="l" t="t" r="r" b="b"/>
                <a:pathLst>
                  <a:path w="10988" h="3485" extrusionOk="0">
                    <a:moveTo>
                      <a:pt x="9686" y="632"/>
                    </a:moveTo>
                    <a:cubicBezTo>
                      <a:pt x="9475" y="919"/>
                      <a:pt x="9361" y="1264"/>
                      <a:pt x="9361" y="1647"/>
                    </a:cubicBezTo>
                    <a:lnTo>
                      <a:pt x="9361" y="1838"/>
                    </a:lnTo>
                    <a:cubicBezTo>
                      <a:pt x="9361" y="2221"/>
                      <a:pt x="9475" y="2546"/>
                      <a:pt x="9686" y="2834"/>
                    </a:cubicBezTo>
                    <a:lnTo>
                      <a:pt x="1666" y="2834"/>
                    </a:lnTo>
                    <a:cubicBezTo>
                      <a:pt x="1111" y="2834"/>
                      <a:pt x="671" y="2393"/>
                      <a:pt x="671" y="1838"/>
                    </a:cubicBezTo>
                    <a:lnTo>
                      <a:pt x="671" y="1647"/>
                    </a:lnTo>
                    <a:cubicBezTo>
                      <a:pt x="671" y="1092"/>
                      <a:pt x="1130" y="632"/>
                      <a:pt x="1666" y="632"/>
                    </a:cubicBezTo>
                    <a:close/>
                    <a:moveTo>
                      <a:pt x="1647" y="1"/>
                    </a:moveTo>
                    <a:cubicBezTo>
                      <a:pt x="747" y="1"/>
                      <a:pt x="1" y="728"/>
                      <a:pt x="1" y="1647"/>
                    </a:cubicBezTo>
                    <a:lnTo>
                      <a:pt x="1" y="1838"/>
                    </a:lnTo>
                    <a:cubicBezTo>
                      <a:pt x="1" y="2738"/>
                      <a:pt x="747" y="3484"/>
                      <a:pt x="1647" y="3484"/>
                    </a:cubicBezTo>
                    <a:lnTo>
                      <a:pt x="10987" y="3484"/>
                    </a:lnTo>
                    <a:lnTo>
                      <a:pt x="10987" y="2834"/>
                    </a:lnTo>
                    <a:cubicBezTo>
                      <a:pt x="10432" y="2834"/>
                      <a:pt x="9973" y="2393"/>
                      <a:pt x="9973" y="1838"/>
                    </a:cubicBezTo>
                    <a:lnTo>
                      <a:pt x="9973" y="1647"/>
                    </a:lnTo>
                    <a:cubicBezTo>
                      <a:pt x="9973" y="1092"/>
                      <a:pt x="10432" y="632"/>
                      <a:pt x="10987" y="632"/>
                    </a:cubicBezTo>
                    <a:lnTo>
                      <a:pt x="109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a:off x="5252475" y="2050375"/>
                <a:ext cx="129225" cy="15800"/>
              </a:xfrm>
              <a:custGeom>
                <a:avLst/>
                <a:gdLst/>
                <a:ahLst/>
                <a:cxnLst/>
                <a:rect l="l" t="t" r="r" b="b"/>
                <a:pathLst>
                  <a:path w="5169" h="632" extrusionOk="0">
                    <a:moveTo>
                      <a:pt x="1" y="0"/>
                    </a:moveTo>
                    <a:lnTo>
                      <a:pt x="1" y="632"/>
                    </a:lnTo>
                    <a:lnTo>
                      <a:pt x="5169" y="632"/>
                    </a:lnTo>
                    <a:lnTo>
                      <a:pt x="5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a:off x="5217075" y="2124550"/>
                <a:ext cx="178500" cy="15800"/>
              </a:xfrm>
              <a:custGeom>
                <a:avLst/>
                <a:gdLst/>
                <a:ahLst/>
                <a:cxnLst/>
                <a:rect l="l" t="t" r="r" b="b"/>
                <a:pathLst>
                  <a:path w="7140" h="632" extrusionOk="0">
                    <a:moveTo>
                      <a:pt x="0" y="0"/>
                    </a:moveTo>
                    <a:lnTo>
                      <a:pt x="0" y="632"/>
                    </a:lnTo>
                    <a:lnTo>
                      <a:pt x="7140" y="632"/>
                    </a:lnTo>
                    <a:lnTo>
                      <a:pt x="7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5" name="Google Shape;1945;p47"/>
          <p:cNvGrpSpPr/>
          <p:nvPr/>
        </p:nvGrpSpPr>
        <p:grpSpPr>
          <a:xfrm>
            <a:off x="702645" y="4262325"/>
            <a:ext cx="685351" cy="718085"/>
            <a:chOff x="7008140" y="2017217"/>
            <a:chExt cx="559242" cy="585953"/>
          </a:xfrm>
        </p:grpSpPr>
        <p:sp>
          <p:nvSpPr>
            <p:cNvPr id="1946" name="Google Shape;1946;p47"/>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a:extLst>
              <a:ext uri="{FF2B5EF4-FFF2-40B4-BE49-F238E27FC236}">
                <a16:creationId xmlns:a16="http://schemas.microsoft.com/office/drawing/2014/main" id="{FCB922ED-1315-4CD7-873A-72E18C60ABF4}"/>
              </a:ext>
            </a:extLst>
          </p:cNvPr>
          <p:cNvSpPr txBox="1"/>
          <p:nvPr/>
        </p:nvSpPr>
        <p:spPr>
          <a:xfrm>
            <a:off x="2381905" y="757592"/>
            <a:ext cx="3456188" cy="400110"/>
          </a:xfrm>
          <a:prstGeom prst="rect">
            <a:avLst/>
          </a:prstGeom>
          <a:solidFill>
            <a:schemeClr val="bg1"/>
          </a:solid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sp>
        <p:nvSpPr>
          <p:cNvPr id="89" name="TextBox 88">
            <a:extLst>
              <a:ext uri="{FF2B5EF4-FFF2-40B4-BE49-F238E27FC236}">
                <a16:creationId xmlns:a16="http://schemas.microsoft.com/office/drawing/2014/main" id="{35F81452-64AD-4301-8123-EEDB2F990AC4}"/>
              </a:ext>
            </a:extLst>
          </p:cNvPr>
          <p:cNvSpPr txBox="1"/>
          <p:nvPr/>
        </p:nvSpPr>
        <p:spPr>
          <a:xfrm>
            <a:off x="979386" y="1344714"/>
            <a:ext cx="7534614" cy="1881990"/>
          </a:xfrm>
          <a:custGeom>
            <a:avLst/>
            <a:gdLst>
              <a:gd name="connsiteX0" fmla="*/ 0 w 7534614"/>
              <a:gd name="connsiteY0" fmla="*/ 0 h 1881990"/>
              <a:gd name="connsiteX1" fmla="*/ 7534614 w 7534614"/>
              <a:gd name="connsiteY1" fmla="*/ 0 h 1881990"/>
              <a:gd name="connsiteX2" fmla="*/ 7534614 w 7534614"/>
              <a:gd name="connsiteY2" fmla="*/ 1881990 h 1881990"/>
              <a:gd name="connsiteX3" fmla="*/ 0 w 7534614"/>
              <a:gd name="connsiteY3" fmla="*/ 1881990 h 1881990"/>
              <a:gd name="connsiteX4" fmla="*/ 0 w 7534614"/>
              <a:gd name="connsiteY4" fmla="*/ 0 h 188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614" h="1881990" fill="none" extrusionOk="0">
                <a:moveTo>
                  <a:pt x="0" y="0"/>
                </a:moveTo>
                <a:cubicBezTo>
                  <a:pt x="3160302" y="129708"/>
                  <a:pt x="4100775" y="-64990"/>
                  <a:pt x="7534614" y="0"/>
                </a:cubicBezTo>
                <a:cubicBezTo>
                  <a:pt x="7490690" y="691230"/>
                  <a:pt x="7608565" y="1231513"/>
                  <a:pt x="7534614" y="1881990"/>
                </a:cubicBezTo>
                <a:cubicBezTo>
                  <a:pt x="4132617" y="1782395"/>
                  <a:pt x="2323807" y="2012341"/>
                  <a:pt x="0" y="1881990"/>
                </a:cubicBezTo>
                <a:cubicBezTo>
                  <a:pt x="-74130" y="1474802"/>
                  <a:pt x="-53154" y="490179"/>
                  <a:pt x="0" y="0"/>
                </a:cubicBezTo>
                <a:close/>
              </a:path>
              <a:path w="7534614" h="1881990" stroke="0" extrusionOk="0">
                <a:moveTo>
                  <a:pt x="0" y="0"/>
                </a:moveTo>
                <a:cubicBezTo>
                  <a:pt x="1051822" y="-117334"/>
                  <a:pt x="5680603" y="-99874"/>
                  <a:pt x="7534614" y="0"/>
                </a:cubicBezTo>
                <a:cubicBezTo>
                  <a:pt x="7448794" y="828309"/>
                  <a:pt x="7447638" y="1612370"/>
                  <a:pt x="7534614" y="1881990"/>
                </a:cubicBezTo>
                <a:cubicBezTo>
                  <a:pt x="5697846" y="1901826"/>
                  <a:pt x="1700455" y="1987307"/>
                  <a:pt x="0" y="1881990"/>
                </a:cubicBezTo>
                <a:cubicBezTo>
                  <a:pt x="21493" y="1276691"/>
                  <a:pt x="89851" y="427151"/>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2000" dirty="0"/>
              <a:t>Sau </a:t>
            </a:r>
            <a:r>
              <a:rPr lang="en-US" sz="2000" dirty="0" err="1"/>
              <a:t>khi</a:t>
            </a:r>
            <a:r>
              <a:rPr lang="en-US" sz="2000" dirty="0"/>
              <a:t> </a:t>
            </a:r>
            <a:r>
              <a:rPr lang="en-US" sz="2000" dirty="0" err="1"/>
              <a:t>thu</a:t>
            </a:r>
            <a:r>
              <a:rPr lang="en-US" sz="2000" dirty="0"/>
              <a:t> </a:t>
            </a:r>
            <a:r>
              <a:rPr lang="en-US" sz="2000" dirty="0" err="1"/>
              <a:t>thập</a:t>
            </a:r>
            <a:r>
              <a:rPr lang="en-US" sz="2000" dirty="0"/>
              <a:t>, </a:t>
            </a:r>
            <a:r>
              <a:rPr lang="en-US" sz="2000" dirty="0" err="1"/>
              <a:t>tổ</a:t>
            </a:r>
            <a:r>
              <a:rPr lang="en-US" sz="2000" dirty="0"/>
              <a:t> </a:t>
            </a:r>
            <a:r>
              <a:rPr lang="en-US" sz="2000" dirty="0" err="1"/>
              <a:t>chức</a:t>
            </a:r>
            <a:r>
              <a:rPr lang="en-US" sz="2000" dirty="0"/>
              <a:t>, </a:t>
            </a:r>
            <a:r>
              <a:rPr lang="en-US" sz="2000" dirty="0" err="1"/>
              <a:t>phân</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ta </a:t>
            </a:r>
            <a:r>
              <a:rPr lang="en-US" sz="2000" dirty="0" err="1"/>
              <a:t>cần</a:t>
            </a:r>
            <a:r>
              <a:rPr lang="en-US" sz="2000" dirty="0"/>
              <a:t> </a:t>
            </a:r>
            <a:r>
              <a:rPr lang="en-US" sz="2000" dirty="0" err="1"/>
              <a:t>xem</a:t>
            </a:r>
            <a:r>
              <a:rPr lang="en-US" sz="2000" dirty="0"/>
              <a:t> </a:t>
            </a:r>
            <a:r>
              <a:rPr lang="en-US" sz="2000" dirty="0" err="1"/>
              <a:t>xét</a:t>
            </a:r>
            <a:r>
              <a:rPr lang="en-US" sz="2000" dirty="0"/>
              <a:t> </a:t>
            </a:r>
            <a:r>
              <a:rPr lang="en-US" sz="2000" dirty="0" err="1"/>
              <a:t>tính</a:t>
            </a:r>
            <a:r>
              <a:rPr lang="en-US" sz="2000" dirty="0"/>
              <a:t> </a:t>
            </a:r>
            <a:r>
              <a:rPr lang="en-US" sz="2000" dirty="0" err="1"/>
              <a:t>hợp</a:t>
            </a:r>
            <a:r>
              <a:rPr lang="en-US" sz="2000" dirty="0"/>
              <a:t> </a:t>
            </a:r>
            <a:r>
              <a:rPr lang="en-US" sz="2000" dirty="0" err="1"/>
              <a:t>lí</a:t>
            </a:r>
            <a:r>
              <a:rPr lang="en-US" sz="2000" dirty="0"/>
              <a:t> </a:t>
            </a:r>
            <a:r>
              <a:rPr lang="en-US" sz="2000" dirty="0" err="1"/>
              <a:t>của</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đó</a:t>
            </a:r>
            <a:r>
              <a:rPr lang="en-US" sz="2000" dirty="0"/>
              <a:t>, </a:t>
            </a:r>
            <a:r>
              <a:rPr lang="en-US" sz="2000" dirty="0" err="1"/>
              <a:t>đặc</a:t>
            </a:r>
            <a:r>
              <a:rPr lang="en-US" sz="2000" dirty="0"/>
              <a:t> </a:t>
            </a:r>
            <a:r>
              <a:rPr lang="en-US" sz="2000" dirty="0" err="1"/>
              <a:t>biệt</a:t>
            </a:r>
            <a:r>
              <a:rPr lang="en-US" sz="2000" dirty="0"/>
              <a:t> </a:t>
            </a:r>
            <a:r>
              <a:rPr lang="en-US" sz="2000" dirty="0" err="1"/>
              <a:t>chỉ</a:t>
            </a:r>
            <a:r>
              <a:rPr lang="en-US" sz="2000" dirty="0"/>
              <a:t> ra </a:t>
            </a:r>
            <a:r>
              <a:rPr lang="en-US" sz="2000" dirty="0" err="1"/>
              <a:t>được</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Ta </a:t>
            </a:r>
            <a:r>
              <a:rPr lang="en-US" sz="2000" dirty="0" err="1"/>
              <a:t>có</a:t>
            </a:r>
            <a:r>
              <a:rPr lang="en-US" sz="2000" dirty="0"/>
              <a:t> </a:t>
            </a:r>
            <a:r>
              <a:rPr lang="en-US" sz="2000" dirty="0" err="1"/>
              <a:t>thể</a:t>
            </a:r>
            <a:r>
              <a:rPr lang="en-US" sz="2000" dirty="0"/>
              <a:t> </a:t>
            </a:r>
            <a:r>
              <a:rPr lang="en-US" sz="2000" dirty="0" err="1"/>
              <a:t>dựa</a:t>
            </a:r>
            <a:r>
              <a:rPr lang="en-US" sz="2000" dirty="0"/>
              <a:t> </a:t>
            </a:r>
            <a:r>
              <a:rPr lang="en-US" sz="2000" dirty="0" err="1"/>
              <a:t>trên</a:t>
            </a:r>
            <a:r>
              <a:rPr lang="en-US" sz="2000" dirty="0"/>
              <a:t> </a:t>
            </a:r>
            <a:r>
              <a:rPr lang="en-US" sz="2000" dirty="0" err="1"/>
              <a:t>những</a:t>
            </a:r>
            <a:r>
              <a:rPr lang="en-US" sz="2000" dirty="0"/>
              <a:t> </a:t>
            </a:r>
            <a:r>
              <a:rPr lang="en-US" sz="2000" dirty="0" err="1"/>
              <a:t>tiêu</a:t>
            </a:r>
            <a:r>
              <a:rPr lang="en-US" sz="2000" dirty="0"/>
              <a:t> </a:t>
            </a:r>
            <a:r>
              <a:rPr lang="en-US" sz="2000" dirty="0" err="1"/>
              <a:t>chí</a:t>
            </a:r>
            <a:r>
              <a:rPr lang="en-US" sz="2000" dirty="0"/>
              <a:t> </a:t>
            </a:r>
            <a:r>
              <a:rPr lang="en-US" sz="2000" dirty="0" err="1"/>
              <a:t>toán</a:t>
            </a:r>
            <a:r>
              <a:rPr lang="en-US" sz="2000" dirty="0"/>
              <a:t> </a:t>
            </a:r>
            <a:r>
              <a:rPr lang="en-US" sz="2000" dirty="0" err="1"/>
              <a:t>học</a:t>
            </a:r>
            <a:r>
              <a:rPr lang="en-US" sz="2000" dirty="0"/>
              <a:t> </a:t>
            </a:r>
            <a:r>
              <a:rPr lang="en-US" sz="2000" dirty="0" err="1"/>
              <a:t>đơn</a:t>
            </a:r>
            <a:r>
              <a:rPr lang="en-US" sz="2000" dirty="0"/>
              <a:t> </a:t>
            </a:r>
            <a:r>
              <a:rPr lang="en-US" sz="2000" dirty="0" err="1"/>
              <a:t>giản</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điều</a:t>
            </a:r>
            <a:r>
              <a:rPr lang="en-US" sz="2000" dirty="0"/>
              <a:t> </a:t>
            </a:r>
            <a:r>
              <a:rPr lang="en-US" sz="2000" dirty="0" err="1"/>
              <a:t>đó</a:t>
            </a:r>
            <a:r>
              <a:rPr lang="en-US" sz="2000" dirty="0"/>
              <a:t>.</a:t>
            </a:r>
          </a:p>
        </p:txBody>
      </p:sp>
      <p:sp>
        <p:nvSpPr>
          <p:cNvPr id="90" name="Speech Bubble: Rectangle with Corners Rounded 89">
            <a:extLst>
              <a:ext uri="{FF2B5EF4-FFF2-40B4-BE49-F238E27FC236}">
                <a16:creationId xmlns:a16="http://schemas.microsoft.com/office/drawing/2014/main" id="{1320CC5E-BDE7-4EE3-A6B5-723AA7015EA7}"/>
              </a:ext>
            </a:extLst>
          </p:cNvPr>
          <p:cNvSpPr/>
          <p:nvPr/>
        </p:nvSpPr>
        <p:spPr>
          <a:xfrm>
            <a:off x="1978926" y="3451510"/>
            <a:ext cx="5732060" cy="1036430"/>
          </a:xfrm>
          <a:prstGeom prst="wedgeRoundRectCallout">
            <a:avLst>
              <a:gd name="adj1" fmla="val -61772"/>
              <a:gd name="adj2" fmla="val -5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a:solidFill>
                  <a:schemeClr val="tx1"/>
                </a:solidFill>
              </a:rPr>
              <a:t>Khi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lưu</a:t>
            </a:r>
            <a:r>
              <a:rPr lang="en-US" sz="2000" dirty="0">
                <a:solidFill>
                  <a:schemeClr val="tx1"/>
                </a:solidFill>
              </a:rPr>
              <a:t> ý </a:t>
            </a:r>
            <a:r>
              <a:rPr lang="en-US" sz="2000" dirty="0" err="1">
                <a:solidFill>
                  <a:schemeClr val="tx1"/>
                </a:solidFill>
              </a:rPr>
              <a:t>những</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gì</a:t>
            </a:r>
            <a:r>
              <a:rPr lang="en-US" sz="2000" dirty="0">
                <a:solidFill>
                  <a:schemeClr val="tx1"/>
                </a:solidFill>
              </a:rPr>
              <a:t>?</a:t>
            </a:r>
          </a:p>
        </p:txBody>
      </p:sp>
      <p:sp>
        <p:nvSpPr>
          <p:cNvPr id="29" name="Thought Bubble: Cloud 28">
            <a:extLst>
              <a:ext uri="{FF2B5EF4-FFF2-40B4-BE49-F238E27FC236}">
                <a16:creationId xmlns:a16="http://schemas.microsoft.com/office/drawing/2014/main" id="{9B234B25-DFC5-42BE-98F8-FA0D768DE20F}"/>
              </a:ext>
            </a:extLst>
          </p:cNvPr>
          <p:cNvSpPr/>
          <p:nvPr/>
        </p:nvSpPr>
        <p:spPr>
          <a:xfrm>
            <a:off x="4776518" y="5599425"/>
            <a:ext cx="4243011" cy="1952679"/>
          </a:xfrm>
          <a:prstGeom prst="cloudCallout">
            <a:avLst>
              <a:gd name="adj1" fmla="val -57646"/>
              <a:gd name="adj2" fmla="val 663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ea typeface="Calibri" panose="020F0502020204030204" pitchFamily="34" charset="0"/>
                <a:cs typeface="Times New Roman" panose="02020603050405020304" pitchFamily="18" charset="0"/>
              </a:rPr>
              <a:t>K</a:t>
            </a:r>
            <a:r>
              <a:rPr lang="en-US" sz="2000" dirty="0">
                <a:effectLst/>
                <a:ea typeface="Calibri" panose="020F0502020204030204" pitchFamily="34" charset="0"/>
                <a:cs typeface="Times New Roman" panose="02020603050405020304" pitchFamily="18" charset="0"/>
              </a:rPr>
              <a:t>hi </a:t>
            </a:r>
            <a:r>
              <a:rPr lang="en-US" sz="2000" dirty="0" err="1">
                <a:effectLst/>
                <a:ea typeface="Calibri" panose="020F0502020204030204" pitchFamily="34" charset="0"/>
                <a:cs typeface="Times New Roman" panose="02020603050405020304" pitchFamily="18" charset="0"/>
              </a:rPr>
              <a:t>thu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thập</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tổ</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chức</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phân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loại</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dữ</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liệu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cần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lưu</a:t>
            </a:r>
            <a:r>
              <a:rPr lang="en-US" sz="2000" dirty="0">
                <a:effectLst/>
                <a:ea typeface="Calibri" panose="020F0502020204030204" pitchFamily="34" charset="0"/>
                <a:cs typeface="Times New Roman" panose="02020603050405020304" pitchFamily="18" charset="0"/>
              </a:rPr>
              <a:t> ý </a:t>
            </a:r>
            <a:r>
              <a:rPr lang="en-US" sz="2000" dirty="0" err="1">
                <a:effectLst/>
                <a:ea typeface="Calibri" panose="020F0502020204030204" pitchFamily="34" charset="0"/>
                <a:cs typeface="Times New Roman" panose="02020603050405020304" pitchFamily="18" charset="0"/>
              </a:rPr>
              <a:t>những</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điều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gì</a:t>
            </a:r>
            <a:r>
              <a:rPr lang="en-US" sz="2000" dirty="0">
                <a:effectLst/>
                <a:ea typeface="Calibri" panose="020F0502020204030204" pitchFamily="34" charset="0"/>
                <a:cs typeface="Times New Roman" panose="02020603050405020304" pitchFamily="18" charset="0"/>
              </a:rPr>
              <a:t>?</a:t>
            </a:r>
          </a:p>
          <a:p>
            <a:pPr algn="ctr"/>
            <a:endParaRPr lang="en-US" sz="1600" dirty="0"/>
          </a:p>
        </p:txBody>
      </p:sp>
      <p:pic>
        <p:nvPicPr>
          <p:cNvPr id="30" name="Picture 29">
            <a:extLst>
              <a:ext uri="{FF2B5EF4-FFF2-40B4-BE49-F238E27FC236}">
                <a16:creationId xmlns:a16="http://schemas.microsoft.com/office/drawing/2014/main" id="{E596A9F4-9A98-428B-9A03-858E96F08D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24756" y="6389542"/>
            <a:ext cx="2155696" cy="205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1"/>
                                        </p:tgtEl>
                                        <p:attrNameLst>
                                          <p:attrName>style.visibility</p:attrName>
                                        </p:attrNameLst>
                                      </p:cBhvr>
                                      <p:to>
                                        <p:strVal val="visible"/>
                                      </p:to>
                                    </p:set>
                                    <p:anim calcmode="lin" valueType="num">
                                      <p:cBhvr additive="base">
                                        <p:cTn id="7" dur="500" fill="hold"/>
                                        <p:tgtEl>
                                          <p:spTgt spid="1901"/>
                                        </p:tgtEl>
                                        <p:attrNameLst>
                                          <p:attrName>ppt_x</p:attrName>
                                        </p:attrNameLst>
                                      </p:cBhvr>
                                      <p:tavLst>
                                        <p:tav tm="0">
                                          <p:val>
                                            <p:strVal val="#ppt_x"/>
                                          </p:val>
                                        </p:tav>
                                        <p:tav tm="100000">
                                          <p:val>
                                            <p:strVal val="#ppt_x"/>
                                          </p:val>
                                        </p:tav>
                                      </p:tavLst>
                                    </p:anim>
                                    <p:anim calcmode="lin" valueType="num">
                                      <p:cBhvr additive="base">
                                        <p:cTn id="8" dur="500" fill="hold"/>
                                        <p:tgtEl>
                                          <p:spTgt spid="19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03">
                                            <p:txEl>
                                              <p:pRg st="0" end="0"/>
                                            </p:txEl>
                                          </p:spTgt>
                                        </p:tgtEl>
                                        <p:attrNameLst>
                                          <p:attrName>style.visibility</p:attrName>
                                        </p:attrNameLst>
                                      </p:cBhvr>
                                      <p:to>
                                        <p:strVal val="visible"/>
                                      </p:to>
                                    </p:set>
                                    <p:anim calcmode="lin" valueType="num">
                                      <p:cBhvr additive="base">
                                        <p:cTn id="11" dur="500" fill="hold"/>
                                        <p:tgtEl>
                                          <p:spTgt spid="190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0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500" fill="hold"/>
                                        <p:tgtEl>
                                          <p:spTgt spid="88"/>
                                        </p:tgtEl>
                                        <p:attrNameLst>
                                          <p:attrName>ppt_x</p:attrName>
                                        </p:attrNameLst>
                                      </p:cBhvr>
                                      <p:tavLst>
                                        <p:tav tm="0">
                                          <p:val>
                                            <p:strVal val="#ppt_x"/>
                                          </p:val>
                                        </p:tav>
                                        <p:tav tm="100000">
                                          <p:val>
                                            <p:strVal val="#ppt_x"/>
                                          </p:val>
                                        </p:tav>
                                      </p:tavLst>
                                    </p:anim>
                                    <p:anim calcmode="lin" valueType="num">
                                      <p:cBhvr additive="base">
                                        <p:cTn id="1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500" fill="hold"/>
                                        <p:tgtEl>
                                          <p:spTgt spid="89"/>
                                        </p:tgtEl>
                                        <p:attrNameLst>
                                          <p:attrName>ppt_x</p:attrName>
                                        </p:attrNameLst>
                                      </p:cBhvr>
                                      <p:tavLst>
                                        <p:tav tm="0">
                                          <p:val>
                                            <p:strVal val="#ppt_x"/>
                                          </p:val>
                                        </p:tav>
                                        <p:tav tm="100000">
                                          <p:val>
                                            <p:strVal val="#ppt_x"/>
                                          </p:val>
                                        </p:tav>
                                      </p:tavLst>
                                    </p:anim>
                                    <p:anim calcmode="lin" valueType="num">
                                      <p:cBhvr additive="base">
                                        <p:cTn id="2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fill="hold"/>
                                        <p:tgtEl>
                                          <p:spTgt spid="90"/>
                                        </p:tgtEl>
                                        <p:attrNameLst>
                                          <p:attrName>ppt_x</p:attrName>
                                        </p:attrNameLst>
                                      </p:cBhvr>
                                      <p:tavLst>
                                        <p:tav tm="0">
                                          <p:val>
                                            <p:strVal val="#ppt_x"/>
                                          </p:val>
                                        </p:tav>
                                        <p:tav tm="100000">
                                          <p:val>
                                            <p:strVal val="#ppt_x"/>
                                          </p:val>
                                        </p:tav>
                                      </p:tavLst>
                                    </p:anim>
                                    <p:anim calcmode="lin" valueType="num">
                                      <p:cBhvr additive="base">
                                        <p:cTn id="2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1" grpId="0" animBg="1"/>
      <p:bldP spid="1903" grpId="0" build="p"/>
      <p:bldP spid="88" grpId="0" animBg="1"/>
      <p:bldP spid="89" grpId="0" animBg="1"/>
      <p:bldP spid="90"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495231" y="1306972"/>
            <a:ext cx="6153537" cy="2065868"/>
          </a:xfrm>
          <a:custGeom>
            <a:avLst/>
            <a:gdLst>
              <a:gd name="connsiteX0" fmla="*/ 0 w 6153537"/>
              <a:gd name="connsiteY0" fmla="*/ 0 h 2065868"/>
              <a:gd name="connsiteX1" fmla="*/ 6153537 w 6153537"/>
              <a:gd name="connsiteY1" fmla="*/ 0 h 2065868"/>
              <a:gd name="connsiteX2" fmla="*/ 6153537 w 6153537"/>
              <a:gd name="connsiteY2" fmla="*/ 2065868 h 2065868"/>
              <a:gd name="connsiteX3" fmla="*/ 0 w 6153537"/>
              <a:gd name="connsiteY3" fmla="*/ 2065868 h 2065868"/>
              <a:gd name="connsiteX4" fmla="*/ 0 w 6153537"/>
              <a:gd name="connsiteY4" fmla="*/ 0 h 206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537" h="2065868" fill="none" extrusionOk="0">
                <a:moveTo>
                  <a:pt x="0" y="0"/>
                </a:moveTo>
                <a:cubicBezTo>
                  <a:pt x="2021514" y="-33775"/>
                  <a:pt x="3406960" y="138873"/>
                  <a:pt x="6153537" y="0"/>
                </a:cubicBezTo>
                <a:cubicBezTo>
                  <a:pt x="6079766" y="821853"/>
                  <a:pt x="5997654" y="1421949"/>
                  <a:pt x="6153537" y="2065868"/>
                </a:cubicBezTo>
                <a:cubicBezTo>
                  <a:pt x="4907455" y="1928538"/>
                  <a:pt x="2878016" y="1928012"/>
                  <a:pt x="0" y="2065868"/>
                </a:cubicBezTo>
                <a:cubicBezTo>
                  <a:pt x="152408" y="1386043"/>
                  <a:pt x="73868" y="351715"/>
                  <a:pt x="0" y="0"/>
                </a:cubicBezTo>
                <a:close/>
              </a:path>
              <a:path w="6153537" h="2065868" stroke="0" extrusionOk="0">
                <a:moveTo>
                  <a:pt x="0" y="0"/>
                </a:moveTo>
                <a:cubicBezTo>
                  <a:pt x="1608547" y="-101487"/>
                  <a:pt x="3925974" y="-162162"/>
                  <a:pt x="6153537" y="0"/>
                </a:cubicBezTo>
                <a:cubicBezTo>
                  <a:pt x="6214250" y="791396"/>
                  <a:pt x="6092465" y="1595101"/>
                  <a:pt x="6153537" y="2065868"/>
                </a:cubicBezTo>
                <a:cubicBezTo>
                  <a:pt x="3179198" y="2115933"/>
                  <a:pt x="1980609" y="1907419"/>
                  <a:pt x="0" y="2065868"/>
                </a:cubicBezTo>
                <a:cubicBezTo>
                  <a:pt x="-24452" y="1529429"/>
                  <a:pt x="-67663" y="819452"/>
                  <a:pt x="0" y="0"/>
                </a:cubicBezTo>
                <a:close/>
              </a:path>
            </a:pathLst>
          </a:custGeom>
          <a:solidFill>
            <a:schemeClr val="bg1"/>
          </a:solidFill>
          <a:ln>
            <a:solidFill>
              <a:schemeClr val="accent5">
                <a:lumMod val="1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spcFirstLastPara="1" wrap="square" lIns="0" tIns="0" rIns="0" bIns="0" anchor="b" anchorCtr="0">
            <a:noAutofit/>
          </a:bodyPr>
          <a:lstStyle/>
          <a:p>
            <a:pPr algn="just">
              <a:lnSpc>
                <a:spcPct val="150000"/>
              </a:lnSpc>
            </a:pPr>
            <a:r>
              <a:rPr lang="en-US" sz="2000" b="0" dirty="0" err="1">
                <a:solidFill>
                  <a:schemeClr val="tx1"/>
                </a:solidFill>
                <a:latin typeface="+mn-lt"/>
              </a:rPr>
              <a:t>Dựa</a:t>
            </a:r>
            <a:r>
              <a:rPr lang="en-US" sz="2000" b="0" dirty="0">
                <a:solidFill>
                  <a:schemeClr val="tx1"/>
                </a:solidFill>
                <a:latin typeface="+mn-lt"/>
              </a:rPr>
              <a:t> </a:t>
            </a:r>
            <a:r>
              <a:rPr lang="en-US" sz="2000" b="0" dirty="0" err="1">
                <a:solidFill>
                  <a:schemeClr val="tx1"/>
                </a:solidFill>
                <a:latin typeface="+mn-lt"/>
              </a:rPr>
              <a:t>vào</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ta </a:t>
            </a:r>
            <a:r>
              <a:rPr lang="en-US" sz="2000" b="0" dirty="0" err="1">
                <a:solidFill>
                  <a:schemeClr val="tx1"/>
                </a:solidFill>
                <a:latin typeface="+mn-lt"/>
              </a:rPr>
              <a:t>có</a:t>
            </a:r>
            <a:r>
              <a:rPr lang="en-US" sz="2000" b="0" dirty="0">
                <a:solidFill>
                  <a:schemeClr val="tx1"/>
                </a:solidFill>
                <a:latin typeface="+mn-lt"/>
              </a:rPr>
              <a:t> </a:t>
            </a:r>
            <a:r>
              <a:rPr lang="en-US" sz="2000" b="0" dirty="0" err="1">
                <a:solidFill>
                  <a:schemeClr val="tx1"/>
                </a:solidFill>
                <a:latin typeface="+mn-lt"/>
              </a:rPr>
              <a:t>thể</a:t>
            </a:r>
            <a:r>
              <a:rPr lang="en-US" sz="2000" b="0" dirty="0">
                <a:solidFill>
                  <a:schemeClr val="tx1"/>
                </a:solidFill>
                <a:latin typeface="+mn-lt"/>
              </a:rPr>
              <a:t> </a:t>
            </a:r>
            <a:r>
              <a:rPr lang="en-US" sz="2000" b="0" dirty="0" err="1">
                <a:solidFill>
                  <a:schemeClr val="tx1"/>
                </a:solidFill>
                <a:latin typeface="+mn-lt"/>
              </a:rPr>
              <a:t>tìm</a:t>
            </a:r>
            <a:r>
              <a:rPr lang="en-US" sz="2000" b="0" dirty="0">
                <a:solidFill>
                  <a:schemeClr val="tx1"/>
                </a:solidFill>
                <a:latin typeface="+mn-lt"/>
              </a:rPr>
              <a:t> ra </a:t>
            </a:r>
            <a:r>
              <a:rPr lang="en-US" sz="2000" b="0" dirty="0" err="1">
                <a:solidFill>
                  <a:schemeClr val="tx1"/>
                </a:solidFill>
                <a:latin typeface="+mn-lt"/>
              </a:rPr>
              <a:t>những</a:t>
            </a:r>
            <a:r>
              <a:rPr lang="en-US" sz="2000" b="0" dirty="0">
                <a:solidFill>
                  <a:schemeClr val="tx1"/>
                </a:solidFill>
                <a:latin typeface="+mn-lt"/>
              </a:rPr>
              <a:t> </a:t>
            </a:r>
            <a:r>
              <a:rPr lang="en-US" sz="2000" b="0" dirty="0" err="1">
                <a:solidFill>
                  <a:schemeClr val="tx1"/>
                </a:solidFill>
                <a:latin typeface="+mn-lt"/>
              </a:rPr>
              <a:t>thông</a:t>
            </a:r>
            <a:r>
              <a:rPr lang="en-US" sz="2000" b="0" dirty="0">
                <a:solidFill>
                  <a:schemeClr val="tx1"/>
                </a:solidFill>
                <a:latin typeface="+mn-lt"/>
              </a:rPr>
              <a:t> tin </a:t>
            </a:r>
            <a:r>
              <a:rPr lang="en-US" sz="2000" b="0" dirty="0" err="1">
                <a:solidFill>
                  <a:schemeClr val="tx1"/>
                </a:solidFill>
                <a:latin typeface="+mn-lt"/>
              </a:rPr>
              <a:t>hữu</a:t>
            </a:r>
            <a:r>
              <a:rPr lang="en-US" sz="2000" b="0" dirty="0">
                <a:solidFill>
                  <a:schemeClr val="tx1"/>
                </a:solidFill>
                <a:latin typeface="+mn-lt"/>
              </a:rPr>
              <a:t> </a:t>
            </a:r>
            <a:r>
              <a:rPr lang="en-US" sz="2000" b="0" dirty="0" err="1">
                <a:solidFill>
                  <a:schemeClr val="tx1"/>
                </a:solidFill>
                <a:latin typeface="+mn-lt"/>
              </a:rPr>
              <a:t>ích</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rút</a:t>
            </a:r>
            <a:r>
              <a:rPr lang="en-US" sz="2000" b="0" dirty="0">
                <a:solidFill>
                  <a:schemeClr val="tx1"/>
                </a:solidFill>
                <a:latin typeface="+mn-lt"/>
              </a:rPr>
              <a:t> ra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luận</a:t>
            </a:r>
            <a:r>
              <a:rPr lang="en-US" sz="2000" b="0" dirty="0">
                <a:solidFill>
                  <a:schemeClr val="tx1"/>
                </a:solidFill>
                <a:latin typeface="+mn-lt"/>
              </a:rPr>
              <a:t> </a:t>
            </a:r>
            <a:r>
              <a:rPr lang="en-US" sz="2000" b="0" dirty="0" err="1">
                <a:solidFill>
                  <a:schemeClr val="tx1"/>
                </a:solidFill>
                <a:latin typeface="+mn-lt"/>
              </a:rPr>
              <a:t>về</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quả</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a:t>
            </a:r>
            <a:br>
              <a:rPr lang="en-US" sz="2000" b="0" dirty="0">
                <a:solidFill>
                  <a:schemeClr val="tx1"/>
                </a:solidFill>
                <a:latin typeface="+mn-lt"/>
              </a:rPr>
            </a:br>
            <a:endParaRPr sz="2000" b="0" dirty="0">
              <a:solidFill>
                <a:schemeClr val="tx1"/>
              </a:solidFill>
              <a:latin typeface="+mn-lt"/>
            </a:endParaRPr>
          </a:p>
        </p:txBody>
      </p:sp>
      <p:grpSp>
        <p:nvGrpSpPr>
          <p:cNvPr id="1845" name="Google Shape;1845;p46"/>
          <p:cNvGrpSpPr/>
          <p:nvPr/>
        </p:nvGrpSpPr>
        <p:grpSpPr>
          <a:xfrm>
            <a:off x="0" y="4293761"/>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38650821"/>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1189</TotalTime>
  <Words>932</Words>
  <Application>Microsoft Office PowerPoint</Application>
  <PresentationFormat>On-screen Show (16:9)</PresentationFormat>
  <Paragraphs>89</Paragraphs>
  <Slides>16</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Lato</vt:lpstr>
      <vt:lpstr>Arial</vt:lpstr>
      <vt:lpstr>Calibri</vt:lpstr>
      <vt:lpstr>Poppins Medium</vt:lpstr>
      <vt:lpstr>Exo</vt:lpstr>
      <vt:lpstr>Open Sans</vt:lpstr>
      <vt:lpstr>Gill Sans MT</vt:lpstr>
      <vt:lpstr>RocknRoll One</vt:lpstr>
      <vt:lpstr>Annie Use Your Telescope</vt:lpstr>
      <vt:lpstr>Wingdings</vt:lpstr>
      <vt:lpstr>Cambria Math</vt:lpstr>
      <vt:lpstr>Gallery</vt:lpstr>
      <vt:lpstr>CHÀO MỪNG CÁC EM  ĐẾN VỚI BUỔI HỌC HÔM NAY!  </vt:lpstr>
      <vt:lpstr>BÀI 1:  THU THẬP, PHÂN LOẠI VÀ BIỂU DIỄN DỮ LIỆU  (3 TIẾT)</vt:lpstr>
      <vt:lpstr>THU THẬP, PHÂN LOẠI VÀ BIỂU DIỄN DỮ LIỆU</vt:lpstr>
      <vt:lpstr>PowerPoint Presentation</vt:lpstr>
      <vt:lpstr>Ví dụ 1</vt:lpstr>
      <vt:lpstr>Ví dụ 1</vt:lpstr>
      <vt:lpstr>TÍNH HỢP LÍ CỦA DỮ LIỆU</vt:lpstr>
      <vt:lpstr>PowerPoint Presentation</vt:lpstr>
      <vt:lpstr>Dựa vào dữ liệu thống kê, ta có thể tìm ra những thông tin hữu ích và rút ra kết luận về tính hợp lí của dữ liệu và tính hợp lí của kết quả thống kê.  </vt:lpstr>
      <vt:lpstr>MÔ TẢ VÀ BIỂU DIỄN DỮ LIỆU TRÊN CÁC BẢNG, BIỂU ĐỒ</vt:lpstr>
      <vt:lpstr>PowerPoint Presentation</vt:lpstr>
      <vt:lpstr>PowerPoint Presentation</vt:lpstr>
      <vt:lpstr>PowerPoint Presentation</vt:lpstr>
      <vt:lpstr>VẬN DỤNG</vt:lpstr>
      <vt:lpstr>PowerPoint Presentation</vt:lpstr>
      <vt:lpstr>HẸN GẶP LẠI CÁC EM  Ở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  </dc:title>
  <cp:lastModifiedBy>USER</cp:lastModifiedBy>
  <cp:revision>59</cp:revision>
  <dcterms:modified xsi:type="dcterms:W3CDTF">2025-01-09T04:15:15Z</dcterms:modified>
</cp:coreProperties>
</file>