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  <p:sldId id="284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9" r:id="rId13"/>
    <p:sldId id="268" r:id="rId14"/>
    <p:sldId id="266" r:id="rId15"/>
    <p:sldId id="267" r:id="rId16"/>
    <p:sldId id="271" r:id="rId17"/>
    <p:sldId id="272" r:id="rId18"/>
    <p:sldId id="273" r:id="rId19"/>
    <p:sldId id="274" r:id="rId20"/>
    <p:sldId id="275" r:id="rId21"/>
    <p:sldId id="285" r:id="rId22"/>
    <p:sldId id="286" r:id="rId23"/>
    <p:sldId id="287" r:id="rId24"/>
    <p:sldId id="288" r:id="rId25"/>
    <p:sldId id="289" r:id="rId26"/>
    <p:sldId id="290" r:id="rId27"/>
    <p:sldId id="292" r:id="rId28"/>
    <p:sldId id="291" r:id="rId29"/>
    <p:sldId id="277" r:id="rId30"/>
    <p:sldId id="270" r:id="rId31"/>
  </p:sldIdLst>
  <p:sldSz cx="18288000" cy="10287000"/>
  <p:notesSz cx="6858000" cy="9144000"/>
  <p:embeddedFontLst>
    <p:embeddedFont>
      <p:font typeface="Alegreya Bold" panose="020B060402020202020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C1A7"/>
    <a:srgbClr val="009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6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5.svg"/><Relationship Id="rId7" Type="http://schemas.openxmlformats.org/officeDocument/2006/relationships/image" Target="../media/image10.svg"/><Relationship Id="rId12" Type="http://schemas.openxmlformats.org/officeDocument/2006/relationships/image" Target="../media/image8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71.svg"/><Relationship Id="rId5" Type="http://schemas.openxmlformats.org/officeDocument/2006/relationships/image" Target="../media/image77.svg"/><Relationship Id="rId10" Type="http://schemas.openxmlformats.org/officeDocument/2006/relationships/image" Target="../media/image70.png"/><Relationship Id="rId4" Type="http://schemas.openxmlformats.org/officeDocument/2006/relationships/image" Target="../media/image76.png"/><Relationship Id="rId9" Type="http://schemas.openxmlformats.org/officeDocument/2006/relationships/image" Target="../media/image7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82.svg"/><Relationship Id="rId7" Type="http://schemas.openxmlformats.org/officeDocument/2006/relationships/image" Target="../media/image20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84.png"/><Relationship Id="rId5" Type="http://schemas.openxmlformats.org/officeDocument/2006/relationships/image" Target="../media/image18.svg"/><Relationship Id="rId10" Type="http://schemas.openxmlformats.org/officeDocument/2006/relationships/image" Target="../media/image83.png"/><Relationship Id="rId4" Type="http://schemas.openxmlformats.org/officeDocument/2006/relationships/image" Target="../media/image17.png"/><Relationship Id="rId9" Type="http://schemas.openxmlformats.org/officeDocument/2006/relationships/image" Target="../media/image7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86.svg"/><Relationship Id="rId7" Type="http://schemas.openxmlformats.org/officeDocument/2006/relationships/image" Target="../media/image3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88.png"/><Relationship Id="rId5" Type="http://schemas.openxmlformats.org/officeDocument/2006/relationships/image" Target="../media/image28.svg"/><Relationship Id="rId10" Type="http://schemas.openxmlformats.org/officeDocument/2006/relationships/image" Target="../media/image87.png"/><Relationship Id="rId4" Type="http://schemas.openxmlformats.org/officeDocument/2006/relationships/image" Target="../media/image27.png"/><Relationship Id="rId9" Type="http://schemas.openxmlformats.org/officeDocument/2006/relationships/image" Target="../media/image4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0.svg"/><Relationship Id="rId7" Type="http://schemas.openxmlformats.org/officeDocument/2006/relationships/image" Target="../media/image3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92.png"/><Relationship Id="rId5" Type="http://schemas.openxmlformats.org/officeDocument/2006/relationships/image" Target="../media/image28.svg"/><Relationship Id="rId10" Type="http://schemas.openxmlformats.org/officeDocument/2006/relationships/image" Target="../media/image91.png"/><Relationship Id="rId4" Type="http://schemas.openxmlformats.org/officeDocument/2006/relationships/image" Target="../media/image27.png"/><Relationship Id="rId9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4.svg"/><Relationship Id="rId7" Type="http://schemas.openxmlformats.org/officeDocument/2006/relationships/image" Target="../media/image30.sv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98.png"/><Relationship Id="rId5" Type="http://schemas.openxmlformats.org/officeDocument/2006/relationships/image" Target="../media/image28.svg"/><Relationship Id="rId10" Type="http://schemas.openxmlformats.org/officeDocument/2006/relationships/image" Target="../media/image97.png"/><Relationship Id="rId4" Type="http://schemas.openxmlformats.org/officeDocument/2006/relationships/image" Target="../media/image27.png"/><Relationship Id="rId9" Type="http://schemas.openxmlformats.org/officeDocument/2006/relationships/image" Target="../media/image9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00.png"/><Relationship Id="rId5" Type="http://schemas.openxmlformats.org/officeDocument/2006/relationships/image" Target="../media/image28.svg"/><Relationship Id="rId10" Type="http://schemas.openxmlformats.org/officeDocument/2006/relationships/image" Target="../media/image99.png"/><Relationship Id="rId4" Type="http://schemas.openxmlformats.org/officeDocument/2006/relationships/image" Target="../media/image27.png"/><Relationship Id="rId9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4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10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svg"/><Relationship Id="rId5" Type="http://schemas.openxmlformats.org/officeDocument/2006/relationships/image" Target="../media/image18.sv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10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6.svg"/><Relationship Id="rId7" Type="http://schemas.openxmlformats.org/officeDocument/2006/relationships/image" Target="../media/image2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10" Type="http://schemas.openxmlformats.org/officeDocument/2006/relationships/image" Target="../media/image105.png"/><Relationship Id="rId4" Type="http://schemas.openxmlformats.org/officeDocument/2006/relationships/image" Target="../media/image17.png"/><Relationship Id="rId9" Type="http://schemas.openxmlformats.org/officeDocument/2006/relationships/image" Target="../media/image4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4.svg"/><Relationship Id="rId7" Type="http://schemas.openxmlformats.org/officeDocument/2006/relationships/image" Target="../media/image46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18.svg"/><Relationship Id="rId10" Type="http://schemas.openxmlformats.org/officeDocument/2006/relationships/image" Target="../media/image106.png"/><Relationship Id="rId4" Type="http://schemas.openxmlformats.org/officeDocument/2006/relationships/image" Target="../media/image17.png"/><Relationship Id="rId9" Type="http://schemas.openxmlformats.org/officeDocument/2006/relationships/image" Target="../media/image4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10" Type="http://schemas.openxmlformats.org/officeDocument/2006/relationships/image" Target="../media/image103.jpeg"/><Relationship Id="rId4" Type="http://schemas.openxmlformats.org/officeDocument/2006/relationships/image" Target="../media/image34.png"/><Relationship Id="rId9" Type="http://schemas.openxmlformats.org/officeDocument/2006/relationships/image" Target="../media/image6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6.svg"/><Relationship Id="rId7" Type="http://schemas.openxmlformats.org/officeDocument/2006/relationships/image" Target="../media/image2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10" Type="http://schemas.openxmlformats.org/officeDocument/2006/relationships/image" Target="../media/image108.png"/><Relationship Id="rId4" Type="http://schemas.openxmlformats.org/officeDocument/2006/relationships/image" Target="../media/image17.png"/><Relationship Id="rId9" Type="http://schemas.openxmlformats.org/officeDocument/2006/relationships/image" Target="../media/image40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4.svg"/><Relationship Id="rId7" Type="http://schemas.openxmlformats.org/officeDocument/2006/relationships/image" Target="../media/image46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18.svg"/><Relationship Id="rId10" Type="http://schemas.openxmlformats.org/officeDocument/2006/relationships/image" Target="../media/image104.jpeg"/><Relationship Id="rId4" Type="http://schemas.openxmlformats.org/officeDocument/2006/relationships/image" Target="../media/image17.png"/><Relationship Id="rId9" Type="http://schemas.openxmlformats.org/officeDocument/2006/relationships/image" Target="../media/image40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9.svg"/><Relationship Id="rId7" Type="http://schemas.openxmlformats.org/officeDocument/2006/relationships/image" Target="../media/image18.svg"/><Relationship Id="rId12" Type="http://schemas.openxmlformats.org/officeDocument/2006/relationships/image" Target="../media/image11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53.svg"/><Relationship Id="rId5" Type="http://schemas.openxmlformats.org/officeDocument/2006/relationships/image" Target="../media/image51.svg"/><Relationship Id="rId10" Type="http://schemas.openxmlformats.org/officeDocument/2006/relationships/image" Target="../media/image52.png"/><Relationship Id="rId4" Type="http://schemas.openxmlformats.org/officeDocument/2006/relationships/image" Target="../media/image50.png"/><Relationship Id="rId9" Type="http://schemas.openxmlformats.org/officeDocument/2006/relationships/image" Target="../media/image20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53.sv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5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svg"/><Relationship Id="rId14" Type="http://schemas.openxmlformats.org/officeDocument/2006/relationships/image" Target="../media/image1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82.svg"/><Relationship Id="rId7" Type="http://schemas.openxmlformats.org/officeDocument/2006/relationships/image" Target="../media/image20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10" Type="http://schemas.openxmlformats.org/officeDocument/2006/relationships/image" Target="../media/image112.png"/><Relationship Id="rId4" Type="http://schemas.openxmlformats.org/officeDocument/2006/relationships/image" Target="../media/image17.png"/><Relationship Id="rId9" Type="http://schemas.openxmlformats.org/officeDocument/2006/relationships/image" Target="../media/image71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5.svg"/><Relationship Id="rId7" Type="http://schemas.openxmlformats.org/officeDocument/2006/relationships/image" Target="../media/image10.svg"/><Relationship Id="rId12" Type="http://schemas.openxmlformats.org/officeDocument/2006/relationships/image" Target="../media/image11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71.svg"/><Relationship Id="rId5" Type="http://schemas.openxmlformats.org/officeDocument/2006/relationships/image" Target="../media/image77.svg"/><Relationship Id="rId10" Type="http://schemas.openxmlformats.org/officeDocument/2006/relationships/image" Target="../media/image70.png"/><Relationship Id="rId4" Type="http://schemas.openxmlformats.org/officeDocument/2006/relationships/image" Target="../media/image76.png"/><Relationship Id="rId9" Type="http://schemas.openxmlformats.org/officeDocument/2006/relationships/image" Target="../media/image79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Relationship Id="rId9" Type="http://schemas.openxmlformats.org/officeDocument/2006/relationships/image" Target="../media/image1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15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6.svg"/><Relationship Id="rId7" Type="http://schemas.openxmlformats.org/officeDocument/2006/relationships/image" Target="../media/image2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42.png"/><Relationship Id="rId5" Type="http://schemas.openxmlformats.org/officeDocument/2006/relationships/image" Target="../media/image18.svg"/><Relationship Id="rId10" Type="http://schemas.openxmlformats.org/officeDocument/2006/relationships/image" Target="../media/image41.png"/><Relationship Id="rId4" Type="http://schemas.openxmlformats.org/officeDocument/2006/relationships/image" Target="../media/image17.png"/><Relationship Id="rId9" Type="http://schemas.openxmlformats.org/officeDocument/2006/relationships/image" Target="../media/image4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4.svg"/><Relationship Id="rId7" Type="http://schemas.openxmlformats.org/officeDocument/2006/relationships/image" Target="../media/image46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18.svg"/><Relationship Id="rId10" Type="http://schemas.openxmlformats.org/officeDocument/2006/relationships/image" Target="../media/image47.png"/><Relationship Id="rId4" Type="http://schemas.openxmlformats.org/officeDocument/2006/relationships/image" Target="../media/image17.png"/><Relationship Id="rId9" Type="http://schemas.openxmlformats.org/officeDocument/2006/relationships/image" Target="../media/image4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9.svg"/><Relationship Id="rId7" Type="http://schemas.openxmlformats.org/officeDocument/2006/relationships/image" Target="../media/image18.svg"/><Relationship Id="rId12" Type="http://schemas.openxmlformats.org/officeDocument/2006/relationships/image" Target="../media/image5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53.svg"/><Relationship Id="rId5" Type="http://schemas.openxmlformats.org/officeDocument/2006/relationships/image" Target="../media/image51.svg"/><Relationship Id="rId10" Type="http://schemas.openxmlformats.org/officeDocument/2006/relationships/image" Target="../media/image52.png"/><Relationship Id="rId4" Type="http://schemas.openxmlformats.org/officeDocument/2006/relationships/image" Target="../media/image50.png"/><Relationship Id="rId9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53.sv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5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svg"/><Relationship Id="rId1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64494" y="9090143"/>
            <a:ext cx="6465058" cy="9286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75109" y="575185"/>
            <a:ext cx="2544579" cy="23959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41218" y="8965596"/>
            <a:ext cx="3352965" cy="28408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4777707" y="-1221553"/>
            <a:ext cx="3352965" cy="284087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01715">
            <a:off x="932373" y="6851976"/>
            <a:ext cx="1450030" cy="11306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49553">
            <a:off x="15474139" y="2470102"/>
            <a:ext cx="1562518" cy="12897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841545">
            <a:off x="14309894" y="8383155"/>
            <a:ext cx="1120358" cy="9971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812159">
            <a:off x="10487037" y="1987305"/>
            <a:ext cx="1120358" cy="997119"/>
          </a:xfrm>
          <a:prstGeom prst="rect">
            <a:avLst/>
          </a:prstGeom>
        </p:spPr>
      </p:pic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4544244" y="7545264"/>
            <a:ext cx="458160" cy="436499"/>
            <a:chOff x="0" y="0"/>
            <a:chExt cx="1772920" cy="1689100"/>
          </a:xfrm>
        </p:grpSpPr>
        <p:sp>
          <p:nvSpPr>
            <p:cNvPr id="15" name="Freeform 1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ADDC2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897977" y="9090143"/>
            <a:ext cx="261444" cy="249084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015583" y="8617860"/>
            <a:ext cx="261444" cy="249084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394820" y="8848579"/>
            <a:ext cx="261444" cy="249084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A17A60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-533592" y="4726612"/>
            <a:ext cx="1067183" cy="1067183"/>
            <a:chOff x="0" y="0"/>
            <a:chExt cx="1422911" cy="142291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422911" cy="142291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5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52274" y="152274"/>
              <a:ext cx="1118362" cy="1118362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5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36" name="Group 36"/>
          <p:cNvGrpSpPr/>
          <p:nvPr/>
        </p:nvGrpSpPr>
        <p:grpSpPr>
          <a:xfrm>
            <a:off x="10038069" y="-528883"/>
            <a:ext cx="1142219" cy="1142219"/>
            <a:chOff x="0" y="0"/>
            <a:chExt cx="1522959" cy="1522959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grpSp>
        <p:nvGrpSpPr>
          <p:cNvPr id="43" name="Group 43"/>
          <p:cNvGrpSpPr/>
          <p:nvPr/>
        </p:nvGrpSpPr>
        <p:grpSpPr>
          <a:xfrm>
            <a:off x="5150404" y="1941313"/>
            <a:ext cx="595772" cy="595772"/>
            <a:chOff x="0" y="0"/>
            <a:chExt cx="794363" cy="794363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794363" cy="794363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0"/>
                  </a:lnSpc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85010" y="85010"/>
              <a:ext cx="624344" cy="624344"/>
              <a:chOff x="0" y="0"/>
              <a:chExt cx="812800" cy="8128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0"/>
                  </a:lnSpc>
                </a:pPr>
                <a:endParaRPr/>
              </a:p>
            </p:txBody>
          </p:sp>
        </p:grpSp>
      </p:grpSp>
      <p:sp>
        <p:nvSpPr>
          <p:cNvPr id="2" name="TextBox 3">
            <a:extLst>
              <a:ext uri="{FF2B5EF4-FFF2-40B4-BE49-F238E27FC236}">
                <a16:creationId xmlns:a16="http://schemas.microsoft.com/office/drawing/2014/main" id="{765C3268-87EB-A8EB-F53D-628201F23A55}"/>
              </a:ext>
            </a:extLst>
          </p:cNvPr>
          <p:cNvSpPr txBox="1"/>
          <p:nvPr/>
        </p:nvSpPr>
        <p:spPr>
          <a:xfrm>
            <a:off x="2750429" y="3472153"/>
            <a:ext cx="12787142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636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636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81F48B0D-2CC4-B13D-BFDB-BDF06D5FF3D3}"/>
                  </a:ext>
                </a:extLst>
              </p:cNvPr>
              <p:cNvSpPr txBox="1"/>
              <p:nvPr/>
            </p:nvSpPr>
            <p:spPr>
              <a:xfrm>
                <a:off x="2819400" y="1186418"/>
                <a:ext cx="12649200" cy="3531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 (SGK – tr.69)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44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69</m:t>
                        </m:r>
                      </m:e>
                    </m:ra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120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20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81F48B0D-2CC4-B13D-BFDB-BDF06D5FF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1186418"/>
                <a:ext cx="12649200" cy="3531608"/>
              </a:xfrm>
              <a:prstGeom prst="rect">
                <a:avLst/>
              </a:prstGeom>
              <a:blipFill>
                <a:blip r:embed="rId8"/>
                <a:stretch>
                  <a:fillRect l="-1735" b="-2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F0AD414-B2FF-7DA9-5A60-9044536CDEF4}"/>
              </a:ext>
            </a:extLst>
          </p:cNvPr>
          <p:cNvSpPr txBox="1"/>
          <p:nvPr/>
        </p:nvSpPr>
        <p:spPr>
          <a:xfrm>
            <a:off x="8398275" y="4951280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5DD2246-DFDF-7689-492A-6B7E27DFA4FC}"/>
                  </a:ext>
                </a:extLst>
              </p:cNvPr>
              <p:cNvSpPr txBox="1"/>
              <p:nvPr/>
            </p:nvSpPr>
            <p:spPr>
              <a:xfrm>
                <a:off x="2819400" y="5892420"/>
                <a:ext cx="6669474" cy="3472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e>
                    </m:d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5DD2246-DFDF-7689-492A-6B7E27DFA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892420"/>
                <a:ext cx="6669474" cy="3472746"/>
              </a:xfrm>
              <a:prstGeom prst="rect">
                <a:avLst/>
              </a:prstGeom>
              <a:blipFill>
                <a:blip r:embed="rId9"/>
                <a:stretch>
                  <a:fillRect l="-3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0" y="417376"/>
            <a:ext cx="15284426" cy="96013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01715">
            <a:off x="460369" y="8782186"/>
            <a:ext cx="1450030" cy="113063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9F5A889-F63B-6A9B-D4F8-DA163D5F9FA8}"/>
                  </a:ext>
                </a:extLst>
              </p:cNvPr>
              <p:cNvSpPr txBox="1"/>
              <p:nvPr/>
            </p:nvSpPr>
            <p:spPr>
              <a:xfrm>
                <a:off x="4817596" y="1477465"/>
                <a:ext cx="8649608" cy="7960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44</m:t>
                        </m:r>
                      </m:e>
                    </m:rad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.(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400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.(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69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).(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</m:rad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.(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e>
                    </m:rad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120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17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9F5A889-F63B-6A9B-D4F8-DA163D5F9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596" y="1477465"/>
                <a:ext cx="8649608" cy="7960064"/>
              </a:xfrm>
              <a:prstGeom prst="rect">
                <a:avLst/>
              </a:prstGeom>
              <a:blipFill>
                <a:blip r:embed="rId12"/>
                <a:stretch>
                  <a:fillRect l="-2467" b="-2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ình chữ nhật 37">
            <a:extLst>
              <a:ext uri="{FF2B5EF4-FFF2-40B4-BE49-F238E27FC236}">
                <a16:creationId xmlns:a16="http://schemas.microsoft.com/office/drawing/2014/main" id="{52DD15AE-6720-9FCA-5688-20D91179761E}"/>
              </a:ext>
            </a:extLst>
          </p:cNvPr>
          <p:cNvSpPr/>
          <p:nvPr/>
        </p:nvSpPr>
        <p:spPr>
          <a:xfrm>
            <a:off x="8686800" y="0"/>
            <a:ext cx="9601200" cy="10287000"/>
          </a:xfrm>
          <a:prstGeom prst="rect">
            <a:avLst/>
          </a:prstGeom>
          <a:solidFill>
            <a:srgbClr val="DDC1A7"/>
          </a:solidFill>
          <a:ln>
            <a:solidFill>
              <a:srgbClr val="DDC1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503342" y="6834601"/>
            <a:ext cx="3352965" cy="28408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161143" y="-1503017"/>
            <a:ext cx="3352965" cy="2840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12793" y="2279953"/>
            <a:ext cx="1450030" cy="11306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7366546" y="2410113"/>
            <a:ext cx="1562518" cy="128978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5541538" y="9507088"/>
            <a:ext cx="1172978" cy="1172978"/>
            <a:chOff x="0" y="0"/>
            <a:chExt cx="1563971" cy="156397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F47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F47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445677" y="-983135"/>
            <a:ext cx="4294383" cy="41148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 flipH="1">
            <a:off x="-775474" y="6353308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1BD114A2-9B85-F9E6-DD28-EA77C97EFD14}"/>
                  </a:ext>
                </a:extLst>
              </p:cNvPr>
              <p:cNvSpPr txBox="1"/>
              <p:nvPr/>
            </p:nvSpPr>
            <p:spPr>
              <a:xfrm>
                <a:off x="2296529" y="1943100"/>
                <a:ext cx="5760881" cy="5546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5 (SGK – tr.69)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âm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16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1BD114A2-9B85-F9E6-DD28-EA77C97EF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529" y="1943100"/>
                <a:ext cx="5760881" cy="5546005"/>
              </a:xfrm>
              <a:prstGeom prst="rect">
                <a:avLst/>
              </a:prstGeom>
              <a:blipFill>
                <a:blip r:embed="rId10"/>
                <a:stretch>
                  <a:fillRect l="-3810" r="-1376" b="-3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5835D8A-3BF4-1456-04DD-AFE29F7342BF}"/>
              </a:ext>
            </a:extLst>
          </p:cNvPr>
          <p:cNvSpPr txBox="1"/>
          <p:nvPr/>
        </p:nvSpPr>
        <p:spPr>
          <a:xfrm>
            <a:off x="12660584" y="2090737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810C21A-83C0-5A55-BED4-8AD8A866592C}"/>
                  </a:ext>
                </a:extLst>
              </p:cNvPr>
              <p:cNvSpPr txBox="1"/>
              <p:nvPr/>
            </p:nvSpPr>
            <p:spPr>
              <a:xfrm>
                <a:off x="11430000" y="2798623"/>
                <a:ext cx="4819145" cy="50260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16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16</m:t>
                      </m:r>
                    </m:oMath>
                  </m:oMathPara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256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(TM)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256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810C21A-83C0-5A55-BED4-8AD8A8665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0" y="2798623"/>
                <a:ext cx="4819145" cy="5026056"/>
              </a:xfrm>
              <a:prstGeom prst="rect">
                <a:avLst/>
              </a:prstGeom>
              <a:blipFill>
                <a:blip r:embed="rId11"/>
                <a:stretch>
                  <a:fillRect l="-4425" b="-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1218" y="8965596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161143" y="-1503017"/>
            <a:ext cx="3352965" cy="284087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4770907" y="8506358"/>
            <a:ext cx="1450030" cy="113063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84578" y="2613968"/>
            <a:ext cx="1562518" cy="1289788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91156" y="-1020590"/>
            <a:ext cx="4294383" cy="41148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5D10A3F1-B058-FD61-AD62-1027544F261C}"/>
                  </a:ext>
                </a:extLst>
              </p:cNvPr>
              <p:cNvSpPr txBox="1"/>
              <p:nvPr/>
            </p:nvSpPr>
            <p:spPr>
              <a:xfrm>
                <a:off x="2923369" y="2017426"/>
                <a:ext cx="4912520" cy="60623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fun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75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b="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5625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(TM)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5625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5D10A3F1-B058-FD61-AD62-1027544F2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369" y="2017426"/>
                <a:ext cx="4912520" cy="6062365"/>
              </a:xfrm>
              <a:prstGeom prst="rect">
                <a:avLst/>
              </a:prstGeom>
              <a:blipFill>
                <a:blip r:embed="rId10"/>
                <a:stretch>
                  <a:fillRect l="-4472" b="-3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EF49CA21-0115-95AC-A71E-101E4A97317B}"/>
                  </a:ext>
                </a:extLst>
              </p:cNvPr>
              <p:cNvSpPr txBox="1"/>
              <p:nvPr/>
            </p:nvSpPr>
            <p:spPr>
              <a:xfrm>
                <a:off x="10849711" y="2017426"/>
                <a:ext cx="4912519" cy="6161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(TM)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EF49CA21-0115-95AC-A71E-101E4A973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9711" y="2017426"/>
                <a:ext cx="4912519" cy="6161174"/>
              </a:xfrm>
              <a:prstGeom prst="rect">
                <a:avLst/>
              </a:prstGeom>
              <a:blipFill>
                <a:blip r:embed="rId11"/>
                <a:stretch>
                  <a:fillRect l="-4467" b="-3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78B42DDF-F696-26B5-88FF-BDA1D6EDAAD3}"/>
              </a:ext>
            </a:extLst>
          </p:cNvPr>
          <p:cNvCxnSpPr>
            <a:cxnSpLocks/>
          </p:cNvCxnSpPr>
          <p:nvPr/>
        </p:nvCxnSpPr>
        <p:spPr>
          <a:xfrm>
            <a:off x="9601200" y="1104900"/>
            <a:ext cx="0" cy="7696200"/>
          </a:xfrm>
          <a:prstGeom prst="line">
            <a:avLst/>
          </a:prstGeom>
          <a:ln w="57150">
            <a:solidFill>
              <a:srgbClr val="DDC1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1218" y="8965596"/>
            <a:ext cx="3352965" cy="28408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161143" y="-1503017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31842" y="8971915"/>
            <a:ext cx="1450030" cy="11306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4966223" y="8922725"/>
            <a:ext cx="1562518" cy="1289788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D11548E-F086-276B-0F70-09396786DE86}"/>
                  </a:ext>
                </a:extLst>
              </p:cNvPr>
              <p:cNvSpPr txBox="1"/>
              <p:nvPr/>
            </p:nvSpPr>
            <p:spPr>
              <a:xfrm>
                <a:off x="2438400" y="1566420"/>
                <a:ext cx="14746070" cy="2277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6 (SGK – tr.69)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75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52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96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c)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D11548E-F086-276B-0F70-09396786D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566420"/>
                <a:ext cx="14746070" cy="2277290"/>
              </a:xfrm>
              <a:prstGeom prst="rect">
                <a:avLst/>
              </a:prstGeom>
              <a:blipFill>
                <a:blip r:embed="rId10"/>
                <a:stretch>
                  <a:fillRect l="-1447" b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5B8A922-4B12-1BEC-AF92-FE90159C27C4}"/>
              </a:ext>
            </a:extLst>
          </p:cNvPr>
          <p:cNvSpPr txBox="1"/>
          <p:nvPr/>
        </p:nvSpPr>
        <p:spPr>
          <a:xfrm>
            <a:off x="8517204" y="5047606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ADDC397-74DA-DB34-EC5A-D031169864DE}"/>
                  </a:ext>
                </a:extLst>
              </p:cNvPr>
              <p:cNvSpPr txBox="1"/>
              <p:nvPr/>
            </p:nvSpPr>
            <p:spPr>
              <a:xfrm>
                <a:off x="3285779" y="6662340"/>
                <a:ext cx="11716435" cy="1396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75</m:t>
                        </m:r>
                      </m:den>
                    </m:f>
                    <m:r>
                      <a:rPr lang="en-US" sz="4000" i="1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75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).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).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75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28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ADDC397-74DA-DB34-EC5A-D03116986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779" y="6662340"/>
                <a:ext cx="11716435" cy="1396408"/>
              </a:xfrm>
              <a:prstGeom prst="rect">
                <a:avLst/>
              </a:prstGeom>
              <a:blipFill>
                <a:blip r:embed="rId11"/>
                <a:stretch>
                  <a:fillRect l="-1821" b="-4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1218" y="8965596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161143" y="-1503017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4838441" y="8724076"/>
            <a:ext cx="1450030" cy="113063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6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2F97016-57AF-4881-DB30-F8B391624843}"/>
                  </a:ext>
                </a:extLst>
              </p:cNvPr>
              <p:cNvSpPr txBox="1"/>
              <p:nvPr/>
            </p:nvSpPr>
            <p:spPr>
              <a:xfrm>
                <a:off x="10736762" y="1481547"/>
                <a:ext cx="6622368" cy="6502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 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e>
                    </m:fun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40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rad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40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hoặc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2F97016-57AF-4881-DB30-F8B391624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6762" y="1481547"/>
                <a:ext cx="6622368" cy="6502421"/>
              </a:xfrm>
              <a:prstGeom prst="rect">
                <a:avLst/>
              </a:prstGeom>
              <a:blipFill>
                <a:blip r:embed="rId10"/>
                <a:stretch>
                  <a:fillRect l="-3220" b="-2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9B863EF-6591-DAD5-8650-29C064B15998}"/>
                  </a:ext>
                </a:extLst>
              </p:cNvPr>
              <p:cNvSpPr txBox="1"/>
              <p:nvPr/>
            </p:nvSpPr>
            <p:spPr>
              <a:xfrm>
                <a:off x="2117700" y="1697055"/>
                <a:ext cx="6770878" cy="6071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52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96</m:t>
                        </m:r>
                      </m:e>
                    </m:rad>
                    <m:func>
                      <m:func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52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func>
                      <m:func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52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95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52</m:t>
                        </m:r>
                      </m:e>
                    </m:d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:(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95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9B863EF-6591-DAD5-8650-29C064B15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700" y="1697055"/>
                <a:ext cx="6770878" cy="6071406"/>
              </a:xfrm>
              <a:prstGeom prst="rect">
                <a:avLst/>
              </a:prstGeom>
              <a:blipFill>
                <a:blip r:embed="rId11"/>
                <a:stretch>
                  <a:fillRect l="-3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DDEA3AB1-A503-749C-184E-8FE588154378}"/>
              </a:ext>
            </a:extLst>
          </p:cNvPr>
          <p:cNvCxnSpPr>
            <a:cxnSpLocks/>
          </p:cNvCxnSpPr>
          <p:nvPr/>
        </p:nvCxnSpPr>
        <p:spPr>
          <a:xfrm>
            <a:off x="9601200" y="1181100"/>
            <a:ext cx="0" cy="7620000"/>
          </a:xfrm>
          <a:prstGeom prst="line">
            <a:avLst/>
          </a:prstGeom>
          <a:ln w="57150">
            <a:solidFill>
              <a:srgbClr val="DDC1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5524242" y="6399851"/>
            <a:ext cx="1450030" cy="11306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2458102"/>
            <a:ext cx="1562518" cy="1289788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36100F2C-9D9F-C48D-FE36-328E55DEF020}"/>
                  </a:ext>
                </a:extLst>
              </p:cNvPr>
              <p:cNvSpPr txBox="1"/>
              <p:nvPr/>
            </p:nvSpPr>
            <p:spPr>
              <a:xfrm>
                <a:off x="2679742" y="1203190"/>
                <a:ext cx="12928516" cy="2529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7 (SGK – tr.69)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tỏ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36100F2C-9D9F-C48D-FE36-328E55DEF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742" y="1203190"/>
                <a:ext cx="12928516" cy="2529410"/>
              </a:xfrm>
              <a:prstGeom prst="rect">
                <a:avLst/>
              </a:prstGeom>
              <a:blipFill>
                <a:blip r:embed="rId10"/>
                <a:stretch>
                  <a:fillRect l="-1698" r="-943"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12B4B35-9BB0-7480-8139-59852937A720}"/>
              </a:ext>
            </a:extLst>
          </p:cNvPr>
          <p:cNvSpPr txBox="1"/>
          <p:nvPr/>
        </p:nvSpPr>
        <p:spPr>
          <a:xfrm>
            <a:off x="8398275" y="4010738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5B38E57D-5FB2-6998-A809-003E06DE32B2}"/>
                  </a:ext>
                </a:extLst>
              </p:cNvPr>
              <p:cNvSpPr txBox="1"/>
              <p:nvPr/>
            </p:nvSpPr>
            <p:spPr>
              <a:xfrm>
                <a:off x="3924299" y="4956928"/>
                <a:ext cx="10439400" cy="4763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Áp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đpcm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5B38E57D-5FB2-6998-A809-003E06DE3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299" y="4956928"/>
                <a:ext cx="10439400" cy="4763484"/>
              </a:xfrm>
              <a:prstGeom prst="rect">
                <a:avLst/>
              </a:prstGeom>
              <a:blipFill>
                <a:blip r:embed="rId11"/>
                <a:stretch>
                  <a:fillRect l="-2103" r="-409" b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949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232386" y="4327034"/>
            <a:ext cx="2175237" cy="816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26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greya Bold"/>
                <a:ea typeface="+mn-ea"/>
                <a:cs typeface="+mn-cs"/>
              </a:rPr>
              <a:t>25%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046243" y="5604226"/>
            <a:ext cx="1450030" cy="11306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5767540" y="4151323"/>
            <a:ext cx="1562518" cy="1289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630922" y="-345974"/>
            <a:ext cx="4294383" cy="41148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3993617" y="6083496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EF070CE5-81B9-9AE5-616B-03AD26348BCF}"/>
                  </a:ext>
                </a:extLst>
              </p:cNvPr>
              <p:cNvSpPr txBox="1"/>
              <p:nvPr/>
            </p:nvSpPr>
            <p:spPr>
              <a:xfrm>
                <a:off x="3124200" y="775920"/>
                <a:ext cx="12928516" cy="2525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8 (SGK – tr.69)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EF070CE5-81B9-9AE5-616B-03AD26348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775920"/>
                <a:ext cx="12928516" cy="2525050"/>
              </a:xfrm>
              <a:prstGeom prst="rect">
                <a:avLst/>
              </a:prstGeom>
              <a:blipFill>
                <a:blip r:embed="rId12"/>
                <a:stretch>
                  <a:fillRect l="-1698" r="-1698" b="-3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483A6BF-E9AA-0F6E-D90D-38BF65844864}"/>
              </a:ext>
            </a:extLst>
          </p:cNvPr>
          <p:cNvSpPr txBox="1"/>
          <p:nvPr/>
        </p:nvSpPr>
        <p:spPr>
          <a:xfrm>
            <a:off x="8398275" y="3266675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05702B6-3A2E-2B54-AFBC-C4C2564B5956}"/>
                  </a:ext>
                </a:extLst>
              </p:cNvPr>
              <p:cNvSpPr txBox="1"/>
              <p:nvPr/>
            </p:nvSpPr>
            <p:spPr>
              <a:xfrm>
                <a:off x="3663461" y="4322728"/>
                <a:ext cx="11441977" cy="54250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Dựa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vào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4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4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05702B6-3A2E-2B54-AFBC-C4C2564B5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461" y="4322728"/>
                <a:ext cx="11441977" cy="5425011"/>
              </a:xfrm>
              <a:prstGeom prst="rect">
                <a:avLst/>
              </a:prstGeom>
              <a:blipFill>
                <a:blip r:embed="rId13"/>
                <a:stretch>
                  <a:fillRect l="-1918" r="-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83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589042" y="7974308"/>
            <a:ext cx="1450030" cy="11306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24670" y="4247488"/>
            <a:ext cx="1562518" cy="1289788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8E4E82D-5826-3FEC-872E-B37438904DF1}"/>
              </a:ext>
            </a:extLst>
          </p:cNvPr>
          <p:cNvSpPr txBox="1"/>
          <p:nvPr/>
        </p:nvSpPr>
        <p:spPr>
          <a:xfrm>
            <a:off x="6453388" y="1213313"/>
            <a:ext cx="53812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 (Thân)"/>
              </a:rPr>
              <a:t>VẬN DỤNG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4FD876F-52EE-C6E8-79A2-1DD9BFB9F0FB}"/>
              </a:ext>
            </a:extLst>
          </p:cNvPr>
          <p:cNvSpPr txBox="1"/>
          <p:nvPr/>
        </p:nvSpPr>
        <p:spPr>
          <a:xfrm>
            <a:off x="2075146" y="3191079"/>
            <a:ext cx="14137706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Bài 8 (SGK – tr.69)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đợt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3; 4; 2.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7A,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1067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4800049" y="9121420"/>
            <a:ext cx="1450030" cy="11306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689D781-AB0E-60C5-46F2-2717ADB3A606}"/>
              </a:ext>
            </a:extLst>
          </p:cNvPr>
          <p:cNvSpPr txBox="1"/>
          <p:nvPr/>
        </p:nvSpPr>
        <p:spPr>
          <a:xfrm>
            <a:off x="8421345" y="1141812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DEBECAA-9863-BC91-D78D-514D1625A1F6}"/>
                  </a:ext>
                </a:extLst>
              </p:cNvPr>
              <p:cNvSpPr txBox="1"/>
              <p:nvPr/>
            </p:nvSpPr>
            <p:spPr>
              <a:xfrm>
                <a:off x="1638299" y="2390903"/>
                <a:ext cx="15011400" cy="60463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số học sinh ở các mức Tốt, Khá, Đạt lần lượt là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∈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p>
                        <m:r>
                          <a:rPr lang="nl-NL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lớp 7A có 45 học sinh và trong lớp không có học sinh nào ở mức Chưa đạt nên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45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số học sinh ở các mức Tốt, Khá, Đạt tỉ lệ với ba số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nl-NL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nl-NL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num>
                      <m:den>
                        <m:r>
                          <a:rPr lang="nl-NL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DEBECAA-9863-BC91-D78D-514D1625A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299" y="2390903"/>
                <a:ext cx="15011400" cy="6046399"/>
              </a:xfrm>
              <a:prstGeom prst="rect">
                <a:avLst/>
              </a:prstGeom>
              <a:blipFill>
                <a:blip r:embed="rId10"/>
                <a:stretch>
                  <a:fillRect l="-1462" r="-2396" b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098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232386" y="4327034"/>
            <a:ext cx="2175237" cy="816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66"/>
              </a:lnSpc>
              <a:spcBef>
                <a:spcPct val="0"/>
              </a:spcBef>
            </a:pPr>
            <a:r>
              <a:rPr lang="en-US" sz="6204">
                <a:solidFill>
                  <a:srgbClr val="FFFFFF"/>
                </a:solidFill>
                <a:latin typeface="Alegreya Bold"/>
              </a:rPr>
              <a:t>25%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4641901" y="8589915"/>
            <a:ext cx="1450030" cy="11306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D7005133-6DD8-0ADE-EDD1-F3826080BD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9297" y="3307484"/>
            <a:ext cx="5029200" cy="712902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4A156F3-8C94-191A-1829-1653DD767616}"/>
              </a:ext>
            </a:extLst>
          </p:cNvPr>
          <p:cNvSpPr txBox="1"/>
          <p:nvPr/>
        </p:nvSpPr>
        <p:spPr>
          <a:xfrm>
            <a:off x="4085500" y="2781300"/>
            <a:ext cx="10116999" cy="4250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TẬP CUỐI CHƯƠNG II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814790" y="7713792"/>
            <a:ext cx="1450030" cy="113063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E449302A-1863-95FA-7BF0-B48844D163C5}"/>
                  </a:ext>
                </a:extLst>
              </p:cNvPr>
              <p:cNvSpPr txBox="1"/>
              <p:nvPr/>
            </p:nvSpPr>
            <p:spPr>
              <a:xfrm>
                <a:off x="3793471" y="1294722"/>
                <a:ext cx="10701058" cy="76975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tính chất của dãy tỉ số bằng nhau, ta có: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15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số học sinh ở các mức là: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lvl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-"/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Học sinh mức Tốt là: 15 bạn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lvl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-"/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Học sinh mức Khá là: 20 bạn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lvl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-"/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Học sinh mức Đạt là: 10 bạn.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E449302A-1863-95FA-7BF0-B48844D16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471" y="1294722"/>
                <a:ext cx="10701058" cy="7697556"/>
              </a:xfrm>
              <a:prstGeom prst="rect">
                <a:avLst/>
              </a:prstGeom>
              <a:blipFill>
                <a:blip r:embed="rId10"/>
                <a:stretch>
                  <a:fillRect l="-2050" r="-57" b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3515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589042" y="7974308"/>
            <a:ext cx="1450030" cy="11306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24670" y="4247488"/>
            <a:ext cx="1562518" cy="1289788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8591" y="0"/>
            <a:ext cx="3379838" cy="32385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BEA961B-1B88-828D-E5B4-321AD9EE79E9}"/>
              </a:ext>
            </a:extLst>
          </p:cNvPr>
          <p:cNvSpPr txBox="1"/>
          <p:nvPr/>
        </p:nvSpPr>
        <p:spPr>
          <a:xfrm>
            <a:off x="2610430" y="888760"/>
            <a:ext cx="1306714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 (SGK – tr.70)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Chị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Phương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kg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Khi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siêu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khuyến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mãi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25%.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chị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Phương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ki-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lô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-gam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314" name="Picture 2" descr="Xanh và đỏ, táo nào tốt hơn? - Đài Phát thanh và Truyền hình Ninh Bình">
            <a:extLst>
              <a:ext uri="{FF2B5EF4-FFF2-40B4-BE49-F238E27FC236}">
                <a16:creationId xmlns:a16="http://schemas.microsoft.com/office/drawing/2014/main" id="{9CC7BC56-B863-EC67-1654-FF2D57476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824" y="4701452"/>
            <a:ext cx="8474352" cy="52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493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4800049" y="9121420"/>
            <a:ext cx="1450030" cy="11306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7277146" y="2699857"/>
            <a:ext cx="1562518" cy="128978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-387742"/>
            <a:ext cx="2706959" cy="259375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D981212-B42D-4563-1155-F0FEE9C27E22}"/>
              </a:ext>
            </a:extLst>
          </p:cNvPr>
          <p:cNvSpPr txBox="1"/>
          <p:nvPr/>
        </p:nvSpPr>
        <p:spPr>
          <a:xfrm>
            <a:off x="8398275" y="743652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(Thân)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Thân)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032FB1E-B70D-3E73-8A19-74A9E6C8561D}"/>
                  </a:ext>
                </a:extLst>
              </p:cNvPr>
              <p:cNvSpPr txBox="1"/>
              <p:nvPr/>
            </p:nvSpPr>
            <p:spPr>
              <a:xfrm>
                <a:off x="2706959" y="1538417"/>
                <a:ext cx="13672820" cy="7665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số táo mua được là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𝑘𝑔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 sử giá táo trước giảm giá là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giá táo sau khi giảm giá là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nl-NL" sz="3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6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nl-NL" sz="36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nl-NL" sz="36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25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nl-NL" sz="36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36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nl-NL" sz="36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nl-NL" sz="36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75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tiền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mua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táo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táo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táo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nghịch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nghịch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75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75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thỏa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mãn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kiện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tiền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táo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mua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kg.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032FB1E-B70D-3E73-8A19-74A9E6C85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959" y="1538417"/>
                <a:ext cx="13672820" cy="7665560"/>
              </a:xfrm>
              <a:prstGeom prst="rect">
                <a:avLst/>
              </a:prstGeom>
              <a:blipFill>
                <a:blip r:embed="rId10"/>
                <a:stretch>
                  <a:fillRect l="-1337" r="-1382" b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020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814790" y="7713792"/>
            <a:ext cx="1450030" cy="113063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73AD4BD-CAC3-8C9D-14CC-FDF2318B5BE3}"/>
              </a:ext>
            </a:extLst>
          </p:cNvPr>
          <p:cNvSpPr txBox="1"/>
          <p:nvPr/>
        </p:nvSpPr>
        <p:spPr>
          <a:xfrm>
            <a:off x="2836787" y="1650584"/>
            <a:ext cx="12614426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16 (SGK – tr.70)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Cho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diện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1; 2; 3.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110 cm.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266" name="Picture 2" descr="Công thức tính diện tích hình chữ nhật, chu vi hình chữ nhật chuẩn 100% -  Hội Buôn Chuyện">
            <a:extLst>
              <a:ext uri="{FF2B5EF4-FFF2-40B4-BE49-F238E27FC236}">
                <a16:creationId xmlns:a16="http://schemas.microsoft.com/office/drawing/2014/main" id="{66DC9F18-CB94-FEF3-4FD7-F7DAC0C79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5440573"/>
            <a:ext cx="8001000" cy="429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913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1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58407" y="342808"/>
            <a:ext cx="14176993" cy="960138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4745384" y="-517568"/>
            <a:ext cx="3352965" cy="284087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60474" y="202974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01715">
            <a:off x="1633392" y="8580639"/>
            <a:ext cx="1450030" cy="11306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49553">
            <a:off x="14396040" y="1925962"/>
            <a:ext cx="1562518" cy="1289788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1430000" y="8412108"/>
            <a:ext cx="1172978" cy="1172978"/>
            <a:chOff x="0" y="0"/>
            <a:chExt cx="1563971" cy="1563971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4893098" y="865571"/>
            <a:ext cx="1142219" cy="1142219"/>
            <a:chOff x="0" y="0"/>
            <a:chExt cx="1522959" cy="1522959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075633" y="-1298861"/>
            <a:ext cx="4294383" cy="41148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F3756B1-8DF8-5342-9D39-0FF28588F2CE}"/>
              </a:ext>
            </a:extLst>
          </p:cNvPr>
          <p:cNvSpPr txBox="1"/>
          <p:nvPr/>
        </p:nvSpPr>
        <p:spPr>
          <a:xfrm>
            <a:off x="8701177" y="2064940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(Thân)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Thân)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AACA829-37A7-DA8B-6B23-60563FA353B7}"/>
                  </a:ext>
                </a:extLst>
              </p:cNvPr>
              <p:cNvSpPr txBox="1"/>
              <p:nvPr/>
            </p:nvSpPr>
            <p:spPr>
              <a:xfrm>
                <a:off x="2932730" y="3271761"/>
                <a:ext cx="13030200" cy="4452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110 cm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110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AACA829-37A7-DA8B-6B23-60563FA35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730" y="3271761"/>
                <a:ext cx="13030200" cy="4452437"/>
              </a:xfrm>
              <a:prstGeom prst="rect">
                <a:avLst/>
              </a:prstGeom>
              <a:blipFill>
                <a:blip r:embed="rId12"/>
                <a:stretch>
                  <a:fillRect l="-1403" r="-2339" b="-4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972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1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19199" y="624651"/>
            <a:ext cx="15849600" cy="960138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01715">
            <a:off x="442339" y="8729134"/>
            <a:ext cx="1450030" cy="113063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6" name="Picture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57C10E44-0664-2210-6330-A4B63E37BD59}"/>
                  </a:ext>
                </a:extLst>
              </p:cNvPr>
              <p:cNvSpPr txBox="1"/>
              <p:nvPr/>
            </p:nvSpPr>
            <p:spPr>
              <a:xfrm>
                <a:off x="3663461" y="1520232"/>
                <a:ext cx="11347939" cy="77938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36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110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60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30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20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30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57C10E44-0664-2210-6330-A4B63E37B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461" y="1520232"/>
                <a:ext cx="11347939" cy="7793800"/>
              </a:xfrm>
              <a:prstGeom prst="rect">
                <a:avLst/>
              </a:prstGeom>
              <a:blipFill>
                <a:blip r:embed="rId14"/>
                <a:stretch>
                  <a:fillRect l="-1665" r="-1611" b="-1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329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636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636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1F48B0D-2CC4-B13D-BFDB-BDF06D5FF3D3}"/>
              </a:ext>
            </a:extLst>
          </p:cNvPr>
          <p:cNvSpPr txBox="1"/>
          <p:nvPr/>
        </p:nvSpPr>
        <p:spPr>
          <a:xfrm>
            <a:off x="1333500" y="1038282"/>
            <a:ext cx="1562100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17 (SGK – tr.70)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14a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tả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dạng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sữa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sữa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00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14b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tả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dạng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sữa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sữa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ngược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tỉ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sữa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A46C276-32CE-08DB-124E-D938863FD7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0" t="26208" r="16252" b="3450"/>
          <a:stretch/>
        </p:blipFill>
        <p:spPr>
          <a:xfrm>
            <a:off x="4267199" y="4868454"/>
            <a:ext cx="9753601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61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503342" y="6834601"/>
            <a:ext cx="3352965" cy="28408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161143" y="-1503017"/>
            <a:ext cx="3352965" cy="2840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12793" y="2279953"/>
            <a:ext cx="1450030" cy="11306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7366546" y="2410113"/>
            <a:ext cx="1562518" cy="128978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5541538" y="9507088"/>
            <a:ext cx="1172978" cy="1172978"/>
            <a:chOff x="0" y="0"/>
            <a:chExt cx="1563971" cy="156397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F47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F47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445677" y="-983135"/>
            <a:ext cx="4294383" cy="41148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 flipH="1">
            <a:off x="-775474" y="6353308"/>
            <a:ext cx="4294383" cy="41148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5835D8A-3BF4-1456-04DD-AFE29F7342BF}"/>
              </a:ext>
            </a:extLst>
          </p:cNvPr>
          <p:cNvSpPr txBox="1"/>
          <p:nvPr/>
        </p:nvSpPr>
        <p:spPr>
          <a:xfrm>
            <a:off x="8398274" y="1326166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(Thân)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Thân)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897F0D6-C89D-534B-C88B-A58760127A18}"/>
                  </a:ext>
                </a:extLst>
              </p:cNvPr>
              <p:cNvSpPr txBox="1"/>
              <p:nvPr/>
            </p:nvSpPr>
            <p:spPr>
              <a:xfrm>
                <a:off x="1752599" y="2432737"/>
                <a:ext cx="14782800" cy="4800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14b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12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– </m:t>
                      </m:r>
                      <m:r>
                        <a:rPr lang="en-US" sz="4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7</m:t>
                      </m:r>
                      <m:r>
                        <a:rPr lang="en-US" sz="4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</m:t>
                      </m:r>
                      <m:r>
                        <a:rPr lang="en-US" sz="4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en-US" sz="4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(</m:t>
                      </m:r>
                      <m:r>
                        <a:rPr lang="en-US" sz="4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𝑐𝑚</m:t>
                      </m:r>
                      <m:r>
                        <a:rPr lang="en-US" sz="4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14a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 cm.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897F0D6-C89D-534B-C88B-A58760127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599" y="2432737"/>
                <a:ext cx="14782800" cy="4800097"/>
              </a:xfrm>
              <a:prstGeom prst="rect">
                <a:avLst/>
              </a:prstGeom>
              <a:blipFill>
                <a:blip r:embed="rId10"/>
                <a:stretch>
                  <a:fillRect l="-1443" r="-1485" b="-4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582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0" y="417376"/>
            <a:ext cx="15284426" cy="96013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01715">
            <a:off x="460369" y="8782186"/>
            <a:ext cx="1450030" cy="113063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E55893D-3E08-CACB-95C5-8AAA18200365}"/>
                  </a:ext>
                </a:extLst>
              </p:cNvPr>
              <p:cNvSpPr txBox="1"/>
              <p:nvPr/>
            </p:nvSpPr>
            <p:spPr>
              <a:xfrm>
                <a:off x="2002628" y="1493620"/>
                <a:ext cx="14706599" cy="6721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Tức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5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5 + 6 = 11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E55893D-3E08-CACB-95C5-8AAA18200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628" y="1493620"/>
                <a:ext cx="14706599" cy="6721968"/>
              </a:xfrm>
              <a:prstGeom prst="rect">
                <a:avLst/>
              </a:prstGeom>
              <a:blipFill>
                <a:blip r:embed="rId12"/>
                <a:stretch>
                  <a:fillRect l="-1285" r="-1244" b="-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755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636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636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C3D84FA-F7F7-D508-0A90-24A6E72F6990}"/>
              </a:ext>
            </a:extLst>
          </p:cNvPr>
          <p:cNvSpPr txBox="1"/>
          <p:nvPr/>
        </p:nvSpPr>
        <p:spPr>
          <a:xfrm>
            <a:off x="6624914" y="2691410"/>
            <a:ext cx="7973761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Ôn tập, khắc sâu lại các kiến thức đã học trong chương.</a:t>
            </a:r>
            <a:endParaRPr lang="en-US" sz="40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810F270-2C80-D32D-3B7A-9B3972C47761}"/>
              </a:ext>
            </a:extLst>
          </p:cNvPr>
          <p:cNvSpPr txBox="1"/>
          <p:nvPr/>
        </p:nvSpPr>
        <p:spPr>
          <a:xfrm>
            <a:off x="4563882" y="1023641"/>
            <a:ext cx="9160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4ACEDA1D-284E-1F0F-01A1-AEAFFDD69A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46555" y="2981273"/>
            <a:ext cx="1393923" cy="1245195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6B7B888C-370B-B446-A9D3-ECEA4A4A0A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51317" y="5224436"/>
            <a:ext cx="1393923" cy="124519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3629C84-6634-93ED-06EE-744B48EFA9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46554" y="7467599"/>
            <a:ext cx="1393923" cy="1245195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EF0D2D1-1DAC-2A0E-C311-10ACF827929A}"/>
              </a:ext>
            </a:extLst>
          </p:cNvPr>
          <p:cNvSpPr txBox="1"/>
          <p:nvPr/>
        </p:nvSpPr>
        <p:spPr>
          <a:xfrm>
            <a:off x="6629676" y="5462905"/>
            <a:ext cx="8075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nốt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các bài tập SGK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F36C7505-8A0C-45D5-C65B-DF7F5376791E}"/>
              </a:ext>
            </a:extLst>
          </p:cNvPr>
          <p:cNvSpPr txBox="1"/>
          <p:nvPr/>
        </p:nvSpPr>
        <p:spPr>
          <a:xfrm>
            <a:off x="6421414" y="7170393"/>
            <a:ext cx="8177261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>
                <a:effectLst/>
                <a:ea typeface="Calibri" panose="020F0502020204030204" pitchFamily="34" charset="0"/>
              </a:rPr>
              <a:t>Đọc</a:t>
            </a:r>
            <a:r>
              <a:rPr lang="vi-VN" sz="4000" dirty="0"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</a:rPr>
              <a:t>trước</a:t>
            </a:r>
            <a:r>
              <a:rPr lang="vi-VN" sz="4000" dirty="0"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</a:rPr>
              <a:t>bài</a:t>
            </a:r>
            <a:r>
              <a:rPr lang="vi-VN" sz="4000" dirty="0"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</a:rPr>
              <a:t>mới</a:t>
            </a:r>
            <a:r>
              <a:rPr lang="vi-VN" sz="4000" dirty="0">
                <a:effectLst/>
                <a:ea typeface="Calibri" panose="020F0502020204030204" pitchFamily="34" charset="0"/>
              </a:rPr>
              <a:t>: “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Hoạt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động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thực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hành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và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trải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nghiệm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”.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89649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2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7275695" y="9295950"/>
            <a:ext cx="1450030" cy="11306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2458102"/>
            <a:ext cx="1562518" cy="1289788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B1FD2C42-670C-C60D-6D20-5BACC4D270CA}"/>
              </a:ext>
            </a:extLst>
          </p:cNvPr>
          <p:cNvSpPr/>
          <p:nvPr/>
        </p:nvSpPr>
        <p:spPr>
          <a:xfrm>
            <a:off x="5374353" y="217925"/>
            <a:ext cx="7539291" cy="1630138"/>
          </a:xfrm>
          <a:prstGeom prst="ellipse">
            <a:avLst/>
          </a:prstGeom>
          <a:solidFill>
            <a:srgbClr val="009B93"/>
          </a:solidFill>
          <a:ln>
            <a:solidFill>
              <a:srgbClr val="009B9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9FCEB7D-B1DD-C353-BE67-487437A300AE}"/>
              </a:ext>
            </a:extLst>
          </p:cNvPr>
          <p:cNvSpPr txBox="1"/>
          <p:nvPr/>
        </p:nvSpPr>
        <p:spPr>
          <a:xfrm>
            <a:off x="1631553" y="2151615"/>
            <a:ext cx="15024893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chương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A1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sơ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tư duy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dung sau: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D03F4572-9D1B-49B1-ED62-97DCC8BA9708}"/>
              </a:ext>
            </a:extLst>
          </p:cNvPr>
          <p:cNvSpPr/>
          <p:nvPr/>
        </p:nvSpPr>
        <p:spPr>
          <a:xfrm>
            <a:off x="1028699" y="4432734"/>
            <a:ext cx="7685748" cy="5309218"/>
          </a:xfrm>
          <a:prstGeom prst="roundRect">
            <a:avLst/>
          </a:prstGeom>
          <a:solidFill>
            <a:srgbClr val="009B93"/>
          </a:solidFill>
          <a:ln>
            <a:solidFill>
              <a:srgbClr val="009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4000" b="1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A: 1,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2,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3,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4000" b="1" dirty="0">
              <a:effectLst/>
              <a:latin typeface="Arial (Thân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+"/>
            </a:pPr>
            <a:r>
              <a:rPr lang="nl-NL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. Căn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effectLst/>
              <a:latin typeface="Arial (Thân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+"/>
            </a:pP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R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effectLst/>
              <a:latin typeface="Arial (Thân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+"/>
            </a:pP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effectLst/>
              <a:latin typeface="Arial (Thân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+"/>
            </a:pP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</a:rPr>
              <a:t>Làm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</a:rPr>
              <a:t> trong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</a:rPr>
              <a:t>và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</a:rPr>
              <a:t>ước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</a:rPr>
              <a:t>lượng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</a:rPr>
              <a:t> </a:t>
            </a:r>
            <a:endParaRPr lang="en-US" sz="3600" dirty="0">
              <a:latin typeface="Arial (Thân)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36B162EA-1D4E-37E5-C83F-1E8925999329}"/>
              </a:ext>
            </a:extLst>
          </p:cNvPr>
          <p:cNvSpPr/>
          <p:nvPr/>
        </p:nvSpPr>
        <p:spPr>
          <a:xfrm>
            <a:off x="9573553" y="4400108"/>
            <a:ext cx="7685748" cy="5309218"/>
          </a:xfrm>
          <a:prstGeom prst="roundRect">
            <a:avLst/>
          </a:prstGeom>
          <a:solidFill>
            <a:srgbClr val="009B93"/>
          </a:solidFill>
          <a:ln>
            <a:solidFill>
              <a:srgbClr val="009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4000" b="1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6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en-US" sz="4000" b="1" dirty="0">
              <a:effectLst/>
              <a:latin typeface="Arial (Thân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+"/>
            </a:pP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+"/>
            </a:pP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</a:t>
            </a: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+"/>
            </a:pP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96000" y="9158873"/>
            <a:ext cx="6465058" cy="9286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41218" y="8965596"/>
            <a:ext cx="3352965" cy="28408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4161143" y="-1503017"/>
            <a:ext cx="3352965" cy="28408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01715">
            <a:off x="1788107" y="6666677"/>
            <a:ext cx="1450030" cy="11306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49553">
            <a:off x="15474139" y="2470102"/>
            <a:ext cx="1562518" cy="12897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841545">
            <a:off x="4115863" y="8240504"/>
            <a:ext cx="1120358" cy="9971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812159">
            <a:off x="15848760" y="7159793"/>
            <a:ext cx="1120358" cy="997119"/>
          </a:xfrm>
          <a:prstGeom prst="rect">
            <a:avLst/>
          </a:prstGeom>
        </p:spPr>
      </p:pic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4544244" y="7545264"/>
            <a:ext cx="458160" cy="436499"/>
            <a:chOff x="0" y="0"/>
            <a:chExt cx="1772920" cy="1689100"/>
          </a:xfrm>
        </p:grpSpPr>
        <p:sp>
          <p:nvSpPr>
            <p:cNvPr id="13" name="Freeform 1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ADDC2"/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3105012" y="7551401"/>
            <a:ext cx="261444" cy="249084"/>
            <a:chOff x="0" y="0"/>
            <a:chExt cx="1772920" cy="1689100"/>
          </a:xfrm>
        </p:grpSpPr>
        <p:sp>
          <p:nvSpPr>
            <p:cNvPr id="15" name="Freeform 1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5101538" y="1029265"/>
            <a:ext cx="261444" cy="249084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656264" y="2865912"/>
            <a:ext cx="261444" cy="249084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A17A60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-533592" y="4726612"/>
            <a:ext cx="1067183" cy="1067183"/>
            <a:chOff x="0" y="0"/>
            <a:chExt cx="1422911" cy="1422911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1422911" cy="1422911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5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152274" y="152274"/>
              <a:ext cx="1118362" cy="1118362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5"/>
                  </a:lnSpc>
                </a:pPr>
                <a:endParaRPr/>
              </a:p>
            </p:txBody>
          </p:sp>
        </p:grpSp>
      </p:grpSp>
      <p:grpSp>
        <p:nvGrpSpPr>
          <p:cNvPr id="27" name="Group 27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34" name="Group 34"/>
          <p:cNvGrpSpPr/>
          <p:nvPr/>
        </p:nvGrpSpPr>
        <p:grpSpPr>
          <a:xfrm>
            <a:off x="10038069" y="-528883"/>
            <a:ext cx="1142219" cy="1142219"/>
            <a:chOff x="0" y="0"/>
            <a:chExt cx="1522959" cy="1522959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grpSp>
        <p:nvGrpSpPr>
          <p:cNvPr id="41" name="Group 41"/>
          <p:cNvGrpSpPr/>
          <p:nvPr/>
        </p:nvGrpSpPr>
        <p:grpSpPr>
          <a:xfrm>
            <a:off x="13258800" y="613889"/>
            <a:ext cx="595772" cy="595772"/>
            <a:chOff x="0" y="0"/>
            <a:chExt cx="794363" cy="794363"/>
          </a:xfrm>
        </p:grpSpPr>
        <p:grpSp>
          <p:nvGrpSpPr>
            <p:cNvPr id="42" name="Group 42"/>
            <p:cNvGrpSpPr/>
            <p:nvPr/>
          </p:nvGrpSpPr>
          <p:grpSpPr>
            <a:xfrm>
              <a:off x="0" y="0"/>
              <a:ext cx="794363" cy="794363"/>
              <a:chOff x="0" y="0"/>
              <a:chExt cx="812800" cy="8128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0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85010" y="85010"/>
              <a:ext cx="624344" cy="624344"/>
              <a:chOff x="0" y="0"/>
              <a:chExt cx="812800" cy="8128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0"/>
                  </a:lnSpc>
                </a:pPr>
                <a:endParaRPr/>
              </a:p>
            </p:txBody>
          </p:sp>
        </p:grpSp>
      </p:grpSp>
      <p:pic>
        <p:nvPicPr>
          <p:cNvPr id="48" name="Picture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67457" y="5941520"/>
            <a:ext cx="4714875" cy="4114800"/>
          </a:xfrm>
          <a:prstGeom prst="rect">
            <a:avLst/>
          </a:prstGeom>
        </p:spPr>
      </p:pic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55C668E2-32CF-2F6A-820D-BEF9101A4395}"/>
              </a:ext>
            </a:extLst>
          </p:cNvPr>
          <p:cNvSpPr txBox="1"/>
          <p:nvPr/>
        </p:nvSpPr>
        <p:spPr>
          <a:xfrm>
            <a:off x="3422697" y="2312168"/>
            <a:ext cx="11811664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XIN CHÀO TẠM BIỆT VÀ HẸN GẶP LẠI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64494" y="9090143"/>
            <a:ext cx="6465058" cy="9286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75109" y="575185"/>
            <a:ext cx="2544579" cy="23959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41218" y="8965596"/>
            <a:ext cx="3352965" cy="28408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4777707" y="-1221553"/>
            <a:ext cx="3352965" cy="284087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01715">
            <a:off x="932373" y="6851976"/>
            <a:ext cx="1450030" cy="11306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49553">
            <a:off x="15474139" y="2470102"/>
            <a:ext cx="1562518" cy="12897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841545">
            <a:off x="14309894" y="8383155"/>
            <a:ext cx="1120358" cy="9971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812159">
            <a:off x="12366762" y="2630821"/>
            <a:ext cx="1120358" cy="997119"/>
          </a:xfrm>
          <a:prstGeom prst="rect">
            <a:avLst/>
          </a:prstGeom>
        </p:spPr>
      </p:pic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4544244" y="7545264"/>
            <a:ext cx="458160" cy="436499"/>
            <a:chOff x="0" y="0"/>
            <a:chExt cx="1772920" cy="1689100"/>
          </a:xfrm>
        </p:grpSpPr>
        <p:sp>
          <p:nvSpPr>
            <p:cNvPr id="15" name="Freeform 1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ADDC2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897977" y="9090143"/>
            <a:ext cx="261444" cy="249084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015583" y="8617860"/>
            <a:ext cx="261444" cy="249084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394820" y="8848579"/>
            <a:ext cx="261444" cy="249084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A17A60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-533592" y="4726612"/>
            <a:ext cx="1067183" cy="1067183"/>
            <a:chOff x="0" y="0"/>
            <a:chExt cx="1422911" cy="142291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422911" cy="142291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88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52274" y="152274"/>
              <a:ext cx="1118362" cy="1118362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88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6" name="Group 36"/>
          <p:cNvGrpSpPr/>
          <p:nvPr/>
        </p:nvGrpSpPr>
        <p:grpSpPr>
          <a:xfrm>
            <a:off x="10038069" y="-528883"/>
            <a:ext cx="1142219" cy="1142219"/>
            <a:chOff x="0" y="0"/>
            <a:chExt cx="1522959" cy="1522959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3" name="Group 43"/>
          <p:cNvGrpSpPr/>
          <p:nvPr/>
        </p:nvGrpSpPr>
        <p:grpSpPr>
          <a:xfrm>
            <a:off x="5150404" y="1941313"/>
            <a:ext cx="595772" cy="595772"/>
            <a:chOff x="0" y="0"/>
            <a:chExt cx="794363" cy="794363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794363" cy="794363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61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85010" y="85010"/>
              <a:ext cx="624344" cy="624344"/>
              <a:chOff x="0" y="0"/>
              <a:chExt cx="812800" cy="8128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61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E8604724-B776-BE45-DA00-3EFDE6F5ACFA}"/>
                  </a:ext>
                </a:extLst>
              </p:cNvPr>
              <p:cNvSpPr txBox="1"/>
              <p:nvPr/>
            </p:nvSpPr>
            <p:spPr>
              <a:xfrm>
                <a:off x="3916343" y="3776167"/>
                <a:ext cx="10455313" cy="3757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tr.69)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những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123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456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;−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9</m:t>
                              </m:r>
                            </m:den>
                          </m:f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11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E8604724-B776-BE45-DA00-3EFDE6F5A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343" y="3776167"/>
                <a:ext cx="10455313" cy="3757695"/>
              </a:xfrm>
              <a:prstGeom prst="rect">
                <a:avLst/>
              </a:prstGeom>
              <a:blipFill>
                <a:blip r:embed="rId16"/>
                <a:stretch>
                  <a:fillRect l="-2040" r="-2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9072617-F11B-51FB-C3F7-C3970AA89605}"/>
              </a:ext>
            </a:extLst>
          </p:cNvPr>
          <p:cNvSpPr txBox="1"/>
          <p:nvPr/>
        </p:nvSpPr>
        <p:spPr>
          <a:xfrm>
            <a:off x="6188977" y="1774741"/>
            <a:ext cx="53812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 (Thân)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78231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589042" y="7974308"/>
            <a:ext cx="1450030" cy="11306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24670" y="4247488"/>
            <a:ext cx="1562518" cy="1289788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8591" y="0"/>
            <a:ext cx="3379838" cy="32385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9177E15B-BA6A-F9DF-0144-7EF52B19BEB0}"/>
                  </a:ext>
                </a:extLst>
              </p:cNvPr>
              <p:cNvSpPr txBox="1"/>
              <p:nvPr/>
            </p:nvSpPr>
            <p:spPr>
              <a:xfrm>
                <a:off x="3908408" y="1382014"/>
                <a:ext cx="11056294" cy="8727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123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456</m:t>
                        </m:r>
                      </m:e>
                    </m:d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số thập phân vô hạn tuần hoàn </a:t>
                </a:r>
                <a14:m>
                  <m:oMath xmlns:m="http://schemas.openxmlformats.org/officeDocument/2006/math">
                    <m:r>
                      <a:rPr lang="nl-NL" sz="36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không là số vô tỉ</a:t>
                </a:r>
                <a:endParaRPr lang="nl-NL" sz="3600" dirty="0">
                  <a:latin typeface="Arial (Thân)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không là số vô tỉ</a:t>
                </a:r>
                <a:endParaRPr lang="en-US" sz="3600" dirty="0">
                  <a:solidFill>
                    <a:schemeClr val="tx1"/>
                  </a:solidFill>
                  <a:effectLst/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nl-NL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e>
                    </m:rad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không là số vô tỉ</a:t>
                </a:r>
                <a:endParaRPr lang="en-US" sz="3600" dirty="0">
                  <a:solidFill>
                    <a:schemeClr val="tx1"/>
                  </a:solidFill>
                  <a:effectLst/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e>
                    </m:rad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số vô tỉ vì không thể viết được dưới dạng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 </a:t>
                </a:r>
                <a14:m>
                  <m:oMath xmlns:m="http://schemas.openxmlformats.org/officeDocument/2006/math"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số vô tỉ vì không thể viết được dưới dạng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 </a:t>
                </a:r>
                <a14:m>
                  <m:oMath xmlns:m="http://schemas.openxmlformats.org/officeDocument/2006/math"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effectLst/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9177E15B-BA6A-F9DF-0144-7EF52B19B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408" y="1382014"/>
                <a:ext cx="11056294" cy="8727582"/>
              </a:xfrm>
              <a:prstGeom prst="rect">
                <a:avLst/>
              </a:prstGeom>
              <a:blipFill>
                <a:blip r:embed="rId10"/>
                <a:stretch>
                  <a:fillRect l="-1488" r="-2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17C04FF-F5CB-EFE6-8140-59BED07D4C58}"/>
              </a:ext>
            </a:extLst>
          </p:cNvPr>
          <p:cNvSpPr txBox="1"/>
          <p:nvPr/>
        </p:nvSpPr>
        <p:spPr>
          <a:xfrm>
            <a:off x="8398274" y="475738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4800049" y="9121420"/>
            <a:ext cx="1450030" cy="11306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7277146" y="2699857"/>
            <a:ext cx="1562518" cy="128978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-387742"/>
            <a:ext cx="2706959" cy="259375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BC414B9-74CF-7BCB-5B54-86BA5512AD75}"/>
                  </a:ext>
                </a:extLst>
              </p:cNvPr>
              <p:cNvSpPr txBox="1"/>
              <p:nvPr/>
            </p:nvSpPr>
            <p:spPr>
              <a:xfrm>
                <a:off x="1632776" y="751221"/>
                <a:ext cx="15011400" cy="2738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2 (SGK – tr.69)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928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b)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315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318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BC414B9-74CF-7BCB-5B54-86BA5512A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776" y="751221"/>
                <a:ext cx="15011400" cy="2738057"/>
              </a:xfrm>
              <a:prstGeom prst="rect">
                <a:avLst/>
              </a:prstGeom>
              <a:blipFill>
                <a:blip r:embed="rId10"/>
                <a:stretch>
                  <a:fillRect l="-1462" r="-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D981212-B42D-4563-1155-F0FEE9C27E22}"/>
              </a:ext>
            </a:extLst>
          </p:cNvPr>
          <p:cNvSpPr txBox="1"/>
          <p:nvPr/>
        </p:nvSpPr>
        <p:spPr>
          <a:xfrm>
            <a:off x="8398275" y="3771900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984DE9B-078C-93F9-6525-D594B058160C}"/>
                  </a:ext>
                </a:extLst>
              </p:cNvPr>
              <p:cNvSpPr txBox="1"/>
              <p:nvPr/>
            </p:nvSpPr>
            <p:spPr>
              <a:xfrm>
                <a:off x="3608747" y="4812827"/>
                <a:ext cx="11059459" cy="4892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= 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91818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…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91818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…&lt;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928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…⇒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&lt; 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928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315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…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318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… ⇒−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315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&gt;− 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318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…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984DE9B-078C-93F9-6525-D594B0581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747" y="4812827"/>
                <a:ext cx="11059459" cy="4892493"/>
              </a:xfrm>
              <a:prstGeom prst="rect">
                <a:avLst/>
              </a:prstGeom>
              <a:blipFill>
                <a:blip r:embed="rId11"/>
                <a:stretch>
                  <a:fillRect l="-1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814790" y="7713792"/>
            <a:ext cx="1450030" cy="113063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73AD4BD-CAC3-8C9D-14CC-FDF2318B5BE3}"/>
                  </a:ext>
                </a:extLst>
              </p:cNvPr>
              <p:cNvSpPr txBox="1"/>
              <p:nvPr/>
            </p:nvSpPr>
            <p:spPr>
              <a:xfrm>
                <a:off x="3819104" y="1822815"/>
                <a:ext cx="10243122" cy="6641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3 (SGK – tr.69)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Sắp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dần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35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47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7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;−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Sắp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dần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en-US" sz="4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</m:den>
                          </m:f>
                        </m:e>
                      </m:rad>
                      <m:r>
                        <a:rPr lang="en-US" sz="4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en-US" sz="4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73AD4BD-CAC3-8C9D-14CC-FDF2318B5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4" y="1822815"/>
                <a:ext cx="10243122" cy="6641370"/>
              </a:xfrm>
              <a:prstGeom prst="rect">
                <a:avLst/>
              </a:prstGeom>
              <a:blipFill>
                <a:blip r:embed="rId10"/>
                <a:stretch>
                  <a:fillRect l="-2082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1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58407" y="342808"/>
            <a:ext cx="14176993" cy="960138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4745384" y="-517568"/>
            <a:ext cx="3352965" cy="284087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84428" y="758539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01715">
            <a:off x="3307734" y="7969637"/>
            <a:ext cx="1450030" cy="11306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49553">
            <a:off x="14396040" y="1925962"/>
            <a:ext cx="1562518" cy="1289788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1430000" y="8412108"/>
            <a:ext cx="1172978" cy="1172978"/>
            <a:chOff x="0" y="0"/>
            <a:chExt cx="1563971" cy="1563971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4893098" y="865571"/>
            <a:ext cx="1142219" cy="1142219"/>
            <a:chOff x="0" y="0"/>
            <a:chExt cx="1522959" cy="1522959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F3756B1-8DF8-5342-9D39-0FF28588F2CE}"/>
              </a:ext>
            </a:extLst>
          </p:cNvPr>
          <p:cNvSpPr txBox="1"/>
          <p:nvPr/>
        </p:nvSpPr>
        <p:spPr>
          <a:xfrm>
            <a:off x="8701177" y="2064940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397288CE-B5F1-85D9-4F45-7C0614661606}"/>
                  </a:ext>
                </a:extLst>
              </p:cNvPr>
              <p:cNvSpPr txBox="1"/>
              <p:nvPr/>
            </p:nvSpPr>
            <p:spPr>
              <a:xfrm>
                <a:off x="4604987" y="3633829"/>
                <a:ext cx="9683831" cy="3696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&gt;−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35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36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47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35</m:t>
                        </m:r>
                      </m:e>
                    </m:rad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47</m:t>
                        </m:r>
                      </m:e>
                    </m:rad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sắp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7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sz="3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35</m:t>
                          </m:r>
                        </m:e>
                      </m:rad>
                      <m:r>
                        <a:rPr lang="en-US" sz="3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47</m:t>
                          </m:r>
                        </m:e>
                      </m:rad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397288CE-B5F1-85D9-4F45-7C0614661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987" y="3633829"/>
                <a:ext cx="9683831" cy="3696589"/>
              </a:xfrm>
              <a:prstGeom prst="rect">
                <a:avLst/>
              </a:prstGeom>
              <a:blipFill>
                <a:blip r:embed="rId12"/>
                <a:stretch>
                  <a:fillRect l="-1888" r="-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1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19199" y="624651"/>
            <a:ext cx="15849600" cy="960138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01715">
            <a:off x="442339" y="8729134"/>
            <a:ext cx="1450030" cy="113063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6" name="Picture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7D871B9-E7C6-D073-3F15-DD5976A33257}"/>
                  </a:ext>
                </a:extLst>
              </p:cNvPr>
              <p:cNvSpPr txBox="1"/>
              <p:nvPr/>
            </p:nvSpPr>
            <p:spPr>
              <a:xfrm>
                <a:off x="2779326" y="1964553"/>
                <a:ext cx="12729345" cy="67606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Ta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  <m:f>
                          <m:f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</m:t>
                            </m:r>
                          </m:den>
                        </m:f>
                      </m:e>
                    </m:rad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e>
                    </m:rad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e>
                    </m:rad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f>
                          <m:fPr>
                            <m:ctrlPr>
                              <a:rPr kumimoji="0" lang="en-US" sz="3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3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⇒</m:t>
                    </m:r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&gt;−</m:t>
                    </m:r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&gt;−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e>
                    </m:rad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&gt;−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f>
                          <m:fPr>
                            <m:ctrlPr>
                              <a:rPr kumimoji="0" lang="en-US" sz="3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3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được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sắp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xếp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theo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tự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giảm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dần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e>
                      </m:rad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</m:t>
                      </m:r>
                      <m:rad>
                        <m:radPr>
                          <m:degHide m:val="on"/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  <m:f>
                            <m:fPr>
                              <m:ctrlP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den>
                          </m:f>
                        </m:e>
                      </m:rad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</m:t>
                      </m:r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;−</m:t>
                      </m:r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;−</m:t>
                      </m:r>
                      <m:rad>
                        <m:radPr>
                          <m:degHide m:val="on"/>
                          <m:ctrlPr>
                            <a:rPr kumimoji="0" lang="en-US" sz="3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3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3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3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e>
                      </m:rad>
                      <m:r>
                        <a:rPr kumimoji="0" lang="en-US" sz="3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</m:t>
                      </m:r>
                      <m:r>
                        <a:rPr kumimoji="0" lang="en-US" sz="3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kumimoji="0" lang="en-US" sz="3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3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f>
                            <m:fPr>
                              <m:ctrlPr>
                                <a:rPr kumimoji="0" lang="en-US" sz="36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36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36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7D871B9-E7C6-D073-3F15-DD5976A33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326" y="1964553"/>
                <a:ext cx="12729345" cy="6760697"/>
              </a:xfrm>
              <a:prstGeom prst="rect">
                <a:avLst/>
              </a:prstGeom>
              <a:blipFill>
                <a:blip r:embed="rId14"/>
                <a:stretch>
                  <a:fillRect l="-1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1976</Words>
  <PresentationFormat>Tùy chỉnh</PresentationFormat>
  <Paragraphs>156</Paragraphs>
  <Slides>30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30</vt:i4>
      </vt:variant>
    </vt:vector>
  </HeadingPairs>
  <TitlesOfParts>
    <vt:vector size="38" baseType="lpstr">
      <vt:lpstr>Wingdings</vt:lpstr>
      <vt:lpstr>Arial</vt:lpstr>
      <vt:lpstr>Arial (Thân)</vt:lpstr>
      <vt:lpstr>Alegreya Bold</vt:lpstr>
      <vt:lpstr>Cambria Math</vt:lpstr>
      <vt:lpstr>Calibri</vt:lpstr>
      <vt:lpstr>Symbol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Website@VnTeach.Com</dc:creator>
  <cp:keywords>Website@VnTeach.Com</cp:keywords>
  <dcterms:created xsi:type="dcterms:W3CDTF">2006-08-16T00:00:00Z</dcterms:created>
  <dcterms:modified xsi:type="dcterms:W3CDTF">2022-10-05T01:11:59Z</dcterms:modified>
  <dc:identifier>DAFKUIjn-ZA</dc:identifier>
</cp:coreProperties>
</file>