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32" r:id="rId2"/>
    <p:sldId id="331" r:id="rId3"/>
    <p:sldId id="335" r:id="rId4"/>
    <p:sldId id="256" r:id="rId5"/>
    <p:sldId id="276" r:id="rId6"/>
    <p:sldId id="298" r:id="rId7"/>
    <p:sldId id="327" r:id="rId8"/>
    <p:sldId id="325" r:id="rId9"/>
    <p:sldId id="313" r:id="rId10"/>
    <p:sldId id="338" r:id="rId11"/>
    <p:sldId id="314" r:id="rId12"/>
    <p:sldId id="336" r:id="rId13"/>
    <p:sldId id="33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D8E5E5"/>
    <a:srgbClr val="C00000"/>
    <a:srgbClr val="7192A9"/>
    <a:srgbClr val="EF4B66"/>
    <a:srgbClr val="FBCDCD"/>
    <a:srgbClr val="F7A5A5"/>
    <a:srgbClr val="F37D91"/>
    <a:srgbClr val="F3F6F6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5" autoAdjust="0"/>
    <p:restoredTop sz="94677"/>
  </p:normalViewPr>
  <p:slideViewPr>
    <p:cSldViewPr snapToGrid="0" showGuides="1">
      <p:cViewPr varScale="1">
        <p:scale>
          <a:sx n="69" d="100"/>
          <a:sy n="69" d="100"/>
        </p:scale>
        <p:origin x="84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2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D8E5E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850" y="2384227"/>
            <a:ext cx="841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</p:spTree>
    <p:extLst>
      <p:ext uri="{BB962C8B-B14F-4D97-AF65-F5344CB8AC3E}">
        <p14:creationId xmlns:p14="http://schemas.microsoft.com/office/powerpoint/2010/main" val="3585830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232" t="5670" r="9538" b="4400"/>
          <a:stretch/>
        </p:blipFill>
        <p:spPr>
          <a:xfrm>
            <a:off x="6676103" y="143247"/>
            <a:ext cx="5043948" cy="65623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1171" y="825599"/>
            <a:ext cx="6872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70C0"/>
                </a:solidFill>
                <a:latin typeface="Open Sans"/>
              </a:rPr>
              <a:t>Imagine a means of communication in 2050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987" y="0"/>
            <a:ext cx="2939845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PROJECT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476" y="1364943"/>
            <a:ext cx="64008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  <a:latin typeface="Open Sans"/>
              </a:rPr>
              <a:t>Describe that means of communication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Open Sans"/>
              </a:rPr>
              <a:t>- </a:t>
            </a:r>
            <a:r>
              <a:rPr lang="en-US" sz="2400" b="1" dirty="0">
                <a:solidFill>
                  <a:srgbClr val="000000"/>
                </a:solidFill>
                <a:latin typeface="Open Sans"/>
              </a:rPr>
              <a:t>What is it?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Open Sans"/>
              </a:rPr>
              <a:t>- How will it help you communicate?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Open Sans"/>
              </a:rPr>
              <a:t>- What advantages might it have?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Open Sans"/>
              </a:rPr>
              <a:t>- Will it have any disadvantages? If yes, what are they?</a:t>
            </a:r>
            <a:endParaRPr lang="en-US" sz="2400" b="1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476" y="4858942"/>
            <a:ext cx="6282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  <a:latin typeface="Open Sans"/>
              </a:rPr>
              <a:t>Present your idea to the class. You can make a poster or create a model for your presentation.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04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5359" y="1873127"/>
            <a:ext cx="11222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Review vocabulary related to communication technology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Review prepositions of place and time and possessive pronouns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Project: Communication in the future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54013" y="109683"/>
            <a:ext cx="4198373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612489" y="962854"/>
            <a:ext cx="832792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What have we learned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30335" y="179451"/>
            <a:ext cx="6216787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2664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8740" y="1488380"/>
            <a:ext cx="8149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70C0"/>
                </a:solidFill>
              </a:rPr>
              <a:t>Do exercises in the workbook.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rgbClr val="0070C0"/>
                </a:solidFill>
              </a:rPr>
              <a:t>Prepair</a:t>
            </a:r>
            <a:r>
              <a:rPr lang="en-US" sz="3600" b="1" dirty="0">
                <a:solidFill>
                  <a:srgbClr val="0070C0"/>
                </a:solidFill>
              </a:rPr>
              <a:t> Unit 11 (Getting started)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24" y="3119160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76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70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2" y="762001"/>
            <a:ext cx="5549900" cy="1047751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242461680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883" y="1244216"/>
            <a:ext cx="5893452" cy="4172923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63717" y="344657"/>
            <a:ext cx="10803908" cy="4052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202124"/>
                </a:solidFill>
                <a:latin typeface="inherit"/>
              </a:rPr>
              <a:t>Check out the old lesson by spinning the wheel to call out the name</a:t>
            </a:r>
            <a:r>
              <a:rPr lang="en-US" altLang="en-US" sz="800"/>
              <a:t>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2831" y="5397039"/>
            <a:ext cx="8931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- GV copy ds </a:t>
            </a:r>
            <a:r>
              <a:rPr lang="en-US" b="1" dirty="0" err="1">
                <a:solidFill>
                  <a:srgbClr val="002060"/>
                </a:solidFill>
              </a:rPr>
              <a:t>hs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lớp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mình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và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dán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vào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hoặc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là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theo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số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thứ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tự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vẫn</a:t>
            </a:r>
            <a:r>
              <a:rPr lang="en-US" b="1" dirty="0">
                <a:solidFill>
                  <a:srgbClr val="002060"/>
                </a:solidFill>
              </a:rPr>
              <a:t> ok</a:t>
            </a:r>
          </a:p>
          <a:p>
            <a:r>
              <a:rPr lang="en-US" b="1" dirty="0">
                <a:solidFill>
                  <a:srgbClr val="002060"/>
                </a:solidFill>
              </a:rPr>
              <a:t>- </a:t>
            </a:r>
            <a:r>
              <a:rPr lang="en-US" b="1" dirty="0" err="1">
                <a:solidFill>
                  <a:srgbClr val="002060"/>
                </a:solidFill>
              </a:rPr>
              <a:t>Nếu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lớp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có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số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lượng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khác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thì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Nhắn</a:t>
            </a:r>
            <a:r>
              <a:rPr lang="en-US" b="1" dirty="0">
                <a:solidFill>
                  <a:srgbClr val="002060"/>
                </a:solidFill>
              </a:rPr>
              <a:t> fb: </a:t>
            </a:r>
            <a:r>
              <a:rPr lang="en-US" b="1" dirty="0" err="1">
                <a:solidFill>
                  <a:srgbClr val="002060"/>
                </a:solidFill>
              </a:rPr>
              <a:t>Côi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Nguyễn</a:t>
            </a:r>
            <a:r>
              <a:rPr lang="en-US" b="1" dirty="0">
                <a:solidFill>
                  <a:srgbClr val="002060"/>
                </a:solidFill>
              </a:rPr>
              <a:t> (</a:t>
            </a:r>
            <a:r>
              <a:rPr lang="en-US" b="1" dirty="0" err="1">
                <a:solidFill>
                  <a:srgbClr val="002060"/>
                </a:solidFill>
              </a:rPr>
              <a:t>Mrs</a:t>
            </a:r>
            <a:r>
              <a:rPr lang="en-US" b="1" dirty="0">
                <a:solidFill>
                  <a:srgbClr val="002060"/>
                </a:solidFill>
              </a:rPr>
              <a:t> Thu Ba) </a:t>
            </a:r>
            <a:r>
              <a:rPr lang="en-US" b="1" dirty="0" err="1">
                <a:solidFill>
                  <a:srgbClr val="002060"/>
                </a:solidFill>
              </a:rPr>
              <a:t>tạo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giúp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vòng</a:t>
            </a:r>
            <a:r>
              <a:rPr lang="en-US" b="1" dirty="0">
                <a:solidFill>
                  <a:srgbClr val="002060"/>
                </a:solidFill>
              </a:rPr>
              <a:t> quay </a:t>
            </a:r>
            <a:r>
              <a:rPr lang="en-US" b="1" dirty="0" err="1">
                <a:solidFill>
                  <a:srgbClr val="002060"/>
                </a:solidFill>
              </a:rPr>
              <a:t>khác</a:t>
            </a:r>
            <a:r>
              <a:rPr lang="en-US" b="1" dirty="0">
                <a:solidFill>
                  <a:srgbClr val="002060"/>
                </a:solidFill>
              </a:rPr>
              <a:t> : </a:t>
            </a:r>
            <a:r>
              <a:rPr lang="en-US" b="1" dirty="0" err="1">
                <a:solidFill>
                  <a:srgbClr val="002060"/>
                </a:solidFill>
              </a:rPr>
              <a:t>Liên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hệ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số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Zalo</a:t>
            </a:r>
            <a:r>
              <a:rPr lang="en-US" b="1" dirty="0">
                <a:solidFill>
                  <a:srgbClr val="002060"/>
                </a:solidFill>
              </a:rPr>
              <a:t> 0837939997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2608" t="11880" r="22608" b="11880"/>
          <a:stretch/>
        </p:blipFill>
        <p:spPr>
          <a:xfrm>
            <a:off x="646492" y="1011025"/>
            <a:ext cx="3555601" cy="3459791"/>
          </a:xfrm>
          <a:prstGeom prst="ellipse">
            <a:avLst/>
          </a:prstGeom>
        </p:spPr>
      </p:pic>
      <p:sp>
        <p:nvSpPr>
          <p:cNvPr id="16" name="Flowchart: Off-page Connector 15"/>
          <p:cNvSpPr/>
          <p:nvPr/>
        </p:nvSpPr>
        <p:spPr>
          <a:xfrm rot="16200000">
            <a:off x="280020" y="2367296"/>
            <a:ext cx="187211" cy="747250"/>
          </a:xfrm>
          <a:prstGeom prst="flowChartOffpageConnector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05754" y="2540276"/>
            <a:ext cx="437076" cy="40128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2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29642"/>
          <a:stretch/>
        </p:blipFill>
        <p:spPr>
          <a:xfrm>
            <a:off x="4340164" y="1199535"/>
            <a:ext cx="3945742" cy="1015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-1" r="56998" b="66883"/>
          <a:stretch/>
        </p:blipFill>
        <p:spPr>
          <a:xfrm>
            <a:off x="1758071" y="1283783"/>
            <a:ext cx="2050561" cy="76819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457061" y="2830576"/>
            <a:ext cx="2883103" cy="649184"/>
            <a:chOff x="353511" y="775790"/>
            <a:chExt cx="2883103" cy="649184"/>
          </a:xfrm>
        </p:grpSpPr>
        <p:sp>
          <p:nvSpPr>
            <p:cNvPr id="19" name="Rectangle 18"/>
            <p:cNvSpPr/>
            <p:nvPr/>
          </p:nvSpPr>
          <p:spPr>
            <a:xfrm>
              <a:off x="353511" y="775790"/>
              <a:ext cx="2883103" cy="64918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353511" y="775790"/>
              <a:ext cx="2883103" cy="649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rgbClr val="FFFF00"/>
                  </a:solidFill>
                </a:rPr>
                <a:t>Vocabulary</a:t>
              </a:r>
              <a:endParaRPr lang="en-US" sz="28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50261" y="2830576"/>
            <a:ext cx="2880287" cy="649184"/>
            <a:chOff x="3446711" y="775790"/>
            <a:chExt cx="2880287" cy="649184"/>
          </a:xfrm>
        </p:grpSpPr>
        <p:sp>
          <p:nvSpPr>
            <p:cNvPr id="17" name="Rectangle 16"/>
            <p:cNvSpPr/>
            <p:nvPr/>
          </p:nvSpPr>
          <p:spPr>
            <a:xfrm>
              <a:off x="3446711" y="775790"/>
              <a:ext cx="2880287" cy="64918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3446711" y="775790"/>
              <a:ext cx="2880287" cy="649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rgbClr val="FFFF00"/>
                  </a:solidFill>
                </a:rPr>
                <a:t>Pronunciation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88640" y="2860074"/>
            <a:ext cx="2883103" cy="649184"/>
            <a:chOff x="6588638" y="805288"/>
            <a:chExt cx="2883103" cy="649184"/>
          </a:xfrm>
        </p:grpSpPr>
        <p:sp>
          <p:nvSpPr>
            <p:cNvPr id="15" name="Rectangle 14"/>
            <p:cNvSpPr/>
            <p:nvPr/>
          </p:nvSpPr>
          <p:spPr>
            <a:xfrm>
              <a:off x="6588638" y="805288"/>
              <a:ext cx="2883103" cy="64918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6588638" y="805288"/>
              <a:ext cx="2883103" cy="649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rgbClr val="FFFF00"/>
                  </a:solidFill>
                </a:rPr>
                <a:t>Grammar</a:t>
              </a:r>
            </a:p>
          </p:txBody>
        </p:sp>
      </p:grpSp>
      <p:cxnSp>
        <p:nvCxnSpPr>
          <p:cNvPr id="22" name="Straight Arrow Connector 21"/>
          <p:cNvCxnSpPr>
            <a:stCxn id="9" idx="2"/>
            <a:endCxn id="20" idx="0"/>
          </p:cNvCxnSpPr>
          <p:nvPr/>
        </p:nvCxnSpPr>
        <p:spPr>
          <a:xfrm flipH="1">
            <a:off x="2898613" y="2215508"/>
            <a:ext cx="3414422" cy="6150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2"/>
            <a:endCxn id="18" idx="0"/>
          </p:cNvCxnSpPr>
          <p:nvPr/>
        </p:nvCxnSpPr>
        <p:spPr>
          <a:xfrm flipH="1">
            <a:off x="5990405" y="2215508"/>
            <a:ext cx="322630" cy="61506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  <a:endCxn id="16" idx="0"/>
          </p:cNvCxnSpPr>
          <p:nvPr/>
        </p:nvCxnSpPr>
        <p:spPr>
          <a:xfrm>
            <a:off x="6313035" y="2215508"/>
            <a:ext cx="2817157" cy="64456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495467" y="4270951"/>
            <a:ext cx="2986883" cy="2012853"/>
            <a:chOff x="2959" y="458373"/>
            <a:chExt cx="2986883" cy="118831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2" name="Rectangle 31"/>
            <p:cNvSpPr/>
            <p:nvPr/>
          </p:nvSpPr>
          <p:spPr>
            <a:xfrm>
              <a:off x="2959" y="492324"/>
              <a:ext cx="2986883" cy="1154368"/>
            </a:xfrm>
            <a:prstGeom prst="rect">
              <a:avLst/>
            </a:prstGeom>
            <a:grpFill/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TextBox 32"/>
            <p:cNvSpPr txBox="1"/>
            <p:nvPr/>
          </p:nvSpPr>
          <p:spPr>
            <a:xfrm>
              <a:off x="2959" y="458373"/>
              <a:ext cx="2986883" cy="1154368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457061" y="4270950"/>
            <a:ext cx="2885921" cy="1955345"/>
            <a:chOff x="2959" y="492324"/>
            <a:chExt cx="2885921" cy="115436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5" name="Rectangle 34"/>
            <p:cNvSpPr/>
            <p:nvPr/>
          </p:nvSpPr>
          <p:spPr>
            <a:xfrm>
              <a:off x="2959" y="492324"/>
              <a:ext cx="2885921" cy="1154368"/>
            </a:xfrm>
            <a:prstGeom prst="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TextBox 35"/>
            <p:cNvSpPr txBox="1"/>
            <p:nvPr/>
          </p:nvSpPr>
          <p:spPr>
            <a:xfrm>
              <a:off x="2959" y="492324"/>
              <a:ext cx="2885921" cy="1154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721612" y="4283916"/>
            <a:ext cx="3817556" cy="2068715"/>
            <a:chOff x="2958" y="492324"/>
            <a:chExt cx="3124116" cy="115436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8" name="Rectangle 37"/>
            <p:cNvSpPr/>
            <p:nvPr/>
          </p:nvSpPr>
          <p:spPr>
            <a:xfrm>
              <a:off x="2958" y="492324"/>
              <a:ext cx="3124115" cy="1154368"/>
            </a:xfrm>
            <a:prstGeom prst="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TextBox 38"/>
            <p:cNvSpPr txBox="1"/>
            <p:nvPr/>
          </p:nvSpPr>
          <p:spPr>
            <a:xfrm>
              <a:off x="2958" y="536009"/>
              <a:ext cx="3124116" cy="9094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marL="0" lvl="1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42" name="Straight Arrow Connector 41"/>
          <p:cNvCxnSpPr>
            <a:stCxn id="20" idx="2"/>
            <a:endCxn id="36" idx="0"/>
          </p:cNvCxnSpPr>
          <p:nvPr/>
        </p:nvCxnSpPr>
        <p:spPr>
          <a:xfrm>
            <a:off x="2898613" y="3479760"/>
            <a:ext cx="1409" cy="79119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3" idx="0"/>
          </p:cNvCxnSpPr>
          <p:nvPr/>
        </p:nvCxnSpPr>
        <p:spPr>
          <a:xfrm flipH="1">
            <a:off x="5988909" y="3479760"/>
            <a:ext cx="1496" cy="79119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" idx="2"/>
            <a:endCxn id="38" idx="0"/>
          </p:cNvCxnSpPr>
          <p:nvPr/>
        </p:nvCxnSpPr>
        <p:spPr>
          <a:xfrm>
            <a:off x="9130192" y="3509258"/>
            <a:ext cx="500198" cy="77465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629204" y="4552770"/>
            <a:ext cx="2627001" cy="1018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rgbClr val="C00000"/>
                </a:solidFill>
              </a:rPr>
              <a:t>Communication 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rgbClr val="C00000"/>
                </a:solidFill>
              </a:rPr>
              <a:t>technology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15125" y="4434620"/>
            <a:ext cx="60960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rgbClr val="C00000"/>
                </a:solidFill>
              </a:rPr>
              <a:t>- Stress words that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rgbClr val="C00000"/>
                </a:solidFill>
              </a:rPr>
              <a:t>ending in  </a:t>
            </a:r>
            <a:r>
              <a:rPr lang="en-US" sz="2800" b="1" i="1" dirty="0">
                <a:solidFill>
                  <a:srgbClr val="002060"/>
                </a:solidFill>
              </a:rPr>
              <a:t>-ese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rgbClr val="C00000"/>
                </a:solidFill>
              </a:rPr>
              <a:t>and </a:t>
            </a:r>
            <a:r>
              <a:rPr lang="en-US" sz="2800" b="1" i="1" dirty="0">
                <a:solidFill>
                  <a:srgbClr val="002060"/>
                </a:solidFill>
              </a:rPr>
              <a:t>-</a:t>
            </a:r>
            <a:r>
              <a:rPr lang="en-US" sz="2800" b="1" i="1" dirty="0" err="1">
                <a:solidFill>
                  <a:srgbClr val="002060"/>
                </a:solidFill>
              </a:rPr>
              <a:t>ee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802387" y="4552770"/>
            <a:ext cx="3624575" cy="13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b="1" dirty="0">
                <a:solidFill>
                  <a:srgbClr val="C00000"/>
                </a:solidFill>
              </a:rPr>
              <a:t>- Prepositions of place and time </a:t>
            </a:r>
            <a:endParaRPr lang="en-US" sz="2800" dirty="0">
              <a:solidFill>
                <a:srgbClr val="C00000"/>
              </a:solidFill>
            </a:endParaRPr>
          </a:p>
          <a:p>
            <a:pPr marL="0" lvl="1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b="1" dirty="0">
                <a:solidFill>
                  <a:srgbClr val="C00000"/>
                </a:solidFill>
              </a:rPr>
              <a:t>- Possessive pronouns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39006" y="65178"/>
            <a:ext cx="298039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CHECK-UP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361332" y="147807"/>
            <a:ext cx="6427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What we have learnt in this unit:</a:t>
            </a:r>
          </a:p>
        </p:txBody>
      </p:sp>
    </p:spTree>
    <p:extLst>
      <p:ext uri="{BB962C8B-B14F-4D97-AF65-F5344CB8AC3E}">
        <p14:creationId xmlns:p14="http://schemas.microsoft.com/office/powerpoint/2010/main" val="67923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404048" y="1409108"/>
            <a:ext cx="5687104" cy="770007"/>
          </a:xfrm>
          <a:prstGeom prst="roundRect">
            <a:avLst>
              <a:gd name="adj" fmla="val 4266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36" y="1214335"/>
            <a:ext cx="1186998" cy="112796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993950" y="1573862"/>
            <a:ext cx="507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68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3485" y="109060"/>
            <a:ext cx="793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7170" name="Picture 2" descr="The Future of Communication | Psychology Today">
            <a:extLst>
              <a:ext uri="{FF2B5EF4-FFF2-40B4-BE49-F238E27FC236}">
                <a16:creationId xmlns:a16="http://schemas.microsoft.com/office/drawing/2014/main" id="{D984113D-4AF8-9CBF-5602-C0C398846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00" y="2480950"/>
            <a:ext cx="6606905" cy="379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7389" y="773850"/>
            <a:ext cx="92299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Circle the correct option to complete each sentence below.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404784" y="75479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569" y="6521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4163" y="154109"/>
            <a:ext cx="352449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57570" y="1363781"/>
            <a:ext cx="1139134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7030A0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My classmates connect with each other on a(n)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social network </a:t>
            </a:r>
            <a:r>
              <a:rPr lang="en-US" sz="3200" dirty="0">
                <a:effectLst/>
              </a:rPr>
              <a:t>/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emoji</a:t>
            </a:r>
            <a:r>
              <a:rPr lang="en-US" sz="3200" dirty="0">
                <a:effectLst/>
              </a:rPr>
              <a:t> called Friends-connect. </a:t>
            </a:r>
          </a:p>
          <a:p>
            <a:pPr>
              <a:buClr>
                <a:srgbClr val="C00000"/>
              </a:buClr>
            </a:pPr>
            <a:endParaRPr lang="en-US" sz="1200" dirty="0">
              <a:effectLst/>
            </a:endParaRPr>
          </a:p>
          <a:p>
            <a:r>
              <a:rPr lang="en-US" sz="3200" b="1" dirty="0">
                <a:solidFill>
                  <a:srgbClr val="7030A0"/>
                </a:solidFill>
              </a:rPr>
              <a:t>2.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Holography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Telepathy</a:t>
            </a:r>
            <a:r>
              <a:rPr lang="en-US" sz="3200" dirty="0">
                <a:effectLst/>
              </a:rPr>
              <a:t> helps people communicate by thoughts.</a:t>
            </a:r>
          </a:p>
          <a:p>
            <a:pPr>
              <a:buClr>
                <a:srgbClr val="C00000"/>
              </a:buClr>
            </a:pPr>
            <a:endParaRPr lang="en-US" sz="1200" b="1" dirty="0">
              <a:solidFill>
                <a:schemeClr val="accent2"/>
              </a:solidFill>
              <a:effectLst/>
            </a:endParaRP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7030A0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Sending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voice messages </a:t>
            </a:r>
            <a:r>
              <a:rPr lang="en-US" sz="3200" dirty="0">
                <a:effectLst/>
              </a:rPr>
              <a:t>/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text messages </a:t>
            </a:r>
            <a:r>
              <a:rPr lang="en-US" sz="3200" dirty="0">
                <a:effectLst/>
              </a:rPr>
              <a:t>is convenient because you don’t have to type. </a:t>
            </a:r>
          </a:p>
          <a:p>
            <a:pPr>
              <a:buClr>
                <a:srgbClr val="C00000"/>
              </a:buClr>
            </a:pPr>
            <a:endParaRPr lang="en-US" sz="1200" dirty="0">
              <a:effectLst/>
            </a:endParaRP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7030A0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In the future, everyone can carry a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human translator </a:t>
            </a:r>
            <a:r>
              <a:rPr lang="en-US" sz="3200" dirty="0">
                <a:effectLst/>
              </a:rPr>
              <a:t>/ </a:t>
            </a:r>
            <a:br>
              <a:rPr lang="en-US" sz="3200" dirty="0">
                <a:effectLst/>
              </a:rPr>
            </a:br>
            <a:r>
              <a:rPr lang="en-US" sz="3200" dirty="0">
                <a:solidFill>
                  <a:schemeClr val="accent2"/>
                </a:solidFill>
                <a:effectLst/>
              </a:rPr>
              <a:t>translation</a:t>
            </a:r>
            <a:r>
              <a:rPr lang="en-US" sz="3200" dirty="0">
                <a:effectLst/>
              </a:rPr>
              <a:t>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machine</a:t>
            </a:r>
            <a:r>
              <a:rPr lang="en-US" sz="3200" dirty="0">
                <a:effectLst/>
              </a:rPr>
              <a:t> with them whenever they go abroad. </a:t>
            </a:r>
          </a:p>
          <a:p>
            <a:pPr>
              <a:buClr>
                <a:srgbClr val="C00000"/>
              </a:buClr>
            </a:pPr>
            <a:endParaRPr lang="en-US" sz="1200" dirty="0">
              <a:effectLst/>
            </a:endParaRP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7030A0"/>
                </a:solidFill>
                <a:effectLst/>
              </a:rPr>
              <a:t>5.</a:t>
            </a:r>
            <a:r>
              <a:rPr lang="en-US" sz="3200" b="1" dirty="0">
                <a:solidFill>
                  <a:schemeClr val="accent2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If you have a high-speed Internet connection,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making a group call </a:t>
            </a:r>
            <a:r>
              <a:rPr lang="en-US" sz="3200" dirty="0">
                <a:effectLst/>
              </a:rPr>
              <a:t>/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meeting face to face </a:t>
            </a:r>
            <a:r>
              <a:rPr lang="en-US" sz="3200" dirty="0">
                <a:effectLst/>
              </a:rPr>
              <a:t>is a piece of cake. </a:t>
            </a:r>
          </a:p>
        </p:txBody>
      </p:sp>
      <p:sp>
        <p:nvSpPr>
          <p:cNvPr id="2" name="Oval 1"/>
          <p:cNvSpPr/>
          <p:nvPr/>
        </p:nvSpPr>
        <p:spPr>
          <a:xfrm>
            <a:off x="8736433" y="1360037"/>
            <a:ext cx="2558562" cy="62150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021434" y="2529732"/>
            <a:ext cx="1820007" cy="62150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282881" y="3198351"/>
            <a:ext cx="2708030" cy="62150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13403" y="4833721"/>
            <a:ext cx="3604845" cy="62150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8388234" y="5519521"/>
            <a:ext cx="3460678" cy="62150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94860" y="3903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0252" y="37545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Fill in each gap with a word from the box to complete the passage.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47646" y="2877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294708" y="1732041"/>
            <a:ext cx="11551084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</a:rPr>
              <a:t>In 30 years, social robots will become popular. This kind of robot is special because it can perform many human tasks. For example, it can send a (1)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message to its owner to remind them of dinner time. Some social robots may even have (2)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network accounts and interact with other users in (3)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time. For these robots, (4)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________ </a:t>
            </a:r>
            <a:r>
              <a:rPr lang="en-US" sz="3200" dirty="0">
                <a:effectLst/>
              </a:rPr>
              <a:t>barriers are not a problem, so they can 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(5)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________ </a:t>
            </a:r>
            <a:r>
              <a:rPr lang="en-US" sz="3200" dirty="0">
                <a:effectLst/>
              </a:rPr>
              <a:t>reply to comments or messages in any language. It might be frightening because we won’t know whether we are chatting with a human or a robot online!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2A32C3F-48C8-D532-5D86-C0FC2C17E1B0}"/>
              </a:ext>
            </a:extLst>
          </p:cNvPr>
          <p:cNvSpPr/>
          <p:nvPr/>
        </p:nvSpPr>
        <p:spPr>
          <a:xfrm>
            <a:off x="1036849" y="954711"/>
            <a:ext cx="10451648" cy="6389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effectLst/>
              </a:rPr>
              <a:t>text 		instantly 		language </a:t>
            </a:r>
            <a:r>
              <a:rPr lang="en-US" sz="2800" b="1" dirty="0">
                <a:solidFill>
                  <a:srgbClr val="7030A0"/>
                </a:solidFill>
              </a:rPr>
              <a:t>		</a:t>
            </a:r>
            <a:r>
              <a:rPr lang="en-US" sz="2800" b="1" dirty="0">
                <a:solidFill>
                  <a:srgbClr val="7030A0"/>
                </a:solidFill>
                <a:effectLst/>
              </a:rPr>
              <a:t>real	 	social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ED491C-9EA2-357E-E6D3-978F3C40FBF3}"/>
              </a:ext>
            </a:extLst>
          </p:cNvPr>
          <p:cNvSpPr txBox="1"/>
          <p:nvPr/>
        </p:nvSpPr>
        <p:spPr>
          <a:xfrm>
            <a:off x="2720763" y="267732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7030A0"/>
                </a:solidFill>
              </a:rPr>
              <a:t>text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A4D942-A897-5408-52D5-571138DE68ED}"/>
              </a:ext>
            </a:extLst>
          </p:cNvPr>
          <p:cNvSpPr txBox="1"/>
          <p:nvPr/>
        </p:nvSpPr>
        <p:spPr>
          <a:xfrm>
            <a:off x="8651915" y="3156729"/>
            <a:ext cx="150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7030A0"/>
                </a:solidFill>
              </a:rPr>
              <a:t>social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112A93-9F46-FC51-0D17-1F8F0D3E1FEA}"/>
              </a:ext>
            </a:extLst>
          </p:cNvPr>
          <p:cNvSpPr txBox="1"/>
          <p:nvPr/>
        </p:nvSpPr>
        <p:spPr>
          <a:xfrm>
            <a:off x="7749334" y="370181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real</a:t>
            </a:r>
            <a:endParaRPr lang="en-VN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763347-50EE-1FEE-92F1-ABDA383E8025}"/>
              </a:ext>
            </a:extLst>
          </p:cNvPr>
          <p:cNvSpPr txBox="1"/>
          <p:nvPr/>
        </p:nvSpPr>
        <p:spPr>
          <a:xfrm>
            <a:off x="2101105" y="4174450"/>
            <a:ext cx="183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7030A0"/>
                </a:solidFill>
              </a:rPr>
              <a:t>language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F8743A-97AF-9D34-0314-AC0BDF720E08}"/>
              </a:ext>
            </a:extLst>
          </p:cNvPr>
          <p:cNvSpPr txBox="1"/>
          <p:nvPr/>
        </p:nvSpPr>
        <p:spPr>
          <a:xfrm>
            <a:off x="765642" y="4637483"/>
            <a:ext cx="2044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7030A0"/>
                </a:solidFill>
              </a:rPr>
              <a:t>instantly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52736" y="812404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Complete the sentences with the prepositions from the box.</a:t>
            </a:r>
            <a:br>
              <a:rPr lang="en-US" sz="2800" b="1" dirty="0">
                <a:effectLst/>
              </a:rPr>
            </a:br>
            <a:r>
              <a:rPr lang="en-US" sz="2800" b="1" dirty="0">
                <a:effectLst/>
              </a:rPr>
              <a:t>Tick the sentences which have prepositions of time.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397345" y="101310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130" y="9104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6616" y="102747"/>
            <a:ext cx="2934560" cy="58477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E7F2E1-967D-B1AA-994D-C0FE04FEB1CC}"/>
              </a:ext>
            </a:extLst>
          </p:cNvPr>
          <p:cNvSpPr txBox="1"/>
          <p:nvPr/>
        </p:nvSpPr>
        <p:spPr>
          <a:xfrm>
            <a:off x="195311" y="2385999"/>
            <a:ext cx="105029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chemeClr val="accent2"/>
                </a:solidFill>
                <a:effectLst/>
              </a:rPr>
              <a:t>1. </a:t>
            </a:r>
            <a:r>
              <a:rPr lang="en-US" sz="3000">
                <a:effectLst/>
              </a:rPr>
              <a:t>I </a:t>
            </a:r>
            <a:r>
              <a:rPr lang="en-US" sz="3000" dirty="0">
                <a:effectLst/>
              </a:rPr>
              <a:t>talk to my mum </a:t>
            </a:r>
            <a:r>
              <a:rPr lang="en-US" sz="30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000" dirty="0">
                <a:effectLst/>
              </a:rPr>
              <a:t>the phone every weekend. </a:t>
            </a:r>
          </a:p>
          <a:p>
            <a:r>
              <a:rPr lang="en-US" sz="3000" b="1">
                <a:solidFill>
                  <a:schemeClr val="accent2"/>
                </a:solidFill>
                <a:effectLst/>
              </a:rPr>
              <a:t>2. </a:t>
            </a:r>
            <a:r>
              <a:rPr lang="en-US" sz="3000">
                <a:effectLst/>
              </a:rPr>
              <a:t>Maria </a:t>
            </a:r>
            <a:r>
              <a:rPr lang="en-US" sz="3000" dirty="0">
                <a:effectLst/>
              </a:rPr>
              <a:t>texted me that she would be home </a:t>
            </a:r>
            <a:r>
              <a:rPr lang="en-US" sz="30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000" dirty="0">
                <a:effectLst/>
              </a:rPr>
              <a:t>10 minutes. </a:t>
            </a:r>
            <a:endParaRPr lang="en-US" sz="3000" dirty="0"/>
          </a:p>
          <a:p>
            <a:r>
              <a:rPr lang="en-US" sz="3000" b="1">
                <a:solidFill>
                  <a:schemeClr val="accent2"/>
                </a:solidFill>
                <a:effectLst/>
              </a:rPr>
              <a:t>3. </a:t>
            </a:r>
            <a:r>
              <a:rPr lang="en-US" sz="3000">
                <a:effectLst/>
              </a:rPr>
              <a:t>Phong </a:t>
            </a:r>
            <a:r>
              <a:rPr lang="en-US" sz="3000" dirty="0">
                <a:effectLst/>
              </a:rPr>
              <a:t>waited </a:t>
            </a:r>
            <a:r>
              <a:rPr lang="en-US" sz="30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000" dirty="0">
                <a:effectLst/>
              </a:rPr>
              <a:t>an hour. Then he called Ann and said that he had to leave. </a:t>
            </a:r>
            <a:endParaRPr lang="en-US" sz="3000" dirty="0"/>
          </a:p>
          <a:p>
            <a:r>
              <a:rPr lang="en-US" sz="3000" b="1">
                <a:solidFill>
                  <a:schemeClr val="accent2"/>
                </a:solidFill>
                <a:effectLst/>
              </a:rPr>
              <a:t>4. </a:t>
            </a:r>
            <a:r>
              <a:rPr lang="en-US" sz="3000">
                <a:effectLst/>
              </a:rPr>
              <a:t>Where’s </a:t>
            </a:r>
            <a:r>
              <a:rPr lang="en-US" sz="3000" dirty="0" err="1">
                <a:effectLst/>
              </a:rPr>
              <a:t>Ms</a:t>
            </a:r>
            <a:r>
              <a:rPr lang="en-US" sz="3000" dirty="0">
                <a:effectLst/>
              </a:rPr>
              <a:t> Lan? – She’s in </a:t>
            </a:r>
            <a:r>
              <a:rPr lang="en-US" sz="3000">
                <a:effectLst/>
              </a:rPr>
              <a:t>the </a:t>
            </a:r>
            <a:r>
              <a:rPr lang="en-US" sz="3000">
                <a:solidFill>
                  <a:srgbClr val="7F7F7F"/>
                </a:solidFill>
                <a:effectLst/>
              </a:rPr>
              <a:t>________ </a:t>
            </a:r>
            <a:r>
              <a:rPr lang="en-US" sz="3000" dirty="0">
                <a:effectLst/>
              </a:rPr>
              <a:t>room. She’s having</a:t>
            </a:r>
            <a:br>
              <a:rPr lang="en-US" sz="3000" dirty="0">
                <a:effectLst/>
              </a:rPr>
            </a:br>
            <a:r>
              <a:rPr lang="en-US" sz="3000" dirty="0">
                <a:effectLst/>
              </a:rPr>
              <a:t>a video conference. </a:t>
            </a:r>
            <a:endParaRPr lang="en-US" sz="3000" dirty="0"/>
          </a:p>
          <a:p>
            <a:r>
              <a:rPr lang="en-US" sz="3000" b="1">
                <a:solidFill>
                  <a:schemeClr val="accent2"/>
                </a:solidFill>
                <a:effectLst/>
              </a:rPr>
              <a:t>5. </a:t>
            </a:r>
            <a:r>
              <a:rPr lang="en-US" sz="3000">
                <a:effectLst/>
              </a:rPr>
              <a:t>Telepathy </a:t>
            </a:r>
            <a:r>
              <a:rPr lang="en-US" sz="3000" dirty="0">
                <a:effectLst/>
              </a:rPr>
              <a:t>might be the most popular way to communicate </a:t>
            </a:r>
            <a:r>
              <a:rPr lang="en-US" sz="30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000" dirty="0">
                <a:effectLst/>
              </a:rPr>
              <a:t>2050. </a:t>
            </a:r>
            <a:endParaRPr lang="en-US" sz="30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B7EE06E-6AF1-2CC6-53C4-FB26328333C3}"/>
              </a:ext>
            </a:extLst>
          </p:cNvPr>
          <p:cNvSpPr/>
          <p:nvPr/>
        </p:nvSpPr>
        <p:spPr>
          <a:xfrm>
            <a:off x="2406865" y="1798812"/>
            <a:ext cx="6079792" cy="5548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/>
                <a:latin typeface="ChronicaPro"/>
              </a:rPr>
              <a:t>in 	on 	for 	by 	opposite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BDFD70-128D-0139-FEF8-41F1E74384FF}"/>
              </a:ext>
            </a:extLst>
          </p:cNvPr>
          <p:cNvSpPr/>
          <p:nvPr/>
        </p:nvSpPr>
        <p:spPr>
          <a:xfrm>
            <a:off x="11150065" y="2448243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5B7BAF-8F80-02EC-C547-823835DE3FDF}"/>
              </a:ext>
            </a:extLst>
          </p:cNvPr>
          <p:cNvSpPr/>
          <p:nvPr/>
        </p:nvSpPr>
        <p:spPr>
          <a:xfrm>
            <a:off x="11147694" y="2938703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160C56-D804-D8FA-0A9E-1E89305B3163}"/>
              </a:ext>
            </a:extLst>
          </p:cNvPr>
          <p:cNvSpPr/>
          <p:nvPr/>
        </p:nvSpPr>
        <p:spPr>
          <a:xfrm>
            <a:off x="11147694" y="3416094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5E04F2-6140-5937-1B14-05313449A919}"/>
              </a:ext>
            </a:extLst>
          </p:cNvPr>
          <p:cNvSpPr/>
          <p:nvPr/>
        </p:nvSpPr>
        <p:spPr>
          <a:xfrm>
            <a:off x="11148873" y="4352631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EAFF5B-1978-7252-4F0F-468F51546848}"/>
              </a:ext>
            </a:extLst>
          </p:cNvPr>
          <p:cNvSpPr/>
          <p:nvPr/>
        </p:nvSpPr>
        <p:spPr>
          <a:xfrm>
            <a:off x="11147694" y="5193574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B2ACBB-840D-C7B1-3365-8FD451D09603}"/>
              </a:ext>
            </a:extLst>
          </p:cNvPr>
          <p:cNvSpPr txBox="1"/>
          <p:nvPr/>
        </p:nvSpPr>
        <p:spPr>
          <a:xfrm>
            <a:off x="3540118" y="2400769"/>
            <a:ext cx="638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C00000"/>
                </a:solidFill>
              </a:rPr>
              <a:t>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FA097E-DCBD-96B6-F668-D1591A0BC5D4}"/>
              </a:ext>
            </a:extLst>
          </p:cNvPr>
          <p:cNvSpPr txBox="1"/>
          <p:nvPr/>
        </p:nvSpPr>
        <p:spPr>
          <a:xfrm>
            <a:off x="7371013" y="2860200"/>
            <a:ext cx="700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C00000"/>
                </a:solidFill>
              </a:rPr>
              <a:t>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EC147A-D692-BB1E-2500-9A5CFB14CA0B}"/>
              </a:ext>
            </a:extLst>
          </p:cNvPr>
          <p:cNvSpPr txBox="1"/>
          <p:nvPr/>
        </p:nvSpPr>
        <p:spPr>
          <a:xfrm>
            <a:off x="3013085" y="3322305"/>
            <a:ext cx="770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C00000"/>
                </a:solidFill>
              </a:rPr>
              <a:t>for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A536E7-B23C-53C6-E8E1-A81D1853ECA4}"/>
              </a:ext>
            </a:extLst>
          </p:cNvPr>
          <p:cNvSpPr txBox="1"/>
          <p:nvPr/>
        </p:nvSpPr>
        <p:spPr>
          <a:xfrm>
            <a:off x="5446761" y="4194633"/>
            <a:ext cx="1577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C00000"/>
                </a:solidFill>
              </a:rPr>
              <a:t>opposite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C5D6CB-D28A-8C44-A45E-8966361F5C06}"/>
              </a:ext>
            </a:extLst>
          </p:cNvPr>
          <p:cNvSpPr txBox="1"/>
          <p:nvPr/>
        </p:nvSpPr>
        <p:spPr>
          <a:xfrm>
            <a:off x="648648" y="5589574"/>
            <a:ext cx="722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C00000"/>
                </a:solidFill>
              </a:rPr>
              <a:t>by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694" y="2793122"/>
            <a:ext cx="531155" cy="5311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592" y="3269405"/>
            <a:ext cx="531155" cy="53115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592" y="5035124"/>
            <a:ext cx="531155" cy="5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3260" y="303116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Which of the underlined parts in each question is incorrect? Find and correct it.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368640" y="29443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317" y="1917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E4B79-13F1-F127-2D42-79E8C3D33426}"/>
              </a:ext>
            </a:extLst>
          </p:cNvPr>
          <p:cNvSpPr txBox="1"/>
          <p:nvPr/>
        </p:nvSpPr>
        <p:spPr>
          <a:xfrm>
            <a:off x="435326" y="1155974"/>
            <a:ext cx="1175667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</a:rPr>
              <a:t>1. </a:t>
            </a:r>
            <a:r>
              <a:rPr lang="en-US" sz="2800" u="sng" dirty="0">
                <a:effectLst/>
              </a:rPr>
              <a:t>A</a:t>
            </a:r>
            <a:r>
              <a:rPr lang="en-US" sz="2800" dirty="0">
                <a:effectLst/>
              </a:rPr>
              <a:t> friend of </a:t>
            </a:r>
            <a:r>
              <a:rPr lang="en-US" sz="2800" u="sng" dirty="0">
                <a:effectLst/>
              </a:rPr>
              <a:t>my</a:t>
            </a:r>
            <a:r>
              <a:rPr lang="en-US" sz="2800" dirty="0">
                <a:effectLst/>
              </a:rPr>
              <a:t> cannot connect her phone </a:t>
            </a:r>
            <a:r>
              <a:rPr lang="en-US" sz="2800" u="sng" dirty="0">
                <a:effectLst/>
              </a:rPr>
              <a:t>to</a:t>
            </a:r>
            <a:r>
              <a:rPr lang="en-US" sz="2800" dirty="0">
                <a:effectLst/>
              </a:rPr>
              <a:t> the Internet. </a:t>
            </a:r>
            <a:endParaRPr lang="en-US" sz="2800" dirty="0"/>
          </a:p>
          <a:p>
            <a:r>
              <a:rPr lang="en-US" sz="2800" dirty="0"/>
              <a:t>     A	              B				           C</a:t>
            </a:r>
          </a:p>
          <a:p>
            <a:endParaRPr lang="en-US" sz="1000" dirty="0"/>
          </a:p>
          <a:p>
            <a:r>
              <a:rPr lang="en-US" sz="2800" b="1" dirty="0">
                <a:solidFill>
                  <a:schemeClr val="accent2"/>
                </a:solidFill>
                <a:effectLst/>
              </a:rPr>
              <a:t>2. </a:t>
            </a:r>
            <a:r>
              <a:rPr lang="en-US" sz="2800" dirty="0">
                <a:effectLst/>
              </a:rPr>
              <a:t>Trang and Linda will be </a:t>
            </a:r>
            <a:r>
              <a:rPr lang="en-US" sz="2800" u="sng" dirty="0">
                <a:effectLst/>
              </a:rPr>
              <a:t>at</a:t>
            </a:r>
            <a:r>
              <a:rPr lang="en-US" sz="2800" dirty="0">
                <a:effectLst/>
              </a:rPr>
              <a:t> television </a:t>
            </a:r>
            <a:r>
              <a:rPr lang="en-US" sz="2800" u="sng" dirty="0">
                <a:effectLst/>
              </a:rPr>
              <a:t>this</a:t>
            </a:r>
            <a:r>
              <a:rPr lang="en-US" sz="2800" dirty="0">
                <a:effectLst/>
              </a:rPr>
              <a:t> evening to talk </a:t>
            </a:r>
            <a:r>
              <a:rPr lang="en-US" sz="2800" u="sng" dirty="0">
                <a:effectLst/>
              </a:rPr>
              <a:t>about</a:t>
            </a:r>
            <a:r>
              <a:rPr lang="en-US" sz="2800" dirty="0">
                <a:effectLst/>
              </a:rPr>
              <a:t> future </a:t>
            </a:r>
          </a:p>
          <a:p>
            <a:r>
              <a:rPr lang="en-US" sz="2800" dirty="0">
                <a:effectLst/>
              </a:rPr>
              <a:t>communication.        	  </a:t>
            </a:r>
            <a:r>
              <a:rPr lang="en-US" sz="2800" dirty="0"/>
              <a:t>A	              B		                C</a:t>
            </a:r>
            <a:br>
              <a:rPr lang="en-US" sz="2800" dirty="0"/>
            </a:br>
            <a:endParaRPr lang="en-US" sz="1000" dirty="0"/>
          </a:p>
          <a:p>
            <a:r>
              <a:rPr lang="en-US" sz="2800" b="1" dirty="0">
                <a:solidFill>
                  <a:schemeClr val="accent2"/>
                </a:solidFill>
                <a:effectLst/>
              </a:rPr>
              <a:t>3. </a:t>
            </a:r>
            <a:r>
              <a:rPr lang="en-US" sz="2800" dirty="0">
                <a:effectLst/>
              </a:rPr>
              <a:t>Three of </a:t>
            </a:r>
            <a:r>
              <a:rPr lang="en-US" sz="2800" u="sng" dirty="0">
                <a:effectLst/>
              </a:rPr>
              <a:t>ours</a:t>
            </a:r>
            <a:r>
              <a:rPr lang="en-US" sz="2800" dirty="0">
                <a:effectLst/>
              </a:rPr>
              <a:t> cousins </a:t>
            </a:r>
            <a:r>
              <a:rPr lang="en-US" sz="2800" u="sng" dirty="0">
                <a:effectLst/>
              </a:rPr>
              <a:t>are</a:t>
            </a:r>
            <a:r>
              <a:rPr lang="en-US" sz="2800" dirty="0">
                <a:effectLst/>
              </a:rPr>
              <a:t> studying </a:t>
            </a:r>
            <a:r>
              <a:rPr lang="en-US" sz="2800" u="sng" dirty="0">
                <a:effectLst/>
              </a:rPr>
              <a:t>in</a:t>
            </a:r>
            <a:r>
              <a:rPr lang="en-US" sz="2800" dirty="0">
                <a:effectLst/>
              </a:rPr>
              <a:t> the same class. </a:t>
            </a:r>
          </a:p>
          <a:p>
            <a:r>
              <a:rPr lang="en-US" sz="2800" dirty="0"/>
              <a:t>	      	A	           B	          C</a:t>
            </a:r>
          </a:p>
          <a:p>
            <a:endParaRPr lang="en-US" sz="1000" dirty="0">
              <a:effectLst/>
            </a:endParaRPr>
          </a:p>
          <a:p>
            <a:r>
              <a:rPr lang="en-US" sz="2800" b="1" dirty="0">
                <a:solidFill>
                  <a:schemeClr val="accent2"/>
                </a:solidFill>
              </a:rPr>
              <a:t>4. </a:t>
            </a:r>
            <a:r>
              <a:rPr lang="en-US" sz="2800" dirty="0">
                <a:effectLst/>
              </a:rPr>
              <a:t>I’m putting </a:t>
            </a:r>
            <a:r>
              <a:rPr lang="en-US" sz="2800" u="sng" dirty="0">
                <a:effectLst/>
              </a:rPr>
              <a:t>aside</a:t>
            </a:r>
            <a:r>
              <a:rPr lang="en-US" sz="2800" dirty="0">
                <a:effectLst/>
              </a:rPr>
              <a:t> some money </a:t>
            </a:r>
            <a:r>
              <a:rPr lang="en-US" sz="2800" u="sng" dirty="0">
                <a:effectLst/>
              </a:rPr>
              <a:t>because</a:t>
            </a:r>
            <a:r>
              <a:rPr lang="en-US" sz="2800" dirty="0">
                <a:effectLst/>
              </a:rPr>
              <a:t> I want to buy a new car </a:t>
            </a:r>
            <a:r>
              <a:rPr lang="en-US" sz="2800" u="sng" dirty="0">
                <a:effectLst/>
              </a:rPr>
              <a:t>on</a:t>
            </a:r>
            <a:r>
              <a:rPr lang="en-US" sz="2800" dirty="0">
                <a:effectLst/>
              </a:rPr>
              <a:t> two years.</a:t>
            </a:r>
          </a:p>
          <a:p>
            <a:r>
              <a:rPr lang="en-US" sz="2800" dirty="0">
                <a:effectLst/>
              </a:rPr>
              <a:t> 		     A		                     B		</a:t>
            </a:r>
            <a:r>
              <a:rPr lang="en-US" sz="2800" dirty="0"/>
              <a:t>	                 </a:t>
            </a:r>
            <a:r>
              <a:rPr lang="en-US" sz="2800" dirty="0">
                <a:effectLst/>
              </a:rPr>
              <a:t>C</a:t>
            </a:r>
          </a:p>
          <a:p>
            <a:endParaRPr lang="en-US" sz="1000" dirty="0">
              <a:effectLst/>
            </a:endParaRPr>
          </a:p>
          <a:p>
            <a:r>
              <a:rPr lang="en-US" sz="2800" b="1" dirty="0">
                <a:solidFill>
                  <a:schemeClr val="accent2"/>
                </a:solidFill>
                <a:effectLst/>
              </a:rPr>
              <a:t>5. </a:t>
            </a:r>
            <a:r>
              <a:rPr lang="en-US" sz="2800" dirty="0">
                <a:effectLst/>
              </a:rPr>
              <a:t>Please send the homework </a:t>
            </a:r>
            <a:r>
              <a:rPr lang="en-US" sz="2800" u="sng" dirty="0">
                <a:effectLst/>
              </a:rPr>
              <a:t>to</a:t>
            </a:r>
            <a:r>
              <a:rPr lang="en-US" sz="2800" dirty="0">
                <a:effectLst/>
              </a:rPr>
              <a:t> your teacher </a:t>
            </a:r>
            <a:r>
              <a:rPr lang="en-US" sz="2800" u="sng" dirty="0">
                <a:effectLst/>
              </a:rPr>
              <a:t>via</a:t>
            </a:r>
            <a:r>
              <a:rPr lang="en-US" sz="2800" dirty="0">
                <a:effectLst/>
              </a:rPr>
              <a:t> email </a:t>
            </a:r>
            <a:r>
              <a:rPr lang="en-US" sz="2800" u="sng" dirty="0">
                <a:effectLst/>
              </a:rPr>
              <a:t>in</a:t>
            </a:r>
            <a:r>
              <a:rPr lang="en-US" sz="2800" dirty="0">
                <a:effectLst/>
              </a:rPr>
              <a:t> Thursday.</a:t>
            </a:r>
          </a:p>
          <a:p>
            <a:r>
              <a:rPr lang="en-US" sz="2800" dirty="0"/>
              <a:t>			       	         A		    B	         C</a:t>
            </a:r>
            <a:endParaRPr lang="en-US" sz="2800" dirty="0">
              <a:effectLst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E7C8BD0-EBEA-E548-086A-42EB342A36C4}"/>
              </a:ext>
            </a:extLst>
          </p:cNvPr>
          <p:cNvSpPr/>
          <p:nvPr/>
        </p:nvSpPr>
        <p:spPr>
          <a:xfrm>
            <a:off x="3416370" y="1651721"/>
            <a:ext cx="1078719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</a:rPr>
              <a:t>mine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3A41F2-0460-6200-9AE7-BC9D3794A6D0}"/>
              </a:ext>
            </a:extLst>
          </p:cNvPr>
          <p:cNvSpPr/>
          <p:nvPr/>
        </p:nvSpPr>
        <p:spPr>
          <a:xfrm>
            <a:off x="5191800" y="2619121"/>
            <a:ext cx="718555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</a:rPr>
              <a:t>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C80366C-5B26-1EDB-690C-D484E9218726}"/>
              </a:ext>
            </a:extLst>
          </p:cNvPr>
          <p:cNvSpPr/>
          <p:nvPr/>
        </p:nvSpPr>
        <p:spPr>
          <a:xfrm>
            <a:off x="3197077" y="3654165"/>
            <a:ext cx="836733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</a:rPr>
              <a:t>our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157CE3-6936-35D6-FF4F-D00558B53D5D}"/>
              </a:ext>
            </a:extLst>
          </p:cNvPr>
          <p:cNvSpPr/>
          <p:nvPr/>
        </p:nvSpPr>
        <p:spPr>
          <a:xfrm>
            <a:off x="11090020" y="4656489"/>
            <a:ext cx="718555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</a:rPr>
              <a:t>in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CB754F2-F422-3836-3FB2-04999E786D1D}"/>
              </a:ext>
            </a:extLst>
          </p:cNvPr>
          <p:cNvSpPr/>
          <p:nvPr/>
        </p:nvSpPr>
        <p:spPr>
          <a:xfrm>
            <a:off x="9468135" y="5635621"/>
            <a:ext cx="1150909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</a:rPr>
              <a:t>by/on</a:t>
            </a:r>
          </a:p>
        </p:txBody>
      </p:sp>
      <p:sp>
        <p:nvSpPr>
          <p:cNvPr id="6" name="Oval 5"/>
          <p:cNvSpPr/>
          <p:nvPr/>
        </p:nvSpPr>
        <p:spPr>
          <a:xfrm>
            <a:off x="2444438" y="1651721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29276" y="2648297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242214" y="3668754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0049783" y="4671078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8484752" y="5667772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>
            <a:endCxn id="3" idx="1"/>
          </p:cNvCxnSpPr>
          <p:nvPr/>
        </p:nvCxnSpPr>
        <p:spPr>
          <a:xfrm>
            <a:off x="2919823" y="1874351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695253" y="2859312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700530" y="3879769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0575340" y="4882093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971588" y="5861225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3" grpId="0" animBg="1"/>
      <p:bldP spid="15" grpId="0" animBg="1"/>
      <p:bldP spid="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2568" y="115050"/>
            <a:ext cx="2939845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2975"/>
          <a:stretch/>
        </p:blipFill>
        <p:spPr>
          <a:xfrm>
            <a:off x="556383" y="847739"/>
            <a:ext cx="10839450" cy="11371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1160" y="2071271"/>
            <a:ext cx="12040840" cy="4122327"/>
            <a:chOff x="66705" y="2269681"/>
            <a:chExt cx="12040840" cy="41223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7566" y="2269681"/>
              <a:ext cx="4519979" cy="412232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5429" t="6255" r="4102"/>
            <a:stretch/>
          </p:blipFill>
          <p:spPr>
            <a:xfrm>
              <a:off x="66705" y="2661402"/>
              <a:ext cx="8128527" cy="37306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705" y="2575044"/>
              <a:ext cx="2825964" cy="832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4071</TotalTime>
  <Words>543</Words>
  <Application>Microsoft Office PowerPoint</Application>
  <PresentationFormat>Widescreen</PresentationFormat>
  <Paragraphs>102</Paragraphs>
  <Slides>13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Algerian</vt:lpstr>
      <vt:lpstr>Arial</vt:lpstr>
      <vt:lpstr>Berlin Sans FB</vt:lpstr>
      <vt:lpstr>Calibri</vt:lpstr>
      <vt:lpstr>Calibri Light</vt:lpstr>
      <vt:lpstr>ChronicaPro</vt:lpstr>
      <vt:lpstr>inherit</vt:lpstr>
      <vt:lpstr>Myriad Pro</vt:lpstr>
      <vt:lpstr>Open Sans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234</cp:revision>
  <dcterms:created xsi:type="dcterms:W3CDTF">2020-12-09T02:04:09Z</dcterms:created>
  <dcterms:modified xsi:type="dcterms:W3CDTF">2025-06-09T16:00:30Z</dcterms:modified>
</cp:coreProperties>
</file>