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35" r:id="rId2"/>
    <p:sldId id="336" r:id="rId3"/>
    <p:sldId id="337" r:id="rId4"/>
    <p:sldId id="256" r:id="rId5"/>
    <p:sldId id="339" r:id="rId6"/>
    <p:sldId id="276" r:id="rId7"/>
    <p:sldId id="332" r:id="rId8"/>
    <p:sldId id="298" r:id="rId9"/>
    <p:sldId id="331" r:id="rId10"/>
    <p:sldId id="333" r:id="rId11"/>
    <p:sldId id="341" r:id="rId12"/>
    <p:sldId id="340" r:id="rId13"/>
    <p:sldId id="325" r:id="rId14"/>
    <p:sldId id="313" r:id="rId15"/>
    <p:sldId id="334" r:id="rId16"/>
    <p:sldId id="342" r:id="rId17"/>
    <p:sldId id="314" r:id="rId18"/>
    <p:sldId id="330" r:id="rId19"/>
    <p:sldId id="343" r:id="rId20"/>
    <p:sldId id="344" r:id="rId21"/>
    <p:sldId id="33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9900FF"/>
    <a:srgbClr val="9933FF"/>
    <a:srgbClr val="7192A9"/>
    <a:srgbClr val="E0702A"/>
    <a:srgbClr val="EF4B66"/>
    <a:srgbClr val="FBCDCD"/>
    <a:srgbClr val="F7A5A5"/>
    <a:srgbClr val="F37D91"/>
    <a:srgbClr val="F2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1" autoAdjust="0"/>
    <p:restoredTop sz="94650"/>
  </p:normalViewPr>
  <p:slideViewPr>
    <p:cSldViewPr snapToGrid="0" showGuides="1">
      <p:cViewPr varScale="1">
        <p:scale>
          <a:sx n="69" d="100"/>
          <a:sy n="69" d="100"/>
        </p:scale>
        <p:origin x="79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9257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46996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40540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388508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46801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9.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00" y="0"/>
            <a:ext cx="12090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1117602" y="2794350"/>
            <a:ext cx="9277081" cy="13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8000" b="1">
                <a:solidFill>
                  <a:srgbClr val="0000FF"/>
                </a:solidFill>
                <a:latin typeface="VNI-Ariston" pitchFamily="2" charset="0"/>
              </a:rPr>
              <a:t>Hello everyone </a:t>
            </a:r>
            <a:r>
              <a:rPr lang="en-GB" sz="8000" b="1" dirty="0">
                <a:solidFill>
                  <a:srgbClr val="0000FF"/>
                </a:solidFill>
                <a:latin typeface="VNI-Ariston" pitchFamily="2" charset="0"/>
              </a:rPr>
              <a:t>!!!</a:t>
            </a:r>
            <a:endParaRPr lang="en-US" sz="8000" b="1" dirty="0">
              <a:solidFill>
                <a:srgbClr val="0000FF"/>
              </a:solidFill>
              <a:latin typeface="VNI-Ariston" pitchFamily="2" charset="0"/>
            </a:endParaRPr>
          </a:p>
        </p:txBody>
      </p:sp>
    </p:spTree>
    <p:extLst>
      <p:ext uri="{BB962C8B-B14F-4D97-AF65-F5344CB8AC3E}">
        <p14:creationId xmlns:p14="http://schemas.microsoft.com/office/powerpoint/2010/main" val="369933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7795" y="365121"/>
            <a:ext cx="10815315" cy="461665"/>
          </a:xfrm>
          <a:prstGeom prst="rect">
            <a:avLst/>
          </a:prstGeom>
          <a:noFill/>
          <a:effectLst/>
        </p:spPr>
        <p:txBody>
          <a:bodyPr wrap="square" rtlCol="0">
            <a:spAutoFit/>
          </a:bodyPr>
          <a:lstStyle/>
          <a:p>
            <a:r>
              <a:rPr lang="en-US" sz="2400" b="1" dirty="0">
                <a:effectLst/>
              </a:rPr>
              <a:t>Listen again. Circle the correct answer A, B, or C. </a:t>
            </a:r>
            <a:endParaRPr lang="en-US" sz="2400" dirty="0"/>
          </a:p>
        </p:txBody>
      </p:sp>
      <p:sp>
        <p:nvSpPr>
          <p:cNvPr id="16" name="Rounded Rectangle 15"/>
          <p:cNvSpPr/>
          <p:nvPr/>
        </p:nvSpPr>
        <p:spPr>
          <a:xfrm>
            <a:off x="213658" y="36512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66443" y="26248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TextBox 2">
            <a:extLst>
              <a:ext uri="{FF2B5EF4-FFF2-40B4-BE49-F238E27FC236}">
                <a16:creationId xmlns:a16="http://schemas.microsoft.com/office/drawing/2014/main" id="{2D91178C-ACD9-13D6-767F-625F1E5FC646}"/>
              </a:ext>
            </a:extLst>
          </p:cNvPr>
          <p:cNvSpPr txBox="1"/>
          <p:nvPr/>
        </p:nvSpPr>
        <p:spPr>
          <a:xfrm>
            <a:off x="767795" y="1244838"/>
            <a:ext cx="10375348" cy="4262705"/>
          </a:xfrm>
          <a:prstGeom prst="rect">
            <a:avLst/>
          </a:prstGeom>
          <a:noFill/>
        </p:spPr>
        <p:txBody>
          <a:bodyPr wrap="square">
            <a:spAutoFit/>
          </a:bodyPr>
          <a:lstStyle/>
          <a:p>
            <a:r>
              <a:rPr lang="en-US" sz="3200" b="1" dirty="0">
                <a:solidFill>
                  <a:schemeClr val="accent2"/>
                </a:solidFill>
              </a:rPr>
              <a:t>4. </a:t>
            </a:r>
            <a:r>
              <a:rPr lang="en-US" sz="3200" dirty="0"/>
              <a:t>What will the film in the Cinema Room be about? </a:t>
            </a:r>
          </a:p>
          <a:p>
            <a:r>
              <a:rPr lang="en-US" sz="3200" dirty="0">
                <a:solidFill>
                  <a:srgbClr val="00B0F0"/>
                </a:solidFill>
              </a:rPr>
              <a:t>A. </a:t>
            </a:r>
            <a:r>
              <a:rPr lang="en-US" sz="3200" dirty="0"/>
              <a:t>Super smartwatches.	</a:t>
            </a:r>
          </a:p>
          <a:p>
            <a:r>
              <a:rPr lang="en-US" sz="3200" dirty="0">
                <a:solidFill>
                  <a:srgbClr val="00B0F0"/>
                </a:solidFill>
              </a:rPr>
              <a:t>B. </a:t>
            </a:r>
            <a:r>
              <a:rPr lang="en-US" sz="3200" dirty="0"/>
              <a:t>Translation devices for personal use. </a:t>
            </a:r>
          </a:p>
          <a:p>
            <a:r>
              <a:rPr lang="en-US" sz="3200" dirty="0">
                <a:solidFill>
                  <a:srgbClr val="00B0F0"/>
                </a:solidFill>
              </a:rPr>
              <a:t>C. </a:t>
            </a:r>
            <a:r>
              <a:rPr lang="en-US" sz="3200" dirty="0"/>
              <a:t>Telepathy machines. </a:t>
            </a:r>
          </a:p>
          <a:p>
            <a:endParaRPr lang="en-US" sz="1500" dirty="0"/>
          </a:p>
          <a:p>
            <a:r>
              <a:rPr lang="en-US" sz="3200" b="1" dirty="0">
                <a:solidFill>
                  <a:schemeClr val="accent2"/>
                </a:solidFill>
              </a:rPr>
              <a:t>5. </a:t>
            </a:r>
            <a:r>
              <a:rPr lang="en-US" sz="3200" dirty="0"/>
              <a:t>In general, what does the exhibition show? </a:t>
            </a:r>
          </a:p>
          <a:p>
            <a:r>
              <a:rPr lang="en-US" sz="3200" dirty="0">
                <a:solidFill>
                  <a:srgbClr val="00B0F0"/>
                </a:solidFill>
              </a:rPr>
              <a:t>A. </a:t>
            </a:r>
            <a:r>
              <a:rPr lang="en-US" sz="3200" dirty="0"/>
              <a:t>Problems of modern technology.</a:t>
            </a:r>
            <a:br>
              <a:rPr lang="en-US" sz="3200" dirty="0"/>
            </a:br>
            <a:r>
              <a:rPr lang="en-US" sz="3200" dirty="0">
                <a:solidFill>
                  <a:srgbClr val="00B0F0"/>
                </a:solidFill>
              </a:rPr>
              <a:t>B. </a:t>
            </a:r>
            <a:r>
              <a:rPr lang="en-US" sz="3200" dirty="0"/>
              <a:t>History of smartphones.</a:t>
            </a:r>
            <a:br>
              <a:rPr lang="en-US" sz="3200" dirty="0"/>
            </a:br>
            <a:r>
              <a:rPr lang="en-US" sz="3200" dirty="0">
                <a:solidFill>
                  <a:srgbClr val="00B0F0"/>
                </a:solidFill>
              </a:rPr>
              <a:t>C. </a:t>
            </a:r>
            <a:r>
              <a:rPr lang="en-US" sz="3200" dirty="0"/>
              <a:t>Means of communication. </a:t>
            </a:r>
          </a:p>
        </p:txBody>
      </p:sp>
      <p:sp>
        <p:nvSpPr>
          <p:cNvPr id="4" name="Oval 3">
            <a:extLst>
              <a:ext uri="{FF2B5EF4-FFF2-40B4-BE49-F238E27FC236}">
                <a16:creationId xmlns:a16="http://schemas.microsoft.com/office/drawing/2014/main" id="{C5469009-53B7-9173-B2C6-608D6BABD5DF}"/>
              </a:ext>
            </a:extLst>
          </p:cNvPr>
          <p:cNvSpPr/>
          <p:nvPr/>
        </p:nvSpPr>
        <p:spPr>
          <a:xfrm>
            <a:off x="733070" y="2240758"/>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F2500A29-793E-1780-CB22-B4A99F9DFFEC}"/>
              </a:ext>
            </a:extLst>
          </p:cNvPr>
          <p:cNvSpPr/>
          <p:nvPr/>
        </p:nvSpPr>
        <p:spPr>
          <a:xfrm>
            <a:off x="727839" y="4921038"/>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46368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766" y="546212"/>
            <a:ext cx="11946467" cy="7232236"/>
          </a:xfrm>
          <a:prstGeom prst="rect">
            <a:avLst/>
          </a:prstGeom>
        </p:spPr>
        <p:txBody>
          <a:bodyPr wrap="square">
            <a:spAutoFit/>
          </a:bodyPr>
          <a:lstStyle/>
          <a:p>
            <a:pPr>
              <a:lnSpc>
                <a:spcPct val="150000"/>
              </a:lnSpc>
            </a:pPr>
            <a:r>
              <a:rPr lang="en-US" sz="2600" b="1" i="1" dirty="0">
                <a:solidFill>
                  <a:schemeClr val="tx2">
                    <a:lumMod val="75000"/>
                  </a:schemeClr>
                </a:solidFill>
              </a:rPr>
              <a:t>Hi students! Here's our plan for the exhibition tomorrow </a:t>
            </a:r>
            <a:r>
              <a:rPr lang="en-US" sz="2600" b="1" i="1" dirty="0" err="1">
                <a:solidFill>
                  <a:schemeClr val="tx2">
                    <a:lumMod val="75000"/>
                  </a:schemeClr>
                </a:solidFill>
              </a:rPr>
              <a:t>morning.First</a:t>
            </a:r>
            <a:r>
              <a:rPr lang="en-US" sz="2600" b="1" i="1" dirty="0">
                <a:solidFill>
                  <a:schemeClr val="tx2">
                    <a:lumMod val="75000"/>
                  </a:schemeClr>
                </a:solidFill>
              </a:rPr>
              <a:t>, the opening ceremony is at the Main Hall. We'll listen to Dr. Lam introduce the exhibition. The ceremony starts at 8:30 am, so remember to meet me at the Main Hall by 8:20. Next, we'll visit the "History” section. It's on the first floor. You'll see pictures of different ways people communicated in the past, such as smoke signals and carrier pigeons. We'll be there from 9:15 to 10:00.Then, we'll move to the "Modern Time” section. It's in the Tech Room. You will see devices with internet connections, like smartphones and smartwatches. I'm sure you'll like it very much but we can only spend an hour there from 10:15 to 11:15.Finally, we'll watch an animated film in the Cinema Room. The film is about communication devices in the future, like personal translation machines and holography. We must be at the Cinema Room by 11:30 am</a:t>
            </a:r>
          </a:p>
          <a:p>
            <a:pPr>
              <a:lnSpc>
                <a:spcPct val="150000"/>
              </a:lnSpc>
            </a:pPr>
            <a:r>
              <a:rPr lang="en-US" sz="2600" b="1" i="1" dirty="0">
                <a:solidFill>
                  <a:schemeClr val="tx2">
                    <a:lumMod val="75000"/>
                  </a:schemeClr>
                </a:solidFill>
              </a:rPr>
              <a:t>Now...</a:t>
            </a:r>
          </a:p>
        </p:txBody>
      </p:sp>
      <p:sp>
        <p:nvSpPr>
          <p:cNvPr id="5" name="Rectangle 4"/>
          <p:cNvSpPr/>
          <p:nvPr/>
        </p:nvSpPr>
        <p:spPr>
          <a:xfrm>
            <a:off x="5455385" y="84547"/>
            <a:ext cx="1493870" cy="461665"/>
          </a:xfrm>
          <a:prstGeom prst="rect">
            <a:avLst/>
          </a:prstGeom>
          <a:solidFill>
            <a:schemeClr val="bg1">
              <a:lumMod val="95000"/>
            </a:schemeClr>
          </a:solidFill>
        </p:spPr>
        <p:txBody>
          <a:bodyPr wrap="none">
            <a:spAutoFit/>
          </a:bodyPr>
          <a:lstStyle/>
          <a:p>
            <a:r>
              <a:rPr lang="en-US" sz="2400" b="1" dirty="0" err="1">
                <a:solidFill>
                  <a:srgbClr val="C00000"/>
                </a:solidFill>
              </a:rPr>
              <a:t>Tapescript</a:t>
            </a:r>
            <a:endParaRPr lang="en-US" sz="2400" b="1" dirty="0">
              <a:solidFill>
                <a:srgbClr val="C00000"/>
              </a:solidFill>
            </a:endParaRPr>
          </a:p>
        </p:txBody>
      </p:sp>
    </p:spTree>
    <p:extLst>
      <p:ext uri="{BB962C8B-B14F-4D97-AF65-F5344CB8AC3E}">
        <p14:creationId xmlns:p14="http://schemas.microsoft.com/office/powerpoint/2010/main" val="386004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1798" y="704762"/>
            <a:ext cx="5065826" cy="1015663"/>
          </a:xfrm>
          <a:prstGeom prst="rect">
            <a:avLst/>
          </a:prstGeom>
          <a:noFill/>
          <a:effectLst/>
        </p:spPr>
        <p:txBody>
          <a:bodyPr wrap="square" rtlCol="0">
            <a:spAutoFit/>
          </a:bodyPr>
          <a:lstStyle/>
          <a:p>
            <a:r>
              <a:rPr lang="en-US" sz="6000" b="1" dirty="0">
                <a:solidFill>
                  <a:srgbClr val="0070C0"/>
                </a:solidFill>
                <a:effectLst>
                  <a:glow rad="88900">
                    <a:schemeClr val="bg1"/>
                  </a:glow>
                </a:effectLst>
                <a:latin typeface="Arial" panose="020B0604020202020204" pitchFamily="34" charset="0"/>
                <a:cs typeface="Arial" panose="020B0604020202020204" pitchFamily="34" charset="0"/>
              </a:rPr>
              <a:t>II. WRITING</a:t>
            </a:r>
          </a:p>
        </p:txBody>
      </p:sp>
      <p:pic>
        <p:nvPicPr>
          <p:cNvPr id="6" name="Picture 2" descr="Pobble">
            <a:extLst>
              <a:ext uri="{FF2B5EF4-FFF2-40B4-BE49-F238E27FC236}">
                <a16:creationId xmlns:a16="http://schemas.microsoft.com/office/drawing/2014/main" id="{BD302B2B-477E-4870-B38B-843FC0BADF9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818"/>
          <a:stretch/>
        </p:blipFill>
        <p:spPr bwMode="auto">
          <a:xfrm>
            <a:off x="157316" y="58993"/>
            <a:ext cx="2831690" cy="232041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170038" y="2487561"/>
            <a:ext cx="10367235" cy="4012602"/>
            <a:chOff x="66705" y="2269681"/>
            <a:chExt cx="12040840" cy="4122327"/>
          </a:xfrm>
        </p:grpSpPr>
        <p:pic>
          <p:nvPicPr>
            <p:cNvPr id="8" name="Picture 7"/>
            <p:cNvPicPr>
              <a:picLocks noChangeAspect="1"/>
            </p:cNvPicPr>
            <p:nvPr/>
          </p:nvPicPr>
          <p:blipFill>
            <a:blip r:embed="rId3"/>
            <a:stretch>
              <a:fillRect/>
            </a:stretch>
          </p:blipFill>
          <p:spPr>
            <a:xfrm>
              <a:off x="7587566" y="2269681"/>
              <a:ext cx="4519979" cy="4122327"/>
            </a:xfrm>
            <a:prstGeom prst="rect">
              <a:avLst/>
            </a:prstGeom>
          </p:spPr>
        </p:pic>
        <p:pic>
          <p:nvPicPr>
            <p:cNvPr id="9" name="Picture 8"/>
            <p:cNvPicPr>
              <a:picLocks noChangeAspect="1"/>
            </p:cNvPicPr>
            <p:nvPr/>
          </p:nvPicPr>
          <p:blipFill rotWithShape="1">
            <a:blip r:embed="rId4"/>
            <a:srcRect l="5429" t="6255" r="4102"/>
            <a:stretch/>
          </p:blipFill>
          <p:spPr>
            <a:xfrm>
              <a:off x="66705" y="2661402"/>
              <a:ext cx="8128527" cy="3730606"/>
            </a:xfrm>
            <a:prstGeom prst="rect">
              <a:avLst/>
            </a:prstGeom>
          </p:spPr>
        </p:pic>
        <p:pic>
          <p:nvPicPr>
            <p:cNvPr id="10" name="Picture 9"/>
            <p:cNvPicPr>
              <a:picLocks noChangeAspect="1"/>
            </p:cNvPicPr>
            <p:nvPr/>
          </p:nvPicPr>
          <p:blipFill>
            <a:blip r:embed="rId5"/>
            <a:stretch>
              <a:fillRect/>
            </a:stretch>
          </p:blipFill>
          <p:spPr>
            <a:xfrm>
              <a:off x="66705" y="2575044"/>
              <a:ext cx="2825964" cy="832196"/>
            </a:xfrm>
            <a:prstGeom prst="rect">
              <a:avLst/>
            </a:prstGeom>
          </p:spPr>
        </p:pic>
      </p:grpSp>
    </p:spTree>
    <p:extLst>
      <p:ext uri="{BB962C8B-B14F-4D97-AF65-F5344CB8AC3E}">
        <p14:creationId xmlns:p14="http://schemas.microsoft.com/office/powerpoint/2010/main" val="90727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8300" y="205196"/>
            <a:ext cx="10815315" cy="892552"/>
          </a:xfrm>
          <a:prstGeom prst="rect">
            <a:avLst/>
          </a:prstGeom>
          <a:noFill/>
          <a:effectLst/>
        </p:spPr>
        <p:txBody>
          <a:bodyPr wrap="square" rtlCol="0">
            <a:spAutoFit/>
          </a:bodyPr>
          <a:lstStyle/>
          <a:p>
            <a:r>
              <a:rPr lang="en-US" sz="2600" b="1" dirty="0">
                <a:effectLst/>
              </a:rPr>
              <a:t>Work in pairs. Match the ideas (a - h) with parts of an outline (1 - 4) for a paragraph about </a:t>
            </a:r>
            <a:r>
              <a:rPr lang="en-US" sz="2600" b="1" dirty="0">
                <a:solidFill>
                  <a:srgbClr val="C00000"/>
                </a:solidFill>
                <a:effectLst/>
              </a:rPr>
              <a:t>a video call</a:t>
            </a:r>
            <a:r>
              <a:rPr lang="en-US" sz="2600" b="1" dirty="0">
                <a:effectLst/>
              </a:rPr>
              <a:t>. </a:t>
            </a:r>
            <a:endParaRPr lang="en-US" sz="2600" dirty="0"/>
          </a:p>
        </p:txBody>
      </p:sp>
      <p:sp>
        <p:nvSpPr>
          <p:cNvPr id="16" name="Rounded Rectangle 15"/>
          <p:cNvSpPr/>
          <p:nvPr/>
        </p:nvSpPr>
        <p:spPr>
          <a:xfrm>
            <a:off x="605695" y="23194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58480" y="12930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4" name="TextBox 3">
            <a:extLst>
              <a:ext uri="{FF2B5EF4-FFF2-40B4-BE49-F238E27FC236}">
                <a16:creationId xmlns:a16="http://schemas.microsoft.com/office/drawing/2014/main" id="{C0600AE2-FEEE-867E-752F-4E96776912D0}"/>
              </a:ext>
            </a:extLst>
          </p:cNvPr>
          <p:cNvSpPr txBox="1"/>
          <p:nvPr/>
        </p:nvSpPr>
        <p:spPr>
          <a:xfrm>
            <a:off x="114470" y="1137832"/>
            <a:ext cx="6036863" cy="3539430"/>
          </a:xfrm>
          <a:prstGeom prst="rect">
            <a:avLst/>
          </a:prstGeom>
          <a:noFill/>
          <a:ln w="28575">
            <a:noFill/>
          </a:ln>
        </p:spPr>
        <p:txBody>
          <a:bodyPr wrap="square">
            <a:spAutoFit/>
          </a:bodyPr>
          <a:lstStyle/>
          <a:p>
            <a:pPr>
              <a:buClr>
                <a:srgbClr val="C00000"/>
              </a:buClr>
            </a:pPr>
            <a:r>
              <a:rPr lang="en-US" sz="3200" b="1" dirty="0">
                <a:solidFill>
                  <a:schemeClr val="accent1"/>
                </a:solidFill>
                <a:effectLst/>
              </a:rPr>
              <a:t>1. </a:t>
            </a:r>
            <a:r>
              <a:rPr lang="en-US" sz="3200" dirty="0">
                <a:effectLst/>
              </a:rPr>
              <a:t>What is it?</a:t>
            </a:r>
          </a:p>
          <a:p>
            <a:pPr>
              <a:buClr>
                <a:srgbClr val="C00000"/>
              </a:buClr>
            </a:pPr>
            <a:r>
              <a:rPr lang="en-US" sz="3200" dirty="0">
                <a:effectLst/>
              </a:rPr>
              <a:t>  </a:t>
            </a:r>
          </a:p>
          <a:p>
            <a:pPr>
              <a:buClr>
                <a:srgbClr val="C00000"/>
              </a:buClr>
            </a:pPr>
            <a:r>
              <a:rPr lang="en-US" sz="3200" b="1" dirty="0">
                <a:solidFill>
                  <a:schemeClr val="accent1"/>
                </a:solidFill>
                <a:effectLst/>
              </a:rPr>
              <a:t>2. </a:t>
            </a:r>
            <a:r>
              <a:rPr lang="en-US" sz="3200" dirty="0">
                <a:effectLst/>
              </a:rPr>
              <a:t>What are its advantages?</a:t>
            </a:r>
          </a:p>
          <a:p>
            <a:pPr>
              <a:buClr>
                <a:srgbClr val="C00000"/>
              </a:buClr>
            </a:pPr>
            <a:r>
              <a:rPr lang="en-US" sz="3200" dirty="0">
                <a:effectLst/>
              </a:rPr>
              <a:t> </a:t>
            </a:r>
          </a:p>
          <a:p>
            <a:pPr>
              <a:buClr>
                <a:srgbClr val="C00000"/>
              </a:buClr>
            </a:pPr>
            <a:r>
              <a:rPr lang="en-US" sz="3200" b="1" dirty="0">
                <a:solidFill>
                  <a:schemeClr val="accent1"/>
                </a:solidFill>
              </a:rPr>
              <a:t>3. </a:t>
            </a:r>
            <a:r>
              <a:rPr lang="en-US" sz="3200" dirty="0">
                <a:effectLst/>
              </a:rPr>
              <a:t>What are its disadvantages? </a:t>
            </a:r>
          </a:p>
          <a:p>
            <a:pPr>
              <a:buClr>
                <a:srgbClr val="C00000"/>
              </a:buClr>
            </a:pPr>
            <a:endParaRPr lang="en-US" sz="3200" dirty="0">
              <a:effectLst/>
            </a:endParaRPr>
          </a:p>
          <a:p>
            <a:pPr>
              <a:buClr>
                <a:srgbClr val="C00000"/>
              </a:buClr>
            </a:pPr>
            <a:r>
              <a:rPr lang="en-US" sz="3200" b="1" dirty="0">
                <a:solidFill>
                  <a:schemeClr val="accent1"/>
                </a:solidFill>
              </a:rPr>
              <a:t>4. </a:t>
            </a:r>
            <a:r>
              <a:rPr lang="en-US" sz="3200" dirty="0">
                <a:effectLst/>
              </a:rPr>
              <a:t>Will people use it in the future? </a:t>
            </a:r>
          </a:p>
        </p:txBody>
      </p:sp>
      <p:sp>
        <p:nvSpPr>
          <p:cNvPr id="5" name="TextBox 4">
            <a:extLst>
              <a:ext uri="{FF2B5EF4-FFF2-40B4-BE49-F238E27FC236}">
                <a16:creationId xmlns:a16="http://schemas.microsoft.com/office/drawing/2014/main" id="{56B3C53A-2821-4886-9031-58A317227D05}"/>
              </a:ext>
            </a:extLst>
          </p:cNvPr>
          <p:cNvSpPr txBox="1"/>
          <p:nvPr/>
        </p:nvSpPr>
        <p:spPr>
          <a:xfrm>
            <a:off x="5801263" y="837195"/>
            <a:ext cx="6270530" cy="5093702"/>
          </a:xfrm>
          <a:prstGeom prst="rect">
            <a:avLst/>
          </a:prstGeom>
          <a:noFill/>
          <a:ln w="28575">
            <a:solidFill>
              <a:schemeClr val="accent4"/>
            </a:solidFill>
          </a:ln>
        </p:spPr>
        <p:txBody>
          <a:bodyPr wrap="square">
            <a:spAutoFit/>
          </a:bodyPr>
          <a:lstStyle/>
          <a:p>
            <a:pPr marL="457200" indent="-457200">
              <a:buClr>
                <a:srgbClr val="C00000"/>
              </a:buClr>
              <a:buFont typeface="+mj-lt"/>
              <a:buAutoNum type="alphaLcPeriod"/>
            </a:pPr>
            <a:r>
              <a:rPr lang="en-US" sz="2500" dirty="0"/>
              <a:t>a phone call using Internet connection </a:t>
            </a:r>
          </a:p>
          <a:p>
            <a:pPr marL="457200" indent="-457200">
              <a:buClr>
                <a:srgbClr val="C00000"/>
              </a:buClr>
              <a:buFont typeface="+mj-lt"/>
              <a:buAutoNum type="alphaLcPeriod"/>
            </a:pPr>
            <a:r>
              <a:rPr lang="en-US" sz="2500" dirty="0"/>
              <a:t>needs a high-speed Internet access </a:t>
            </a:r>
          </a:p>
          <a:p>
            <a:pPr marL="457200" indent="-457200">
              <a:buClr>
                <a:srgbClr val="C00000"/>
              </a:buClr>
              <a:buFont typeface="+mj-lt"/>
              <a:buAutoNum type="alphaLcPeriod"/>
            </a:pPr>
            <a:r>
              <a:rPr lang="en-US" sz="2500" dirty="0"/>
              <a:t>saves time because people needn’t travel to meet </a:t>
            </a:r>
          </a:p>
          <a:p>
            <a:pPr marL="457200" indent="-457200">
              <a:buClr>
                <a:srgbClr val="C00000"/>
              </a:buClr>
              <a:buFont typeface="+mj-lt"/>
              <a:buAutoNum type="alphaLcPeriod"/>
            </a:pPr>
            <a:r>
              <a:rPr lang="en-US" sz="2500" dirty="0"/>
              <a:t>transmits live images of the speakers with a webcam or camera on smart devices </a:t>
            </a:r>
          </a:p>
          <a:p>
            <a:pPr marL="457200" indent="-457200">
              <a:buClr>
                <a:srgbClr val="C00000"/>
              </a:buClr>
              <a:buFont typeface="+mj-lt"/>
              <a:buAutoNum type="alphaLcPeriod"/>
            </a:pPr>
            <a:r>
              <a:rPr lang="en-US" sz="2500" dirty="0"/>
              <a:t>may spend too much time chatting with each other </a:t>
            </a:r>
          </a:p>
          <a:p>
            <a:pPr marL="457200" indent="-457200">
              <a:buClr>
                <a:srgbClr val="C00000"/>
              </a:buClr>
              <a:buFont typeface="+mj-lt"/>
              <a:buAutoNum type="alphaLcPeriod"/>
            </a:pPr>
            <a:r>
              <a:rPr lang="en-US" sz="2500" dirty="0"/>
              <a:t>can be useful for family members and business partners </a:t>
            </a:r>
          </a:p>
          <a:p>
            <a:pPr marL="457200" indent="-457200">
              <a:buClr>
                <a:srgbClr val="C00000"/>
              </a:buClr>
              <a:buFont typeface="+mj-lt"/>
              <a:buAutoNum type="alphaLcPeriod"/>
            </a:pPr>
            <a:r>
              <a:rPr lang="en-US" sz="2500" dirty="0"/>
              <a:t>will still be a common tool of communication </a:t>
            </a:r>
          </a:p>
          <a:p>
            <a:pPr marL="457200" indent="-457200">
              <a:buClr>
                <a:srgbClr val="C00000"/>
              </a:buClr>
              <a:buFont typeface="+mj-lt"/>
              <a:buAutoNum type="alphaLcPeriod"/>
            </a:pPr>
            <a:r>
              <a:rPr lang="en-US" sz="2500" dirty="0"/>
              <a:t>can see and hear each other in real time </a:t>
            </a:r>
          </a:p>
        </p:txBody>
      </p:sp>
      <p:sp>
        <p:nvSpPr>
          <p:cNvPr id="2" name="TextBox 1">
            <a:extLst>
              <a:ext uri="{FF2B5EF4-FFF2-40B4-BE49-F238E27FC236}">
                <a16:creationId xmlns:a16="http://schemas.microsoft.com/office/drawing/2014/main" id="{2E94D1B8-9868-34EA-A35C-40FFF5024B61}"/>
              </a:ext>
            </a:extLst>
          </p:cNvPr>
          <p:cNvSpPr txBox="1"/>
          <p:nvPr/>
        </p:nvSpPr>
        <p:spPr>
          <a:xfrm>
            <a:off x="658532" y="1592298"/>
            <a:ext cx="805029" cy="584775"/>
          </a:xfrm>
          <a:prstGeom prst="rect">
            <a:avLst/>
          </a:prstGeom>
          <a:noFill/>
        </p:spPr>
        <p:txBody>
          <a:bodyPr wrap="none" rtlCol="0">
            <a:spAutoFit/>
          </a:bodyPr>
          <a:lstStyle/>
          <a:p>
            <a:r>
              <a:rPr lang="en-VN" sz="3200" b="1" dirty="0">
                <a:solidFill>
                  <a:srgbClr val="C00000"/>
                </a:solidFill>
              </a:rPr>
              <a:t>a, d</a:t>
            </a:r>
          </a:p>
        </p:txBody>
      </p:sp>
      <p:sp>
        <p:nvSpPr>
          <p:cNvPr id="6" name="TextBox 5">
            <a:extLst>
              <a:ext uri="{FF2B5EF4-FFF2-40B4-BE49-F238E27FC236}">
                <a16:creationId xmlns:a16="http://schemas.microsoft.com/office/drawing/2014/main" id="{6811C686-106A-1959-9061-A629AB2778BE}"/>
              </a:ext>
            </a:extLst>
          </p:cNvPr>
          <p:cNvSpPr txBox="1"/>
          <p:nvPr/>
        </p:nvSpPr>
        <p:spPr>
          <a:xfrm>
            <a:off x="656658" y="2584514"/>
            <a:ext cx="1103187" cy="584775"/>
          </a:xfrm>
          <a:prstGeom prst="rect">
            <a:avLst/>
          </a:prstGeom>
          <a:noFill/>
        </p:spPr>
        <p:txBody>
          <a:bodyPr wrap="none" rtlCol="0">
            <a:spAutoFit/>
          </a:bodyPr>
          <a:lstStyle/>
          <a:p>
            <a:r>
              <a:rPr lang="en-VN" sz="3200" b="1" dirty="0">
                <a:solidFill>
                  <a:srgbClr val="C00000"/>
                </a:solidFill>
              </a:rPr>
              <a:t>c</a:t>
            </a:r>
            <a:r>
              <a:rPr lang="en-VN" sz="3200" b="1">
                <a:solidFill>
                  <a:srgbClr val="C00000"/>
                </a:solidFill>
              </a:rPr>
              <a:t>, f </a:t>
            </a:r>
            <a:r>
              <a:rPr lang="en-VN" sz="3200" b="1" dirty="0">
                <a:solidFill>
                  <a:srgbClr val="C00000"/>
                </a:solidFill>
              </a:rPr>
              <a:t>,h</a:t>
            </a:r>
          </a:p>
        </p:txBody>
      </p:sp>
      <p:sp>
        <p:nvSpPr>
          <p:cNvPr id="7" name="TextBox 6">
            <a:extLst>
              <a:ext uri="{FF2B5EF4-FFF2-40B4-BE49-F238E27FC236}">
                <a16:creationId xmlns:a16="http://schemas.microsoft.com/office/drawing/2014/main" id="{456F6B16-D3B6-DDEF-C81C-E51D2399BE9E}"/>
              </a:ext>
            </a:extLst>
          </p:cNvPr>
          <p:cNvSpPr txBox="1"/>
          <p:nvPr/>
        </p:nvSpPr>
        <p:spPr>
          <a:xfrm>
            <a:off x="653724" y="3576730"/>
            <a:ext cx="809837" cy="584775"/>
          </a:xfrm>
          <a:prstGeom prst="rect">
            <a:avLst/>
          </a:prstGeom>
          <a:noFill/>
        </p:spPr>
        <p:txBody>
          <a:bodyPr wrap="none" rtlCol="0">
            <a:spAutoFit/>
          </a:bodyPr>
          <a:lstStyle/>
          <a:p>
            <a:r>
              <a:rPr lang="en-VN" sz="3200" b="1" dirty="0">
                <a:solidFill>
                  <a:srgbClr val="C00000"/>
                </a:solidFill>
              </a:rPr>
              <a:t>b, e</a:t>
            </a:r>
          </a:p>
        </p:txBody>
      </p:sp>
      <p:sp>
        <p:nvSpPr>
          <p:cNvPr id="8" name="TextBox 7">
            <a:extLst>
              <a:ext uri="{FF2B5EF4-FFF2-40B4-BE49-F238E27FC236}">
                <a16:creationId xmlns:a16="http://schemas.microsoft.com/office/drawing/2014/main" id="{3EF872A3-2241-D7EC-9EEF-9656A7672425}"/>
              </a:ext>
            </a:extLst>
          </p:cNvPr>
          <p:cNvSpPr txBox="1"/>
          <p:nvPr/>
        </p:nvSpPr>
        <p:spPr>
          <a:xfrm>
            <a:off x="677338" y="4515859"/>
            <a:ext cx="378630" cy="584775"/>
          </a:xfrm>
          <a:prstGeom prst="rect">
            <a:avLst/>
          </a:prstGeom>
          <a:noFill/>
        </p:spPr>
        <p:txBody>
          <a:bodyPr wrap="none" rtlCol="0">
            <a:spAutoFit/>
          </a:bodyPr>
          <a:lstStyle/>
          <a:p>
            <a:r>
              <a:rPr lang="en-VN" sz="3200" b="1" dirty="0">
                <a:solidFill>
                  <a:srgbClr val="C00000"/>
                </a:solidFill>
              </a:rPr>
              <a:t>g</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56758" y="1200322"/>
            <a:ext cx="10815315" cy="954107"/>
          </a:xfrm>
          <a:prstGeom prst="rect">
            <a:avLst/>
          </a:prstGeom>
          <a:noFill/>
          <a:effectLst/>
        </p:spPr>
        <p:txBody>
          <a:bodyPr wrap="square" rtlCol="0">
            <a:spAutoFit/>
          </a:bodyPr>
          <a:lstStyle/>
          <a:p>
            <a:r>
              <a:rPr lang="en-US" sz="2800" b="1" dirty="0">
                <a:effectLst/>
                <a:latin typeface="ChronicaPro"/>
              </a:rPr>
              <a:t>Write a paragraph (80 – 100 words) to describe a way of modern communication. You can use the ideas in </a:t>
            </a:r>
            <a:r>
              <a:rPr lang="en-US" sz="2800" b="1" dirty="0">
                <a:solidFill>
                  <a:srgbClr val="FF7F00"/>
                </a:solidFill>
                <a:effectLst/>
                <a:latin typeface="ChronicaPro"/>
              </a:rPr>
              <a:t>4 </a:t>
            </a:r>
            <a:r>
              <a:rPr lang="en-US" sz="2800" b="1" dirty="0">
                <a:effectLst/>
                <a:latin typeface="ChronicaPro"/>
              </a:rPr>
              <a:t>or your own ideas. </a:t>
            </a:r>
            <a:endParaRPr lang="en-US" sz="2800" dirty="0"/>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pic>
        <p:nvPicPr>
          <p:cNvPr id="2050" name="Picture 2" descr="Pobble">
            <a:extLst>
              <a:ext uri="{FF2B5EF4-FFF2-40B4-BE49-F238E27FC236}">
                <a16:creationId xmlns:a16="http://schemas.microsoft.com/office/drawing/2014/main" id="{BD302B2B-477E-4870-B38B-843FC0BAD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415" y="2673181"/>
            <a:ext cx="6134209" cy="397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1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9355" y="181650"/>
            <a:ext cx="9964335" cy="954107"/>
          </a:xfrm>
          <a:prstGeom prst="rect">
            <a:avLst/>
          </a:prstGeom>
          <a:noFill/>
          <a:effectLst/>
        </p:spPr>
        <p:txBody>
          <a:bodyPr wrap="square" rtlCol="0">
            <a:spAutoFit/>
          </a:bodyPr>
          <a:lstStyle/>
          <a:p>
            <a:r>
              <a:rPr lang="en-US" sz="2800" b="1" dirty="0">
                <a:effectLst/>
              </a:rPr>
              <a:t>Write a paragraph (80 – 100 words) to describe a way of modern communication. You can use the ideas in </a:t>
            </a:r>
            <a:r>
              <a:rPr lang="en-US" sz="2800" b="1" dirty="0">
                <a:solidFill>
                  <a:srgbClr val="FF7F00"/>
                </a:solidFill>
                <a:effectLst/>
              </a:rPr>
              <a:t>4 </a:t>
            </a:r>
            <a:r>
              <a:rPr lang="en-US" sz="2800" b="1" dirty="0">
                <a:effectLst/>
              </a:rPr>
              <a:t>or your own ideas. </a:t>
            </a:r>
            <a:endParaRPr lang="en-US" sz="2800" dirty="0"/>
          </a:p>
        </p:txBody>
      </p:sp>
      <p:sp>
        <p:nvSpPr>
          <p:cNvPr id="16" name="Rounded Rectangle 15"/>
          <p:cNvSpPr/>
          <p:nvPr/>
        </p:nvSpPr>
        <p:spPr>
          <a:xfrm>
            <a:off x="506750" y="33027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59535" y="22763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 name="TextBox 2">
            <a:extLst>
              <a:ext uri="{FF2B5EF4-FFF2-40B4-BE49-F238E27FC236}">
                <a16:creationId xmlns:a16="http://schemas.microsoft.com/office/drawing/2014/main" id="{8EE46610-6EB8-1698-9DEE-1192A7E780B2}"/>
              </a:ext>
            </a:extLst>
          </p:cNvPr>
          <p:cNvSpPr txBox="1"/>
          <p:nvPr/>
        </p:nvSpPr>
        <p:spPr>
          <a:xfrm>
            <a:off x="199670" y="1143180"/>
            <a:ext cx="11639302" cy="5447645"/>
          </a:xfrm>
          <a:prstGeom prst="rect">
            <a:avLst/>
          </a:prstGeom>
          <a:noFill/>
        </p:spPr>
        <p:txBody>
          <a:bodyPr wrap="square">
            <a:spAutoFit/>
          </a:bodyPr>
          <a:lstStyle/>
          <a:p>
            <a:pPr rtl="0">
              <a:spcBef>
                <a:spcPts val="0"/>
              </a:spcBef>
              <a:spcAft>
                <a:spcPts val="0"/>
              </a:spcAft>
            </a:pPr>
            <a:r>
              <a:rPr lang="en-US" sz="2800" b="1" i="1" u="none" strike="noStrike" dirty="0">
                <a:solidFill>
                  <a:srgbClr val="C00000"/>
                </a:solidFill>
                <a:effectLst/>
              </a:rPr>
              <a:t>Suggested answer:</a:t>
            </a:r>
            <a:endParaRPr lang="en-US" sz="2800" b="0" i="1" dirty="0">
              <a:solidFill>
                <a:srgbClr val="C00000"/>
              </a:solidFill>
              <a:effectLst/>
            </a:endParaRPr>
          </a:p>
          <a:p>
            <a:pPr rtl="0">
              <a:spcBef>
                <a:spcPts val="0"/>
              </a:spcBef>
              <a:spcAft>
                <a:spcPts val="0"/>
              </a:spcAft>
            </a:pPr>
            <a:r>
              <a:rPr lang="en-US" sz="3200" b="1" i="0" u="none" strike="noStrike" dirty="0">
                <a:solidFill>
                  <a:srgbClr val="FF0000"/>
                </a:solidFill>
                <a:effectLst/>
              </a:rPr>
              <a:t>Making a video call is a modern way of communication. A video call is a phone call via the Internet</a:t>
            </a:r>
            <a:r>
              <a:rPr lang="en-US" sz="3200" b="1" i="0" u="none" strike="noStrike" dirty="0">
                <a:solidFill>
                  <a:srgbClr val="000000"/>
                </a:solidFill>
                <a:effectLst/>
              </a:rPr>
              <a:t>. It transmits live images of the speakers with a webcam or camera on smart devices. Video calls are time-saving because people do not need to travel to meet and still see and hear each other in real time. They help both family members and business partners keep contact with each other regardless of geographic distances. </a:t>
            </a:r>
            <a:r>
              <a:rPr lang="en-US" sz="3200" b="1" i="0" u="none" strike="noStrike" dirty="0">
                <a:solidFill>
                  <a:srgbClr val="FF0000"/>
                </a:solidFill>
                <a:effectLst/>
              </a:rPr>
              <a:t>However,</a:t>
            </a:r>
            <a:r>
              <a:rPr lang="en-US" sz="3200" b="1" i="0" u="none" strike="noStrike" dirty="0">
                <a:solidFill>
                  <a:srgbClr val="000000"/>
                </a:solidFill>
                <a:effectLst/>
              </a:rPr>
              <a:t> video calls require high-speed Internet access, so not all the time people can make one. </a:t>
            </a:r>
            <a:r>
              <a:rPr lang="en-US" sz="3200" b="1" i="0" u="none" strike="noStrike" dirty="0">
                <a:solidFill>
                  <a:srgbClr val="FF0000"/>
                </a:solidFill>
                <a:effectLst/>
              </a:rPr>
              <a:t>I believe that when the Internet becomes better in the future, video calls will be an even more common tool of communication.</a:t>
            </a:r>
            <a:endParaRPr lang="en-US" sz="3200" b="1" dirty="0">
              <a:solidFill>
                <a:srgbClr val="FF0000"/>
              </a:solidFill>
              <a:effectLst/>
            </a:endParaRPr>
          </a:p>
        </p:txBody>
      </p:sp>
    </p:spTree>
    <p:extLst>
      <p:ext uri="{BB962C8B-B14F-4D97-AF65-F5344CB8AC3E}">
        <p14:creationId xmlns:p14="http://schemas.microsoft.com/office/powerpoint/2010/main" val="566619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401" y="608837"/>
            <a:ext cx="11506200" cy="5693866"/>
          </a:xfrm>
          <a:prstGeom prst="rect">
            <a:avLst/>
          </a:prstGeom>
        </p:spPr>
        <p:txBody>
          <a:bodyPr wrap="square">
            <a:spAutoFit/>
          </a:bodyPr>
          <a:lstStyle/>
          <a:p>
            <a:r>
              <a:rPr lang="en-US" sz="2400" b="1"/>
              <a:t>  	</a:t>
            </a:r>
            <a:r>
              <a:rPr lang="en-US" sz="2800" b="1">
                <a:solidFill>
                  <a:srgbClr val="FF0000"/>
                </a:solidFill>
              </a:rPr>
              <a:t>Have </a:t>
            </a:r>
            <a:r>
              <a:rPr lang="en-US" sz="2800" b="1" dirty="0">
                <a:solidFill>
                  <a:srgbClr val="FF0000"/>
                </a:solidFill>
              </a:rPr>
              <a:t>you ever asked yourself what ways of communication you will be using in the future? I strongly believe there will be huge changes in the way we communicate.</a:t>
            </a:r>
            <a:r>
              <a:rPr lang="en-US" sz="2800" b="1" dirty="0"/>
              <a:t> Presently, we often meet face-to-face, send emails or chat online to work on our group projects. But it’s possible that in the year 2030, we’ll be having video conferences with 3D images and </a:t>
            </a:r>
            <a:r>
              <a:rPr lang="en-US" sz="2800" b="1" dirty="0" err="1"/>
              <a:t>Hololens</a:t>
            </a:r>
            <a:r>
              <a:rPr lang="en-US" sz="2800" b="1" dirty="0"/>
              <a:t> Virtual Reality Glasses to interact with these people. </a:t>
            </a:r>
            <a:r>
              <a:rPr lang="en-US" sz="2800" b="1" dirty="0">
                <a:solidFill>
                  <a:srgbClr val="000000"/>
                </a:solidFill>
              </a:rPr>
              <a:t>When we want to ask our friends to get some drinks, we often contact them by phone or social media.</a:t>
            </a:r>
          </a:p>
          <a:p>
            <a:pPr algn="just"/>
            <a:r>
              <a:rPr lang="en-US" sz="2800" b="1" dirty="0">
                <a:solidFill>
                  <a:srgbClr val="000000"/>
                </a:solidFill>
              </a:rPr>
              <a:t>  </a:t>
            </a:r>
            <a:r>
              <a:rPr lang="en-US" sz="2800" b="1" dirty="0">
                <a:solidFill>
                  <a:srgbClr val="FF0000"/>
                </a:solidFill>
              </a:rPr>
              <a:t>However,</a:t>
            </a:r>
            <a:r>
              <a:rPr lang="en-US" sz="2800" b="1" dirty="0">
                <a:solidFill>
                  <a:srgbClr val="000000"/>
                </a:solidFill>
              </a:rPr>
              <a:t> in 20 years, super-smart phones, which can read your thoughts and automatically transfer them into text or voice messages, will be replacing those methods. Besides, I guess telepathy will be especially popular then. </a:t>
            </a:r>
            <a:r>
              <a:rPr lang="en-US" sz="2800" b="1" dirty="0">
                <a:solidFill>
                  <a:srgbClr val="FF0000"/>
                </a:solidFill>
              </a:rPr>
              <a:t>And I bet in 40 years, we will be able to understand what our pets are thinking with the help from some smart devices. That will certainly be very amazing!</a:t>
            </a:r>
            <a:endParaRPr lang="en-US" sz="2800" b="1" i="0" dirty="0">
              <a:solidFill>
                <a:srgbClr val="FF0000"/>
              </a:solidFill>
              <a:effectLst/>
            </a:endParaRPr>
          </a:p>
        </p:txBody>
      </p:sp>
      <p:sp>
        <p:nvSpPr>
          <p:cNvPr id="5" name="Rectangle 4"/>
          <p:cNvSpPr/>
          <p:nvPr/>
        </p:nvSpPr>
        <p:spPr>
          <a:xfrm>
            <a:off x="4382459" y="147172"/>
            <a:ext cx="2585901" cy="461665"/>
          </a:xfrm>
          <a:prstGeom prst="rect">
            <a:avLst/>
          </a:prstGeom>
        </p:spPr>
        <p:txBody>
          <a:bodyPr wrap="none">
            <a:spAutoFit/>
          </a:bodyPr>
          <a:lstStyle/>
          <a:p>
            <a:r>
              <a:rPr lang="en-US" sz="2400" b="1" i="1" dirty="0">
                <a:solidFill>
                  <a:srgbClr val="C00000"/>
                </a:solidFill>
              </a:rPr>
              <a:t>Suggested answer:</a:t>
            </a:r>
            <a:endParaRPr lang="en-US" sz="2400" i="1" dirty="0">
              <a:solidFill>
                <a:srgbClr val="C00000"/>
              </a:solidFill>
            </a:endParaRPr>
          </a:p>
        </p:txBody>
      </p:sp>
    </p:spTree>
    <p:extLst>
      <p:ext uri="{BB962C8B-B14F-4D97-AF65-F5344CB8AC3E}">
        <p14:creationId xmlns:p14="http://schemas.microsoft.com/office/powerpoint/2010/main" val="2806482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985D3B7-A40A-4421-9C5F-777653C71BC7}"/>
              </a:ext>
            </a:extLst>
          </p:cNvPr>
          <p:cNvSpPr txBox="1"/>
          <p:nvPr/>
        </p:nvSpPr>
        <p:spPr>
          <a:xfrm>
            <a:off x="942338" y="979199"/>
            <a:ext cx="11249662" cy="837473"/>
          </a:xfrm>
          <a:prstGeom prst="rect">
            <a:avLst/>
          </a:prstGeom>
          <a:noFill/>
        </p:spPr>
        <p:txBody>
          <a:bodyPr wrap="square" rtlCol="0">
            <a:spAutoFit/>
          </a:bodyPr>
          <a:lstStyle/>
          <a:p>
            <a:pPr>
              <a:lnSpc>
                <a:spcPct val="150000"/>
              </a:lnSpc>
            </a:pPr>
            <a:r>
              <a:rPr lang="en-US" sz="3600" b="1" dirty="0">
                <a:solidFill>
                  <a:srgbClr val="0070C0"/>
                </a:solidFill>
              </a:rPr>
              <a:t>* What have we learnt in this lesson?</a:t>
            </a:r>
          </a:p>
        </p:txBody>
      </p:sp>
      <p:sp>
        <p:nvSpPr>
          <p:cNvPr id="13" name="TextBox 12"/>
          <p:cNvSpPr txBox="1"/>
          <p:nvPr/>
        </p:nvSpPr>
        <p:spPr>
          <a:xfrm>
            <a:off x="4213493" y="148671"/>
            <a:ext cx="3996442" cy="584775"/>
          </a:xfrm>
          <a:prstGeom prst="rect">
            <a:avLst/>
          </a:prstGeom>
          <a:solidFill>
            <a:schemeClr val="bg1">
              <a:lumMod val="95000"/>
            </a:schemeClr>
          </a:solidFill>
          <a:effectLst/>
        </p:spPr>
        <p:txBody>
          <a:bodyPr wrap="square" rtlCol="0">
            <a:spAutoFit/>
          </a:bodyPr>
          <a:lstStyle/>
          <a:p>
            <a:r>
              <a:rPr lang="en-US" sz="3200" b="1" dirty="0">
                <a:solidFill>
                  <a:schemeClr val="accent6">
                    <a:lumMod val="75000"/>
                  </a:schemeClr>
                </a:solidFill>
                <a:effectLst>
                  <a:glow rad="88900">
                    <a:schemeClr val="bg1"/>
                  </a:glow>
                </a:effectLst>
                <a:latin typeface="Arial" panose="020B0604020202020204" pitchFamily="34" charset="0"/>
                <a:cs typeface="Arial" panose="020B0604020202020204" pitchFamily="34" charset="0"/>
              </a:rPr>
              <a:t>* CONSOLIDATION</a:t>
            </a:r>
          </a:p>
        </p:txBody>
      </p:sp>
      <p:sp>
        <p:nvSpPr>
          <p:cNvPr id="2" name="Rectangle 1"/>
          <p:cNvSpPr/>
          <p:nvPr/>
        </p:nvSpPr>
        <p:spPr>
          <a:xfrm>
            <a:off x="1120098" y="2062425"/>
            <a:ext cx="10894142" cy="1754326"/>
          </a:xfrm>
          <a:prstGeom prst="rect">
            <a:avLst/>
          </a:prstGeom>
        </p:spPr>
        <p:txBody>
          <a:bodyPr wrap="square">
            <a:spAutoFit/>
          </a:bodyPr>
          <a:lstStyle/>
          <a:p>
            <a:pPr marL="457200" lvl="0" indent="-457200">
              <a:lnSpc>
                <a:spcPct val="150000"/>
              </a:lnSpc>
              <a:buFont typeface="Wingdings" panose="05000000000000000000" pitchFamily="2" charset="2"/>
              <a:buChar char="ü"/>
            </a:pPr>
            <a:r>
              <a:rPr lang="en-US" sz="3600" dirty="0">
                <a:solidFill>
                  <a:prstClr val="black"/>
                </a:solidFill>
              </a:rPr>
              <a:t>Listen to an announcement for an exhibition</a:t>
            </a:r>
          </a:p>
          <a:p>
            <a:pPr marL="457200" lvl="0" indent="-457200">
              <a:lnSpc>
                <a:spcPct val="150000"/>
              </a:lnSpc>
              <a:buFont typeface="Wingdings" panose="05000000000000000000" pitchFamily="2" charset="2"/>
              <a:buChar char="ü"/>
            </a:pPr>
            <a:r>
              <a:rPr lang="en-US" sz="3600" dirty="0">
                <a:solidFill>
                  <a:prstClr val="black"/>
                </a:solidFill>
              </a:rPr>
              <a:t>Write a paragraph to describe a way of communication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 name="TextBox 1"/>
          <p:cNvSpPr txBox="1"/>
          <p:nvPr/>
        </p:nvSpPr>
        <p:spPr>
          <a:xfrm>
            <a:off x="487067" y="2218391"/>
            <a:ext cx="9343306" cy="1668470"/>
          </a:xfrm>
          <a:prstGeom prst="rect">
            <a:avLst/>
          </a:prstGeom>
          <a:noFill/>
        </p:spPr>
        <p:txBody>
          <a:bodyPr wrap="square" rtlCol="0">
            <a:spAutoFit/>
          </a:bodyPr>
          <a:lstStyle/>
          <a:p>
            <a:pPr>
              <a:lnSpc>
                <a:spcPct val="150000"/>
              </a:lnSpc>
            </a:pPr>
            <a:r>
              <a:rPr lang="en-US" sz="3600" dirty="0"/>
              <a:t>- Rewrite the email on the notebook.</a:t>
            </a:r>
          </a:p>
          <a:p>
            <a:pPr>
              <a:lnSpc>
                <a:spcPct val="150000"/>
              </a:lnSpc>
            </a:pPr>
            <a:r>
              <a:rPr lang="en-US" sz="3600" dirty="0"/>
              <a:t>- Prepare for Lesson 7 – Looking back &amp; Project.</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58318" y="3760990"/>
            <a:ext cx="4249429" cy="2965261"/>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9467" y="1828853"/>
            <a:ext cx="9596470" cy="2499467"/>
          </a:xfrm>
          <a:prstGeom prst="rect">
            <a:avLst/>
          </a:prstGeom>
          <a:noFill/>
        </p:spPr>
        <p:txBody>
          <a:bodyPr wrap="square" rtlCol="0">
            <a:spAutoFit/>
          </a:bodyPr>
          <a:lstStyle/>
          <a:p>
            <a:pPr marL="457200" indent="-457200">
              <a:lnSpc>
                <a:spcPct val="150000"/>
              </a:lnSpc>
              <a:buFontTx/>
              <a:buChar char="-"/>
            </a:pPr>
            <a:r>
              <a:rPr lang="en-US" sz="3600" dirty="0"/>
              <a:t>Do exercise in the workbook.</a:t>
            </a:r>
          </a:p>
          <a:p>
            <a:pPr marL="457200" indent="-457200">
              <a:lnSpc>
                <a:spcPct val="150000"/>
              </a:lnSpc>
              <a:buFontTx/>
              <a:buChar char="-"/>
            </a:pPr>
            <a:r>
              <a:rPr lang="en-US" sz="3600" dirty="0"/>
              <a:t>Rewrite the paragraph in the notebook.</a:t>
            </a:r>
          </a:p>
          <a:p>
            <a:pPr marL="457200" indent="-457200">
              <a:lnSpc>
                <a:spcPct val="150000"/>
              </a:lnSpc>
              <a:buFontTx/>
              <a:buChar char="-"/>
            </a:pPr>
            <a:r>
              <a:rPr lang="en-US" sz="3600" dirty="0"/>
              <a:t> Prepare “ Looking back and project”</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291222" y="3612675"/>
            <a:ext cx="4249429" cy="2965261"/>
          </a:xfrm>
          <a:prstGeom prst="rect">
            <a:avLst/>
          </a:prstGeom>
        </p:spPr>
      </p:pic>
      <p:sp>
        <p:nvSpPr>
          <p:cNvPr id="14" name="Rectangle 25603"/>
          <p:cNvSpPr>
            <a:spLocks noChangeArrowheads="1" noChangeShapeType="1" noTextEdit="1"/>
          </p:cNvSpPr>
          <p:nvPr/>
        </p:nvSpPr>
        <p:spPr bwMode="auto">
          <a:xfrm>
            <a:off x="3657600" y="0"/>
            <a:ext cx="5181600" cy="1468582"/>
          </a:xfrm>
          <a:prstGeom prst="rect">
            <a:avLst/>
          </a:prstGeom>
        </p:spPr>
        <p:txBody>
          <a:bodyPr wrap="none" lIns="91427" tIns="45714" rIns="91427" bIns="45714" fromWordArt="1">
            <a:prstTxWarp prst="textCurveUp">
              <a:avLst>
                <a:gd name="adj" fmla="val 40356"/>
              </a:avLst>
            </a:prstTxWarp>
          </a:bodyPr>
          <a:lstStyle/>
          <a:p>
            <a:pPr algn="ctr"/>
            <a:r>
              <a:rPr lang="en-GB" sz="3600" b="1" kern="10" dirty="0">
                <a:ln w="12700">
                  <a:solidFill>
                    <a:srgbClr val="000000"/>
                  </a:solidFill>
                  <a:round/>
                  <a:headEnd/>
                  <a:tailEnd/>
                </a:ln>
                <a:solidFill>
                  <a:schemeClr val="accent2">
                    <a:lumMod val="75000"/>
                  </a:schemeClr>
                </a:solidFill>
                <a:effectLst>
                  <a:outerShdw dist="45791" dir="2021404" algn="ctr" rotWithShape="0">
                    <a:srgbClr val="808080">
                      <a:alpha val="79999"/>
                    </a:srgbClr>
                  </a:outerShdw>
                </a:effectLst>
                <a:latin typeface="Arial"/>
                <a:cs typeface="Arial"/>
              </a:rPr>
              <a:t>* Homework:</a:t>
            </a:r>
          </a:p>
        </p:txBody>
      </p:sp>
    </p:spTree>
    <p:extLst>
      <p:ext uri="{BB962C8B-B14F-4D97-AF65-F5344CB8AC3E}">
        <p14:creationId xmlns:p14="http://schemas.microsoft.com/office/powerpoint/2010/main" val="99821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144" y="43875"/>
            <a:ext cx="2605701" cy="584775"/>
          </a:xfrm>
          <a:prstGeom prst="rect">
            <a:avLst/>
          </a:prstGeom>
          <a:noFill/>
        </p:spPr>
        <p:txBody>
          <a:bodyPr wrap="square">
            <a:spAutoFit/>
          </a:bodyPr>
          <a:lstStyle/>
          <a:p>
            <a:pPr fontAlgn="auto">
              <a:spcBef>
                <a:spcPts val="0"/>
              </a:spcBef>
              <a:spcAft>
                <a:spcPts val="0"/>
              </a:spcAft>
              <a:defRPr/>
            </a:pPr>
            <a:r>
              <a:rPr lang="en-US" sz="3200" b="1" spc="-100" dirty="0">
                <a:ln>
                  <a:solidFill>
                    <a:srgbClr val="FF0000"/>
                  </a:solidFill>
                </a:ln>
                <a:solidFill>
                  <a:srgbClr val="3333FF"/>
                </a:solidFill>
                <a:effectLst>
                  <a:outerShdw blurRad="38100" dist="38100" dir="2700000" algn="tl">
                    <a:srgbClr val="000000">
                      <a:alpha val="43137"/>
                    </a:srgbClr>
                  </a:outerShdw>
                </a:effectLst>
                <a:latin typeface="Arial" pitchFamily="34" charset="0"/>
                <a:cs typeface="Arial" pitchFamily="34" charset="0"/>
              </a:rPr>
              <a:t>* WARM-UP:</a:t>
            </a:r>
            <a:endParaRPr lang="en-US" sz="3200" dirty="0">
              <a:solidFill>
                <a:srgbClr val="3333FF"/>
              </a:solidFill>
              <a:effectLst>
                <a:outerShdw blurRad="38100" dist="38100" dir="2700000" algn="tl">
                  <a:srgbClr val="000000">
                    <a:alpha val="43137"/>
                  </a:srgbClr>
                </a:outerShdw>
              </a:effectLst>
            </a:endParaRPr>
          </a:p>
        </p:txBody>
      </p:sp>
      <p:sp>
        <p:nvSpPr>
          <p:cNvPr id="3" name="Rectangle 2"/>
          <p:cNvSpPr/>
          <p:nvPr/>
        </p:nvSpPr>
        <p:spPr>
          <a:xfrm>
            <a:off x="3039320" y="53042"/>
            <a:ext cx="6056210" cy="523220"/>
          </a:xfrm>
          <a:prstGeom prst="rect">
            <a:avLst/>
          </a:prstGeom>
        </p:spPr>
        <p:txBody>
          <a:bodyPr wrap="square">
            <a:spAutoFit/>
          </a:bodyPr>
          <a:lstStyle/>
          <a:p>
            <a:pPr algn="just" fontAlgn="auto">
              <a:spcBef>
                <a:spcPts val="0"/>
              </a:spcBef>
              <a:spcAft>
                <a:spcPts val="0"/>
              </a:spcAft>
              <a:defRPr/>
            </a:pPr>
            <a:r>
              <a:rPr lang="en-US" sz="2800" b="1" dirty="0">
                <a:solidFill>
                  <a:srgbClr val="9900FF"/>
                </a:solidFill>
              </a:rPr>
              <a:t>M</a:t>
            </a:r>
            <a:r>
              <a:rPr lang="vi-VN" sz="2800" b="1" dirty="0">
                <a:solidFill>
                  <a:srgbClr val="9900FF"/>
                </a:solidFill>
              </a:rPr>
              <a:t>atch the word and picture </a:t>
            </a:r>
            <a:r>
              <a:rPr lang="en-US" sz="2800" b="1" spc="-40" dirty="0">
                <a:solidFill>
                  <a:srgbClr val="9900FF"/>
                </a:solidFill>
                <a:effectLst>
                  <a:outerShdw blurRad="38100" dist="38100" dir="2700000" algn="tl">
                    <a:srgbClr val="000000">
                      <a:alpha val="43137"/>
                    </a:srgbClr>
                  </a:outerShdw>
                </a:effectLst>
                <a:latin typeface="Arial" pitchFamily="34" charset="0"/>
                <a:cs typeface="Arial" pitchFamily="34" charset="0"/>
              </a:rPr>
              <a:t>.</a:t>
            </a:r>
          </a:p>
        </p:txBody>
      </p:sp>
      <p:sp>
        <p:nvSpPr>
          <p:cNvPr id="10" name="Rectangle 9"/>
          <p:cNvSpPr/>
          <p:nvPr/>
        </p:nvSpPr>
        <p:spPr>
          <a:xfrm>
            <a:off x="8530768" y="3923036"/>
            <a:ext cx="3430587" cy="1016000"/>
          </a:xfrm>
          <a:prstGeom prst="rect">
            <a:avLst/>
          </a:prstGeom>
        </p:spPr>
        <p:txBody>
          <a:bodyPr>
            <a:spAutoFit/>
          </a:bodyPr>
          <a:lstStyle/>
          <a:p>
            <a:pPr algn="ctr" fontAlgn="auto">
              <a:spcBef>
                <a:spcPts val="0"/>
              </a:spcBef>
              <a:spcAft>
                <a:spcPts val="0"/>
              </a:spcAft>
              <a:defRPr/>
            </a:pPr>
            <a:r>
              <a:rPr lang="en-US" sz="3000" b="1" dirty="0">
                <a:effectLst>
                  <a:outerShdw blurRad="38100" dist="38100" dir="2700000" algn="tl">
                    <a:srgbClr val="000000">
                      <a:alpha val="43137"/>
                    </a:srgbClr>
                  </a:outerShdw>
                </a:effectLst>
                <a:latin typeface="Arial" pitchFamily="34" charset="0"/>
                <a:cs typeface="Arial" pitchFamily="34" charset="0"/>
              </a:rPr>
              <a:t>5.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having a video conference</a:t>
            </a:r>
            <a:endParaRPr lang="en-US" dirty="0">
              <a:solidFill>
                <a:srgbClr val="0070C0"/>
              </a:solidFill>
              <a:effectLst>
                <a:outerShdw blurRad="38100" dist="38100" dir="2700000" algn="tl">
                  <a:srgbClr val="000000">
                    <a:alpha val="43137"/>
                  </a:srgbClr>
                </a:outerShdw>
              </a:effectLst>
            </a:endParaRPr>
          </a:p>
        </p:txBody>
      </p:sp>
      <p:sp>
        <p:nvSpPr>
          <p:cNvPr id="11" name="Rectangle 10"/>
          <p:cNvSpPr/>
          <p:nvPr/>
        </p:nvSpPr>
        <p:spPr>
          <a:xfrm>
            <a:off x="8565493" y="1460156"/>
            <a:ext cx="3222357" cy="553998"/>
          </a:xfrm>
          <a:prstGeom prst="rect">
            <a:avLst/>
          </a:prstGeom>
        </p:spPr>
        <p:txBody>
          <a:bodyPr wrap="none">
            <a:spAutoFit/>
          </a:bodyPr>
          <a:lstStyle/>
          <a:p>
            <a:pPr fontAlgn="auto">
              <a:spcBef>
                <a:spcPts val="0"/>
              </a:spcBef>
              <a:spcAft>
                <a:spcPts val="0"/>
              </a:spcAft>
              <a:defRPr/>
            </a:pPr>
            <a:r>
              <a:rPr lang="en-US" sz="3000" b="1" dirty="0">
                <a:effectLst>
                  <a:outerShdw blurRad="38100" dist="38100" dir="2700000" algn="tl">
                    <a:srgbClr val="000000">
                      <a:alpha val="43137"/>
                    </a:srgbClr>
                  </a:outerShdw>
                </a:effectLst>
                <a:latin typeface="Arial" pitchFamily="34" charset="0"/>
                <a:cs typeface="Arial" pitchFamily="34" charset="0"/>
              </a:rPr>
              <a:t>2.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video chatting</a:t>
            </a:r>
            <a:endParaRPr lang="en-US" dirty="0">
              <a:solidFill>
                <a:srgbClr val="0070C0"/>
              </a:solidFill>
              <a:effectLst>
                <a:outerShdw blurRad="38100" dist="38100" dir="2700000" algn="tl">
                  <a:srgbClr val="000000">
                    <a:alpha val="43137"/>
                  </a:srgbClr>
                </a:outerShdw>
              </a:effectLst>
            </a:endParaRPr>
          </a:p>
        </p:txBody>
      </p:sp>
      <p:sp>
        <p:nvSpPr>
          <p:cNvPr id="12" name="Rectangle 11"/>
          <p:cNvSpPr/>
          <p:nvPr/>
        </p:nvSpPr>
        <p:spPr>
          <a:xfrm>
            <a:off x="8593337" y="2825950"/>
            <a:ext cx="3898061" cy="1015663"/>
          </a:xfrm>
          <a:prstGeom prst="rect">
            <a:avLst/>
          </a:prstGeom>
        </p:spPr>
        <p:txBody>
          <a:bodyPr wrap="square">
            <a:spAutoFit/>
          </a:bodyPr>
          <a:lstStyle/>
          <a:p>
            <a:pPr fontAlgn="auto">
              <a:spcBef>
                <a:spcPts val="0"/>
              </a:spcBef>
              <a:spcAft>
                <a:spcPts val="0"/>
              </a:spcAft>
              <a:defRPr/>
            </a:pPr>
            <a:r>
              <a:rPr lang="en-US" sz="3000" b="1" dirty="0">
                <a:effectLst>
                  <a:outerShdw blurRad="38100" dist="38100" dir="2700000" algn="tl">
                    <a:srgbClr val="000000">
                      <a:alpha val="43137"/>
                    </a:srgbClr>
                  </a:outerShdw>
                </a:effectLst>
                <a:latin typeface="Arial" pitchFamily="34" charset="0"/>
                <a:cs typeface="Arial" pitchFamily="34" charset="0"/>
              </a:rPr>
              <a:t>4.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using social </a:t>
            </a:r>
          </a:p>
          <a:p>
            <a:pPr fontAlgn="auto">
              <a:spcBef>
                <a:spcPts val="0"/>
              </a:spcBef>
              <a:spcAft>
                <a:spcPts val="0"/>
              </a:spcAft>
              <a:defRPr/>
            </a:pP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media</a:t>
            </a:r>
            <a:endParaRPr lang="en-US" dirty="0">
              <a:solidFill>
                <a:srgbClr val="0070C0"/>
              </a:solidFill>
              <a:effectLst>
                <a:outerShdw blurRad="38100" dist="38100" dir="2700000" algn="tl">
                  <a:srgbClr val="000000">
                    <a:alpha val="43137"/>
                  </a:srgbClr>
                </a:outerShdw>
              </a:effectLst>
            </a:endParaRPr>
          </a:p>
        </p:txBody>
      </p:sp>
      <p:sp>
        <p:nvSpPr>
          <p:cNvPr id="13" name="Rectangle 12"/>
          <p:cNvSpPr/>
          <p:nvPr/>
        </p:nvSpPr>
        <p:spPr>
          <a:xfrm>
            <a:off x="8565493" y="776238"/>
            <a:ext cx="2358752" cy="554037"/>
          </a:xfrm>
          <a:prstGeom prst="rect">
            <a:avLst/>
          </a:prstGeom>
        </p:spPr>
        <p:txBody>
          <a:bodyPr wrap="square">
            <a:spAutoFit/>
          </a:bodyPr>
          <a:lstStyle/>
          <a:p>
            <a:pPr fontAlgn="auto">
              <a:spcBef>
                <a:spcPts val="0"/>
              </a:spcBef>
              <a:spcAft>
                <a:spcPts val="0"/>
              </a:spcAft>
              <a:defRPr/>
            </a:pPr>
            <a:r>
              <a:rPr lang="en-US" sz="3000" b="1" dirty="0">
                <a:effectLst>
                  <a:outerShdw blurRad="38100" dist="38100" dir="2700000" algn="tl">
                    <a:srgbClr val="000000">
                      <a:alpha val="43137"/>
                    </a:srgbClr>
                  </a:outerShdw>
                </a:effectLst>
                <a:latin typeface="Arial" pitchFamily="34" charset="0"/>
                <a:cs typeface="Arial" pitchFamily="34" charset="0"/>
              </a:rPr>
              <a:t>1.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emailing</a:t>
            </a:r>
            <a:endParaRPr lang="en-US" dirty="0">
              <a:solidFill>
                <a:srgbClr val="0070C0"/>
              </a:solidFill>
              <a:effectLst>
                <a:outerShdw blurRad="38100" dist="38100" dir="2700000" algn="tl">
                  <a:srgbClr val="000000">
                    <a:alpha val="43137"/>
                  </a:srgbClr>
                </a:outerShdw>
              </a:effectLst>
            </a:endParaRPr>
          </a:p>
        </p:txBody>
      </p:sp>
      <p:sp>
        <p:nvSpPr>
          <p:cNvPr id="14" name="Rectangle 13"/>
          <p:cNvSpPr/>
          <p:nvPr/>
        </p:nvSpPr>
        <p:spPr>
          <a:xfrm>
            <a:off x="8595300" y="2115774"/>
            <a:ext cx="3435556" cy="553998"/>
          </a:xfrm>
          <a:prstGeom prst="rect">
            <a:avLst/>
          </a:prstGeom>
        </p:spPr>
        <p:txBody>
          <a:bodyPr wrap="none">
            <a:spAutoFit/>
          </a:bodyPr>
          <a:lstStyle/>
          <a:p>
            <a:pPr fontAlgn="auto">
              <a:spcBef>
                <a:spcPts val="0"/>
              </a:spcBef>
              <a:spcAft>
                <a:spcPts val="0"/>
              </a:spcAft>
              <a:defRPr/>
            </a:pPr>
            <a:r>
              <a:rPr lang="en-US" sz="3000" b="1" dirty="0">
                <a:effectLst>
                  <a:outerShdw blurRad="38100" dist="38100" dir="2700000" algn="tl">
                    <a:srgbClr val="000000">
                      <a:alpha val="43137"/>
                    </a:srgbClr>
                  </a:outerShdw>
                </a:effectLst>
                <a:latin typeface="Arial" pitchFamily="34" charset="0"/>
                <a:cs typeface="Arial" pitchFamily="34" charset="0"/>
              </a:rPr>
              <a:t>3.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using telepathy</a:t>
            </a:r>
            <a:endParaRPr lang="en-US" dirty="0">
              <a:solidFill>
                <a:srgbClr val="0070C0"/>
              </a:solidFill>
              <a:effectLst>
                <a:outerShdw blurRad="38100" dist="38100" dir="2700000" algn="tl">
                  <a:srgbClr val="000000">
                    <a:alpha val="43137"/>
                  </a:srgbClr>
                </a:outerShdw>
              </a:effectLst>
            </a:endParaRPr>
          </a:p>
        </p:txBody>
      </p:sp>
      <p:sp>
        <p:nvSpPr>
          <p:cNvPr id="15" name="Rectangle 14"/>
          <p:cNvSpPr/>
          <p:nvPr/>
        </p:nvSpPr>
        <p:spPr>
          <a:xfrm>
            <a:off x="8630514" y="4939036"/>
            <a:ext cx="2976563" cy="1016000"/>
          </a:xfrm>
          <a:prstGeom prst="rect">
            <a:avLst/>
          </a:prstGeom>
        </p:spPr>
        <p:txBody>
          <a:bodyPr>
            <a:spAutoFit/>
          </a:bodyPr>
          <a:lstStyle/>
          <a:p>
            <a:pPr fontAlgn="auto">
              <a:spcBef>
                <a:spcPts val="0"/>
              </a:spcBef>
              <a:spcAft>
                <a:spcPts val="0"/>
              </a:spcAft>
              <a:defRPr/>
            </a:pPr>
            <a:r>
              <a:rPr lang="en-US" sz="3000" b="1" dirty="0">
                <a:effectLst>
                  <a:outerShdw blurRad="38100" dist="38100" dir="2700000" algn="tl">
                    <a:srgbClr val="000000">
                      <a:alpha val="43137"/>
                    </a:srgbClr>
                  </a:outerShdw>
                </a:effectLst>
                <a:latin typeface="Arial" pitchFamily="34" charset="0"/>
                <a:cs typeface="Arial" pitchFamily="34" charset="0"/>
              </a:rPr>
              <a:t>6.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meeting face-to-face</a:t>
            </a:r>
            <a:endParaRPr lang="en-US" dirty="0">
              <a:solidFill>
                <a:srgbClr val="0070C0"/>
              </a:solidFill>
              <a:effectLst>
                <a:outerShdw blurRad="38100" dist="38100" dir="2700000" algn="tl">
                  <a:srgbClr val="000000">
                    <a:alpha val="43137"/>
                  </a:srgbClr>
                </a:outerShdw>
              </a:effectLst>
            </a:endParaRPr>
          </a:p>
        </p:txBody>
      </p:sp>
      <p:pic>
        <p:nvPicPr>
          <p:cNvPr id="27657" name="Picture 2"/>
          <p:cNvPicPr>
            <a:picLocks noChangeAspect="1" noChangeArrowheads="1"/>
          </p:cNvPicPr>
          <p:nvPr/>
        </p:nvPicPr>
        <p:blipFill>
          <a:blip r:embed="rId2"/>
          <a:srcRect/>
          <a:stretch>
            <a:fillRect/>
          </a:stretch>
        </p:blipFill>
        <p:spPr bwMode="auto">
          <a:xfrm>
            <a:off x="709354" y="702243"/>
            <a:ext cx="3026575" cy="1796692"/>
          </a:xfrm>
          <a:prstGeom prst="rect">
            <a:avLst/>
          </a:prstGeom>
          <a:noFill/>
          <a:ln w="28575">
            <a:solidFill>
              <a:srgbClr val="00FF00"/>
            </a:solidFill>
            <a:miter lim="800000"/>
            <a:headEnd/>
            <a:tailEnd/>
          </a:ln>
        </p:spPr>
      </p:pic>
      <p:pic>
        <p:nvPicPr>
          <p:cNvPr id="27658" name="Picture 3"/>
          <p:cNvPicPr>
            <a:picLocks noChangeAspect="1" noChangeArrowheads="1"/>
          </p:cNvPicPr>
          <p:nvPr/>
        </p:nvPicPr>
        <p:blipFill>
          <a:blip r:embed="rId3"/>
          <a:srcRect/>
          <a:stretch>
            <a:fillRect/>
          </a:stretch>
        </p:blipFill>
        <p:spPr bwMode="auto">
          <a:xfrm>
            <a:off x="4401156" y="702243"/>
            <a:ext cx="3285844" cy="1796692"/>
          </a:xfrm>
          <a:prstGeom prst="rect">
            <a:avLst/>
          </a:prstGeom>
          <a:noFill/>
          <a:ln w="28575">
            <a:solidFill>
              <a:srgbClr val="00FF00"/>
            </a:solidFill>
            <a:miter lim="800000"/>
            <a:headEnd/>
            <a:tailEnd/>
          </a:ln>
        </p:spPr>
      </p:pic>
      <p:pic>
        <p:nvPicPr>
          <p:cNvPr id="27659" name="Picture 4"/>
          <p:cNvPicPr>
            <a:picLocks noChangeAspect="1" noChangeArrowheads="1"/>
          </p:cNvPicPr>
          <p:nvPr/>
        </p:nvPicPr>
        <p:blipFill>
          <a:blip r:embed="rId4"/>
          <a:srcRect/>
          <a:stretch>
            <a:fillRect/>
          </a:stretch>
        </p:blipFill>
        <p:spPr bwMode="auto">
          <a:xfrm>
            <a:off x="709354" y="2759428"/>
            <a:ext cx="3080677" cy="1796692"/>
          </a:xfrm>
          <a:prstGeom prst="rect">
            <a:avLst/>
          </a:prstGeom>
          <a:noFill/>
          <a:ln w="28575">
            <a:solidFill>
              <a:srgbClr val="00FF00"/>
            </a:solidFill>
            <a:miter lim="800000"/>
            <a:headEnd/>
            <a:tailEnd/>
          </a:ln>
        </p:spPr>
      </p:pic>
      <p:pic>
        <p:nvPicPr>
          <p:cNvPr id="27660" name="Picture 5"/>
          <p:cNvPicPr>
            <a:picLocks noChangeAspect="1" noChangeArrowheads="1"/>
          </p:cNvPicPr>
          <p:nvPr/>
        </p:nvPicPr>
        <p:blipFill>
          <a:blip r:embed="rId5"/>
          <a:srcRect/>
          <a:stretch>
            <a:fillRect/>
          </a:stretch>
        </p:blipFill>
        <p:spPr bwMode="auto">
          <a:xfrm>
            <a:off x="709354" y="4878256"/>
            <a:ext cx="3114516" cy="1820857"/>
          </a:xfrm>
          <a:prstGeom prst="rect">
            <a:avLst/>
          </a:prstGeom>
          <a:noFill/>
          <a:ln w="28575">
            <a:solidFill>
              <a:srgbClr val="00FF00"/>
            </a:solidFill>
            <a:miter lim="800000"/>
            <a:headEnd/>
            <a:tailEnd/>
          </a:ln>
        </p:spPr>
      </p:pic>
      <p:pic>
        <p:nvPicPr>
          <p:cNvPr id="27661" name="Picture 6"/>
          <p:cNvPicPr>
            <a:picLocks noChangeAspect="1" noChangeArrowheads="1"/>
          </p:cNvPicPr>
          <p:nvPr/>
        </p:nvPicPr>
        <p:blipFill>
          <a:blip r:embed="rId6"/>
          <a:srcRect/>
          <a:stretch>
            <a:fillRect/>
          </a:stretch>
        </p:blipFill>
        <p:spPr bwMode="auto">
          <a:xfrm>
            <a:off x="4357972" y="4939036"/>
            <a:ext cx="3372225" cy="1760078"/>
          </a:xfrm>
          <a:prstGeom prst="rect">
            <a:avLst/>
          </a:prstGeom>
          <a:noFill/>
          <a:ln w="28575">
            <a:solidFill>
              <a:srgbClr val="00FF00"/>
            </a:solidFill>
            <a:miter lim="800000"/>
            <a:headEnd/>
            <a:tailEnd/>
          </a:ln>
        </p:spPr>
      </p:pic>
      <p:pic>
        <p:nvPicPr>
          <p:cNvPr id="27662" name="Picture 7"/>
          <p:cNvPicPr>
            <a:picLocks noChangeAspect="1" noChangeArrowheads="1"/>
          </p:cNvPicPr>
          <p:nvPr/>
        </p:nvPicPr>
        <p:blipFill>
          <a:blip r:embed="rId7"/>
          <a:srcRect/>
          <a:stretch>
            <a:fillRect/>
          </a:stretch>
        </p:blipFill>
        <p:spPr bwMode="auto">
          <a:xfrm>
            <a:off x="4401156" y="2838947"/>
            <a:ext cx="3285844" cy="1760077"/>
          </a:xfrm>
          <a:prstGeom prst="rect">
            <a:avLst/>
          </a:prstGeom>
          <a:noFill/>
          <a:ln w="28575">
            <a:solidFill>
              <a:srgbClr val="00FF00"/>
            </a:solidFill>
            <a:miter lim="800000"/>
            <a:headEnd/>
            <a:tailEnd/>
          </a:ln>
        </p:spPr>
      </p:pic>
      <p:sp>
        <p:nvSpPr>
          <p:cNvPr id="4" name="Oval 3"/>
          <p:cNvSpPr/>
          <p:nvPr/>
        </p:nvSpPr>
        <p:spPr>
          <a:xfrm>
            <a:off x="148950" y="1246050"/>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a</a:t>
            </a:r>
          </a:p>
        </p:txBody>
      </p:sp>
      <p:sp>
        <p:nvSpPr>
          <p:cNvPr id="19" name="Oval 18"/>
          <p:cNvSpPr/>
          <p:nvPr/>
        </p:nvSpPr>
        <p:spPr>
          <a:xfrm>
            <a:off x="194950" y="5402818"/>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c</a:t>
            </a:r>
          </a:p>
        </p:txBody>
      </p:sp>
      <p:sp>
        <p:nvSpPr>
          <p:cNvPr id="20" name="Oval 19"/>
          <p:cNvSpPr/>
          <p:nvPr/>
        </p:nvSpPr>
        <p:spPr>
          <a:xfrm>
            <a:off x="182851" y="3447564"/>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b</a:t>
            </a:r>
          </a:p>
        </p:txBody>
      </p:sp>
      <p:sp>
        <p:nvSpPr>
          <p:cNvPr id="21" name="Oval 20"/>
          <p:cNvSpPr/>
          <p:nvPr/>
        </p:nvSpPr>
        <p:spPr>
          <a:xfrm>
            <a:off x="3846913" y="5467361"/>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f</a:t>
            </a:r>
          </a:p>
        </p:txBody>
      </p:sp>
      <p:sp>
        <p:nvSpPr>
          <p:cNvPr id="22" name="Oval 21"/>
          <p:cNvSpPr/>
          <p:nvPr/>
        </p:nvSpPr>
        <p:spPr>
          <a:xfrm>
            <a:off x="3927833" y="3364749"/>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e</a:t>
            </a:r>
          </a:p>
        </p:txBody>
      </p:sp>
      <p:sp>
        <p:nvSpPr>
          <p:cNvPr id="23" name="Oval 22"/>
          <p:cNvSpPr/>
          <p:nvPr/>
        </p:nvSpPr>
        <p:spPr>
          <a:xfrm>
            <a:off x="3846913" y="1262137"/>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d</a:t>
            </a:r>
          </a:p>
        </p:txBody>
      </p:sp>
    </p:spTree>
    <p:extLst>
      <p:ext uri="{BB962C8B-B14F-4D97-AF65-F5344CB8AC3E}">
        <p14:creationId xmlns:p14="http://schemas.microsoft.com/office/powerpoint/2010/main" val="750225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735" y="27831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2" y="2362201"/>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498" y="2396614"/>
            <a:ext cx="3865563"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22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44057" y="1297859"/>
            <a:ext cx="6214807" cy="4526218"/>
          </a:xfrm>
          <a:prstGeom prst="rect">
            <a:avLst/>
          </a:prstGeom>
        </p:spPr>
      </p:pic>
    </p:spTree>
    <p:extLst>
      <p:ext uri="{BB962C8B-B14F-4D97-AF65-F5344CB8AC3E}">
        <p14:creationId xmlns:p14="http://schemas.microsoft.com/office/powerpoint/2010/main" val="104439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0"/>
                <a:lumOff val="100000"/>
              </a:schemeClr>
            </a:gs>
            <a:gs pos="91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334144" y="43875"/>
            <a:ext cx="2605701" cy="584775"/>
          </a:xfrm>
          <a:prstGeom prst="rect">
            <a:avLst/>
          </a:prstGeom>
          <a:noFill/>
        </p:spPr>
        <p:txBody>
          <a:bodyPr wrap="square">
            <a:spAutoFit/>
          </a:bodyPr>
          <a:lstStyle/>
          <a:p>
            <a:pPr fontAlgn="auto">
              <a:spcBef>
                <a:spcPts val="0"/>
              </a:spcBef>
              <a:spcAft>
                <a:spcPts val="0"/>
              </a:spcAft>
              <a:defRPr/>
            </a:pPr>
            <a:r>
              <a:rPr lang="en-US" sz="3200" b="1" spc="-100" dirty="0">
                <a:ln>
                  <a:solidFill>
                    <a:srgbClr val="FF0000"/>
                  </a:solidFill>
                </a:ln>
                <a:solidFill>
                  <a:srgbClr val="3333FF"/>
                </a:solidFill>
                <a:effectLst>
                  <a:outerShdw blurRad="38100" dist="38100" dir="2700000" algn="tl">
                    <a:srgbClr val="000000">
                      <a:alpha val="43137"/>
                    </a:srgbClr>
                  </a:outerShdw>
                </a:effectLst>
                <a:latin typeface="Arial" pitchFamily="34" charset="0"/>
                <a:cs typeface="Arial" pitchFamily="34" charset="0"/>
              </a:rPr>
              <a:t>* WARM-UP:</a:t>
            </a:r>
            <a:endParaRPr lang="en-US" sz="3200" dirty="0">
              <a:solidFill>
                <a:srgbClr val="3333FF"/>
              </a:solidFill>
              <a:effectLst>
                <a:outerShdw blurRad="38100" dist="38100" dir="2700000" algn="tl">
                  <a:srgbClr val="000000">
                    <a:alpha val="43137"/>
                  </a:srgbClr>
                </a:outerShdw>
              </a:effectLst>
            </a:endParaRPr>
          </a:p>
        </p:txBody>
      </p:sp>
      <p:sp>
        <p:nvSpPr>
          <p:cNvPr id="4" name="Rectangle 3"/>
          <p:cNvSpPr/>
          <p:nvPr/>
        </p:nvSpPr>
        <p:spPr>
          <a:xfrm>
            <a:off x="3039320" y="53042"/>
            <a:ext cx="6056210" cy="523220"/>
          </a:xfrm>
          <a:prstGeom prst="rect">
            <a:avLst/>
          </a:prstGeom>
        </p:spPr>
        <p:txBody>
          <a:bodyPr wrap="square">
            <a:spAutoFit/>
          </a:bodyPr>
          <a:lstStyle/>
          <a:p>
            <a:pPr algn="just" fontAlgn="auto">
              <a:spcBef>
                <a:spcPts val="0"/>
              </a:spcBef>
              <a:spcAft>
                <a:spcPts val="0"/>
              </a:spcAft>
              <a:defRPr/>
            </a:pPr>
            <a:r>
              <a:rPr lang="en-US" sz="2800" b="1" dirty="0">
                <a:solidFill>
                  <a:srgbClr val="9900FF"/>
                </a:solidFill>
              </a:rPr>
              <a:t>M</a:t>
            </a:r>
            <a:r>
              <a:rPr lang="vi-VN" sz="2800" b="1" dirty="0">
                <a:solidFill>
                  <a:srgbClr val="9900FF"/>
                </a:solidFill>
              </a:rPr>
              <a:t>atch the word and picture </a:t>
            </a:r>
            <a:r>
              <a:rPr lang="en-US" sz="2800" b="1" spc="-40" dirty="0">
                <a:solidFill>
                  <a:srgbClr val="9900FF"/>
                </a:solidFill>
                <a:effectLst>
                  <a:outerShdw blurRad="38100" dist="38100" dir="2700000" algn="tl">
                    <a:srgbClr val="000000">
                      <a:alpha val="43137"/>
                    </a:srgbClr>
                  </a:outerShdw>
                </a:effectLst>
                <a:latin typeface="Arial" pitchFamily="34" charset="0"/>
                <a:cs typeface="Arial" pitchFamily="34" charset="0"/>
              </a:rPr>
              <a:t>.</a:t>
            </a:r>
          </a:p>
        </p:txBody>
      </p:sp>
      <p:sp>
        <p:nvSpPr>
          <p:cNvPr id="5" name="Rectangle 4"/>
          <p:cNvSpPr/>
          <p:nvPr/>
        </p:nvSpPr>
        <p:spPr>
          <a:xfrm>
            <a:off x="125308" y="2431564"/>
            <a:ext cx="3430587" cy="1016000"/>
          </a:xfrm>
          <a:prstGeom prst="rect">
            <a:avLst/>
          </a:prstGeom>
        </p:spPr>
        <p:txBody>
          <a:bodyPr>
            <a:spAutoFit/>
          </a:bodyPr>
          <a:lstStyle/>
          <a:p>
            <a:pPr algn="ctr" fontAlgn="auto">
              <a:spcBef>
                <a:spcPts val="0"/>
              </a:spcBef>
              <a:spcAft>
                <a:spcPts val="0"/>
              </a:spcAft>
              <a:defRPr/>
            </a:pPr>
            <a:r>
              <a:rPr lang="en-US" sz="3000" b="1" dirty="0">
                <a:effectLst>
                  <a:outerShdw blurRad="38100" dist="38100" dir="2700000" algn="tl">
                    <a:srgbClr val="000000">
                      <a:alpha val="43137"/>
                    </a:srgbClr>
                  </a:outerShdw>
                </a:effectLst>
                <a:latin typeface="Arial" pitchFamily="34" charset="0"/>
                <a:cs typeface="Arial" pitchFamily="34" charset="0"/>
              </a:rPr>
              <a:t>5.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having a video conference</a:t>
            </a:r>
            <a:endParaRPr lang="en-US" dirty="0">
              <a:solidFill>
                <a:srgbClr val="0070C0"/>
              </a:solidFill>
              <a:effectLst>
                <a:outerShdw blurRad="38100" dist="38100" dir="2700000" algn="tl">
                  <a:srgbClr val="000000">
                    <a:alpha val="43137"/>
                  </a:srgbClr>
                </a:outerShdw>
              </a:effectLst>
            </a:endParaRPr>
          </a:p>
        </p:txBody>
      </p:sp>
      <p:sp>
        <p:nvSpPr>
          <p:cNvPr id="6" name="Rectangle 5"/>
          <p:cNvSpPr/>
          <p:nvPr/>
        </p:nvSpPr>
        <p:spPr>
          <a:xfrm>
            <a:off x="69404" y="5632730"/>
            <a:ext cx="3222357" cy="553998"/>
          </a:xfrm>
          <a:prstGeom prst="rect">
            <a:avLst/>
          </a:prstGeom>
        </p:spPr>
        <p:txBody>
          <a:bodyPr wrap="none">
            <a:spAutoFit/>
          </a:bodyPr>
          <a:lstStyle/>
          <a:p>
            <a:pPr fontAlgn="auto">
              <a:spcBef>
                <a:spcPts val="0"/>
              </a:spcBef>
              <a:spcAft>
                <a:spcPts val="0"/>
              </a:spcAft>
              <a:defRPr/>
            </a:pPr>
            <a:r>
              <a:rPr lang="en-US" sz="3000" b="1" dirty="0">
                <a:effectLst>
                  <a:outerShdw blurRad="38100" dist="38100" dir="2700000" algn="tl">
                    <a:srgbClr val="000000">
                      <a:alpha val="43137"/>
                    </a:srgbClr>
                  </a:outerShdw>
                </a:effectLst>
                <a:latin typeface="Arial" pitchFamily="34" charset="0"/>
                <a:cs typeface="Arial" pitchFamily="34" charset="0"/>
              </a:rPr>
              <a:t>2.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video chatting</a:t>
            </a:r>
            <a:endParaRPr lang="en-US" dirty="0">
              <a:solidFill>
                <a:srgbClr val="0070C0"/>
              </a:solidFill>
              <a:effectLst>
                <a:outerShdw blurRad="38100" dist="38100" dir="2700000" algn="tl">
                  <a:srgbClr val="000000">
                    <a:alpha val="43137"/>
                  </a:srgbClr>
                </a:outerShdw>
              </a:effectLst>
            </a:endParaRPr>
          </a:p>
        </p:txBody>
      </p:sp>
      <p:sp>
        <p:nvSpPr>
          <p:cNvPr id="7" name="Rectangle 6"/>
          <p:cNvSpPr/>
          <p:nvPr/>
        </p:nvSpPr>
        <p:spPr>
          <a:xfrm>
            <a:off x="3497545" y="2572528"/>
            <a:ext cx="4172813" cy="1015663"/>
          </a:xfrm>
          <a:prstGeom prst="rect">
            <a:avLst/>
          </a:prstGeom>
        </p:spPr>
        <p:txBody>
          <a:bodyPr wrap="square">
            <a:spAutoFit/>
          </a:bodyPr>
          <a:lstStyle/>
          <a:p>
            <a:pPr algn="ctr" fontAlgn="auto">
              <a:spcBef>
                <a:spcPts val="0"/>
              </a:spcBef>
              <a:spcAft>
                <a:spcPts val="0"/>
              </a:spcAft>
              <a:defRPr/>
            </a:pPr>
            <a:r>
              <a:rPr lang="en-US" sz="3000" b="1" dirty="0">
                <a:effectLst>
                  <a:outerShdw blurRad="38100" dist="38100" dir="2700000" algn="tl">
                    <a:srgbClr val="000000">
                      <a:alpha val="43137"/>
                    </a:srgbClr>
                  </a:outerShdw>
                </a:effectLst>
                <a:latin typeface="Arial" pitchFamily="34" charset="0"/>
                <a:cs typeface="Arial" pitchFamily="34" charset="0"/>
              </a:rPr>
              <a:t>4.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using social </a:t>
            </a:r>
          </a:p>
          <a:p>
            <a:pPr algn="ctr" fontAlgn="auto">
              <a:spcBef>
                <a:spcPts val="0"/>
              </a:spcBef>
              <a:spcAft>
                <a:spcPts val="0"/>
              </a:spcAft>
              <a:defRPr/>
            </a:pP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media</a:t>
            </a:r>
            <a:endParaRPr lang="en-US" dirty="0">
              <a:solidFill>
                <a:srgbClr val="0070C0"/>
              </a:solidFill>
              <a:effectLst>
                <a:outerShdw blurRad="38100" dist="38100" dir="2700000" algn="tl">
                  <a:srgbClr val="000000">
                    <a:alpha val="43137"/>
                  </a:srgbClr>
                </a:outerShdw>
              </a:effectLst>
            </a:endParaRPr>
          </a:p>
        </p:txBody>
      </p:sp>
      <p:sp>
        <p:nvSpPr>
          <p:cNvPr id="8" name="Rectangle 7"/>
          <p:cNvSpPr/>
          <p:nvPr/>
        </p:nvSpPr>
        <p:spPr>
          <a:xfrm>
            <a:off x="8595148" y="2643739"/>
            <a:ext cx="2358752" cy="554037"/>
          </a:xfrm>
          <a:prstGeom prst="rect">
            <a:avLst/>
          </a:prstGeom>
        </p:spPr>
        <p:txBody>
          <a:bodyPr wrap="square">
            <a:spAutoFit/>
          </a:bodyPr>
          <a:lstStyle/>
          <a:p>
            <a:pPr fontAlgn="auto">
              <a:spcBef>
                <a:spcPts val="0"/>
              </a:spcBef>
              <a:spcAft>
                <a:spcPts val="0"/>
              </a:spcAft>
              <a:defRPr/>
            </a:pPr>
            <a:r>
              <a:rPr lang="en-US" sz="3000" b="1" dirty="0">
                <a:effectLst>
                  <a:outerShdw blurRad="38100" dist="38100" dir="2700000" algn="tl">
                    <a:srgbClr val="000000">
                      <a:alpha val="43137"/>
                    </a:srgbClr>
                  </a:outerShdw>
                </a:effectLst>
                <a:latin typeface="Arial" pitchFamily="34" charset="0"/>
                <a:cs typeface="Arial" pitchFamily="34" charset="0"/>
              </a:rPr>
              <a:t>1.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emailing</a:t>
            </a:r>
            <a:endParaRPr lang="en-US" dirty="0">
              <a:solidFill>
                <a:srgbClr val="0070C0"/>
              </a:solidFill>
              <a:effectLst>
                <a:outerShdw blurRad="38100" dist="38100" dir="2700000" algn="tl">
                  <a:srgbClr val="000000">
                    <a:alpha val="43137"/>
                  </a:srgbClr>
                </a:outerShdw>
              </a:effectLst>
            </a:endParaRPr>
          </a:p>
        </p:txBody>
      </p:sp>
      <p:sp>
        <p:nvSpPr>
          <p:cNvPr id="9" name="Rectangle 8"/>
          <p:cNvSpPr/>
          <p:nvPr/>
        </p:nvSpPr>
        <p:spPr>
          <a:xfrm>
            <a:off x="8107515" y="5753608"/>
            <a:ext cx="3435556" cy="553998"/>
          </a:xfrm>
          <a:prstGeom prst="rect">
            <a:avLst/>
          </a:prstGeom>
        </p:spPr>
        <p:txBody>
          <a:bodyPr wrap="none">
            <a:spAutoFit/>
          </a:bodyPr>
          <a:lstStyle/>
          <a:p>
            <a:pPr fontAlgn="auto">
              <a:spcBef>
                <a:spcPts val="0"/>
              </a:spcBef>
              <a:spcAft>
                <a:spcPts val="0"/>
              </a:spcAft>
              <a:defRPr/>
            </a:pPr>
            <a:r>
              <a:rPr lang="en-US" sz="3000" b="1" dirty="0">
                <a:effectLst>
                  <a:outerShdw blurRad="38100" dist="38100" dir="2700000" algn="tl">
                    <a:srgbClr val="000000">
                      <a:alpha val="43137"/>
                    </a:srgbClr>
                  </a:outerShdw>
                </a:effectLst>
                <a:latin typeface="Arial" pitchFamily="34" charset="0"/>
                <a:cs typeface="Arial" pitchFamily="34" charset="0"/>
              </a:rPr>
              <a:t>3.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using telepathy</a:t>
            </a:r>
            <a:endParaRPr lang="en-US" dirty="0">
              <a:solidFill>
                <a:srgbClr val="0070C0"/>
              </a:solidFill>
              <a:effectLst>
                <a:outerShdw blurRad="38100" dist="38100" dir="2700000" algn="tl">
                  <a:srgbClr val="000000">
                    <a:alpha val="43137"/>
                  </a:srgbClr>
                </a:outerShdw>
              </a:effectLst>
            </a:endParaRPr>
          </a:p>
        </p:txBody>
      </p:sp>
      <p:sp>
        <p:nvSpPr>
          <p:cNvPr id="10" name="Rectangle 9"/>
          <p:cNvSpPr/>
          <p:nvPr/>
        </p:nvSpPr>
        <p:spPr>
          <a:xfrm>
            <a:off x="4117604" y="5735880"/>
            <a:ext cx="3655337" cy="1016000"/>
          </a:xfrm>
          <a:prstGeom prst="rect">
            <a:avLst/>
          </a:prstGeom>
        </p:spPr>
        <p:txBody>
          <a:bodyPr wrap="square">
            <a:spAutoFit/>
          </a:bodyPr>
          <a:lstStyle/>
          <a:p>
            <a:pPr algn="ctr" fontAlgn="auto">
              <a:spcBef>
                <a:spcPts val="0"/>
              </a:spcBef>
              <a:spcAft>
                <a:spcPts val="0"/>
              </a:spcAft>
              <a:defRPr/>
            </a:pPr>
            <a:r>
              <a:rPr lang="en-US" sz="3000" b="1" dirty="0">
                <a:effectLst>
                  <a:outerShdw blurRad="38100" dist="38100" dir="2700000" algn="tl">
                    <a:srgbClr val="000000">
                      <a:alpha val="43137"/>
                    </a:srgbClr>
                  </a:outerShdw>
                </a:effectLst>
                <a:latin typeface="Arial" pitchFamily="34" charset="0"/>
                <a:cs typeface="Arial" pitchFamily="34" charset="0"/>
              </a:rPr>
              <a:t>6. </a:t>
            </a: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meeting </a:t>
            </a:r>
          </a:p>
          <a:p>
            <a:pPr algn="ctr" fontAlgn="auto">
              <a:spcBef>
                <a:spcPts val="0"/>
              </a:spcBef>
              <a:spcAft>
                <a:spcPts val="0"/>
              </a:spcAft>
              <a:defRPr/>
            </a:pPr>
            <a:r>
              <a:rPr lang="en-US" sz="3000" b="1" dirty="0">
                <a:solidFill>
                  <a:srgbClr val="0070C0"/>
                </a:solidFill>
                <a:effectLst>
                  <a:outerShdw blurRad="38100" dist="38100" dir="2700000" algn="tl">
                    <a:srgbClr val="000000">
                      <a:alpha val="43137"/>
                    </a:srgbClr>
                  </a:outerShdw>
                </a:effectLst>
                <a:latin typeface="Arial" pitchFamily="34" charset="0"/>
                <a:cs typeface="Arial" pitchFamily="34" charset="0"/>
              </a:rPr>
              <a:t>face-to-face</a:t>
            </a:r>
            <a:endParaRPr lang="en-US" dirty="0">
              <a:solidFill>
                <a:srgbClr val="0070C0"/>
              </a:solidFill>
              <a:effectLst>
                <a:outerShdw blurRad="38100" dist="38100" dir="2700000" algn="tl">
                  <a:srgbClr val="000000">
                    <a:alpha val="43137"/>
                  </a:srgbClr>
                </a:outerShdw>
              </a:effectLst>
            </a:endParaRPr>
          </a:p>
        </p:txBody>
      </p:sp>
      <p:pic>
        <p:nvPicPr>
          <p:cNvPr id="11" name="Picture 2"/>
          <p:cNvPicPr>
            <a:picLocks noChangeAspect="1" noChangeArrowheads="1"/>
          </p:cNvPicPr>
          <p:nvPr/>
        </p:nvPicPr>
        <p:blipFill>
          <a:blip r:embed="rId2"/>
          <a:srcRect/>
          <a:stretch>
            <a:fillRect/>
          </a:stretch>
        </p:blipFill>
        <p:spPr bwMode="auto">
          <a:xfrm>
            <a:off x="709354" y="702243"/>
            <a:ext cx="3026575" cy="1796692"/>
          </a:xfrm>
          <a:prstGeom prst="rect">
            <a:avLst/>
          </a:prstGeom>
          <a:noFill/>
          <a:ln w="28575">
            <a:solidFill>
              <a:srgbClr val="00FF00"/>
            </a:solidFill>
            <a:miter lim="800000"/>
            <a:headEnd/>
            <a:tailEnd/>
          </a:ln>
        </p:spPr>
      </p:pic>
      <p:pic>
        <p:nvPicPr>
          <p:cNvPr id="12" name="Picture 3"/>
          <p:cNvPicPr>
            <a:picLocks noChangeAspect="1" noChangeArrowheads="1"/>
          </p:cNvPicPr>
          <p:nvPr/>
        </p:nvPicPr>
        <p:blipFill>
          <a:blip r:embed="rId3"/>
          <a:srcRect/>
          <a:stretch>
            <a:fillRect/>
          </a:stretch>
        </p:blipFill>
        <p:spPr bwMode="auto">
          <a:xfrm>
            <a:off x="609695" y="3817220"/>
            <a:ext cx="3097889" cy="1796692"/>
          </a:xfrm>
          <a:prstGeom prst="rect">
            <a:avLst/>
          </a:prstGeom>
          <a:noFill/>
          <a:ln w="28575">
            <a:solidFill>
              <a:srgbClr val="00FF00"/>
            </a:solidFill>
            <a:miter lim="800000"/>
            <a:headEnd/>
            <a:tailEnd/>
          </a:ln>
        </p:spPr>
      </p:pic>
      <p:pic>
        <p:nvPicPr>
          <p:cNvPr id="13" name="Picture 4"/>
          <p:cNvPicPr>
            <a:picLocks noChangeAspect="1" noChangeArrowheads="1"/>
          </p:cNvPicPr>
          <p:nvPr/>
        </p:nvPicPr>
        <p:blipFill>
          <a:blip r:embed="rId4"/>
          <a:srcRect/>
          <a:stretch>
            <a:fillRect/>
          </a:stretch>
        </p:blipFill>
        <p:spPr bwMode="auto">
          <a:xfrm>
            <a:off x="4589681" y="743675"/>
            <a:ext cx="3080677" cy="1796692"/>
          </a:xfrm>
          <a:prstGeom prst="rect">
            <a:avLst/>
          </a:prstGeom>
          <a:noFill/>
          <a:ln w="28575">
            <a:solidFill>
              <a:srgbClr val="00FF00"/>
            </a:solidFill>
            <a:miter lim="800000"/>
            <a:headEnd/>
            <a:tailEnd/>
          </a:ln>
        </p:spPr>
      </p:pic>
      <p:pic>
        <p:nvPicPr>
          <p:cNvPr id="14" name="Picture 5"/>
          <p:cNvPicPr>
            <a:picLocks noChangeAspect="1" noChangeArrowheads="1"/>
          </p:cNvPicPr>
          <p:nvPr/>
        </p:nvPicPr>
        <p:blipFill>
          <a:blip r:embed="rId5"/>
          <a:srcRect/>
          <a:stretch>
            <a:fillRect/>
          </a:stretch>
        </p:blipFill>
        <p:spPr bwMode="auto">
          <a:xfrm>
            <a:off x="8524111" y="678078"/>
            <a:ext cx="3018960" cy="1820857"/>
          </a:xfrm>
          <a:prstGeom prst="rect">
            <a:avLst/>
          </a:prstGeom>
          <a:noFill/>
          <a:ln w="28575">
            <a:solidFill>
              <a:srgbClr val="00FF00"/>
            </a:solidFill>
            <a:miter lim="800000"/>
            <a:headEnd/>
            <a:tailEnd/>
          </a:ln>
        </p:spPr>
      </p:pic>
      <p:pic>
        <p:nvPicPr>
          <p:cNvPr id="15" name="Picture 6"/>
          <p:cNvPicPr>
            <a:picLocks noChangeAspect="1" noChangeArrowheads="1"/>
          </p:cNvPicPr>
          <p:nvPr/>
        </p:nvPicPr>
        <p:blipFill>
          <a:blip r:embed="rId6"/>
          <a:srcRect/>
          <a:stretch>
            <a:fillRect/>
          </a:stretch>
        </p:blipFill>
        <p:spPr bwMode="auto">
          <a:xfrm>
            <a:off x="8524111" y="3872652"/>
            <a:ext cx="3104684" cy="1760078"/>
          </a:xfrm>
          <a:prstGeom prst="rect">
            <a:avLst/>
          </a:prstGeom>
          <a:noFill/>
          <a:ln w="28575">
            <a:solidFill>
              <a:srgbClr val="00FF00"/>
            </a:solidFill>
            <a:miter lim="800000"/>
            <a:headEnd/>
            <a:tailEnd/>
          </a:ln>
        </p:spPr>
      </p:pic>
      <p:pic>
        <p:nvPicPr>
          <p:cNvPr id="16" name="Picture 7"/>
          <p:cNvPicPr>
            <a:picLocks noChangeAspect="1" noChangeArrowheads="1"/>
          </p:cNvPicPr>
          <p:nvPr/>
        </p:nvPicPr>
        <p:blipFill>
          <a:blip r:embed="rId7"/>
          <a:srcRect/>
          <a:stretch>
            <a:fillRect/>
          </a:stretch>
        </p:blipFill>
        <p:spPr bwMode="auto">
          <a:xfrm>
            <a:off x="4589681" y="3852350"/>
            <a:ext cx="3183260" cy="1760077"/>
          </a:xfrm>
          <a:prstGeom prst="rect">
            <a:avLst/>
          </a:prstGeom>
          <a:noFill/>
          <a:ln w="28575">
            <a:solidFill>
              <a:srgbClr val="00FF00"/>
            </a:solidFill>
            <a:miter lim="800000"/>
            <a:headEnd/>
            <a:tailEnd/>
          </a:ln>
        </p:spPr>
      </p:pic>
      <p:sp>
        <p:nvSpPr>
          <p:cNvPr id="17" name="Oval 16"/>
          <p:cNvSpPr/>
          <p:nvPr/>
        </p:nvSpPr>
        <p:spPr>
          <a:xfrm>
            <a:off x="148950" y="1246050"/>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a</a:t>
            </a:r>
          </a:p>
        </p:txBody>
      </p:sp>
      <p:sp>
        <p:nvSpPr>
          <p:cNvPr id="18" name="Oval 17"/>
          <p:cNvSpPr/>
          <p:nvPr/>
        </p:nvSpPr>
        <p:spPr>
          <a:xfrm>
            <a:off x="7935183" y="1311924"/>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c</a:t>
            </a:r>
          </a:p>
        </p:txBody>
      </p:sp>
      <p:sp>
        <p:nvSpPr>
          <p:cNvPr id="19" name="Oval 18"/>
          <p:cNvSpPr/>
          <p:nvPr/>
        </p:nvSpPr>
        <p:spPr>
          <a:xfrm>
            <a:off x="4075582" y="1262137"/>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b</a:t>
            </a:r>
          </a:p>
        </p:txBody>
      </p:sp>
      <p:sp>
        <p:nvSpPr>
          <p:cNvPr id="20" name="Oval 19"/>
          <p:cNvSpPr/>
          <p:nvPr/>
        </p:nvSpPr>
        <p:spPr>
          <a:xfrm>
            <a:off x="7971208" y="4499760"/>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f</a:t>
            </a:r>
          </a:p>
        </p:txBody>
      </p:sp>
      <p:sp>
        <p:nvSpPr>
          <p:cNvPr id="21" name="Oval 20"/>
          <p:cNvSpPr/>
          <p:nvPr/>
        </p:nvSpPr>
        <p:spPr>
          <a:xfrm>
            <a:off x="3991163" y="4464016"/>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e</a:t>
            </a:r>
          </a:p>
        </p:txBody>
      </p:sp>
      <p:sp>
        <p:nvSpPr>
          <p:cNvPr id="22" name="Oval 21"/>
          <p:cNvSpPr/>
          <p:nvPr/>
        </p:nvSpPr>
        <p:spPr>
          <a:xfrm>
            <a:off x="28512" y="4464017"/>
            <a:ext cx="420217" cy="396039"/>
          </a:xfrm>
          <a:prstGeom prst="ellipse">
            <a:avLst/>
          </a:prstGeom>
          <a:ln w="28575">
            <a:solidFill>
              <a:srgbClr val="7192A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C00000"/>
                </a:solidFill>
              </a:rPr>
              <a:t>d</a:t>
            </a:r>
          </a:p>
        </p:txBody>
      </p:sp>
    </p:spTree>
    <p:extLst>
      <p:ext uri="{BB962C8B-B14F-4D97-AF65-F5344CB8AC3E}">
        <p14:creationId xmlns:p14="http://schemas.microsoft.com/office/powerpoint/2010/main" val="41954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36979" y="1340316"/>
            <a:ext cx="3948886" cy="625641"/>
          </a:xfrm>
          <a:prstGeom prst="roundRect">
            <a:avLst>
              <a:gd name="adj" fmla="val 4266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9883" y="1171920"/>
            <a:ext cx="964452" cy="916490"/>
          </a:xfrm>
          <a:prstGeom prst="rect">
            <a:avLst/>
          </a:prstGeom>
        </p:spPr>
      </p:pic>
      <p:sp>
        <p:nvSpPr>
          <p:cNvPr id="36" name="TextBox 35"/>
          <p:cNvSpPr txBox="1"/>
          <p:nvPr/>
        </p:nvSpPr>
        <p:spPr>
          <a:xfrm>
            <a:off x="4359596" y="1391188"/>
            <a:ext cx="3226438" cy="523220"/>
          </a:xfrm>
          <a:prstGeom prst="rect">
            <a:avLst/>
          </a:prstGeom>
          <a:noFill/>
        </p:spPr>
        <p:txBody>
          <a:bodyPr wrap="square" rtlCol="0">
            <a:spAutoFit/>
          </a:bodyPr>
          <a:lstStyle/>
          <a:p>
            <a:r>
              <a:rPr lang="en-US" sz="2800" b="1" dirty="0">
                <a:solidFill>
                  <a:srgbClr val="0070C0"/>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COMMUNICATION IN THE FUTURE</a:t>
            </a:r>
          </a:p>
        </p:txBody>
      </p:sp>
      <p:sp>
        <p:nvSpPr>
          <p:cNvPr id="17" name="TextBox 16"/>
          <p:cNvSpPr txBox="1"/>
          <p:nvPr/>
        </p:nvSpPr>
        <p:spPr>
          <a:xfrm>
            <a:off x="2197843" y="109060"/>
            <a:ext cx="801657" cy="707886"/>
          </a:xfrm>
          <a:prstGeom prst="rect">
            <a:avLst/>
          </a:prstGeom>
          <a:noFill/>
        </p:spPr>
        <p:txBody>
          <a:bodyPr wrap="square" rtlCol="0">
            <a:spAutoFit/>
          </a:bodyPr>
          <a:lstStyle/>
          <a:p>
            <a:pPr algn="ctr"/>
            <a:r>
              <a:rPr lang="en-US" sz="4000" b="1" dirty="0">
                <a:solidFill>
                  <a:schemeClr val="bg1"/>
                </a:solidFill>
                <a:latin typeface="Myriad Pro" pitchFamily="34" charset="0"/>
              </a:rPr>
              <a:t>10</a:t>
            </a:r>
          </a:p>
        </p:txBody>
      </p:sp>
      <p:pic>
        <p:nvPicPr>
          <p:cNvPr id="4098" name="Picture 2" descr="Modes of Communication: Types, Meaning and Examples | Leverage Edu">
            <a:extLst>
              <a:ext uri="{FF2B5EF4-FFF2-40B4-BE49-F238E27FC236}">
                <a16:creationId xmlns:a16="http://schemas.microsoft.com/office/drawing/2014/main" id="{06C9D86E-BB8C-228E-1AB2-0419DB9FE9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0755" y="2711974"/>
            <a:ext cx="5847929" cy="365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8365" y="550847"/>
            <a:ext cx="6332642" cy="1015663"/>
          </a:xfrm>
          <a:prstGeom prst="rect">
            <a:avLst/>
          </a:prstGeom>
          <a:noFill/>
          <a:effectLst/>
        </p:spPr>
        <p:txBody>
          <a:bodyPr wrap="square" rtlCol="0">
            <a:spAutoFit/>
          </a:bodyPr>
          <a:lstStyle/>
          <a:p>
            <a:r>
              <a:rPr lang="en-US" sz="6000" b="1" dirty="0">
                <a:solidFill>
                  <a:srgbClr val="0070C0"/>
                </a:solidFill>
                <a:effectLst>
                  <a:glow rad="88900">
                    <a:schemeClr val="bg1"/>
                  </a:glow>
                </a:effectLst>
                <a:latin typeface="Arial Black" panose="020B0A04020102020204" pitchFamily="34" charset="0"/>
                <a:cs typeface="Arial" panose="020B0604020202020204" pitchFamily="34" charset="0"/>
              </a:rPr>
              <a:t>I. LISTENING</a:t>
            </a:r>
          </a:p>
        </p:txBody>
      </p:sp>
      <p:pic>
        <p:nvPicPr>
          <p:cNvPr id="5" name="Picture 4" descr="2,853 Telepathy Stock Photos, Pictures &amp; Royalty-Free Images - iStock |  Telepathy vector, Telepathy icon">
            <a:extLst>
              <a:ext uri="{FF2B5EF4-FFF2-40B4-BE49-F238E27FC236}">
                <a16:creationId xmlns:a16="http://schemas.microsoft.com/office/drawing/2014/main" id="{D94E8701-F219-257D-A74F-7B740C92F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211" y="2198324"/>
            <a:ext cx="5768950" cy="3299236"/>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04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9240" y="374050"/>
            <a:ext cx="10807959" cy="553998"/>
          </a:xfrm>
          <a:prstGeom prst="rect">
            <a:avLst/>
          </a:prstGeom>
          <a:noFill/>
          <a:effectLst/>
        </p:spPr>
        <p:txBody>
          <a:bodyPr wrap="square" rtlCol="0">
            <a:spAutoFit/>
          </a:bodyPr>
          <a:lstStyle/>
          <a:p>
            <a:r>
              <a:rPr lang="en-US" sz="3000" b="1" dirty="0">
                <a:effectLst/>
              </a:rPr>
              <a:t>Look at the pictures. Complete the word / phrase for each picture. </a:t>
            </a:r>
            <a:endParaRPr lang="en-US" sz="3000" dirty="0"/>
          </a:p>
        </p:txBody>
      </p:sp>
      <p:sp>
        <p:nvSpPr>
          <p:cNvPr id="16" name="Rounded Rectangle 15"/>
          <p:cNvSpPr/>
          <p:nvPr/>
        </p:nvSpPr>
        <p:spPr>
          <a:xfrm>
            <a:off x="565725" y="37405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510" y="27141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4B762BA3-5846-49A1-A041-93C20AA09C52}"/>
              </a:ext>
            </a:extLst>
          </p:cNvPr>
          <p:cNvSpPr txBox="1"/>
          <p:nvPr/>
        </p:nvSpPr>
        <p:spPr>
          <a:xfrm>
            <a:off x="648659" y="4520014"/>
            <a:ext cx="4482738" cy="923330"/>
          </a:xfrm>
          <a:prstGeom prst="rect">
            <a:avLst/>
          </a:prstGeom>
          <a:noFill/>
        </p:spPr>
        <p:txBody>
          <a:bodyPr wrap="square">
            <a:spAutoFit/>
          </a:bodyPr>
          <a:lstStyle/>
          <a:p>
            <a:pPr algn="ctr">
              <a:lnSpc>
                <a:spcPct val="150000"/>
              </a:lnSpc>
            </a:pPr>
            <a:r>
              <a:rPr lang="en-US" sz="3600" b="1" dirty="0">
                <a:solidFill>
                  <a:srgbClr val="C00000"/>
                </a:solidFill>
              </a:rPr>
              <a:t>1. </a:t>
            </a:r>
            <a:r>
              <a:rPr lang="en-US" sz="3600" b="1" dirty="0"/>
              <a:t>c_____ pigeon</a:t>
            </a:r>
            <a:endParaRPr lang="en-US" sz="3600" b="1" dirty="0">
              <a:effectLst/>
            </a:endParaRPr>
          </a:p>
        </p:txBody>
      </p:sp>
      <p:pic>
        <p:nvPicPr>
          <p:cNvPr id="3" name="Picture 2" descr="A white bird with a blue background&#10;&#10;Description automatically generated with low confidence">
            <a:extLst>
              <a:ext uri="{FF2B5EF4-FFF2-40B4-BE49-F238E27FC236}">
                <a16:creationId xmlns:a16="http://schemas.microsoft.com/office/drawing/2014/main" id="{90FF7C12-B5D0-0041-5223-2DB693497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26" y="1317524"/>
            <a:ext cx="4531721" cy="2864262"/>
          </a:xfrm>
          <a:prstGeom prst="rect">
            <a:avLst/>
          </a:prstGeom>
          <a:ln>
            <a:solidFill>
              <a:schemeClr val="bg1">
                <a:lumMod val="65000"/>
              </a:schemeClr>
            </a:solidFill>
          </a:ln>
        </p:spPr>
      </p:pic>
      <p:grpSp>
        <p:nvGrpSpPr>
          <p:cNvPr id="6" name="Group 5">
            <a:extLst>
              <a:ext uri="{FF2B5EF4-FFF2-40B4-BE49-F238E27FC236}">
                <a16:creationId xmlns:a16="http://schemas.microsoft.com/office/drawing/2014/main" id="{76C31E37-79BB-3CB9-DC86-3C23DDD26603}"/>
              </a:ext>
            </a:extLst>
          </p:cNvPr>
          <p:cNvGrpSpPr/>
          <p:nvPr/>
        </p:nvGrpSpPr>
        <p:grpSpPr>
          <a:xfrm>
            <a:off x="6485639" y="1199535"/>
            <a:ext cx="5195084" cy="3105246"/>
            <a:chOff x="4006661" y="2064903"/>
            <a:chExt cx="3050000" cy="1803400"/>
          </a:xfrm>
        </p:grpSpPr>
        <p:pic>
          <p:nvPicPr>
            <p:cNvPr id="1026" name="Picture 2">
              <a:extLst>
                <a:ext uri="{FF2B5EF4-FFF2-40B4-BE49-F238E27FC236}">
                  <a16:creationId xmlns:a16="http://schemas.microsoft.com/office/drawing/2014/main" id="{0FEAFEFD-2BA7-A867-1CF1-4D66C0F4F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875" y="2068303"/>
              <a:ext cx="1039572"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028230-4706-2D92-E332-5C90C7AC98AE}"/>
                </a:ext>
              </a:extLst>
            </p:cNvPr>
            <p:cNvSpPr txBox="1"/>
            <p:nvPr/>
          </p:nvSpPr>
          <p:spPr>
            <a:xfrm>
              <a:off x="4006661" y="2064903"/>
              <a:ext cx="3050000" cy="1803400"/>
            </a:xfrm>
            <a:prstGeom prst="rect">
              <a:avLst/>
            </a:prstGeom>
            <a:noFill/>
            <a:ln>
              <a:solidFill>
                <a:schemeClr val="bg1">
                  <a:lumMod val="65000"/>
                </a:schemeClr>
              </a:solidFill>
            </a:ln>
          </p:spPr>
          <p:txBody>
            <a:bodyPr wrap="square" rtlCol="0">
              <a:spAutoFit/>
            </a:bodyPr>
            <a:lstStyle/>
            <a:p>
              <a:endParaRPr lang="en-VN" dirty="0"/>
            </a:p>
          </p:txBody>
        </p:sp>
      </p:grpSp>
      <p:sp>
        <p:nvSpPr>
          <p:cNvPr id="7" name="TextBox 6">
            <a:extLst>
              <a:ext uri="{FF2B5EF4-FFF2-40B4-BE49-F238E27FC236}">
                <a16:creationId xmlns:a16="http://schemas.microsoft.com/office/drawing/2014/main" id="{50C97930-B215-CBFB-A2B3-0BF21B8AC748}"/>
              </a:ext>
            </a:extLst>
          </p:cNvPr>
          <p:cNvSpPr txBox="1"/>
          <p:nvPr/>
        </p:nvSpPr>
        <p:spPr>
          <a:xfrm>
            <a:off x="6587515" y="4613768"/>
            <a:ext cx="3957579" cy="837473"/>
          </a:xfrm>
          <a:prstGeom prst="rect">
            <a:avLst/>
          </a:prstGeom>
          <a:noFill/>
        </p:spPr>
        <p:txBody>
          <a:bodyPr wrap="square">
            <a:spAutoFit/>
          </a:bodyPr>
          <a:lstStyle/>
          <a:p>
            <a:pPr algn="ctr">
              <a:lnSpc>
                <a:spcPct val="150000"/>
              </a:lnSpc>
            </a:pPr>
            <a:r>
              <a:rPr lang="en-US" sz="3600" b="1" dirty="0">
                <a:solidFill>
                  <a:srgbClr val="C00000"/>
                </a:solidFill>
              </a:rPr>
              <a:t>2.  </a:t>
            </a:r>
            <a:r>
              <a:rPr lang="en-US" sz="3600" b="1" dirty="0"/>
              <a:t>s____________</a:t>
            </a:r>
            <a:endParaRPr lang="en-US" sz="3600" b="1" dirty="0">
              <a:effectLst/>
            </a:endParaRPr>
          </a:p>
        </p:txBody>
      </p:sp>
      <p:sp>
        <p:nvSpPr>
          <p:cNvPr id="13" name="TextBox 12">
            <a:extLst>
              <a:ext uri="{FF2B5EF4-FFF2-40B4-BE49-F238E27FC236}">
                <a16:creationId xmlns:a16="http://schemas.microsoft.com/office/drawing/2014/main" id="{DF646CFB-D305-1406-F36A-93483237940C}"/>
              </a:ext>
            </a:extLst>
          </p:cNvPr>
          <p:cNvSpPr txBox="1"/>
          <p:nvPr/>
        </p:nvSpPr>
        <p:spPr>
          <a:xfrm>
            <a:off x="1670942" y="4711156"/>
            <a:ext cx="2215788" cy="646331"/>
          </a:xfrm>
          <a:prstGeom prst="rect">
            <a:avLst/>
          </a:prstGeom>
          <a:noFill/>
        </p:spPr>
        <p:txBody>
          <a:bodyPr wrap="square" rtlCol="0">
            <a:spAutoFit/>
          </a:bodyPr>
          <a:lstStyle/>
          <a:p>
            <a:r>
              <a:rPr lang="en-VN" sz="3600" b="1" dirty="0">
                <a:solidFill>
                  <a:srgbClr val="C00000"/>
                </a:solidFill>
              </a:rPr>
              <a:t>carrier</a:t>
            </a:r>
          </a:p>
        </p:txBody>
      </p:sp>
      <p:sp>
        <p:nvSpPr>
          <p:cNvPr id="14" name="TextBox 13">
            <a:extLst>
              <a:ext uri="{FF2B5EF4-FFF2-40B4-BE49-F238E27FC236}">
                <a16:creationId xmlns:a16="http://schemas.microsoft.com/office/drawing/2014/main" id="{19C9399E-2F15-021A-302D-1BCC482664C8}"/>
              </a:ext>
            </a:extLst>
          </p:cNvPr>
          <p:cNvSpPr txBox="1"/>
          <p:nvPr/>
        </p:nvSpPr>
        <p:spPr>
          <a:xfrm>
            <a:off x="7276500" y="4819047"/>
            <a:ext cx="3278426" cy="646331"/>
          </a:xfrm>
          <a:prstGeom prst="rect">
            <a:avLst/>
          </a:prstGeom>
          <a:noFill/>
        </p:spPr>
        <p:txBody>
          <a:bodyPr wrap="square" rtlCol="0">
            <a:spAutoFit/>
          </a:bodyPr>
          <a:lstStyle/>
          <a:p>
            <a:r>
              <a:rPr lang="en-VN" sz="3600" b="1" dirty="0">
                <a:solidFill>
                  <a:srgbClr val="C00000"/>
                </a:solidFill>
              </a:rPr>
              <a:t>smartwatch</a:t>
            </a: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dissolv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0751" y="344553"/>
            <a:ext cx="10104474" cy="523220"/>
          </a:xfrm>
          <a:prstGeom prst="rect">
            <a:avLst/>
          </a:prstGeom>
          <a:noFill/>
          <a:effectLst/>
        </p:spPr>
        <p:txBody>
          <a:bodyPr wrap="square" rtlCol="0">
            <a:spAutoFit/>
          </a:bodyPr>
          <a:lstStyle/>
          <a:p>
            <a:r>
              <a:rPr lang="en-US" sz="2800" b="1" dirty="0">
                <a:effectLst/>
              </a:rPr>
              <a:t>Look at the pictures. Complete the word / phrase for each picture. </a:t>
            </a:r>
            <a:endParaRPr lang="en-US" sz="2800" b="1" dirty="0"/>
          </a:p>
        </p:txBody>
      </p:sp>
      <p:sp>
        <p:nvSpPr>
          <p:cNvPr id="16" name="Rounded Rectangle 15"/>
          <p:cNvSpPr/>
          <p:nvPr/>
        </p:nvSpPr>
        <p:spPr>
          <a:xfrm>
            <a:off x="477235" y="34455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0020" y="24191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94C20D62-B224-AEB7-7613-FFB00DF9F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37" y="1366128"/>
            <a:ext cx="4693129" cy="2747197"/>
          </a:xfrm>
          <a:prstGeom prst="rect">
            <a:avLst/>
          </a:prstGeom>
        </p:spPr>
      </p:pic>
      <p:pic>
        <p:nvPicPr>
          <p:cNvPr id="1028" name="Picture 4" descr="Picture: 123RF/OSTAPENKO">
            <a:extLst>
              <a:ext uri="{FF2B5EF4-FFF2-40B4-BE49-F238E27FC236}">
                <a16:creationId xmlns:a16="http://schemas.microsoft.com/office/drawing/2014/main" id="{887D31A7-CF74-7669-5154-32D5037F6F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66" b="10553"/>
          <a:stretch/>
        </p:blipFill>
        <p:spPr bwMode="auto">
          <a:xfrm>
            <a:off x="6405443" y="1366129"/>
            <a:ext cx="4693125" cy="274719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AAE68C6-94DD-5171-0606-AB70E29F95DF}"/>
              </a:ext>
            </a:extLst>
          </p:cNvPr>
          <p:cNvSpPr txBox="1"/>
          <p:nvPr/>
        </p:nvSpPr>
        <p:spPr>
          <a:xfrm>
            <a:off x="730281" y="4076015"/>
            <a:ext cx="4343439" cy="837473"/>
          </a:xfrm>
          <a:prstGeom prst="rect">
            <a:avLst/>
          </a:prstGeom>
          <a:noFill/>
        </p:spPr>
        <p:txBody>
          <a:bodyPr wrap="square">
            <a:spAutoFit/>
          </a:bodyPr>
          <a:lstStyle/>
          <a:p>
            <a:pPr algn="ctr">
              <a:lnSpc>
                <a:spcPct val="150000"/>
              </a:lnSpc>
            </a:pPr>
            <a:r>
              <a:rPr lang="en-US" sz="3600" b="1" dirty="0">
                <a:solidFill>
                  <a:srgbClr val="C00000"/>
                </a:solidFill>
              </a:rPr>
              <a:t>3. </a:t>
            </a:r>
            <a:r>
              <a:rPr lang="en-US" sz="3600" b="1" dirty="0"/>
              <a:t>t_______ machine</a:t>
            </a:r>
            <a:endParaRPr lang="en-US" sz="3600" b="1" dirty="0">
              <a:effectLst/>
            </a:endParaRPr>
          </a:p>
        </p:txBody>
      </p:sp>
      <p:sp>
        <p:nvSpPr>
          <p:cNvPr id="10" name="TextBox 9">
            <a:extLst>
              <a:ext uri="{FF2B5EF4-FFF2-40B4-BE49-F238E27FC236}">
                <a16:creationId xmlns:a16="http://schemas.microsoft.com/office/drawing/2014/main" id="{98E55BC5-7DAF-D215-D416-970075953520}"/>
              </a:ext>
            </a:extLst>
          </p:cNvPr>
          <p:cNvSpPr txBox="1"/>
          <p:nvPr/>
        </p:nvSpPr>
        <p:spPr>
          <a:xfrm>
            <a:off x="6300524" y="4113326"/>
            <a:ext cx="4343439" cy="837473"/>
          </a:xfrm>
          <a:prstGeom prst="rect">
            <a:avLst/>
          </a:prstGeom>
          <a:noFill/>
        </p:spPr>
        <p:txBody>
          <a:bodyPr wrap="square">
            <a:spAutoFit/>
          </a:bodyPr>
          <a:lstStyle/>
          <a:p>
            <a:pPr algn="ctr">
              <a:lnSpc>
                <a:spcPct val="150000"/>
              </a:lnSpc>
            </a:pPr>
            <a:r>
              <a:rPr lang="en-US" sz="3600" b="1" dirty="0">
                <a:solidFill>
                  <a:srgbClr val="C00000"/>
                </a:solidFill>
              </a:rPr>
              <a:t>4. </a:t>
            </a:r>
            <a:r>
              <a:rPr lang="en-US" sz="3600" b="1" dirty="0"/>
              <a:t>h_________</a:t>
            </a:r>
            <a:endParaRPr lang="en-US" sz="3600" b="1" dirty="0">
              <a:effectLst/>
            </a:endParaRPr>
          </a:p>
        </p:txBody>
      </p:sp>
      <p:sp>
        <p:nvSpPr>
          <p:cNvPr id="15" name="TextBox 14">
            <a:extLst>
              <a:ext uri="{FF2B5EF4-FFF2-40B4-BE49-F238E27FC236}">
                <a16:creationId xmlns:a16="http://schemas.microsoft.com/office/drawing/2014/main" id="{399AA11A-9253-620E-E6E8-D6D176AE5555}"/>
              </a:ext>
            </a:extLst>
          </p:cNvPr>
          <p:cNvSpPr txBox="1"/>
          <p:nvPr/>
        </p:nvSpPr>
        <p:spPr>
          <a:xfrm>
            <a:off x="1192049" y="4267157"/>
            <a:ext cx="2349395" cy="646331"/>
          </a:xfrm>
          <a:prstGeom prst="rect">
            <a:avLst/>
          </a:prstGeom>
          <a:noFill/>
        </p:spPr>
        <p:txBody>
          <a:bodyPr wrap="square" rtlCol="0">
            <a:spAutoFit/>
          </a:bodyPr>
          <a:lstStyle/>
          <a:p>
            <a:r>
              <a:rPr lang="en-US" sz="3600" b="1" dirty="0">
                <a:solidFill>
                  <a:srgbClr val="C00000"/>
                </a:solidFill>
              </a:rPr>
              <a:t> translation</a:t>
            </a:r>
            <a:endParaRPr lang="en-VN" sz="3600" b="1" dirty="0">
              <a:solidFill>
                <a:srgbClr val="C00000"/>
              </a:solidFill>
            </a:endParaRPr>
          </a:p>
        </p:txBody>
      </p:sp>
      <p:sp>
        <p:nvSpPr>
          <p:cNvPr id="22" name="TextBox 21">
            <a:extLst>
              <a:ext uri="{FF2B5EF4-FFF2-40B4-BE49-F238E27FC236}">
                <a16:creationId xmlns:a16="http://schemas.microsoft.com/office/drawing/2014/main" id="{7CCF20F5-E4EF-DC68-568A-7674A617FD84}"/>
              </a:ext>
            </a:extLst>
          </p:cNvPr>
          <p:cNvSpPr txBox="1"/>
          <p:nvPr/>
        </p:nvSpPr>
        <p:spPr>
          <a:xfrm>
            <a:off x="7465257" y="4304468"/>
            <a:ext cx="2349395" cy="646331"/>
          </a:xfrm>
          <a:prstGeom prst="rect">
            <a:avLst/>
          </a:prstGeom>
          <a:noFill/>
        </p:spPr>
        <p:txBody>
          <a:bodyPr wrap="square" rtlCol="0">
            <a:spAutoFit/>
          </a:bodyPr>
          <a:lstStyle/>
          <a:p>
            <a:r>
              <a:rPr lang="en-VN" sz="3600" b="1" dirty="0">
                <a:solidFill>
                  <a:srgbClr val="C00000"/>
                </a:solidFill>
              </a:rPr>
              <a:t>holograph</a:t>
            </a:r>
            <a:r>
              <a:rPr lang="en-US" sz="3600" b="1" dirty="0">
                <a:solidFill>
                  <a:srgbClr val="C00000"/>
                </a:solidFill>
              </a:rPr>
              <a:t>y</a:t>
            </a:r>
            <a:endParaRPr lang="en-VN" sz="3600" b="1" dirty="0">
              <a:solidFill>
                <a:srgbClr val="C00000"/>
              </a:solidFill>
            </a:endParaRPr>
          </a:p>
        </p:txBody>
      </p:sp>
    </p:spTree>
    <p:extLst>
      <p:ext uri="{BB962C8B-B14F-4D97-AF65-F5344CB8AC3E}">
        <p14:creationId xmlns:p14="http://schemas.microsoft.com/office/powerpoint/2010/main" val="428266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dissolve">
                                      <p:cBhvr>
                                        <p:cTn id="1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3B4CDDF-45F5-892A-76EA-BA9A89F6F893}"/>
              </a:ext>
            </a:extLst>
          </p:cNvPr>
          <p:cNvGrpSpPr/>
          <p:nvPr/>
        </p:nvGrpSpPr>
        <p:grpSpPr>
          <a:xfrm>
            <a:off x="0" y="1602044"/>
            <a:ext cx="12143828" cy="4404702"/>
            <a:chOff x="46267" y="2342140"/>
            <a:chExt cx="12143828" cy="3375323"/>
          </a:xfrm>
        </p:grpSpPr>
        <p:grpSp>
          <p:nvGrpSpPr>
            <p:cNvPr id="18" name="Group 17">
              <a:extLst>
                <a:ext uri="{FF2B5EF4-FFF2-40B4-BE49-F238E27FC236}">
                  <a16:creationId xmlns:a16="http://schemas.microsoft.com/office/drawing/2014/main" id="{59BEC003-85D7-AEF1-D8D9-1AD43FE37CF6}"/>
                </a:ext>
              </a:extLst>
            </p:cNvPr>
            <p:cNvGrpSpPr/>
            <p:nvPr/>
          </p:nvGrpSpPr>
          <p:grpSpPr>
            <a:xfrm>
              <a:off x="46267" y="2342140"/>
              <a:ext cx="12143828" cy="3375323"/>
              <a:chOff x="46267" y="2342140"/>
              <a:chExt cx="12143828" cy="3375323"/>
            </a:xfrm>
          </p:grpSpPr>
          <p:pic>
            <p:nvPicPr>
              <p:cNvPr id="2" name="Picture 1">
                <a:extLst>
                  <a:ext uri="{FF2B5EF4-FFF2-40B4-BE49-F238E27FC236}">
                    <a16:creationId xmlns:a16="http://schemas.microsoft.com/office/drawing/2014/main" id="{39427987-B1B0-A4C4-E1FC-F427BD60B27D}"/>
                  </a:ext>
                </a:extLst>
              </p:cNvPr>
              <p:cNvPicPr>
                <a:picLocks noChangeAspect="1"/>
              </p:cNvPicPr>
              <p:nvPr/>
            </p:nvPicPr>
            <p:blipFill>
              <a:blip r:embed="rId5"/>
              <a:stretch>
                <a:fillRect/>
              </a:stretch>
            </p:blipFill>
            <p:spPr>
              <a:xfrm>
                <a:off x="46267" y="2342140"/>
                <a:ext cx="12143828" cy="3375323"/>
              </a:xfrm>
              <a:prstGeom prst="rect">
                <a:avLst/>
              </a:prstGeom>
            </p:spPr>
          </p:pic>
          <p:pic>
            <p:nvPicPr>
              <p:cNvPr id="15" name="Picture 14">
                <a:extLst>
                  <a:ext uri="{FF2B5EF4-FFF2-40B4-BE49-F238E27FC236}">
                    <a16:creationId xmlns:a16="http://schemas.microsoft.com/office/drawing/2014/main" id="{C265DD01-9A8B-EDEC-2119-8C4B979FCC54}"/>
                  </a:ext>
                </a:extLst>
              </p:cNvPr>
              <p:cNvPicPr>
                <a:picLocks noChangeAspect="1"/>
              </p:cNvPicPr>
              <p:nvPr/>
            </p:nvPicPr>
            <p:blipFill>
              <a:blip r:embed="rId6"/>
              <a:stretch>
                <a:fillRect/>
              </a:stretch>
            </p:blipFill>
            <p:spPr>
              <a:xfrm>
                <a:off x="1883274" y="4498659"/>
                <a:ext cx="1366593" cy="443699"/>
              </a:xfrm>
              <a:prstGeom prst="rect">
                <a:avLst/>
              </a:prstGeom>
            </p:spPr>
          </p:pic>
        </p:grpSp>
        <p:pic>
          <p:nvPicPr>
            <p:cNvPr id="19" name="Picture 18">
              <a:extLst>
                <a:ext uri="{FF2B5EF4-FFF2-40B4-BE49-F238E27FC236}">
                  <a16:creationId xmlns:a16="http://schemas.microsoft.com/office/drawing/2014/main" id="{41E528DD-E8CC-2CF7-B183-CBF7D22891C2}"/>
                </a:ext>
              </a:extLst>
            </p:cNvPr>
            <p:cNvPicPr>
              <a:picLocks noChangeAspect="1"/>
            </p:cNvPicPr>
            <p:nvPr/>
          </p:nvPicPr>
          <p:blipFill>
            <a:blip r:embed="rId7"/>
            <a:stretch>
              <a:fillRect/>
            </a:stretch>
          </p:blipFill>
          <p:spPr>
            <a:xfrm>
              <a:off x="5839024" y="5142892"/>
              <a:ext cx="1482526" cy="487920"/>
            </a:xfrm>
            <a:prstGeom prst="rect">
              <a:avLst/>
            </a:prstGeom>
          </p:spPr>
        </p:pic>
      </p:grpSp>
      <p:sp>
        <p:nvSpPr>
          <p:cNvPr id="13" name="Rounded Rectangle 12"/>
          <p:cNvSpPr/>
          <p:nvPr/>
        </p:nvSpPr>
        <p:spPr>
          <a:xfrm>
            <a:off x="547609" y="39760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09203" y="302264"/>
            <a:ext cx="10338245" cy="892552"/>
          </a:xfrm>
          <a:prstGeom prst="rect">
            <a:avLst/>
          </a:prstGeom>
          <a:noFill/>
          <a:effectLst/>
        </p:spPr>
        <p:txBody>
          <a:bodyPr wrap="square" rtlCol="0">
            <a:spAutoFit/>
          </a:bodyPr>
          <a:lstStyle/>
          <a:p>
            <a:r>
              <a:rPr lang="en-US" sz="2600" b="1" dirty="0">
                <a:effectLst/>
              </a:rPr>
              <a:t>Listen to an announcement about an exhibition. Complete each gap in the agenda with ONE word or a number. </a:t>
            </a:r>
            <a:endParaRPr lang="en-US" sz="2600" dirty="0"/>
          </a:p>
        </p:txBody>
      </p:sp>
      <p:sp>
        <p:nvSpPr>
          <p:cNvPr id="17" name="TextBox 16"/>
          <p:cNvSpPr txBox="1"/>
          <p:nvPr/>
        </p:nvSpPr>
        <p:spPr>
          <a:xfrm>
            <a:off x="600395" y="29496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TextBox 5">
            <a:extLst>
              <a:ext uri="{FF2B5EF4-FFF2-40B4-BE49-F238E27FC236}">
                <a16:creationId xmlns:a16="http://schemas.microsoft.com/office/drawing/2014/main" id="{2A1D1DB0-CBDC-B82E-7BA1-EB908715AA1A}"/>
              </a:ext>
            </a:extLst>
          </p:cNvPr>
          <p:cNvSpPr txBox="1"/>
          <p:nvPr/>
        </p:nvSpPr>
        <p:spPr>
          <a:xfrm>
            <a:off x="9284128" y="2642771"/>
            <a:ext cx="1036532" cy="584775"/>
          </a:xfrm>
          <a:prstGeom prst="rect">
            <a:avLst/>
          </a:prstGeom>
          <a:noFill/>
        </p:spPr>
        <p:txBody>
          <a:bodyPr wrap="square" rtlCol="0">
            <a:spAutoFit/>
          </a:bodyPr>
          <a:lstStyle/>
          <a:p>
            <a:r>
              <a:rPr lang="en-VN" sz="3200" b="1" dirty="0">
                <a:solidFill>
                  <a:srgbClr val="7030A0"/>
                </a:solidFill>
              </a:rPr>
              <a:t>8:20</a:t>
            </a:r>
          </a:p>
        </p:txBody>
      </p:sp>
      <p:sp>
        <p:nvSpPr>
          <p:cNvPr id="7" name="TextBox 6">
            <a:extLst>
              <a:ext uri="{FF2B5EF4-FFF2-40B4-BE49-F238E27FC236}">
                <a16:creationId xmlns:a16="http://schemas.microsoft.com/office/drawing/2014/main" id="{D571EDB9-B36D-CDE9-C83B-3DB6F3219192}"/>
              </a:ext>
            </a:extLst>
          </p:cNvPr>
          <p:cNvSpPr txBox="1"/>
          <p:nvPr/>
        </p:nvSpPr>
        <p:spPr>
          <a:xfrm>
            <a:off x="4827612" y="3429000"/>
            <a:ext cx="1268388" cy="584775"/>
          </a:xfrm>
          <a:prstGeom prst="rect">
            <a:avLst/>
          </a:prstGeom>
          <a:noFill/>
        </p:spPr>
        <p:txBody>
          <a:bodyPr wrap="square" rtlCol="0">
            <a:spAutoFit/>
          </a:bodyPr>
          <a:lstStyle/>
          <a:p>
            <a:r>
              <a:rPr lang="en-VN" sz="3200" b="1" dirty="0">
                <a:solidFill>
                  <a:srgbClr val="7030A0"/>
                </a:solidFill>
              </a:rPr>
              <a:t>First</a:t>
            </a:r>
          </a:p>
        </p:txBody>
      </p:sp>
      <p:sp>
        <p:nvSpPr>
          <p:cNvPr id="8" name="TextBox 7">
            <a:extLst>
              <a:ext uri="{FF2B5EF4-FFF2-40B4-BE49-F238E27FC236}">
                <a16:creationId xmlns:a16="http://schemas.microsoft.com/office/drawing/2014/main" id="{133CB25C-B90C-572F-67C3-639FDA4EFFF2}"/>
              </a:ext>
            </a:extLst>
          </p:cNvPr>
          <p:cNvSpPr txBox="1"/>
          <p:nvPr/>
        </p:nvSpPr>
        <p:spPr>
          <a:xfrm>
            <a:off x="697312" y="4299408"/>
            <a:ext cx="1663802" cy="584775"/>
          </a:xfrm>
          <a:prstGeom prst="rect">
            <a:avLst/>
          </a:prstGeom>
          <a:noFill/>
        </p:spPr>
        <p:txBody>
          <a:bodyPr wrap="square" rtlCol="0">
            <a:spAutoFit/>
          </a:bodyPr>
          <a:lstStyle/>
          <a:p>
            <a:r>
              <a:rPr lang="en-US" sz="3200" b="1" dirty="0">
                <a:solidFill>
                  <a:srgbClr val="7030A0"/>
                </a:solidFill>
              </a:rPr>
              <a:t>M</a:t>
            </a:r>
            <a:r>
              <a:rPr lang="en-VN" sz="3200" b="1" dirty="0">
                <a:solidFill>
                  <a:srgbClr val="7030A0"/>
                </a:solidFill>
              </a:rPr>
              <a:t>odern</a:t>
            </a:r>
          </a:p>
        </p:txBody>
      </p:sp>
      <p:sp>
        <p:nvSpPr>
          <p:cNvPr id="9" name="TextBox 8">
            <a:extLst>
              <a:ext uri="{FF2B5EF4-FFF2-40B4-BE49-F238E27FC236}">
                <a16:creationId xmlns:a16="http://schemas.microsoft.com/office/drawing/2014/main" id="{ADE492C2-AF6B-F9D3-1967-786D871E4F1B}"/>
              </a:ext>
            </a:extLst>
          </p:cNvPr>
          <p:cNvSpPr txBox="1"/>
          <p:nvPr/>
        </p:nvSpPr>
        <p:spPr>
          <a:xfrm>
            <a:off x="8863106" y="4268273"/>
            <a:ext cx="1268388" cy="584775"/>
          </a:xfrm>
          <a:prstGeom prst="rect">
            <a:avLst/>
          </a:prstGeom>
          <a:noFill/>
        </p:spPr>
        <p:txBody>
          <a:bodyPr wrap="square" rtlCol="0">
            <a:spAutoFit/>
          </a:bodyPr>
          <a:lstStyle/>
          <a:p>
            <a:r>
              <a:rPr lang="en-VN" sz="3200" b="1" dirty="0">
                <a:solidFill>
                  <a:srgbClr val="7030A0"/>
                </a:solidFill>
              </a:rPr>
              <a:t>10:15</a:t>
            </a:r>
          </a:p>
        </p:txBody>
      </p:sp>
      <p:sp>
        <p:nvSpPr>
          <p:cNvPr id="10" name="TextBox 9">
            <a:extLst>
              <a:ext uri="{FF2B5EF4-FFF2-40B4-BE49-F238E27FC236}">
                <a16:creationId xmlns:a16="http://schemas.microsoft.com/office/drawing/2014/main" id="{860F423E-F8CA-7524-7C1C-66D081E53CC1}"/>
              </a:ext>
            </a:extLst>
          </p:cNvPr>
          <p:cNvSpPr txBox="1"/>
          <p:nvPr/>
        </p:nvSpPr>
        <p:spPr>
          <a:xfrm>
            <a:off x="4863836" y="5143870"/>
            <a:ext cx="1536611" cy="584775"/>
          </a:xfrm>
          <a:prstGeom prst="rect">
            <a:avLst/>
          </a:prstGeom>
          <a:noFill/>
        </p:spPr>
        <p:txBody>
          <a:bodyPr wrap="square" rtlCol="0">
            <a:spAutoFit/>
          </a:bodyPr>
          <a:lstStyle/>
          <a:p>
            <a:r>
              <a:rPr lang="en-VN" sz="3200" b="1" dirty="0">
                <a:solidFill>
                  <a:srgbClr val="7030A0"/>
                </a:solidFill>
              </a:rPr>
              <a:t>Cinema</a:t>
            </a:r>
          </a:p>
        </p:txBody>
      </p:sp>
      <p:pic>
        <p:nvPicPr>
          <p:cNvPr id="3" name="Track 66.mp3">
            <a:hlinkClick r:id="" action="ppaction://media"/>
            <a:extLst>
              <a:ext uri="{FF2B5EF4-FFF2-40B4-BE49-F238E27FC236}">
                <a16:creationId xmlns:a16="http://schemas.microsoft.com/office/drawing/2014/main" id="{CA09472D-6BD0-8793-464F-54E0F89B009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44032" y="382016"/>
            <a:ext cx="812800" cy="812800"/>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083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62763" y="463444"/>
            <a:ext cx="10815315" cy="523220"/>
          </a:xfrm>
          <a:prstGeom prst="rect">
            <a:avLst/>
          </a:prstGeom>
          <a:noFill/>
          <a:effectLst/>
        </p:spPr>
        <p:txBody>
          <a:bodyPr wrap="square" rtlCol="0">
            <a:spAutoFit/>
          </a:bodyPr>
          <a:lstStyle/>
          <a:p>
            <a:r>
              <a:rPr lang="en-US" sz="2800" b="1" dirty="0">
                <a:effectLst/>
              </a:rPr>
              <a:t>Listen again. Circle the correct answer A, B, or C. </a:t>
            </a:r>
            <a:endParaRPr lang="en-US" sz="2800" dirty="0"/>
          </a:p>
        </p:txBody>
      </p:sp>
      <p:sp>
        <p:nvSpPr>
          <p:cNvPr id="16" name="Rounded Rectangle 15"/>
          <p:cNvSpPr/>
          <p:nvPr/>
        </p:nvSpPr>
        <p:spPr>
          <a:xfrm>
            <a:off x="508626" y="46344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1411" y="36080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a:extLst>
              <a:ext uri="{FF2B5EF4-FFF2-40B4-BE49-F238E27FC236}">
                <a16:creationId xmlns:a16="http://schemas.microsoft.com/office/drawing/2014/main" id="{1100F649-DFBB-5C9A-0B8C-BA8B1F085D08}"/>
              </a:ext>
            </a:extLst>
          </p:cNvPr>
          <p:cNvSpPr txBox="1"/>
          <p:nvPr/>
        </p:nvSpPr>
        <p:spPr>
          <a:xfrm>
            <a:off x="418241" y="1196417"/>
            <a:ext cx="11369452" cy="4493538"/>
          </a:xfrm>
          <a:prstGeom prst="rect">
            <a:avLst/>
          </a:prstGeom>
          <a:noFill/>
        </p:spPr>
        <p:txBody>
          <a:bodyPr wrap="square">
            <a:spAutoFit/>
          </a:bodyPr>
          <a:lstStyle/>
          <a:p>
            <a:r>
              <a:rPr lang="en-US" sz="3200" b="1" dirty="0">
                <a:solidFill>
                  <a:schemeClr val="accent2"/>
                </a:solidFill>
              </a:rPr>
              <a:t>1. </a:t>
            </a:r>
            <a:r>
              <a:rPr lang="en-US" sz="3200" dirty="0"/>
              <a:t>Who is making the announcement? </a:t>
            </a:r>
          </a:p>
          <a:p>
            <a:r>
              <a:rPr lang="en-US" sz="3200" dirty="0">
                <a:solidFill>
                  <a:srgbClr val="00B0F0"/>
                </a:solidFill>
              </a:rPr>
              <a:t>A. </a:t>
            </a:r>
            <a:r>
              <a:rPr lang="en-US" sz="3200" dirty="0"/>
              <a:t>A teacher. 			</a:t>
            </a:r>
            <a:r>
              <a:rPr lang="en-US" sz="3200" dirty="0">
                <a:solidFill>
                  <a:srgbClr val="00B0F0"/>
                </a:solidFill>
              </a:rPr>
              <a:t>B. </a:t>
            </a:r>
            <a:r>
              <a:rPr lang="en-US" sz="3200" dirty="0"/>
              <a:t>A student 		</a:t>
            </a:r>
            <a:r>
              <a:rPr lang="en-US" sz="3200" dirty="0">
                <a:solidFill>
                  <a:srgbClr val="00B0F0"/>
                </a:solidFill>
              </a:rPr>
              <a:t>C.</a:t>
            </a:r>
            <a:r>
              <a:rPr lang="en-US" sz="3200" dirty="0"/>
              <a:t> Dr Lam.</a:t>
            </a:r>
          </a:p>
          <a:p>
            <a:endParaRPr lang="en-US" sz="1500" dirty="0"/>
          </a:p>
          <a:p>
            <a:r>
              <a:rPr lang="en-US" sz="3200" b="1" dirty="0">
                <a:solidFill>
                  <a:schemeClr val="accent2"/>
                </a:solidFill>
              </a:rPr>
              <a:t>2. </a:t>
            </a:r>
            <a:r>
              <a:rPr lang="en-US" sz="3200" dirty="0"/>
              <a:t>What is in the History section? </a:t>
            </a:r>
          </a:p>
          <a:p>
            <a:r>
              <a:rPr lang="en-US" sz="3200" dirty="0">
                <a:solidFill>
                  <a:srgbClr val="00B0F0"/>
                </a:solidFill>
              </a:rPr>
              <a:t>A. </a:t>
            </a:r>
            <a:r>
              <a:rPr lang="en-US" sz="3200" dirty="0"/>
              <a:t>An introductory talk. 	</a:t>
            </a:r>
            <a:r>
              <a:rPr lang="en-US" sz="3200" dirty="0">
                <a:solidFill>
                  <a:srgbClr val="00B0F0"/>
                </a:solidFill>
              </a:rPr>
              <a:t>B.</a:t>
            </a:r>
            <a:r>
              <a:rPr lang="en-US" sz="3200" dirty="0"/>
              <a:t> A documentary.	</a:t>
            </a:r>
            <a:r>
              <a:rPr lang="en-US" sz="3200" dirty="0">
                <a:solidFill>
                  <a:srgbClr val="00B0F0"/>
                </a:solidFill>
              </a:rPr>
              <a:t>C. </a:t>
            </a:r>
            <a:r>
              <a:rPr lang="en-US" sz="3200" dirty="0"/>
              <a:t>Many pictures. </a:t>
            </a:r>
          </a:p>
          <a:p>
            <a:endParaRPr lang="en-US" sz="1500" dirty="0"/>
          </a:p>
          <a:p>
            <a:r>
              <a:rPr lang="en-US" sz="3200" b="1" dirty="0">
                <a:solidFill>
                  <a:schemeClr val="accent2"/>
                </a:solidFill>
              </a:rPr>
              <a:t>3. </a:t>
            </a:r>
            <a:r>
              <a:rPr lang="en-US" sz="3200" dirty="0"/>
              <a:t>What is NOT true about the Modern Time section? </a:t>
            </a:r>
          </a:p>
          <a:p>
            <a:r>
              <a:rPr lang="en-US" sz="3200" dirty="0">
                <a:solidFill>
                  <a:srgbClr val="00B0F0"/>
                </a:solidFill>
              </a:rPr>
              <a:t>A. </a:t>
            </a:r>
            <a:r>
              <a:rPr lang="en-US" sz="3200" dirty="0"/>
              <a:t>Students won’t like this section. </a:t>
            </a:r>
          </a:p>
          <a:p>
            <a:r>
              <a:rPr lang="en-US" sz="3200" dirty="0">
                <a:solidFill>
                  <a:srgbClr val="00B0F0"/>
                </a:solidFill>
              </a:rPr>
              <a:t>B. </a:t>
            </a:r>
            <a:r>
              <a:rPr lang="en-US" sz="3200" dirty="0"/>
              <a:t>It shows smart devices.</a:t>
            </a:r>
            <a:br>
              <a:rPr lang="en-US" sz="3200" dirty="0"/>
            </a:br>
            <a:r>
              <a:rPr lang="en-US" sz="3200" dirty="0">
                <a:solidFill>
                  <a:srgbClr val="00B0F0"/>
                </a:solidFill>
              </a:rPr>
              <a:t>C. </a:t>
            </a:r>
            <a:r>
              <a:rPr lang="en-US" sz="3200" dirty="0"/>
              <a:t>They will be there for one hour. </a:t>
            </a:r>
          </a:p>
        </p:txBody>
      </p:sp>
      <p:sp>
        <p:nvSpPr>
          <p:cNvPr id="7" name="Oval 6">
            <a:extLst>
              <a:ext uri="{FF2B5EF4-FFF2-40B4-BE49-F238E27FC236}">
                <a16:creationId xmlns:a16="http://schemas.microsoft.com/office/drawing/2014/main" id="{2C2E332F-467C-17C6-1C27-EA6F571AFAB0}"/>
              </a:ext>
            </a:extLst>
          </p:cNvPr>
          <p:cNvSpPr/>
          <p:nvPr/>
        </p:nvSpPr>
        <p:spPr>
          <a:xfrm>
            <a:off x="383516" y="1725623"/>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Oval 7">
            <a:extLst>
              <a:ext uri="{FF2B5EF4-FFF2-40B4-BE49-F238E27FC236}">
                <a16:creationId xmlns:a16="http://schemas.microsoft.com/office/drawing/2014/main" id="{4772E2C3-D1AF-5CB2-D45F-82ECDE6708A0}"/>
              </a:ext>
            </a:extLst>
          </p:cNvPr>
          <p:cNvSpPr/>
          <p:nvPr/>
        </p:nvSpPr>
        <p:spPr>
          <a:xfrm>
            <a:off x="8601541" y="2902981"/>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Oval 8">
            <a:extLst>
              <a:ext uri="{FF2B5EF4-FFF2-40B4-BE49-F238E27FC236}">
                <a16:creationId xmlns:a16="http://schemas.microsoft.com/office/drawing/2014/main" id="{B237B19E-937C-30A8-B9D3-9866CD4ACE4D}"/>
              </a:ext>
            </a:extLst>
          </p:cNvPr>
          <p:cNvSpPr/>
          <p:nvPr/>
        </p:nvSpPr>
        <p:spPr>
          <a:xfrm>
            <a:off x="383516" y="4129898"/>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 name="Track 67.mp3">
            <a:hlinkClick r:id="" action="ppaction://media"/>
            <a:extLst>
              <a:ext uri="{FF2B5EF4-FFF2-40B4-BE49-F238E27FC236}">
                <a16:creationId xmlns:a16="http://schemas.microsoft.com/office/drawing/2014/main" id="{9C8591BF-82CC-DDC2-1E1D-F35D74615B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89247" y="153250"/>
            <a:ext cx="812800" cy="812800"/>
          </a:xfrm>
          <a:prstGeom prst="rect">
            <a:avLst/>
          </a:prstGeom>
        </p:spPr>
      </p:pic>
    </p:spTree>
    <p:extLst>
      <p:ext uri="{BB962C8B-B14F-4D97-AF65-F5344CB8AC3E}">
        <p14:creationId xmlns:p14="http://schemas.microsoft.com/office/powerpoint/2010/main" val="106170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325"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0"/>
                </p:tgtEl>
              </p:cMediaNode>
            </p:audio>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4365</TotalTime>
  <Words>845</Words>
  <Application>Microsoft Office PowerPoint</Application>
  <PresentationFormat>Widescreen</PresentationFormat>
  <Paragraphs>132</Paragraphs>
  <Slides>21</Slides>
  <Notes>11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Black</vt:lpstr>
      <vt:lpstr>Calibri</vt:lpstr>
      <vt:lpstr>Calibri Light</vt:lpstr>
      <vt:lpstr>ChronicaPro</vt:lpstr>
      <vt:lpstr>Myriad Pro</vt:lpstr>
      <vt:lpstr>VNI-Ariston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hp</cp:lastModifiedBy>
  <cp:revision>245</cp:revision>
  <dcterms:created xsi:type="dcterms:W3CDTF">2020-12-09T02:04:09Z</dcterms:created>
  <dcterms:modified xsi:type="dcterms:W3CDTF">2025-06-09T16:00:06Z</dcterms:modified>
</cp:coreProperties>
</file>