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35" r:id="rId2"/>
    <p:sldId id="256" r:id="rId3"/>
    <p:sldId id="279" r:id="rId4"/>
    <p:sldId id="276" r:id="rId5"/>
    <p:sldId id="298" r:id="rId6"/>
    <p:sldId id="336" r:id="rId7"/>
    <p:sldId id="337" r:id="rId8"/>
    <p:sldId id="327" r:id="rId9"/>
    <p:sldId id="345" r:id="rId10"/>
    <p:sldId id="339" r:id="rId11"/>
    <p:sldId id="340" r:id="rId12"/>
    <p:sldId id="341" r:id="rId13"/>
    <p:sldId id="342" r:id="rId14"/>
    <p:sldId id="343" r:id="rId15"/>
    <p:sldId id="344" r:id="rId16"/>
    <p:sldId id="331" r:id="rId17"/>
    <p:sldId id="325" r:id="rId18"/>
    <p:sldId id="313" r:id="rId19"/>
    <p:sldId id="314" r:id="rId20"/>
    <p:sldId id="338" r:id="rId21"/>
    <p:sldId id="33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649"/>
    <a:srgbClr val="00CCCB"/>
    <a:srgbClr val="00EEE8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4" autoAdjust="0"/>
    <p:restoredTop sz="94650"/>
  </p:normalViewPr>
  <p:slideViewPr>
    <p:cSldViewPr snapToGrid="0" showGuides="1">
      <p:cViewPr varScale="1">
        <p:scale>
          <a:sx n="69" d="100"/>
          <a:sy n="69" d="100"/>
        </p:scale>
        <p:origin x="78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44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80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5000">
              <a:schemeClr val="accent6">
                <a:lumMod val="0"/>
                <a:lumOff val="100000"/>
              </a:schemeClr>
            </a:gs>
            <a:gs pos="2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9.png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17" Type="http://schemas.openxmlformats.org/officeDocument/2006/relationships/slide" Target="slide13.xml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20" Type="http://schemas.openxmlformats.org/officeDocument/2006/relationships/slide" Target="slide14.xml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11" Type="http://schemas.openxmlformats.org/officeDocument/2006/relationships/slide" Target="slide15.xml"/><Relationship Id="rId5" Type="http://schemas.openxmlformats.org/officeDocument/2006/relationships/image" Target="../media/image8.gif"/><Relationship Id="rId15" Type="http://schemas.openxmlformats.org/officeDocument/2006/relationships/image" Target="../media/image15.png"/><Relationship Id="rId23" Type="http://schemas.openxmlformats.org/officeDocument/2006/relationships/image" Target="../media/image21.gif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slide" Target="slide12.xml"/><Relationship Id="rId2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6.gif"/><Relationship Id="rId5" Type="http://schemas.openxmlformats.org/officeDocument/2006/relationships/image" Target="../media/image11.png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6.gif"/><Relationship Id="rId5" Type="http://schemas.openxmlformats.org/officeDocument/2006/relationships/image" Target="../media/image13.png"/><Relationship Id="rId15" Type="http://schemas.openxmlformats.org/officeDocument/2006/relationships/image" Target="../media/image29.gif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6.gif"/><Relationship Id="rId5" Type="http://schemas.openxmlformats.org/officeDocument/2006/relationships/image" Target="../media/image15.png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6.gif"/><Relationship Id="rId5" Type="http://schemas.openxmlformats.org/officeDocument/2006/relationships/image" Target="../media/image17.png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6.gif"/><Relationship Id="rId5" Type="http://schemas.openxmlformats.org/officeDocument/2006/relationships/image" Target="../media/image19.png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12490" y="1666887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4332" y="3386745"/>
            <a:ext cx="3001116" cy="1015651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English 8</a:t>
            </a:r>
          </a:p>
        </p:txBody>
      </p:sp>
    </p:spTree>
    <p:extLst>
      <p:ext uri="{BB962C8B-B14F-4D97-AF65-F5344CB8AC3E}">
        <p14:creationId xmlns:p14="http://schemas.microsoft.com/office/powerpoint/2010/main" val="3596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637220-8609-44A7-8DDD-910576BCA515}"/>
              </a:ext>
            </a:extLst>
          </p:cNvPr>
          <p:cNvSpPr/>
          <p:nvPr/>
        </p:nvSpPr>
        <p:spPr>
          <a:xfrm>
            <a:off x="3497107" y="664533"/>
            <a:ext cx="5537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 box secret game</a:t>
            </a:r>
          </a:p>
        </p:txBody>
      </p:sp>
      <p:pic>
        <p:nvPicPr>
          <p:cNvPr id="18" name="chrysanthemum">
            <a:hlinkClick r:id="" action="ppaction://media"/>
            <a:extLst>
              <a:ext uri="{FF2B5EF4-FFF2-40B4-BE49-F238E27FC236}">
                <a16:creationId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1926" y="-800100"/>
            <a:ext cx="609600" cy="609600"/>
          </a:xfrm>
          <a:prstGeom prst="rect">
            <a:avLst/>
          </a:prstGeom>
        </p:spPr>
      </p:pic>
      <p:pic>
        <p:nvPicPr>
          <p:cNvPr id="9" name="Picture 14" descr="duck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576" y="-128386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3" y="5883377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85" y="5783826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50" y="5976937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3" y="0"/>
            <a:ext cx="9588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26" y="3434313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7" y="3250841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550404" y="48769"/>
            <a:ext cx="1430500" cy="644013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</a:rPr>
              <a:t>Game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3135312"/>
            <a:ext cx="12192000" cy="114174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-1" y="4534622"/>
            <a:ext cx="12192000" cy="114174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2226612"/>
            <a:ext cx="1969179" cy="17436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1714503"/>
            <a:ext cx="2060627" cy="1383912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2226611"/>
            <a:ext cx="1969179" cy="17436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1714502"/>
            <a:ext cx="2060627" cy="1383912"/>
          </a:xfrm>
          <a:prstGeom prst="rect">
            <a:avLst/>
          </a:prstGeom>
        </p:spPr>
      </p:pic>
      <p:pic>
        <p:nvPicPr>
          <p:cNvPr id="23" name="Picture 22">
            <a:hlinkClick r:id="rId14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2226611"/>
            <a:ext cx="1969179" cy="17436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1714502"/>
            <a:ext cx="2060627" cy="1383912"/>
          </a:xfrm>
          <a:prstGeom prst="rect">
            <a:avLst/>
          </a:prstGeom>
        </p:spPr>
      </p:pic>
      <p:pic>
        <p:nvPicPr>
          <p:cNvPr id="25" name="Picture 24">
            <a:hlinkClick r:id="rId17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2226610"/>
            <a:ext cx="1969179" cy="17436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1714501"/>
            <a:ext cx="2060627" cy="1383912"/>
          </a:xfrm>
          <a:prstGeom prst="rect">
            <a:avLst/>
          </a:prstGeom>
        </p:spPr>
      </p:pic>
      <p:pic>
        <p:nvPicPr>
          <p:cNvPr id="27" name="Picture 26">
            <a:hlinkClick r:id="rId20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2226609"/>
            <a:ext cx="1969179" cy="17436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1714500"/>
            <a:ext cx="2060627" cy="13839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0591"/>
            <a:ext cx="6095999" cy="3348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70591"/>
            <a:ext cx="6095999" cy="334819"/>
          </a:xfrm>
          <a:prstGeom prst="rect">
            <a:avLst/>
          </a:prstGeom>
        </p:spPr>
      </p:pic>
      <p:sp>
        <p:nvSpPr>
          <p:cNvPr id="31" name="Flowchart: Summing Junction 30">
            <a:hlinkClick r:id="" action="ppaction://noaction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6000">
              <a:schemeClr val="accent6">
                <a:lumMod val="0"/>
                <a:lumOff val="100000"/>
              </a:schemeClr>
            </a:gs>
            <a:gs pos="1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70" y="-345395"/>
            <a:ext cx="1756272" cy="1653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3 candies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336331" y="5264823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306413" y="4339732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46" y="572817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530906" y="4465037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8" y="5599771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55" y="53290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52" y="3708424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2900" y="3935590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372" y="623602"/>
            <a:ext cx="9966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1. </a:t>
            </a:r>
            <a:r>
              <a:rPr lang="en-US" sz="3200" dirty="0">
                <a:solidFill>
                  <a:prstClr val="black"/>
                </a:solidFill>
              </a:rPr>
              <a:t>What means of communication is Mark talking about?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BD724A-00E5-C4EA-8CBE-36A1D201A504}"/>
              </a:ext>
            </a:extLst>
          </p:cNvPr>
          <p:cNvSpPr txBox="1"/>
          <p:nvPr/>
        </p:nvSpPr>
        <p:spPr>
          <a:xfrm>
            <a:off x="877490" y="1375321"/>
            <a:ext cx="3724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0070C0"/>
                </a:solidFill>
              </a:rPr>
              <a:t>Emojis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15" y="-157316"/>
            <a:ext cx="1530130" cy="1367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902254" y="5462889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69" y="5926243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96829" y="4663103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62" y="5582014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61" y="5457466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75" y="3906490"/>
            <a:ext cx="777978" cy="768642"/>
          </a:xfrm>
          <a:prstGeom prst="rect">
            <a:avLst/>
          </a:prstGeom>
        </p:spPr>
      </p:pic>
      <p:pic>
        <p:nvPicPr>
          <p:cNvPr id="51" name="Picture 50">
            <a:hlinkClick r:id="rId12" action="ppaction://hlinksldjump"/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8823" y="4133656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982" y="226924"/>
            <a:ext cx="9949639" cy="93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b="1" dirty="0">
                <a:solidFill>
                  <a:prstClr val="black"/>
                </a:solidFill>
              </a:rPr>
              <a:t>When will </a:t>
            </a:r>
            <a:r>
              <a:rPr lang="en-US" sz="3200" b="1" dirty="0" err="1">
                <a:solidFill>
                  <a:prstClr val="black"/>
                </a:solidFill>
              </a:rPr>
              <a:t>emojis</a:t>
            </a:r>
            <a:r>
              <a:rPr lang="en-US" sz="3200" b="1" dirty="0">
                <a:solidFill>
                  <a:prstClr val="black"/>
                </a:solidFill>
              </a:rPr>
              <a:t> become more commonly used?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E38D97-0E70-109F-D2C0-92B370F29344}"/>
              </a:ext>
            </a:extLst>
          </p:cNvPr>
          <p:cNvSpPr txBox="1"/>
          <p:nvPr/>
        </p:nvSpPr>
        <p:spPr>
          <a:xfrm>
            <a:off x="771466" y="1527553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rgbClr val="0070C0"/>
                </a:solidFill>
              </a:rPr>
              <a:t>In 20 years</a:t>
            </a:r>
          </a:p>
        </p:txBody>
      </p:sp>
    </p:spTree>
    <p:extLst>
      <p:ext uri="{BB962C8B-B14F-4D97-AF65-F5344CB8AC3E}">
        <p14:creationId xmlns:p14="http://schemas.microsoft.com/office/powerpoint/2010/main" val="15224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15" y="-188078"/>
            <a:ext cx="1582994" cy="151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56" y="4320703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mark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25283" y="5475436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795365" y="4550345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98" y="5938790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19858" y="4675650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63" y="5580886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29" y="5457466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04" y="3919037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1852" y="4146203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7072" y="152409"/>
            <a:ext cx="4899098" cy="939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en-US" sz="3200" b="1" dirty="0">
                <a:solidFill>
                  <a:prstClr val="black"/>
                </a:solidFill>
              </a:rPr>
              <a:t>Who will be using them?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34A42C-1C14-CC32-3245-15893E6317EB}"/>
              </a:ext>
            </a:extLst>
          </p:cNvPr>
          <p:cNvSpPr txBox="1"/>
          <p:nvPr/>
        </p:nvSpPr>
        <p:spPr>
          <a:xfrm>
            <a:off x="988854" y="1523305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rgbClr val="0070C0"/>
                </a:solidFill>
              </a:rPr>
              <a:t>People of all ages</a:t>
            </a:r>
          </a:p>
        </p:txBody>
      </p:sp>
    </p:spTree>
    <p:extLst>
      <p:ext uri="{BB962C8B-B14F-4D97-AF65-F5344CB8AC3E}">
        <p14:creationId xmlns:p14="http://schemas.microsoft.com/office/powerpoint/2010/main" val="10644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8.33333E-7 -0.224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15" y="-156828"/>
            <a:ext cx="1628453" cy="1415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40" y="4605838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179353" y="536733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149435" y="444224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68" y="583068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373928" y="456754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96" y="5582014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29" y="5457466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74" y="381093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5922" y="403809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1937" y="58200"/>
            <a:ext cx="9488129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C00000"/>
              </a:buClr>
            </a:pPr>
            <a:r>
              <a:rPr lang="en-US" sz="3600" b="1" dirty="0">
                <a:solidFill>
                  <a:srgbClr val="C00000"/>
                </a:solidFill>
              </a:rPr>
              <a:t>4. </a:t>
            </a:r>
            <a:r>
              <a:rPr lang="en-US" sz="3600" b="1" dirty="0">
                <a:solidFill>
                  <a:prstClr val="black"/>
                </a:solidFill>
              </a:rPr>
              <a:t>How will they help in communication?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CB05BA-93F1-7247-ADEC-7FD7A217525E}"/>
              </a:ext>
            </a:extLst>
          </p:cNvPr>
          <p:cNvSpPr txBox="1"/>
          <p:nvPr/>
        </p:nvSpPr>
        <p:spPr>
          <a:xfrm>
            <a:off x="371950" y="1664617"/>
            <a:ext cx="113929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400" b="1" dirty="0">
                <a:solidFill>
                  <a:srgbClr val="0070C0"/>
                </a:solidFill>
              </a:rPr>
              <a:t>Emojis help people communicate </a:t>
            </a:r>
            <a:r>
              <a:rPr lang="en-US" sz="3400" b="1">
                <a:solidFill>
                  <a:srgbClr val="0070C0"/>
                </a:solidFill>
              </a:rPr>
              <a:t>their emotions </a:t>
            </a:r>
            <a:r>
              <a:rPr lang="en-US" sz="3400" b="1" dirty="0">
                <a:solidFill>
                  <a:srgbClr val="0070C0"/>
                </a:solidFill>
              </a:rPr>
              <a:t>effectively regardless of the language they speak.</a:t>
            </a:r>
          </a:p>
        </p:txBody>
      </p:sp>
    </p:spTree>
    <p:extLst>
      <p:ext uri="{BB962C8B-B14F-4D97-AF65-F5344CB8AC3E}">
        <p14:creationId xmlns:p14="http://schemas.microsoft.com/office/powerpoint/2010/main" val="27311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1.25E-6 -0.224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15" y="-207742"/>
            <a:ext cx="1560776" cy="1377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5k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149833" y="5346880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119915" y="4421789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48" y="5810234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344408" y="4547094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50" y="5585423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66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06" y="3731009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402" y="4017647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028" y="15877"/>
            <a:ext cx="11305172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C00000"/>
              </a:buClr>
            </a:pPr>
            <a:r>
              <a:rPr lang="en-US" sz="3600" b="1" dirty="0">
                <a:solidFill>
                  <a:srgbClr val="C00000"/>
                </a:solidFill>
              </a:rPr>
              <a:t>5. </a:t>
            </a:r>
            <a:r>
              <a:rPr lang="en-US" sz="3600" b="1" dirty="0">
                <a:solidFill>
                  <a:prstClr val="black"/>
                </a:solidFill>
              </a:rPr>
              <a:t>Why will they become more popular?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883DC2-FE0B-51C8-0DE2-2030390E808D}"/>
              </a:ext>
            </a:extLst>
          </p:cNvPr>
          <p:cNvSpPr txBox="1"/>
          <p:nvPr/>
        </p:nvSpPr>
        <p:spPr>
          <a:xfrm>
            <a:off x="502996" y="1362014"/>
            <a:ext cx="108942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400" b="1" dirty="0">
                <a:solidFill>
                  <a:srgbClr val="0070C0"/>
                </a:solidFill>
              </a:rPr>
              <a:t>Because an emoji can replace words to a certain extent.</a:t>
            </a:r>
          </a:p>
        </p:txBody>
      </p:sp>
    </p:spTree>
    <p:extLst>
      <p:ext uri="{BB962C8B-B14F-4D97-AF65-F5344CB8AC3E}">
        <p14:creationId xmlns:p14="http://schemas.microsoft.com/office/powerpoint/2010/main" val="27118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1908" y="159891"/>
            <a:ext cx="1081531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408119" y="24845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904" y="1458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366046" y="751061"/>
            <a:ext cx="10723045" cy="2477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What means of communication is Mark talking about? 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When will emojis become more commonly used?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Who will be using them?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D724A-00E5-C4EA-8CBE-36A1D201A504}"/>
              </a:ext>
            </a:extLst>
          </p:cNvPr>
          <p:cNvSpPr txBox="1"/>
          <p:nvPr/>
        </p:nvSpPr>
        <p:spPr>
          <a:xfrm>
            <a:off x="857939" y="1379303"/>
            <a:ext cx="6370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Emojis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38D97-0E70-109F-D2C0-92B370F29344}"/>
              </a:ext>
            </a:extLst>
          </p:cNvPr>
          <p:cNvSpPr txBox="1"/>
          <p:nvPr/>
        </p:nvSpPr>
        <p:spPr>
          <a:xfrm>
            <a:off x="738079" y="2209574"/>
            <a:ext cx="6370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In 20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4A42C-1C14-CC32-3245-15893E6317EB}"/>
              </a:ext>
            </a:extLst>
          </p:cNvPr>
          <p:cNvSpPr txBox="1"/>
          <p:nvPr/>
        </p:nvSpPr>
        <p:spPr>
          <a:xfrm>
            <a:off x="659421" y="3060301"/>
            <a:ext cx="6370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People of all 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366046" y="3413880"/>
            <a:ext cx="10064382" cy="2169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How will they help in communication?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3000" dirty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000" b="1" dirty="0">
                <a:solidFill>
                  <a:srgbClr val="0070C0"/>
                </a:solidFill>
              </a:rPr>
              <a:t>5. </a:t>
            </a:r>
            <a:r>
              <a:rPr lang="en-US" sz="3000" dirty="0"/>
              <a:t>Why will they become more popular?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CB05BA-93F1-7247-ADEC-7FD7A217525E}"/>
              </a:ext>
            </a:extLst>
          </p:cNvPr>
          <p:cNvSpPr txBox="1"/>
          <p:nvPr/>
        </p:nvSpPr>
        <p:spPr>
          <a:xfrm>
            <a:off x="460904" y="4060393"/>
            <a:ext cx="10846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Emojis help people communicate their attitudes effectively regardless of the language they speak.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883DC2-FE0B-51C8-0DE2-2030390E808D}"/>
              </a:ext>
            </a:extLst>
          </p:cNvPr>
          <p:cNvSpPr txBox="1"/>
          <p:nvPr/>
        </p:nvSpPr>
        <p:spPr>
          <a:xfrm>
            <a:off x="366046" y="5461146"/>
            <a:ext cx="10894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3000" b="1" dirty="0">
                <a:solidFill>
                  <a:srgbClr val="C00000"/>
                </a:solidFill>
              </a:rPr>
              <a:t>Because an emoji can replace words to a certain extent.</a:t>
            </a:r>
          </a:p>
        </p:txBody>
      </p:sp>
    </p:spTree>
    <p:extLst>
      <p:ext uri="{BB962C8B-B14F-4D97-AF65-F5344CB8AC3E}">
        <p14:creationId xmlns:p14="http://schemas.microsoft.com/office/powerpoint/2010/main" val="36942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82198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Choose one means of communication below. Ask and answer questions about it.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9370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8343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0BB365-C7AA-44F1-C580-4C415625778C}"/>
              </a:ext>
            </a:extLst>
          </p:cNvPr>
          <p:cNvSpPr/>
          <p:nvPr/>
        </p:nvSpPr>
        <p:spPr>
          <a:xfrm>
            <a:off x="223826" y="1748013"/>
            <a:ext cx="5688419" cy="4498443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688419"/>
                      <a:gd name="connsiteY0" fmla="*/ 0 h 4498443"/>
                      <a:gd name="connsiteX1" fmla="*/ 641978 w 5688419"/>
                      <a:gd name="connsiteY1" fmla="*/ 0 h 4498443"/>
                      <a:gd name="connsiteX2" fmla="*/ 1568379 w 5688419"/>
                      <a:gd name="connsiteY2" fmla="*/ 0 h 4498443"/>
                      <a:gd name="connsiteX3" fmla="*/ 2437894 w 5688419"/>
                      <a:gd name="connsiteY3" fmla="*/ 0 h 4498443"/>
                      <a:gd name="connsiteX4" fmla="*/ 3079872 w 5688419"/>
                      <a:gd name="connsiteY4" fmla="*/ 0 h 4498443"/>
                      <a:gd name="connsiteX5" fmla="*/ 3835619 w 5688419"/>
                      <a:gd name="connsiteY5" fmla="*/ 0 h 4498443"/>
                      <a:gd name="connsiteX6" fmla="*/ 4762019 w 5688419"/>
                      <a:gd name="connsiteY6" fmla="*/ 0 h 4498443"/>
                      <a:gd name="connsiteX7" fmla="*/ 5688419 w 5688419"/>
                      <a:gd name="connsiteY7" fmla="*/ 0 h 4498443"/>
                      <a:gd name="connsiteX8" fmla="*/ 5688419 w 5688419"/>
                      <a:gd name="connsiteY8" fmla="*/ 944673 h 4498443"/>
                      <a:gd name="connsiteX9" fmla="*/ 5688419 w 5688419"/>
                      <a:gd name="connsiteY9" fmla="*/ 1709408 h 4498443"/>
                      <a:gd name="connsiteX10" fmla="*/ 5688419 w 5688419"/>
                      <a:gd name="connsiteY10" fmla="*/ 2519128 h 4498443"/>
                      <a:gd name="connsiteX11" fmla="*/ 5688419 w 5688419"/>
                      <a:gd name="connsiteY11" fmla="*/ 3463801 h 4498443"/>
                      <a:gd name="connsiteX12" fmla="*/ 5688419 w 5688419"/>
                      <a:gd name="connsiteY12" fmla="*/ 4498443 h 4498443"/>
                      <a:gd name="connsiteX13" fmla="*/ 5046440 w 5688419"/>
                      <a:gd name="connsiteY13" fmla="*/ 4498443 h 4498443"/>
                      <a:gd name="connsiteX14" fmla="*/ 4404460 w 5688419"/>
                      <a:gd name="connsiteY14" fmla="*/ 4498443 h 4498443"/>
                      <a:gd name="connsiteX15" fmla="*/ 3534945 w 5688419"/>
                      <a:gd name="connsiteY15" fmla="*/ 4498443 h 4498443"/>
                      <a:gd name="connsiteX16" fmla="*/ 2892967 w 5688419"/>
                      <a:gd name="connsiteY16" fmla="*/ 4498443 h 4498443"/>
                      <a:gd name="connsiteX17" fmla="*/ 2080336 w 5688419"/>
                      <a:gd name="connsiteY17" fmla="*/ 4498443 h 4498443"/>
                      <a:gd name="connsiteX18" fmla="*/ 1381472 w 5688419"/>
                      <a:gd name="connsiteY18" fmla="*/ 4498443 h 4498443"/>
                      <a:gd name="connsiteX19" fmla="*/ 0 w 5688419"/>
                      <a:gd name="connsiteY19" fmla="*/ 4498443 h 4498443"/>
                      <a:gd name="connsiteX20" fmla="*/ 0 w 5688419"/>
                      <a:gd name="connsiteY20" fmla="*/ 3598754 h 4498443"/>
                      <a:gd name="connsiteX21" fmla="*/ 0 w 5688419"/>
                      <a:gd name="connsiteY21" fmla="*/ 2609096 h 4498443"/>
                      <a:gd name="connsiteX22" fmla="*/ 0 w 5688419"/>
                      <a:gd name="connsiteY22" fmla="*/ 1754392 h 4498443"/>
                      <a:gd name="connsiteX23" fmla="*/ 0 w 5688419"/>
                      <a:gd name="connsiteY23" fmla="*/ 899688 h 4498443"/>
                      <a:gd name="connsiteX24" fmla="*/ 0 w 5688419"/>
                      <a:gd name="connsiteY24" fmla="*/ 0 h 4498443"/>
                      <a:gd name="connsiteX0" fmla="*/ 0 w 5688419"/>
                      <a:gd name="connsiteY0" fmla="*/ 0 h 4498443"/>
                      <a:gd name="connsiteX1" fmla="*/ 755746 w 5688419"/>
                      <a:gd name="connsiteY1" fmla="*/ 0 h 4498443"/>
                      <a:gd name="connsiteX2" fmla="*/ 1397726 w 5688419"/>
                      <a:gd name="connsiteY2" fmla="*/ 0 h 4498443"/>
                      <a:gd name="connsiteX3" fmla="*/ 2324125 w 5688419"/>
                      <a:gd name="connsiteY3" fmla="*/ 0 h 4498443"/>
                      <a:gd name="connsiteX4" fmla="*/ 3079872 w 5688419"/>
                      <a:gd name="connsiteY4" fmla="*/ 0 h 4498443"/>
                      <a:gd name="connsiteX5" fmla="*/ 3835619 w 5688419"/>
                      <a:gd name="connsiteY5" fmla="*/ 0 h 4498443"/>
                      <a:gd name="connsiteX6" fmla="*/ 4762019 w 5688419"/>
                      <a:gd name="connsiteY6" fmla="*/ 0 h 4498443"/>
                      <a:gd name="connsiteX7" fmla="*/ 5688419 w 5688419"/>
                      <a:gd name="connsiteY7" fmla="*/ 0 h 4498443"/>
                      <a:gd name="connsiteX8" fmla="*/ 5688419 w 5688419"/>
                      <a:gd name="connsiteY8" fmla="*/ 989657 h 4498443"/>
                      <a:gd name="connsiteX9" fmla="*/ 5688419 w 5688419"/>
                      <a:gd name="connsiteY9" fmla="*/ 1799377 h 4498443"/>
                      <a:gd name="connsiteX10" fmla="*/ 5688419 w 5688419"/>
                      <a:gd name="connsiteY10" fmla="*/ 2609096 h 4498443"/>
                      <a:gd name="connsiteX11" fmla="*/ 5688419 w 5688419"/>
                      <a:gd name="connsiteY11" fmla="*/ 3508785 h 4498443"/>
                      <a:gd name="connsiteX12" fmla="*/ 5688419 w 5688419"/>
                      <a:gd name="connsiteY12" fmla="*/ 4498443 h 4498443"/>
                      <a:gd name="connsiteX13" fmla="*/ 5046440 w 5688419"/>
                      <a:gd name="connsiteY13" fmla="*/ 4498443 h 4498443"/>
                      <a:gd name="connsiteX14" fmla="*/ 4120039 w 5688419"/>
                      <a:gd name="connsiteY14" fmla="*/ 4498443 h 4498443"/>
                      <a:gd name="connsiteX15" fmla="*/ 3421177 w 5688419"/>
                      <a:gd name="connsiteY15" fmla="*/ 4498443 h 4498443"/>
                      <a:gd name="connsiteX16" fmla="*/ 2608546 w 5688419"/>
                      <a:gd name="connsiteY16" fmla="*/ 4498443 h 4498443"/>
                      <a:gd name="connsiteX17" fmla="*/ 1682147 w 5688419"/>
                      <a:gd name="connsiteY17" fmla="*/ 4498443 h 4498443"/>
                      <a:gd name="connsiteX18" fmla="*/ 869515 w 5688419"/>
                      <a:gd name="connsiteY18" fmla="*/ 4498443 h 4498443"/>
                      <a:gd name="connsiteX19" fmla="*/ 0 w 5688419"/>
                      <a:gd name="connsiteY19" fmla="*/ 4498443 h 4498443"/>
                      <a:gd name="connsiteX20" fmla="*/ 0 w 5688419"/>
                      <a:gd name="connsiteY20" fmla="*/ 3688723 h 4498443"/>
                      <a:gd name="connsiteX21" fmla="*/ 0 w 5688419"/>
                      <a:gd name="connsiteY21" fmla="*/ 2834019 h 4498443"/>
                      <a:gd name="connsiteX22" fmla="*/ 0 w 5688419"/>
                      <a:gd name="connsiteY22" fmla="*/ 1844361 h 4498443"/>
                      <a:gd name="connsiteX23" fmla="*/ 0 w 5688419"/>
                      <a:gd name="connsiteY23" fmla="*/ 944673 h 4498443"/>
                      <a:gd name="connsiteX24" fmla="*/ 0 w 5688419"/>
                      <a:gd name="connsiteY24" fmla="*/ 0 h 4498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688419" h="4498443" fill="none" extrusionOk="0">
                        <a:moveTo>
                          <a:pt x="0" y="0"/>
                        </a:moveTo>
                        <a:cubicBezTo>
                          <a:pt x="152341" y="-8380"/>
                          <a:pt x="454161" y="-11465"/>
                          <a:pt x="641978" y="0"/>
                        </a:cubicBezTo>
                        <a:cubicBezTo>
                          <a:pt x="895142" y="-67218"/>
                          <a:pt x="1239905" y="71032"/>
                          <a:pt x="1568379" y="0"/>
                        </a:cubicBezTo>
                        <a:cubicBezTo>
                          <a:pt x="1872141" y="-141009"/>
                          <a:pt x="2265193" y="63392"/>
                          <a:pt x="2437894" y="0"/>
                        </a:cubicBezTo>
                        <a:cubicBezTo>
                          <a:pt x="2598939" y="-59891"/>
                          <a:pt x="2903861" y="97239"/>
                          <a:pt x="3079872" y="0"/>
                        </a:cubicBezTo>
                        <a:cubicBezTo>
                          <a:pt x="3315799" y="-73764"/>
                          <a:pt x="3656276" y="85083"/>
                          <a:pt x="3835619" y="0"/>
                        </a:cubicBezTo>
                        <a:cubicBezTo>
                          <a:pt x="4024085" y="-76256"/>
                          <a:pt x="4534824" y="17588"/>
                          <a:pt x="4762019" y="0"/>
                        </a:cubicBezTo>
                        <a:cubicBezTo>
                          <a:pt x="5001646" y="-74004"/>
                          <a:pt x="5503803" y="108856"/>
                          <a:pt x="5688419" y="0"/>
                        </a:cubicBezTo>
                        <a:cubicBezTo>
                          <a:pt x="5711094" y="464415"/>
                          <a:pt x="5624125" y="608764"/>
                          <a:pt x="5688419" y="944673"/>
                        </a:cubicBezTo>
                        <a:cubicBezTo>
                          <a:pt x="5798258" y="1337387"/>
                          <a:pt x="5624196" y="1418646"/>
                          <a:pt x="5688419" y="1709408"/>
                        </a:cubicBezTo>
                        <a:cubicBezTo>
                          <a:pt x="5704006" y="2021693"/>
                          <a:pt x="5736980" y="2329429"/>
                          <a:pt x="5688419" y="2519128"/>
                        </a:cubicBezTo>
                        <a:cubicBezTo>
                          <a:pt x="5703226" y="2707815"/>
                          <a:pt x="5618477" y="2966997"/>
                          <a:pt x="5688419" y="3463801"/>
                        </a:cubicBezTo>
                        <a:cubicBezTo>
                          <a:pt x="5694794" y="3888780"/>
                          <a:pt x="5633312" y="4245186"/>
                          <a:pt x="5688419" y="4498443"/>
                        </a:cubicBezTo>
                        <a:cubicBezTo>
                          <a:pt x="5465397" y="4532659"/>
                          <a:pt x="5333532" y="4415800"/>
                          <a:pt x="5046440" y="4498443"/>
                        </a:cubicBezTo>
                        <a:cubicBezTo>
                          <a:pt x="4801916" y="4575479"/>
                          <a:pt x="4579331" y="4419793"/>
                          <a:pt x="4404460" y="4498443"/>
                        </a:cubicBezTo>
                        <a:cubicBezTo>
                          <a:pt x="4218936" y="4595728"/>
                          <a:pt x="3952603" y="4329127"/>
                          <a:pt x="3534945" y="4498443"/>
                        </a:cubicBezTo>
                        <a:cubicBezTo>
                          <a:pt x="3118960" y="4568947"/>
                          <a:pt x="3133796" y="4445606"/>
                          <a:pt x="2892967" y="4498443"/>
                        </a:cubicBezTo>
                        <a:cubicBezTo>
                          <a:pt x="2619308" y="4526443"/>
                          <a:pt x="2349017" y="4429931"/>
                          <a:pt x="2080336" y="4498443"/>
                        </a:cubicBezTo>
                        <a:cubicBezTo>
                          <a:pt x="1863956" y="4501942"/>
                          <a:pt x="1638679" y="4423052"/>
                          <a:pt x="1381472" y="4498443"/>
                        </a:cubicBezTo>
                        <a:cubicBezTo>
                          <a:pt x="1206607" y="4462930"/>
                          <a:pt x="626716" y="4443483"/>
                          <a:pt x="0" y="4498443"/>
                        </a:cubicBezTo>
                        <a:cubicBezTo>
                          <a:pt x="-65249" y="4132819"/>
                          <a:pt x="21932" y="3958153"/>
                          <a:pt x="0" y="3598754"/>
                        </a:cubicBezTo>
                        <a:cubicBezTo>
                          <a:pt x="-39758" y="3218141"/>
                          <a:pt x="6979" y="3090533"/>
                          <a:pt x="0" y="2609096"/>
                        </a:cubicBezTo>
                        <a:cubicBezTo>
                          <a:pt x="-91372" y="2153918"/>
                          <a:pt x="38415" y="1894270"/>
                          <a:pt x="0" y="1754392"/>
                        </a:cubicBezTo>
                        <a:cubicBezTo>
                          <a:pt x="-102084" y="1583392"/>
                          <a:pt x="21533" y="1148352"/>
                          <a:pt x="0" y="899688"/>
                        </a:cubicBezTo>
                        <a:cubicBezTo>
                          <a:pt x="-29783" y="664016"/>
                          <a:pt x="43943" y="193018"/>
                          <a:pt x="0" y="0"/>
                        </a:cubicBezTo>
                        <a:close/>
                      </a:path>
                      <a:path w="5688419" h="4498443" stroke="0" extrusionOk="0">
                        <a:moveTo>
                          <a:pt x="0" y="0"/>
                        </a:moveTo>
                        <a:cubicBezTo>
                          <a:pt x="147185" y="-56128"/>
                          <a:pt x="492804" y="112557"/>
                          <a:pt x="755746" y="0"/>
                        </a:cubicBezTo>
                        <a:cubicBezTo>
                          <a:pt x="966428" y="-115187"/>
                          <a:pt x="1226458" y="20955"/>
                          <a:pt x="1397726" y="0"/>
                        </a:cubicBezTo>
                        <a:cubicBezTo>
                          <a:pt x="1550431" y="-9574"/>
                          <a:pt x="2039077" y="70838"/>
                          <a:pt x="2324125" y="0"/>
                        </a:cubicBezTo>
                        <a:cubicBezTo>
                          <a:pt x="2555109" y="-45014"/>
                          <a:pt x="2896153" y="97575"/>
                          <a:pt x="3079872" y="0"/>
                        </a:cubicBezTo>
                        <a:cubicBezTo>
                          <a:pt x="3200738" y="-97197"/>
                          <a:pt x="3464100" y="43146"/>
                          <a:pt x="3835619" y="0"/>
                        </a:cubicBezTo>
                        <a:cubicBezTo>
                          <a:pt x="4232106" y="-123914"/>
                          <a:pt x="4351432" y="82458"/>
                          <a:pt x="4762019" y="0"/>
                        </a:cubicBezTo>
                        <a:cubicBezTo>
                          <a:pt x="5205568" y="-111424"/>
                          <a:pt x="5516672" y="16564"/>
                          <a:pt x="5688419" y="0"/>
                        </a:cubicBezTo>
                        <a:cubicBezTo>
                          <a:pt x="5734040" y="384635"/>
                          <a:pt x="5685022" y="496281"/>
                          <a:pt x="5688419" y="989657"/>
                        </a:cubicBezTo>
                        <a:cubicBezTo>
                          <a:pt x="5721519" y="1470261"/>
                          <a:pt x="5646231" y="1425647"/>
                          <a:pt x="5688419" y="1799377"/>
                        </a:cubicBezTo>
                        <a:cubicBezTo>
                          <a:pt x="5692224" y="2170020"/>
                          <a:pt x="5690029" y="2340507"/>
                          <a:pt x="5688419" y="2609096"/>
                        </a:cubicBezTo>
                        <a:cubicBezTo>
                          <a:pt x="5682624" y="2916462"/>
                          <a:pt x="5683080" y="3065869"/>
                          <a:pt x="5688419" y="3508785"/>
                        </a:cubicBezTo>
                        <a:cubicBezTo>
                          <a:pt x="5731209" y="3905358"/>
                          <a:pt x="5683219" y="4149516"/>
                          <a:pt x="5688419" y="4498443"/>
                        </a:cubicBezTo>
                        <a:cubicBezTo>
                          <a:pt x="5546443" y="4552158"/>
                          <a:pt x="5270312" y="4454154"/>
                          <a:pt x="5046440" y="4498443"/>
                        </a:cubicBezTo>
                        <a:cubicBezTo>
                          <a:pt x="4928277" y="4537484"/>
                          <a:pt x="4443502" y="4442530"/>
                          <a:pt x="4120039" y="4498443"/>
                        </a:cubicBezTo>
                        <a:cubicBezTo>
                          <a:pt x="3769686" y="4595412"/>
                          <a:pt x="3699303" y="4427678"/>
                          <a:pt x="3421177" y="4498443"/>
                        </a:cubicBezTo>
                        <a:cubicBezTo>
                          <a:pt x="3177798" y="4487885"/>
                          <a:pt x="2958139" y="4419967"/>
                          <a:pt x="2608546" y="4498443"/>
                        </a:cubicBezTo>
                        <a:cubicBezTo>
                          <a:pt x="2297218" y="4617092"/>
                          <a:pt x="1976388" y="4379549"/>
                          <a:pt x="1682147" y="4498443"/>
                        </a:cubicBezTo>
                        <a:cubicBezTo>
                          <a:pt x="1450104" y="4609738"/>
                          <a:pt x="1077793" y="4390050"/>
                          <a:pt x="869515" y="4498443"/>
                        </a:cubicBezTo>
                        <a:cubicBezTo>
                          <a:pt x="732485" y="4630300"/>
                          <a:pt x="364393" y="4423870"/>
                          <a:pt x="0" y="4498443"/>
                        </a:cubicBezTo>
                        <a:cubicBezTo>
                          <a:pt x="-80923" y="4192224"/>
                          <a:pt x="28662" y="3822586"/>
                          <a:pt x="0" y="3688723"/>
                        </a:cubicBezTo>
                        <a:cubicBezTo>
                          <a:pt x="-50793" y="3446450"/>
                          <a:pt x="32890" y="3097854"/>
                          <a:pt x="0" y="2834019"/>
                        </a:cubicBezTo>
                        <a:cubicBezTo>
                          <a:pt x="-76606" y="2581163"/>
                          <a:pt x="80510" y="2040263"/>
                          <a:pt x="0" y="1844361"/>
                        </a:cubicBezTo>
                        <a:cubicBezTo>
                          <a:pt x="-116230" y="1579991"/>
                          <a:pt x="135" y="1288096"/>
                          <a:pt x="0" y="944673"/>
                        </a:cubicBezTo>
                        <a:cubicBezTo>
                          <a:pt x="-11257" y="654993"/>
                          <a:pt x="107229" y="265893"/>
                          <a:pt x="0" y="0"/>
                        </a:cubicBezTo>
                        <a:close/>
                      </a:path>
                      <a:path w="5688419" h="4498443" fill="none" stroke="0" extrusionOk="0">
                        <a:moveTo>
                          <a:pt x="0" y="0"/>
                        </a:moveTo>
                        <a:cubicBezTo>
                          <a:pt x="123880" y="-61320"/>
                          <a:pt x="444686" y="18837"/>
                          <a:pt x="641978" y="0"/>
                        </a:cubicBezTo>
                        <a:cubicBezTo>
                          <a:pt x="876174" y="-1073"/>
                          <a:pt x="1162282" y="122153"/>
                          <a:pt x="1568379" y="0"/>
                        </a:cubicBezTo>
                        <a:cubicBezTo>
                          <a:pt x="1908231" y="-103830"/>
                          <a:pt x="2252739" y="99613"/>
                          <a:pt x="2437894" y="0"/>
                        </a:cubicBezTo>
                        <a:cubicBezTo>
                          <a:pt x="2601340" y="-79441"/>
                          <a:pt x="2901738" y="69084"/>
                          <a:pt x="3079872" y="0"/>
                        </a:cubicBezTo>
                        <a:cubicBezTo>
                          <a:pt x="3307825" y="-59569"/>
                          <a:pt x="3672088" y="49947"/>
                          <a:pt x="3835619" y="0"/>
                        </a:cubicBezTo>
                        <a:cubicBezTo>
                          <a:pt x="3951776" y="-88755"/>
                          <a:pt x="4542370" y="84421"/>
                          <a:pt x="4762019" y="0"/>
                        </a:cubicBezTo>
                        <a:cubicBezTo>
                          <a:pt x="4966011" y="-128430"/>
                          <a:pt x="5460661" y="122190"/>
                          <a:pt x="5688419" y="0"/>
                        </a:cubicBezTo>
                        <a:cubicBezTo>
                          <a:pt x="5733278" y="471124"/>
                          <a:pt x="5625765" y="591361"/>
                          <a:pt x="5688419" y="944673"/>
                        </a:cubicBezTo>
                        <a:cubicBezTo>
                          <a:pt x="5723027" y="1294212"/>
                          <a:pt x="5664285" y="1457396"/>
                          <a:pt x="5688419" y="1709408"/>
                        </a:cubicBezTo>
                        <a:cubicBezTo>
                          <a:pt x="5743572" y="1988406"/>
                          <a:pt x="5691001" y="2375869"/>
                          <a:pt x="5688419" y="2519128"/>
                        </a:cubicBezTo>
                        <a:cubicBezTo>
                          <a:pt x="5738918" y="2793540"/>
                          <a:pt x="5707772" y="3101652"/>
                          <a:pt x="5688419" y="3463801"/>
                        </a:cubicBezTo>
                        <a:cubicBezTo>
                          <a:pt x="5732344" y="3863517"/>
                          <a:pt x="5637179" y="4194877"/>
                          <a:pt x="5688419" y="4498443"/>
                        </a:cubicBezTo>
                        <a:cubicBezTo>
                          <a:pt x="5471522" y="4550413"/>
                          <a:pt x="5301409" y="4438053"/>
                          <a:pt x="5046440" y="4498443"/>
                        </a:cubicBezTo>
                        <a:cubicBezTo>
                          <a:pt x="4768659" y="4552845"/>
                          <a:pt x="4541637" y="4394171"/>
                          <a:pt x="4404460" y="4498443"/>
                        </a:cubicBezTo>
                        <a:cubicBezTo>
                          <a:pt x="4264339" y="4482807"/>
                          <a:pt x="3865837" y="4444158"/>
                          <a:pt x="3534945" y="4498443"/>
                        </a:cubicBezTo>
                        <a:cubicBezTo>
                          <a:pt x="3100096" y="4631911"/>
                          <a:pt x="3139550" y="4485097"/>
                          <a:pt x="2892967" y="4498443"/>
                        </a:cubicBezTo>
                        <a:cubicBezTo>
                          <a:pt x="2660759" y="4544519"/>
                          <a:pt x="2351087" y="4458561"/>
                          <a:pt x="2080336" y="4498443"/>
                        </a:cubicBezTo>
                        <a:cubicBezTo>
                          <a:pt x="1829544" y="4539503"/>
                          <a:pt x="1556523" y="4428763"/>
                          <a:pt x="1381472" y="4498443"/>
                        </a:cubicBezTo>
                        <a:cubicBezTo>
                          <a:pt x="1188595" y="4588471"/>
                          <a:pt x="483148" y="4559297"/>
                          <a:pt x="0" y="4498443"/>
                        </a:cubicBezTo>
                        <a:cubicBezTo>
                          <a:pt x="-61735" y="4114701"/>
                          <a:pt x="-654" y="3983016"/>
                          <a:pt x="0" y="3598754"/>
                        </a:cubicBezTo>
                        <a:cubicBezTo>
                          <a:pt x="-21715" y="3234117"/>
                          <a:pt x="52778" y="3080933"/>
                          <a:pt x="0" y="2609096"/>
                        </a:cubicBezTo>
                        <a:cubicBezTo>
                          <a:pt x="-61603" y="2156157"/>
                          <a:pt x="25414" y="1929913"/>
                          <a:pt x="0" y="1754392"/>
                        </a:cubicBezTo>
                        <a:cubicBezTo>
                          <a:pt x="8658" y="1575267"/>
                          <a:pt x="21260" y="1097361"/>
                          <a:pt x="0" y="899688"/>
                        </a:cubicBezTo>
                        <a:cubicBezTo>
                          <a:pt x="22900" y="698928"/>
                          <a:pt x="-484" y="1923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1. Automatic translation function </a:t>
            </a:r>
            <a:endParaRPr lang="en-US" sz="28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When: in 10 years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Who: social network users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How: translate comments and private messages in all languages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Why: remove language barriers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421CF-FCBC-462D-0187-29C6AF1BAEF4}"/>
              </a:ext>
            </a:extLst>
          </p:cNvPr>
          <p:cNvSpPr/>
          <p:nvPr/>
        </p:nvSpPr>
        <p:spPr>
          <a:xfrm>
            <a:off x="6158371" y="1698752"/>
            <a:ext cx="5894104" cy="4547704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894104"/>
                      <a:gd name="connsiteY0" fmla="*/ 0 h 4547704"/>
                      <a:gd name="connsiteX1" fmla="*/ 665191 w 5894104"/>
                      <a:gd name="connsiteY1" fmla="*/ 0 h 4547704"/>
                      <a:gd name="connsiteX2" fmla="*/ 1625089 w 5894104"/>
                      <a:gd name="connsiteY2" fmla="*/ 0 h 4547704"/>
                      <a:gd name="connsiteX3" fmla="*/ 2526044 w 5894104"/>
                      <a:gd name="connsiteY3" fmla="*/ 0 h 4547704"/>
                      <a:gd name="connsiteX4" fmla="*/ 3191236 w 5894104"/>
                      <a:gd name="connsiteY4" fmla="*/ 0 h 4547704"/>
                      <a:gd name="connsiteX5" fmla="*/ 3974309 w 5894104"/>
                      <a:gd name="connsiteY5" fmla="*/ 0 h 4547704"/>
                      <a:gd name="connsiteX6" fmla="*/ 4934207 w 5894104"/>
                      <a:gd name="connsiteY6" fmla="*/ 0 h 4547704"/>
                      <a:gd name="connsiteX7" fmla="*/ 5894104 w 5894104"/>
                      <a:gd name="connsiteY7" fmla="*/ 0 h 4547704"/>
                      <a:gd name="connsiteX8" fmla="*/ 5894104 w 5894104"/>
                      <a:gd name="connsiteY8" fmla="*/ 955017 h 4547704"/>
                      <a:gd name="connsiteX9" fmla="*/ 5894104 w 5894104"/>
                      <a:gd name="connsiteY9" fmla="*/ 1728127 h 4547704"/>
                      <a:gd name="connsiteX10" fmla="*/ 5894104 w 5894104"/>
                      <a:gd name="connsiteY10" fmla="*/ 2546714 h 4547704"/>
                      <a:gd name="connsiteX11" fmla="*/ 5894104 w 5894104"/>
                      <a:gd name="connsiteY11" fmla="*/ 3501732 h 4547704"/>
                      <a:gd name="connsiteX12" fmla="*/ 5894104 w 5894104"/>
                      <a:gd name="connsiteY12" fmla="*/ 4547704 h 4547704"/>
                      <a:gd name="connsiteX13" fmla="*/ 5228912 w 5894104"/>
                      <a:gd name="connsiteY13" fmla="*/ 4547704 h 4547704"/>
                      <a:gd name="connsiteX14" fmla="*/ 4563719 w 5894104"/>
                      <a:gd name="connsiteY14" fmla="*/ 4547704 h 4547704"/>
                      <a:gd name="connsiteX15" fmla="*/ 3662764 w 5894104"/>
                      <a:gd name="connsiteY15" fmla="*/ 4547704 h 4547704"/>
                      <a:gd name="connsiteX16" fmla="*/ 2997573 w 5894104"/>
                      <a:gd name="connsiteY16" fmla="*/ 4547704 h 4547704"/>
                      <a:gd name="connsiteX17" fmla="*/ 2155558 w 5894104"/>
                      <a:gd name="connsiteY17" fmla="*/ 4547704 h 4547704"/>
                      <a:gd name="connsiteX18" fmla="*/ 1431424 w 5894104"/>
                      <a:gd name="connsiteY18" fmla="*/ 4547704 h 4547704"/>
                      <a:gd name="connsiteX19" fmla="*/ 0 w 5894104"/>
                      <a:gd name="connsiteY19" fmla="*/ 4547704 h 4547704"/>
                      <a:gd name="connsiteX20" fmla="*/ 0 w 5894104"/>
                      <a:gd name="connsiteY20" fmla="*/ 3638163 h 4547704"/>
                      <a:gd name="connsiteX21" fmla="*/ 0 w 5894104"/>
                      <a:gd name="connsiteY21" fmla="*/ 2637668 h 4547704"/>
                      <a:gd name="connsiteX22" fmla="*/ 0 w 5894104"/>
                      <a:gd name="connsiteY22" fmla="*/ 1773604 h 4547704"/>
                      <a:gd name="connsiteX23" fmla="*/ 0 w 5894104"/>
                      <a:gd name="connsiteY23" fmla="*/ 909540 h 4547704"/>
                      <a:gd name="connsiteX24" fmla="*/ 0 w 5894104"/>
                      <a:gd name="connsiteY24" fmla="*/ 0 h 4547704"/>
                      <a:gd name="connsiteX0" fmla="*/ 0 w 5894104"/>
                      <a:gd name="connsiteY0" fmla="*/ 0 h 4547704"/>
                      <a:gd name="connsiteX1" fmla="*/ 783073 w 5894104"/>
                      <a:gd name="connsiteY1" fmla="*/ 0 h 4547704"/>
                      <a:gd name="connsiteX2" fmla="*/ 1448266 w 5894104"/>
                      <a:gd name="connsiteY2" fmla="*/ 0 h 4547704"/>
                      <a:gd name="connsiteX3" fmla="*/ 2408162 w 5894104"/>
                      <a:gd name="connsiteY3" fmla="*/ 0 h 4547704"/>
                      <a:gd name="connsiteX4" fmla="*/ 3191236 w 5894104"/>
                      <a:gd name="connsiteY4" fmla="*/ 0 h 4547704"/>
                      <a:gd name="connsiteX5" fmla="*/ 3974309 w 5894104"/>
                      <a:gd name="connsiteY5" fmla="*/ 0 h 4547704"/>
                      <a:gd name="connsiteX6" fmla="*/ 4934207 w 5894104"/>
                      <a:gd name="connsiteY6" fmla="*/ 0 h 4547704"/>
                      <a:gd name="connsiteX7" fmla="*/ 5894104 w 5894104"/>
                      <a:gd name="connsiteY7" fmla="*/ 0 h 4547704"/>
                      <a:gd name="connsiteX8" fmla="*/ 5894104 w 5894104"/>
                      <a:gd name="connsiteY8" fmla="*/ 1000494 h 4547704"/>
                      <a:gd name="connsiteX9" fmla="*/ 5894104 w 5894104"/>
                      <a:gd name="connsiteY9" fmla="*/ 1819081 h 4547704"/>
                      <a:gd name="connsiteX10" fmla="*/ 5894104 w 5894104"/>
                      <a:gd name="connsiteY10" fmla="*/ 2637668 h 4547704"/>
                      <a:gd name="connsiteX11" fmla="*/ 5894104 w 5894104"/>
                      <a:gd name="connsiteY11" fmla="*/ 3547209 h 4547704"/>
                      <a:gd name="connsiteX12" fmla="*/ 5894104 w 5894104"/>
                      <a:gd name="connsiteY12" fmla="*/ 4547704 h 4547704"/>
                      <a:gd name="connsiteX13" fmla="*/ 5228912 w 5894104"/>
                      <a:gd name="connsiteY13" fmla="*/ 4547704 h 4547704"/>
                      <a:gd name="connsiteX14" fmla="*/ 4269014 w 5894104"/>
                      <a:gd name="connsiteY14" fmla="*/ 4547704 h 4547704"/>
                      <a:gd name="connsiteX15" fmla="*/ 3544882 w 5894104"/>
                      <a:gd name="connsiteY15" fmla="*/ 4547704 h 4547704"/>
                      <a:gd name="connsiteX16" fmla="*/ 2702867 w 5894104"/>
                      <a:gd name="connsiteY16" fmla="*/ 4547704 h 4547704"/>
                      <a:gd name="connsiteX17" fmla="*/ 1742971 w 5894104"/>
                      <a:gd name="connsiteY17" fmla="*/ 4547704 h 4547704"/>
                      <a:gd name="connsiteX18" fmla="*/ 900955 w 5894104"/>
                      <a:gd name="connsiteY18" fmla="*/ 4547704 h 4547704"/>
                      <a:gd name="connsiteX19" fmla="*/ 0 w 5894104"/>
                      <a:gd name="connsiteY19" fmla="*/ 4547704 h 4547704"/>
                      <a:gd name="connsiteX20" fmla="*/ 0 w 5894104"/>
                      <a:gd name="connsiteY20" fmla="*/ 3729117 h 4547704"/>
                      <a:gd name="connsiteX21" fmla="*/ 0 w 5894104"/>
                      <a:gd name="connsiteY21" fmla="*/ 2865053 h 4547704"/>
                      <a:gd name="connsiteX22" fmla="*/ 0 w 5894104"/>
                      <a:gd name="connsiteY22" fmla="*/ 1864558 h 4547704"/>
                      <a:gd name="connsiteX23" fmla="*/ 0 w 5894104"/>
                      <a:gd name="connsiteY23" fmla="*/ 955017 h 4547704"/>
                      <a:gd name="connsiteX24" fmla="*/ 0 w 5894104"/>
                      <a:gd name="connsiteY24" fmla="*/ 0 h 4547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94104" h="4547704" fill="none" extrusionOk="0">
                        <a:moveTo>
                          <a:pt x="0" y="0"/>
                        </a:moveTo>
                        <a:cubicBezTo>
                          <a:pt x="151432" y="12279"/>
                          <a:pt x="470981" y="-10940"/>
                          <a:pt x="665191" y="0"/>
                        </a:cubicBezTo>
                        <a:cubicBezTo>
                          <a:pt x="870164" y="-26261"/>
                          <a:pt x="1265410" y="104118"/>
                          <a:pt x="1625089" y="0"/>
                        </a:cubicBezTo>
                        <a:cubicBezTo>
                          <a:pt x="1971439" y="-130952"/>
                          <a:pt x="2365757" y="45561"/>
                          <a:pt x="2526044" y="0"/>
                        </a:cubicBezTo>
                        <a:cubicBezTo>
                          <a:pt x="2705374" y="-67268"/>
                          <a:pt x="3003142" y="83643"/>
                          <a:pt x="3191236" y="0"/>
                        </a:cubicBezTo>
                        <a:cubicBezTo>
                          <a:pt x="3425422" y="-72773"/>
                          <a:pt x="3784265" y="101943"/>
                          <a:pt x="3974309" y="0"/>
                        </a:cubicBezTo>
                        <a:cubicBezTo>
                          <a:pt x="4185862" y="-72346"/>
                          <a:pt x="4712539" y="61140"/>
                          <a:pt x="4934207" y="0"/>
                        </a:cubicBezTo>
                        <a:cubicBezTo>
                          <a:pt x="5196953" y="-74331"/>
                          <a:pt x="5723083" y="131554"/>
                          <a:pt x="5894104" y="0"/>
                        </a:cubicBezTo>
                        <a:cubicBezTo>
                          <a:pt x="5906714" y="459424"/>
                          <a:pt x="5821651" y="601669"/>
                          <a:pt x="5894104" y="955017"/>
                        </a:cubicBezTo>
                        <a:cubicBezTo>
                          <a:pt x="5993404" y="1338611"/>
                          <a:pt x="5836908" y="1446297"/>
                          <a:pt x="5894104" y="1728127"/>
                        </a:cubicBezTo>
                        <a:cubicBezTo>
                          <a:pt x="5916107" y="2038952"/>
                          <a:pt x="5896378" y="2344447"/>
                          <a:pt x="5894104" y="2546714"/>
                        </a:cubicBezTo>
                        <a:cubicBezTo>
                          <a:pt x="5937782" y="2706890"/>
                          <a:pt x="5821291" y="2996849"/>
                          <a:pt x="5894104" y="3501732"/>
                        </a:cubicBezTo>
                        <a:cubicBezTo>
                          <a:pt x="5910629" y="3926972"/>
                          <a:pt x="5836644" y="4286875"/>
                          <a:pt x="5894104" y="4547704"/>
                        </a:cubicBezTo>
                        <a:cubicBezTo>
                          <a:pt x="5665893" y="4585170"/>
                          <a:pt x="5538007" y="4450896"/>
                          <a:pt x="5228912" y="4547704"/>
                        </a:cubicBezTo>
                        <a:cubicBezTo>
                          <a:pt x="4973756" y="4623926"/>
                          <a:pt x="4722451" y="4464461"/>
                          <a:pt x="4563719" y="4547704"/>
                        </a:cubicBezTo>
                        <a:cubicBezTo>
                          <a:pt x="4319765" y="4665330"/>
                          <a:pt x="4096222" y="4398971"/>
                          <a:pt x="3662764" y="4547704"/>
                        </a:cubicBezTo>
                        <a:cubicBezTo>
                          <a:pt x="3230116" y="4634472"/>
                          <a:pt x="3249630" y="4486128"/>
                          <a:pt x="2997573" y="4547704"/>
                        </a:cubicBezTo>
                        <a:cubicBezTo>
                          <a:pt x="2740786" y="4574004"/>
                          <a:pt x="2405718" y="4521188"/>
                          <a:pt x="2155558" y="4547704"/>
                        </a:cubicBezTo>
                        <a:cubicBezTo>
                          <a:pt x="1931267" y="4550887"/>
                          <a:pt x="1664721" y="4473958"/>
                          <a:pt x="1431424" y="4547704"/>
                        </a:cubicBezTo>
                        <a:cubicBezTo>
                          <a:pt x="1232867" y="4576345"/>
                          <a:pt x="652181" y="4480435"/>
                          <a:pt x="0" y="4547704"/>
                        </a:cubicBezTo>
                        <a:cubicBezTo>
                          <a:pt x="-67699" y="4178859"/>
                          <a:pt x="35583" y="4014581"/>
                          <a:pt x="0" y="3638163"/>
                        </a:cubicBezTo>
                        <a:cubicBezTo>
                          <a:pt x="-30651" y="3262033"/>
                          <a:pt x="49892" y="3112781"/>
                          <a:pt x="0" y="2637668"/>
                        </a:cubicBezTo>
                        <a:cubicBezTo>
                          <a:pt x="-101456" y="2180215"/>
                          <a:pt x="40526" y="1949698"/>
                          <a:pt x="0" y="1773604"/>
                        </a:cubicBezTo>
                        <a:cubicBezTo>
                          <a:pt x="-55742" y="1582756"/>
                          <a:pt x="23278" y="1146794"/>
                          <a:pt x="0" y="909540"/>
                        </a:cubicBezTo>
                        <a:cubicBezTo>
                          <a:pt x="-46426" y="657490"/>
                          <a:pt x="56715" y="196223"/>
                          <a:pt x="0" y="0"/>
                        </a:cubicBezTo>
                        <a:close/>
                      </a:path>
                      <a:path w="5894104" h="4547704" stroke="0" extrusionOk="0">
                        <a:moveTo>
                          <a:pt x="0" y="0"/>
                        </a:moveTo>
                        <a:cubicBezTo>
                          <a:pt x="220529" y="-50420"/>
                          <a:pt x="500052" y="118821"/>
                          <a:pt x="783073" y="0"/>
                        </a:cubicBezTo>
                        <a:cubicBezTo>
                          <a:pt x="982921" y="-138407"/>
                          <a:pt x="1273616" y="-14881"/>
                          <a:pt x="1448266" y="0"/>
                        </a:cubicBezTo>
                        <a:cubicBezTo>
                          <a:pt x="1610172" y="-14292"/>
                          <a:pt x="2108157" y="83580"/>
                          <a:pt x="2408162" y="0"/>
                        </a:cubicBezTo>
                        <a:cubicBezTo>
                          <a:pt x="2676536" y="-52191"/>
                          <a:pt x="3008194" y="119028"/>
                          <a:pt x="3191236" y="0"/>
                        </a:cubicBezTo>
                        <a:cubicBezTo>
                          <a:pt x="3338507" y="-94731"/>
                          <a:pt x="3587996" y="7597"/>
                          <a:pt x="3974309" y="0"/>
                        </a:cubicBezTo>
                        <a:cubicBezTo>
                          <a:pt x="4366551" y="-90960"/>
                          <a:pt x="4504702" y="87128"/>
                          <a:pt x="4934207" y="0"/>
                        </a:cubicBezTo>
                        <a:cubicBezTo>
                          <a:pt x="5389853" y="-110193"/>
                          <a:pt x="5681955" y="44888"/>
                          <a:pt x="5894104" y="0"/>
                        </a:cubicBezTo>
                        <a:cubicBezTo>
                          <a:pt x="5946818" y="419735"/>
                          <a:pt x="5897616" y="494786"/>
                          <a:pt x="5894104" y="1000494"/>
                        </a:cubicBezTo>
                        <a:cubicBezTo>
                          <a:pt x="5917873" y="1485737"/>
                          <a:pt x="5850356" y="1440641"/>
                          <a:pt x="5894104" y="1819081"/>
                        </a:cubicBezTo>
                        <a:cubicBezTo>
                          <a:pt x="5928185" y="2190578"/>
                          <a:pt x="5910025" y="2383746"/>
                          <a:pt x="5894104" y="2637668"/>
                        </a:cubicBezTo>
                        <a:cubicBezTo>
                          <a:pt x="5888238" y="2948798"/>
                          <a:pt x="5872337" y="3104957"/>
                          <a:pt x="5894104" y="3547209"/>
                        </a:cubicBezTo>
                        <a:cubicBezTo>
                          <a:pt x="5939400" y="3944845"/>
                          <a:pt x="5909306" y="4204345"/>
                          <a:pt x="5894104" y="4547704"/>
                        </a:cubicBezTo>
                        <a:cubicBezTo>
                          <a:pt x="5747493" y="4601117"/>
                          <a:pt x="5428781" y="4513239"/>
                          <a:pt x="5228912" y="4547704"/>
                        </a:cubicBezTo>
                        <a:cubicBezTo>
                          <a:pt x="5133042" y="4592190"/>
                          <a:pt x="4602615" y="4472607"/>
                          <a:pt x="4269014" y="4547704"/>
                        </a:cubicBezTo>
                        <a:cubicBezTo>
                          <a:pt x="3893308" y="4640677"/>
                          <a:pt x="3809352" y="4477666"/>
                          <a:pt x="3544882" y="4547704"/>
                        </a:cubicBezTo>
                        <a:cubicBezTo>
                          <a:pt x="3293627" y="4574640"/>
                          <a:pt x="3100147" y="4442699"/>
                          <a:pt x="2702867" y="4547704"/>
                        </a:cubicBezTo>
                        <a:cubicBezTo>
                          <a:pt x="2367871" y="4643979"/>
                          <a:pt x="2017301" y="4428144"/>
                          <a:pt x="1742971" y="4547704"/>
                        </a:cubicBezTo>
                        <a:cubicBezTo>
                          <a:pt x="1526081" y="4635915"/>
                          <a:pt x="1123484" y="4422209"/>
                          <a:pt x="900955" y="4547704"/>
                        </a:cubicBezTo>
                        <a:cubicBezTo>
                          <a:pt x="741698" y="4673969"/>
                          <a:pt x="424897" y="4430941"/>
                          <a:pt x="0" y="4547704"/>
                        </a:cubicBezTo>
                        <a:cubicBezTo>
                          <a:pt x="-63183" y="4245469"/>
                          <a:pt x="24975" y="3891395"/>
                          <a:pt x="0" y="3729117"/>
                        </a:cubicBezTo>
                        <a:cubicBezTo>
                          <a:pt x="-45005" y="3499383"/>
                          <a:pt x="39422" y="3172434"/>
                          <a:pt x="0" y="2865053"/>
                        </a:cubicBezTo>
                        <a:cubicBezTo>
                          <a:pt x="-73176" y="2610632"/>
                          <a:pt x="83748" y="2070544"/>
                          <a:pt x="0" y="1864558"/>
                        </a:cubicBezTo>
                        <a:cubicBezTo>
                          <a:pt x="-146308" y="1574102"/>
                          <a:pt x="26342" y="1272365"/>
                          <a:pt x="0" y="955017"/>
                        </a:cubicBezTo>
                        <a:cubicBezTo>
                          <a:pt x="-699" y="669084"/>
                          <a:pt x="142807" y="264189"/>
                          <a:pt x="0" y="0"/>
                        </a:cubicBezTo>
                        <a:close/>
                      </a:path>
                      <a:path w="5894104" h="4547704" fill="none" stroke="0" extrusionOk="0">
                        <a:moveTo>
                          <a:pt x="0" y="0"/>
                        </a:moveTo>
                        <a:cubicBezTo>
                          <a:pt x="122331" y="-66299"/>
                          <a:pt x="444611" y="25268"/>
                          <a:pt x="665191" y="0"/>
                        </a:cubicBezTo>
                        <a:cubicBezTo>
                          <a:pt x="941322" y="6248"/>
                          <a:pt x="1183912" y="124179"/>
                          <a:pt x="1625089" y="0"/>
                        </a:cubicBezTo>
                        <a:cubicBezTo>
                          <a:pt x="1964453" y="-92068"/>
                          <a:pt x="2332321" y="111791"/>
                          <a:pt x="2526044" y="0"/>
                        </a:cubicBezTo>
                        <a:cubicBezTo>
                          <a:pt x="2703481" y="-76118"/>
                          <a:pt x="3006932" y="70091"/>
                          <a:pt x="3191236" y="0"/>
                        </a:cubicBezTo>
                        <a:cubicBezTo>
                          <a:pt x="3406993" y="-62527"/>
                          <a:pt x="3814546" y="29832"/>
                          <a:pt x="3974309" y="0"/>
                        </a:cubicBezTo>
                        <a:cubicBezTo>
                          <a:pt x="4127974" y="-84863"/>
                          <a:pt x="4701583" y="90321"/>
                          <a:pt x="4934207" y="0"/>
                        </a:cubicBezTo>
                        <a:cubicBezTo>
                          <a:pt x="5150490" y="-84318"/>
                          <a:pt x="5660119" y="121573"/>
                          <a:pt x="5894104" y="0"/>
                        </a:cubicBezTo>
                        <a:cubicBezTo>
                          <a:pt x="5927184" y="469296"/>
                          <a:pt x="5828009" y="597614"/>
                          <a:pt x="5894104" y="955017"/>
                        </a:cubicBezTo>
                        <a:cubicBezTo>
                          <a:pt x="5954465" y="1312194"/>
                          <a:pt x="5880163" y="1482996"/>
                          <a:pt x="5894104" y="1728127"/>
                        </a:cubicBezTo>
                        <a:cubicBezTo>
                          <a:pt x="5978211" y="2050404"/>
                          <a:pt x="5896070" y="2396007"/>
                          <a:pt x="5894104" y="2546714"/>
                        </a:cubicBezTo>
                        <a:cubicBezTo>
                          <a:pt x="5901342" y="2756525"/>
                          <a:pt x="5923445" y="3148362"/>
                          <a:pt x="5894104" y="3501732"/>
                        </a:cubicBezTo>
                        <a:cubicBezTo>
                          <a:pt x="5983083" y="3867348"/>
                          <a:pt x="5847331" y="4210436"/>
                          <a:pt x="5894104" y="4547704"/>
                        </a:cubicBezTo>
                        <a:cubicBezTo>
                          <a:pt x="5632846" y="4606273"/>
                          <a:pt x="5490575" y="4484788"/>
                          <a:pt x="5228912" y="4547704"/>
                        </a:cubicBezTo>
                        <a:cubicBezTo>
                          <a:pt x="4925256" y="4601549"/>
                          <a:pt x="4695840" y="4421346"/>
                          <a:pt x="4563719" y="4547704"/>
                        </a:cubicBezTo>
                        <a:cubicBezTo>
                          <a:pt x="4414200" y="4587985"/>
                          <a:pt x="4013417" y="4489577"/>
                          <a:pt x="3662764" y="4547704"/>
                        </a:cubicBezTo>
                        <a:cubicBezTo>
                          <a:pt x="3214965" y="4678365"/>
                          <a:pt x="3246834" y="4529864"/>
                          <a:pt x="2997573" y="4547704"/>
                        </a:cubicBezTo>
                        <a:cubicBezTo>
                          <a:pt x="2756940" y="4595488"/>
                          <a:pt x="2461409" y="4491877"/>
                          <a:pt x="2155558" y="4547704"/>
                        </a:cubicBezTo>
                        <a:cubicBezTo>
                          <a:pt x="1900533" y="4582060"/>
                          <a:pt x="1628525" y="4476460"/>
                          <a:pt x="1431424" y="4547704"/>
                        </a:cubicBezTo>
                        <a:cubicBezTo>
                          <a:pt x="1253839" y="4683283"/>
                          <a:pt x="526235" y="4597459"/>
                          <a:pt x="0" y="4547704"/>
                        </a:cubicBezTo>
                        <a:cubicBezTo>
                          <a:pt x="-59153" y="4132103"/>
                          <a:pt x="10882" y="4027218"/>
                          <a:pt x="0" y="3638163"/>
                        </a:cubicBezTo>
                        <a:cubicBezTo>
                          <a:pt x="-27320" y="3265947"/>
                          <a:pt x="43325" y="3149067"/>
                          <a:pt x="0" y="2637668"/>
                        </a:cubicBezTo>
                        <a:cubicBezTo>
                          <a:pt x="-80408" y="2213436"/>
                          <a:pt x="19919" y="1942065"/>
                          <a:pt x="0" y="1773604"/>
                        </a:cubicBezTo>
                        <a:cubicBezTo>
                          <a:pt x="-25496" y="1582099"/>
                          <a:pt x="22864" y="1125893"/>
                          <a:pt x="0" y="909540"/>
                        </a:cubicBezTo>
                        <a:cubicBezTo>
                          <a:pt x="1800" y="693493"/>
                          <a:pt x="-35686" y="2021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2. Chatbot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When: in 10 years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Who: sellers of online shops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How: instantly reply to customers in all languages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Why: help sell more products to customers from other countries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3969" y="128137"/>
            <a:ext cx="72191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LANGUAGE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276" y="835186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Report your pair’s conversation to the class by making a similar talk to Mark’s prediction in 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3</a:t>
            </a:r>
            <a:r>
              <a:rPr lang="en-US" sz="2800" b="1" dirty="0">
                <a:effectLst/>
              </a:rPr>
              <a:t>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287885" y="10058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670" y="9031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3157" y="174639"/>
            <a:ext cx="310170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463A26-B1E9-A452-F330-5C6511DF6777}"/>
              </a:ext>
            </a:extLst>
          </p:cNvPr>
          <p:cNvSpPr/>
          <p:nvPr/>
        </p:nvSpPr>
        <p:spPr>
          <a:xfrm>
            <a:off x="658480" y="2290917"/>
            <a:ext cx="11184909" cy="3967054"/>
          </a:xfrm>
          <a:prstGeom prst="roundRect">
            <a:avLst/>
          </a:prstGeom>
          <a:gradFill>
            <a:gsLst>
              <a:gs pos="33000">
                <a:schemeClr val="accent6">
                  <a:lumMod val="0"/>
                  <a:lumOff val="100000"/>
                </a:schemeClr>
              </a:gs>
              <a:gs pos="84000">
                <a:srgbClr val="DAEACF"/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3200" dirty="0">
                <a:solidFill>
                  <a:schemeClr val="tx1"/>
                </a:solidFill>
                <a:effectLst/>
              </a:rPr>
              <a:t> 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38190" y="139277"/>
            <a:ext cx="413269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15990" y="1417794"/>
            <a:ext cx="977022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What have we learnt in this lesson?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007" y="79747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1651" y="232569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How to interrupt politely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The future of language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17314" y="1338240"/>
            <a:ext cx="4243459" cy="625641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19" y="1169844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84670" y="1451005"/>
            <a:ext cx="3787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0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51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8" name="Picture 4" descr="How To Interrupt Politely">
            <a:extLst>
              <a:ext uri="{FF2B5EF4-FFF2-40B4-BE49-F238E27FC236}">
                <a16:creationId xmlns:a16="http://schemas.microsoft.com/office/drawing/2014/main" id="{231516FB-98BA-B37B-C98C-357B555FB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080" r="11997" b="1152"/>
          <a:stretch/>
        </p:blipFill>
        <p:spPr bwMode="auto">
          <a:xfrm>
            <a:off x="4161265" y="2199099"/>
            <a:ext cx="3755556" cy="43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312" y="2207491"/>
            <a:ext cx="9596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 exercise in WB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 the next lesson: Unit 10-  Skills 1</a:t>
            </a:r>
            <a:r>
              <a:rPr lang="en-US" sz="36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5" y="3583179"/>
            <a:ext cx="4249429" cy="2965261"/>
          </a:xfrm>
          <a:prstGeom prst="rect">
            <a:avLst/>
          </a:prstGeom>
        </p:spPr>
      </p:pic>
      <p:sp>
        <p:nvSpPr>
          <p:cNvPr id="14" name="Rectangle 25603"/>
          <p:cNvSpPr>
            <a:spLocks noChangeArrowheads="1" noChangeShapeType="1" noTextEdit="1"/>
          </p:cNvSpPr>
          <p:nvPr/>
        </p:nvSpPr>
        <p:spPr bwMode="auto">
          <a:xfrm>
            <a:off x="3657600" y="0"/>
            <a:ext cx="5181600" cy="1468582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* Homework:</a:t>
            </a:r>
          </a:p>
        </p:txBody>
      </p:sp>
    </p:spTree>
    <p:extLst>
      <p:ext uri="{BB962C8B-B14F-4D97-AF65-F5344CB8AC3E}">
        <p14:creationId xmlns:p14="http://schemas.microsoft.com/office/powerpoint/2010/main" val="2621261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2362201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3852" y="5412916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84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42939" y="80572"/>
            <a:ext cx="251177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563625" y="899097"/>
            <a:ext cx="73567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Question: </a:t>
            </a:r>
            <a:r>
              <a:rPr lang="en-US" sz="3200" dirty="0"/>
              <a:t>How do you see you in 10 years?</a:t>
            </a:r>
          </a:p>
          <a:p>
            <a:pPr>
              <a:lnSpc>
                <a:spcPct val="200000"/>
              </a:lnSpc>
            </a:pPr>
            <a:r>
              <a:rPr lang="en-US" sz="3200" b="1" dirty="0"/>
              <a:t>Answer:</a:t>
            </a:r>
            <a:r>
              <a:rPr lang="en-US" sz="3200" dirty="0"/>
              <a:t> I will _________________.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701674" y="252766"/>
            <a:ext cx="401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Ask and answer.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100" y="3836520"/>
            <a:ext cx="4584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future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3723" y="4629908"/>
            <a:ext cx="5686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ChronicaPro"/>
              </a:rPr>
              <a:t>Hold on.</a:t>
            </a:r>
            <a:r>
              <a:rPr lang="en-US" sz="2400" b="1" dirty="0">
                <a:solidFill>
                  <a:srgbClr val="C00000"/>
                </a:solidFill>
                <a:latin typeface="ChronicaPro"/>
              </a:rPr>
              <a:t> Can you repeat that, please?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9226" y="696907"/>
            <a:ext cx="1106508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 below. Pay attention to the highlighted parts.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0045" y="66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757" y="5514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8950" y="65769"/>
            <a:ext cx="47339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ENGLISH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468100" y="3235952"/>
            <a:ext cx="7110397" cy="1470571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tx1"/>
                </a:solidFill>
                <a:effectLst/>
                <a:latin typeface="ChronicaProMediumIt"/>
              </a:rPr>
              <a:t>Nick: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This webcam is easy to handle. You click these buttons to move it up or down and these to ...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  <a:effectLst/>
                <a:latin typeface="ChronicaProMediumIt"/>
              </a:rPr>
              <a:t>Lan: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hronicaPro"/>
              </a:rPr>
              <a:t>Hold on.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 Can you repeat that, please?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C4594E-47B2-A7B4-2B47-3664136EF901}"/>
              </a:ext>
            </a:extLst>
          </p:cNvPr>
          <p:cNvGrpSpPr/>
          <p:nvPr/>
        </p:nvGrpSpPr>
        <p:grpSpPr>
          <a:xfrm>
            <a:off x="270045" y="1498759"/>
            <a:ext cx="7308453" cy="1546783"/>
            <a:chOff x="828024" y="1882217"/>
            <a:chExt cx="6642250" cy="1546783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69E0B290-C7C2-3002-B0E2-5D848474BD57}"/>
                </a:ext>
              </a:extLst>
            </p:cNvPr>
            <p:cNvSpPr/>
            <p:nvPr/>
          </p:nvSpPr>
          <p:spPr>
            <a:xfrm>
              <a:off x="1008025" y="1882217"/>
              <a:ext cx="6462249" cy="1546783"/>
            </a:xfrm>
            <a:prstGeom prst="roundRect">
              <a:avLst/>
            </a:prstGeom>
            <a:noFill/>
            <a:ln w="28575">
              <a:solidFill>
                <a:srgbClr val="00C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i="1" dirty="0">
                  <a:solidFill>
                    <a:schemeClr val="tx1"/>
                  </a:solidFill>
                  <a:effectLst/>
                  <a:latin typeface="ChronicaProMediumIt"/>
                </a:rPr>
                <a:t>Mark: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"/>
                </a:rPr>
                <a:t>Now, about the video conference ... Everyone must be here at 9:30 a.m., and ... </a:t>
              </a:r>
              <a:endParaRPr lang="en-US" sz="2400" dirty="0">
                <a:solidFill>
                  <a:schemeClr val="tx1"/>
                </a:solidFill>
              </a:endParaRPr>
            </a:p>
            <a:p>
              <a:r>
                <a:rPr lang="en-US" sz="2400" b="1" i="1" dirty="0">
                  <a:solidFill>
                    <a:schemeClr val="tx1"/>
                  </a:solidFill>
                  <a:effectLst/>
                  <a:latin typeface="ChronicaProMediumIt"/>
                </a:rPr>
                <a:t>Trang: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ChronicaPro"/>
                </a:rPr>
                <a:t>Sorry for interrupting, but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"/>
                </a:rPr>
                <a:t> I think we should meet at 9:00 a.m. We need to test the devices.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5F49A64-E8E6-07B6-F953-41574C090C9A}"/>
                </a:ext>
              </a:extLst>
            </p:cNvPr>
            <p:cNvSpPr/>
            <p:nvPr/>
          </p:nvSpPr>
          <p:spPr>
            <a:xfrm>
              <a:off x="828024" y="2475608"/>
              <a:ext cx="327185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26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0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247463" y="3842544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203212"/>
              </p:ext>
            </p:extLst>
          </p:nvPr>
        </p:nvGraphicFramePr>
        <p:xfrm>
          <a:off x="1524000" y="4896933"/>
          <a:ext cx="10316086" cy="1463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158043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5158043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36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  <a:r>
                        <a:rPr lang="en-VN" sz="2400" dirty="0"/>
                        <a:t>tructure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r>
                        <a:rPr lang="en-VN" sz="2400" dirty="0"/>
                        <a:t>xamples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3000" dirty="0"/>
                        <a:t>H</a:t>
                      </a:r>
                      <a:r>
                        <a:rPr lang="en-VN" sz="3000" dirty="0"/>
                        <a:t>ow to interrupt politely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Sorry for interrupting, but</a:t>
                      </a:r>
                    </a:p>
                    <a:p>
                      <a:r>
                        <a:rPr lang="en-US" sz="3000" dirty="0"/>
                        <a:t>Hold on.</a:t>
                      </a:r>
                      <a:endParaRPr lang="en-VN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</a:tbl>
          </a:graphicData>
        </a:graphic>
      </p:graphicFrame>
      <p:pic>
        <p:nvPicPr>
          <p:cNvPr id="2050" name="Picture 2" descr="Tired of Video Conferencing? Research Suggests that You're Right to  Question Its Effectiveness - Tepper School of Business - Carnegie Mellon  University">
            <a:extLst>
              <a:ext uri="{FF2B5EF4-FFF2-40B4-BE49-F238E27FC236}">
                <a16:creationId xmlns:a16="http://schemas.microsoft.com/office/drawing/2014/main" id="{D6B3C67D-DB24-0130-084C-0ED6FD86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78" y="1422153"/>
            <a:ext cx="3907209" cy="26003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65.mp3">
            <a:hlinkClick r:id="" action="ppaction://media"/>
            <a:extLst>
              <a:ext uri="{FF2B5EF4-FFF2-40B4-BE49-F238E27FC236}">
                <a16:creationId xmlns:a16="http://schemas.microsoft.com/office/drawing/2014/main" id="{15A53D70-914B-A362-031C-3859BCF9C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4668" y="577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556" y="8970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656" y="894087"/>
            <a:ext cx="109297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Make similar conversations with the following situations.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2342" y="7944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81699" y="1660850"/>
            <a:ext cx="82348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A is telling student B how to make a video call. Student B interrupts student A to ask for clarification.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A is telling student B the place for their next meeting. Student B interrupts student A to suggest another place.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re You Brave Enough to Start Conversations that Matter? - ZB RX Medical">
            <a:extLst>
              <a:ext uri="{FF2B5EF4-FFF2-40B4-BE49-F238E27FC236}">
                <a16:creationId xmlns:a16="http://schemas.microsoft.com/office/drawing/2014/main" id="{2919D2C7-E9E3-AEC7-2E96-6AF87C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14" y="2514329"/>
            <a:ext cx="3389290" cy="19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98950" y="65769"/>
            <a:ext cx="47339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556" y="8970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656" y="894087"/>
            <a:ext cx="109297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Make similar conversations with the following situations.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2342" y="7944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81699" y="1660850"/>
            <a:ext cx="8234828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A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telling student B how to make a video call.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interrupts student A to ask for clarification.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re You Brave Enough to Start Conversations that Matter? - ZB RX Medical">
            <a:extLst>
              <a:ext uri="{FF2B5EF4-FFF2-40B4-BE49-F238E27FC236}">
                <a16:creationId xmlns:a16="http://schemas.microsoft.com/office/drawing/2014/main" id="{2919D2C7-E9E3-AEC7-2E96-6AF87C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14" y="2514329"/>
            <a:ext cx="3389290" cy="19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98950" y="65769"/>
            <a:ext cx="47339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ENGLISH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949" y="4807864"/>
            <a:ext cx="108854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A: </a:t>
            </a:r>
            <a:r>
              <a:rPr lang="en-US" sz="2600" dirty="0">
                <a:solidFill>
                  <a:srgbClr val="333333"/>
                </a:solidFill>
              </a:rPr>
              <a:t>First, you open </a:t>
            </a:r>
            <a:r>
              <a:rPr lang="en-US" sz="2600" dirty="0" err="1">
                <a:solidFill>
                  <a:srgbClr val="333333"/>
                </a:solidFill>
              </a:rPr>
              <a:t>Facetime</a:t>
            </a:r>
            <a:r>
              <a:rPr lang="en-US" sz="2600" dirty="0">
                <a:solidFill>
                  <a:srgbClr val="333333"/>
                </a:solidFill>
              </a:rPr>
              <a:t> application on your laptop. And then you select from your </a:t>
            </a:r>
            <a:r>
              <a:rPr lang="en-US" sz="2600" dirty="0" err="1">
                <a:solidFill>
                  <a:srgbClr val="333333"/>
                </a:solidFill>
              </a:rPr>
              <a:t>contacter</a:t>
            </a:r>
            <a:r>
              <a:rPr lang="en-US" sz="2600" dirty="0">
                <a:solidFill>
                  <a:srgbClr val="333333"/>
                </a:solidFill>
              </a:rPr>
              <a:t> or you type their phone number ...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B</a:t>
            </a:r>
            <a:r>
              <a:rPr lang="en-US" sz="2600" b="1" dirty="0">
                <a:solidFill>
                  <a:srgbClr val="FF0000"/>
                </a:solidFill>
              </a:rPr>
              <a:t>: Hold on. Can you repeat, please?</a:t>
            </a:r>
            <a:endParaRPr lang="en-US" sz="2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555" y="3880688"/>
            <a:ext cx="199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* Example:</a:t>
            </a:r>
          </a:p>
        </p:txBody>
      </p:sp>
    </p:spTree>
    <p:extLst>
      <p:ext uri="{BB962C8B-B14F-4D97-AF65-F5344CB8AC3E}">
        <p14:creationId xmlns:p14="http://schemas.microsoft.com/office/powerpoint/2010/main" val="29031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556" y="8970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656" y="894087"/>
            <a:ext cx="109297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Make similar conversations with the following situations.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2342" y="7944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19556" y="1745876"/>
            <a:ext cx="82348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A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telling student B the place for their next meeting.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interrupts student A to suggest another place.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re You Brave Enough to Start Conversations that Matter? - ZB RX Medical">
            <a:extLst>
              <a:ext uri="{FF2B5EF4-FFF2-40B4-BE49-F238E27FC236}">
                <a16:creationId xmlns:a16="http://schemas.microsoft.com/office/drawing/2014/main" id="{2919D2C7-E9E3-AEC7-2E96-6AF87C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172" y="2062045"/>
            <a:ext cx="3389290" cy="19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98950" y="65769"/>
            <a:ext cx="47339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ENGLISH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630" y="4270765"/>
            <a:ext cx="10048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Roboto"/>
              </a:rPr>
              <a:t>A: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Well, the meeting is 9 </a:t>
            </a:r>
            <a:r>
              <a:rPr lang="en-US" sz="2800" dirty="0" err="1">
                <a:solidFill>
                  <a:srgbClr val="333333"/>
                </a:solidFill>
                <a:latin typeface="Roboto"/>
              </a:rPr>
              <a:t>a.m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 tomorrow morning. We will hold a meeting in Communication room which is on floor ...</a:t>
            </a:r>
          </a:p>
          <a:p>
            <a:r>
              <a:rPr lang="en-US" sz="2800" b="1" dirty="0">
                <a:solidFill>
                  <a:srgbClr val="C00000"/>
                </a:solidFill>
                <a:latin typeface="Roboto"/>
              </a:rPr>
              <a:t>B: </a:t>
            </a:r>
            <a:r>
              <a:rPr lang="en-US" sz="2800" dirty="0">
                <a:solidFill>
                  <a:srgbClr val="C00000"/>
                </a:solidFill>
                <a:latin typeface="Roboto"/>
              </a:rPr>
              <a:t>Sorry for </a:t>
            </a:r>
            <a:r>
              <a:rPr lang="en-US" sz="2800" dirty="0" err="1">
                <a:solidFill>
                  <a:srgbClr val="C00000"/>
                </a:solidFill>
                <a:latin typeface="Roboto"/>
              </a:rPr>
              <a:t>interupting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Roboto"/>
              </a:rPr>
              <a:t>but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 that room this occupied by the other class. We can hold a meeting in Room 401.</a:t>
            </a:r>
            <a:endParaRPr lang="en-US" sz="28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556" y="3747545"/>
            <a:ext cx="199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* Example:</a:t>
            </a:r>
          </a:p>
        </p:txBody>
      </p:sp>
    </p:spTree>
    <p:extLst>
      <p:ext uri="{BB962C8B-B14F-4D97-AF65-F5344CB8AC3E}">
        <p14:creationId xmlns:p14="http://schemas.microsoft.com/office/powerpoint/2010/main" val="37141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428" y="880634"/>
            <a:ext cx="1081531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527037" y="9566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822" y="8540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0111" y="155768"/>
            <a:ext cx="72191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LANGUAGE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527037" y="1718991"/>
            <a:ext cx="11065195" cy="45343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</a:rPr>
              <a:t>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5112" y="271033"/>
            <a:ext cx="1081531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369721" y="3470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506" y="2444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369721" y="1102030"/>
            <a:ext cx="10723045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1. </a:t>
            </a:r>
            <a:r>
              <a:rPr lang="en-US" sz="3200" dirty="0"/>
              <a:t>What means of communication is Mark talking about? 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dirty="0"/>
              <a:t>When will emojis become more commonly used?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en-US" sz="3200" dirty="0"/>
              <a:t>Who will be using them?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4. </a:t>
            </a:r>
            <a:r>
              <a:rPr lang="en-US" sz="3200" dirty="0"/>
              <a:t>How will they help in communication?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5. </a:t>
            </a:r>
            <a:r>
              <a:rPr lang="en-US" sz="3200" dirty="0"/>
              <a:t>Why will they become more popular?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5161936" y="5899355"/>
            <a:ext cx="1927122" cy="84557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Game</a:t>
            </a: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10550013" y="6317226"/>
            <a:ext cx="786581" cy="540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4362</TotalTime>
  <Words>977</Words>
  <Application>Microsoft Office PowerPoint</Application>
  <PresentationFormat>Widescreen</PresentationFormat>
  <Paragraphs>129</Paragraphs>
  <Slides>21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ChronicaPro</vt:lpstr>
      <vt:lpstr>ChronicaProMediumIt</vt:lpstr>
      <vt:lpstr>Myriad Pro</vt:lpstr>
      <vt:lpstr>Roboto</vt:lpstr>
      <vt:lpstr>Tahoma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hp</cp:lastModifiedBy>
  <cp:revision>226</cp:revision>
  <dcterms:created xsi:type="dcterms:W3CDTF">2020-12-09T02:04:09Z</dcterms:created>
  <dcterms:modified xsi:type="dcterms:W3CDTF">2025-04-03T03:25:11Z</dcterms:modified>
</cp:coreProperties>
</file>