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339" r:id="rId2"/>
    <p:sldId id="316" r:id="rId3"/>
    <p:sldId id="256" r:id="rId4"/>
    <p:sldId id="342" r:id="rId5"/>
    <p:sldId id="345" r:id="rId6"/>
    <p:sldId id="348" r:id="rId7"/>
    <p:sldId id="346" r:id="rId8"/>
    <p:sldId id="340" r:id="rId9"/>
    <p:sldId id="347" r:id="rId10"/>
    <p:sldId id="343" r:id="rId11"/>
    <p:sldId id="344" r:id="rId12"/>
    <p:sldId id="283" r:id="rId13"/>
    <p:sldId id="349" r:id="rId14"/>
    <p:sldId id="334" r:id="rId15"/>
    <p:sldId id="298" r:id="rId16"/>
    <p:sldId id="335" r:id="rId17"/>
    <p:sldId id="337" r:id="rId18"/>
    <p:sldId id="338" r:id="rId19"/>
    <p:sldId id="313" r:id="rId20"/>
    <p:sldId id="331" r:id="rId21"/>
    <p:sldId id="351" r:id="rId22"/>
    <p:sldId id="325" r:id="rId23"/>
    <p:sldId id="332" r:id="rId24"/>
    <p:sldId id="314" r:id="rId25"/>
    <p:sldId id="330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6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44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816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88" algn="l" defTabSz="91427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DCD"/>
    <a:srgbClr val="7192A9"/>
    <a:srgbClr val="E0702A"/>
    <a:srgbClr val="EF4B66"/>
    <a:srgbClr val="F7A5A5"/>
    <a:srgbClr val="F37D91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2" autoAdjust="0"/>
    <p:restoredTop sz="94315" autoAdjust="0"/>
  </p:normalViewPr>
  <p:slideViewPr>
    <p:cSldViewPr snapToGrid="0" showGuides="1">
      <p:cViewPr varScale="1">
        <p:scale>
          <a:sx n="75" d="100"/>
          <a:sy n="75" d="100"/>
        </p:scale>
        <p:origin x="46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6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4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6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8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78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0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98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2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4"/>
            <a:ext cx="9144002" cy="238760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40"/>
            <a:ext cx="9144002" cy="1655760"/>
          </a:xfrm>
        </p:spPr>
        <p:txBody>
          <a:bodyPr/>
          <a:lstStyle>
            <a:lvl1pPr marL="0" indent="0" algn="ctr">
              <a:buNone/>
              <a:defRPr sz="2300"/>
            </a:lvl1pPr>
            <a:lvl2pPr marL="457136" indent="0" algn="ctr">
              <a:buNone/>
              <a:defRPr sz="2100"/>
            </a:lvl2pPr>
            <a:lvl3pPr marL="914272" indent="0" algn="ctr">
              <a:buNone/>
              <a:defRPr sz="1900"/>
            </a:lvl3pPr>
            <a:lvl4pPr marL="1371408" indent="0" algn="ctr">
              <a:buNone/>
              <a:defRPr sz="1600"/>
            </a:lvl4pPr>
            <a:lvl5pPr marL="1828544" indent="0" algn="ctr">
              <a:buNone/>
              <a:defRPr sz="1600"/>
            </a:lvl5pPr>
            <a:lvl6pPr marL="2285680" indent="0" algn="ctr">
              <a:buNone/>
              <a:defRPr sz="1600"/>
            </a:lvl6pPr>
            <a:lvl7pPr marL="2742816" indent="0" algn="ctr">
              <a:buNone/>
              <a:defRPr sz="1600"/>
            </a:lvl7pPr>
            <a:lvl8pPr marL="3199952" indent="0" algn="ctr">
              <a:buNone/>
              <a:defRPr sz="1600"/>
            </a:lvl8pPr>
            <a:lvl9pPr marL="365708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3"/>
            <a:ext cx="2628900" cy="58118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3"/>
            <a:ext cx="7734302" cy="581184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8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825627"/>
            <a:ext cx="5181600" cy="4351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1825627"/>
            <a:ext cx="5181600" cy="4351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3"/>
            <a:ext cx="10515600" cy="13255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6"/>
            <a:ext cx="5157787" cy="82391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36" indent="0">
              <a:buNone/>
              <a:defRPr sz="2100" b="1"/>
            </a:lvl2pPr>
            <a:lvl3pPr marL="914272" indent="0">
              <a:buNone/>
              <a:defRPr sz="1900" b="1"/>
            </a:lvl3pPr>
            <a:lvl4pPr marL="1371408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80" indent="0">
              <a:buNone/>
              <a:defRPr sz="1600" b="1"/>
            </a:lvl6pPr>
            <a:lvl7pPr marL="2742816" indent="0">
              <a:buNone/>
              <a:defRPr sz="1600" b="1"/>
            </a:lvl7pPr>
            <a:lvl8pPr marL="3199952" indent="0">
              <a:buNone/>
              <a:defRPr sz="1600" b="1"/>
            </a:lvl8pPr>
            <a:lvl9pPr marL="36570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6"/>
            <a:ext cx="5183188" cy="82391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36" indent="0">
              <a:buNone/>
              <a:defRPr sz="2100" b="1"/>
            </a:lvl2pPr>
            <a:lvl3pPr marL="914272" indent="0">
              <a:buNone/>
              <a:defRPr sz="1900" b="1"/>
            </a:lvl3pPr>
            <a:lvl4pPr marL="1371408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80" indent="0">
              <a:buNone/>
              <a:defRPr sz="1600" b="1"/>
            </a:lvl6pPr>
            <a:lvl7pPr marL="2742816" indent="0">
              <a:buNone/>
              <a:defRPr sz="1600" b="1"/>
            </a:lvl7pPr>
            <a:lvl8pPr marL="3199952" indent="0">
              <a:buNone/>
              <a:defRPr sz="1600" b="1"/>
            </a:lvl8pPr>
            <a:lvl9pPr marL="36570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90"/>
          </a:xfrm>
        </p:spPr>
        <p:txBody>
          <a:bodyPr/>
          <a:lstStyle>
            <a:lvl1pPr marL="0" indent="0">
              <a:buNone/>
              <a:defRPr sz="1600"/>
            </a:lvl1pPr>
            <a:lvl2pPr marL="457136" indent="0">
              <a:buNone/>
              <a:defRPr sz="1400"/>
            </a:lvl2pPr>
            <a:lvl3pPr marL="914272" indent="0">
              <a:buNone/>
              <a:defRPr sz="1200"/>
            </a:lvl3pPr>
            <a:lvl4pPr marL="1371408" indent="0">
              <a:buNone/>
              <a:defRPr sz="1200"/>
            </a:lvl4pPr>
            <a:lvl5pPr marL="1828544" indent="0">
              <a:buNone/>
              <a:defRPr sz="1200"/>
            </a:lvl5pPr>
            <a:lvl6pPr marL="2285680" indent="0">
              <a:buNone/>
              <a:defRPr sz="1200"/>
            </a:lvl6pPr>
            <a:lvl7pPr marL="2742816" indent="0">
              <a:buNone/>
              <a:defRPr sz="1200"/>
            </a:lvl7pPr>
            <a:lvl8pPr marL="3199952" indent="0">
              <a:buNone/>
              <a:defRPr sz="1200"/>
            </a:lvl8pPr>
            <a:lvl9pPr marL="365708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300"/>
            </a:lvl3pPr>
            <a:lvl4pPr marL="1371408" indent="0">
              <a:buNone/>
              <a:defRPr sz="2100"/>
            </a:lvl4pPr>
            <a:lvl5pPr marL="1828544" indent="0">
              <a:buNone/>
              <a:defRPr sz="2100"/>
            </a:lvl5pPr>
            <a:lvl6pPr marL="2285680" indent="0">
              <a:buNone/>
              <a:defRPr sz="2100"/>
            </a:lvl6pPr>
            <a:lvl7pPr marL="2742816" indent="0">
              <a:buNone/>
              <a:defRPr sz="2100"/>
            </a:lvl7pPr>
            <a:lvl8pPr marL="3199952" indent="0">
              <a:buNone/>
              <a:defRPr sz="2100"/>
            </a:lvl8pPr>
            <a:lvl9pPr marL="3657088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90"/>
          </a:xfrm>
        </p:spPr>
        <p:txBody>
          <a:bodyPr/>
          <a:lstStyle>
            <a:lvl1pPr marL="0" indent="0">
              <a:buNone/>
              <a:defRPr sz="1600"/>
            </a:lvl1pPr>
            <a:lvl2pPr marL="457136" indent="0">
              <a:buNone/>
              <a:defRPr sz="1400"/>
            </a:lvl2pPr>
            <a:lvl3pPr marL="914272" indent="0">
              <a:buNone/>
              <a:defRPr sz="1200"/>
            </a:lvl3pPr>
            <a:lvl4pPr marL="1371408" indent="0">
              <a:buNone/>
              <a:defRPr sz="1200"/>
            </a:lvl4pPr>
            <a:lvl5pPr marL="1828544" indent="0">
              <a:buNone/>
              <a:defRPr sz="1200"/>
            </a:lvl5pPr>
            <a:lvl6pPr marL="2285680" indent="0">
              <a:buNone/>
              <a:defRPr sz="1200"/>
            </a:lvl6pPr>
            <a:lvl7pPr marL="2742816" indent="0">
              <a:buNone/>
              <a:defRPr sz="1200"/>
            </a:lvl7pPr>
            <a:lvl8pPr marL="3199952" indent="0">
              <a:buNone/>
              <a:defRPr sz="1200"/>
            </a:lvl8pPr>
            <a:lvl9pPr marL="365708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1325565"/>
          </a:xfrm>
          <a:prstGeom prst="rect">
            <a:avLst/>
          </a:prstGeom>
        </p:spPr>
        <p:txBody>
          <a:bodyPr vert="horz" lIns="91425" tIns="45713" rIns="91425" bIns="4571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5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9"/>
            <a:ext cx="2743200" cy="365123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3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2" y="6356359"/>
            <a:ext cx="2743200" cy="365123"/>
          </a:xfrm>
          <a:prstGeom prst="rect">
            <a:avLst/>
          </a:prstGeom>
        </p:spPr>
        <p:txBody>
          <a:bodyPr vert="horz" lIns="91425" tIns="45713" rIns="91425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2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4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6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2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8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4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22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6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8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4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0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6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2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8" algn="l" defTabSz="9142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66814"/>
            <a:ext cx="109728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" y="76200"/>
            <a:ext cx="120904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3664" y="782093"/>
            <a:ext cx="48846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rgbClr val="FFFF00"/>
                </a:solidFill>
                <a:latin typeface="VNI-Ariston" pitchFamily="2" charset="0"/>
              </a:rPr>
              <a:t>Hello everyone !!!</a:t>
            </a:r>
            <a:endParaRPr lang="en-US" sz="4400" b="1" dirty="0">
              <a:solidFill>
                <a:srgbClr val="FFFF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77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27789" y="771537"/>
            <a:ext cx="4351338" cy="41931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52571" y="2825834"/>
            <a:ext cx="23957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</a:rPr>
              <a:t>instantly</a:t>
            </a:r>
            <a:endParaRPr lang="en-US" sz="4800" b="1" dirty="0"/>
          </a:p>
        </p:txBody>
      </p:sp>
      <p:sp>
        <p:nvSpPr>
          <p:cNvPr id="9" name="Rectangle 8"/>
          <p:cNvSpPr/>
          <p:nvPr/>
        </p:nvSpPr>
        <p:spPr>
          <a:xfrm>
            <a:off x="1352571" y="3664407"/>
            <a:ext cx="24225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/ˈ</a:t>
            </a:r>
            <a:r>
              <a:rPr lang="en-US" sz="3600" b="1" dirty="0" err="1">
                <a:solidFill>
                  <a:srgbClr val="0070C0"/>
                </a:solidFill>
              </a:rPr>
              <a:t>ɪnstəntli</a:t>
            </a:r>
            <a:r>
              <a:rPr lang="en-US" sz="3600" b="1" dirty="0">
                <a:solidFill>
                  <a:srgbClr val="0070C0"/>
                </a:solidFill>
              </a:rPr>
              <a:t>/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02809" y="5610977"/>
            <a:ext cx="27939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</a:rPr>
              <a:t>ngay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lập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tức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12638" y="2918166"/>
            <a:ext cx="2998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= right now</a:t>
            </a:r>
          </a:p>
        </p:txBody>
      </p:sp>
      <p:pic>
        <p:nvPicPr>
          <p:cNvPr id="13" name="instant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22" y="2825834"/>
            <a:ext cx="406400" cy="406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94551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9164" y="785586"/>
            <a:ext cx="5822694" cy="38306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6131" y="3448144"/>
            <a:ext cx="1981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private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926131" y="4310747"/>
            <a:ext cx="2029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/'</a:t>
            </a:r>
            <a:r>
              <a:rPr lang="en-US" sz="3600" b="1" dirty="0" err="1">
                <a:solidFill>
                  <a:srgbClr val="0070C0"/>
                </a:solidFill>
              </a:rPr>
              <a:t>praivit</a:t>
            </a:r>
            <a:r>
              <a:rPr lang="en-US" sz="3600" b="1" dirty="0">
                <a:solidFill>
                  <a:srgbClr val="0070C0"/>
                </a:solidFill>
              </a:rPr>
              <a:t>/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52440" y="5281750"/>
            <a:ext cx="43082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</a:rPr>
              <a:t>bí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mật</a:t>
            </a:r>
            <a:r>
              <a:rPr lang="en-US" sz="4800" b="1" dirty="0">
                <a:solidFill>
                  <a:prstClr val="black"/>
                </a:solidFill>
              </a:rPr>
              <a:t>, </a:t>
            </a:r>
            <a:r>
              <a:rPr lang="en-US" sz="4800" b="1" dirty="0" err="1">
                <a:solidFill>
                  <a:prstClr val="black"/>
                </a:solidFill>
              </a:rPr>
              <a:t>riêng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tư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endParaRPr lang="en-US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28047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075948"/>
              </p:ext>
            </p:extLst>
          </p:nvPr>
        </p:nvGraphicFramePr>
        <p:xfrm>
          <a:off x="777100" y="673125"/>
          <a:ext cx="10466265" cy="45436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7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3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5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47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927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social network (n)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səʊʃl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netwɜːk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mạng xã hội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voice message (n)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vɔɪs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mesɪdʒ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tin nhắn thoại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 call (n)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ɡruːp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kɔːl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cuộc gọi nhóm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54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smartphone (n)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smɑːtfəʊn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điện thoại thông minh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emoji (n)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ɪˈməʊdʒi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biểu tượng cảm xúc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 holography (n)</a:t>
                      </a: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hɒlˈɒɡrəfi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hình chiếu 3 chiều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92680038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093120"/>
              </p:ext>
            </p:extLst>
          </p:nvPr>
        </p:nvGraphicFramePr>
        <p:xfrm>
          <a:off x="777099" y="5211097"/>
          <a:ext cx="10466265" cy="73741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7409">
                  <a:extLst>
                    <a:ext uri="{9D8B030D-6E8A-4147-A177-3AD203B41FA5}">
                      <a16:colId xmlns:a16="http://schemas.microsoft.com/office/drawing/2014/main" val="246140966"/>
                    </a:ext>
                  </a:extLst>
                </a:gridCol>
                <a:gridCol w="3113747">
                  <a:extLst>
                    <a:ext uri="{9D8B030D-6E8A-4147-A177-3AD203B41FA5}">
                      <a16:colId xmlns:a16="http://schemas.microsoft.com/office/drawing/2014/main" val="1939752646"/>
                    </a:ext>
                  </a:extLst>
                </a:gridCol>
                <a:gridCol w="3985109">
                  <a:extLst>
                    <a:ext uri="{9D8B030D-6E8A-4147-A177-3AD203B41FA5}">
                      <a16:colId xmlns:a16="http://schemas.microsoft.com/office/drawing/2014/main" val="2588280128"/>
                    </a:ext>
                  </a:extLst>
                </a:gridCol>
              </a:tblGrid>
              <a:tr h="737419"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7. instantly (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adv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ɪnstəntli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ngay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lập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tức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960705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99508"/>
              </p:ext>
            </p:extLst>
          </p:nvPr>
        </p:nvGraphicFramePr>
        <p:xfrm>
          <a:off x="777099" y="5948516"/>
          <a:ext cx="10466265" cy="9448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7409">
                  <a:extLst>
                    <a:ext uri="{9D8B030D-6E8A-4147-A177-3AD203B41FA5}">
                      <a16:colId xmlns:a16="http://schemas.microsoft.com/office/drawing/2014/main" val="246140966"/>
                    </a:ext>
                  </a:extLst>
                </a:gridCol>
                <a:gridCol w="3113747">
                  <a:extLst>
                    <a:ext uri="{9D8B030D-6E8A-4147-A177-3AD203B41FA5}">
                      <a16:colId xmlns:a16="http://schemas.microsoft.com/office/drawing/2014/main" val="1939752646"/>
                    </a:ext>
                  </a:extLst>
                </a:gridCol>
                <a:gridCol w="3985109">
                  <a:extLst>
                    <a:ext uri="{9D8B030D-6E8A-4147-A177-3AD203B41FA5}">
                      <a16:colId xmlns:a16="http://schemas.microsoft.com/office/drawing/2014/main" val="2588280128"/>
                    </a:ext>
                  </a:extLst>
                </a:gridCol>
              </a:tblGrid>
              <a:tr h="678426">
                <a:tc>
                  <a:txBody>
                    <a:bodyPr/>
                    <a:lstStyle/>
                    <a:p>
                      <a:pPr marL="0" marR="0" lvl="0" indent="0" algn="l" defTabSz="9142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 private (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/'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praivit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bí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mật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,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riêng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tư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960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923115"/>
              </p:ext>
            </p:extLst>
          </p:nvPr>
        </p:nvGraphicFramePr>
        <p:xfrm>
          <a:off x="1553849" y="722285"/>
          <a:ext cx="6852732" cy="45436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56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6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147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927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mạng xã hội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tin nhắn thoại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cuộc gọi nhóm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54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điện thoại thông minh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biểu tượng cảm xúc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 </a:t>
                      </a: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hình chiếu 3 chiều</a:t>
                      </a: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92680038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86866" y="-5301"/>
            <a:ext cx="296934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* Checking vocab: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9091" y="1333353"/>
            <a:ext cx="2859501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ctr">
              <a:lnSpc>
                <a:spcPct val="107000"/>
              </a:lnSpc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network (n)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9091" y="2021462"/>
            <a:ext cx="2827249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ctr">
              <a:lnSpc>
                <a:spcPct val="107000"/>
              </a:lnSpc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voice message (n)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9091" y="2685356"/>
            <a:ext cx="213866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ctr">
              <a:lnSpc>
                <a:spcPct val="107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call (n)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50098" y="3328181"/>
            <a:ext cx="249940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ctr">
              <a:lnSpc>
                <a:spcPct val="107000"/>
              </a:lnSpc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smartphone (n)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9091" y="3978232"/>
            <a:ext cx="152798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ctr">
              <a:lnSpc>
                <a:spcPct val="107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emoji (n)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9091" y="4666341"/>
            <a:ext cx="236481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algn="ctr">
              <a:lnSpc>
                <a:spcPct val="107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holography (n)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14990" y="5281272"/>
            <a:ext cx="2321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0000"/>
                </a:solidFill>
              </a:rPr>
              <a:t>instantly (</a:t>
            </a:r>
            <a:r>
              <a:rPr lang="en-US" sz="2800" b="1" dirty="0" err="1">
                <a:solidFill>
                  <a:srgbClr val="000000"/>
                </a:solidFill>
              </a:rPr>
              <a:t>adv</a:t>
            </a:r>
            <a:r>
              <a:rPr lang="en-US" sz="28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23662" y="5930249"/>
            <a:ext cx="2084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</a:rPr>
              <a:t>private (</a:t>
            </a:r>
            <a:r>
              <a:rPr lang="en-US" sz="2800" b="1" dirty="0" err="1">
                <a:solidFill>
                  <a:prstClr val="black"/>
                </a:solidFill>
              </a:rPr>
              <a:t>adj</a:t>
            </a:r>
            <a:r>
              <a:rPr lang="en-US" sz="2800" b="1" dirty="0">
                <a:solidFill>
                  <a:prstClr val="black"/>
                </a:solidFill>
              </a:rPr>
              <a:t>)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408807"/>
              </p:ext>
            </p:extLst>
          </p:nvPr>
        </p:nvGraphicFramePr>
        <p:xfrm>
          <a:off x="1553849" y="5247582"/>
          <a:ext cx="6852732" cy="131333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56127">
                  <a:extLst>
                    <a:ext uri="{9D8B030D-6E8A-4147-A177-3AD203B41FA5}">
                      <a16:colId xmlns:a16="http://schemas.microsoft.com/office/drawing/2014/main" val="1703984778"/>
                    </a:ext>
                  </a:extLst>
                </a:gridCol>
                <a:gridCol w="3496605">
                  <a:extLst>
                    <a:ext uri="{9D8B030D-6E8A-4147-A177-3AD203B41FA5}">
                      <a16:colId xmlns:a16="http://schemas.microsoft.com/office/drawing/2014/main" val="952428692"/>
                    </a:ext>
                  </a:extLst>
                </a:gridCol>
              </a:tblGrid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 marL="0" marR="0" indent="0" algn="l" defTabSz="91427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ngay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lập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</a:rPr>
                        <a:t>tức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2628766992"/>
                  </a:ext>
                </a:extLst>
              </a:tr>
              <a:tr h="65666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vi-VN" sz="28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</a:p>
                  </a:txBody>
                  <a:tcPr marL="71753" marR="71753" marT="71753" marB="7175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0" i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bí</a:t>
                      </a:r>
                      <a:r>
                        <a:rPr lang="en-US" sz="2800" b="0" i="0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i="0" baseline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mật</a:t>
                      </a:r>
                      <a:r>
                        <a:rPr lang="en-US" sz="2800" b="0" i="0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="0" i="0" baseline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riêng</a:t>
                      </a:r>
                      <a:r>
                        <a:rPr lang="en-US" sz="2800" b="0" i="0" baseline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i="0" baseline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tư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3" marR="36193" marT="71753" marB="71753"/>
                </a:tc>
                <a:extLst>
                  <a:ext uri="{0D108BD9-81ED-4DB2-BD59-A6C34878D82A}">
                    <a16:rowId xmlns:a16="http://schemas.microsoft.com/office/drawing/2014/main" val="1704716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552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611356" y="726081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7248" y="715984"/>
            <a:ext cx="10338243" cy="523206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b="1" dirty="0"/>
              <a:t>Write the correct word or phrase from the box under each picture.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64145" y="623443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1061180" y="1388603"/>
            <a:ext cx="9901788" cy="959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b"/>
          <a:lstStyle/>
          <a:p>
            <a:r>
              <a:rPr lang="en-US" sz="2800" b="1" dirty="0">
                <a:solidFill>
                  <a:schemeClr val="tx1"/>
                </a:solidFill>
              </a:rPr>
              <a:t>voice message		smartphone 	social network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emojis			group call		holography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6978075-B0DF-85D5-9FC3-92CB1C57182D}"/>
              </a:ext>
            </a:extLst>
          </p:cNvPr>
          <p:cNvGrpSpPr/>
          <p:nvPr/>
        </p:nvGrpSpPr>
        <p:grpSpPr>
          <a:xfrm>
            <a:off x="664145" y="3077075"/>
            <a:ext cx="4374998" cy="2391442"/>
            <a:chOff x="352678" y="2132223"/>
            <a:chExt cx="1976400" cy="1080329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A981525E-BA93-9912-828D-DA5246312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78" y="2132223"/>
              <a:ext cx="1976400" cy="1080329"/>
            </a:xfrm>
            <a:prstGeom prst="round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5530956-F0EA-2601-B5BA-CA63C039BD39}"/>
                </a:ext>
              </a:extLst>
            </p:cNvPr>
            <p:cNvSpPr/>
            <p:nvPr/>
          </p:nvSpPr>
          <p:spPr>
            <a:xfrm>
              <a:off x="352678" y="2133366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5C7FBA-CF8D-CFE2-4274-D329953F1DC0}"/>
              </a:ext>
            </a:extLst>
          </p:cNvPr>
          <p:cNvGrpSpPr/>
          <p:nvPr/>
        </p:nvGrpSpPr>
        <p:grpSpPr>
          <a:xfrm>
            <a:off x="6864389" y="3100816"/>
            <a:ext cx="4374998" cy="2383739"/>
            <a:chOff x="2865020" y="2166737"/>
            <a:chExt cx="1976400" cy="1076851"/>
          </a:xfrm>
        </p:grpSpPr>
        <p:pic>
          <p:nvPicPr>
            <p:cNvPr id="1033" name="Picture 9" descr="The origin of modern day emoji dates back to 1999. (Image: Shutterstock)">
              <a:extLst>
                <a:ext uri="{FF2B5EF4-FFF2-40B4-BE49-F238E27FC236}">
                  <a16:creationId xmlns:a16="http://schemas.microsoft.com/office/drawing/2014/main" id="{023C4BA0-1C56-0F8A-9DAB-9F288CB02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52" y="2193951"/>
              <a:ext cx="1563589" cy="104239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ADA0DF4-0465-CC49-60B1-44C67FF0908C}"/>
                </a:ext>
              </a:extLst>
            </p:cNvPr>
            <p:cNvSpPr/>
            <p:nvPr/>
          </p:nvSpPr>
          <p:spPr>
            <a:xfrm>
              <a:off x="2865020" y="2166737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16ED3E9-09EC-0657-D123-2C43E9C714AE}"/>
              </a:ext>
            </a:extLst>
          </p:cNvPr>
          <p:cNvSpPr txBox="1"/>
          <p:nvPr/>
        </p:nvSpPr>
        <p:spPr>
          <a:xfrm>
            <a:off x="1474062" y="5557232"/>
            <a:ext cx="4069426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1. </a:t>
            </a:r>
            <a:r>
              <a:rPr lang="en-US" sz="3200" dirty="0"/>
              <a:t>___________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183FF-3ABE-1067-EFC8-EB71E6CFE237}"/>
              </a:ext>
            </a:extLst>
          </p:cNvPr>
          <p:cNvSpPr txBox="1"/>
          <p:nvPr/>
        </p:nvSpPr>
        <p:spPr>
          <a:xfrm>
            <a:off x="7842978" y="5562393"/>
            <a:ext cx="3025048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2.</a:t>
            </a:r>
            <a:r>
              <a:rPr lang="en-US" sz="3200" dirty="0"/>
              <a:t> ___________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A109F-2DD0-B4FE-1760-42CD09A9A6F9}"/>
              </a:ext>
            </a:extLst>
          </p:cNvPr>
          <p:cNvSpPr txBox="1"/>
          <p:nvPr/>
        </p:nvSpPr>
        <p:spPr>
          <a:xfrm>
            <a:off x="1943437" y="5557930"/>
            <a:ext cx="2495151" cy="754680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smart phone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351647-58A8-D4D0-E3DA-3FC3F9013754}"/>
              </a:ext>
            </a:extLst>
          </p:cNvPr>
          <p:cNvSpPr txBox="1"/>
          <p:nvPr/>
        </p:nvSpPr>
        <p:spPr>
          <a:xfrm>
            <a:off x="8485170" y="5557232"/>
            <a:ext cx="1976398" cy="754680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emojis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1337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06370" y="814212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1766" y="855166"/>
            <a:ext cx="10338243" cy="523206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b="1" dirty="0"/>
              <a:t>Write the correct word or phrase from the box under each picture.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59159" y="711574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1192802" y="1505282"/>
            <a:ext cx="9479073" cy="959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b"/>
          <a:lstStyle/>
          <a:p>
            <a:r>
              <a:rPr lang="en-US" sz="2800" b="1" dirty="0">
                <a:solidFill>
                  <a:schemeClr val="tx1"/>
                </a:solidFill>
              </a:rPr>
              <a:t>voice message		smartphone 	social network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emojis			group call		holography</a:t>
            </a:r>
          </a:p>
        </p:txBody>
      </p:sp>
      <p:pic>
        <p:nvPicPr>
          <p:cNvPr id="1035" name="Picture 11" descr="Concept image, futuristic holographic interface">
            <a:extLst>
              <a:ext uri="{FF2B5EF4-FFF2-40B4-BE49-F238E27FC236}">
                <a16:creationId xmlns:a16="http://schemas.microsoft.com/office/drawing/2014/main" id="{892BE8A9-0B77-06FE-2A3F-0E534C5C8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368" y="2911778"/>
            <a:ext cx="4026323" cy="2525235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E340AB2-CD8F-5052-E0DD-FBBE87A9A907}"/>
              </a:ext>
            </a:extLst>
          </p:cNvPr>
          <p:cNvGrpSpPr/>
          <p:nvPr/>
        </p:nvGrpSpPr>
        <p:grpSpPr>
          <a:xfrm>
            <a:off x="956194" y="2911778"/>
            <a:ext cx="4111012" cy="2559804"/>
            <a:chOff x="352678" y="3982153"/>
            <a:chExt cx="1976400" cy="1076851"/>
          </a:xfrm>
        </p:grpSpPr>
        <p:pic>
          <p:nvPicPr>
            <p:cNvPr id="1037" name="Picture 13" descr="Bild: Mr Aesthetics | Shutterstock">
              <a:extLst>
                <a:ext uri="{FF2B5EF4-FFF2-40B4-BE49-F238E27FC236}">
                  <a16:creationId xmlns:a16="http://schemas.microsoft.com/office/drawing/2014/main" id="{402B6AAC-836D-0EF7-C9B3-F7551320F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78" y="4105941"/>
              <a:ext cx="1973571" cy="848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C943198-A920-B68E-42F4-8FA3520A1DB3}"/>
                </a:ext>
              </a:extLst>
            </p:cNvPr>
            <p:cNvSpPr/>
            <p:nvPr/>
          </p:nvSpPr>
          <p:spPr>
            <a:xfrm>
              <a:off x="352678" y="3982153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FC8C4C-84C9-0946-DBDA-CEA5D59C92B8}"/>
              </a:ext>
            </a:extLst>
          </p:cNvPr>
          <p:cNvSpPr txBox="1"/>
          <p:nvPr/>
        </p:nvSpPr>
        <p:spPr>
          <a:xfrm>
            <a:off x="1192802" y="5431719"/>
            <a:ext cx="3766534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3.</a:t>
            </a:r>
            <a:r>
              <a:rPr lang="en-US" sz="3200" dirty="0"/>
              <a:t> _____________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5606D3-6610-79A2-5EC7-ADB27BC117A9}"/>
              </a:ext>
            </a:extLst>
          </p:cNvPr>
          <p:cNvSpPr txBox="1"/>
          <p:nvPr/>
        </p:nvSpPr>
        <p:spPr>
          <a:xfrm>
            <a:off x="7711797" y="5448467"/>
            <a:ext cx="3766534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4.</a:t>
            </a:r>
            <a:r>
              <a:rPr lang="en-US" sz="3200" dirty="0"/>
              <a:t> ___________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72AD94-A1FC-E830-BE57-B83D19766F69}"/>
              </a:ext>
            </a:extLst>
          </p:cNvPr>
          <p:cNvSpPr txBox="1"/>
          <p:nvPr/>
        </p:nvSpPr>
        <p:spPr>
          <a:xfrm>
            <a:off x="1647669" y="5449585"/>
            <a:ext cx="3243897" cy="754680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voice message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98BB34-ABD5-7DEF-C734-2A5B21B044C9}"/>
              </a:ext>
            </a:extLst>
          </p:cNvPr>
          <p:cNvSpPr txBox="1"/>
          <p:nvPr/>
        </p:nvSpPr>
        <p:spPr>
          <a:xfrm>
            <a:off x="8121704" y="5471582"/>
            <a:ext cx="3243897" cy="754680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holography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34196" y="784680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299" y="745469"/>
            <a:ext cx="10338243" cy="523206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b="1" dirty="0"/>
              <a:t>Write the correct word or phrase from the box under each picture.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86985" y="682042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A14271-C282-1C42-C88F-F897FF9EE275}"/>
              </a:ext>
            </a:extLst>
          </p:cNvPr>
          <p:cNvSpPr/>
          <p:nvPr/>
        </p:nvSpPr>
        <p:spPr>
          <a:xfrm>
            <a:off x="1107299" y="1538829"/>
            <a:ext cx="9793706" cy="959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b"/>
          <a:lstStyle/>
          <a:p>
            <a:r>
              <a:rPr lang="en-US" sz="2800" b="1" dirty="0">
                <a:solidFill>
                  <a:schemeClr val="tx1"/>
                </a:solidFill>
              </a:rPr>
              <a:t>voice message		smartphone 	social network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emojis			group call		holography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666AC1-81A2-B534-F1E2-0B4E8974D683}"/>
              </a:ext>
            </a:extLst>
          </p:cNvPr>
          <p:cNvGrpSpPr/>
          <p:nvPr/>
        </p:nvGrpSpPr>
        <p:grpSpPr>
          <a:xfrm>
            <a:off x="6669002" y="2964811"/>
            <a:ext cx="4847036" cy="2648656"/>
            <a:chOff x="349849" y="5456450"/>
            <a:chExt cx="1976400" cy="1080000"/>
          </a:xfrm>
        </p:grpSpPr>
        <p:pic>
          <p:nvPicPr>
            <p:cNvPr id="1039" name="Picture 15" descr="A social video call is one way to acclimate to a new career when working from home.">
              <a:extLst>
                <a:ext uri="{FF2B5EF4-FFF2-40B4-BE49-F238E27FC236}">
                  <a16:creationId xmlns:a16="http://schemas.microsoft.com/office/drawing/2014/main" id="{D247034E-88C8-4715-E2E7-FC3903BCD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49" y="5456450"/>
              <a:ext cx="1620000" cy="108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E40412D3-E57A-3416-07DD-63FF1BEE3DF4}"/>
                </a:ext>
              </a:extLst>
            </p:cNvPr>
            <p:cNvSpPr/>
            <p:nvPr/>
          </p:nvSpPr>
          <p:spPr>
            <a:xfrm>
              <a:off x="349849" y="5456450"/>
              <a:ext cx="1976400" cy="1076851"/>
            </a:xfrm>
            <a:prstGeom prst="roundRect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0B35C6C-416E-DF4D-453B-EC29ED07C8FC}"/>
              </a:ext>
            </a:extLst>
          </p:cNvPr>
          <p:cNvSpPr txBox="1"/>
          <p:nvPr/>
        </p:nvSpPr>
        <p:spPr>
          <a:xfrm>
            <a:off x="1702146" y="5586086"/>
            <a:ext cx="3793498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5.</a:t>
            </a:r>
            <a:r>
              <a:rPr lang="en-US" sz="3200" dirty="0"/>
              <a:t> 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884A7-3BA2-4F79-97A4-C549D83D7385}"/>
              </a:ext>
            </a:extLst>
          </p:cNvPr>
          <p:cNvSpPr txBox="1"/>
          <p:nvPr/>
        </p:nvSpPr>
        <p:spPr>
          <a:xfrm>
            <a:off x="7387112" y="5613467"/>
            <a:ext cx="3793498" cy="830983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0702A"/>
                </a:solidFill>
              </a:rPr>
              <a:t>6. </a:t>
            </a:r>
            <a:r>
              <a:rPr lang="en-US" sz="3200" dirty="0"/>
              <a:t>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8C556-EE6F-1A91-D6DF-E42C891BCA30}"/>
              </a:ext>
            </a:extLst>
          </p:cNvPr>
          <p:cNvSpPr txBox="1"/>
          <p:nvPr/>
        </p:nvSpPr>
        <p:spPr>
          <a:xfrm>
            <a:off x="2212681" y="5589236"/>
            <a:ext cx="3267120" cy="754680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C00000"/>
                </a:solidFill>
              </a:rPr>
              <a:t>Social network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D047B-AA31-B8F2-B3B1-F4F91507B35B}"/>
              </a:ext>
            </a:extLst>
          </p:cNvPr>
          <p:cNvSpPr txBox="1"/>
          <p:nvPr/>
        </p:nvSpPr>
        <p:spPr>
          <a:xfrm>
            <a:off x="7924725" y="5617532"/>
            <a:ext cx="3267120" cy="754680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group call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1771" r="1732" b="3308"/>
          <a:stretch/>
        </p:blipFill>
        <p:spPr bwMode="auto">
          <a:xfrm>
            <a:off x="1107299" y="2984378"/>
            <a:ext cx="4116560" cy="260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72031" y="50456"/>
            <a:ext cx="2993548" cy="5232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94890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5293" y="880880"/>
            <a:ext cx="4979809" cy="461651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400" b="1" dirty="0"/>
              <a:t>Choose the correct answer A, B, or C. 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517205" y="860404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93" y="757767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9E2CC-0F44-9A99-4B6C-651A8C06CFD6}"/>
              </a:ext>
            </a:extLst>
          </p:cNvPr>
          <p:cNvSpPr txBox="1"/>
          <p:nvPr/>
        </p:nvSpPr>
        <p:spPr>
          <a:xfrm>
            <a:off x="428078" y="1731337"/>
            <a:ext cx="11525224" cy="4031859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1. </a:t>
            </a:r>
            <a:r>
              <a:rPr lang="en-US" sz="3200" dirty="0"/>
              <a:t>Many people add ______ to their text messages to express their feelings. </a:t>
            </a:r>
          </a:p>
          <a:p>
            <a:r>
              <a:rPr lang="en-US" sz="3200" dirty="0"/>
              <a:t>	</a:t>
            </a:r>
            <a:r>
              <a:rPr lang="en-US" sz="3200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emojis 			</a:t>
            </a:r>
            <a:r>
              <a:rPr lang="en-US" sz="3200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words 			</a:t>
            </a:r>
            <a:r>
              <a:rPr lang="en-US" sz="3200" dirty="0">
                <a:solidFill>
                  <a:srgbClr val="00B0F0"/>
                </a:solidFill>
              </a:rPr>
              <a:t>C.</a:t>
            </a:r>
            <a:r>
              <a:rPr lang="en-US" sz="3200" dirty="0"/>
              <a:t> letters 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I send ______ messages when I don’t feel like typing. </a:t>
            </a:r>
          </a:p>
          <a:p>
            <a:r>
              <a:rPr lang="en-US" sz="3200" dirty="0"/>
              <a:t>	</a:t>
            </a:r>
            <a:r>
              <a:rPr lang="en-US" sz="3200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group 			</a:t>
            </a:r>
            <a:r>
              <a:rPr lang="en-US" sz="3200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text 			</a:t>
            </a:r>
            <a:r>
              <a:rPr lang="en-US" sz="3200" dirty="0">
                <a:solidFill>
                  <a:srgbClr val="00B0F0"/>
                </a:solidFill>
              </a:rPr>
              <a:t>C.</a:t>
            </a:r>
            <a:r>
              <a:rPr lang="en-US" sz="3200" dirty="0"/>
              <a:t> voice 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Many teenagers like to meet on social ______ rather than face to face. </a:t>
            </a:r>
          </a:p>
          <a:p>
            <a:r>
              <a:rPr lang="en-US" sz="3200" dirty="0"/>
              <a:t>	</a:t>
            </a:r>
            <a:r>
              <a:rPr lang="en-US" sz="3200" dirty="0">
                <a:solidFill>
                  <a:srgbClr val="00B0F0"/>
                </a:solidFill>
              </a:rPr>
              <a:t>A. </a:t>
            </a:r>
            <a:r>
              <a:rPr lang="en-US" sz="3200" dirty="0"/>
              <a:t>television 		</a:t>
            </a:r>
            <a:r>
              <a:rPr lang="en-US" sz="3200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networks 		</a:t>
            </a:r>
            <a:r>
              <a:rPr lang="en-US" sz="3200" dirty="0">
                <a:solidFill>
                  <a:srgbClr val="00B0F0"/>
                </a:solidFill>
              </a:rPr>
              <a:t>C.</a:t>
            </a:r>
            <a:r>
              <a:rPr lang="en-US" sz="3200" dirty="0"/>
              <a:t> projects </a:t>
            </a:r>
          </a:p>
        </p:txBody>
      </p:sp>
      <p:sp>
        <p:nvSpPr>
          <p:cNvPr id="2" name="Oval 1"/>
          <p:cNvSpPr/>
          <p:nvPr/>
        </p:nvSpPr>
        <p:spPr>
          <a:xfrm>
            <a:off x="1299907" y="2757129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640507" y="3709166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70207" y="5165833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5679" y="0"/>
            <a:ext cx="3039841" cy="553984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4285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7383" y="841551"/>
            <a:ext cx="4979809" cy="461651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400" b="1" dirty="0"/>
              <a:t>Choose the correct answer A, B, or C. 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439295" y="821075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083" y="718438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9E2CC-0F44-9A99-4B6C-651A8C06CFD6}"/>
              </a:ext>
            </a:extLst>
          </p:cNvPr>
          <p:cNvSpPr txBox="1"/>
          <p:nvPr/>
        </p:nvSpPr>
        <p:spPr>
          <a:xfrm>
            <a:off x="105679" y="1692008"/>
            <a:ext cx="11949417" cy="2554531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In a ______, people in different places can join the conversation. </a:t>
            </a:r>
          </a:p>
          <a:p>
            <a:r>
              <a:rPr lang="en-US" sz="3200" dirty="0"/>
              <a:t>	</a:t>
            </a:r>
            <a:r>
              <a:rPr lang="en-US" sz="3200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voice message 	</a:t>
            </a:r>
            <a:r>
              <a:rPr lang="en-US" sz="3200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group call 		</a:t>
            </a:r>
            <a:r>
              <a:rPr lang="en-US" sz="3200" dirty="0">
                <a:solidFill>
                  <a:srgbClr val="00B0F0"/>
                </a:solidFill>
              </a:rPr>
              <a:t>C.</a:t>
            </a:r>
            <a:r>
              <a:rPr lang="en-US" sz="3200" dirty="0"/>
              <a:t> system of </a:t>
            </a:r>
            <a:r>
              <a:rPr lang="en-US" sz="3200" dirty="0" err="1"/>
              <a:t>emojis</a:t>
            </a:r>
            <a:r>
              <a:rPr lang="en-US" sz="3200" dirty="0"/>
              <a:t> 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By using ______, you can attend a meeting with your 3D image instead of being there in person. </a:t>
            </a:r>
          </a:p>
          <a:p>
            <a:r>
              <a:rPr lang="en-US" sz="3200" dirty="0"/>
              <a:t>	</a:t>
            </a:r>
            <a:r>
              <a:rPr lang="en-US" sz="3200" dirty="0">
                <a:solidFill>
                  <a:srgbClr val="00B0F0"/>
                </a:solidFill>
              </a:rPr>
              <a:t>A.</a:t>
            </a:r>
            <a:r>
              <a:rPr lang="en-US" sz="3200" dirty="0"/>
              <a:t> holography 		</a:t>
            </a:r>
            <a:r>
              <a:rPr lang="en-US" sz="3200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voice messages 	</a:t>
            </a:r>
            <a:r>
              <a:rPr lang="en-US" sz="3200" dirty="0">
                <a:solidFill>
                  <a:srgbClr val="00B0F0"/>
                </a:solidFill>
              </a:rPr>
              <a:t>C.</a:t>
            </a:r>
            <a:r>
              <a:rPr lang="en-US" sz="3200" dirty="0"/>
              <a:t> social networks</a:t>
            </a:r>
          </a:p>
        </p:txBody>
      </p:sp>
      <p:sp>
        <p:nvSpPr>
          <p:cNvPr id="2" name="Oval 1"/>
          <p:cNvSpPr/>
          <p:nvPr/>
        </p:nvSpPr>
        <p:spPr>
          <a:xfrm>
            <a:off x="4609863" y="2197100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64683" y="3675039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5679" y="0"/>
            <a:ext cx="3039841" cy="553984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26058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41154" y="299931"/>
            <a:ext cx="8419156" cy="523206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b="1" dirty="0"/>
              <a:t>Complete the sentences with the words from the box.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438547" y="279455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1335" y="176818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063D8389-5EB7-1373-5D60-6385BE7575E6}"/>
              </a:ext>
            </a:extLst>
          </p:cNvPr>
          <p:cNvSpPr txBox="1"/>
          <p:nvPr/>
        </p:nvSpPr>
        <p:spPr>
          <a:xfrm>
            <a:off x="193219" y="1627695"/>
            <a:ext cx="11344457" cy="4031859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E0702A"/>
                </a:solidFill>
              </a:rPr>
              <a:t>1. </a:t>
            </a:r>
            <a:r>
              <a:rPr lang="en-US" sz="3200" dirty="0"/>
              <a:t>Do you often send _______ messages to your friends? 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Can learning English help you </a:t>
            </a:r>
            <a:r>
              <a:rPr lang="en-US" sz="3200" b="1" dirty="0"/>
              <a:t>overcome </a:t>
            </a:r>
            <a:r>
              <a:rPr lang="en-US" sz="3200" dirty="0"/>
              <a:t>the _________ </a:t>
            </a:r>
            <a:r>
              <a:rPr lang="en-US" sz="3200" b="1" dirty="0"/>
              <a:t>barrier</a:t>
            </a:r>
            <a:r>
              <a:rPr lang="en-US" sz="3200" dirty="0"/>
              <a:t> when living </a:t>
            </a:r>
            <a:r>
              <a:rPr lang="en-US" sz="3200" b="1" dirty="0"/>
              <a:t>abroad?</a:t>
            </a:r>
            <a:r>
              <a:rPr lang="en-US" sz="3200" dirty="0"/>
              <a:t> 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Telephone helps you communicate in _______ time. 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Do you think </a:t>
            </a:r>
            <a:r>
              <a:rPr lang="en-US" sz="3200" b="1" dirty="0"/>
              <a:t>translators</a:t>
            </a:r>
            <a:r>
              <a:rPr lang="en-US" sz="3200" dirty="0"/>
              <a:t> will lose their jobs when ___________ machines become popular? </a:t>
            </a:r>
          </a:p>
          <a:p>
            <a:pPr>
              <a:buClr>
                <a:srgbClr val="C00000"/>
              </a:buClr>
            </a:pPr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Many people </a:t>
            </a:r>
            <a:r>
              <a:rPr lang="en-US" sz="3200" b="1" dirty="0"/>
              <a:t>reply </a:t>
            </a:r>
            <a:r>
              <a:rPr lang="en-US" sz="3200" dirty="0"/>
              <a:t>to messages _________, but others take a long time to </a:t>
            </a:r>
            <a:r>
              <a:rPr lang="en-US" sz="3200" b="1" dirty="0"/>
              <a:t>respond.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D981FE2-9138-740D-E113-9931F201939C}"/>
              </a:ext>
            </a:extLst>
          </p:cNvPr>
          <p:cNvSpPr/>
          <p:nvPr/>
        </p:nvSpPr>
        <p:spPr>
          <a:xfrm>
            <a:off x="491336" y="946848"/>
            <a:ext cx="10778712" cy="5283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b"/>
          <a:lstStyle/>
          <a:p>
            <a:r>
              <a:rPr lang="en-US" sz="2800" dirty="0">
                <a:solidFill>
                  <a:srgbClr val="C00000"/>
                </a:solidFill>
                <a:latin typeface="ChronicaPro"/>
              </a:rPr>
              <a:t>translation 	      real 	     language 	  instantly 	       private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BBBBFB-FC5E-94A6-CB72-41CCA1DC0F1E}"/>
              </a:ext>
            </a:extLst>
          </p:cNvPr>
          <p:cNvSpPr txBox="1"/>
          <p:nvPr/>
        </p:nvSpPr>
        <p:spPr>
          <a:xfrm>
            <a:off x="3855850" y="1635213"/>
            <a:ext cx="1492900" cy="584761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private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94110-173F-7EDF-A988-A5A124F9091B}"/>
              </a:ext>
            </a:extLst>
          </p:cNvPr>
          <p:cNvSpPr txBox="1"/>
          <p:nvPr/>
        </p:nvSpPr>
        <p:spPr>
          <a:xfrm>
            <a:off x="8001862" y="2147929"/>
            <a:ext cx="1750324" cy="584761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language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4786B0-EDA7-6CBD-4E0C-7B98A6D2D6EF}"/>
              </a:ext>
            </a:extLst>
          </p:cNvPr>
          <p:cNvSpPr txBox="1"/>
          <p:nvPr/>
        </p:nvSpPr>
        <p:spPr>
          <a:xfrm>
            <a:off x="7184478" y="3108010"/>
            <a:ext cx="1022349" cy="584761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real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3867AE-91A6-C9A4-CE71-319A3FB45DAE}"/>
              </a:ext>
            </a:extLst>
          </p:cNvPr>
          <p:cNvSpPr txBox="1"/>
          <p:nvPr/>
        </p:nvSpPr>
        <p:spPr>
          <a:xfrm>
            <a:off x="8858842" y="3581068"/>
            <a:ext cx="2177029" cy="584761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translation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F27CBB-D170-9AF1-2265-E1EDC083AD26}"/>
              </a:ext>
            </a:extLst>
          </p:cNvPr>
          <p:cNvSpPr txBox="1"/>
          <p:nvPr/>
        </p:nvSpPr>
        <p:spPr>
          <a:xfrm>
            <a:off x="6034404" y="4586154"/>
            <a:ext cx="1666777" cy="584761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instantly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19923" y="51986"/>
            <a:ext cx="3042709" cy="584761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WARM-UP</a:t>
            </a: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88513A8A-0635-254D-1842-B22D3DC2C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7233" y="1037339"/>
            <a:ext cx="4374977" cy="501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1. </a:t>
            </a:r>
            <a:r>
              <a:rPr lang="en-US" sz="3200" b="1" dirty="0" err="1">
                <a:solidFill>
                  <a:srgbClr val="C00000"/>
                </a:solidFill>
              </a:rPr>
              <a:t>devio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receonnfc</a:t>
            </a:r>
            <a:endParaRPr lang="en-US" sz="3200" b="1" dirty="0">
              <a:solidFill>
                <a:srgbClr val="C0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cs typeface="Calibri" panose="020F0502020204030204" pitchFamily="34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  <a:r>
              <a:rPr lang="vi-VN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atlbet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cs typeface="Calibri" panose="020F0502020204030204" pitchFamily="34" charset="0"/>
              </a:rPr>
              <a:t>3. </a:t>
            </a:r>
            <a:r>
              <a:rPr lang="vi-VN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tinerent neitonccon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cs typeface="Calibri" panose="020F0502020204030204" pitchFamily="34" charset="0"/>
              </a:rPr>
              <a:t>4. </a:t>
            </a:r>
            <a:r>
              <a:rPr lang="vi-VN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oomz ni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cs typeface="Calibri" panose="020F0502020204030204" pitchFamily="34" charset="0"/>
              </a:rPr>
              <a:t>5. </a:t>
            </a:r>
            <a:r>
              <a:rPr lang="vi-VN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cebwam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1281000"/>
            <a:ext cx="5378623" cy="6402615"/>
            <a:chOff x="-19221" y="197691"/>
            <a:chExt cx="5378624" cy="6402614"/>
          </a:xfrm>
        </p:grpSpPr>
        <p:sp>
          <p:nvSpPr>
            <p:cNvPr id="24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98889" y="3275944"/>
            <a:ext cx="3721758" cy="181586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5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JUMBLED WORDS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73729" y="1912934"/>
            <a:ext cx="3568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→ video conference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17233" y="2910814"/>
            <a:ext cx="1657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→ tablet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17233" y="3878732"/>
            <a:ext cx="4008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→ internet connection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22426" y="4799424"/>
            <a:ext cx="1995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→ zoom in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17233" y="5873976"/>
            <a:ext cx="2083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→ webcam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94064" y="0"/>
            <a:ext cx="4645368" cy="584761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705050" y="425766"/>
            <a:ext cx="79079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1" dirty="0">
                <a:solidFill>
                  <a:srgbClr val="0F0F0F"/>
                </a:solidFill>
                <a:latin typeface="Palatino Linotype" panose="02040502050505030304" pitchFamily="18" charset="0"/>
              </a:rPr>
              <a:t>How to stress in words ending in </a:t>
            </a:r>
            <a:r>
              <a:rPr lang="en-US" sz="30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-ese </a:t>
            </a:r>
            <a:r>
              <a:rPr lang="en-US" sz="3000" b="1" i="1" dirty="0">
                <a:solidFill>
                  <a:srgbClr val="0F0F0F"/>
                </a:solidFill>
                <a:latin typeface="Palatino Linotype" panose="02040502050505030304" pitchFamily="18" charset="0"/>
              </a:rPr>
              <a:t>and </a:t>
            </a:r>
            <a:r>
              <a:rPr lang="en-US" sz="30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-</a:t>
            </a:r>
            <a:r>
              <a:rPr lang="en-US" sz="3000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ee</a:t>
            </a:r>
            <a:endParaRPr lang="en-US" sz="3000" b="1" i="1" dirty="0">
              <a:solidFill>
                <a:srgbClr val="FF0000"/>
              </a:solidFill>
              <a:effectLst/>
              <a:latin typeface="Palatino Linotype" panose="02040502050505030304" pitchFamily="18" charset="0"/>
            </a:endParaRPr>
          </a:p>
        </p:txBody>
      </p:sp>
      <p:pic>
        <p:nvPicPr>
          <p:cNvPr id="3" name="HƯỚNG DẪN PHÁT ÂM LỚP 8 - Unit 10-Communication in the future-Stress in words ending in -ese and -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129" y="948986"/>
            <a:ext cx="11533239" cy="59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9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21884" y="155637"/>
            <a:ext cx="4645368" cy="584761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8C3CC7A-AC6D-1D15-5ABC-A2D623929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64" y="1141060"/>
            <a:ext cx="9984062" cy="404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09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8302" y="495383"/>
            <a:ext cx="10749401" cy="584761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/>
              <a:t>Listen and repeat the words. Pay attention to the word stress. </a:t>
            </a:r>
            <a:endParaRPr lang="en-US" sz="3200" dirty="0"/>
          </a:p>
        </p:txBody>
      </p:sp>
      <p:sp>
        <p:nvSpPr>
          <p:cNvPr id="16" name="Rounded Rectangle 15"/>
          <p:cNvSpPr/>
          <p:nvPr/>
        </p:nvSpPr>
        <p:spPr>
          <a:xfrm>
            <a:off x="605695" y="494562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483" y="391925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67" y="1801474"/>
            <a:ext cx="83439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rack 6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4234" y="1080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0816" y="293595"/>
            <a:ext cx="10815317" cy="954093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800" b="1" dirty="0"/>
              <a:t>Mark the stress in the underlined words. Then listen and repeat the sentences. 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458211" y="290553"/>
            <a:ext cx="502607" cy="502605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999" y="187916"/>
            <a:ext cx="397035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36EE8F6B-2FE7-29A0-1564-5A85D5C72020}"/>
              </a:ext>
            </a:extLst>
          </p:cNvPr>
          <p:cNvSpPr txBox="1"/>
          <p:nvPr/>
        </p:nvSpPr>
        <p:spPr>
          <a:xfrm>
            <a:off x="369084" y="1403827"/>
            <a:ext cx="11665290" cy="3785638"/>
          </a:xfrm>
          <a:prstGeom prst="rect">
            <a:avLst/>
          </a:prstGeom>
          <a:noFill/>
        </p:spPr>
        <p:txBody>
          <a:bodyPr wrap="square" lIns="91425" tIns="45713" rIns="91425" bIns="45713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b="1" dirty="0">
                <a:solidFill>
                  <a:srgbClr val="E0702A"/>
                </a:solidFill>
              </a:rPr>
              <a:t>1. </a:t>
            </a:r>
            <a:r>
              <a:rPr lang="en-US" sz="3200" dirty="0"/>
              <a:t>The </a:t>
            </a:r>
            <a:r>
              <a:rPr lang="en-US" sz="3200" u="sng" dirty="0"/>
              <a:t>interviewees</a:t>
            </a:r>
            <a:r>
              <a:rPr lang="en-US" sz="3200" dirty="0"/>
              <a:t> said that they were </a:t>
            </a:r>
            <a:r>
              <a:rPr lang="en-US" sz="3200" u="sng" dirty="0"/>
              <a:t>Taiwanese</a:t>
            </a:r>
            <a:r>
              <a:rPr lang="en-US" sz="3200" dirty="0"/>
              <a:t>.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Joe </a:t>
            </a:r>
            <a:r>
              <a:rPr lang="en-US" sz="3200" u="sng" dirty="0"/>
              <a:t>agrees</a:t>
            </a:r>
            <a:r>
              <a:rPr lang="en-US" sz="3200" dirty="0"/>
              <a:t> with me that learning </a:t>
            </a:r>
            <a:r>
              <a:rPr lang="en-US" sz="3200" u="sng" dirty="0"/>
              <a:t>Chinese</a:t>
            </a:r>
            <a:r>
              <a:rPr lang="en-US" sz="3200" dirty="0"/>
              <a:t> is difficult.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She obtained a bachelor’s </a:t>
            </a:r>
            <a:r>
              <a:rPr lang="en-US" sz="3200" u="sng" dirty="0"/>
              <a:t>degree</a:t>
            </a:r>
            <a:r>
              <a:rPr lang="en-US" sz="3200" dirty="0"/>
              <a:t> in </a:t>
            </a:r>
            <a:r>
              <a:rPr lang="en-US" sz="3200" u="sng" dirty="0"/>
              <a:t>Japanese</a:t>
            </a:r>
            <a:r>
              <a:rPr lang="en-US" sz="3200" dirty="0"/>
              <a:t>.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The </a:t>
            </a:r>
            <a:r>
              <a:rPr lang="en-US" sz="3200" u="sng" dirty="0"/>
              <a:t>Taiwanese</a:t>
            </a:r>
            <a:r>
              <a:rPr lang="en-US" sz="3200" dirty="0"/>
              <a:t> company gave each </a:t>
            </a:r>
            <a:r>
              <a:rPr lang="en-US" sz="3200" u="sng" dirty="0"/>
              <a:t>awardee</a:t>
            </a:r>
            <a:r>
              <a:rPr lang="en-US" sz="3200" dirty="0"/>
              <a:t> a smartphone.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The </a:t>
            </a:r>
            <a:r>
              <a:rPr lang="en-US" sz="3200" u="sng" dirty="0"/>
              <a:t>Japanese</a:t>
            </a:r>
            <a:r>
              <a:rPr lang="en-US" sz="3200" dirty="0"/>
              <a:t> teacher sent a video to the </a:t>
            </a:r>
            <a:r>
              <a:rPr lang="en-US" sz="3200" u="sng" dirty="0"/>
              <a:t>absentees</a:t>
            </a:r>
            <a:r>
              <a:rPr lang="en-US" sz="3200" dirty="0"/>
              <a:t> on Monday.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03202" y="1434029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31681" y="1446591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75853" y="2204874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38868" y="2193723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12233" y="2900729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25877" y="2915050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68314" y="3651028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81063" y="3651027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48896" y="4394226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498089" y="4411941"/>
            <a:ext cx="23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72460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056181" y="158510"/>
            <a:ext cx="4558406" cy="661705"/>
          </a:xfrm>
          <a:prstGeom prst="rect">
            <a:avLst/>
          </a:prstGeom>
          <a:noFill/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7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96" y="533078"/>
            <a:ext cx="3203943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63634" y="1288753"/>
            <a:ext cx="10845621" cy="754680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What have we learnt in this lesson?</a:t>
            </a:r>
          </a:p>
        </p:txBody>
      </p:sp>
      <p:sp>
        <p:nvSpPr>
          <p:cNvPr id="2" name="Rectangle 1"/>
          <p:cNvSpPr/>
          <p:nvPr/>
        </p:nvSpPr>
        <p:spPr>
          <a:xfrm>
            <a:off x="463634" y="2685728"/>
            <a:ext cx="101272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36" lvl="0" indent="-457136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prstClr val="black"/>
                </a:solidFill>
              </a:rPr>
              <a:t>Vocabulary: The lexical items related to </a:t>
            </a:r>
            <a:r>
              <a:rPr lang="en-US" sz="3200" i="1" dirty="0">
                <a:solidFill>
                  <a:prstClr val="black"/>
                </a:solidFill>
              </a:rPr>
              <a:t>Communication</a:t>
            </a:r>
          </a:p>
          <a:p>
            <a:pPr marL="457136" lvl="0" indent="-457136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prstClr val="black"/>
                </a:solidFill>
              </a:rPr>
              <a:t>Pronunciation: How to correctly stress words that ending in  </a:t>
            </a:r>
            <a:r>
              <a:rPr lang="en-US" sz="3200" i="1" dirty="0">
                <a:solidFill>
                  <a:prstClr val="black"/>
                </a:solidFill>
              </a:rPr>
              <a:t>-ese </a:t>
            </a:r>
            <a:r>
              <a:rPr lang="en-US" sz="3200" dirty="0">
                <a:solidFill>
                  <a:prstClr val="black"/>
                </a:solidFill>
              </a:rPr>
              <a:t>and </a:t>
            </a:r>
            <a:r>
              <a:rPr lang="en-US" sz="3200" i="1" dirty="0">
                <a:solidFill>
                  <a:prstClr val="black"/>
                </a:solidFill>
              </a:rPr>
              <a:t>-</a:t>
            </a:r>
            <a:r>
              <a:rPr lang="en-US" sz="3200" i="1" dirty="0" err="1">
                <a:solidFill>
                  <a:prstClr val="black"/>
                </a:solidFill>
              </a:rPr>
              <a:t>ee</a:t>
            </a:r>
            <a:endParaRPr lang="en-US" sz="32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224871" y="158004"/>
            <a:ext cx="3477339" cy="769427"/>
          </a:xfrm>
          <a:prstGeom prst="rect">
            <a:avLst/>
          </a:prstGeom>
          <a:solidFill>
            <a:srgbClr val="7192A9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3460" y="1433369"/>
            <a:ext cx="8149852" cy="249650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b="1" dirty="0"/>
              <a:t>-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Learn by heart all the new words.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Do exercises in workbook.</a:t>
            </a: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Prepare  lesson 3 ( A closer look 2).</a:t>
            </a:r>
            <a:endParaRPr lang="en-US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874" y="3267640"/>
            <a:ext cx="4249428" cy="296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697" y="990487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30" y="258742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Process 7"/>
          <p:cNvSpPr/>
          <p:nvPr/>
        </p:nvSpPr>
        <p:spPr>
          <a:xfrm>
            <a:off x="152400" y="114299"/>
            <a:ext cx="11813458" cy="6571635"/>
          </a:xfrm>
          <a:prstGeom prst="flowChartProcess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152400" y="5341440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8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17"/>
            <a:ext cx="12192000" cy="1083308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3" y="112192"/>
            <a:ext cx="712318" cy="70921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035301" y="1251886"/>
            <a:ext cx="4384749" cy="625643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3" rIns="91425" bIns="45713"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05" y="1083489"/>
            <a:ext cx="964452" cy="91649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02658" y="1364649"/>
            <a:ext cx="3660776" cy="415484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30"/>
            <a:ext cx="1252347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3" y="88283"/>
            <a:ext cx="8871568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COMMUNICATION IN THE FUTURE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97845" y="109065"/>
            <a:ext cx="801657" cy="692483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pic>
        <p:nvPicPr>
          <p:cNvPr id="1026" name="Picture 2" descr="Communication Vectors &amp; Illustrations for Free Download | Freepik">
            <a:extLst>
              <a:ext uri="{FF2B5EF4-FFF2-40B4-BE49-F238E27FC236}">
                <a16:creationId xmlns:a16="http://schemas.microsoft.com/office/drawing/2014/main" id="{D2056001-882B-EA98-F3BF-3FE71DEE7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69" y="2168379"/>
            <a:ext cx="6570028" cy="437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0342" b="20104"/>
          <a:stretch/>
        </p:blipFill>
        <p:spPr>
          <a:xfrm>
            <a:off x="4470935" y="608101"/>
            <a:ext cx="6916687" cy="3687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187" y="3675017"/>
            <a:ext cx="4509568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network (n)</a:t>
            </a:r>
            <a:endParaRPr lang="vi-VN" sz="44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9814" y="4491844"/>
            <a:ext cx="3392340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səʊʃl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netwɜːk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7732" y="4834406"/>
            <a:ext cx="3022751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mạng xã hội</a:t>
            </a:r>
          </a:p>
        </p:txBody>
      </p:sp>
      <p:pic>
        <p:nvPicPr>
          <p:cNvPr id="9" name="social-network-16877972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614" y="3268617"/>
            <a:ext cx="406400" cy="40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3191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866" y="1385118"/>
            <a:ext cx="5607153" cy="33245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291" y="2951678"/>
            <a:ext cx="4712059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voice message (n)</a:t>
            </a:r>
            <a:endParaRPr lang="vi-VN" sz="48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412" y="3987915"/>
            <a:ext cx="3281668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vɔɪs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mesɪdʒ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66532" y="5013804"/>
            <a:ext cx="3781805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tin nhắn thoại</a:t>
            </a:r>
          </a:p>
        </p:txBody>
      </p:sp>
      <p:pic>
        <p:nvPicPr>
          <p:cNvPr id="10" name="voice-message-16877984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232" y="2545278"/>
            <a:ext cx="406400" cy="40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13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530" y="1134934"/>
            <a:ext cx="6116185" cy="4282639"/>
          </a:xfrm>
          <a:prstGeom prst="rect">
            <a:avLst/>
          </a:prstGeom>
        </p:spPr>
      </p:pic>
      <p:pic>
        <p:nvPicPr>
          <p:cNvPr id="6" name="GROUP CALL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581" y="1950757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3086" y="2949217"/>
            <a:ext cx="2380780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ɡruːp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kɔːl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3262" y="2041702"/>
            <a:ext cx="35334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call (n)</a:t>
            </a:r>
            <a:endParaRPr lang="en-US" sz="4800" b="1" dirty="0"/>
          </a:p>
        </p:txBody>
      </p:sp>
      <p:sp>
        <p:nvSpPr>
          <p:cNvPr id="8" name="Rectangle 7"/>
          <p:cNvSpPr/>
          <p:nvPr/>
        </p:nvSpPr>
        <p:spPr>
          <a:xfrm>
            <a:off x="1456391" y="4060075"/>
            <a:ext cx="3588739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cuộc gọi nhóm</a:t>
            </a:r>
          </a:p>
        </p:txBody>
      </p:sp>
    </p:spTree>
    <p:extLst>
      <p:ext uri="{BB962C8B-B14F-4D97-AF65-F5344CB8AC3E}">
        <p14:creationId xmlns:p14="http://schemas.microsoft.com/office/powerpoint/2010/main" val="347622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441" r="12713"/>
          <a:stretch/>
        </p:blipFill>
        <p:spPr>
          <a:xfrm>
            <a:off x="5456904" y="422787"/>
            <a:ext cx="3775588" cy="4893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663" y="3076244"/>
            <a:ext cx="4649030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smartphone (n)</a:t>
            </a:r>
            <a:endParaRPr lang="vi-VN" sz="54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929" y="3916766"/>
            <a:ext cx="3265639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smɑːtfəʊn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3496" y="5680575"/>
            <a:ext cx="5407249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điện thoại thông minh</a:t>
            </a:r>
          </a:p>
        </p:txBody>
      </p:sp>
      <p:pic>
        <p:nvPicPr>
          <p:cNvPr id="11" name="smartphone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452" y="3140870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3581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038" y="955025"/>
            <a:ext cx="5771536" cy="31463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8119" y="3416223"/>
            <a:ext cx="2316661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ɪˈməʊdʒi</a:t>
            </a:r>
            <a:r>
              <a:rPr lang="en-US" sz="3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3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857" y="2248551"/>
            <a:ext cx="2597186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emoji (n)</a:t>
            </a:r>
            <a:endParaRPr lang="vi-VN" sz="4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3508" y="4748333"/>
            <a:ext cx="4006738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biểu tượng cảm xúc</a:t>
            </a:r>
          </a:p>
        </p:txBody>
      </p:sp>
      <p:pic>
        <p:nvPicPr>
          <p:cNvPr id="11" name="emoji-gb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457" y="2562112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27385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954" y="3050033"/>
            <a:ext cx="4340728" cy="28836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19" y="0"/>
            <a:ext cx="4340728" cy="28218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4238" y="3038169"/>
            <a:ext cx="3923895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holography (n)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311" y="3954599"/>
            <a:ext cx="2981907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hɒlˈɒɡrəfi</a:t>
            </a: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vi-VN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7980" y="5148989"/>
            <a:ext cx="4427815" cy="784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 chiếu 3 chiều</a:t>
            </a:r>
          </a:p>
        </p:txBody>
      </p:sp>
      <p:pic>
        <p:nvPicPr>
          <p:cNvPr id="13" name="HOLOGRAPHY - Định nghĩa trong Từ điển tiếng Anh Cambrid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111" y="2425281"/>
            <a:ext cx="406400" cy="40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978" y="0"/>
            <a:ext cx="3315145" cy="58476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7544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4337</TotalTime>
  <Words>973</Words>
  <Application>Microsoft Office PowerPoint</Application>
  <PresentationFormat>Widescreen</PresentationFormat>
  <Paragraphs>206</Paragraphs>
  <Slides>26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Algerian</vt:lpstr>
      <vt:lpstr>Arial</vt:lpstr>
      <vt:lpstr>Arial Black</vt:lpstr>
      <vt:lpstr>Calibri</vt:lpstr>
      <vt:lpstr>Calibri Light</vt:lpstr>
      <vt:lpstr>ChronicaPro</vt:lpstr>
      <vt:lpstr>Myriad Pro</vt:lpstr>
      <vt:lpstr>Palatino Linotype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Vu Thi Lan Anh</cp:lastModifiedBy>
  <cp:revision>242</cp:revision>
  <dcterms:created xsi:type="dcterms:W3CDTF">2020-12-09T02:04:09Z</dcterms:created>
  <dcterms:modified xsi:type="dcterms:W3CDTF">2024-03-22T02:35:49Z</dcterms:modified>
</cp:coreProperties>
</file>