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51" r:id="rId2"/>
    <p:sldId id="279" r:id="rId3"/>
    <p:sldId id="355" r:id="rId4"/>
    <p:sldId id="256" r:id="rId5"/>
    <p:sldId id="316" r:id="rId6"/>
    <p:sldId id="347" r:id="rId7"/>
    <p:sldId id="348" r:id="rId8"/>
    <p:sldId id="350" r:id="rId9"/>
    <p:sldId id="349" r:id="rId10"/>
    <p:sldId id="283" r:id="rId11"/>
    <p:sldId id="352" r:id="rId12"/>
    <p:sldId id="353" r:id="rId13"/>
    <p:sldId id="276" r:id="rId14"/>
    <p:sldId id="298" r:id="rId15"/>
    <p:sldId id="327" r:id="rId16"/>
    <p:sldId id="325" r:id="rId17"/>
    <p:sldId id="313" r:id="rId18"/>
    <p:sldId id="314" r:id="rId19"/>
    <p:sldId id="330" r:id="rId20"/>
    <p:sldId id="3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 autoAdjust="0"/>
    <p:restoredTop sz="94605"/>
  </p:normalViewPr>
  <p:slideViewPr>
    <p:cSldViewPr snapToGrid="0" showGuides="1">
      <p:cViewPr varScale="1">
        <p:scale>
          <a:sx n="69" d="100"/>
          <a:sy n="69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DBECD0"/>
            </a:gs>
            <a:gs pos="3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4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</p:spTree>
    <p:extLst>
      <p:ext uri="{BB962C8B-B14F-4D97-AF65-F5344CB8AC3E}">
        <p14:creationId xmlns:p14="http://schemas.microsoft.com/office/powerpoint/2010/main" val="381278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62866"/>
              </p:ext>
            </p:extLst>
          </p:nvPr>
        </p:nvGraphicFramePr>
        <p:xfrm>
          <a:off x="1054932" y="1596056"/>
          <a:ext cx="10957363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video conference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/ˈvɪdiəʊ ˌkɒnfərəns/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webcam(n)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ˈwebkæm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kĩ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zoom in (v)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zu:m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phóng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tablet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ˈtæblət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máy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bảng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internet connection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/ˈɪntənet kəˈnekʃn/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  <p:pic>
        <p:nvPicPr>
          <p:cNvPr id="9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292947"/>
            <a:ext cx="609600" cy="609600"/>
          </a:xfrm>
          <a:prstGeom prst="rect">
            <a:avLst/>
          </a:prstGeom>
        </p:spPr>
      </p:pic>
      <p:pic>
        <p:nvPicPr>
          <p:cNvPr id="11" name="webca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958251"/>
            <a:ext cx="609600" cy="609600"/>
          </a:xfrm>
          <a:prstGeom prst="rect">
            <a:avLst/>
          </a:prstGeom>
        </p:spPr>
      </p:pic>
      <p:pic>
        <p:nvPicPr>
          <p:cNvPr id="12" name="zoom in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3623555"/>
            <a:ext cx="609600" cy="609600"/>
          </a:xfrm>
          <a:prstGeom prst="rect">
            <a:avLst/>
          </a:prstGeom>
        </p:spPr>
      </p:pic>
      <p:pic>
        <p:nvPicPr>
          <p:cNvPr id="13" name="table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4288859"/>
            <a:ext cx="609600" cy="609600"/>
          </a:xfrm>
          <a:prstGeom prst="rect">
            <a:avLst/>
          </a:prstGeom>
        </p:spPr>
      </p:pic>
      <p:pic>
        <p:nvPicPr>
          <p:cNvPr id="14" name="internet connection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4954163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9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041" y="9789"/>
            <a:ext cx="40017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* </a:t>
            </a:r>
            <a:r>
              <a:rPr lang="en-US" sz="3200" b="1" u="sng" dirty="0">
                <a:solidFill>
                  <a:srgbClr val="C00000"/>
                </a:solidFill>
              </a:rPr>
              <a:t>Checking vocabulary</a:t>
            </a:r>
          </a:p>
        </p:txBody>
      </p:sp>
      <p:sp>
        <p:nvSpPr>
          <p:cNvPr id="9" name="Oval 8"/>
          <p:cNvSpPr/>
          <p:nvPr/>
        </p:nvSpPr>
        <p:spPr>
          <a:xfrm>
            <a:off x="7121672" y="1165683"/>
            <a:ext cx="2747885" cy="15581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connection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67006" y="1074636"/>
            <a:ext cx="2857215" cy="1649235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30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46014" y="1185305"/>
            <a:ext cx="2717676" cy="154232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conference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21372" y="1061590"/>
            <a:ext cx="2842318" cy="1789758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họp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trực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tuyến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7041" y="2851348"/>
            <a:ext cx="2623859" cy="15914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tablet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99225" y="2781316"/>
            <a:ext cx="2843446" cy="1661476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máy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57582" y="4503434"/>
            <a:ext cx="2680364" cy="169546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3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zoom in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25094" y="4442792"/>
            <a:ext cx="2938596" cy="1816746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phóng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90019" y="4219350"/>
            <a:ext cx="2568856" cy="160610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267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webcam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42671" y="4161903"/>
            <a:ext cx="2887614" cy="1720993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US" sz="2800" b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thiết bị ghi hình kĩ thuật số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3690" y="29208"/>
            <a:ext cx="3639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267">
              <a:defRPr/>
            </a:pPr>
            <a:r>
              <a:rPr lang="en-US" sz="3200" b="1" i="1" kern="0" dirty="0">
                <a:solidFill>
                  <a:srgbClr val="0070C0"/>
                </a:solidFill>
              </a:rPr>
              <a:t>Say words in English</a:t>
            </a:r>
          </a:p>
        </p:txBody>
      </p:sp>
    </p:spTree>
    <p:extLst>
      <p:ext uri="{BB962C8B-B14F-4D97-AF65-F5344CB8AC3E}">
        <p14:creationId xmlns:p14="http://schemas.microsoft.com/office/powerpoint/2010/main" val="14316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3686" y="228695"/>
            <a:ext cx="49418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Who are they?</a:t>
            </a:r>
          </a:p>
          <a:p>
            <a:pPr lvl="0"/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Mark</a:t>
            </a:r>
            <a:endParaRPr lang="en-US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What are they doing?</a:t>
            </a:r>
          </a:p>
          <a:p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preparing for a video conference.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599" y="249243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9994" y="2196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79" y="1170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5" y="1294544"/>
            <a:ext cx="7804902" cy="54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2173" y="318817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568" y="2892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353" y="1866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645464" y="997137"/>
            <a:ext cx="110575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</a:rPr>
              <a:t>Trang: </a:t>
            </a:r>
            <a:r>
              <a:rPr lang="en-US" sz="2400" dirty="0">
                <a:effectLst/>
              </a:rPr>
              <a:t>Mark, we’re having a video conference with Tech Savvy next Thursday, but ...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  <a:effectLst/>
              </a:rPr>
              <a:t>Mark: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Hold on. Is that the technology club at the Japanese school?</a:t>
            </a:r>
            <a:br>
              <a:rPr lang="en-US" sz="2400" dirty="0">
                <a:effectLst/>
              </a:rPr>
            </a:br>
            <a:r>
              <a:rPr lang="en-US" sz="2400" b="1" dirty="0">
                <a:effectLst/>
              </a:rPr>
              <a:t>Trang:</a:t>
            </a:r>
            <a:r>
              <a:rPr lang="en-US" sz="2400" dirty="0">
                <a:effectLst/>
              </a:rPr>
              <a:t> Exactly. But I’m a bit worried. I’ve never had a video conference call.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  <a:effectLst/>
              </a:rPr>
              <a:t>Mark: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You’re kidding! </a:t>
            </a:r>
            <a:r>
              <a:rPr lang="en-US" sz="2400" dirty="0">
                <a:effectLst/>
              </a:rPr>
              <a:t>Who doesn’t know how to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make a video call</a:t>
            </a:r>
            <a:r>
              <a:rPr lang="en-US" sz="2400" dirty="0">
                <a:effectLst/>
              </a:rPr>
              <a:t>? Alright, let’s do a practice call now. </a:t>
            </a:r>
            <a:endParaRPr lang="en-US" sz="2400" dirty="0"/>
          </a:p>
          <a:p>
            <a:r>
              <a:rPr lang="en-US" sz="2400" b="1" dirty="0"/>
              <a:t>Trang: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Hmm, what do I need to do first?</a:t>
            </a:r>
            <a:br>
              <a:rPr lang="en-US" sz="2400" dirty="0">
                <a:effectLst/>
              </a:rPr>
            </a:br>
            <a:r>
              <a:rPr lang="en-US" sz="2400" b="1" dirty="0">
                <a:solidFill>
                  <a:srgbClr val="0070C0"/>
                </a:solidFill>
              </a:rPr>
              <a:t>Mark: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It’s a piece of cake</a:t>
            </a:r>
            <a:r>
              <a:rPr lang="en-US" sz="2400" dirty="0">
                <a:effectLst/>
              </a:rPr>
              <a:t>, Trang. Now, you sit in front of the computer. I’ll connect with you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via</a:t>
            </a:r>
            <a:r>
              <a:rPr lang="en-US" sz="2400" dirty="0">
                <a:effectLst/>
              </a:rPr>
              <a:t> one of my tablets and ... </a:t>
            </a:r>
            <a:endParaRPr lang="en-US" sz="2400" dirty="0"/>
          </a:p>
          <a:p>
            <a:r>
              <a:rPr lang="en-US" sz="2400" b="1" dirty="0"/>
              <a:t>Trang:</a:t>
            </a:r>
            <a:r>
              <a:rPr lang="en-US" sz="2400" dirty="0">
                <a:effectLst/>
              </a:rPr>
              <a:t> Sorry, but how can I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adjust</a:t>
            </a:r>
            <a:r>
              <a:rPr lang="en-US" sz="2400" dirty="0">
                <a:effectLst/>
              </a:rPr>
              <a:t> this webcam? It’s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focus</a:t>
            </a:r>
            <a:r>
              <a:rPr lang="en-US" sz="2400" dirty="0">
                <a:effectLst/>
              </a:rPr>
              <a:t>ing on my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forehead.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Mark: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Use this button to move it up or down, and this to </a:t>
            </a:r>
            <a:r>
              <a:rPr lang="en-US" sz="2400" b="1" dirty="0">
                <a:effectLst/>
              </a:rPr>
              <a:t>zoom in or out. </a:t>
            </a:r>
            <a:endParaRPr lang="en-US" sz="2400" b="1" dirty="0"/>
          </a:p>
          <a:p>
            <a:r>
              <a:rPr lang="en-US" sz="2400" b="1" dirty="0"/>
              <a:t>Trang:</a:t>
            </a:r>
            <a:r>
              <a:rPr lang="en-US" sz="2400" dirty="0">
                <a:effectLst/>
              </a:rPr>
              <a:t> Thanks. And can you see me clearly on your tablet? </a:t>
            </a:r>
          </a:p>
          <a:p>
            <a:r>
              <a:rPr lang="en-US" sz="2400" b="1" dirty="0">
                <a:solidFill>
                  <a:srgbClr val="0070C0"/>
                </a:solidFill>
                <a:effectLst/>
              </a:rPr>
              <a:t>Mark: </a:t>
            </a:r>
            <a:r>
              <a:rPr lang="en-US" sz="2400" dirty="0">
                <a:effectLst/>
              </a:rPr>
              <a:t>Yes, of course. We have a high-speed Internet connection here.</a:t>
            </a:r>
            <a:br>
              <a:rPr lang="en-US" sz="2400" dirty="0">
                <a:effectLst/>
              </a:rPr>
            </a:br>
            <a:r>
              <a:rPr lang="en-US" sz="2400" b="1" dirty="0"/>
              <a:t>Trang:</a:t>
            </a:r>
            <a:r>
              <a:rPr lang="en-US" sz="2400" dirty="0">
                <a:effectLst/>
              </a:rPr>
              <a:t> I hope the conference goes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smoothly.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Mark:</a:t>
            </a:r>
            <a:r>
              <a:rPr lang="en-US" sz="2400" dirty="0">
                <a:solidFill>
                  <a:srgbClr val="0070C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I’m sure it will. We should hold more video conferences like this in the future. </a:t>
            </a:r>
            <a:endParaRPr lang="en-US" sz="2400" dirty="0"/>
          </a:p>
          <a:p>
            <a:r>
              <a:rPr lang="en-US" sz="2400" b="1" dirty="0"/>
              <a:t>Trang: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That’s exactly how I feel.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3402" y="318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2678" y="3958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5284" y="396030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conversation again and circle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464" y="2932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271167" y="987846"/>
            <a:ext cx="11920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1. </a:t>
            </a:r>
            <a:r>
              <a:rPr lang="en-US" sz="3000" dirty="0">
                <a:effectLst/>
              </a:rPr>
              <a:t>What are Trang and Mark doing? 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A. </a:t>
            </a:r>
            <a:r>
              <a:rPr lang="en-US" sz="3000">
                <a:effectLst/>
              </a:rPr>
              <a:t>Practising </a:t>
            </a:r>
            <a:r>
              <a:rPr lang="en-US" sz="3000" dirty="0">
                <a:effectLst/>
              </a:rPr>
              <a:t>a video call.	</a:t>
            </a:r>
            <a:r>
              <a:rPr lang="en-US" sz="3000">
                <a:effectLst/>
              </a:rPr>
              <a:t>	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B</a:t>
            </a:r>
            <a:r>
              <a:rPr lang="en-US" sz="3000" dirty="0">
                <a:solidFill>
                  <a:srgbClr val="00B0F0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Making a call with Tech Savvy. 	</a:t>
            </a:r>
            <a:r>
              <a:rPr lang="en-US" sz="3000"/>
              <a:t>	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Learning how to use a tablet</a:t>
            </a:r>
            <a:r>
              <a:rPr lang="en-US" sz="3000">
                <a:effectLst/>
              </a:rPr>
              <a:t>. </a:t>
            </a:r>
          </a:p>
          <a:p>
            <a:endParaRPr lang="en-US" sz="1000" dirty="0">
              <a:effectLst/>
            </a:endParaRPr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2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What device does Trang need help with? </a:t>
            </a:r>
          </a:p>
          <a:p>
            <a:r>
              <a:rPr lang="en-US" sz="3000">
                <a:solidFill>
                  <a:srgbClr val="00B0F0"/>
                </a:solidFill>
                <a:effectLst/>
              </a:rPr>
              <a:t>A. </a:t>
            </a:r>
            <a:r>
              <a:rPr lang="en-US" sz="3000">
                <a:effectLst/>
              </a:rPr>
              <a:t>The </a:t>
            </a:r>
            <a:r>
              <a:rPr lang="en-US" sz="3000" dirty="0">
                <a:effectLst/>
              </a:rPr>
              <a:t>tablet. 			</a:t>
            </a:r>
            <a:r>
              <a:rPr lang="en-US" sz="3000" dirty="0">
                <a:solidFill>
                  <a:srgbClr val="00B0F0"/>
                </a:solidFill>
                <a:effectLst/>
              </a:rPr>
              <a:t>B. </a:t>
            </a:r>
            <a:r>
              <a:rPr lang="en-US" sz="3000" dirty="0">
                <a:effectLst/>
              </a:rPr>
              <a:t>The computer. 	</a:t>
            </a:r>
            <a:r>
              <a:rPr lang="en-US" sz="3000">
                <a:effectLst/>
              </a:rPr>
              <a:t>	</a:t>
            </a:r>
            <a:r>
              <a:rPr lang="en-US" sz="300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The </a:t>
            </a:r>
            <a:r>
              <a:rPr lang="en-US" sz="3000">
                <a:effectLst/>
              </a:rPr>
              <a:t>webcam.</a:t>
            </a:r>
          </a:p>
          <a:p>
            <a:r>
              <a:rPr lang="en-US" sz="1000">
                <a:effectLst/>
              </a:rPr>
              <a:t> </a:t>
            </a:r>
            <a:endParaRPr lang="en-US" sz="1000" dirty="0">
              <a:effectLst/>
            </a:endParaRPr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3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Mark says that they should ______ in the future. 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A.</a:t>
            </a:r>
            <a:r>
              <a:rPr lang="en-US" sz="3000" dirty="0">
                <a:effectLst/>
              </a:rPr>
              <a:t> have more video conferences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B.</a:t>
            </a:r>
            <a:r>
              <a:rPr lang="en-US" sz="3000" dirty="0">
                <a:effectLst/>
              </a:rPr>
              <a:t> do more practice calls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C.</a:t>
            </a:r>
            <a:r>
              <a:rPr lang="en-US" sz="3000" dirty="0">
                <a:effectLst/>
              </a:rPr>
              <a:t> have a high-speed Internet connection </a:t>
            </a:r>
          </a:p>
        </p:txBody>
      </p:sp>
      <p:sp>
        <p:nvSpPr>
          <p:cNvPr id="6" name="Oval 5"/>
          <p:cNvSpPr/>
          <p:nvPr/>
        </p:nvSpPr>
        <p:spPr>
          <a:xfrm>
            <a:off x="271167" y="1517812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518352" y="3496225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1167" y="456888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8659" y="49713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Match the words and phrases in the conversation with their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13268" y="46603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53" y="3633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585971" y="1556452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1. tablet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585971" y="2405400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2. webcam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585971" y="3254349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3. zoom in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85970" y="4100784"/>
            <a:ext cx="321420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4. video conference</a:t>
            </a:r>
            <a:endParaRPr lang="vi-VN" sz="2600" b="1" dirty="0">
              <a:solidFill>
                <a:srgbClr val="0070C0"/>
              </a:solidFill>
            </a:endParaRPr>
          </a:p>
        </p:txBody>
      </p:sp>
      <p:sp>
        <p:nvSpPr>
          <p:cNvPr id="3" name="Hình chữ nhật: Góc Tròn 22">
            <a:extLst>
              <a:ext uri="{FF2B5EF4-FFF2-40B4-BE49-F238E27FC236}">
                <a16:creationId xmlns:a16="http://schemas.microsoft.com/office/drawing/2014/main" id="{2B224131-5797-4E79-486F-EAE63BB7C040}"/>
              </a:ext>
            </a:extLst>
          </p:cNvPr>
          <p:cNvSpPr/>
          <p:nvPr/>
        </p:nvSpPr>
        <p:spPr>
          <a:xfrm>
            <a:off x="585969" y="4945883"/>
            <a:ext cx="3415759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70C0"/>
                </a:solidFill>
              </a:rPr>
              <a:t>5. internet connection</a:t>
            </a:r>
            <a:endParaRPr lang="vi-VN" sz="2600" b="1" dirty="0">
              <a:solidFill>
                <a:srgbClr val="0070C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327" t="10025" r="7211"/>
          <a:stretch/>
        </p:blipFill>
        <p:spPr>
          <a:xfrm>
            <a:off x="4217890" y="992753"/>
            <a:ext cx="2966061" cy="1209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247" t="3441" r="3258"/>
          <a:stretch/>
        </p:blipFill>
        <p:spPr>
          <a:xfrm>
            <a:off x="8716790" y="968640"/>
            <a:ext cx="2961567" cy="1198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208" t="2191" r="6485"/>
          <a:stretch/>
        </p:blipFill>
        <p:spPr>
          <a:xfrm>
            <a:off x="6576316" y="2784898"/>
            <a:ext cx="2961567" cy="1195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-1040" t="2569" r="5411" b="1840"/>
          <a:stretch/>
        </p:blipFill>
        <p:spPr>
          <a:xfrm>
            <a:off x="4371677" y="4463569"/>
            <a:ext cx="2975049" cy="1177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3596" t="2797" r="6823" b="6293"/>
          <a:stretch/>
        </p:blipFill>
        <p:spPr>
          <a:xfrm>
            <a:off x="8876760" y="4472557"/>
            <a:ext cx="2952579" cy="11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30924 0.60254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9987 -0.023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66471 -0.15787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68138 0.22871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48737 -0.14236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1486" y="276779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words/ phrases which are CLOSEST in meaning to the underlined words/ phrases.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18881" y="320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66" y="2183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1522" y="1107776"/>
            <a:ext cx="112461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Our English exam was </a:t>
            </a:r>
            <a:r>
              <a:rPr lang="en-US" sz="2800" u="sng" dirty="0">
                <a:solidFill>
                  <a:srgbClr val="FF0000"/>
                </a:solidFill>
              </a:rPr>
              <a:t>a piece of cake</a:t>
            </a:r>
            <a:r>
              <a:rPr lang="en-US" sz="2800" dirty="0"/>
              <a:t>. I got full marks on it.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easy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difficult</a:t>
            </a:r>
            <a:br>
              <a:rPr lang="en-US" sz="2800" dirty="0"/>
            </a:br>
            <a:r>
              <a:rPr lang="en-US" sz="2800" b="1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You’re </a:t>
            </a:r>
            <a:r>
              <a:rPr lang="en-US" sz="2800" u="sng" dirty="0">
                <a:solidFill>
                  <a:srgbClr val="FF0000"/>
                </a:solidFill>
              </a:rPr>
              <a:t>kidding</a:t>
            </a:r>
            <a:r>
              <a:rPr lang="en-US" sz="2800" dirty="0"/>
              <a:t>! I can’t believe </a:t>
            </a:r>
            <a:r>
              <a:rPr lang="en-US" sz="2800" dirty="0" err="1"/>
              <a:t>Ms</a:t>
            </a:r>
            <a:r>
              <a:rPr lang="en-US" sz="2800" dirty="0"/>
              <a:t> Mai and you are sisters.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serious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joking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I can’t read the text on the computer screen. Can you </a:t>
            </a:r>
            <a:r>
              <a:rPr lang="en-US" sz="2800" u="sng" dirty="0">
                <a:solidFill>
                  <a:srgbClr val="FF0000"/>
                </a:solidFill>
              </a:rPr>
              <a:t>zoom 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on it?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make it bigger 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make it smaller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We need </a:t>
            </a:r>
            <a:r>
              <a:rPr lang="en-US" sz="2800" dirty="0">
                <a:solidFill>
                  <a:srgbClr val="FF0000"/>
                </a:solidFill>
              </a:rPr>
              <a:t>a </a:t>
            </a:r>
            <a:r>
              <a:rPr lang="en-US" sz="2800" u="sng" dirty="0">
                <a:solidFill>
                  <a:srgbClr val="FF0000"/>
                </a:solidFill>
              </a:rPr>
              <a:t>high-speed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Internet connection to make video calls.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fast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slow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5. </a:t>
            </a:r>
            <a:r>
              <a:rPr lang="en-US" sz="2800" u="sng" dirty="0">
                <a:solidFill>
                  <a:srgbClr val="FF0000"/>
                </a:solidFill>
              </a:rPr>
              <a:t>That’s exactly how I feel</a:t>
            </a:r>
            <a:r>
              <a:rPr lang="en-US" sz="2800" dirty="0"/>
              <a:t>. It’s true that video conferences are very convenient.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 don’t think so.		</a:t>
            </a:r>
            <a:r>
              <a:rPr lang="en-US" sz="2800" dirty="0">
                <a:solidFill>
                  <a:srgbClr val="00B0F0"/>
                </a:solidFill>
              </a:rPr>
              <a:t>B. </a:t>
            </a:r>
            <a:r>
              <a:rPr lang="en-US" sz="2800" dirty="0"/>
              <a:t>You are absolutely right. </a:t>
            </a:r>
          </a:p>
        </p:txBody>
      </p:sp>
      <p:sp>
        <p:nvSpPr>
          <p:cNvPr id="18" name="Oval 17"/>
          <p:cNvSpPr/>
          <p:nvPr/>
        </p:nvSpPr>
        <p:spPr>
          <a:xfrm>
            <a:off x="1208982" y="1549877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840205" y="2421650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208982" y="329646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08982" y="414843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848997" y="5414528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896" y="27896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Complete the diagram of </a:t>
            </a:r>
            <a:r>
              <a:rPr lang="en-US" sz="2400" b="1">
                <a:effectLst/>
              </a:rPr>
              <a:t>the history </a:t>
            </a:r>
            <a:r>
              <a:rPr lang="en-US" sz="2400" b="1" dirty="0">
                <a:effectLst/>
              </a:rPr>
              <a:t>of communication technology with the words and phrases from the box.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60291" y="346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076" y="2441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A4AE3C-2148-FEF2-9A45-49C8A8091EE3}"/>
              </a:ext>
            </a:extLst>
          </p:cNvPr>
          <p:cNvSpPr/>
          <p:nvPr/>
        </p:nvSpPr>
        <p:spPr>
          <a:xfrm>
            <a:off x="6698132" y="791616"/>
            <a:ext cx="508008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effectLst/>
                <a:latin typeface="ChronicaPro"/>
              </a:rPr>
              <a:t>carrier pigeon  	mobile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phone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telephone 		social network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E539C-E802-F742-4956-15939A5A8423}"/>
              </a:ext>
            </a:extLst>
          </p:cNvPr>
          <p:cNvSpPr txBox="1"/>
          <p:nvPr/>
        </p:nvSpPr>
        <p:spPr>
          <a:xfrm>
            <a:off x="6901254" y="1947742"/>
            <a:ext cx="4360083" cy="4940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* </a:t>
            </a:r>
            <a:r>
              <a:rPr lang="en-VN" sz="3200" b="1" i="1" dirty="0">
                <a:solidFill>
                  <a:srgbClr val="0070C0"/>
                </a:solidFill>
              </a:rPr>
              <a:t>Answer</a:t>
            </a:r>
            <a:r>
              <a:rPr lang="en-VN" sz="3200" i="1" dirty="0">
                <a:solidFill>
                  <a:srgbClr val="E0702A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1. carrier pigeon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2. telephone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3. mobile phone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4. social network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“</a:t>
            </a:r>
            <a:r>
              <a:rPr lang="en-US" sz="3200" b="1" dirty="0" err="1">
                <a:solidFill>
                  <a:srgbClr val="C00000"/>
                </a:solidFill>
              </a:rPr>
              <a:t>Sixdegree</a:t>
            </a:r>
            <a:r>
              <a:rPr lang="en-US" sz="3200" dirty="0">
                <a:solidFill>
                  <a:srgbClr val="C00000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Facebook : 2005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2" t="1485" r="3301" b="3135"/>
          <a:stretch/>
        </p:blipFill>
        <p:spPr>
          <a:xfrm>
            <a:off x="86315" y="1109966"/>
            <a:ext cx="6611816" cy="48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03660" y="60160"/>
            <a:ext cx="447822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43346" y="1611291"/>
            <a:ext cx="1066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Some new words related to communication in the future.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and practice the conversation 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484" y="2370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48522" y="149955"/>
            <a:ext cx="409738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1890" y="1471702"/>
            <a:ext cx="7507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by heart all the words 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exercises in the workbook.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Prepare for Lesson 2 - A closer look 1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18" y="4159045"/>
            <a:ext cx="3520464" cy="25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30607" y="14964"/>
            <a:ext cx="2746890" cy="584775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</a:t>
            </a: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736537" y="1002742"/>
            <a:ext cx="73276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Work in groups in 2 minutes and list the names of social networks that you know.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group with the most correct answers is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028999" y="105267"/>
            <a:ext cx="42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713" y="3861897"/>
            <a:ext cx="426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3" name="Picture 2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49" y="3145409"/>
            <a:ext cx="3011527" cy="3371851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37360" y="3391096"/>
            <a:ext cx="2447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Instagram.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YouTube.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Facebook.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Twitter.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TikTok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weibo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wechat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Viber.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121910" y="2112828"/>
            <a:ext cx="6647974" cy="321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41654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DBECD0"/>
            </a:gs>
            <a:gs pos="3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51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40524" y="162431"/>
            <a:ext cx="426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5" name="Picture 4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22" y="1050879"/>
            <a:ext cx="3614813" cy="3660126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5880" y="1294685"/>
            <a:ext cx="2447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Instagram.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YouTube.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Facebook.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Twitter.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TikTok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weibo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wechat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</a:rPr>
              <a:t>Viber.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Zalo</a:t>
            </a:r>
            <a:r>
              <a:rPr lang="en-US" sz="2400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6833" y="622725"/>
            <a:ext cx="4503232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/>
              <a:t>Nowadays we can communicate with each other without meeting face to face .</a:t>
            </a:r>
          </a:p>
          <a:p>
            <a:pPr>
              <a:lnSpc>
                <a:spcPct val="150000"/>
              </a:lnSpc>
            </a:pPr>
            <a:r>
              <a:rPr lang="en-US" sz="2600" i="1" dirty="0"/>
              <a:t>We can keep in contact with each other easily thanks to communication 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36630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44669" y="1198143"/>
            <a:ext cx="5272326" cy="805684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33" y="966988"/>
            <a:ext cx="1241996" cy="11802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0129" y="1377673"/>
            <a:ext cx="461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11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COMMUNICACTION IN THE FUTURE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879512" y="2126281"/>
            <a:ext cx="5602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At the technology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2905" y="10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Premium Vector | Little children using technology devices">
            <a:extLst>
              <a:ext uri="{FF2B5EF4-FFF2-40B4-BE49-F238E27FC236}">
                <a16:creationId xmlns:a16="http://schemas.microsoft.com/office/drawing/2014/main" id="{4F4ABFEA-4744-1456-E8D4-8C620F79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37" y="2951485"/>
            <a:ext cx="3641779" cy="3548169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277117" y="1322422"/>
            <a:ext cx="8636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AD4F0F"/>
                </a:solidFill>
              </a:rPr>
              <a:t>- video conference 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1385785" y="483233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họp</a:t>
            </a:r>
            <a:r>
              <a:rPr lang="en-US" sz="4800" dirty="0"/>
              <a:t> </a:t>
            </a:r>
            <a:r>
              <a:rPr lang="en-US" sz="4800" dirty="0" err="1"/>
              <a:t>trực</a:t>
            </a:r>
            <a:r>
              <a:rPr lang="en-US" sz="4800" dirty="0"/>
              <a:t> </a:t>
            </a:r>
            <a:r>
              <a:rPr lang="en-US" sz="4800" dirty="0" err="1"/>
              <a:t>tuyến</a:t>
            </a:r>
            <a:r>
              <a:rPr lang="en-US" sz="4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487067" y="3325249"/>
            <a:ext cx="603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/ˈvɪdiəʊ ˌkɒnfərəns/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Adopt hybrid working">
            <a:extLst>
              <a:ext uri="{FF2B5EF4-FFF2-40B4-BE49-F238E27FC236}">
                <a16:creationId xmlns:a16="http://schemas.microsoft.com/office/drawing/2014/main" id="{D7B4F189-B927-7B2D-F3E5-B4369B91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6218"/>
          <a:stretch/>
        </p:blipFill>
        <p:spPr bwMode="auto">
          <a:xfrm>
            <a:off x="6335395" y="2703871"/>
            <a:ext cx="5772150" cy="36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17" y="343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891310" y="1563159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000" dirty="0"/>
              <a:t>webcam 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2275938" y="2983834"/>
            <a:ext cx="2742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webkæm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 descr="Webcam học trực tuyến full hd 1080p cho laptop - Đồ chơi công nghệ">
            <a:extLst>
              <a:ext uri="{FF2B5EF4-FFF2-40B4-BE49-F238E27FC236}">
                <a16:creationId xmlns:a16="http://schemas.microsoft.com/office/drawing/2014/main" id="{7C1ADDAA-B1F0-E9F0-5C84-08587083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7407" r="6112" b="6112"/>
          <a:stretch/>
        </p:blipFill>
        <p:spPr bwMode="auto">
          <a:xfrm>
            <a:off x="7439025" y="2220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C99F69-DDAB-718E-EE48-2F59E288BB55}"/>
              </a:ext>
            </a:extLst>
          </p:cNvPr>
          <p:cNvSpPr/>
          <p:nvPr/>
        </p:nvSpPr>
        <p:spPr>
          <a:xfrm>
            <a:off x="1452638" y="4045527"/>
            <a:ext cx="4270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thiết</a:t>
            </a:r>
            <a:r>
              <a:rPr lang="en-US" sz="4800" b="1" dirty="0"/>
              <a:t> </a:t>
            </a:r>
            <a:r>
              <a:rPr lang="en-US" sz="4800" b="1" dirty="0" err="1"/>
              <a:t>bị</a:t>
            </a:r>
            <a:r>
              <a:rPr lang="en-US" sz="4800" b="1" dirty="0"/>
              <a:t> </a:t>
            </a:r>
            <a:r>
              <a:rPr lang="en-US" sz="4800" b="1" dirty="0" err="1"/>
              <a:t>ghi</a:t>
            </a:r>
            <a:r>
              <a:rPr lang="en-US" sz="4800" b="1" dirty="0"/>
              <a:t> </a:t>
            </a:r>
            <a:r>
              <a:rPr lang="en-US" sz="4800" b="1" dirty="0" err="1"/>
              <a:t>hình</a:t>
            </a:r>
            <a:r>
              <a:rPr lang="en-US" sz="4800" b="1" dirty="0"/>
              <a:t> </a:t>
            </a:r>
            <a:r>
              <a:rPr lang="en-US" sz="4800" b="1" dirty="0" err="1"/>
              <a:t>kĩ</a:t>
            </a:r>
            <a:r>
              <a:rPr lang="en-US" sz="4800" b="1" dirty="0"/>
              <a:t> </a:t>
            </a:r>
            <a:r>
              <a:rPr lang="en-US" sz="4800" b="1" dirty="0" err="1"/>
              <a:t>thuật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endParaRPr lang="en-US" sz="4800" b="1" dirty="0"/>
          </a:p>
        </p:txBody>
      </p:sp>
      <p:pic>
        <p:nvPicPr>
          <p:cNvPr id="4" name="webca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747" y="3093000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82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200" dirty="0"/>
              <a:t>zoom in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3" y="46035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phóng</a:t>
            </a:r>
            <a:r>
              <a:rPr lang="en-US" sz="4800" dirty="0"/>
              <a:t> to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4671" y="3284257"/>
            <a:ext cx="262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zuːm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4A452D-8155-C1B6-9ADC-21D3973B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3" y="1301749"/>
            <a:ext cx="5207493" cy="46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oom i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885" y="3607423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652042" y="15549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000" dirty="0"/>
              <a:t>tablet (n)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909279" y="38898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máy</a:t>
            </a:r>
            <a:r>
              <a:rPr lang="en-US" sz="4800" b="1" dirty="0"/>
              <a:t> </a:t>
            </a:r>
            <a:r>
              <a:rPr lang="en-US" sz="4800" b="1" dirty="0" err="1"/>
              <a:t>tính</a:t>
            </a:r>
            <a:r>
              <a:rPr lang="en-US" sz="4800" b="1" dirty="0"/>
              <a:t> </a:t>
            </a:r>
            <a:r>
              <a:rPr lang="en-US" sz="4800" b="1" dirty="0" err="1"/>
              <a:t>bảng</a:t>
            </a:r>
            <a:endParaRPr lang="en-US" sz="4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971872" y="2995777"/>
            <a:ext cx="257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tæblət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Caseflex iPad Air Textured Faux Leather Hardshell Stand Cover - Black">
            <a:extLst>
              <a:ext uri="{FF2B5EF4-FFF2-40B4-BE49-F238E27FC236}">
                <a16:creationId xmlns:a16="http://schemas.microsoft.com/office/drawing/2014/main" id="{B8FEF7D1-275C-C446-66EA-2B43333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38" y="1169219"/>
            <a:ext cx="4519562" cy="45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bl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279" y="3106475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393843" y="1681317"/>
            <a:ext cx="104413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6000" dirty="0"/>
              <a:t>internet connection (n)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928837" y="402284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kết</a:t>
            </a:r>
            <a:r>
              <a:rPr lang="en-US" sz="4800" b="1" dirty="0"/>
              <a:t> </a:t>
            </a:r>
            <a:r>
              <a:rPr lang="en-US" sz="4800" b="1" dirty="0" err="1"/>
              <a:t>nối</a:t>
            </a:r>
            <a:r>
              <a:rPr lang="en-US" sz="4800" b="1" dirty="0"/>
              <a:t> </a:t>
            </a:r>
            <a:r>
              <a:rPr lang="en-US" sz="4800" b="1" dirty="0" err="1"/>
              <a:t>mạng</a:t>
            </a:r>
            <a:endParaRPr lang="en-US" sz="4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360708" y="2894525"/>
            <a:ext cx="5124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ɪntənet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kəˈnekʃn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074" name="Picture 2" descr="Wifi Internet Icon Vector Wi Fi Wlan Access Wireless Wifi Hotspot Signal  Sign Stock Illustration - Download Image Now - iStock">
            <a:extLst>
              <a:ext uri="{FF2B5EF4-FFF2-40B4-BE49-F238E27FC236}">
                <a16:creationId xmlns:a16="http://schemas.microsoft.com/office/drawing/2014/main" id="{AAEBB46F-D8F5-59B1-08E7-C69472A1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92" y="2532660"/>
            <a:ext cx="3811369" cy="38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ternet connectio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759" y="3005224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079" y="0"/>
            <a:ext cx="357551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4372</TotalTime>
  <Words>590</Words>
  <Application>Microsoft Office PowerPoint</Application>
  <PresentationFormat>Widescreen</PresentationFormat>
  <Paragraphs>167</Paragraphs>
  <Slides>20</Slides>
  <Notes>14</Notes>
  <HiddenSlides>0</HiddenSlides>
  <MMClips>11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.VnArabia</vt:lpstr>
      <vt:lpstr>Arial</vt:lpstr>
      <vt:lpstr>Arial Black</vt:lpstr>
      <vt:lpstr>Berlin Sans FB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253</cp:revision>
  <dcterms:created xsi:type="dcterms:W3CDTF">2020-12-09T02:04:09Z</dcterms:created>
  <dcterms:modified xsi:type="dcterms:W3CDTF">2025-06-09T15:58:53Z</dcterms:modified>
</cp:coreProperties>
</file>