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72" r:id="rId2"/>
    <p:sldId id="413" r:id="rId3"/>
    <p:sldId id="408" r:id="rId4"/>
    <p:sldId id="279" r:id="rId5"/>
    <p:sldId id="347" r:id="rId6"/>
    <p:sldId id="414" r:id="rId7"/>
    <p:sldId id="415" r:id="rId8"/>
    <p:sldId id="416" r:id="rId9"/>
    <p:sldId id="417" r:id="rId10"/>
    <p:sldId id="402" r:id="rId11"/>
    <p:sldId id="404" r:id="rId12"/>
    <p:sldId id="410" r:id="rId13"/>
    <p:sldId id="406" r:id="rId14"/>
    <p:sldId id="314" r:id="rId15"/>
    <p:sldId id="330" r:id="rId16"/>
    <p:sldId id="3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7192A9"/>
    <a:srgbClr val="0000FF"/>
    <a:srgbClr val="48C0B6"/>
    <a:srgbClr val="CC3300"/>
    <a:srgbClr val="FFDAAB"/>
    <a:srgbClr val="0FB7BD"/>
    <a:srgbClr val="048DA4"/>
    <a:srgbClr val="00A9A5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64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pPr algn="ctr"/>
          <a:r>
            <a:rPr lang="en-US" dirty="0" smtClean="0"/>
            <a:t>Vocabulary</a:t>
          </a:r>
          <a:endParaRPr lang="en-US" dirty="0"/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pPr algn="ctr"/>
          <a:r>
            <a:rPr lang="en-US" dirty="0"/>
            <a:t>Grammar 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pPr algn="ctr"/>
          <a:r>
            <a:rPr lang="en-US" smtClean="0"/>
            <a:t>Project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Vocabulary</a:t>
          </a:r>
          <a:endParaRPr lang="en-US" sz="3600" kern="1200" dirty="0"/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Grammar 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Project</a:t>
          </a:r>
          <a:endParaRPr lang="en-US" sz="3600" kern="1200" dirty="0"/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0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933" y="1723393"/>
            <a:ext cx="11714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26648"/>
                </a:solidFill>
              </a:rPr>
              <a:t>1. </a:t>
            </a:r>
            <a:r>
              <a:rPr lang="en-US" sz="3200" smtClean="0"/>
              <a:t>The </a:t>
            </a:r>
            <a:r>
              <a:rPr lang="en-US" sz="3200" dirty="0"/>
              <a:t>tsunami </a:t>
            </a:r>
            <a:r>
              <a:rPr lang="en-US" sz="3200"/>
              <a:t>brought </a:t>
            </a:r>
            <a:r>
              <a:rPr lang="en-US" sz="3200" smtClean="0"/>
              <a:t>__________ </a:t>
            </a:r>
            <a:r>
              <a:rPr lang="en-US" sz="3200" dirty="0"/>
              <a:t>to cities and towns near the sea.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destroy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b="1" dirty="0" smtClean="0">
                <a:solidFill>
                  <a:srgbClr val="F26648"/>
                </a:solidFill>
              </a:rPr>
              <a:t>2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The government has developed some systems to help </a:t>
            </a:r>
            <a:r>
              <a:rPr lang="en-US" sz="3200"/>
              <a:t>make </a:t>
            </a:r>
            <a:r>
              <a:rPr lang="en-US" sz="3200" smtClean="0"/>
              <a:t>__________ </a:t>
            </a:r>
            <a:r>
              <a:rPr lang="en-US" sz="3200" dirty="0"/>
              <a:t>about natural disasters.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predict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b="1" dirty="0" smtClean="0">
                <a:solidFill>
                  <a:srgbClr val="F26648"/>
                </a:solidFill>
              </a:rPr>
              <a:t>3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We are donating money and food to help </a:t>
            </a:r>
            <a:r>
              <a:rPr lang="en-US" sz="3200"/>
              <a:t>the </a:t>
            </a:r>
            <a:r>
              <a:rPr lang="en-US" sz="3200" smtClean="0"/>
              <a:t>______ </a:t>
            </a:r>
            <a:r>
              <a:rPr lang="en-US" sz="3200" dirty="0"/>
              <a:t>of the landslide.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victim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b="1" dirty="0" smtClean="0">
                <a:solidFill>
                  <a:srgbClr val="F26648"/>
                </a:solidFill>
              </a:rPr>
              <a:t>4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The local </a:t>
            </a:r>
            <a:r>
              <a:rPr lang="en-US" sz="3200"/>
              <a:t>authorities </a:t>
            </a:r>
            <a:r>
              <a:rPr lang="en-US" sz="3200" smtClean="0"/>
              <a:t>_______ </a:t>
            </a:r>
            <a:r>
              <a:rPr lang="en-US" sz="3200" dirty="0"/>
              <a:t>the villagers about a landslide yesterday.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warning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b="1" dirty="0" smtClean="0">
                <a:solidFill>
                  <a:srgbClr val="F26648"/>
                </a:solidFill>
              </a:rPr>
              <a:t>5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/>
              <a:t>Rescue </a:t>
            </a:r>
            <a:r>
              <a:rPr lang="en-US" sz="3200" smtClean="0"/>
              <a:t>_______ </a:t>
            </a:r>
            <a:r>
              <a:rPr lang="en-US" sz="3200" dirty="0"/>
              <a:t>are trying hard to save people in the flooded area.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work</a:t>
            </a:r>
            <a:r>
              <a:rPr lang="en-US" sz="3200" dirty="0">
                <a:solidFill>
                  <a:srgbClr val="00B0F0"/>
                </a:solidFill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8" y="1090889"/>
            <a:ext cx="949513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Fill in each blank with </a:t>
            </a:r>
            <a:r>
              <a:rPr lang="en-US" sz="2400" b="1" dirty="0"/>
              <a:t>the</a:t>
            </a:r>
            <a:r>
              <a:rPr lang="en-US" sz="2800" b="1" dirty="0"/>
              <a:t> correct form of the word in brackets.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094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2084" y="1723393"/>
            <a:ext cx="2174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destruction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080" y="3195381"/>
            <a:ext cx="207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predictions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47322" y="3681927"/>
            <a:ext cx="139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victims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16970" y="4653322"/>
            <a:ext cx="154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warned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11495" y="5643306"/>
            <a:ext cx="165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workers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117" y="9855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9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2216" y="11328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5001" y="10302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4822" y="1150300"/>
            <a:ext cx="9278875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Put the verbs into the correct tense: the past simple or past continuous.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6628" y="1713227"/>
            <a:ext cx="113411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26648"/>
                </a:solidFill>
              </a:rPr>
              <a:t>1. </a:t>
            </a:r>
            <a:r>
              <a:rPr lang="en-US" sz="3200" smtClean="0"/>
              <a:t>What _____ you </a:t>
            </a:r>
            <a:r>
              <a:rPr lang="en-US" sz="3200" smtClean="0"/>
              <a:t>(</a:t>
            </a:r>
            <a:r>
              <a:rPr lang="en-US" sz="3200" dirty="0"/>
              <a:t>do</a:t>
            </a:r>
            <a:r>
              <a:rPr lang="en-US" sz="3200"/>
              <a:t>) </a:t>
            </a:r>
            <a:r>
              <a:rPr lang="en-US" sz="3200" smtClean="0"/>
              <a:t>_____ </a:t>
            </a:r>
            <a:r>
              <a:rPr lang="en-US" sz="3200" dirty="0"/>
              <a:t>at 8 o’clock yesterday </a:t>
            </a:r>
            <a:r>
              <a:rPr lang="en-US" sz="3200"/>
              <a:t>morning</a:t>
            </a:r>
            <a:r>
              <a:rPr lang="en-US" sz="3200" smtClean="0"/>
              <a:t>?</a:t>
            </a:r>
          </a:p>
          <a:p>
            <a:endParaRPr lang="en-US" sz="1000" b="1" smtClean="0">
              <a:solidFill>
                <a:srgbClr val="F26648"/>
              </a:solidFill>
            </a:endParaRPr>
          </a:p>
          <a:p>
            <a:r>
              <a:rPr lang="en-US" sz="3200" b="1" smtClean="0">
                <a:solidFill>
                  <a:srgbClr val="F26648"/>
                </a:solidFill>
              </a:rPr>
              <a:t>2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Last year, earthquakes (destroy</a:t>
            </a:r>
            <a:r>
              <a:rPr lang="en-US" sz="3200"/>
              <a:t>) </a:t>
            </a:r>
            <a:r>
              <a:rPr lang="en-US" sz="3200" smtClean="0"/>
              <a:t>_________ </a:t>
            </a:r>
            <a:r>
              <a:rPr lang="en-US" sz="3200" dirty="0"/>
              <a:t>a lot of houses in Japan</a:t>
            </a:r>
            <a:r>
              <a:rPr lang="en-US" sz="3200"/>
              <a:t>. </a:t>
            </a:r>
            <a:endParaRPr lang="en-US" sz="3200" smtClean="0"/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26648"/>
                </a:solidFill>
              </a:rPr>
              <a:t>3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He (water</a:t>
            </a:r>
            <a:r>
              <a:rPr lang="en-US" sz="3200"/>
              <a:t>) </a:t>
            </a:r>
            <a:r>
              <a:rPr lang="en-US" sz="3200" smtClean="0"/>
              <a:t>____________ </a:t>
            </a:r>
            <a:r>
              <a:rPr lang="en-US" sz="3200" dirty="0"/>
              <a:t>the flowers in his garden when the tornado (come</a:t>
            </a:r>
            <a:r>
              <a:rPr lang="en-US" sz="3200"/>
              <a:t>) </a:t>
            </a:r>
            <a:r>
              <a:rPr lang="en-US" sz="3200" smtClean="0"/>
              <a:t>_____. </a:t>
            </a:r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26648"/>
                </a:solidFill>
              </a:rPr>
              <a:t>4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While they (call</a:t>
            </a:r>
            <a:r>
              <a:rPr lang="en-US" sz="3200"/>
              <a:t>) </a:t>
            </a:r>
            <a:r>
              <a:rPr lang="en-US" sz="3200" smtClean="0"/>
              <a:t>__________ </a:t>
            </a:r>
            <a:r>
              <a:rPr lang="en-US" sz="3200" dirty="0"/>
              <a:t>for help, the rescue workers (appear</a:t>
            </a:r>
            <a:r>
              <a:rPr lang="en-US" sz="3200"/>
              <a:t>) </a:t>
            </a:r>
            <a:r>
              <a:rPr lang="en-US" sz="3200" smtClean="0"/>
              <a:t>________. </a:t>
            </a:r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26648"/>
                </a:solidFill>
              </a:rPr>
              <a:t>5</a:t>
            </a:r>
            <a:r>
              <a:rPr lang="en-US" sz="3200" b="1">
                <a:solidFill>
                  <a:srgbClr val="F26648"/>
                </a:solidFill>
              </a:rPr>
              <a:t>. </a:t>
            </a:r>
            <a:r>
              <a:rPr lang="en-US" sz="3200" smtClean="0"/>
              <a:t>_______ you </a:t>
            </a:r>
            <a:r>
              <a:rPr lang="en-US" sz="3200" dirty="0"/>
              <a:t>(listen</a:t>
            </a:r>
            <a:r>
              <a:rPr lang="en-US" sz="3200"/>
              <a:t>) </a:t>
            </a:r>
            <a:r>
              <a:rPr lang="en-US" sz="3200" smtClean="0"/>
              <a:t>________ </a:t>
            </a:r>
            <a:r>
              <a:rPr lang="en-US" sz="3200" dirty="0"/>
              <a:t>to music at 9 o’clock yesterday evening?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47562" y="1738224"/>
            <a:ext cx="119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smtClean="0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9324" y="2396809"/>
            <a:ext cx="202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destroyed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03396" y="3520821"/>
            <a:ext cx="245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was watering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6425" y="3990393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came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21912" y="4627657"/>
            <a:ext cx="225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were calling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47562" y="5126084"/>
            <a:ext cx="1864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appeared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6813" y="5754132"/>
            <a:ext cx="1091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smtClean="0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9459" y="1743904"/>
            <a:ext cx="126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smtClean="0">
                <a:solidFill>
                  <a:srgbClr val="7030A0"/>
                </a:solidFill>
              </a:rPr>
              <a:t>doing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61591" y="5754131"/>
            <a:ext cx="1667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smtClean="0">
                <a:solidFill>
                  <a:srgbClr val="7030A0"/>
                </a:solidFill>
              </a:rPr>
              <a:t>listening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9" grpId="0"/>
      <p:bldP spid="30" grpId="0"/>
      <p:bldP spid="1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3970" y="1256262"/>
            <a:ext cx="108128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Complete the sentences about you and your family members.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3582" y="12768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792" y="11613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0938" y="1850364"/>
            <a:ext cx="101957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7 p.m. yesterday, …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was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grandmother /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grandfather 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mother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____________________________. 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father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_____________________________. 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sister /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brother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77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71" t="1745" r="3440" b="1018"/>
          <a:stretch/>
        </p:blipFill>
        <p:spPr>
          <a:xfrm>
            <a:off x="381001" y="2018625"/>
            <a:ext cx="4972050" cy="4813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40" t="9752" r="14424" b="9631"/>
          <a:stretch/>
        </p:blipFill>
        <p:spPr>
          <a:xfrm>
            <a:off x="314325" y="1100642"/>
            <a:ext cx="9220200" cy="857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734" y="3286124"/>
            <a:ext cx="3399386" cy="3371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870" y="2089784"/>
            <a:ext cx="2884864" cy="19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2315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362026" y="2108650"/>
            <a:ext cx="89209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 this lesson, </a:t>
            </a:r>
            <a:r>
              <a:rPr lang="en-US" sz="3200" b="1" dirty="0" smtClean="0">
                <a:solidFill>
                  <a:srgbClr val="FF0000"/>
                </a:solidFill>
              </a:rPr>
              <a:t>you have:</a:t>
            </a:r>
            <a:endParaRPr lang="en-US" sz="32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more vocabulary </a:t>
            </a:r>
            <a:r>
              <a:rPr lang="en-US" sz="3200" dirty="0" smtClean="0"/>
              <a:t>items you </a:t>
            </a:r>
            <a:r>
              <a:rPr lang="en-US" sz="3200" dirty="0"/>
              <a:t>have learnt in the unit.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the differences between the past simple and past continuous.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the past continuous.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 smtClean="0"/>
              <a:t>researched </a:t>
            </a:r>
            <a:r>
              <a:rPr lang="en-US" sz="3200" dirty="0"/>
              <a:t>more deeply into a natural </a:t>
            </a:r>
            <a:r>
              <a:rPr lang="en-US" sz="3200"/>
              <a:t>disaster</a:t>
            </a:r>
            <a:r>
              <a:rPr lang="en-US" sz="3200" smtClean="0"/>
              <a:t>.</a:t>
            </a:r>
            <a:endParaRPr lang="en-US" sz="32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1097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471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95971"/>
            <a:ext cx="7747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Do </a:t>
            </a:r>
            <a:r>
              <a:rPr lang="en-US" sz="3600" dirty="0"/>
              <a:t>exercises in the workbook.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Prepare </a:t>
            </a:r>
            <a:r>
              <a:rPr lang="en-US" sz="3600" dirty="0"/>
              <a:t>for Unit </a:t>
            </a:r>
            <a:r>
              <a:rPr lang="en-US" sz="3600" dirty="0" smtClean="0"/>
              <a:t>10 </a:t>
            </a:r>
            <a:r>
              <a:rPr lang="en-US" sz="3600" dirty="0"/>
              <a:t>–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725119" y="1439546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</a:rPr>
              <a:t>: Looking back </a:t>
            </a:r>
            <a:r>
              <a:rPr lang="en-US" sz="2400" b="1" smtClean="0">
                <a:solidFill>
                  <a:schemeClr val="bg1"/>
                </a:solidFill>
              </a:rPr>
              <a:t>&amp; </a:t>
            </a:r>
            <a:r>
              <a:rPr lang="en-US" sz="2400" b="1" smtClean="0">
                <a:solidFill>
                  <a:schemeClr val="bg1"/>
                </a:solidFill>
              </a:rPr>
              <a:t>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039581752"/>
              </p:ext>
            </p:extLst>
          </p:nvPr>
        </p:nvGraphicFramePr>
        <p:xfrm>
          <a:off x="2373718" y="1966921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193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63692" y="1156281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Mind </a:t>
            </a:r>
            <a:r>
              <a:rPr lang="en-US" smtClean="0">
                <a:solidFill>
                  <a:schemeClr val="tx1"/>
                </a:solidFill>
              </a:rPr>
              <a:t>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56536" y="2030577"/>
            <a:ext cx="5758577" cy="107389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1: </a:t>
            </a:r>
            <a:r>
              <a:rPr lang="en-US" dirty="0">
                <a:solidFill>
                  <a:schemeClr val="tx1"/>
                </a:solidFill>
              </a:rPr>
              <a:t>Write the name of a natural disaster in each blank.</a:t>
            </a:r>
          </a:p>
          <a:p>
            <a:r>
              <a:rPr lang="en-GB">
                <a:solidFill>
                  <a:schemeClr val="tx1"/>
                </a:solidFill>
              </a:rPr>
              <a:t>Task </a:t>
            </a:r>
            <a:r>
              <a:rPr lang="en-GB" smtClean="0">
                <a:solidFill>
                  <a:schemeClr val="tx1"/>
                </a:solidFill>
              </a:rPr>
              <a:t>2</a:t>
            </a:r>
            <a:r>
              <a:rPr lang="en-US" smtClean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Fill in each blank with the correct form of the word in brackets.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56536" y="3388098"/>
            <a:ext cx="5755112" cy="123634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Put the verbs into the correct tense: the past simple or past continuous.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>
                <a:solidFill>
                  <a:schemeClr val="tx1"/>
                </a:solidFill>
              </a:rPr>
              <a:t>Task </a:t>
            </a:r>
            <a:r>
              <a:rPr lang="en-GB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Complete the sentences about you and your family members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62246" y="4918464"/>
            <a:ext cx="5743692" cy="70128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“</a:t>
            </a:r>
            <a:r>
              <a:rPr lang="en-US" dirty="0" smtClean="0">
                <a:solidFill>
                  <a:schemeClr val="tx1"/>
                </a:solidFill>
              </a:rPr>
              <a:t>What do we know about it?”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156281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49422" y="2270929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70554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GRAMMAR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349422" y="491846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462384"/>
            <a:ext cx="1464590" cy="80854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567525"/>
            <a:ext cx="1464590" cy="113801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006269"/>
            <a:ext cx="1464590" cy="9121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4" y="589061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2" y="5219187"/>
            <a:ext cx="1464591" cy="6714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379" y="365657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</a:rPr>
              <a:t>: Looking back </a:t>
            </a:r>
            <a:r>
              <a:rPr lang="en-US" sz="2400" b="1" smtClean="0">
                <a:solidFill>
                  <a:schemeClr val="bg1"/>
                </a:solidFill>
              </a:rPr>
              <a:t>&amp; </a:t>
            </a:r>
            <a:r>
              <a:rPr lang="en-US" sz="2400" b="1" smtClean="0">
                <a:solidFill>
                  <a:schemeClr val="bg1"/>
                </a:solidFill>
              </a:rPr>
              <a:t>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0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1970" y="3704159"/>
            <a:ext cx="1743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Unit 9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398" b="56197"/>
          <a:stretch/>
        </p:blipFill>
        <p:spPr>
          <a:xfrm>
            <a:off x="4676992" y="1515790"/>
            <a:ext cx="6186488" cy="1228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42749" b="29407"/>
          <a:stretch/>
        </p:blipFill>
        <p:spPr>
          <a:xfrm>
            <a:off x="4676992" y="3446329"/>
            <a:ext cx="6471083" cy="781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68167" r="54072"/>
          <a:stretch/>
        </p:blipFill>
        <p:spPr>
          <a:xfrm>
            <a:off x="4676992" y="4929193"/>
            <a:ext cx="2972017" cy="892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41" y="2744515"/>
            <a:ext cx="3523467" cy="19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53550" y="1979681"/>
            <a:ext cx="210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flood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37" y="2018970"/>
            <a:ext cx="7310771" cy="469615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553325" y="2233612"/>
            <a:ext cx="1571625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05705" y="1970156"/>
            <a:ext cx="1556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030A0"/>
                </a:solidFill>
              </a:rPr>
              <a:t>storm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391525" y="2224087"/>
            <a:ext cx="1163557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755"/>
          <a:stretch/>
        </p:blipFill>
        <p:spPr>
          <a:xfrm>
            <a:off x="759634" y="1738958"/>
            <a:ext cx="7223823" cy="506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12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53549" y="1998731"/>
            <a:ext cx="2671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030A0"/>
                </a:solidFill>
              </a:rPr>
              <a:t>earthquake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941"/>
          <a:stretch/>
        </p:blipFill>
        <p:spPr>
          <a:xfrm>
            <a:off x="958152" y="1950413"/>
            <a:ext cx="6917516" cy="478137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623823" y="2233612"/>
            <a:ext cx="2501127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95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37" y="1738958"/>
            <a:ext cx="7143750" cy="494045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12857" y="1903481"/>
            <a:ext cx="3887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</a:rPr>
              <a:t>volcanic eruption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191126" y="2166937"/>
            <a:ext cx="2228849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74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44025" y="2246381"/>
            <a:ext cx="210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030A0"/>
                </a:solidFill>
              </a:rPr>
              <a:t>landslide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56" r="3348" b="1908"/>
          <a:stretch/>
        </p:blipFill>
        <p:spPr>
          <a:xfrm>
            <a:off x="1063724" y="1651226"/>
            <a:ext cx="6927752" cy="504781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543800" y="2500312"/>
            <a:ext cx="1571625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52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4520</TotalTime>
  <Words>544</Words>
  <Application>Microsoft Office PowerPoint</Application>
  <PresentationFormat>Widescreen</PresentationFormat>
  <Paragraphs>119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748</cp:revision>
  <dcterms:created xsi:type="dcterms:W3CDTF">2020-12-09T02:04:09Z</dcterms:created>
  <dcterms:modified xsi:type="dcterms:W3CDTF">2023-06-22T03:17:34Z</dcterms:modified>
</cp:coreProperties>
</file>