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62" r:id="rId2"/>
    <p:sldId id="357" r:id="rId3"/>
    <p:sldId id="358" r:id="rId4"/>
    <p:sldId id="359" r:id="rId5"/>
    <p:sldId id="360" r:id="rId6"/>
    <p:sldId id="361" r:id="rId7"/>
    <p:sldId id="256" r:id="rId8"/>
    <p:sldId id="363" r:id="rId9"/>
    <p:sldId id="316" r:id="rId10"/>
    <p:sldId id="347" r:id="rId11"/>
    <p:sldId id="348" r:id="rId12"/>
    <p:sldId id="349" r:id="rId13"/>
    <p:sldId id="350" r:id="rId14"/>
    <p:sldId id="365" r:id="rId15"/>
    <p:sldId id="364" r:id="rId16"/>
    <p:sldId id="276" r:id="rId17"/>
    <p:sldId id="298" r:id="rId18"/>
    <p:sldId id="327" r:id="rId19"/>
    <p:sldId id="325" r:id="rId20"/>
    <p:sldId id="352" r:id="rId21"/>
    <p:sldId id="353" r:id="rId22"/>
    <p:sldId id="313" r:id="rId23"/>
    <p:sldId id="355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F3F6F6"/>
    <a:srgbClr val="EF4B66"/>
    <a:srgbClr val="FBCDCD"/>
    <a:srgbClr val="F7A5A5"/>
    <a:srgbClr val="F37D91"/>
    <a:srgbClr val="F26649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83" y="1479750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7929" y="4624735"/>
            <a:ext cx="601105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endangered species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7072" y="4716026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556361" y="5475170"/>
            <a:ext cx="585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ɪnˈ</a:t>
            </a:r>
            <a:r>
              <a:rPr lang="en-US" sz="3600" b="1" dirty="0" err="1" smtClean="0">
                <a:solidFill>
                  <a:srgbClr val="3B87CD"/>
                </a:solidFill>
              </a:rPr>
              <a:t>deɪndʒəd</a:t>
            </a:r>
            <a:r>
              <a:rPr lang="en-US" sz="3600" b="1" dirty="0" smtClean="0">
                <a:solidFill>
                  <a:srgbClr val="3B87CD"/>
                </a:solidFill>
              </a:rPr>
              <a:t> ˈ</a:t>
            </a:r>
            <a:r>
              <a:rPr lang="en-US" sz="3600" b="1" dirty="0" err="1" smtClean="0">
                <a:solidFill>
                  <a:srgbClr val="3B87CD"/>
                </a:solidFill>
              </a:rPr>
              <a:t>spiːʃiːz</a:t>
            </a:r>
            <a:r>
              <a:rPr lang="en-US" sz="3600" b="1" dirty="0" smtClean="0">
                <a:solidFill>
                  <a:srgbClr val="3B87CD"/>
                </a:solidFill>
              </a:rPr>
              <a:t>/</a:t>
            </a:r>
            <a:endParaRPr lang="en-US" sz="3600" b="1" dirty="0">
              <a:solidFill>
                <a:srgbClr val="3B87C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111" y="446567"/>
            <a:ext cx="4930177" cy="4205410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61" y="45971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94" y="195539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33848" y="4377904"/>
            <a:ext cx="56838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carbon </a:t>
            </a:r>
            <a:r>
              <a:rPr lang="en-US" sz="4400" b="1" dirty="0">
                <a:solidFill>
                  <a:srgbClr val="AD4F0F"/>
                </a:solidFill>
              </a:rPr>
              <a:t>footprint (n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1386" y="4428037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bon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86938" y="5035345"/>
            <a:ext cx="382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kɑːbən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fʊtprɪnt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75786" y="527328"/>
            <a:ext cx="5023312" cy="3721396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7" y="4538736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98" y="76548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33592" y="4322539"/>
            <a:ext cx="3758593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release </a:t>
            </a:r>
            <a:r>
              <a:rPr lang="en-US" sz="5400" b="1" dirty="0">
                <a:solidFill>
                  <a:srgbClr val="AD4F0F"/>
                </a:solidFill>
              </a:rPr>
              <a:t>(v</a:t>
            </a:r>
            <a:r>
              <a:rPr lang="en-US" sz="5400" b="1" dirty="0" smtClean="0">
                <a:solidFill>
                  <a:srgbClr val="AD4F0F"/>
                </a:solidFill>
              </a:rPr>
              <a:t>):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280" y="45099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317358" y="54356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rɪˈliːs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3317358" y="-232490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12" y="464191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354" y="174274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5952" y="4681067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AD4F0F"/>
                </a:solidFill>
              </a:rPr>
              <a:t>single-use (</a:t>
            </a:r>
            <a:r>
              <a:rPr lang="en-US" sz="4800" b="1" dirty="0" err="1">
                <a:solidFill>
                  <a:srgbClr val="AD4F0F"/>
                </a:solidFill>
              </a:rPr>
              <a:t>adj</a:t>
            </a:r>
            <a:r>
              <a:rPr lang="en-US" sz="4800" b="1" dirty="0" smtClean="0">
                <a:solidFill>
                  <a:srgbClr val="AD4F0F"/>
                </a:solidFill>
              </a:rPr>
              <a:t>):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9692" y="47907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99432" y="5471662"/>
            <a:ext cx="268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sɪŋɡl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juːs</a:t>
            </a:r>
            <a:r>
              <a:rPr lang="en-US" sz="3600" b="1" dirty="0">
                <a:solidFill>
                  <a:srgbClr val="3B87CD"/>
                </a:solidFill>
              </a:rPr>
              <a:t>/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3622636" y="488251"/>
            <a:ext cx="5170490" cy="375218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14" y="484120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854" y="165086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62418"/>
              </p:ext>
            </p:extLst>
          </p:nvPr>
        </p:nvGraphicFramePr>
        <p:xfrm>
          <a:off x="393405" y="350874"/>
          <a:ext cx="11546958" cy="60163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7358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380614">
                  <a:extLst>
                    <a:ext uri="{9D8B030D-6E8A-4147-A177-3AD203B41FA5}">
                      <a16:colId xmlns:a16="http://schemas.microsoft.com/office/drawing/2014/main" val="2820614848"/>
                    </a:ext>
                  </a:extLst>
                </a:gridCol>
                <a:gridCol w="3848986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protection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/ɪnˌvaɪərənˈmɛntl prəˈtɛkʃən/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hæbɪtæt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endangered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ɪnˈdeɪndʒəd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spiːʃiːz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footprint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(v)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rɪˈliːs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single-use (adj)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sɪŋɡl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151"/>
              </p:ext>
            </p:extLst>
          </p:nvPr>
        </p:nvGraphicFramePr>
        <p:xfrm>
          <a:off x="574158" y="574158"/>
          <a:ext cx="10568763" cy="44850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77546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891217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Checking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vocab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839" y="1190855"/>
            <a:ext cx="462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369" y="180755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39" y="2392327"/>
            <a:ext cx="3644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39" y="3072240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66" y="3702955"/>
            <a:ext cx="138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369" y="4314454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single-use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118" y="258826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513" y="208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98" y="105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77800" y="696467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</a:t>
            </a:r>
            <a:r>
              <a:rPr lang="en-US" sz="2000" dirty="0">
                <a:solidFill>
                  <a:srgbClr val="3B87CD"/>
                </a:solidFill>
              </a:rPr>
              <a:t> </a:t>
            </a:r>
            <a:r>
              <a:rPr lang="en-US" sz="2000" dirty="0"/>
              <a:t>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36" y="292387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4115159" y="59229"/>
            <a:ext cx="60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At the Go Green Club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9873" y="266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79" y="307626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4" y="161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281418" y="812178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382337" y="1773312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575130" y="1782837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47198" y="2120752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7198" y="2739877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47198" y="3359002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47198" y="2233054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47198" y="2739877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5896" y="26024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290" y="2332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75" y="1306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12096" y="968603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16845" y="1562225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</a:t>
            </a:r>
            <a:r>
              <a:rPr lang="en-US" sz="3200" smtClean="0"/>
              <a:t>________ </a:t>
            </a:r>
            <a:r>
              <a:rPr lang="en-US" sz="3200"/>
              <a:t>is a serious problem everywhere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</a:t>
            </a:r>
            <a:r>
              <a:rPr lang="en-US" sz="3200" smtClean="0"/>
              <a:t>into lakes </a:t>
            </a:r>
            <a:r>
              <a:rPr lang="en-US" sz="3200"/>
              <a:t>and rivers to </a:t>
            </a:r>
            <a:r>
              <a:rPr lang="en-US" sz="3200" smtClean="0"/>
              <a:t>_______ water pollution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</a:t>
            </a:r>
            <a:r>
              <a:rPr lang="en-US" sz="3200" smtClean="0"/>
              <a:t>_________ products </a:t>
            </a:r>
            <a:r>
              <a:rPr lang="en-US" sz="3200"/>
              <a:t>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/>
              <a:t>is the amount of carbon </a:t>
            </a:r>
            <a:r>
              <a:rPr lang="en-US" sz="3200" smtClean="0"/>
              <a:t>dioxide we </a:t>
            </a:r>
            <a:r>
              <a:rPr lang="en-US" sz="3200"/>
              <a:t>release into the environment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</a:t>
            </a:r>
            <a:r>
              <a:rPr lang="en-US" sz="3200" smtClean="0"/>
              <a:t>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290" y="1544410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6840" y="2195860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3193" y="3347329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90" y="3960679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6428" y="5083183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80" y="321819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974" y="2808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59" y="1782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639122" y="834804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909204" y="2377565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653100" y="2456181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580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</a:t>
            </a:r>
            <a:r>
              <a:rPr lang="en-US" sz="3600" dirty="0" smtClean="0"/>
              <a:t>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294011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6832" y="4901913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6582" y="4871134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water pollution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509824"/>
            <a:ext cx="5964866" cy="412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3" y="0"/>
            <a:ext cx="2902689" cy="646331"/>
          </a:xfrm>
          <a:prstGeom prst="rect">
            <a:avLst/>
          </a:prstGeom>
          <a:solidFill>
            <a:srgbClr val="F3F6F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* </a:t>
            </a:r>
            <a:r>
              <a:rPr lang="en-US" sz="3600" b="1" u="sng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Warm up</a:t>
            </a:r>
            <a:endParaRPr lang="en-US" sz="3600" b="1" u="sng" dirty="0">
              <a:solidFill>
                <a:srgbClr val="3B87CD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615070" y="1504560"/>
            <a:ext cx="3136604" cy="204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615070" y="3551274"/>
            <a:ext cx="3136604" cy="2078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51674" y="1504560"/>
            <a:ext cx="3136604" cy="2046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751674" y="3551274"/>
            <a:ext cx="3136604" cy="2078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0833" y="535962"/>
            <a:ext cx="537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</a:rPr>
              <a:t>Protect</a:t>
            </a:r>
            <a:r>
              <a:rPr lang="en-US" sz="3600" b="1" dirty="0" smtClean="0">
                <a:solidFill>
                  <a:srgbClr val="C00000"/>
                </a:solidFill>
              </a:rPr>
              <a:t>  the </a:t>
            </a:r>
            <a:r>
              <a:rPr lang="vi-VN" sz="3600" b="1" dirty="0" smtClean="0">
                <a:solidFill>
                  <a:srgbClr val="C00000"/>
                </a:solidFill>
              </a:rPr>
              <a:t>nvironment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079" y="407268"/>
            <a:ext cx="5009915" cy="6360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Keyword </a:t>
            </a:r>
            <a:r>
              <a:rPr lang="en-US" sz="2800" b="1" i="1" dirty="0" smtClean="0">
                <a:solidFill>
                  <a:srgbClr val="C00000"/>
                </a:solidFill>
              </a:rPr>
              <a:t>( 21 letters)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11071123" y="6420465"/>
            <a:ext cx="678425" cy="4375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02" y="481307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096" y="4403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81" y="337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809244" y="994292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0702" y="4999845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464133" y="499984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4.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2697" y="1730670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6021" y="1387770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37081" y="2553250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85122" y="2536019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4180" y="5041169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endangered species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6704" y="5030622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plastic rubbish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7498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40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314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88796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03883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162434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128144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508015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single-use products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01487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126239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242049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1165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3210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70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328" y="1076546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</a:t>
            </a:r>
            <a:r>
              <a:rPr lang="en-US" sz="3200" smtClean="0">
                <a:ea typeface="Times New Roman" panose="02020603050405020304" pitchFamily="18" charset="0"/>
              </a:rPr>
              <a:t>greenest form </a:t>
            </a:r>
            <a:r>
              <a:rPr lang="en-US" sz="3200">
                <a:ea typeface="Times New Roman" panose="02020603050405020304" pitchFamily="18" charset="0"/>
              </a:rPr>
              <a:t>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Motobike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Bus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</a:t>
            </a:r>
            <a:r>
              <a:rPr lang="en-US" sz="3200" smtClean="0">
                <a:ea typeface="Times New Roman" panose="02020603050405020304" pitchFamily="18" charset="0"/>
              </a:rPr>
              <a:t>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Coal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Oil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22340" y="159842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22339" y="307243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16664" y="4554598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532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2577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037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695" y="1076546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</a:t>
            </a:r>
            <a:r>
              <a:rPr lang="en-US" sz="3200" smtClean="0">
                <a:ea typeface="Times New Roman" panose="02020603050405020304" pitchFamily="18" charset="0"/>
              </a:rPr>
              <a:t>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Which of these will reduce your </a:t>
            </a:r>
            <a:r>
              <a:rPr lang="en-US" sz="3200" smtClean="0">
                <a:ea typeface="Times New Roman" panose="02020603050405020304" pitchFamily="18" charset="0"/>
              </a:rPr>
              <a:t>carbon footprint</a:t>
            </a:r>
            <a:r>
              <a:rPr lang="en-US" sz="3200">
                <a:ea typeface="Times New Roman" panose="02020603050405020304" pitchFamily="18" charset="0"/>
              </a:rPr>
              <a:t>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Leaving the TV on all night.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7687781" y="16113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6219" y="35544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890" y="127591"/>
            <a:ext cx="4138096" cy="584775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86697" y="1389593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48641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9776" y="109169"/>
            <a:ext cx="3071991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743" y="1543922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</a:t>
            </a:r>
            <a:r>
              <a:rPr lang="en-US" sz="3600" dirty="0" smtClean="0"/>
              <a:t>unit.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95" y="4000814"/>
            <a:ext cx="3189768" cy="21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07" y="618452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1. We should reuse </a:t>
            </a:r>
            <a:r>
              <a:rPr lang="en-US" sz="3200" b="1" dirty="0">
                <a:solidFill>
                  <a:prstClr val="black"/>
                </a:solidFill>
              </a:rPr>
              <a:t>and </a:t>
            </a:r>
            <a:r>
              <a:rPr lang="en-US" sz="3200" b="1" dirty="0" smtClean="0">
                <a:solidFill>
                  <a:prstClr val="black"/>
                </a:solidFill>
              </a:rPr>
              <a:t>…………..things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42515" y="522759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recycle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g.loigiaihay.com/picture/2023/0723/45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83" y="2105247"/>
            <a:ext cx="4017836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1209" y="452398"/>
            <a:ext cx="938855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We should use ………transport to reduce air pollution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8" y="1701209"/>
            <a:ext cx="7676706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510" y="33442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0" y="568013"/>
            <a:ext cx="987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3. If </a:t>
            </a:r>
            <a:r>
              <a:rPr lang="en-US" sz="2800" spc="-50" dirty="0">
                <a:solidFill>
                  <a:srgbClr val="002060"/>
                </a:solidFill>
                <a:latin typeface="Century Schoolbook"/>
              </a:rPr>
              <a:t>we cut down trees in the forest, there will be </a:t>
            </a:r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more………...</a:t>
            </a:r>
            <a:endParaRPr lang="en-US" sz="2800" spc="-50" dirty="0">
              <a:solidFill>
                <a:srgbClr val="002060"/>
              </a:solidFill>
              <a:latin typeface="Century School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2222205"/>
            <a:ext cx="5858538" cy="378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9742" y="568013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>
                <a:solidFill>
                  <a:srgbClr val="0070C0"/>
                </a:solidFill>
                <a:latin typeface="Century Schoolbook"/>
              </a:rPr>
              <a:t>floods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944" y="946873"/>
            <a:ext cx="10207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 We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can 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…………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more trees in our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neighbourhood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12" y="2569202"/>
            <a:ext cx="5145605" cy="3512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313" y="826279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OpenSans"/>
              </a:rPr>
              <a:t>plant</a:t>
            </a:r>
            <a:endParaRPr lang="en-US" sz="3200" dirty="0">
              <a:solidFill>
                <a:srgbClr val="3B87CD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70420" y="6733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105" y="1036906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9" y="86851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1461" y="114967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1387" y="36562"/>
            <a:ext cx="182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B87CD"/>
                </a:solidFill>
                <a:latin typeface="Arial Black" panose="020B0A04020102020204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2739" y="98117"/>
            <a:ext cx="914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87CD"/>
                </a:solidFill>
                <a:latin typeface="Arial Black" panose="020B0A04020102020204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4789" y="67339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074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1953396"/>
            <a:ext cx="5856479" cy="40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4" y="1120778"/>
            <a:ext cx="5479983" cy="35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4066" y="50910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 smtClean="0"/>
              <a:t>bảo </a:t>
            </a:r>
            <a:r>
              <a:rPr lang="vi-VN" sz="3200" i="1" dirty="0"/>
              <a:t>vệ môi </a:t>
            </a:r>
            <a:r>
              <a:rPr lang="vi-VN" sz="3200" i="1" dirty="0" smtClean="0"/>
              <a:t>trường</a:t>
            </a:r>
            <a:endParaRPr lang="vi-VN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1559524" y="5060281"/>
            <a:ext cx="58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- </a:t>
            </a:r>
            <a:r>
              <a:rPr lang="vi-VN" sz="3600" dirty="0" smtClean="0">
                <a:solidFill>
                  <a:prstClr val="black"/>
                </a:solidFill>
              </a:rPr>
              <a:t>environmental protection</a:t>
            </a:r>
            <a:r>
              <a:rPr lang="en-US" sz="3600" dirty="0" smtClean="0">
                <a:solidFill>
                  <a:prstClr val="black"/>
                </a:solidFill>
              </a:rPr>
              <a:t>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231" y="558664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/ɪnˌvaɪərənˈmɛntl prəˈtɛkʃən/ </a:t>
            </a:r>
          </a:p>
        </p:txBody>
      </p:sp>
      <p:pic>
        <p:nvPicPr>
          <p:cNvPr id="10" name="environmental-protection16597584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58" y="51802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8380" y="47874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habitat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</a:t>
            </a:r>
            <a:r>
              <a:rPr lang="en-US" sz="54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):</a:t>
            </a:r>
            <a:endParaRPr lang="en-US" sz="5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6748" y="4947497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9027" y="5574456"/>
            <a:ext cx="37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/ˈ</a:t>
            </a:r>
            <a:r>
              <a:rPr lang="en-US" sz="3600" b="1" dirty="0" err="1">
                <a:solidFill>
                  <a:srgbClr val="3B87CD"/>
                </a:solidFill>
              </a:rPr>
              <a:t>hæbɪtæt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8200" y="210248"/>
            <a:ext cx="4863968" cy="4562699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108" y="444422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3953</TotalTime>
  <Words>597</Words>
  <Application>Microsoft Office PowerPoint</Application>
  <PresentationFormat>Widescreen</PresentationFormat>
  <Paragraphs>162</Paragraphs>
  <Slides>25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Bahnschrift SemiBold</vt:lpstr>
      <vt:lpstr>Calibri</vt:lpstr>
      <vt:lpstr>Calibri Light</vt:lpstr>
      <vt:lpstr>Century Schoolbook</vt:lpstr>
      <vt:lpstr>ChronicaPro-Book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238</cp:revision>
  <dcterms:created xsi:type="dcterms:W3CDTF">2020-12-09T02:04:09Z</dcterms:created>
  <dcterms:modified xsi:type="dcterms:W3CDTF">2025-06-09T15:53:01Z</dcterms:modified>
</cp:coreProperties>
</file>