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3.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343" r:id="rId2"/>
    <p:sldId id="356" r:id="rId3"/>
    <p:sldId id="337" r:id="rId4"/>
    <p:sldId id="341" r:id="rId5"/>
    <p:sldId id="256" r:id="rId6"/>
    <p:sldId id="276" r:id="rId7"/>
    <p:sldId id="332" r:id="rId8"/>
    <p:sldId id="351" r:id="rId9"/>
    <p:sldId id="345" r:id="rId10"/>
    <p:sldId id="346" r:id="rId11"/>
    <p:sldId id="347" r:id="rId12"/>
    <p:sldId id="348" r:id="rId13"/>
    <p:sldId id="349" r:id="rId14"/>
    <p:sldId id="353" r:id="rId15"/>
    <p:sldId id="354" r:id="rId16"/>
    <p:sldId id="333" r:id="rId17"/>
    <p:sldId id="325" r:id="rId18"/>
    <p:sldId id="334" r:id="rId19"/>
    <p:sldId id="357" r:id="rId20"/>
    <p:sldId id="314" r:id="rId21"/>
    <p:sldId id="335" r:id="rId22"/>
    <p:sldId id="339" r:id="rId23"/>
    <p:sldId id="338" r:id="rId24"/>
    <p:sldId id="340" r:id="rId25"/>
    <p:sldId id="3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INH" initials="NL" lastIdx="2" clrIdx="0">
    <p:extLst>
      <p:ext uri="{19B8F6BF-5375-455C-9EA6-DF929625EA0E}">
        <p15:presenceInfo xmlns:p15="http://schemas.microsoft.com/office/powerpoint/2012/main" userId="a6fb245461e99c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F7A5A5"/>
    <a:srgbClr val="E0702A"/>
    <a:srgbClr val="7192A9"/>
    <a:srgbClr val="EF4B66"/>
    <a:srgbClr val="F37D91"/>
    <a:srgbClr val="FBCDCD"/>
    <a:srgbClr val="F26649"/>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4660"/>
  </p:normalViewPr>
  <p:slideViewPr>
    <p:cSldViewPr snapToGrid="0" showGuides="1">
      <p:cViewPr varScale="1">
        <p:scale>
          <a:sx n="75" d="100"/>
          <a:sy n="75" d="100"/>
        </p:scale>
        <p:origin x="44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301255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97674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15859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301670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33191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06374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3623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6329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67397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blipFill dpi="0" rotWithShape="1">
          <a:blip r:embed="rId13">
            <a:alphaModFix amt="2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8.xml"/><Relationship Id="rId5" Type="http://schemas.openxmlformats.org/officeDocument/2006/relationships/image" Target="../media/image17.png"/><Relationship Id="rId10" Type="http://schemas.openxmlformats.org/officeDocument/2006/relationships/image" Target="../media/image30.gif"/><Relationship Id="rId4" Type="http://schemas.openxmlformats.org/officeDocument/2006/relationships/image" Target="../media/image26.gif"/><Relationship Id="rId9" Type="http://schemas.openxmlformats.org/officeDocument/2006/relationships/image" Target="../media/image29.gif"/><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0.gif"/><Relationship Id="rId5" Type="http://schemas.openxmlformats.org/officeDocument/2006/relationships/image" Target="../media/image19.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0.gif"/><Relationship Id="rId5" Type="http://schemas.openxmlformats.org/officeDocument/2006/relationships/image" Target="../media/image21.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0.gif"/><Relationship Id="rId5" Type="http://schemas.openxmlformats.org/officeDocument/2006/relationships/image" Target="../media/image23.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23.png"/><Relationship Id="rId7" Type="http://schemas.openxmlformats.org/officeDocument/2006/relationships/image" Target="../media/image14.jpeg"/><Relationship Id="rId12" Type="http://schemas.openxmlformats.org/officeDocument/2006/relationships/image" Target="../media/image17.png"/><Relationship Id="rId17" Type="http://schemas.openxmlformats.org/officeDocument/2006/relationships/slide" Target="slide12.xml"/><Relationship Id="rId2" Type="http://schemas.openxmlformats.org/officeDocument/2006/relationships/audio" Target="../media/media3.wav"/><Relationship Id="rId16" Type="http://schemas.openxmlformats.org/officeDocument/2006/relationships/image" Target="../media/image20.png"/><Relationship Id="rId20" Type="http://schemas.openxmlformats.org/officeDocument/2006/relationships/slide" Target="slide13.xml"/><Relationship Id="rId1" Type="http://schemas.microsoft.com/office/2007/relationships/media" Target="../media/media3.wav"/><Relationship Id="rId6" Type="http://schemas.openxmlformats.org/officeDocument/2006/relationships/image" Target="../media/image13.gif"/><Relationship Id="rId11" Type="http://schemas.openxmlformats.org/officeDocument/2006/relationships/slide" Target="slide10.xml"/><Relationship Id="rId5" Type="http://schemas.openxmlformats.org/officeDocument/2006/relationships/image" Target="../media/image12.gif"/><Relationship Id="rId15" Type="http://schemas.openxmlformats.org/officeDocument/2006/relationships/image" Target="../media/image19.png"/><Relationship Id="rId23" Type="http://schemas.openxmlformats.org/officeDocument/2006/relationships/image" Target="../media/image25.gif"/><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slide" Target="slide11.xml"/><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0.gif"/><Relationship Id="rId5" Type="http://schemas.openxmlformats.org/officeDocument/2006/relationships/image" Target="../media/image15.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45" y="0"/>
            <a:ext cx="11951110" cy="6784258"/>
          </a:xfrm>
          <a:prstGeom prst="rect">
            <a:avLst/>
          </a:prstGeom>
          <a:ln/>
          <a:extLst/>
        </p:spPr>
        <p:style>
          <a:lnRef idx="1">
            <a:schemeClr val="accent4"/>
          </a:lnRef>
          <a:fillRef idx="2">
            <a:schemeClr val="accent4"/>
          </a:fillRef>
          <a:effectRef idx="1">
            <a:schemeClr val="accent4"/>
          </a:effectRef>
          <a:fontRef idx="minor">
            <a:schemeClr val="dk1"/>
          </a:fontRef>
        </p:style>
      </p:pic>
      <p:sp>
        <p:nvSpPr>
          <p:cNvPr id="6" name="Rectangle 5"/>
          <p:cNvSpPr/>
          <p:nvPr/>
        </p:nvSpPr>
        <p:spPr>
          <a:xfrm rot="20599551">
            <a:off x="3352408" y="5343816"/>
            <a:ext cx="4153933" cy="5747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Lucida Calligraphy" panose="03010101010101010101" pitchFamily="66" charset="0"/>
              </a:rPr>
              <a:t>Hello everyone !!!</a:t>
            </a:r>
          </a:p>
        </p:txBody>
      </p:sp>
    </p:spTree>
    <p:extLst>
      <p:ext uri="{BB962C8B-B14F-4D97-AF65-F5344CB8AC3E}">
        <p14:creationId xmlns:p14="http://schemas.microsoft.com/office/powerpoint/2010/main" val="405253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515" y="-157316"/>
            <a:ext cx="1530130" cy="136731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26047" y="473206"/>
            <a:ext cx="8685712" cy="761820"/>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spcAft>
                <a:spcPts val="600"/>
              </a:spcAft>
            </a:pPr>
            <a:r>
              <a:rPr lang="en-US" sz="3000" b="1" dirty="0">
                <a:solidFill>
                  <a:srgbClr val="0070C0"/>
                </a:solidFill>
              </a:rPr>
              <a:t>2. </a:t>
            </a:r>
            <a:r>
              <a:rPr lang="en-US" sz="3000" dirty="0">
                <a:solidFill>
                  <a:prstClr val="black"/>
                </a:solidFill>
              </a:rPr>
              <a:t>How many sources of water pollution are there?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251254" y="1717321"/>
            <a:ext cx="3139714" cy="1127466"/>
          </a:xfrm>
          <a:prstGeom prst="foldedCorner">
            <a:avLst/>
          </a:pr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C00000"/>
                </a:solidFill>
              </a:rPr>
              <a:t>Two</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02254" y="5462889"/>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169" y="5926243"/>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96829" y="466310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8062"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861"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0275" y="3906490"/>
            <a:ext cx="777978" cy="768642"/>
          </a:xfrm>
          <a:prstGeom prst="rect">
            <a:avLst/>
          </a:prstGeom>
        </p:spPr>
      </p:pic>
      <p:pic>
        <p:nvPicPr>
          <p:cNvPr id="51" name="Picture 50">
            <a:hlinkClick r:id="rId11" action="ppaction://hlinksldjump"/>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628823" y="4133656"/>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0048284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188078"/>
            <a:ext cx="1582994" cy="1515896"/>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1556" y="4320703"/>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10 mark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54436" y="205135"/>
            <a:ext cx="9622971" cy="1018710"/>
          </a:xfrm>
          <a:prstGeom prst="foldedCorner">
            <a:avLst/>
          </a:pr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70C0"/>
                </a:solidFill>
              </a:rPr>
              <a:t>3. </a:t>
            </a:r>
            <a:r>
              <a:rPr lang="en-US" sz="3200" dirty="0">
                <a:solidFill>
                  <a:schemeClr val="tx1"/>
                </a:solidFill>
              </a:rPr>
              <a:t>What are two common sources of drinking water?</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003304" y="1450384"/>
            <a:ext cx="4288637" cy="761874"/>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Rivers and lakes</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25283" y="5475436"/>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795365" y="4550345"/>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8198" y="593879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19858" y="4675650"/>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9863" y="5580886"/>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304" y="3919037"/>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1852" y="414620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1307327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8.33333E-7 2.96296E-6 L 8.33333E-7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156828"/>
            <a:ext cx="1628453" cy="1415357"/>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4240" y="4605838"/>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5k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15304" y="299902"/>
            <a:ext cx="10246566" cy="7154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rPr>
              <a:t>4. What type of eﬀect does water pollution have on our life?</a:t>
            </a:r>
            <a:endParaRPr kumimoji="0" lang="en-US" sz="32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647768" y="1236091"/>
            <a:ext cx="3752354" cy="847351"/>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A harmful effect</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179353" y="536733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149435" y="444224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2268" y="583068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373928" y="456754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6896"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7374" y="381093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05922" y="403809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4442339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25E-6 -3.7037E-6 L 1.25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207742"/>
            <a:ext cx="1560776" cy="1377781"/>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5k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29342" y="366581"/>
            <a:ext cx="9949279" cy="877681"/>
          </a:xfrm>
          <a:prstGeom prst="foldedCorner">
            <a:avLst/>
          </a:prstGeom>
          <a:solidFill>
            <a:schemeClr val="accent6">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rPr>
              <a:t>5.What products can we use to reduce water pollution?</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38842" y="1543400"/>
            <a:ext cx="4012812" cy="669585"/>
          </a:xfrm>
          <a:prstGeom prst="foldedCorner">
            <a:avLst/>
          </a:prstGeom>
          <a:solidFill>
            <a:schemeClr val="accent6">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C00000"/>
                </a:solidFill>
              </a:rPr>
              <a:t>Green products</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149833" y="5346880"/>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119915" y="4421789"/>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2748" y="5810234"/>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344408" y="4547094"/>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550" y="558542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7854" y="3790481"/>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76402" y="4017647"/>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3216436" y="2228945"/>
            <a:ext cx="3257623" cy="461665"/>
          </a:xfrm>
          <a:prstGeom prst="rect">
            <a:avLst/>
          </a:prstGeom>
        </p:spPr>
        <p:txBody>
          <a:bodyPr wrap="none">
            <a:spAutoFit/>
          </a:bodyPr>
          <a:lstStyle/>
          <a:p>
            <a:r>
              <a:rPr lang="en-US" sz="2400" i="1" dirty="0" err="1">
                <a:solidFill>
                  <a:srgbClr val="002060"/>
                </a:solidFill>
                <a:latin typeface="OpenSans"/>
              </a:rPr>
              <a:t>những</a:t>
            </a:r>
            <a:r>
              <a:rPr lang="en-US" sz="2400" i="1" dirty="0">
                <a:solidFill>
                  <a:srgbClr val="002060"/>
                </a:solidFill>
                <a:latin typeface="OpenSans"/>
              </a:rPr>
              <a:t> </a:t>
            </a:r>
            <a:r>
              <a:rPr lang="en-US" sz="2400" i="1" dirty="0" err="1">
                <a:solidFill>
                  <a:srgbClr val="002060"/>
                </a:solidFill>
                <a:latin typeface="OpenSans"/>
              </a:rPr>
              <a:t>sản</a:t>
            </a:r>
            <a:r>
              <a:rPr lang="en-US" sz="2400" i="1" dirty="0">
                <a:solidFill>
                  <a:srgbClr val="002060"/>
                </a:solidFill>
                <a:latin typeface="OpenSans"/>
              </a:rPr>
              <a:t> </a:t>
            </a:r>
            <a:r>
              <a:rPr lang="en-US" sz="2400" i="1" dirty="0" err="1">
                <a:solidFill>
                  <a:srgbClr val="002060"/>
                </a:solidFill>
                <a:latin typeface="OpenSans"/>
              </a:rPr>
              <a:t>phẩm</a:t>
            </a:r>
            <a:r>
              <a:rPr lang="en-US" sz="2400" i="1" dirty="0">
                <a:solidFill>
                  <a:srgbClr val="002060"/>
                </a:solidFill>
                <a:latin typeface="OpenSans"/>
              </a:rPr>
              <a:t> </a:t>
            </a:r>
            <a:r>
              <a:rPr lang="en-US" sz="2400" i="1" dirty="0" err="1">
                <a:solidFill>
                  <a:srgbClr val="002060"/>
                </a:solidFill>
                <a:latin typeface="OpenSans"/>
              </a:rPr>
              <a:t>xanh</a:t>
            </a:r>
            <a:endParaRPr lang="en-US" sz="2400" dirty="0">
              <a:solidFill>
                <a:srgbClr val="002060"/>
              </a:solidFill>
            </a:endParaRPr>
          </a:p>
        </p:txBody>
      </p:sp>
    </p:spTree>
    <p:extLst>
      <p:ext uri="{BB962C8B-B14F-4D97-AF65-F5344CB8AC3E}">
        <p14:creationId xmlns:p14="http://schemas.microsoft.com/office/powerpoint/2010/main" val="17950315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5121" y="104155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717727" y="914537"/>
            <a:ext cx="1050180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give short answers to the following questions. Use no more </a:t>
            </a:r>
            <a:r>
              <a:rPr lang="en-US" sz="2400" b="1">
                <a:effectLst>
                  <a:glow rad="88900">
                    <a:schemeClr val="bg1"/>
                  </a:glow>
                </a:effectLst>
                <a:cs typeface="Arial" panose="020B0604020202020204" pitchFamily="34" charset="0"/>
              </a:rPr>
              <a:t>than THREE </a:t>
            </a:r>
            <a:r>
              <a:rPr lang="en-US" sz="2400" b="1" dirty="0">
                <a:effectLst>
                  <a:glow rad="88900">
                    <a:schemeClr val="bg1"/>
                  </a:glow>
                </a:effectLst>
                <a:cs typeface="Arial" panose="020B0604020202020204" pitchFamily="34" charset="0"/>
              </a:rPr>
              <a:t>words. </a:t>
            </a:r>
          </a:p>
        </p:txBody>
      </p:sp>
      <p:sp>
        <p:nvSpPr>
          <p:cNvPr id="17" name="TextBox 16"/>
          <p:cNvSpPr txBox="1"/>
          <p:nvPr/>
        </p:nvSpPr>
        <p:spPr>
          <a:xfrm>
            <a:off x="259052" y="9361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Box 14">
            <a:extLst>
              <a:ext uri="{FF2B5EF4-FFF2-40B4-BE49-F238E27FC236}">
                <a16:creationId xmlns:a16="http://schemas.microsoft.com/office/drawing/2014/main" id="{E47E2F1E-1565-05A4-AD00-EA9411DBDF2E}"/>
              </a:ext>
            </a:extLst>
          </p:cNvPr>
          <p:cNvSpPr txBox="1"/>
          <p:nvPr/>
        </p:nvSpPr>
        <p:spPr>
          <a:xfrm>
            <a:off x="446833" y="135939"/>
            <a:ext cx="3092780" cy="646331"/>
          </a:xfrm>
          <a:prstGeom prst="rect">
            <a:avLst/>
          </a:prstGeom>
          <a:solidFill>
            <a:schemeClr val="accent4">
              <a:lumMod val="20000"/>
              <a:lumOff val="80000"/>
            </a:schemeClr>
          </a:solid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LISTENING</a:t>
            </a:r>
          </a:p>
        </p:txBody>
      </p:sp>
      <p:pic>
        <p:nvPicPr>
          <p:cNvPr id="3" name="Track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961" y="238804"/>
            <a:ext cx="609600" cy="609600"/>
          </a:xfrm>
          <a:prstGeom prst="rect">
            <a:avLst/>
          </a:prstGeom>
        </p:spPr>
      </p:pic>
      <p:sp>
        <p:nvSpPr>
          <p:cNvPr id="15" name="Hộp Văn bản 5">
            <a:extLst>
              <a:ext uri="{FF2B5EF4-FFF2-40B4-BE49-F238E27FC236}">
                <a16:creationId xmlns:a16="http://schemas.microsoft.com/office/drawing/2014/main" id="{7031D8DD-1F0E-DF29-916C-73D2D9948659}"/>
              </a:ext>
            </a:extLst>
          </p:cNvPr>
          <p:cNvSpPr txBox="1"/>
          <p:nvPr/>
        </p:nvSpPr>
        <p:spPr>
          <a:xfrm>
            <a:off x="717727" y="1872549"/>
            <a:ext cx="9652566" cy="4316566"/>
          </a:xfrm>
          <a:prstGeom prst="rect">
            <a:avLst/>
          </a:prstGeom>
          <a:noFill/>
        </p:spPr>
        <p:txBody>
          <a:bodyPr wrap="square">
            <a:spAutoFit/>
          </a:bodyPr>
          <a:lstStyle/>
          <a:p>
            <a:pPr>
              <a:spcBef>
                <a:spcPts val="600"/>
              </a:spcBef>
              <a:spcAft>
                <a:spcPts val="600"/>
              </a:spcAft>
            </a:pPr>
            <a:r>
              <a:rPr lang="en-US" sz="3000" b="1" dirty="0">
                <a:solidFill>
                  <a:schemeClr val="accent1">
                    <a:lumMod val="50000"/>
                  </a:schemeClr>
                </a:solidFill>
              </a:rPr>
              <a:t>1.</a:t>
            </a:r>
            <a:r>
              <a:rPr lang="en-US" sz="3000" dirty="0">
                <a:solidFill>
                  <a:schemeClr val="accent1">
                    <a:lumMod val="50000"/>
                  </a:schemeClr>
                </a:solidFill>
              </a:rPr>
              <a:t> </a:t>
            </a:r>
            <a:r>
              <a:rPr lang="en-US" sz="3000" dirty="0"/>
              <a:t>What is the listening text about?</a:t>
            </a:r>
          </a:p>
          <a:p>
            <a:pPr>
              <a:spcBef>
                <a:spcPts val="600"/>
              </a:spcBef>
              <a:spcAft>
                <a:spcPts val="600"/>
              </a:spcAft>
            </a:pPr>
            <a:endParaRPr lang="en-US" sz="1000" dirty="0"/>
          </a:p>
          <a:p>
            <a:pPr>
              <a:spcBef>
                <a:spcPts val="600"/>
              </a:spcBef>
              <a:spcAft>
                <a:spcPts val="600"/>
              </a:spcAft>
            </a:pPr>
            <a:r>
              <a:rPr lang="en-US" sz="3000" b="1" dirty="0">
                <a:solidFill>
                  <a:schemeClr val="accent1">
                    <a:lumMod val="50000"/>
                  </a:schemeClr>
                </a:solidFill>
              </a:rPr>
              <a:t>2. </a:t>
            </a:r>
            <a:r>
              <a:rPr lang="en-US" sz="3000" dirty="0"/>
              <a:t>How many sources of water pollution are there?</a:t>
            </a:r>
          </a:p>
          <a:p>
            <a:pPr>
              <a:spcBef>
                <a:spcPts val="600"/>
              </a:spcBef>
              <a:spcAft>
                <a:spcPts val="600"/>
              </a:spcAft>
            </a:pPr>
            <a:endParaRPr lang="en-US" sz="1000" dirty="0"/>
          </a:p>
          <a:p>
            <a:pPr>
              <a:spcBef>
                <a:spcPts val="600"/>
              </a:spcBef>
              <a:spcAft>
                <a:spcPts val="600"/>
              </a:spcAft>
            </a:pPr>
            <a:r>
              <a:rPr lang="en-US" sz="3000" b="1" dirty="0">
                <a:solidFill>
                  <a:schemeClr val="accent1">
                    <a:lumMod val="50000"/>
                  </a:schemeClr>
                </a:solidFill>
              </a:rPr>
              <a:t>3. </a:t>
            </a:r>
            <a:r>
              <a:rPr lang="en-US" sz="3000" dirty="0"/>
              <a:t>What are two common sources of drinking water?</a:t>
            </a:r>
          </a:p>
          <a:p>
            <a:pPr>
              <a:spcBef>
                <a:spcPts val="600"/>
              </a:spcBef>
              <a:spcAft>
                <a:spcPts val="600"/>
              </a:spcAft>
            </a:pPr>
            <a:endParaRPr lang="en-US" sz="1000" dirty="0"/>
          </a:p>
          <a:p>
            <a:pPr>
              <a:spcBef>
                <a:spcPts val="600"/>
              </a:spcBef>
              <a:spcAft>
                <a:spcPts val="600"/>
              </a:spcAft>
            </a:pPr>
            <a:r>
              <a:rPr lang="en-US" sz="3000" b="1" dirty="0">
                <a:solidFill>
                  <a:schemeClr val="accent1">
                    <a:lumMod val="50000"/>
                  </a:schemeClr>
                </a:solidFill>
              </a:rPr>
              <a:t>4.</a:t>
            </a:r>
            <a:r>
              <a:rPr lang="en-US" sz="3000" dirty="0">
                <a:solidFill>
                  <a:schemeClr val="accent1">
                    <a:lumMod val="50000"/>
                  </a:schemeClr>
                </a:solidFill>
              </a:rPr>
              <a:t> </a:t>
            </a:r>
            <a:r>
              <a:rPr lang="en-US" sz="3000" dirty="0"/>
              <a:t>What type of eﬀect does water pollution have on our life?</a:t>
            </a:r>
          </a:p>
          <a:p>
            <a:pPr>
              <a:spcBef>
                <a:spcPts val="600"/>
              </a:spcBef>
              <a:spcAft>
                <a:spcPts val="600"/>
              </a:spcAft>
            </a:pPr>
            <a:endParaRPr lang="en-US" sz="1000" dirty="0"/>
          </a:p>
          <a:p>
            <a:pPr>
              <a:spcBef>
                <a:spcPts val="600"/>
              </a:spcBef>
              <a:spcAft>
                <a:spcPts val="600"/>
              </a:spcAft>
            </a:pPr>
            <a:r>
              <a:rPr lang="en-US" sz="3000" b="1" dirty="0">
                <a:solidFill>
                  <a:schemeClr val="accent1">
                    <a:lumMod val="50000"/>
                  </a:schemeClr>
                </a:solidFill>
              </a:rPr>
              <a:t>5.</a:t>
            </a:r>
            <a:r>
              <a:rPr lang="en-US" sz="3000" dirty="0">
                <a:solidFill>
                  <a:schemeClr val="accent1">
                    <a:lumMod val="50000"/>
                  </a:schemeClr>
                </a:solidFill>
              </a:rPr>
              <a:t> </a:t>
            </a:r>
            <a:r>
              <a:rPr lang="en-US" sz="3000" dirty="0"/>
              <a:t>What products can we use to reduce water pollution?</a:t>
            </a:r>
          </a:p>
        </p:txBody>
      </p:sp>
      <p:sp>
        <p:nvSpPr>
          <p:cNvPr id="18" name="Rectangle 17"/>
          <p:cNvSpPr/>
          <p:nvPr/>
        </p:nvSpPr>
        <p:spPr>
          <a:xfrm>
            <a:off x="1109939" y="2272510"/>
            <a:ext cx="2701637" cy="553998"/>
          </a:xfrm>
          <a:prstGeom prst="rect">
            <a:avLst/>
          </a:prstGeom>
        </p:spPr>
        <p:txBody>
          <a:bodyPr wrap="none">
            <a:spAutoFit/>
          </a:bodyPr>
          <a:lstStyle/>
          <a:p>
            <a:pPr algn="ctr"/>
            <a:r>
              <a:rPr lang="en-US" sz="3000" b="1" dirty="0">
                <a:solidFill>
                  <a:srgbClr val="C00000"/>
                </a:solidFill>
              </a:rPr>
              <a:t>Water pollution</a:t>
            </a:r>
          </a:p>
        </p:txBody>
      </p:sp>
      <p:sp>
        <p:nvSpPr>
          <p:cNvPr id="19" name="Rectangle 18"/>
          <p:cNvSpPr/>
          <p:nvPr/>
        </p:nvSpPr>
        <p:spPr>
          <a:xfrm>
            <a:off x="1109939" y="3229673"/>
            <a:ext cx="854658" cy="553998"/>
          </a:xfrm>
          <a:prstGeom prst="rect">
            <a:avLst/>
          </a:prstGeom>
        </p:spPr>
        <p:txBody>
          <a:bodyPr wrap="none">
            <a:spAutoFit/>
          </a:bodyPr>
          <a:lstStyle/>
          <a:p>
            <a:pPr algn="ctr"/>
            <a:r>
              <a:rPr lang="en-US" sz="3000" b="1">
                <a:solidFill>
                  <a:srgbClr val="C00000"/>
                </a:solidFill>
              </a:rPr>
              <a:t>Two</a:t>
            </a:r>
            <a:endParaRPr lang="en-US" sz="3000" b="1" dirty="0">
              <a:solidFill>
                <a:srgbClr val="C00000"/>
              </a:solidFill>
            </a:endParaRPr>
          </a:p>
        </p:txBody>
      </p:sp>
      <p:sp>
        <p:nvSpPr>
          <p:cNvPr id="20" name="Rectangle 19"/>
          <p:cNvSpPr/>
          <p:nvPr/>
        </p:nvSpPr>
        <p:spPr>
          <a:xfrm>
            <a:off x="1109939" y="4100462"/>
            <a:ext cx="2735493" cy="553998"/>
          </a:xfrm>
          <a:prstGeom prst="rect">
            <a:avLst/>
          </a:prstGeom>
        </p:spPr>
        <p:txBody>
          <a:bodyPr wrap="none">
            <a:spAutoFit/>
          </a:bodyPr>
          <a:lstStyle/>
          <a:p>
            <a:pPr algn="ctr"/>
            <a:r>
              <a:rPr lang="en-US" sz="3000" b="1">
                <a:solidFill>
                  <a:srgbClr val="C00000"/>
                </a:solidFill>
              </a:rPr>
              <a:t>Rivers and lakes</a:t>
            </a:r>
            <a:endParaRPr lang="en-US" sz="3000" b="1" dirty="0">
              <a:solidFill>
                <a:srgbClr val="C00000"/>
              </a:solidFill>
            </a:endParaRPr>
          </a:p>
        </p:txBody>
      </p:sp>
      <p:sp>
        <p:nvSpPr>
          <p:cNvPr id="21" name="Rectangle 20"/>
          <p:cNvSpPr/>
          <p:nvPr/>
        </p:nvSpPr>
        <p:spPr>
          <a:xfrm>
            <a:off x="1109939" y="5021892"/>
            <a:ext cx="2771528" cy="553998"/>
          </a:xfrm>
          <a:prstGeom prst="rect">
            <a:avLst/>
          </a:prstGeom>
        </p:spPr>
        <p:txBody>
          <a:bodyPr wrap="none">
            <a:spAutoFit/>
          </a:bodyPr>
          <a:lstStyle/>
          <a:p>
            <a:pPr algn="ctr"/>
            <a:r>
              <a:rPr lang="en-US" sz="3000" b="1">
                <a:solidFill>
                  <a:srgbClr val="C00000"/>
                </a:solidFill>
              </a:rPr>
              <a:t>A harmful effect</a:t>
            </a:r>
            <a:endParaRPr lang="en-US" sz="3000" b="1" dirty="0">
              <a:solidFill>
                <a:srgbClr val="C00000"/>
              </a:solidFill>
            </a:endParaRPr>
          </a:p>
        </p:txBody>
      </p:sp>
      <p:sp>
        <p:nvSpPr>
          <p:cNvPr id="22" name="Rectangle 21"/>
          <p:cNvSpPr/>
          <p:nvPr/>
        </p:nvSpPr>
        <p:spPr>
          <a:xfrm>
            <a:off x="1109939" y="5943323"/>
            <a:ext cx="2649122" cy="553998"/>
          </a:xfrm>
          <a:prstGeom prst="rect">
            <a:avLst/>
          </a:prstGeom>
        </p:spPr>
        <p:txBody>
          <a:bodyPr wrap="none">
            <a:spAutoFit/>
          </a:bodyPr>
          <a:lstStyle/>
          <a:p>
            <a:pPr algn="ctr"/>
            <a:r>
              <a:rPr lang="en-US" sz="3000" b="1">
                <a:solidFill>
                  <a:srgbClr val="C00000"/>
                </a:solidFill>
              </a:rPr>
              <a:t>Green products</a:t>
            </a:r>
            <a:endParaRPr lang="en-US" sz="3000" b="1" dirty="0">
              <a:solidFill>
                <a:srgbClr val="C00000"/>
              </a:solidFill>
            </a:endParaRPr>
          </a:p>
        </p:txBody>
      </p:sp>
    </p:spTree>
    <p:extLst>
      <p:ext uri="{BB962C8B-B14F-4D97-AF65-F5344CB8AC3E}">
        <p14:creationId xmlns:p14="http://schemas.microsoft.com/office/powerpoint/2010/main" val="35573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8298"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426" y="946294"/>
            <a:ext cx="10569678" cy="5113644"/>
          </a:xfrm>
          <a:prstGeom prst="rect">
            <a:avLst/>
          </a:prstGeom>
        </p:spPr>
        <p:txBody>
          <a:bodyPr wrap="square">
            <a:spAutoFit/>
          </a:bodyPr>
          <a:lstStyle/>
          <a:p>
            <a:pPr algn="just">
              <a:lnSpc>
                <a:spcPct val="150000"/>
              </a:lnSpc>
            </a:pPr>
            <a:r>
              <a:rPr lang="en-US" sz="2000" i="1" dirty="0">
                <a:solidFill>
                  <a:srgbClr val="000000"/>
                </a:solidFill>
                <a:latin typeface="OpenSans"/>
              </a:rPr>
              <a:t>   All living things need water but water pollution has become a serious problem. Polluted water is unsafe for drinking and for other uses.</a:t>
            </a:r>
          </a:p>
          <a:p>
            <a:pPr algn="just">
              <a:lnSpc>
                <a:spcPct val="150000"/>
              </a:lnSpc>
            </a:pPr>
            <a:r>
              <a:rPr lang="en-US" sz="2000" i="1" dirty="0">
                <a:solidFill>
                  <a:srgbClr val="000000"/>
                </a:solidFill>
                <a:latin typeface="OpenSans"/>
              </a:rPr>
              <a:t>Water pollution happens when wastes and toxic substances make the water unsafe. There are two sources of water pollution: man-made and natural. Man-made substances pollute water when they flow into the water from factories and homes. Natural pollution occurs when rainwater with toxic chemicals flows into rivers or lakes. These rivers and lakes are a source of drinking water for humans. Water pollution has a harmful effect on our lives. But there are ways we can reduce water pollution. The first thing we can do is to treat water from factories and households. We should abo stop littering, especially dumping waste into rivers and lakes Finally, we can reduce water pollution by using green products and avoiding single-use products like plastic bags</a:t>
            </a:r>
          </a:p>
        </p:txBody>
      </p:sp>
      <p:sp>
        <p:nvSpPr>
          <p:cNvPr id="5" name="Rectangle 4"/>
          <p:cNvSpPr/>
          <p:nvPr/>
        </p:nvSpPr>
        <p:spPr>
          <a:xfrm>
            <a:off x="4803932" y="117212"/>
            <a:ext cx="1493870" cy="461665"/>
          </a:xfrm>
          <a:prstGeom prst="rect">
            <a:avLst/>
          </a:prstGeom>
          <a:solidFill>
            <a:schemeClr val="accent6">
              <a:lumMod val="40000"/>
              <a:lumOff val="60000"/>
            </a:schemeClr>
          </a:solidFill>
        </p:spPr>
        <p:txBody>
          <a:bodyPr wrap="none">
            <a:spAutoFit/>
          </a:bodyPr>
          <a:lstStyle/>
          <a:p>
            <a:r>
              <a:rPr lang="en-US" sz="2400" b="1" dirty="0" err="1">
                <a:solidFill>
                  <a:srgbClr val="C00000"/>
                </a:solidFill>
              </a:rPr>
              <a:t>Tapescript</a:t>
            </a:r>
            <a:endParaRPr lang="en-US" sz="2400" b="1" dirty="0">
              <a:solidFill>
                <a:srgbClr val="C00000"/>
              </a:solidFill>
            </a:endParaRPr>
          </a:p>
        </p:txBody>
      </p:sp>
    </p:spTree>
    <p:extLst>
      <p:ext uri="{BB962C8B-B14F-4D97-AF65-F5344CB8AC3E}">
        <p14:creationId xmlns:p14="http://schemas.microsoft.com/office/powerpoint/2010/main" val="3467922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7143"/>
          <a:stretch/>
        </p:blipFill>
        <p:spPr>
          <a:xfrm>
            <a:off x="4075186" y="1793680"/>
            <a:ext cx="3557553" cy="5064320"/>
          </a:xfrm>
          <a:prstGeom prst="rect">
            <a:avLst/>
          </a:prstGeom>
        </p:spPr>
      </p:pic>
      <p:sp>
        <p:nvSpPr>
          <p:cNvPr id="12" name="TextBox 11"/>
          <p:cNvSpPr txBox="1"/>
          <p:nvPr/>
        </p:nvSpPr>
        <p:spPr>
          <a:xfrm>
            <a:off x="978432" y="808080"/>
            <a:ext cx="9905878"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notice and match the headings (a – e) below with the numbers (1 – 5). </a:t>
            </a:r>
          </a:p>
        </p:txBody>
      </p:sp>
      <p:sp>
        <p:nvSpPr>
          <p:cNvPr id="16" name="Rounded Rectangle 15"/>
          <p:cNvSpPr/>
          <p:nvPr/>
        </p:nvSpPr>
        <p:spPr>
          <a:xfrm>
            <a:off x="407392" y="853753"/>
            <a:ext cx="473904"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8752" y="741588"/>
            <a:ext cx="270899"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a:extLst>
              <a:ext uri="{FF2B5EF4-FFF2-40B4-BE49-F238E27FC236}">
                <a16:creationId xmlns:a16="http://schemas.microsoft.com/office/drawing/2014/main" id="{4B58727F-704B-542B-3E7A-47A42BE55B1A}"/>
              </a:ext>
            </a:extLst>
          </p:cNvPr>
          <p:cNvSpPr txBox="1"/>
          <p:nvPr/>
        </p:nvSpPr>
        <p:spPr>
          <a:xfrm>
            <a:off x="192605" y="109352"/>
            <a:ext cx="2590430" cy="646331"/>
          </a:xfrm>
          <a:prstGeom prst="rect">
            <a:avLst/>
          </a:prstGeom>
          <a:noFill/>
          <a:effectLst/>
        </p:spPr>
        <p:txBody>
          <a:bodyPr wrap="square" rtlCol="0">
            <a:spAutoFit/>
          </a:bodyPr>
          <a:lstStyle/>
          <a:p>
            <a:r>
              <a:rPr lang="en-US" sz="3600" b="1" dirty="0">
                <a:solidFill>
                  <a:srgbClr val="FF0000"/>
                </a:solidFill>
                <a:effectLst>
                  <a:glow rad="88900">
                    <a:schemeClr val="bg1"/>
                  </a:glow>
                </a:effectLst>
                <a:latin typeface="Arial" panose="020B0604020202020204" pitchFamily="34" charset="0"/>
                <a:cs typeface="Arial" panose="020B0604020202020204" pitchFamily="34" charset="0"/>
              </a:rPr>
              <a:t>* WRITING</a:t>
            </a:r>
          </a:p>
        </p:txBody>
      </p:sp>
      <p:sp>
        <p:nvSpPr>
          <p:cNvPr id="27" name="Hộp Văn bản 26">
            <a:extLst>
              <a:ext uri="{FF2B5EF4-FFF2-40B4-BE49-F238E27FC236}">
                <a16:creationId xmlns:a16="http://schemas.microsoft.com/office/drawing/2014/main" id="{68654153-062D-D74E-45D7-48792F18079C}"/>
              </a:ext>
            </a:extLst>
          </p:cNvPr>
          <p:cNvSpPr txBox="1"/>
          <p:nvPr/>
        </p:nvSpPr>
        <p:spPr>
          <a:xfrm>
            <a:off x="7939214" y="1665399"/>
            <a:ext cx="3436768" cy="1200329"/>
          </a:xfrm>
          <a:prstGeom prst="rect">
            <a:avLst/>
          </a:prstGeom>
          <a:solidFill>
            <a:schemeClr val="accent4">
              <a:lumMod val="20000"/>
              <a:lumOff val="80000"/>
            </a:schemeClr>
          </a:solidFill>
        </p:spPr>
        <p:txBody>
          <a:bodyPr wrap="square">
            <a:spAutoFit/>
          </a:bodyPr>
          <a:lstStyle/>
          <a:p>
            <a:pPr algn="ctr"/>
            <a:r>
              <a:rPr lang="en-US" sz="24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 </a:t>
            </a: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Name of institution or </a:t>
            </a:r>
            <a:r>
              <a:rPr lang="en-US" sz="2400" i="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organisation</a:t>
            </a:r>
            <a:endPar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(School, etc.)</a:t>
            </a:r>
            <a:endParaRPr lang="vi-VN" sz="2400" dirty="0">
              <a:effectLst>
                <a:outerShdw blurRad="38100" dist="38100" dir="2700000" algn="tl">
                  <a:srgbClr val="000000">
                    <a:alpha val="43137"/>
                  </a:srgbClr>
                </a:outerShdw>
              </a:effectLst>
            </a:endParaRPr>
          </a:p>
        </p:txBody>
      </p:sp>
      <p:cxnSp>
        <p:nvCxnSpPr>
          <p:cNvPr id="7" name="Đường kết nối Mũi tên Thẳng 6">
            <a:extLst>
              <a:ext uri="{FF2B5EF4-FFF2-40B4-BE49-F238E27FC236}">
                <a16:creationId xmlns:a16="http://schemas.microsoft.com/office/drawing/2014/main" id="{296A8C55-D420-57E2-AB46-801171FA1A62}"/>
              </a:ext>
            </a:extLst>
          </p:cNvPr>
          <p:cNvCxnSpPr>
            <a:cxnSpLocks/>
          </p:cNvCxnSpPr>
          <p:nvPr/>
        </p:nvCxnSpPr>
        <p:spPr>
          <a:xfrm flipH="1">
            <a:off x="6989894" y="1807124"/>
            <a:ext cx="74070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Hộp Văn bản 13">
            <a:extLst>
              <a:ext uri="{FF2B5EF4-FFF2-40B4-BE49-F238E27FC236}">
                <a16:creationId xmlns:a16="http://schemas.microsoft.com/office/drawing/2014/main" id="{38B06D7F-1734-EDFF-07D4-351B3B80EAD8}"/>
              </a:ext>
            </a:extLst>
          </p:cNvPr>
          <p:cNvSpPr txBox="1"/>
          <p:nvPr/>
        </p:nvSpPr>
        <p:spPr>
          <a:xfrm>
            <a:off x="978432" y="2143265"/>
            <a:ext cx="2460093"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 Date of writing the notice</a:t>
            </a:r>
            <a:endParaRPr lang="vi-VN" sz="2400" dirty="0">
              <a:effectLst>
                <a:outerShdw blurRad="38100" dist="38100" dir="2700000" algn="tl">
                  <a:srgbClr val="000000">
                    <a:alpha val="43137"/>
                  </a:srgbClr>
                </a:outerShdw>
              </a:effectLst>
            </a:endParaRPr>
          </a:p>
        </p:txBody>
      </p:sp>
      <p:cxnSp>
        <p:nvCxnSpPr>
          <p:cNvPr id="15" name="Đường kết nối Mũi tên Thẳng 14">
            <a:extLst>
              <a:ext uri="{FF2B5EF4-FFF2-40B4-BE49-F238E27FC236}">
                <a16:creationId xmlns:a16="http://schemas.microsoft.com/office/drawing/2014/main" id="{69B3D5D9-A022-EF71-1B35-8B8E939B0035}"/>
              </a:ext>
            </a:extLst>
          </p:cNvPr>
          <p:cNvCxnSpPr>
            <a:cxnSpLocks/>
          </p:cNvCxnSpPr>
          <p:nvPr/>
        </p:nvCxnSpPr>
        <p:spPr>
          <a:xfrm>
            <a:off x="3438525" y="2583996"/>
            <a:ext cx="167503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6" name="Hộp Văn bản 25">
            <a:extLst>
              <a:ext uri="{FF2B5EF4-FFF2-40B4-BE49-F238E27FC236}">
                <a16:creationId xmlns:a16="http://schemas.microsoft.com/office/drawing/2014/main" id="{3A8BFE42-ED82-3613-F3F8-0077CE235264}"/>
              </a:ext>
            </a:extLst>
          </p:cNvPr>
          <p:cNvSpPr txBox="1"/>
          <p:nvPr/>
        </p:nvSpPr>
        <p:spPr>
          <a:xfrm>
            <a:off x="8709088" y="3507356"/>
            <a:ext cx="2873694" cy="830997"/>
          </a:xfrm>
          <a:prstGeom prst="rect">
            <a:avLst/>
          </a:prstGeom>
          <a:solidFill>
            <a:schemeClr val="accent4">
              <a:lumMod val="20000"/>
              <a:lumOff val="80000"/>
            </a:schemeClr>
          </a:solidFill>
        </p:spPr>
        <p:txBody>
          <a:bodyPr wrap="square">
            <a:spAutoFit/>
          </a:bodyPr>
          <a:lstStyle/>
          <a:p>
            <a:pPr algn="ctr"/>
            <a:r>
              <a:rPr lang="en-US" sz="24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 </a:t>
            </a: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Body (date / time / duration / place, etc.)</a:t>
            </a:r>
            <a:endParaRPr lang="vi-VN" sz="2400" dirty="0">
              <a:effectLst>
                <a:outerShdw blurRad="38100" dist="38100" dir="2700000" algn="tl">
                  <a:srgbClr val="000000">
                    <a:alpha val="43137"/>
                  </a:srgbClr>
                </a:outerShdw>
              </a:effectLst>
            </a:endParaRPr>
          </a:p>
        </p:txBody>
      </p:sp>
      <p:cxnSp>
        <p:nvCxnSpPr>
          <p:cNvPr id="28" name="Đường kết nối Mũi tên Thẳng 27">
            <a:extLst>
              <a:ext uri="{FF2B5EF4-FFF2-40B4-BE49-F238E27FC236}">
                <a16:creationId xmlns:a16="http://schemas.microsoft.com/office/drawing/2014/main" id="{BB598CA8-F34C-0869-0C5B-38F95B0E6CFB}"/>
              </a:ext>
            </a:extLst>
          </p:cNvPr>
          <p:cNvCxnSpPr>
            <a:cxnSpLocks/>
            <a:stCxn id="26" idx="1"/>
          </p:cNvCxnSpPr>
          <p:nvPr/>
        </p:nvCxnSpPr>
        <p:spPr>
          <a:xfrm flipH="1" flipV="1">
            <a:off x="7124700" y="3445913"/>
            <a:ext cx="1584388" cy="47694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2" name="Hộp Văn bản 31">
            <a:extLst>
              <a:ext uri="{FF2B5EF4-FFF2-40B4-BE49-F238E27FC236}">
                <a16:creationId xmlns:a16="http://schemas.microsoft.com/office/drawing/2014/main" id="{DE4C90E8-EB2A-3B6D-593A-73869C2F565B}"/>
              </a:ext>
            </a:extLst>
          </p:cNvPr>
          <p:cNvSpPr txBox="1"/>
          <p:nvPr/>
        </p:nvSpPr>
        <p:spPr>
          <a:xfrm>
            <a:off x="8991600" y="5177350"/>
            <a:ext cx="1994762"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 Contact details</a:t>
            </a:r>
            <a:endParaRPr lang="vi-VN" sz="2400" dirty="0">
              <a:effectLst>
                <a:outerShdw blurRad="38100" dist="38100" dir="2700000" algn="tl">
                  <a:srgbClr val="000000">
                    <a:alpha val="43137"/>
                  </a:srgbClr>
                </a:outerShdw>
              </a:effectLst>
            </a:endParaRPr>
          </a:p>
        </p:txBody>
      </p:sp>
      <p:cxnSp>
        <p:nvCxnSpPr>
          <p:cNvPr id="33" name="Đường kết nối Mũi tên Thẳng 32">
            <a:extLst>
              <a:ext uri="{FF2B5EF4-FFF2-40B4-BE49-F238E27FC236}">
                <a16:creationId xmlns:a16="http://schemas.microsoft.com/office/drawing/2014/main" id="{32EAEF7B-C924-C205-67A5-82473B83DB7D}"/>
              </a:ext>
            </a:extLst>
          </p:cNvPr>
          <p:cNvCxnSpPr>
            <a:cxnSpLocks/>
          </p:cNvCxnSpPr>
          <p:nvPr/>
        </p:nvCxnSpPr>
        <p:spPr>
          <a:xfrm flipH="1" flipV="1">
            <a:off x="7632741" y="5592849"/>
            <a:ext cx="1358859" cy="785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4" name="Hộp Văn bản 33">
            <a:extLst>
              <a:ext uri="{FF2B5EF4-FFF2-40B4-BE49-F238E27FC236}">
                <a16:creationId xmlns:a16="http://schemas.microsoft.com/office/drawing/2014/main" id="{0E5E2FAC-9242-8C23-D127-032CED70E04E}"/>
              </a:ext>
            </a:extLst>
          </p:cNvPr>
          <p:cNvSpPr txBox="1"/>
          <p:nvPr/>
        </p:nvSpPr>
        <p:spPr>
          <a:xfrm>
            <a:off x="192605" y="5683483"/>
            <a:ext cx="2296549"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 Author’s name and signature</a:t>
            </a:r>
            <a:endParaRPr lang="vi-VN" sz="2400" dirty="0">
              <a:effectLst>
                <a:outerShdw blurRad="38100" dist="38100" dir="2700000" algn="tl">
                  <a:srgbClr val="000000">
                    <a:alpha val="43137"/>
                  </a:srgbClr>
                </a:outerShdw>
              </a:effectLst>
            </a:endParaRPr>
          </a:p>
        </p:txBody>
      </p:sp>
      <p:cxnSp>
        <p:nvCxnSpPr>
          <p:cNvPr id="35" name="Đường kết nối Mũi tên Thẳng 34">
            <a:extLst>
              <a:ext uri="{FF2B5EF4-FFF2-40B4-BE49-F238E27FC236}">
                <a16:creationId xmlns:a16="http://schemas.microsoft.com/office/drawing/2014/main" id="{650AD1D9-C007-89DC-C0C2-1DCDA839DCE7}"/>
              </a:ext>
            </a:extLst>
          </p:cNvPr>
          <p:cNvCxnSpPr>
            <a:cxnSpLocks/>
            <a:stCxn id="34" idx="3"/>
          </p:cNvCxnSpPr>
          <p:nvPr/>
        </p:nvCxnSpPr>
        <p:spPr>
          <a:xfrm flipV="1">
            <a:off x="2489154" y="6096000"/>
            <a:ext cx="1586032" cy="298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44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fade">
                                      <p:cBhvr>
                                        <p:cTn id="25" dur="500"/>
                                        <p:tgtEl>
                                          <p:spTgt spid="3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403" y="279856"/>
            <a:ext cx="10815315"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notice for the Go Green Club leader to invite students to attend a lecture on water pollution. Use the following details.</a:t>
            </a:r>
          </a:p>
        </p:txBody>
      </p:sp>
      <p:sp>
        <p:nvSpPr>
          <p:cNvPr id="16" name="Rounded Rectangle 15"/>
          <p:cNvSpPr/>
          <p:nvPr/>
        </p:nvSpPr>
        <p:spPr>
          <a:xfrm>
            <a:off x="423797" y="37177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6582" y="26913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p:cNvPicPr>
            <a:picLocks noChangeAspect="1"/>
          </p:cNvPicPr>
          <p:nvPr/>
        </p:nvPicPr>
        <p:blipFill rotWithShape="1">
          <a:blip r:embed="rId3"/>
          <a:srcRect l="1846" t="5040" r="7427" b="5040"/>
          <a:stretch/>
        </p:blipFill>
        <p:spPr>
          <a:xfrm>
            <a:off x="0" y="3245554"/>
            <a:ext cx="5511249" cy="2701118"/>
          </a:xfrm>
          <a:prstGeom prst="rect">
            <a:avLst/>
          </a:prstGeom>
        </p:spPr>
      </p:pic>
      <p:pic>
        <p:nvPicPr>
          <p:cNvPr id="5" name="Picture 4"/>
          <p:cNvPicPr>
            <a:picLocks noChangeAspect="1"/>
          </p:cNvPicPr>
          <p:nvPr/>
        </p:nvPicPr>
        <p:blipFill>
          <a:blip r:embed="rId4"/>
          <a:stretch>
            <a:fillRect/>
          </a:stretch>
        </p:blipFill>
        <p:spPr>
          <a:xfrm>
            <a:off x="334667" y="1259636"/>
            <a:ext cx="4773930" cy="1703301"/>
          </a:xfrm>
          <a:prstGeom prst="rect">
            <a:avLst/>
          </a:prstGeom>
        </p:spPr>
      </p:pic>
      <p:pic>
        <p:nvPicPr>
          <p:cNvPr id="7" name="Picture 6"/>
          <p:cNvPicPr>
            <a:picLocks noChangeAspect="1"/>
          </p:cNvPicPr>
          <p:nvPr/>
        </p:nvPicPr>
        <p:blipFill rotWithShape="1">
          <a:blip r:embed="rId5"/>
          <a:srcRect l="3424" t="2366" r="2679" b="1184"/>
          <a:stretch/>
        </p:blipFill>
        <p:spPr>
          <a:xfrm>
            <a:off x="6198949" y="1051531"/>
            <a:ext cx="5660946" cy="4895141"/>
          </a:xfrm>
          <a:prstGeom prst="rect">
            <a:avLst/>
          </a:prstGeom>
        </p:spPr>
      </p:pic>
    </p:spTree>
    <p:extLst>
      <p:ext uri="{BB962C8B-B14F-4D97-AF65-F5344CB8AC3E}">
        <p14:creationId xmlns:p14="http://schemas.microsoft.com/office/powerpoint/2010/main" val="2141101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636" y="741786"/>
            <a:ext cx="11318367" cy="6124754"/>
          </a:xfrm>
          <a:prstGeom prst="rect">
            <a:avLst/>
          </a:prstGeom>
          <a:noFill/>
        </p:spPr>
        <p:txBody>
          <a:bodyPr wrap="square" rtlCol="0">
            <a:spAutoFit/>
          </a:bodyPr>
          <a:lstStyle/>
          <a:p>
            <a:pPr algn="ctr"/>
            <a:r>
              <a:rPr lang="en-US" sz="2800" b="1" dirty="0">
                <a:solidFill>
                  <a:srgbClr val="0070C0"/>
                </a:solidFill>
              </a:rPr>
              <a:t>Go Green Club</a:t>
            </a:r>
            <a:endParaRPr lang="en-US" sz="2800" dirty="0">
              <a:solidFill>
                <a:srgbClr val="0070C0"/>
              </a:solidFill>
            </a:endParaRPr>
          </a:p>
          <a:p>
            <a:pPr algn="ctr"/>
            <a:r>
              <a:rPr lang="en-US" sz="2800" b="1" dirty="0"/>
              <a:t>NOTICE</a:t>
            </a:r>
            <a:endParaRPr lang="en-US" sz="2800" dirty="0"/>
          </a:p>
          <a:p>
            <a:pPr algn="ctr"/>
            <a:r>
              <a:rPr lang="en-US" sz="2800" dirty="0"/>
              <a:t>12 January, 2024</a:t>
            </a:r>
          </a:p>
          <a:p>
            <a:pPr algn="ctr"/>
            <a:r>
              <a:rPr lang="en-US" sz="2800" b="1" i="1" dirty="0">
                <a:solidFill>
                  <a:srgbClr val="0070C0"/>
                </a:solidFill>
              </a:rPr>
              <a:t>Lecture on Water Pollution</a:t>
            </a:r>
          </a:p>
          <a:p>
            <a:r>
              <a:rPr lang="en-US" sz="2800" dirty="0"/>
              <a:t>All students of our school are invited to attend a lecture on water pollution next week. Interested students should contact the club by 17 February, 2024.</a:t>
            </a:r>
          </a:p>
          <a:p>
            <a:r>
              <a:rPr lang="en-US" sz="2800" dirty="0"/>
              <a:t>Details:</a:t>
            </a:r>
          </a:p>
          <a:p>
            <a:r>
              <a:rPr lang="en-US" sz="2800" b="1" dirty="0"/>
              <a:t>Time:</a:t>
            </a:r>
            <a:r>
              <a:rPr lang="en-US" sz="2800" dirty="0"/>
              <a:t> 2 </a:t>
            </a:r>
            <a:r>
              <a:rPr lang="en-US" sz="2800" dirty="0" err="1"/>
              <a:t>p.m</a:t>
            </a:r>
            <a:r>
              <a:rPr lang="en-US" sz="2800" dirty="0"/>
              <a:t> – 4 </a:t>
            </a:r>
            <a:r>
              <a:rPr lang="en-US" sz="2800" dirty="0" err="1"/>
              <a:t>p.m</a:t>
            </a:r>
            <a:r>
              <a:rPr lang="en-US" sz="2800" dirty="0"/>
              <a:t>, 6 March</a:t>
            </a:r>
          </a:p>
          <a:p>
            <a:r>
              <a:rPr lang="en-US" sz="2800" b="1" dirty="0"/>
              <a:t>Place:</a:t>
            </a:r>
            <a:r>
              <a:rPr lang="en-US" sz="2800" dirty="0"/>
              <a:t> School Grand Hall</a:t>
            </a:r>
          </a:p>
          <a:p>
            <a:r>
              <a:rPr lang="en-US" sz="2800" b="1" dirty="0"/>
              <a:t>Topic:</a:t>
            </a:r>
            <a:r>
              <a:rPr lang="en-US" sz="2800" dirty="0"/>
              <a:t> Water pollution</a:t>
            </a:r>
          </a:p>
          <a:p>
            <a:r>
              <a:rPr lang="en-US" sz="2800" dirty="0"/>
              <a:t>If you have any questions, please contact us at 012-3476-789 or email gogreen@fmail.com</a:t>
            </a:r>
          </a:p>
          <a:p>
            <a:r>
              <a:rPr lang="en-US" sz="2800" dirty="0"/>
              <a:t>Club Leader</a:t>
            </a:r>
          </a:p>
          <a:p>
            <a:r>
              <a:rPr lang="en-US" sz="2800" dirty="0"/>
              <a:t>Nguyen Hong Mai</a:t>
            </a:r>
          </a:p>
        </p:txBody>
      </p:sp>
      <p:sp>
        <p:nvSpPr>
          <p:cNvPr id="8" name="TextBox 7"/>
          <p:cNvSpPr txBox="1"/>
          <p:nvPr/>
        </p:nvSpPr>
        <p:spPr>
          <a:xfrm>
            <a:off x="690428" y="-18773"/>
            <a:ext cx="10815315"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notice for the Go Green Club leader to invite students to attend a lecture on water pollution. </a:t>
            </a:r>
          </a:p>
        </p:txBody>
      </p:sp>
      <p:sp>
        <p:nvSpPr>
          <p:cNvPr id="9" name="Rounded Rectangle 8"/>
          <p:cNvSpPr/>
          <p:nvPr/>
        </p:nvSpPr>
        <p:spPr>
          <a:xfrm>
            <a:off x="187822" y="10264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240607" y="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24683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8459A-3FF8-418B-9DA4-82DDCA3361EE}"/>
              </a:ext>
            </a:extLst>
          </p:cNvPr>
          <p:cNvSpPr txBox="1">
            <a:spLocks noGrp="1"/>
          </p:cNvSpPr>
          <p:nvPr>
            <p:ph idx="1"/>
          </p:nvPr>
        </p:nvSpPr>
        <p:spPr>
          <a:xfrm>
            <a:off x="550333" y="89958"/>
            <a:ext cx="10515600" cy="6803914"/>
          </a:xfrm>
          <a:prstGeom prst="rect">
            <a:avLst/>
          </a:prstGeom>
          <a:noFill/>
        </p:spPr>
        <p:txBody>
          <a:bodyPr wrap="square" rtlCol="0">
            <a:spAutoFit/>
          </a:bodyPr>
          <a:lstStyle/>
          <a:p>
            <a:pPr marL="0" indent="0" algn="ctr">
              <a:buNone/>
            </a:pPr>
            <a:r>
              <a:rPr lang="en-US" sz="2800" b="1" dirty="0">
                <a:solidFill>
                  <a:srgbClr val="0070C0"/>
                </a:solidFill>
              </a:rPr>
              <a:t>NINH THANH SECONDARY SCHOOL</a:t>
            </a:r>
            <a:endParaRPr lang="en-US" sz="2800" dirty="0">
              <a:solidFill>
                <a:srgbClr val="0070C0"/>
              </a:solidFill>
            </a:endParaRPr>
          </a:p>
          <a:p>
            <a:pPr marL="0" indent="0" algn="ctr">
              <a:buNone/>
            </a:pPr>
            <a:r>
              <a:rPr lang="en-US" sz="2800" b="1" dirty="0"/>
              <a:t>NOTICE</a:t>
            </a:r>
            <a:endParaRPr lang="en-US" sz="2800" dirty="0"/>
          </a:p>
          <a:p>
            <a:pPr marL="0" indent="0" algn="ctr">
              <a:buNone/>
            </a:pPr>
            <a:r>
              <a:rPr lang="en-US" dirty="0"/>
              <a:t>23</a:t>
            </a:r>
            <a:r>
              <a:rPr lang="en-US" sz="2800" dirty="0"/>
              <a:t> January, 2024</a:t>
            </a:r>
          </a:p>
          <a:p>
            <a:pPr marL="0" indent="0" algn="ctr">
              <a:buNone/>
            </a:pPr>
            <a:r>
              <a:rPr lang="en-US" sz="2800" b="1" i="1" dirty="0">
                <a:solidFill>
                  <a:srgbClr val="0070C0"/>
                </a:solidFill>
              </a:rPr>
              <a:t>EXTRACURRICULAR ACTIVITIES.</a:t>
            </a:r>
          </a:p>
          <a:p>
            <a:pPr marL="0" indent="0">
              <a:buNone/>
            </a:pPr>
            <a:r>
              <a:rPr lang="en-US" sz="2800" dirty="0"/>
              <a:t>All students of our school are invited to attend </a:t>
            </a:r>
            <a:r>
              <a:rPr lang="en-US" dirty="0"/>
              <a:t>a</a:t>
            </a:r>
            <a:r>
              <a:rPr lang="en-US" sz="2800" dirty="0"/>
              <a:t>n extracurricular activity meeting next week. Interested students should contact the school by </a:t>
            </a:r>
            <a:r>
              <a:rPr lang="en-US" dirty="0"/>
              <a:t>25</a:t>
            </a:r>
            <a:r>
              <a:rPr lang="en-US" sz="2800" dirty="0"/>
              <a:t> January, 2024.</a:t>
            </a:r>
          </a:p>
          <a:p>
            <a:pPr marL="0" indent="0">
              <a:buNone/>
            </a:pPr>
            <a:r>
              <a:rPr lang="en-US" sz="2800" dirty="0"/>
              <a:t>Details:   </a:t>
            </a:r>
            <a:r>
              <a:rPr lang="en-US" sz="2800" b="1" dirty="0"/>
              <a:t>Time:</a:t>
            </a:r>
            <a:r>
              <a:rPr lang="en-US" sz="2800" dirty="0"/>
              <a:t> 7 </a:t>
            </a:r>
            <a:r>
              <a:rPr lang="en-US" sz="2800" dirty="0" err="1"/>
              <a:t>a.m</a:t>
            </a:r>
            <a:r>
              <a:rPr lang="en-US" sz="2800" dirty="0"/>
              <a:t> – </a:t>
            </a:r>
            <a:r>
              <a:rPr lang="en-US" dirty="0"/>
              <a:t>9</a:t>
            </a:r>
            <a:r>
              <a:rPr lang="en-US" sz="2800" dirty="0"/>
              <a:t> </a:t>
            </a:r>
            <a:r>
              <a:rPr lang="en-US" dirty="0" err="1"/>
              <a:t>a</a:t>
            </a:r>
            <a:r>
              <a:rPr lang="en-US" sz="2800" dirty="0" err="1"/>
              <a:t>.m</a:t>
            </a:r>
            <a:r>
              <a:rPr lang="en-US" sz="2800" dirty="0"/>
              <a:t>, 1 February.</a:t>
            </a:r>
          </a:p>
          <a:p>
            <a:pPr marL="0" indent="0">
              <a:buNone/>
            </a:pPr>
            <a:r>
              <a:rPr lang="en-US" sz="2800" b="1" dirty="0"/>
              <a:t>                 Place:</a:t>
            </a:r>
            <a:r>
              <a:rPr lang="en-US" sz="2800" dirty="0"/>
              <a:t> School Grand Hall</a:t>
            </a:r>
          </a:p>
          <a:p>
            <a:pPr marL="0" indent="0">
              <a:buNone/>
            </a:pPr>
            <a:r>
              <a:rPr lang="en-US" sz="2800" b="1" dirty="0"/>
              <a:t>                 Topic:</a:t>
            </a:r>
            <a:r>
              <a:rPr lang="en-US" sz="2800" dirty="0"/>
              <a:t> </a:t>
            </a:r>
            <a:r>
              <a:rPr lang="en-US" b="1" i="1" dirty="0">
                <a:solidFill>
                  <a:srgbClr val="0070C0"/>
                </a:solidFill>
              </a:rPr>
              <a:t>EXTRACURRICULAR ACTIVITIES </a:t>
            </a:r>
          </a:p>
          <a:p>
            <a:pPr marL="0" indent="0">
              <a:buNone/>
            </a:pPr>
            <a:r>
              <a:rPr lang="en-US" sz="2800" dirty="0"/>
              <a:t>If you have any questions, please contact us at 012-3476-789 or email ninhthanhschool@fmail.com</a:t>
            </a:r>
          </a:p>
          <a:p>
            <a:pPr marL="0" indent="0">
              <a:buNone/>
            </a:pPr>
            <a:r>
              <a:rPr lang="en-US" sz="2800" dirty="0"/>
              <a:t>Head teacher</a:t>
            </a:r>
          </a:p>
          <a:p>
            <a:pPr marL="0" indent="0">
              <a:buNone/>
            </a:pPr>
            <a:r>
              <a:rPr lang="en-US" sz="2800" dirty="0"/>
              <a:t>Hoang Thi Thanh </a:t>
            </a:r>
            <a:r>
              <a:rPr lang="en-US" sz="2800" dirty="0" err="1"/>
              <a:t>Hoa</a:t>
            </a:r>
            <a:endParaRPr lang="en-US" sz="2800" dirty="0"/>
          </a:p>
        </p:txBody>
      </p:sp>
    </p:spTree>
    <p:extLst>
      <p:ext uri="{BB962C8B-B14F-4D97-AF65-F5344CB8AC3E}">
        <p14:creationId xmlns:p14="http://schemas.microsoft.com/office/powerpoint/2010/main" val="126932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14682" y="1330956"/>
            <a:ext cx="2470971" cy="1919533"/>
          </a:xfrm>
          <a:prstGeom prst="rect">
            <a:avLst/>
          </a:prstGeom>
        </p:spPr>
      </p:pic>
      <p:pic>
        <p:nvPicPr>
          <p:cNvPr id="8" name="Hình ảnh 10">
            <a:extLst>
              <a:ext uri="{FF2B5EF4-FFF2-40B4-BE49-F238E27FC236}">
                <a16:creationId xmlns:a16="http://schemas.microsoft.com/office/drawing/2014/main" id="{ACA3FBAD-C47F-9BA6-EB37-4B9061230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4880" y="1356851"/>
            <a:ext cx="2476758" cy="1955701"/>
          </a:xfrm>
          <a:prstGeom prst="rect">
            <a:avLst/>
          </a:prstGeom>
        </p:spPr>
      </p:pic>
      <p:pic>
        <p:nvPicPr>
          <p:cNvPr id="9" name="Hình ảnh 16">
            <a:extLst>
              <a:ext uri="{FF2B5EF4-FFF2-40B4-BE49-F238E27FC236}">
                <a16:creationId xmlns:a16="http://schemas.microsoft.com/office/drawing/2014/main" id="{DA37F660-1191-E842-1FD1-4F35D2179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478" y="3712625"/>
            <a:ext cx="2488175" cy="1862084"/>
          </a:xfrm>
          <a:prstGeom prst="rect">
            <a:avLst/>
          </a:prstGeom>
        </p:spPr>
      </p:pic>
      <p:pic>
        <p:nvPicPr>
          <p:cNvPr id="10" name="Picture 9"/>
          <p:cNvPicPr>
            <a:picLocks noChangeAspect="1"/>
          </p:cNvPicPr>
          <p:nvPr/>
        </p:nvPicPr>
        <p:blipFill>
          <a:blip r:embed="rId6"/>
          <a:stretch>
            <a:fillRect/>
          </a:stretch>
        </p:blipFill>
        <p:spPr>
          <a:xfrm>
            <a:off x="7039182" y="3712626"/>
            <a:ext cx="2472455" cy="1862084"/>
          </a:xfrm>
          <a:prstGeom prst="rect">
            <a:avLst/>
          </a:prstGeom>
        </p:spPr>
      </p:pic>
      <p:pic>
        <p:nvPicPr>
          <p:cNvPr id="11" name="Picture 10"/>
          <p:cNvPicPr>
            <a:picLocks noChangeAspect="1"/>
          </p:cNvPicPr>
          <p:nvPr/>
        </p:nvPicPr>
        <p:blipFill>
          <a:blip r:embed="rId7"/>
          <a:stretch>
            <a:fillRect/>
          </a:stretch>
        </p:blipFill>
        <p:spPr>
          <a:xfrm>
            <a:off x="9581996" y="1355691"/>
            <a:ext cx="2549841" cy="1913377"/>
          </a:xfrm>
          <a:prstGeom prst="rect">
            <a:avLst/>
          </a:prstGeom>
        </p:spPr>
      </p:pic>
      <p:pic>
        <p:nvPicPr>
          <p:cNvPr id="12" name="Picture 11"/>
          <p:cNvPicPr>
            <a:picLocks noChangeAspect="1"/>
          </p:cNvPicPr>
          <p:nvPr/>
        </p:nvPicPr>
        <p:blipFill>
          <a:blip r:embed="rId8"/>
          <a:stretch>
            <a:fillRect/>
          </a:stretch>
        </p:blipFill>
        <p:spPr>
          <a:xfrm>
            <a:off x="9649298" y="3712625"/>
            <a:ext cx="2542702" cy="1922195"/>
          </a:xfrm>
          <a:prstGeom prst="rect">
            <a:avLst/>
          </a:prstGeom>
        </p:spPr>
      </p:pic>
      <p:sp>
        <p:nvSpPr>
          <p:cNvPr id="2" name="Rectangle 1"/>
          <p:cNvSpPr/>
          <p:nvPr/>
        </p:nvSpPr>
        <p:spPr>
          <a:xfrm>
            <a:off x="183597" y="482046"/>
            <a:ext cx="11421965" cy="954107"/>
          </a:xfrm>
          <a:prstGeom prst="rect">
            <a:avLst/>
          </a:prstGeom>
        </p:spPr>
        <p:txBody>
          <a:bodyPr wrap="square">
            <a:spAutoFit/>
          </a:bodyPr>
          <a:lstStyle/>
          <a:p>
            <a:r>
              <a:rPr lang="en-US" sz="2800" b="1" dirty="0">
                <a:solidFill>
                  <a:srgbClr val="0070C0"/>
                </a:solidFill>
                <a:latin typeface="Times New Roman" panose="02020603050405020304" pitchFamily="18" charset="0"/>
                <a:ea typeface="MS Mincho"/>
                <a:cs typeface="Times New Roman" panose="02020603050405020304" pitchFamily="18" charset="0"/>
              </a:rPr>
              <a:t>Task 1: </a:t>
            </a:r>
            <a:r>
              <a:rPr lang="en-US" sz="2800" b="1" dirty="0">
                <a:latin typeface="Times New Roman" panose="02020603050405020304" pitchFamily="18" charset="0"/>
                <a:ea typeface="MS Mincho"/>
                <a:cs typeface="Times New Roman" panose="02020603050405020304" pitchFamily="18" charset="0"/>
              </a:rPr>
              <a:t>Work in groups. Make a list of some activities that cause water pollution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661020" y="51576"/>
            <a:ext cx="2125262" cy="523220"/>
          </a:xfrm>
          <a:prstGeom prst="rect">
            <a:avLst/>
          </a:prstGeom>
          <a:solidFill>
            <a:schemeClr val="accent2">
              <a:lumMod val="60000"/>
              <a:lumOff val="40000"/>
            </a:schemeClr>
          </a:solidFill>
        </p:spPr>
        <p:txBody>
          <a:bodyPr wrap="none">
            <a:spAutoFit/>
          </a:bodyPr>
          <a:lstStyle/>
          <a:p>
            <a:r>
              <a:rPr lang="en-US" sz="2800" b="1" dirty="0">
                <a:solidFill>
                  <a:srgbClr val="FF0000"/>
                </a:solidFill>
                <a:latin typeface="Times New Roman" panose="02020603050405020304" pitchFamily="18" charset="0"/>
                <a:ea typeface="MS Mincho"/>
                <a:cs typeface="Times New Roman" panose="02020603050405020304" pitchFamily="18" charset="0"/>
              </a:rPr>
              <a:t>* Warm up: </a:t>
            </a:r>
            <a:endParaRPr lang="en-US" dirty="0">
              <a:solidFill>
                <a:srgbClr val="FF0000"/>
              </a:solidFill>
            </a:endParaRPr>
          </a:p>
        </p:txBody>
      </p:sp>
      <p:sp>
        <p:nvSpPr>
          <p:cNvPr id="7" name="Oval 6"/>
          <p:cNvSpPr/>
          <p:nvPr/>
        </p:nvSpPr>
        <p:spPr>
          <a:xfrm>
            <a:off x="4388175" y="129562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A</a:t>
            </a:r>
          </a:p>
        </p:txBody>
      </p:sp>
      <p:sp>
        <p:nvSpPr>
          <p:cNvPr id="14" name="Oval 13"/>
          <p:cNvSpPr/>
          <p:nvPr/>
        </p:nvSpPr>
        <p:spPr>
          <a:xfrm>
            <a:off x="7036502" y="132387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p>
        </p:txBody>
      </p:sp>
      <p:sp>
        <p:nvSpPr>
          <p:cNvPr id="15" name="Oval 14"/>
          <p:cNvSpPr/>
          <p:nvPr/>
        </p:nvSpPr>
        <p:spPr>
          <a:xfrm>
            <a:off x="9574999" y="1305456"/>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a:t>
            </a:r>
          </a:p>
        </p:txBody>
      </p:sp>
      <p:sp>
        <p:nvSpPr>
          <p:cNvPr id="16" name="Oval 15"/>
          <p:cNvSpPr/>
          <p:nvPr/>
        </p:nvSpPr>
        <p:spPr>
          <a:xfrm>
            <a:off x="4306530" y="3676485"/>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p>
        </p:txBody>
      </p:sp>
      <p:sp>
        <p:nvSpPr>
          <p:cNvPr id="17" name="Oval 16"/>
          <p:cNvSpPr/>
          <p:nvPr/>
        </p:nvSpPr>
        <p:spPr>
          <a:xfrm>
            <a:off x="6976601" y="365219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E</a:t>
            </a:r>
          </a:p>
        </p:txBody>
      </p:sp>
      <p:sp>
        <p:nvSpPr>
          <p:cNvPr id="18" name="Oval 17"/>
          <p:cNvSpPr/>
          <p:nvPr/>
        </p:nvSpPr>
        <p:spPr>
          <a:xfrm>
            <a:off x="9591828" y="368169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p>
        </p:txBody>
      </p:sp>
    </p:spTree>
    <p:extLst>
      <p:ext uri="{BB962C8B-B14F-4D97-AF65-F5344CB8AC3E}">
        <p14:creationId xmlns:p14="http://schemas.microsoft.com/office/powerpoint/2010/main" val="2018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54" y="23769"/>
            <a:ext cx="3563823" cy="523220"/>
          </a:xfrm>
          <a:prstGeom prst="rect">
            <a:avLst/>
          </a:prstGeom>
          <a:solidFill>
            <a:schemeClr val="accent4">
              <a:lumMod val="20000"/>
              <a:lumOff val="80000"/>
            </a:schemeClr>
          </a:solid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628983" y="1530351"/>
            <a:ext cx="7782877" cy="2585323"/>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Listening about water pollution</a:t>
            </a:r>
          </a:p>
          <a:p>
            <a:pPr marL="457200" indent="-457200">
              <a:lnSpc>
                <a:spcPct val="150000"/>
              </a:lnSpc>
              <a:buFont typeface="Wingdings" panose="05000000000000000000" pitchFamily="2" charset="2"/>
              <a:buChar char="ü"/>
            </a:pPr>
            <a:r>
              <a:rPr lang="en-US" sz="3600" dirty="0"/>
              <a:t>Writing a notice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486" y="340892"/>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24487" y="0"/>
            <a:ext cx="3851583" cy="830997"/>
          </a:xfrm>
          <a:prstGeom prst="rect">
            <a:avLst/>
          </a:prstGeom>
          <a:noFill/>
          <a:effectLst/>
        </p:spPr>
        <p:txBody>
          <a:bodyPr wrap="square" rtlCol="0">
            <a:spAutoFit/>
          </a:bodyPr>
          <a:lstStyle/>
          <a:p>
            <a:r>
              <a:rPr lang="en-US" sz="4800" b="1" dirty="0">
                <a:solidFill>
                  <a:srgbClr val="0070C0"/>
                </a:solidFill>
                <a:effectLst>
                  <a:glow rad="88900">
                    <a:schemeClr val="bg1"/>
                  </a:glow>
                </a:effectLst>
                <a:cs typeface="Arial" panose="020B0604020202020204" pitchFamily="34" charset="0"/>
              </a:rPr>
              <a:t>* </a:t>
            </a:r>
            <a:r>
              <a:rPr lang="en-US" sz="4800" b="1" u="sng" dirty="0">
                <a:solidFill>
                  <a:srgbClr val="0070C0"/>
                </a:solidFill>
                <a:effectLst>
                  <a:glow rad="88900">
                    <a:schemeClr val="bg1"/>
                  </a:glow>
                </a:effectLst>
                <a:cs typeface="Arial" panose="020B0604020202020204" pitchFamily="34" charset="0"/>
              </a:rPr>
              <a:t>Homework</a:t>
            </a:r>
          </a:p>
        </p:txBody>
      </p:sp>
      <p:sp>
        <p:nvSpPr>
          <p:cNvPr id="2" name="TextBox 1"/>
          <p:cNvSpPr txBox="1"/>
          <p:nvPr/>
        </p:nvSpPr>
        <p:spPr>
          <a:xfrm>
            <a:off x="1162869" y="1911168"/>
            <a:ext cx="8149852" cy="1754326"/>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a:t>Do exercises in the workbook.</a:t>
            </a:r>
          </a:p>
          <a:p>
            <a:pPr marL="571500" indent="-571500">
              <a:lnSpc>
                <a:spcPct val="150000"/>
              </a:lnSpc>
              <a:buFont typeface="Wingdings" panose="05000000000000000000" pitchFamily="2" charset="2"/>
              <a:buChar char="v"/>
            </a:pPr>
            <a:r>
              <a:rPr lang="en-US" sz="3600" dirty="0" err="1"/>
              <a:t>Prepair</a:t>
            </a:r>
            <a:r>
              <a:rPr lang="en-US" sz="3600" dirty="0"/>
              <a:t> lesson 7 – Looking back.</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327407" y="3774310"/>
            <a:ext cx="4249429" cy="2965261"/>
          </a:xfrm>
          <a:prstGeom prst="rect">
            <a:avLst/>
          </a:prstGeom>
        </p:spPr>
      </p:pic>
    </p:spTree>
    <p:extLst>
      <p:ext uri="{BB962C8B-B14F-4D97-AF65-F5344CB8AC3E}">
        <p14:creationId xmlns:p14="http://schemas.microsoft.com/office/powerpoint/2010/main" val="3830542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67"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68031008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432" y="1105566"/>
            <a:ext cx="10515600" cy="4351338"/>
          </a:xfrm>
        </p:spPr>
        <p:txBody>
          <a:bodyPr/>
          <a:lstStyle/>
          <a:p>
            <a:r>
              <a:rPr lang="en-US" dirty="0"/>
              <a:t>throwing rubbish into rivers and lakes</a:t>
            </a:r>
          </a:p>
          <a:p>
            <a:r>
              <a:rPr lang="en-US" dirty="0"/>
              <a:t>throwing rubbish (</a:t>
            </a:r>
            <a:r>
              <a:rPr lang="en-US" dirty="0" err="1"/>
              <a:t>vứt</a:t>
            </a:r>
            <a:r>
              <a:rPr lang="en-US" dirty="0"/>
              <a:t> </a:t>
            </a:r>
            <a:r>
              <a:rPr lang="en-US" dirty="0" err="1"/>
              <a:t>rác</a:t>
            </a:r>
            <a:r>
              <a:rPr lang="en-US" dirty="0"/>
              <a:t>)</a:t>
            </a:r>
          </a:p>
          <a:p>
            <a:r>
              <a:rPr lang="en-US" dirty="0"/>
              <a:t>domestic waste (</a:t>
            </a:r>
            <a:r>
              <a:rPr lang="en-US" dirty="0" err="1"/>
              <a:t>rác</a:t>
            </a:r>
            <a:r>
              <a:rPr lang="en-US" dirty="0"/>
              <a:t> </a:t>
            </a:r>
            <a:r>
              <a:rPr lang="en-US" dirty="0" err="1"/>
              <a:t>thải</a:t>
            </a:r>
            <a:r>
              <a:rPr lang="en-US" dirty="0"/>
              <a:t> </a:t>
            </a:r>
            <a:r>
              <a:rPr lang="en-US" dirty="0" err="1"/>
              <a:t>sinh</a:t>
            </a:r>
            <a:r>
              <a:rPr lang="en-US" dirty="0"/>
              <a:t> </a:t>
            </a:r>
            <a:r>
              <a:rPr lang="en-US" dirty="0" err="1"/>
              <a:t>hoạt</a:t>
            </a:r>
            <a:r>
              <a:rPr lang="en-US" dirty="0"/>
              <a:t>)</a:t>
            </a:r>
          </a:p>
          <a:p>
            <a:r>
              <a:rPr lang="en-US" dirty="0"/>
              <a:t>spilling fuel (</a:t>
            </a:r>
            <a:r>
              <a:rPr lang="en-US" dirty="0" err="1"/>
              <a:t>đổ</a:t>
            </a:r>
            <a:r>
              <a:rPr lang="en-US" dirty="0"/>
              <a:t>, </a:t>
            </a:r>
            <a:r>
              <a:rPr lang="en-US" dirty="0" err="1"/>
              <a:t>tràn</a:t>
            </a:r>
            <a:r>
              <a:rPr lang="en-US" dirty="0"/>
              <a:t> </a:t>
            </a:r>
            <a:r>
              <a:rPr lang="en-US" dirty="0" err="1"/>
              <a:t>xăng</a:t>
            </a:r>
            <a:r>
              <a:rPr lang="en-US" dirty="0"/>
              <a:t>, </a:t>
            </a:r>
            <a:r>
              <a:rPr lang="en-US" dirty="0" err="1"/>
              <a:t>dầu</a:t>
            </a:r>
            <a:r>
              <a:rPr lang="en-US" dirty="0"/>
              <a:t>)</a:t>
            </a:r>
          </a:p>
          <a:p>
            <a:r>
              <a:rPr lang="en-US" dirty="0"/>
              <a:t>industrial waste (</a:t>
            </a:r>
            <a:r>
              <a:rPr lang="en-US" dirty="0" err="1"/>
              <a:t>chất</a:t>
            </a:r>
            <a:r>
              <a:rPr lang="en-US" dirty="0"/>
              <a:t> </a:t>
            </a:r>
            <a:r>
              <a:rPr lang="en-US" dirty="0" err="1"/>
              <a:t>thải</a:t>
            </a:r>
            <a:r>
              <a:rPr lang="en-US" dirty="0"/>
              <a:t> </a:t>
            </a:r>
            <a:r>
              <a:rPr lang="en-US" dirty="0" err="1"/>
              <a:t>công</a:t>
            </a:r>
            <a:r>
              <a:rPr lang="en-US" dirty="0"/>
              <a:t> </a:t>
            </a:r>
            <a:r>
              <a:rPr lang="en-US" dirty="0" err="1"/>
              <a:t>nghiệp</a:t>
            </a:r>
            <a:r>
              <a:rPr lang="en-US" dirty="0"/>
              <a:t>).</a:t>
            </a:r>
          </a:p>
        </p:txBody>
      </p:sp>
      <p:pic>
        <p:nvPicPr>
          <p:cNvPr id="4" name="Picture 3"/>
          <p:cNvPicPr>
            <a:picLocks noChangeAspect="1"/>
          </p:cNvPicPr>
          <p:nvPr/>
        </p:nvPicPr>
        <p:blipFill>
          <a:blip r:embed="rId2"/>
          <a:stretch>
            <a:fillRect/>
          </a:stretch>
        </p:blipFill>
        <p:spPr>
          <a:xfrm>
            <a:off x="6272980" y="629265"/>
            <a:ext cx="5919019" cy="4463845"/>
          </a:xfrm>
          <a:prstGeom prst="rect">
            <a:avLst/>
          </a:prstGeom>
        </p:spPr>
      </p:pic>
    </p:spTree>
    <p:extLst>
      <p:ext uri="{BB962C8B-B14F-4D97-AF65-F5344CB8AC3E}">
        <p14:creationId xmlns:p14="http://schemas.microsoft.com/office/powerpoint/2010/main" val="3204630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53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1">
            <a:extLst>
              <a:ext uri="{FF2B5EF4-FFF2-40B4-BE49-F238E27FC236}">
                <a16:creationId xmlns:a16="http://schemas.microsoft.com/office/drawing/2014/main" id="{C08C442B-59CF-50BB-BD63-3F819C0172BA}"/>
              </a:ext>
            </a:extLst>
          </p:cNvPr>
          <p:cNvSpPr txBox="1"/>
          <p:nvPr/>
        </p:nvSpPr>
        <p:spPr>
          <a:xfrm>
            <a:off x="1042458" y="1246496"/>
            <a:ext cx="9587442"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Make a list of some activities that cause </a:t>
            </a:r>
            <a:r>
              <a:rPr lang="en-US" sz="2400" b="1">
                <a:effectLst>
                  <a:glow rad="88900">
                    <a:schemeClr val="bg1"/>
                  </a:glow>
                </a:effectLst>
                <a:cs typeface="Arial" panose="020B0604020202020204" pitchFamily="34" charset="0"/>
              </a:rPr>
              <a:t>water pollution.</a:t>
            </a:r>
            <a:endParaRPr lang="en-US" sz="2400" b="1" dirty="0">
              <a:effectLst>
                <a:glow rad="88900">
                  <a:schemeClr val="bg1"/>
                </a:glow>
              </a:effectLst>
              <a:cs typeface="Arial" panose="020B0604020202020204" pitchFamily="34" charset="0"/>
            </a:endParaRPr>
          </a:p>
        </p:txBody>
      </p:sp>
      <p:sp>
        <p:nvSpPr>
          <p:cNvPr id="5" name="Rounded Rectangle 15">
            <a:extLst>
              <a:ext uri="{FF2B5EF4-FFF2-40B4-BE49-F238E27FC236}">
                <a16:creationId xmlns:a16="http://schemas.microsoft.com/office/drawing/2014/main" id="{C2857D99-7E44-76B9-9581-BF03AC396FF5}"/>
              </a:ext>
            </a:extLst>
          </p:cNvPr>
          <p:cNvSpPr/>
          <p:nvPr/>
        </p:nvSpPr>
        <p:spPr>
          <a:xfrm>
            <a:off x="487067" y="121750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 name="TextBox 16">
            <a:extLst>
              <a:ext uri="{FF2B5EF4-FFF2-40B4-BE49-F238E27FC236}">
                <a16:creationId xmlns:a16="http://schemas.microsoft.com/office/drawing/2014/main" id="{AE87A8EE-A241-5F34-E951-B0C5D1E1BEC9}"/>
              </a:ext>
            </a:extLst>
          </p:cNvPr>
          <p:cNvSpPr txBox="1"/>
          <p:nvPr/>
        </p:nvSpPr>
        <p:spPr>
          <a:xfrm>
            <a:off x="539852" y="1131146"/>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0" name="Google Shape;1881;p31">
            <a:extLst>
              <a:ext uri="{FF2B5EF4-FFF2-40B4-BE49-F238E27FC236}">
                <a16:creationId xmlns:a16="http://schemas.microsoft.com/office/drawing/2014/main" id="{4C4C347B-FD00-EA50-5E98-2C75CAD5C282}"/>
              </a:ext>
            </a:extLst>
          </p:cNvPr>
          <p:cNvSpPr txBox="1">
            <a:spLocks/>
          </p:cNvSpPr>
          <p:nvPr/>
        </p:nvSpPr>
        <p:spPr>
          <a:xfrm>
            <a:off x="2872244" y="1679169"/>
            <a:ext cx="2039716" cy="101897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AD4F0F"/>
                </a:solidFill>
              </a:rPr>
              <a:t>THROWING RUBBISH</a:t>
            </a:r>
            <a:endParaRPr lang="en-US" sz="3000" b="1" dirty="0">
              <a:solidFill>
                <a:srgbClr val="AD4F0F"/>
              </a:solidFill>
              <a:cs typeface="Calibri" panose="020F0502020204030204" pitchFamily="34" charset="0"/>
            </a:endParaRPr>
          </a:p>
        </p:txBody>
      </p:sp>
      <p:cxnSp>
        <p:nvCxnSpPr>
          <p:cNvPr id="48" name="Đường nối Thẳng 47">
            <a:extLst>
              <a:ext uri="{FF2B5EF4-FFF2-40B4-BE49-F238E27FC236}">
                <a16:creationId xmlns:a16="http://schemas.microsoft.com/office/drawing/2014/main" id="{AC3D44D7-3AA1-F3B7-F12F-19790516EC74}"/>
              </a:ext>
            </a:extLst>
          </p:cNvPr>
          <p:cNvCxnSpPr>
            <a:cxnSpLocks/>
          </p:cNvCxnSpPr>
          <p:nvPr/>
        </p:nvCxnSpPr>
        <p:spPr>
          <a:xfrm>
            <a:off x="2882975" y="3095599"/>
            <a:ext cx="720773" cy="6090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Google Shape;1881;p31">
            <a:extLst>
              <a:ext uri="{FF2B5EF4-FFF2-40B4-BE49-F238E27FC236}">
                <a16:creationId xmlns:a16="http://schemas.microsoft.com/office/drawing/2014/main" id="{5B51BD0A-386E-BF49-54FA-2E41B9E39D2B}"/>
              </a:ext>
            </a:extLst>
          </p:cNvPr>
          <p:cNvSpPr txBox="1">
            <a:spLocks/>
          </p:cNvSpPr>
          <p:nvPr/>
        </p:nvSpPr>
        <p:spPr>
          <a:xfrm>
            <a:off x="6236413" y="1914218"/>
            <a:ext cx="2199462" cy="10697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7192A9"/>
                </a:solidFill>
              </a:rPr>
              <a:t>DOMESTIC WASTE</a:t>
            </a:r>
            <a:endParaRPr lang="en-US" sz="3000" b="1" dirty="0">
              <a:solidFill>
                <a:srgbClr val="7192A9"/>
              </a:solidFill>
              <a:cs typeface="Calibri" panose="020F0502020204030204" pitchFamily="34" charset="0"/>
            </a:endParaRPr>
          </a:p>
        </p:txBody>
      </p:sp>
      <p:cxnSp>
        <p:nvCxnSpPr>
          <p:cNvPr id="56" name="Đường nối Thẳng 55">
            <a:extLst>
              <a:ext uri="{FF2B5EF4-FFF2-40B4-BE49-F238E27FC236}">
                <a16:creationId xmlns:a16="http://schemas.microsoft.com/office/drawing/2014/main" id="{8C6159B8-2D99-F707-E3D4-F6A6193F1F70}"/>
              </a:ext>
            </a:extLst>
          </p:cNvPr>
          <p:cNvCxnSpPr>
            <a:cxnSpLocks/>
          </p:cNvCxnSpPr>
          <p:nvPr/>
        </p:nvCxnSpPr>
        <p:spPr>
          <a:xfrm flipH="1">
            <a:off x="6999500" y="2983933"/>
            <a:ext cx="1379781" cy="658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Google Shape;1881;p31">
            <a:extLst>
              <a:ext uri="{FF2B5EF4-FFF2-40B4-BE49-F238E27FC236}">
                <a16:creationId xmlns:a16="http://schemas.microsoft.com/office/drawing/2014/main" id="{BC792DD9-5A32-B05E-6B46-1352A75E3368}"/>
              </a:ext>
            </a:extLst>
          </p:cNvPr>
          <p:cNvSpPr txBox="1">
            <a:spLocks/>
          </p:cNvSpPr>
          <p:nvPr/>
        </p:nvSpPr>
        <p:spPr>
          <a:xfrm>
            <a:off x="3209087" y="5450563"/>
            <a:ext cx="1752699" cy="10841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EF4B66"/>
                </a:solidFill>
              </a:rPr>
              <a:t>SPILLING FUEL</a:t>
            </a:r>
            <a:endParaRPr lang="en-US" sz="3000" b="1" dirty="0">
              <a:solidFill>
                <a:srgbClr val="EF4B66"/>
              </a:solidFill>
              <a:cs typeface="Calibri" panose="020F0502020204030204" pitchFamily="34" charset="0"/>
            </a:endParaRPr>
          </a:p>
        </p:txBody>
      </p:sp>
      <p:cxnSp>
        <p:nvCxnSpPr>
          <p:cNvPr id="60" name="Đường nối Thẳng 59">
            <a:extLst>
              <a:ext uri="{FF2B5EF4-FFF2-40B4-BE49-F238E27FC236}">
                <a16:creationId xmlns:a16="http://schemas.microsoft.com/office/drawing/2014/main" id="{F2700D0A-52BE-C6FE-0E34-4B7E7E28A12E}"/>
              </a:ext>
            </a:extLst>
          </p:cNvPr>
          <p:cNvCxnSpPr>
            <a:cxnSpLocks/>
          </p:cNvCxnSpPr>
          <p:nvPr/>
        </p:nvCxnSpPr>
        <p:spPr>
          <a:xfrm flipV="1">
            <a:off x="3260474" y="5221875"/>
            <a:ext cx="1060528" cy="4137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Google Shape;1881;p31">
            <a:extLst>
              <a:ext uri="{FF2B5EF4-FFF2-40B4-BE49-F238E27FC236}">
                <a16:creationId xmlns:a16="http://schemas.microsoft.com/office/drawing/2014/main" id="{A942A611-D765-C110-FC91-365494386D37}"/>
              </a:ext>
            </a:extLst>
          </p:cNvPr>
          <p:cNvSpPr txBox="1">
            <a:spLocks/>
          </p:cNvSpPr>
          <p:nvPr/>
        </p:nvSpPr>
        <p:spPr>
          <a:xfrm>
            <a:off x="6094095" y="5305218"/>
            <a:ext cx="2529365" cy="8309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INDUSTRIAL WASTE</a:t>
            </a:r>
            <a:endParaRPr lang="en-US" sz="3000" b="1" dirty="0">
              <a:cs typeface="Calibri" panose="020F0502020204030204" pitchFamily="34" charset="0"/>
            </a:endParaRPr>
          </a:p>
        </p:txBody>
      </p:sp>
      <p:cxnSp>
        <p:nvCxnSpPr>
          <p:cNvPr id="62" name="Đường nối Thẳng 61">
            <a:extLst>
              <a:ext uri="{FF2B5EF4-FFF2-40B4-BE49-F238E27FC236}">
                <a16:creationId xmlns:a16="http://schemas.microsoft.com/office/drawing/2014/main" id="{B98244EA-EEC9-CBF7-5292-49AB9016F94C}"/>
              </a:ext>
            </a:extLst>
          </p:cNvPr>
          <p:cNvCxnSpPr>
            <a:cxnSpLocks/>
          </p:cNvCxnSpPr>
          <p:nvPr/>
        </p:nvCxnSpPr>
        <p:spPr>
          <a:xfrm>
            <a:off x="7122614" y="4667619"/>
            <a:ext cx="1297477" cy="5544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Hình ảnh 5">
            <a:extLst>
              <a:ext uri="{FF2B5EF4-FFF2-40B4-BE49-F238E27FC236}">
                <a16:creationId xmlns:a16="http://schemas.microsoft.com/office/drawing/2014/main" id="{B9A0871D-2863-B18C-E0DB-DAD4C126D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846" y="3250791"/>
            <a:ext cx="3408500" cy="1917282"/>
          </a:xfrm>
          <a:prstGeom prst="rect">
            <a:avLst/>
          </a:prstGeom>
        </p:spPr>
      </p:pic>
      <p:pic>
        <p:nvPicPr>
          <p:cNvPr id="9" name="Hình ảnh 8">
            <a:extLst>
              <a:ext uri="{FF2B5EF4-FFF2-40B4-BE49-F238E27FC236}">
                <a16:creationId xmlns:a16="http://schemas.microsoft.com/office/drawing/2014/main" id="{B24821C5-6685-3EBF-6E2C-CC136A43D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48" y="1726835"/>
            <a:ext cx="2039716" cy="2514196"/>
          </a:xfrm>
          <a:prstGeom prst="rect">
            <a:avLst/>
          </a:prstGeom>
        </p:spPr>
      </p:pic>
      <p:pic>
        <p:nvPicPr>
          <p:cNvPr id="11" name="Hình ảnh 10">
            <a:extLst>
              <a:ext uri="{FF2B5EF4-FFF2-40B4-BE49-F238E27FC236}">
                <a16:creationId xmlns:a16="http://schemas.microsoft.com/office/drawing/2014/main" id="{ACA3FBAD-C47F-9BA6-EB37-4B9061230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875" y="1811459"/>
            <a:ext cx="3408500" cy="2189961"/>
          </a:xfrm>
          <a:prstGeom prst="rect">
            <a:avLst/>
          </a:prstGeom>
        </p:spPr>
      </p:pic>
      <p:pic>
        <p:nvPicPr>
          <p:cNvPr id="17" name="Hình ảnh 16">
            <a:extLst>
              <a:ext uri="{FF2B5EF4-FFF2-40B4-BE49-F238E27FC236}">
                <a16:creationId xmlns:a16="http://schemas.microsoft.com/office/drawing/2014/main" id="{DA37F660-1191-E842-1FD1-4F35D2179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42" y="4550128"/>
            <a:ext cx="2844745" cy="2031297"/>
          </a:xfrm>
          <a:prstGeom prst="rect">
            <a:avLst/>
          </a:prstGeom>
        </p:spPr>
      </p:pic>
      <p:pic>
        <p:nvPicPr>
          <p:cNvPr id="4" name="Picture 3"/>
          <p:cNvPicPr>
            <a:picLocks noChangeAspect="1"/>
          </p:cNvPicPr>
          <p:nvPr/>
        </p:nvPicPr>
        <p:blipFill>
          <a:blip r:embed="rId7"/>
          <a:stretch>
            <a:fillRect/>
          </a:stretch>
        </p:blipFill>
        <p:spPr>
          <a:xfrm>
            <a:off x="8435875" y="4220700"/>
            <a:ext cx="3309815" cy="2459726"/>
          </a:xfrm>
          <a:prstGeom prst="rect">
            <a:avLst/>
          </a:prstGeom>
        </p:spPr>
      </p:pic>
    </p:spTree>
    <p:extLst>
      <p:ext uri="{BB962C8B-B14F-4D97-AF65-F5344CB8AC3E}">
        <p14:creationId xmlns:p14="http://schemas.microsoft.com/office/powerpoint/2010/main" val="27348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ppt_x</p:attrName>
                                        </p:attrNameLst>
                                      </p:cBhvr>
                                      <p:tavLst>
                                        <p:tav tm="0">
                                          <p:val>
                                            <p:strVal val="#ppt_x"/>
                                          </p:val>
                                        </p:tav>
                                        <p:tav tm="100000">
                                          <p:val>
                                            <p:strVal val="#ppt_x"/>
                                          </p:val>
                                        </p:tav>
                                      </p:tavLst>
                                    </p:anim>
                                    <p:anim calcmode="lin" valueType="num">
                                      <p:cBhvr>
                                        <p:cTn id="4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5" grpId="0"/>
      <p:bldP spid="59" grpId="0"/>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8051" y="1436153"/>
            <a:ext cx="3970212" cy="4235007"/>
          </a:xfrm>
          <a:prstGeom prst="roundRect">
            <a:avLst/>
          </a:prstGeom>
          <a:solidFill>
            <a:schemeClr val="accent5">
              <a:lumMod val="20000"/>
              <a:lumOff val="8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414682" y="1330956"/>
            <a:ext cx="2470971" cy="1919533"/>
          </a:xfrm>
          <a:prstGeom prst="rect">
            <a:avLst/>
          </a:prstGeom>
        </p:spPr>
      </p:pic>
      <p:pic>
        <p:nvPicPr>
          <p:cNvPr id="8" name="Hình ảnh 10">
            <a:extLst>
              <a:ext uri="{FF2B5EF4-FFF2-40B4-BE49-F238E27FC236}">
                <a16:creationId xmlns:a16="http://schemas.microsoft.com/office/drawing/2014/main" id="{ACA3FBAD-C47F-9BA6-EB37-4B9061230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4880" y="1356851"/>
            <a:ext cx="2476758" cy="1955701"/>
          </a:xfrm>
          <a:prstGeom prst="rect">
            <a:avLst/>
          </a:prstGeom>
        </p:spPr>
      </p:pic>
      <p:pic>
        <p:nvPicPr>
          <p:cNvPr id="9" name="Hình ảnh 16">
            <a:extLst>
              <a:ext uri="{FF2B5EF4-FFF2-40B4-BE49-F238E27FC236}">
                <a16:creationId xmlns:a16="http://schemas.microsoft.com/office/drawing/2014/main" id="{DA37F660-1191-E842-1FD1-4F35D2179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478" y="3712625"/>
            <a:ext cx="2488175" cy="1862084"/>
          </a:xfrm>
          <a:prstGeom prst="rect">
            <a:avLst/>
          </a:prstGeom>
        </p:spPr>
      </p:pic>
      <p:pic>
        <p:nvPicPr>
          <p:cNvPr id="10" name="Picture 9"/>
          <p:cNvPicPr>
            <a:picLocks noChangeAspect="1"/>
          </p:cNvPicPr>
          <p:nvPr/>
        </p:nvPicPr>
        <p:blipFill>
          <a:blip r:embed="rId6"/>
          <a:stretch>
            <a:fillRect/>
          </a:stretch>
        </p:blipFill>
        <p:spPr>
          <a:xfrm>
            <a:off x="7039182" y="3712626"/>
            <a:ext cx="2472455" cy="1862084"/>
          </a:xfrm>
          <a:prstGeom prst="rect">
            <a:avLst/>
          </a:prstGeom>
        </p:spPr>
      </p:pic>
      <p:pic>
        <p:nvPicPr>
          <p:cNvPr id="11" name="Picture 10"/>
          <p:cNvPicPr>
            <a:picLocks noChangeAspect="1"/>
          </p:cNvPicPr>
          <p:nvPr/>
        </p:nvPicPr>
        <p:blipFill>
          <a:blip r:embed="rId7"/>
          <a:stretch>
            <a:fillRect/>
          </a:stretch>
        </p:blipFill>
        <p:spPr>
          <a:xfrm>
            <a:off x="9581996" y="1355691"/>
            <a:ext cx="2549841" cy="1913377"/>
          </a:xfrm>
          <a:prstGeom prst="rect">
            <a:avLst/>
          </a:prstGeom>
        </p:spPr>
      </p:pic>
      <p:pic>
        <p:nvPicPr>
          <p:cNvPr id="12" name="Picture 11"/>
          <p:cNvPicPr>
            <a:picLocks noChangeAspect="1"/>
          </p:cNvPicPr>
          <p:nvPr/>
        </p:nvPicPr>
        <p:blipFill>
          <a:blip r:embed="rId8"/>
          <a:stretch>
            <a:fillRect/>
          </a:stretch>
        </p:blipFill>
        <p:spPr>
          <a:xfrm>
            <a:off x="9649298" y="3712625"/>
            <a:ext cx="2542702" cy="1922195"/>
          </a:xfrm>
          <a:prstGeom prst="rect">
            <a:avLst/>
          </a:prstGeom>
        </p:spPr>
      </p:pic>
      <p:sp>
        <p:nvSpPr>
          <p:cNvPr id="2" name="Rectangle 1"/>
          <p:cNvSpPr/>
          <p:nvPr/>
        </p:nvSpPr>
        <p:spPr>
          <a:xfrm>
            <a:off x="183597" y="482046"/>
            <a:ext cx="11421965" cy="954107"/>
          </a:xfrm>
          <a:prstGeom prst="rect">
            <a:avLst/>
          </a:prstGeom>
        </p:spPr>
        <p:txBody>
          <a:bodyPr wrap="square">
            <a:spAutoFit/>
          </a:bodyPr>
          <a:lstStyle/>
          <a:p>
            <a:r>
              <a:rPr lang="en-US" sz="2800" b="1" dirty="0">
                <a:solidFill>
                  <a:srgbClr val="0070C0"/>
                </a:solidFill>
                <a:latin typeface="Times New Roman" panose="02020603050405020304" pitchFamily="18" charset="0"/>
                <a:ea typeface="MS Mincho"/>
                <a:cs typeface="Times New Roman" panose="02020603050405020304" pitchFamily="18" charset="0"/>
              </a:rPr>
              <a:t>Task 1: </a:t>
            </a:r>
            <a:r>
              <a:rPr lang="en-US" sz="2800" b="1" dirty="0">
                <a:latin typeface="Times New Roman" panose="02020603050405020304" pitchFamily="18" charset="0"/>
                <a:ea typeface="MS Mincho"/>
                <a:cs typeface="Times New Roman" panose="02020603050405020304" pitchFamily="18" charset="0"/>
              </a:rPr>
              <a:t>Work in groups. Make a list of some activities that cause water pollution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661020" y="51576"/>
            <a:ext cx="2125262" cy="523220"/>
          </a:xfrm>
          <a:prstGeom prst="rect">
            <a:avLst/>
          </a:prstGeom>
          <a:solidFill>
            <a:schemeClr val="accent2">
              <a:lumMod val="60000"/>
              <a:lumOff val="40000"/>
            </a:schemeClr>
          </a:solidFill>
        </p:spPr>
        <p:txBody>
          <a:bodyPr wrap="none">
            <a:spAutoFit/>
          </a:bodyPr>
          <a:lstStyle/>
          <a:p>
            <a:r>
              <a:rPr lang="en-US" sz="2800" b="1" dirty="0">
                <a:solidFill>
                  <a:srgbClr val="FF0000"/>
                </a:solidFill>
                <a:latin typeface="Times New Roman" panose="02020603050405020304" pitchFamily="18" charset="0"/>
                <a:ea typeface="MS Mincho"/>
                <a:cs typeface="Times New Roman" panose="02020603050405020304" pitchFamily="18" charset="0"/>
              </a:rPr>
              <a:t>* Warm up: </a:t>
            </a:r>
            <a:endParaRPr lang="en-US" dirty="0">
              <a:solidFill>
                <a:srgbClr val="FF0000"/>
              </a:solidFill>
            </a:endParaRPr>
          </a:p>
        </p:txBody>
      </p:sp>
      <p:sp>
        <p:nvSpPr>
          <p:cNvPr id="4" name="Rectangle 3"/>
          <p:cNvSpPr/>
          <p:nvPr/>
        </p:nvSpPr>
        <p:spPr>
          <a:xfrm>
            <a:off x="147884" y="1708706"/>
            <a:ext cx="4148813" cy="3478645"/>
          </a:xfrm>
          <a:prstGeom prst="rect">
            <a:avLst/>
          </a:prstGeom>
        </p:spPr>
        <p:txBody>
          <a:bodyPr wrap="square">
            <a:spAutoFit/>
          </a:bodyPr>
          <a:lstStyle/>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1.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throwing rubbish into </a:t>
            </a:r>
          </a:p>
          <a:p>
            <a:r>
              <a:rPr lang="en-US" sz="2700" b="1" dirty="0">
                <a:latin typeface="Arial Narrow" panose="020B0606020202030204" pitchFamily="34" charset="0"/>
                <a:ea typeface="Times New Roman" panose="02020603050405020304" pitchFamily="18" charset="0"/>
                <a:cs typeface="Times New Roman" panose="02020603050405020304" pitchFamily="18" charset="0"/>
              </a:rPr>
              <a:t>rivers and lakes  </a:t>
            </a:r>
          </a:p>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2.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spilling fuel. </a:t>
            </a:r>
          </a:p>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3.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pouring industrial wastes</a:t>
            </a:r>
          </a:p>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4.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using chemicals and  pesticides in soil</a:t>
            </a:r>
          </a:p>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5.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pouring domestic wastes</a:t>
            </a:r>
          </a:p>
          <a:p>
            <a:pPr>
              <a:lnSpc>
                <a:spcPct val="115000"/>
              </a:lnSpc>
            </a:pPr>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6.</a:t>
            </a:r>
            <a:r>
              <a:rPr lang="en-US" sz="2700" b="1" dirty="0">
                <a:solidFill>
                  <a:srgbClr val="FF0000"/>
                </a:solidFill>
                <a:latin typeface="Arial Narrow" panose="020B0606020202030204" pitchFamily="34" charset="0"/>
                <a:ea typeface="Times New Roman" panose="02020603050405020304" pitchFamily="18" charset="0"/>
              </a:rPr>
              <a:t> </a:t>
            </a:r>
            <a:r>
              <a:rPr lang="en-US" sz="2700" b="1" dirty="0">
                <a:latin typeface="Arial Narrow" panose="020B0606020202030204" pitchFamily="34" charset="0"/>
                <a:ea typeface="Times New Roman" panose="02020603050405020304" pitchFamily="18" charset="0"/>
              </a:rPr>
              <a:t>Waste from households</a:t>
            </a:r>
            <a:endParaRPr lang="en-US" sz="2700" b="1" dirty="0">
              <a:latin typeface="Arial Narrow" panose="020B0606020202030204" pitchFamily="34" charset="0"/>
            </a:endParaRPr>
          </a:p>
        </p:txBody>
      </p:sp>
      <p:sp>
        <p:nvSpPr>
          <p:cNvPr id="7" name="Oval 6"/>
          <p:cNvSpPr/>
          <p:nvPr/>
        </p:nvSpPr>
        <p:spPr>
          <a:xfrm>
            <a:off x="4388175" y="129562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A</a:t>
            </a:r>
          </a:p>
        </p:txBody>
      </p:sp>
      <p:sp>
        <p:nvSpPr>
          <p:cNvPr id="14" name="Oval 13"/>
          <p:cNvSpPr/>
          <p:nvPr/>
        </p:nvSpPr>
        <p:spPr>
          <a:xfrm>
            <a:off x="7036502" y="132387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p>
        </p:txBody>
      </p:sp>
      <p:sp>
        <p:nvSpPr>
          <p:cNvPr id="15" name="Oval 14"/>
          <p:cNvSpPr/>
          <p:nvPr/>
        </p:nvSpPr>
        <p:spPr>
          <a:xfrm>
            <a:off x="9574999" y="1305456"/>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a:t>
            </a:r>
          </a:p>
        </p:txBody>
      </p:sp>
      <p:sp>
        <p:nvSpPr>
          <p:cNvPr id="16" name="Oval 15"/>
          <p:cNvSpPr/>
          <p:nvPr/>
        </p:nvSpPr>
        <p:spPr>
          <a:xfrm>
            <a:off x="4306530" y="3676485"/>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p>
        </p:txBody>
      </p:sp>
      <p:sp>
        <p:nvSpPr>
          <p:cNvPr id="17" name="Oval 16"/>
          <p:cNvSpPr/>
          <p:nvPr/>
        </p:nvSpPr>
        <p:spPr>
          <a:xfrm>
            <a:off x="6976601" y="365219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E</a:t>
            </a:r>
          </a:p>
        </p:txBody>
      </p:sp>
      <p:sp>
        <p:nvSpPr>
          <p:cNvPr id="18" name="Oval 17"/>
          <p:cNvSpPr/>
          <p:nvPr/>
        </p:nvSpPr>
        <p:spPr>
          <a:xfrm>
            <a:off x="9591828" y="368169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p>
        </p:txBody>
      </p:sp>
    </p:spTree>
    <p:extLst>
      <p:ext uri="{BB962C8B-B14F-4D97-AF65-F5344CB8AC3E}">
        <p14:creationId xmlns:p14="http://schemas.microsoft.com/office/powerpoint/2010/main" val="14678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6165" y="1484882"/>
            <a:ext cx="2963470" cy="1989430"/>
          </a:xfrm>
          <a:prstGeom prst="rect">
            <a:avLst/>
          </a:prstGeom>
        </p:spPr>
      </p:pic>
      <p:pic>
        <p:nvPicPr>
          <p:cNvPr id="8" name="Hình ảnh 10">
            <a:extLst>
              <a:ext uri="{FF2B5EF4-FFF2-40B4-BE49-F238E27FC236}">
                <a16:creationId xmlns:a16="http://schemas.microsoft.com/office/drawing/2014/main" id="{ACA3FBAD-C47F-9BA6-EB37-4B9061230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176" y="1484882"/>
            <a:ext cx="3059314" cy="2012640"/>
          </a:xfrm>
          <a:prstGeom prst="rect">
            <a:avLst/>
          </a:prstGeom>
        </p:spPr>
      </p:pic>
      <p:pic>
        <p:nvPicPr>
          <p:cNvPr id="9" name="Hình ảnh 16">
            <a:extLst>
              <a:ext uri="{FF2B5EF4-FFF2-40B4-BE49-F238E27FC236}">
                <a16:creationId xmlns:a16="http://schemas.microsoft.com/office/drawing/2014/main" id="{DA37F660-1191-E842-1FD1-4F35D2179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48" y="4401491"/>
            <a:ext cx="3132684" cy="1940645"/>
          </a:xfrm>
          <a:prstGeom prst="rect">
            <a:avLst/>
          </a:prstGeom>
        </p:spPr>
      </p:pic>
      <p:pic>
        <p:nvPicPr>
          <p:cNvPr id="10" name="Picture 9"/>
          <p:cNvPicPr>
            <a:picLocks noChangeAspect="1"/>
          </p:cNvPicPr>
          <p:nvPr/>
        </p:nvPicPr>
        <p:blipFill>
          <a:blip r:embed="rId6"/>
          <a:stretch>
            <a:fillRect/>
          </a:stretch>
        </p:blipFill>
        <p:spPr>
          <a:xfrm>
            <a:off x="4225728" y="4378594"/>
            <a:ext cx="3112753" cy="1963541"/>
          </a:xfrm>
          <a:prstGeom prst="rect">
            <a:avLst/>
          </a:prstGeom>
        </p:spPr>
      </p:pic>
      <p:pic>
        <p:nvPicPr>
          <p:cNvPr id="11" name="Picture 10"/>
          <p:cNvPicPr>
            <a:picLocks noChangeAspect="1"/>
          </p:cNvPicPr>
          <p:nvPr/>
        </p:nvPicPr>
        <p:blipFill>
          <a:blip r:embed="rId7"/>
          <a:stretch>
            <a:fillRect/>
          </a:stretch>
        </p:blipFill>
        <p:spPr>
          <a:xfrm>
            <a:off x="8202002" y="1467522"/>
            <a:ext cx="3077954" cy="1987743"/>
          </a:xfrm>
          <a:prstGeom prst="rect">
            <a:avLst/>
          </a:prstGeom>
        </p:spPr>
      </p:pic>
      <p:pic>
        <p:nvPicPr>
          <p:cNvPr id="12" name="Picture 11"/>
          <p:cNvPicPr>
            <a:picLocks noChangeAspect="1"/>
          </p:cNvPicPr>
          <p:nvPr/>
        </p:nvPicPr>
        <p:blipFill>
          <a:blip r:embed="rId8"/>
          <a:stretch>
            <a:fillRect/>
          </a:stretch>
        </p:blipFill>
        <p:spPr>
          <a:xfrm>
            <a:off x="8104324" y="4420852"/>
            <a:ext cx="3067478" cy="1976855"/>
          </a:xfrm>
          <a:prstGeom prst="rect">
            <a:avLst/>
          </a:prstGeom>
        </p:spPr>
      </p:pic>
      <p:sp>
        <p:nvSpPr>
          <p:cNvPr id="2" name="Rectangle 1"/>
          <p:cNvSpPr/>
          <p:nvPr/>
        </p:nvSpPr>
        <p:spPr>
          <a:xfrm>
            <a:off x="183597" y="482046"/>
            <a:ext cx="11421965" cy="954107"/>
          </a:xfrm>
          <a:prstGeom prst="rect">
            <a:avLst/>
          </a:prstGeom>
        </p:spPr>
        <p:txBody>
          <a:bodyPr wrap="square">
            <a:spAutoFit/>
          </a:bodyPr>
          <a:lstStyle/>
          <a:p>
            <a:r>
              <a:rPr lang="en-US" sz="2800" b="1" dirty="0">
                <a:solidFill>
                  <a:srgbClr val="0070C0"/>
                </a:solidFill>
                <a:latin typeface="Times New Roman" panose="02020603050405020304" pitchFamily="18" charset="0"/>
                <a:ea typeface="MS Mincho"/>
                <a:cs typeface="Times New Roman" panose="02020603050405020304" pitchFamily="18" charset="0"/>
              </a:rPr>
              <a:t>Task 1: </a:t>
            </a:r>
            <a:r>
              <a:rPr lang="en-US" sz="2800" b="1" dirty="0">
                <a:latin typeface="Times New Roman" panose="02020603050405020304" pitchFamily="18" charset="0"/>
                <a:ea typeface="MS Mincho"/>
                <a:cs typeface="Times New Roman" panose="02020603050405020304" pitchFamily="18" charset="0"/>
              </a:rPr>
              <a:t>Work in groups. Make a list of some activities that cause water pollution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661020" y="51576"/>
            <a:ext cx="2125262" cy="523220"/>
          </a:xfrm>
          <a:prstGeom prst="rect">
            <a:avLst/>
          </a:prstGeom>
          <a:solidFill>
            <a:schemeClr val="accent2">
              <a:lumMod val="60000"/>
              <a:lumOff val="40000"/>
            </a:schemeClr>
          </a:solidFill>
        </p:spPr>
        <p:txBody>
          <a:bodyPr wrap="none">
            <a:spAutoFit/>
          </a:bodyPr>
          <a:lstStyle/>
          <a:p>
            <a:r>
              <a:rPr lang="en-US" sz="2800" b="1" dirty="0">
                <a:solidFill>
                  <a:srgbClr val="FF0000"/>
                </a:solidFill>
                <a:latin typeface="Times New Roman" panose="02020603050405020304" pitchFamily="18" charset="0"/>
                <a:ea typeface="MS Mincho"/>
                <a:cs typeface="Times New Roman" panose="02020603050405020304" pitchFamily="18" charset="0"/>
              </a:rPr>
              <a:t>* Warm up: </a:t>
            </a:r>
            <a:endParaRPr lang="en-US" dirty="0">
              <a:solidFill>
                <a:srgbClr val="FF0000"/>
              </a:solidFill>
            </a:endParaRPr>
          </a:p>
        </p:txBody>
      </p:sp>
      <p:sp>
        <p:nvSpPr>
          <p:cNvPr id="4" name="Rectangle 3"/>
          <p:cNvSpPr/>
          <p:nvPr/>
        </p:nvSpPr>
        <p:spPr>
          <a:xfrm>
            <a:off x="8003007" y="6342136"/>
            <a:ext cx="4148813" cy="527196"/>
          </a:xfrm>
          <a:prstGeom prst="rect">
            <a:avLst/>
          </a:prstGeom>
        </p:spPr>
        <p:txBody>
          <a:bodyPr wrap="square">
            <a:spAutoFit/>
          </a:bodyPr>
          <a:lstStyle/>
          <a:p>
            <a:pPr>
              <a:lnSpc>
                <a:spcPct val="115000"/>
              </a:lnSpc>
            </a:pPr>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6.</a:t>
            </a:r>
            <a:r>
              <a:rPr lang="en-US" sz="2700" b="1" dirty="0">
                <a:solidFill>
                  <a:srgbClr val="FF0000"/>
                </a:solidFill>
                <a:latin typeface="Arial Narrow" panose="020B0606020202030204" pitchFamily="34" charset="0"/>
                <a:ea typeface="Times New Roman" panose="02020603050405020304" pitchFamily="18" charset="0"/>
              </a:rPr>
              <a:t> </a:t>
            </a:r>
            <a:r>
              <a:rPr lang="en-US" sz="2700" b="1" dirty="0">
                <a:solidFill>
                  <a:srgbClr val="0070C0"/>
                </a:solidFill>
                <a:latin typeface="Arial Narrow" panose="020B0606020202030204" pitchFamily="34" charset="0"/>
                <a:ea typeface="Times New Roman" panose="02020603050405020304" pitchFamily="18" charset="0"/>
              </a:rPr>
              <a:t>Waste from households</a:t>
            </a:r>
            <a:endParaRPr lang="en-US" sz="2700" b="1" dirty="0">
              <a:solidFill>
                <a:srgbClr val="0070C0"/>
              </a:solidFill>
              <a:latin typeface="Arial Narrow" panose="020B0606020202030204" pitchFamily="34" charset="0"/>
            </a:endParaRPr>
          </a:p>
        </p:txBody>
      </p:sp>
      <p:sp>
        <p:nvSpPr>
          <p:cNvPr id="7" name="Rectangle 6"/>
          <p:cNvSpPr/>
          <p:nvPr/>
        </p:nvSpPr>
        <p:spPr>
          <a:xfrm>
            <a:off x="8202002" y="3486634"/>
            <a:ext cx="3832680" cy="923330"/>
          </a:xfrm>
          <a:prstGeom prst="rect">
            <a:avLst/>
          </a:prstGeom>
        </p:spPr>
        <p:txBody>
          <a:bodyPr wrap="squar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1.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throwing rubbish into </a:t>
            </a:r>
          </a:p>
          <a:p>
            <a:pPr lvl="0"/>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rivers and lakes  </a:t>
            </a:r>
          </a:p>
        </p:txBody>
      </p:sp>
      <p:sp>
        <p:nvSpPr>
          <p:cNvPr id="13" name="Rectangle 12"/>
          <p:cNvSpPr/>
          <p:nvPr/>
        </p:nvSpPr>
        <p:spPr>
          <a:xfrm>
            <a:off x="774207" y="6312310"/>
            <a:ext cx="2233304" cy="507831"/>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2.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spilling fuel. </a:t>
            </a:r>
          </a:p>
        </p:txBody>
      </p:sp>
      <p:sp>
        <p:nvSpPr>
          <p:cNvPr id="14" name="Rectangle 13"/>
          <p:cNvSpPr/>
          <p:nvPr/>
        </p:nvSpPr>
        <p:spPr>
          <a:xfrm>
            <a:off x="3397979" y="6316213"/>
            <a:ext cx="3940502" cy="507831"/>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3.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pouring industrial wastes</a:t>
            </a:r>
          </a:p>
        </p:txBody>
      </p:sp>
      <p:sp>
        <p:nvSpPr>
          <p:cNvPr id="15" name="Rectangle 14"/>
          <p:cNvSpPr/>
          <p:nvPr/>
        </p:nvSpPr>
        <p:spPr>
          <a:xfrm>
            <a:off x="305746" y="3497522"/>
            <a:ext cx="3451586" cy="923330"/>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4.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using chemicals and  </a:t>
            </a:r>
          </a:p>
          <a:p>
            <a:pPr lvl="0"/>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pesticides in soil</a:t>
            </a:r>
          </a:p>
        </p:txBody>
      </p:sp>
      <p:sp>
        <p:nvSpPr>
          <p:cNvPr id="16" name="Rectangle 15"/>
          <p:cNvSpPr/>
          <p:nvPr/>
        </p:nvSpPr>
        <p:spPr>
          <a:xfrm>
            <a:off x="4092962" y="3511218"/>
            <a:ext cx="3910045" cy="507831"/>
          </a:xfrm>
          <a:prstGeom prst="rect">
            <a:avLst/>
          </a:prstGeom>
        </p:spPr>
        <p:txBody>
          <a:bodyPr wrap="none">
            <a:spAutoFit/>
          </a:bodyPr>
          <a:lstStyle/>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5.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pouring domestic wastes</a:t>
            </a:r>
            <a:endParaRPr lang="en-US" dirty="0">
              <a:solidFill>
                <a:srgbClr val="0070C0"/>
              </a:solidFill>
            </a:endParaRPr>
          </a:p>
        </p:txBody>
      </p:sp>
      <p:sp>
        <p:nvSpPr>
          <p:cNvPr id="17" name="Oval 16"/>
          <p:cNvSpPr/>
          <p:nvPr/>
        </p:nvSpPr>
        <p:spPr>
          <a:xfrm>
            <a:off x="774207"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A</a:t>
            </a:r>
          </a:p>
        </p:txBody>
      </p:sp>
      <p:sp>
        <p:nvSpPr>
          <p:cNvPr id="18" name="Oval 17"/>
          <p:cNvSpPr/>
          <p:nvPr/>
        </p:nvSpPr>
        <p:spPr>
          <a:xfrm>
            <a:off x="4273260"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p>
        </p:txBody>
      </p:sp>
      <p:sp>
        <p:nvSpPr>
          <p:cNvPr id="19" name="Oval 18"/>
          <p:cNvSpPr/>
          <p:nvPr/>
        </p:nvSpPr>
        <p:spPr>
          <a:xfrm>
            <a:off x="8202002"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a:t>
            </a:r>
          </a:p>
        </p:txBody>
      </p:sp>
      <p:sp>
        <p:nvSpPr>
          <p:cNvPr id="20" name="Oval 19"/>
          <p:cNvSpPr/>
          <p:nvPr/>
        </p:nvSpPr>
        <p:spPr>
          <a:xfrm>
            <a:off x="579056" y="4349379"/>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p>
        </p:txBody>
      </p:sp>
      <p:sp>
        <p:nvSpPr>
          <p:cNvPr id="21" name="Oval 20"/>
          <p:cNvSpPr/>
          <p:nvPr/>
        </p:nvSpPr>
        <p:spPr>
          <a:xfrm>
            <a:off x="4224335" y="4349379"/>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E</a:t>
            </a:r>
          </a:p>
        </p:txBody>
      </p:sp>
      <p:sp>
        <p:nvSpPr>
          <p:cNvPr id="22" name="Oval 21"/>
          <p:cNvSpPr/>
          <p:nvPr/>
        </p:nvSpPr>
        <p:spPr>
          <a:xfrm>
            <a:off x="8094492" y="4388426"/>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p>
        </p:txBody>
      </p:sp>
    </p:spTree>
    <p:extLst>
      <p:ext uri="{BB962C8B-B14F-4D97-AF65-F5344CB8AC3E}">
        <p14:creationId xmlns:p14="http://schemas.microsoft.com/office/powerpoint/2010/main" val="23314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7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a:solidFill>
            <a:schemeClr val="accent6">
              <a:lumMod val="75000"/>
            </a:schemeClr>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56643" y="1483846"/>
            <a:ext cx="3948886" cy="625641"/>
          </a:xfrm>
          <a:prstGeom prst="roundRect">
            <a:avLst>
              <a:gd name="adj" fmla="val 4266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59547" y="1315450"/>
            <a:ext cx="964452" cy="916490"/>
          </a:xfrm>
          <a:prstGeom prst="rect">
            <a:avLst/>
          </a:prstGeom>
        </p:spPr>
      </p:pic>
      <p:sp>
        <p:nvSpPr>
          <p:cNvPr id="36" name="TextBox 35"/>
          <p:cNvSpPr txBox="1"/>
          <p:nvPr/>
        </p:nvSpPr>
        <p:spPr>
          <a:xfrm>
            <a:off x="4334731" y="1606886"/>
            <a:ext cx="3581530"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264339" cy="707886"/>
          </a:xfrm>
          <a:prstGeom prst="rect">
            <a:avLst/>
          </a:prstGeom>
          <a:noFill/>
        </p:spPr>
        <p:txBody>
          <a:bodyPr wrap="square" rtlCol="0">
            <a:spAutoFit/>
          </a:bodyPr>
          <a:lstStyle/>
          <a:p>
            <a:r>
              <a:rPr lang="en-US" sz="4000" b="1" dirty="0">
                <a:solidFill>
                  <a:schemeClr val="bg1"/>
                </a:solidFill>
                <a:latin typeface="Myriad Pro" pitchFamily="34" charset="0"/>
              </a:rPr>
              <a:t>ENVIRONMENTAL PROTECTION</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pic>
        <p:nvPicPr>
          <p:cNvPr id="2" name="Picture 1"/>
          <p:cNvPicPr>
            <a:picLocks noChangeAspect="1"/>
          </p:cNvPicPr>
          <p:nvPr/>
        </p:nvPicPr>
        <p:blipFill>
          <a:blip r:embed="rId4"/>
          <a:stretch>
            <a:fillRect/>
          </a:stretch>
        </p:blipFill>
        <p:spPr>
          <a:xfrm>
            <a:off x="3927147" y="2809517"/>
            <a:ext cx="3853229" cy="3629766"/>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29997" y="936062"/>
            <a:ext cx="10276380"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Listen to a talk and choose the correct word to complete each sentence. </a:t>
            </a:r>
          </a:p>
        </p:txBody>
      </p:sp>
      <p:sp>
        <p:nvSpPr>
          <p:cNvPr id="16" name="Rounded Rectangle 15"/>
          <p:cNvSpPr/>
          <p:nvPr/>
        </p:nvSpPr>
        <p:spPr>
          <a:xfrm>
            <a:off x="414952" y="962531"/>
            <a:ext cx="460324"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6876" y="845158"/>
            <a:ext cx="331900"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4">
            <a:extLst>
              <a:ext uri="{FF2B5EF4-FFF2-40B4-BE49-F238E27FC236}">
                <a16:creationId xmlns:a16="http://schemas.microsoft.com/office/drawing/2014/main" id="{F625B6DE-9629-EE24-C619-CB56E80102BE}"/>
              </a:ext>
            </a:extLst>
          </p:cNvPr>
          <p:cNvSpPr txBox="1"/>
          <p:nvPr/>
        </p:nvSpPr>
        <p:spPr>
          <a:xfrm>
            <a:off x="122369" y="83287"/>
            <a:ext cx="3092780" cy="584775"/>
          </a:xfrm>
          <a:prstGeom prst="rect">
            <a:avLst/>
          </a:prstGeom>
          <a:solidFill>
            <a:schemeClr val="accent4">
              <a:lumMod val="20000"/>
              <a:lumOff val="80000"/>
            </a:schemeClr>
          </a:solid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 LISTENING</a:t>
            </a:r>
          </a:p>
        </p:txBody>
      </p:sp>
      <p:sp>
        <p:nvSpPr>
          <p:cNvPr id="15" name="Hộp Văn bản 5">
            <a:extLst>
              <a:ext uri="{FF2B5EF4-FFF2-40B4-BE49-F238E27FC236}">
                <a16:creationId xmlns:a16="http://schemas.microsoft.com/office/drawing/2014/main" id="{7031D8DD-1F0E-DF29-916C-73D2D9948659}"/>
              </a:ext>
            </a:extLst>
          </p:cNvPr>
          <p:cNvSpPr txBox="1"/>
          <p:nvPr/>
        </p:nvSpPr>
        <p:spPr>
          <a:xfrm>
            <a:off x="349606" y="1917129"/>
            <a:ext cx="11547972" cy="4031873"/>
          </a:xfrm>
          <a:prstGeom prst="rect">
            <a:avLst/>
          </a:prstGeom>
          <a:noFill/>
        </p:spPr>
        <p:txBody>
          <a:bodyPr wrap="square">
            <a:spAutoFit/>
          </a:bodyPr>
          <a:lstStyle/>
          <a:p>
            <a:pPr>
              <a:spcBef>
                <a:spcPts val="600"/>
              </a:spcBef>
              <a:spcAft>
                <a:spcPts val="600"/>
              </a:spcAft>
            </a:pPr>
            <a:r>
              <a:rPr lang="en-US" sz="2800" b="1" dirty="0">
                <a:solidFill>
                  <a:schemeClr val="accent2"/>
                </a:solidFill>
              </a:rPr>
              <a:t>1.</a:t>
            </a:r>
            <a:r>
              <a:rPr lang="en-US" sz="2800" dirty="0"/>
              <a:t> Polluted water is unsafe for </a:t>
            </a:r>
            <a:r>
              <a:rPr lang="en-US" sz="2800" b="1" dirty="0">
                <a:solidFill>
                  <a:srgbClr val="E0702A"/>
                </a:solidFill>
              </a:rPr>
              <a:t>drinking</a:t>
            </a:r>
            <a:r>
              <a:rPr lang="en-US" sz="2800" dirty="0"/>
              <a:t> / </a:t>
            </a:r>
            <a:r>
              <a:rPr lang="en-US" sz="2800" b="1" dirty="0">
                <a:solidFill>
                  <a:srgbClr val="E0702A"/>
                </a:solidFill>
              </a:rPr>
              <a:t>cooking</a:t>
            </a:r>
            <a:r>
              <a:rPr lang="en-US" sz="2800" dirty="0"/>
              <a:t> and for other uses.</a:t>
            </a:r>
          </a:p>
          <a:p>
            <a:pPr>
              <a:spcBef>
                <a:spcPts val="600"/>
              </a:spcBef>
              <a:spcAft>
                <a:spcPts val="600"/>
              </a:spcAft>
            </a:pPr>
            <a:endParaRPr lang="en-US" sz="2800" dirty="0"/>
          </a:p>
          <a:p>
            <a:pPr>
              <a:spcBef>
                <a:spcPts val="600"/>
              </a:spcBef>
              <a:spcAft>
                <a:spcPts val="600"/>
              </a:spcAft>
            </a:pPr>
            <a:r>
              <a:rPr lang="en-US" sz="2800" b="1" dirty="0">
                <a:solidFill>
                  <a:schemeClr val="accent2"/>
                </a:solidFill>
              </a:rPr>
              <a:t>2. </a:t>
            </a:r>
            <a:r>
              <a:rPr lang="en-US" sz="2800" dirty="0"/>
              <a:t>Sometimes toxic substances ﬂow into rivers from </a:t>
            </a:r>
            <a:r>
              <a:rPr lang="en-US" sz="2800" b="1" dirty="0">
                <a:solidFill>
                  <a:srgbClr val="E0702A"/>
                </a:solidFill>
              </a:rPr>
              <a:t>factories</a:t>
            </a:r>
            <a:r>
              <a:rPr lang="en-US" sz="2800" dirty="0"/>
              <a:t> / </a:t>
            </a:r>
            <a:r>
              <a:rPr lang="en-US" sz="2800" b="1" dirty="0">
                <a:solidFill>
                  <a:srgbClr val="E0702A"/>
                </a:solidFill>
              </a:rPr>
              <a:t>hospitals</a:t>
            </a:r>
            <a:r>
              <a:rPr lang="en-US" sz="2800" dirty="0"/>
              <a:t>.</a:t>
            </a:r>
          </a:p>
          <a:p>
            <a:pPr>
              <a:spcBef>
                <a:spcPts val="600"/>
              </a:spcBef>
              <a:spcAft>
                <a:spcPts val="600"/>
              </a:spcAft>
            </a:pPr>
            <a:endParaRPr lang="en-US" sz="2800" dirty="0"/>
          </a:p>
          <a:p>
            <a:pPr>
              <a:spcBef>
                <a:spcPts val="600"/>
              </a:spcBef>
              <a:spcAft>
                <a:spcPts val="600"/>
              </a:spcAft>
            </a:pPr>
            <a:r>
              <a:rPr lang="en-US" sz="2800" b="1" dirty="0">
                <a:solidFill>
                  <a:schemeClr val="accent2"/>
                </a:solidFill>
              </a:rPr>
              <a:t>3. </a:t>
            </a:r>
            <a:r>
              <a:rPr lang="en-US" sz="2800" dirty="0"/>
              <a:t>Water pollution has a </a:t>
            </a:r>
            <a:r>
              <a:rPr lang="en-US" sz="2800" b="1" dirty="0">
                <a:solidFill>
                  <a:srgbClr val="E0702A"/>
                </a:solidFill>
              </a:rPr>
              <a:t>dangerous</a:t>
            </a:r>
            <a:r>
              <a:rPr lang="en-US" sz="2800" dirty="0"/>
              <a:t> / </a:t>
            </a:r>
            <a:r>
              <a:rPr lang="en-US" sz="2800" b="1" dirty="0">
                <a:solidFill>
                  <a:srgbClr val="E0702A"/>
                </a:solidFill>
              </a:rPr>
              <a:t>harmful</a:t>
            </a:r>
            <a:r>
              <a:rPr lang="en-US" sz="2800" dirty="0"/>
              <a:t> eﬀect on our life.</a:t>
            </a:r>
          </a:p>
          <a:p>
            <a:pPr>
              <a:spcBef>
                <a:spcPts val="600"/>
              </a:spcBef>
              <a:spcAft>
                <a:spcPts val="600"/>
              </a:spcAft>
            </a:pPr>
            <a:endParaRPr lang="en-US" sz="2800" dirty="0"/>
          </a:p>
          <a:p>
            <a:pPr>
              <a:spcBef>
                <a:spcPts val="600"/>
              </a:spcBef>
              <a:spcAft>
                <a:spcPts val="600"/>
              </a:spcAft>
            </a:pPr>
            <a:r>
              <a:rPr lang="en-US" sz="2800" b="1" dirty="0">
                <a:solidFill>
                  <a:schemeClr val="accent2"/>
                </a:solidFill>
              </a:rPr>
              <a:t>4.</a:t>
            </a:r>
            <a:r>
              <a:rPr lang="en-US" sz="2800" dirty="0"/>
              <a:t> We </a:t>
            </a:r>
            <a:r>
              <a:rPr lang="en-US" sz="2800" b="1" dirty="0">
                <a:solidFill>
                  <a:srgbClr val="E0702A"/>
                </a:solidFill>
              </a:rPr>
              <a:t>couldn’t</a:t>
            </a:r>
            <a:r>
              <a:rPr lang="en-US" sz="2800" dirty="0"/>
              <a:t> / </a:t>
            </a:r>
            <a:r>
              <a:rPr lang="en-US" sz="2800" b="1" dirty="0">
                <a:solidFill>
                  <a:srgbClr val="E0702A"/>
                </a:solidFill>
              </a:rPr>
              <a:t>shouldn’t</a:t>
            </a:r>
            <a:r>
              <a:rPr lang="en-US" sz="2800" dirty="0"/>
              <a:t> throw litter into rivers and lakes.</a:t>
            </a:r>
          </a:p>
        </p:txBody>
      </p:sp>
      <p:pic>
        <p:nvPicPr>
          <p:cNvPr id="2" name="Track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6377" y="112507"/>
            <a:ext cx="609600" cy="609600"/>
          </a:xfrm>
          <a:prstGeom prst="rect">
            <a:avLst/>
          </a:prstGeom>
        </p:spPr>
      </p:pic>
      <p:sp>
        <p:nvSpPr>
          <p:cNvPr id="22" name="Oval 21"/>
          <p:cNvSpPr/>
          <p:nvPr/>
        </p:nvSpPr>
        <p:spPr>
          <a:xfrm>
            <a:off x="4749552" y="1917129"/>
            <a:ext cx="1385777"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859374" y="3071665"/>
            <a:ext cx="1461608"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5753455" y="4200082"/>
            <a:ext cx="1407829"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829847" y="5394736"/>
            <a:ext cx="1525843"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13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5121" y="104155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717727" y="914537"/>
            <a:ext cx="1050180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give short answers to the following questions. Use no more </a:t>
            </a:r>
            <a:r>
              <a:rPr lang="en-US" sz="2400" b="1">
                <a:effectLst>
                  <a:glow rad="88900">
                    <a:schemeClr val="bg1"/>
                  </a:glow>
                </a:effectLst>
                <a:cs typeface="Arial" panose="020B0604020202020204" pitchFamily="34" charset="0"/>
              </a:rPr>
              <a:t>than THREE </a:t>
            </a:r>
            <a:r>
              <a:rPr lang="en-US" sz="2400" b="1" dirty="0">
                <a:effectLst>
                  <a:glow rad="88900">
                    <a:schemeClr val="bg1"/>
                  </a:glow>
                </a:effectLst>
                <a:cs typeface="Arial" panose="020B0604020202020204" pitchFamily="34" charset="0"/>
              </a:rPr>
              <a:t>words. </a:t>
            </a:r>
          </a:p>
        </p:txBody>
      </p:sp>
      <p:sp>
        <p:nvSpPr>
          <p:cNvPr id="17" name="TextBox 16"/>
          <p:cNvSpPr txBox="1"/>
          <p:nvPr/>
        </p:nvSpPr>
        <p:spPr>
          <a:xfrm>
            <a:off x="259052" y="9361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Box 14">
            <a:extLst>
              <a:ext uri="{FF2B5EF4-FFF2-40B4-BE49-F238E27FC236}">
                <a16:creationId xmlns:a16="http://schemas.microsoft.com/office/drawing/2014/main" id="{E47E2F1E-1565-05A4-AD00-EA9411DBDF2E}"/>
              </a:ext>
            </a:extLst>
          </p:cNvPr>
          <p:cNvSpPr txBox="1"/>
          <p:nvPr/>
        </p:nvSpPr>
        <p:spPr>
          <a:xfrm>
            <a:off x="446833" y="135939"/>
            <a:ext cx="3092780" cy="646331"/>
          </a:xfrm>
          <a:prstGeom prst="rect">
            <a:avLst/>
          </a:prstGeom>
          <a:solidFill>
            <a:schemeClr val="accent4">
              <a:lumMod val="20000"/>
              <a:lumOff val="80000"/>
            </a:schemeClr>
          </a:solid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LISTENING</a:t>
            </a:r>
          </a:p>
        </p:txBody>
      </p:sp>
      <p:pic>
        <p:nvPicPr>
          <p:cNvPr id="3" name="Track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961" y="238804"/>
            <a:ext cx="609600" cy="609600"/>
          </a:xfrm>
          <a:prstGeom prst="rect">
            <a:avLst/>
          </a:prstGeom>
        </p:spPr>
      </p:pic>
      <p:sp>
        <p:nvSpPr>
          <p:cNvPr id="15" name="Hộp Văn bản 5">
            <a:extLst>
              <a:ext uri="{FF2B5EF4-FFF2-40B4-BE49-F238E27FC236}">
                <a16:creationId xmlns:a16="http://schemas.microsoft.com/office/drawing/2014/main" id="{7031D8DD-1F0E-DF29-916C-73D2D9948659}"/>
              </a:ext>
            </a:extLst>
          </p:cNvPr>
          <p:cNvSpPr txBox="1"/>
          <p:nvPr/>
        </p:nvSpPr>
        <p:spPr>
          <a:xfrm>
            <a:off x="717727" y="1872549"/>
            <a:ext cx="9652566" cy="4316566"/>
          </a:xfrm>
          <a:prstGeom prst="rect">
            <a:avLst/>
          </a:prstGeom>
          <a:noFill/>
        </p:spPr>
        <p:txBody>
          <a:bodyPr wrap="square">
            <a:spAutoFit/>
          </a:bodyPr>
          <a:lstStyle/>
          <a:p>
            <a:pPr>
              <a:spcBef>
                <a:spcPts val="600"/>
              </a:spcBef>
              <a:spcAft>
                <a:spcPts val="600"/>
              </a:spcAft>
            </a:pPr>
            <a:r>
              <a:rPr lang="en-US" sz="3000" b="1" dirty="0">
                <a:solidFill>
                  <a:schemeClr val="accent2"/>
                </a:solidFill>
              </a:rPr>
              <a:t>1.</a:t>
            </a:r>
            <a:r>
              <a:rPr lang="en-US" sz="3000" dirty="0"/>
              <a:t> What is the listening text about?</a:t>
            </a:r>
          </a:p>
          <a:p>
            <a:pPr>
              <a:spcBef>
                <a:spcPts val="600"/>
              </a:spcBef>
              <a:spcAft>
                <a:spcPts val="600"/>
              </a:spcAft>
            </a:pPr>
            <a:endParaRPr lang="en-US" sz="1000" dirty="0"/>
          </a:p>
          <a:p>
            <a:pPr>
              <a:spcBef>
                <a:spcPts val="600"/>
              </a:spcBef>
              <a:spcAft>
                <a:spcPts val="600"/>
              </a:spcAft>
            </a:pPr>
            <a:r>
              <a:rPr lang="en-US" sz="3000" b="1" dirty="0">
                <a:solidFill>
                  <a:schemeClr val="accent2"/>
                </a:solidFill>
              </a:rPr>
              <a:t>2. </a:t>
            </a:r>
            <a:r>
              <a:rPr lang="en-US" sz="3000" dirty="0"/>
              <a:t>How many sources of water pollution are there?</a:t>
            </a:r>
          </a:p>
          <a:p>
            <a:pPr>
              <a:spcBef>
                <a:spcPts val="600"/>
              </a:spcBef>
              <a:spcAft>
                <a:spcPts val="600"/>
              </a:spcAft>
            </a:pPr>
            <a:endParaRPr lang="en-US" sz="1000" dirty="0"/>
          </a:p>
          <a:p>
            <a:pPr>
              <a:spcBef>
                <a:spcPts val="600"/>
              </a:spcBef>
              <a:spcAft>
                <a:spcPts val="600"/>
              </a:spcAft>
            </a:pPr>
            <a:r>
              <a:rPr lang="en-US" sz="3000" b="1" dirty="0">
                <a:solidFill>
                  <a:schemeClr val="accent2"/>
                </a:solidFill>
              </a:rPr>
              <a:t>3. </a:t>
            </a:r>
            <a:r>
              <a:rPr lang="en-US" sz="3000" dirty="0"/>
              <a:t>What are two common sources of drinking water?</a:t>
            </a:r>
          </a:p>
          <a:p>
            <a:pPr>
              <a:spcBef>
                <a:spcPts val="600"/>
              </a:spcBef>
              <a:spcAft>
                <a:spcPts val="600"/>
              </a:spcAft>
            </a:pPr>
            <a:endParaRPr lang="en-US" sz="1000" dirty="0"/>
          </a:p>
          <a:p>
            <a:pPr>
              <a:spcBef>
                <a:spcPts val="600"/>
              </a:spcBef>
              <a:spcAft>
                <a:spcPts val="600"/>
              </a:spcAft>
            </a:pPr>
            <a:r>
              <a:rPr lang="en-US" sz="3000" b="1" dirty="0">
                <a:solidFill>
                  <a:schemeClr val="accent2"/>
                </a:solidFill>
              </a:rPr>
              <a:t>4.</a:t>
            </a:r>
            <a:r>
              <a:rPr lang="en-US" sz="3000" dirty="0"/>
              <a:t> What type of eﬀect does water pollution have on our life?</a:t>
            </a:r>
          </a:p>
          <a:p>
            <a:pPr>
              <a:spcBef>
                <a:spcPts val="600"/>
              </a:spcBef>
              <a:spcAft>
                <a:spcPts val="600"/>
              </a:spcAft>
            </a:pPr>
            <a:endParaRPr lang="en-US" sz="1000" dirty="0"/>
          </a:p>
          <a:p>
            <a:pPr>
              <a:spcBef>
                <a:spcPts val="600"/>
              </a:spcBef>
              <a:spcAft>
                <a:spcPts val="600"/>
              </a:spcAft>
            </a:pPr>
            <a:r>
              <a:rPr lang="en-US" sz="3000" b="1" dirty="0">
                <a:solidFill>
                  <a:schemeClr val="accent2"/>
                </a:solidFill>
              </a:rPr>
              <a:t>5.</a:t>
            </a:r>
            <a:r>
              <a:rPr lang="en-US" sz="3000" dirty="0"/>
              <a:t> What products can we use to reduce water pollution?</a:t>
            </a:r>
          </a:p>
        </p:txBody>
      </p:sp>
      <p:sp>
        <p:nvSpPr>
          <p:cNvPr id="2" name="Down Arrow Callout 1"/>
          <p:cNvSpPr/>
          <p:nvPr/>
        </p:nvSpPr>
        <p:spPr>
          <a:xfrm>
            <a:off x="11021961" y="6292645"/>
            <a:ext cx="1052051" cy="565355"/>
          </a:xfrm>
          <a:prstGeom prst="downArrow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Game</a:t>
            </a:r>
          </a:p>
        </p:txBody>
      </p:sp>
    </p:spTree>
    <p:extLst>
      <p:ext uri="{BB962C8B-B14F-4D97-AF65-F5344CB8AC3E}">
        <p14:creationId xmlns:p14="http://schemas.microsoft.com/office/powerpoint/2010/main" val="37645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37220-8609-44A7-8DDD-910576BCA515}"/>
              </a:ext>
            </a:extLst>
          </p:cNvPr>
          <p:cNvSpPr/>
          <p:nvPr/>
        </p:nvSpPr>
        <p:spPr>
          <a:xfrm>
            <a:off x="3497107" y="664533"/>
            <a:ext cx="5537093" cy="707886"/>
          </a:xfrm>
          <a:prstGeom prst="rect">
            <a:avLst/>
          </a:prstGeom>
        </p:spPr>
        <p:txBody>
          <a:bodyPr wrap="none">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1926" y="-800100"/>
            <a:ext cx="609600" cy="609600"/>
          </a:xfrm>
          <a:prstGeom prst="rect">
            <a:avLst/>
          </a:prstGeom>
        </p:spPr>
      </p:pic>
      <p:pic>
        <p:nvPicPr>
          <p:cNvPr id="9" name="Picture 14" descr="duck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82576" y="-128386"/>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8233" y="588337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22585" y="5783826"/>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233150" y="597693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7493" y="0"/>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71526" y="3434313"/>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8097" y="3250841"/>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50404" y="48769"/>
            <a:ext cx="1430500" cy="644013"/>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C00000"/>
                </a:solidFill>
              </a:rPr>
              <a:t>Game</a:t>
            </a:r>
          </a:p>
        </p:txBody>
      </p:sp>
      <p:sp>
        <p:nvSpPr>
          <p:cNvPr id="16" name="Rectangle 15">
            <a:extLst>
              <a:ext uri="{FF2B5EF4-FFF2-40B4-BE49-F238E27FC236}">
                <a16:creationId xmlns:a16="http://schemas.microsoft.com/office/drawing/2014/main" id="{6335562D-47C3-42BC-BC7D-7AF52EE5A71A}"/>
              </a:ext>
            </a:extLst>
          </p:cNvPr>
          <p:cNvSpPr/>
          <p:nvPr/>
        </p:nvSpPr>
        <p:spPr>
          <a:xfrm>
            <a:off x="0" y="3135312"/>
            <a:ext cx="12192000" cy="11417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E8E057-79AF-4679-8F0F-5F578B85F19A}"/>
              </a:ext>
            </a:extLst>
          </p:cNvPr>
          <p:cNvSpPr/>
          <p:nvPr/>
        </p:nvSpPr>
        <p:spPr>
          <a:xfrm>
            <a:off x="-1" y="4534622"/>
            <a:ext cx="12192000" cy="11417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8"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57" y="2226612"/>
            <a:ext cx="1969179" cy="1743607"/>
          </a:xfrm>
          <a:prstGeom prst="rect">
            <a:avLst/>
          </a:prstGeom>
        </p:spPr>
      </p:pic>
      <p:pic>
        <p:nvPicPr>
          <p:cNvPr id="20" name="Picture 19">
            <a:extLst>
              <a:ext uri="{FF2B5EF4-FFF2-40B4-BE49-F238E27FC236}">
                <a16:creationId xmlns:a16="http://schemas.microsoft.com/office/drawing/2014/main" id="{DE93B167-9DF8-4F7B-A15E-DCA0F1988F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932" y="1714503"/>
            <a:ext cx="2060627" cy="1383912"/>
          </a:xfrm>
          <a:prstGeom prst="rect">
            <a:avLst/>
          </a:prstGeom>
        </p:spPr>
      </p:pic>
      <p:pic>
        <p:nvPicPr>
          <p:cNvPr id="21" name="Picture 20">
            <a:hlinkClick r:id="rId11"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3399" y="2226611"/>
            <a:ext cx="1969179" cy="1743607"/>
          </a:xfrm>
          <a:prstGeom prst="rect">
            <a:avLst/>
          </a:prstGeom>
        </p:spPr>
      </p:pic>
      <p:pic>
        <p:nvPicPr>
          <p:cNvPr id="22" name="Picture 21">
            <a:extLst>
              <a:ext uri="{FF2B5EF4-FFF2-40B4-BE49-F238E27FC236}">
                <a16:creationId xmlns:a16="http://schemas.microsoft.com/office/drawing/2014/main" id="{F5A3D29D-2006-4BE0-AEF2-ABC918DCEA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7674" y="1714502"/>
            <a:ext cx="2060627" cy="1383912"/>
          </a:xfrm>
          <a:prstGeom prst="rect">
            <a:avLst/>
          </a:prstGeom>
        </p:spPr>
      </p:pic>
      <p:pic>
        <p:nvPicPr>
          <p:cNvPr id="23" name="Picture 22">
            <a:hlinkClick r:id="rId14"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2141" y="2226611"/>
            <a:ext cx="1969179" cy="1743607"/>
          </a:xfrm>
          <a:prstGeom prst="rect">
            <a:avLst/>
          </a:prstGeom>
        </p:spPr>
      </p:pic>
      <p:pic>
        <p:nvPicPr>
          <p:cNvPr id="24" name="Picture 23">
            <a:extLst>
              <a:ext uri="{FF2B5EF4-FFF2-40B4-BE49-F238E27FC236}">
                <a16:creationId xmlns:a16="http://schemas.microsoft.com/office/drawing/2014/main" id="{CABCEBFF-5DE1-4042-94D0-113FF0A7D8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66416" y="1714502"/>
            <a:ext cx="2060627" cy="1383912"/>
          </a:xfrm>
          <a:prstGeom prst="rect">
            <a:avLst/>
          </a:prstGeom>
        </p:spPr>
      </p:pic>
      <p:pic>
        <p:nvPicPr>
          <p:cNvPr id="25" name="Picture 24">
            <a:hlinkClick r:id="rId17"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36606" y="2226610"/>
            <a:ext cx="1969179" cy="1743607"/>
          </a:xfrm>
          <a:prstGeom prst="rect">
            <a:avLst/>
          </a:prstGeom>
        </p:spPr>
      </p:pic>
      <p:pic>
        <p:nvPicPr>
          <p:cNvPr id="26" name="Picture 25">
            <a:extLst>
              <a:ext uri="{FF2B5EF4-FFF2-40B4-BE49-F238E27FC236}">
                <a16:creationId xmlns:a16="http://schemas.microsoft.com/office/drawing/2014/main" id="{AD65FD14-A8FF-49BD-BB2A-1A81849D35A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90881" y="1714501"/>
            <a:ext cx="2060627" cy="1383912"/>
          </a:xfrm>
          <a:prstGeom prst="rect">
            <a:avLst/>
          </a:prstGeom>
        </p:spPr>
      </p:pic>
      <p:pic>
        <p:nvPicPr>
          <p:cNvPr id="27" name="Picture 26">
            <a:hlinkClick r:id="rId20"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69623" y="2226609"/>
            <a:ext cx="1969179" cy="1743607"/>
          </a:xfrm>
          <a:prstGeom prst="rect">
            <a:avLst/>
          </a:prstGeom>
        </p:spPr>
      </p:pic>
      <p:pic>
        <p:nvPicPr>
          <p:cNvPr id="28" name="Picture 27">
            <a:extLst>
              <a:ext uri="{FF2B5EF4-FFF2-40B4-BE49-F238E27FC236}">
                <a16:creationId xmlns:a16="http://schemas.microsoft.com/office/drawing/2014/main" id="{769360CF-BDF1-45A9-8C3E-6AEF4338A2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23898" y="1714500"/>
            <a:ext cx="2060627" cy="1383912"/>
          </a:xfrm>
          <a:prstGeom prst="rect">
            <a:avLst/>
          </a:prstGeom>
        </p:spPr>
      </p:pic>
      <p:pic>
        <p:nvPicPr>
          <p:cNvPr id="29" name="Picture 28">
            <a:extLst>
              <a:ext uri="{FF2B5EF4-FFF2-40B4-BE49-F238E27FC236}">
                <a16:creationId xmlns:a16="http://schemas.microsoft.com/office/drawing/2014/main" id="{468116E2-9E2A-444E-92F8-B1A7CB1476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4270591"/>
            <a:ext cx="6095999" cy="334819"/>
          </a:xfrm>
          <a:prstGeom prst="rect">
            <a:avLst/>
          </a:prstGeom>
        </p:spPr>
      </p:pic>
      <p:pic>
        <p:nvPicPr>
          <p:cNvPr id="30" name="Picture 29">
            <a:extLst>
              <a:ext uri="{FF2B5EF4-FFF2-40B4-BE49-F238E27FC236}">
                <a16:creationId xmlns:a16="http://schemas.microsoft.com/office/drawing/2014/main" id="{4AF2A1C0-A62D-4A01-AB2A-74ABC46C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6000" y="4270591"/>
            <a:ext cx="6095999" cy="334819"/>
          </a:xfrm>
          <a:prstGeom prst="rect">
            <a:avLst/>
          </a:prstGeom>
        </p:spPr>
      </p:pic>
      <p:sp>
        <p:nvSpPr>
          <p:cNvPr id="31" name="Flowchart: Summing Junction 30">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3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870" y="-345395"/>
            <a:ext cx="1756272" cy="165308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314047" y="184905"/>
            <a:ext cx="6725845" cy="923847"/>
          </a:xfrm>
          <a:prstGeom prst="foldedCorner">
            <a:avLst/>
          </a:prstGeom>
          <a:solidFill>
            <a:schemeClr val="accent6">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spcAft>
                <a:spcPts val="600"/>
              </a:spcAft>
            </a:pPr>
            <a:r>
              <a:rPr lang="en-US" sz="3200" b="1" dirty="0">
                <a:solidFill>
                  <a:schemeClr val="accent1">
                    <a:lumMod val="50000"/>
                  </a:schemeClr>
                </a:solidFill>
              </a:rPr>
              <a:t>1.</a:t>
            </a:r>
            <a:r>
              <a:rPr lang="en-US" sz="3200" dirty="0">
                <a:solidFill>
                  <a:schemeClr val="accent1">
                    <a:lumMod val="50000"/>
                  </a:schemeClr>
                </a:solidFill>
              </a:rPr>
              <a:t> </a:t>
            </a:r>
            <a:r>
              <a:rPr lang="en-US" sz="3200" dirty="0">
                <a:solidFill>
                  <a:prstClr val="black"/>
                </a:solidFill>
              </a:rPr>
              <a:t>What is the listening text about?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246794" y="1764113"/>
            <a:ext cx="3947813" cy="633589"/>
          </a:xfrm>
          <a:prstGeom prst="foldedCorner">
            <a:avLst/>
          </a:prstGeom>
          <a:solidFill>
            <a:schemeClr val="accent6">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Water pollution</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336331" y="5264823"/>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306413" y="433973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9246" y="572817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530906" y="446503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7488" y="559977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655" y="53290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352" y="370842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062900" y="3935590"/>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6179937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4495</TotalTime>
  <Words>1086</Words>
  <Application>Microsoft Office PowerPoint</Application>
  <PresentationFormat>Widescreen</PresentationFormat>
  <Paragraphs>179</Paragraphs>
  <Slides>25</Slides>
  <Notes>12</Notes>
  <HiddenSlides>0</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MS Mincho</vt:lpstr>
      <vt:lpstr>Arial</vt:lpstr>
      <vt:lpstr>Arial Narrow</vt:lpstr>
      <vt:lpstr>Calibri</vt:lpstr>
      <vt:lpstr>Calibri Light</vt:lpstr>
      <vt:lpstr>Lucida Calligraphy</vt:lpstr>
      <vt:lpstr>Myriad Pro</vt:lpstr>
      <vt:lpstr>OpenSans</vt:lpstr>
      <vt:lpstr>Tahoma</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Vu Thi Lan Anh</cp:lastModifiedBy>
  <cp:revision>250</cp:revision>
  <dcterms:created xsi:type="dcterms:W3CDTF">2020-12-09T02:04:09Z</dcterms:created>
  <dcterms:modified xsi:type="dcterms:W3CDTF">2024-01-23T03:37:13Z</dcterms:modified>
</cp:coreProperties>
</file>