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337" r:id="rId2"/>
    <p:sldId id="256" r:id="rId3"/>
    <p:sldId id="333" r:id="rId4"/>
    <p:sldId id="343" r:id="rId5"/>
    <p:sldId id="341" r:id="rId6"/>
    <p:sldId id="342" r:id="rId7"/>
    <p:sldId id="331" r:id="rId8"/>
    <p:sldId id="276" r:id="rId9"/>
    <p:sldId id="298" r:id="rId10"/>
    <p:sldId id="327" r:id="rId11"/>
    <p:sldId id="335" r:id="rId12"/>
    <p:sldId id="325" r:id="rId13"/>
    <p:sldId id="332" r:id="rId14"/>
    <p:sldId id="339" r:id="rId15"/>
    <p:sldId id="314" r:id="rId16"/>
    <p:sldId id="330" r:id="rId17"/>
    <p:sldId id="33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LINH" initials="NL" lastIdx="2" clrIdx="0">
    <p:extLst>
      <p:ext uri="{19B8F6BF-5375-455C-9EA6-DF929625EA0E}">
        <p15:presenceInfo xmlns:p15="http://schemas.microsoft.com/office/powerpoint/2012/main" userId="a6fb245461e99cb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FBCDCD"/>
    <a:srgbClr val="7192A9"/>
    <a:srgbClr val="EF4B66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4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551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070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17</a:t>
            </a:fld>
            <a:endParaRPr lang="en-US" sz="120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2540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68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51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0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72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31983" y="1479750"/>
            <a:ext cx="8764069" cy="120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/>
          <a:p>
            <a:r>
              <a:rPr lang="en-GB" sz="7200" b="1" dirty="0">
                <a:solidFill>
                  <a:srgbClr val="002060"/>
                </a:solidFill>
                <a:latin typeface="VNI-Ariston" pitchFamily="2" charset="0"/>
              </a:rPr>
              <a:t>Hello everyone!!!</a:t>
            </a:r>
            <a:endParaRPr lang="en-US" sz="7200" b="1" dirty="0">
              <a:solidFill>
                <a:srgbClr val="00206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0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1" y="1130183"/>
            <a:ext cx="87471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brackets.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1589" y="11328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374" y="10132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263845" y="1888060"/>
            <a:ext cx="1177774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E0702A"/>
                </a:solidFill>
              </a:rPr>
              <a:t>1.</a:t>
            </a:r>
            <a:r>
              <a:rPr lang="en-US" sz="2800" dirty="0"/>
              <a:t> I arrive at the station. I will call you </a:t>
            </a:r>
            <a:r>
              <a:rPr lang="en-US" sz="2800" b="1" dirty="0">
                <a:solidFill>
                  <a:srgbClr val="00B0F0"/>
                </a:solidFill>
              </a:rPr>
              <a:t>right after. </a:t>
            </a:r>
            <a:r>
              <a:rPr lang="en-US" sz="2800" dirty="0">
                <a:solidFill>
                  <a:srgbClr val="E0702A"/>
                </a:solidFill>
              </a:rPr>
              <a:t>(as soon as)</a:t>
            </a:r>
          </a:p>
          <a:p>
            <a:r>
              <a:rPr lang="en-US" sz="2800" dirty="0"/>
              <a:t>    ________________________________________________________</a:t>
            </a:r>
          </a:p>
          <a:p>
            <a:endParaRPr lang="en-US" sz="600" dirty="0"/>
          </a:p>
          <a:p>
            <a:r>
              <a:rPr lang="en-US" sz="2800" dirty="0"/>
              <a:t>    ________________________________________________________</a:t>
            </a:r>
          </a:p>
          <a:p>
            <a:endParaRPr lang="en-US" sz="1000" dirty="0"/>
          </a:p>
          <a:p>
            <a:r>
              <a:rPr lang="en-US" sz="2800" b="1" dirty="0">
                <a:solidFill>
                  <a:srgbClr val="E0702A"/>
                </a:solidFill>
              </a:rPr>
              <a:t>2. </a:t>
            </a:r>
            <a:r>
              <a:rPr lang="en-US" sz="2800" dirty="0"/>
              <a:t>Many Vietnamese women wear conical hats. They work in the field. </a:t>
            </a:r>
            <a:r>
              <a:rPr lang="en-US" sz="2800" dirty="0">
                <a:solidFill>
                  <a:srgbClr val="E0702A"/>
                </a:solidFill>
              </a:rPr>
              <a:t>(when)</a:t>
            </a:r>
          </a:p>
          <a:p>
            <a:r>
              <a:rPr lang="en-US" sz="2800" dirty="0"/>
              <a:t>    ___________________________________________________________</a:t>
            </a:r>
          </a:p>
          <a:p>
            <a:endParaRPr lang="en-US" sz="1000" dirty="0"/>
          </a:p>
          <a:p>
            <a:endParaRPr lang="en-US" sz="2800" b="1" dirty="0">
              <a:solidFill>
                <a:srgbClr val="E0702A"/>
              </a:solidFill>
            </a:endParaRPr>
          </a:p>
          <a:p>
            <a:r>
              <a:rPr lang="en-US" sz="2800" b="1" dirty="0">
                <a:solidFill>
                  <a:srgbClr val="E0702A"/>
                </a:solidFill>
              </a:rPr>
              <a:t>3. </a:t>
            </a:r>
            <a:r>
              <a:rPr lang="en-US" sz="2800" dirty="0"/>
              <a:t>My father taught me how to use the computer. Then he bought one for me. </a:t>
            </a:r>
            <a:r>
              <a:rPr lang="en-US" sz="2800" dirty="0">
                <a:solidFill>
                  <a:srgbClr val="E0702A"/>
                </a:solidFill>
              </a:rPr>
              <a:t>(before)</a:t>
            </a:r>
          </a:p>
          <a:p>
            <a:r>
              <a:rPr lang="en-US" sz="2800" dirty="0"/>
              <a:t>    _______________________________________________________________</a:t>
            </a:r>
          </a:p>
          <a:p>
            <a:endParaRPr lang="en-US" sz="600" dirty="0"/>
          </a:p>
          <a:p>
            <a:r>
              <a:rPr lang="en-US" sz="2800" dirty="0"/>
              <a:t>    _______________________________________________________________</a:t>
            </a:r>
          </a:p>
        </p:txBody>
      </p:sp>
      <p:sp>
        <p:nvSpPr>
          <p:cNvPr id="26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56989" y="2337544"/>
            <a:ext cx="7870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 will call you </a:t>
            </a:r>
            <a:r>
              <a:rPr lang="en-US" sz="2800" b="1" dirty="0">
                <a:solidFill>
                  <a:srgbClr val="FF0000"/>
                </a:solidFill>
              </a:rPr>
              <a:t>as soon as </a:t>
            </a:r>
            <a:r>
              <a:rPr lang="en-US" sz="2800" dirty="0">
                <a:solidFill>
                  <a:srgbClr val="7030A0"/>
                </a:solidFill>
              </a:rPr>
              <a:t>I arrive at the station.</a:t>
            </a:r>
            <a:endParaRPr lang="vi-VN" sz="2800" dirty="0">
              <a:solidFill>
                <a:srgbClr val="7030A0"/>
              </a:solidFill>
            </a:endParaRPr>
          </a:p>
        </p:txBody>
      </p:sp>
      <p:sp>
        <p:nvSpPr>
          <p:cNvPr id="27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41589" y="2842231"/>
            <a:ext cx="7870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As soon as </a:t>
            </a:r>
            <a:r>
              <a:rPr lang="en-US" sz="2800" dirty="0">
                <a:solidFill>
                  <a:srgbClr val="7030A0"/>
                </a:solidFill>
              </a:rPr>
              <a:t>I arrive at the station, I will call you.</a:t>
            </a:r>
            <a:endParaRPr lang="vi-VN" sz="2800" dirty="0">
              <a:solidFill>
                <a:srgbClr val="7030A0"/>
              </a:solidFill>
            </a:endParaRPr>
          </a:p>
        </p:txBody>
      </p:sp>
      <p:sp>
        <p:nvSpPr>
          <p:cNvPr id="28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22539" y="3853035"/>
            <a:ext cx="109979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Many Vietnamese women wear conical hats </a:t>
            </a:r>
            <a:r>
              <a:rPr lang="en-US" sz="2800" b="1" dirty="0">
                <a:solidFill>
                  <a:srgbClr val="FF0000"/>
                </a:solidFill>
              </a:rPr>
              <a:t>when</a:t>
            </a:r>
            <a:r>
              <a:rPr lang="en-US" sz="2800" dirty="0">
                <a:solidFill>
                  <a:srgbClr val="7030A0"/>
                </a:solidFill>
              </a:rPr>
              <a:t> they work in the field.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When</a:t>
            </a:r>
            <a:r>
              <a:rPr lang="en-US" sz="2800" dirty="0">
                <a:solidFill>
                  <a:srgbClr val="7030A0"/>
                </a:solidFill>
              </a:rPr>
              <a:t> many Vietnamese women work in the field, they wear conical hats.</a:t>
            </a:r>
            <a:endParaRPr lang="vi-VN" sz="2800" dirty="0">
              <a:solidFill>
                <a:srgbClr val="7030A0"/>
              </a:solidFill>
            </a:endParaRPr>
          </a:p>
          <a:p>
            <a:endParaRPr lang="vi-VN" sz="2800" dirty="0">
              <a:solidFill>
                <a:srgbClr val="7030A0"/>
              </a:solidFill>
            </a:endParaRPr>
          </a:p>
        </p:txBody>
      </p:sp>
      <p:sp>
        <p:nvSpPr>
          <p:cNvPr id="29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22539" y="5675353"/>
            <a:ext cx="11389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My father taught me how to use the computer </a:t>
            </a:r>
            <a:r>
              <a:rPr lang="en-US" sz="2800" b="1" dirty="0">
                <a:solidFill>
                  <a:srgbClr val="FF0000"/>
                </a:solidFill>
              </a:rPr>
              <a:t>before</a:t>
            </a:r>
            <a:r>
              <a:rPr lang="en-US" sz="2800" dirty="0">
                <a:solidFill>
                  <a:srgbClr val="7030A0"/>
                </a:solidFill>
              </a:rPr>
              <a:t> he bought one for me.</a:t>
            </a:r>
            <a:endParaRPr lang="vi-VN" sz="2800" dirty="0">
              <a:solidFill>
                <a:srgbClr val="7030A0"/>
              </a:solidFill>
            </a:endParaRPr>
          </a:p>
        </p:txBody>
      </p:sp>
      <p:sp>
        <p:nvSpPr>
          <p:cNvPr id="30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01464" y="6149143"/>
            <a:ext cx="108074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Before </a:t>
            </a:r>
            <a:r>
              <a:rPr lang="en-US" sz="2800" dirty="0">
                <a:solidFill>
                  <a:srgbClr val="7030A0"/>
                </a:solidFill>
              </a:rPr>
              <a:t>my father bought me a computer, he taught me how to use it.</a:t>
            </a:r>
            <a:endParaRPr lang="vi-VN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6981" y="1130183"/>
            <a:ext cx="874712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Combine each pair of sentences, using the conjunction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in brackets.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1589" y="113280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374" y="101329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56756428-0DDB-B86B-2192-FB91E1170C1E}"/>
              </a:ext>
            </a:extLst>
          </p:cNvPr>
          <p:cNvSpPr txBox="1"/>
          <p:nvPr/>
        </p:nvSpPr>
        <p:spPr>
          <a:xfrm>
            <a:off x="263845" y="1888060"/>
            <a:ext cx="1177774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E0702A"/>
                </a:solidFill>
              </a:rPr>
              <a:t>4.</a:t>
            </a:r>
            <a:r>
              <a:rPr lang="en-US" sz="2800"/>
              <a:t> Nick is reading a novel. Jack is reading a cartoon. </a:t>
            </a:r>
            <a:r>
              <a:rPr lang="en-US" sz="2800">
                <a:solidFill>
                  <a:srgbClr val="E0702A"/>
                </a:solidFill>
              </a:rPr>
              <a:t>(while)</a:t>
            </a:r>
            <a:endParaRPr lang="en-US" sz="2800" dirty="0">
              <a:solidFill>
                <a:srgbClr val="E0702A"/>
              </a:solidFill>
            </a:endParaRPr>
          </a:p>
          <a:p>
            <a:r>
              <a:rPr lang="en-US" sz="2800"/>
              <a:t>    ________________________________________________________</a:t>
            </a:r>
          </a:p>
          <a:p>
            <a:endParaRPr lang="en-US" sz="600"/>
          </a:p>
          <a:p>
            <a:r>
              <a:rPr lang="en-US" sz="2800"/>
              <a:t>    ________________________________________________________</a:t>
            </a:r>
          </a:p>
          <a:p>
            <a:endParaRPr lang="en-US" sz="1000" dirty="0"/>
          </a:p>
          <a:p>
            <a:r>
              <a:rPr lang="en-US" sz="2800" b="1">
                <a:solidFill>
                  <a:srgbClr val="E0702A"/>
                </a:solidFill>
              </a:rPr>
              <a:t>5. </a:t>
            </a:r>
            <a:r>
              <a:rPr lang="en-US" sz="2800"/>
              <a:t>The tornado hit. There were only a few houses left standing. </a:t>
            </a:r>
            <a:r>
              <a:rPr lang="en-US" sz="2800">
                <a:solidFill>
                  <a:srgbClr val="E0702A"/>
                </a:solidFill>
              </a:rPr>
              <a:t>(after)</a:t>
            </a:r>
          </a:p>
          <a:p>
            <a:r>
              <a:rPr lang="en-US" sz="2800"/>
              <a:t>    ________________________________________________________</a:t>
            </a:r>
          </a:p>
          <a:p>
            <a:endParaRPr lang="en-US" sz="600"/>
          </a:p>
          <a:p>
            <a:r>
              <a:rPr lang="en-US" sz="2800"/>
              <a:t>    ________________________________________________________</a:t>
            </a:r>
          </a:p>
          <a:p>
            <a:endParaRPr lang="en-US" sz="1000" dirty="0"/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56989" y="2337544"/>
            <a:ext cx="905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Nick is reading a novel </a:t>
            </a:r>
            <a:r>
              <a:rPr lang="en-US" sz="2800" b="1" dirty="0">
                <a:solidFill>
                  <a:srgbClr val="FF0000"/>
                </a:solidFill>
              </a:rPr>
              <a:t>while</a:t>
            </a:r>
            <a:r>
              <a:rPr lang="en-US" sz="2800" dirty="0">
                <a:solidFill>
                  <a:srgbClr val="7030A0"/>
                </a:solidFill>
              </a:rPr>
              <a:t> Jack is reading a cartoon.</a:t>
            </a:r>
            <a:endParaRPr lang="vi-VN" sz="2800" dirty="0">
              <a:solidFill>
                <a:srgbClr val="7030A0"/>
              </a:solidFill>
            </a:endParaRP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56989" y="2851804"/>
            <a:ext cx="905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While</a:t>
            </a:r>
            <a:r>
              <a:rPr lang="en-US" sz="2800" dirty="0">
                <a:solidFill>
                  <a:srgbClr val="7030A0"/>
                </a:solidFill>
              </a:rPr>
              <a:t> Nick is reading a novel, Jack is reading a cartoon.</a:t>
            </a:r>
            <a:endParaRPr lang="vi-VN" sz="2800" dirty="0">
              <a:solidFill>
                <a:srgbClr val="7030A0"/>
              </a:solidFill>
            </a:endParaRPr>
          </a:p>
        </p:txBody>
      </p:sp>
      <p:sp>
        <p:nvSpPr>
          <p:cNvPr id="18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41589" y="3870234"/>
            <a:ext cx="1003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After</a:t>
            </a:r>
            <a:r>
              <a:rPr lang="en-US" sz="2800" dirty="0">
                <a:solidFill>
                  <a:srgbClr val="7030A0"/>
                </a:solidFill>
              </a:rPr>
              <a:t> the tornado hit, there were only a few houses left standing.</a:t>
            </a:r>
            <a:endParaRPr lang="vi-VN" sz="2800" dirty="0">
              <a:solidFill>
                <a:srgbClr val="7030A0"/>
              </a:solidFill>
            </a:endParaRPr>
          </a:p>
        </p:txBody>
      </p:sp>
      <p:sp>
        <p:nvSpPr>
          <p:cNvPr id="19" name="Hộp Văn bản 8">
            <a:extLst>
              <a:ext uri="{FF2B5EF4-FFF2-40B4-BE49-F238E27FC236}">
                <a16:creationId xmlns:a16="http://schemas.microsoft.com/office/drawing/2014/main" id="{60A33C70-1989-86D5-1E95-4D4705F6E7CF}"/>
              </a:ext>
            </a:extLst>
          </p:cNvPr>
          <p:cNvSpPr txBox="1"/>
          <p:nvPr/>
        </p:nvSpPr>
        <p:spPr>
          <a:xfrm>
            <a:off x="641589" y="4367343"/>
            <a:ext cx="10035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There were only a few houses left standing </a:t>
            </a:r>
            <a:r>
              <a:rPr lang="en-US" sz="2800" b="1" dirty="0">
                <a:solidFill>
                  <a:srgbClr val="FF0000"/>
                </a:solidFill>
              </a:rPr>
              <a:t>after</a:t>
            </a:r>
            <a:r>
              <a:rPr lang="en-US" sz="2800" dirty="0">
                <a:solidFill>
                  <a:srgbClr val="7030A0"/>
                </a:solidFill>
              </a:rPr>
              <a:t> the tornado hit.</a:t>
            </a:r>
            <a:endParaRPr lang="vi-VN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86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15" t="4976" r="2941" b="2987"/>
          <a:stretch/>
        </p:blipFill>
        <p:spPr>
          <a:xfrm>
            <a:off x="3336510" y="2179332"/>
            <a:ext cx="5229850" cy="437154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1004" y="867813"/>
            <a:ext cx="299043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Matching game: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54856" y="8613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641" y="7586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00" y="50151"/>
            <a:ext cx="333768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sp>
        <p:nvSpPr>
          <p:cNvPr id="2" name="TextBox 11">
            <a:extLst>
              <a:ext uri="{FF2B5EF4-FFF2-40B4-BE49-F238E27FC236}">
                <a16:creationId xmlns:a16="http://schemas.microsoft.com/office/drawing/2014/main" id="{3904ADBA-CFA4-1F3C-E7D6-03C04C16EF9B}"/>
              </a:ext>
            </a:extLst>
          </p:cNvPr>
          <p:cNvSpPr txBox="1"/>
          <p:nvPr/>
        </p:nvSpPr>
        <p:spPr>
          <a:xfrm>
            <a:off x="8984528" y="3697785"/>
            <a:ext cx="3053711" cy="15696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Group B: </a:t>
            </a:r>
            <a:b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adverb clauses of time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18B369A-97D5-9794-A73C-07BAC4A0E72B}"/>
              </a:ext>
            </a:extLst>
          </p:cNvPr>
          <p:cNvSpPr txBox="1"/>
          <p:nvPr/>
        </p:nvSpPr>
        <p:spPr>
          <a:xfrm>
            <a:off x="3183178" y="1462017"/>
            <a:ext cx="5801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two groups, A and B.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61A43933-C860-1ED1-8F65-4DBDCBC08263}"/>
              </a:ext>
            </a:extLst>
          </p:cNvPr>
          <p:cNvSpPr txBox="1"/>
          <p:nvPr/>
        </p:nvSpPr>
        <p:spPr>
          <a:xfrm>
            <a:off x="239417" y="2620567"/>
            <a:ext cx="335397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Group A:</a:t>
            </a:r>
            <a:br>
              <a:rPr lang="en-US" sz="3200" b="1" dirty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E0702A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main clauses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408" y="758666"/>
            <a:ext cx="17716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ộp Văn bản 7">
            <a:extLst>
              <a:ext uri="{FF2B5EF4-FFF2-40B4-BE49-F238E27FC236}">
                <a16:creationId xmlns:a16="http://schemas.microsoft.com/office/drawing/2014/main" id="{C2A8E241-42BF-88C5-D2C3-3F6736F89F42}"/>
              </a:ext>
            </a:extLst>
          </p:cNvPr>
          <p:cNvSpPr txBox="1"/>
          <p:nvPr/>
        </p:nvSpPr>
        <p:spPr>
          <a:xfrm>
            <a:off x="1374470" y="1049962"/>
            <a:ext cx="97212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FontTx/>
              <a:buAutoNum type="arabicPeriod"/>
            </a:pPr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/ take a bath /always/ I go to bed./ before/</a:t>
            </a:r>
          </a:p>
          <a:p>
            <a:endParaRPr lang="en-US" sz="3200" dirty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effectLst/>
                <a:ea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you/</a:t>
            </a:r>
            <a:r>
              <a:rPr lang="en-GB" sz="3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Will / wait here / I am / until/ ready?</a:t>
            </a:r>
          </a:p>
          <a:p>
            <a:endParaRPr lang="en-US" sz="3200" dirty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3. I / was not/ at home / he / to see / when / came / me.</a:t>
            </a:r>
          </a:p>
          <a:p>
            <a:pPr lvl="0"/>
            <a:endParaRPr lang="en-US" sz="3200" dirty="0">
              <a:solidFill>
                <a:srgbClr val="333333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dirty="0">
                <a:ea typeface="Times New Roman" panose="02020603050405020304" pitchFamily="18" charset="0"/>
              </a:rPr>
              <a:t>4</a:t>
            </a:r>
            <a:r>
              <a:rPr lang="en-GB" sz="3200" dirty="0">
                <a:effectLst/>
                <a:ea typeface="Times New Roman" panose="02020603050405020304" pitchFamily="18" charset="0"/>
              </a:rPr>
              <a:t>. </a:t>
            </a:r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I/  will / get home / you / call </a:t>
            </a:r>
            <a:r>
              <a:rPr lang="en-US" sz="3200" dirty="0">
                <a:ea typeface="Times New Roman" panose="02020603050405020304" pitchFamily="18" charset="0"/>
              </a:rPr>
              <a:t>/ </a:t>
            </a:r>
            <a:r>
              <a:rPr lang="en-US" sz="3200" dirty="0">
                <a:solidFill>
                  <a:srgbClr val="333333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as soon as/  I</a:t>
            </a:r>
            <a:endParaRPr lang="vi-VN" sz="3200" dirty="0"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8324" y="108409"/>
            <a:ext cx="49135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Game: </a:t>
            </a: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 puzzling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5412" y="1579517"/>
            <a:ext cx="704543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GB" sz="2700" b="1" i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GB" sz="2700" b="1" i="1" dirty="0">
                <a:solidFill>
                  <a:srgbClr val="C00000"/>
                </a:solidFill>
                <a:ea typeface="Times New Roman" panose="02020603050405020304" pitchFamily="18" charset="0"/>
              </a:rPr>
              <a:t> </a:t>
            </a:r>
            <a:r>
              <a:rPr lang="en-US" sz="27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always take a bath before I go to bed.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05411" y="2580319"/>
            <a:ext cx="706509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7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7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you wait here until I am ready?</a:t>
            </a:r>
            <a:endParaRPr lang="en-US" sz="27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05411" y="3507911"/>
            <a:ext cx="7045430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27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7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I was not at home when he came to see me.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05411" y="4589392"/>
            <a:ext cx="7100021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7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will call you as soon as I arrive at the station.</a:t>
            </a:r>
            <a:endParaRPr lang="en-US" sz="27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4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78324" y="108409"/>
            <a:ext cx="4913525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Game: </a:t>
            </a:r>
            <a:r>
              <a:rPr lang="en-GB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Sentence puzzling</a:t>
            </a:r>
            <a:endParaRPr lang="en-US" sz="3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05762" y="1590947"/>
            <a:ext cx="704543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GB" sz="2700" b="1" i="1" dirty="0">
                <a:ea typeface="Times New Roman" panose="02020603050405020304" pitchFamily="18" charset="0"/>
                <a:sym typeface="Wingdings" panose="05000000000000000000" pitchFamily="2" charset="2"/>
              </a:rPr>
              <a:t>1. </a:t>
            </a:r>
            <a:r>
              <a:rPr lang="en-US" sz="27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always take a bath before I go to bed.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05761" y="2591749"/>
            <a:ext cx="706509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7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</a:t>
            </a:r>
            <a:r>
              <a:rPr lang="en-US" sz="27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you wait here until I am ready?</a:t>
            </a:r>
            <a:endParaRPr lang="en-US" sz="27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5761" y="3519341"/>
            <a:ext cx="7045430" cy="5078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en-US" sz="2700" b="1" i="1" dirty="0"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sz="2700" b="1" i="1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I was not at home when he came to see me.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05761" y="4600822"/>
            <a:ext cx="7205819" cy="5078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7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7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I will call you as soon as I arrive at the station.</a:t>
            </a:r>
            <a:endParaRPr lang="en-US" sz="2700" b="1" i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F6E18B71-AE3D-1211-0E7C-7990A9AE6161}"/>
              </a:ext>
            </a:extLst>
          </p:cNvPr>
          <p:cNvSpPr/>
          <p:nvPr/>
        </p:nvSpPr>
        <p:spPr>
          <a:xfrm>
            <a:off x="7852410" y="1614476"/>
            <a:ext cx="2823211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05233E4-90C7-E25B-D757-526173A44A0F}"/>
              </a:ext>
            </a:extLst>
          </p:cNvPr>
          <p:cNvSpPr/>
          <p:nvPr/>
        </p:nvSpPr>
        <p:spPr>
          <a:xfrm>
            <a:off x="7532773" y="2625391"/>
            <a:ext cx="2622108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2" name="Hình chữ nhật: Góc Tròn 10">
            <a:extLst>
              <a:ext uri="{FF2B5EF4-FFF2-40B4-BE49-F238E27FC236}">
                <a16:creationId xmlns:a16="http://schemas.microsoft.com/office/drawing/2014/main" id="{6E3AFD80-28E4-2350-3F8B-92CD78EB6413}"/>
              </a:ext>
            </a:extLst>
          </p:cNvPr>
          <p:cNvSpPr/>
          <p:nvPr/>
        </p:nvSpPr>
        <p:spPr>
          <a:xfrm>
            <a:off x="7541430" y="3519341"/>
            <a:ext cx="3637110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3" name="Hình chữ nhật: Góc Tròn 11">
            <a:extLst>
              <a:ext uri="{FF2B5EF4-FFF2-40B4-BE49-F238E27FC236}">
                <a16:creationId xmlns:a16="http://schemas.microsoft.com/office/drawing/2014/main" id="{DB5A562D-AB07-ED8F-42E9-69FB2DE773CD}"/>
              </a:ext>
            </a:extLst>
          </p:cNvPr>
          <p:cNvSpPr/>
          <p:nvPr/>
        </p:nvSpPr>
        <p:spPr>
          <a:xfrm>
            <a:off x="6904123" y="4616656"/>
            <a:ext cx="4807457" cy="476161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b="1062"/>
          <a:stretch/>
        </p:blipFill>
        <p:spPr>
          <a:xfrm>
            <a:off x="-1904" y="1005840"/>
            <a:ext cx="4507666" cy="58521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161883" y="2777758"/>
            <a:ext cx="36164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ADVERB CLAUSES OF TIME</a:t>
            </a:r>
          </a:p>
        </p:txBody>
      </p:sp>
    </p:spTree>
    <p:extLst>
      <p:ext uri="{BB962C8B-B14F-4D97-AF65-F5344CB8AC3E}">
        <p14:creationId xmlns:p14="http://schemas.microsoft.com/office/powerpoint/2010/main" val="10636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9" grpId="0" animBg="1"/>
      <p:bldP spid="10" grpId="0" animBg="1"/>
      <p:bldP spid="12" grpId="0" animBg="1"/>
      <p:bldP spid="13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7" y="207665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523719" y="2002300"/>
            <a:ext cx="786731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use the Complex sentences with adverb clauses of time;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641" y="28227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85651" y="124287"/>
            <a:ext cx="4916130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5966" y="1711720"/>
            <a:ext cx="72892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/>
              <a:t>Do exercise in the workbook.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 err="1"/>
              <a:t>Prepair</a:t>
            </a:r>
            <a:r>
              <a:rPr lang="en-US" sz="3600" dirty="0"/>
              <a:t> lesson 4 – Communication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536" y="3610773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24487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  <a:solidFill>
            <a:schemeClr val="accent6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581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26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ENVIRONMENTAL PROTECTION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845" y="3276612"/>
            <a:ext cx="4953000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9215" y="516090"/>
            <a:ext cx="10377635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Complex sentences with adverb clauses of time</a:t>
            </a:r>
            <a:endParaRPr lang="en-US" sz="32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6D9CBDD-F62A-874F-D4AE-0AE86734E40D}"/>
              </a:ext>
            </a:extLst>
          </p:cNvPr>
          <p:cNvSpPr txBox="1"/>
          <p:nvPr/>
        </p:nvSpPr>
        <p:spPr>
          <a:xfrm>
            <a:off x="350528" y="1466479"/>
            <a:ext cx="1163227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A complex sentence contains one independent clause and at least one dependent clause.</a:t>
            </a:r>
          </a:p>
          <a:p>
            <a:endParaRPr lang="vi-VN" sz="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Example: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roads were slippery</a:t>
            </a:r>
            <a:r>
              <a:rPr lang="vi-VN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	</a:t>
            </a:r>
            <a:r>
              <a:rPr lang="en-US" sz="32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it rained.</a:t>
            </a:r>
            <a:endParaRPr lang="vi-VN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independent clause</a:t>
            </a:r>
            <a:r>
              <a:rPr lang="en-US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: IC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3200" b="1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clause: DC</a:t>
            </a:r>
          </a:p>
          <a:p>
            <a:endParaRPr lang="en-US" sz="800" b="1" i="1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An adverb clause is a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endParaRPr lang="vi-VN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An adverb clause of time </a:t>
            </a:r>
            <a:r>
              <a:rPr lang="en-US" sz="3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shows when something happens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It is usually introduced by time connectors: </a:t>
            </a:r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before, after, when, while, </a:t>
            </a:r>
          </a:p>
          <a:p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till/until, as soon as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endParaRPr lang="vi-VN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8" y="97182"/>
            <a:ext cx="2804773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4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657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77BD-A8C6-4839-82D7-BA2628F28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43733" cy="2513542"/>
          </a:xfrm>
        </p:spPr>
        <p:txBody>
          <a:bodyPr>
            <a:normAutofit/>
          </a:bodyPr>
          <a:lstStyle/>
          <a:p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1.The roads were slippery</a:t>
            </a:r>
            <a:r>
              <a:rPr lang="vi-VN" sz="4000" b="1" i="1" dirty="0">
                <a:ea typeface="Times New Roman" panose="02020603050405020304" pitchFamily="18" charset="0"/>
              </a:rPr>
              <a:t> 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it rained.</a:t>
            </a:r>
            <a:br>
              <a:rPr lang="vi-VN" sz="4000" dirty="0">
                <a:ea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independent clause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IC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clause: DC</a:t>
            </a:r>
            <a:b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en-US" sz="4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When it rained, the roads were slippery.</a:t>
            </a:r>
            <a:r>
              <a:rPr lang="vi-VN" sz="4000" b="1" i="1" dirty="0">
                <a:ea typeface="Times New Roman" panose="02020603050405020304" pitchFamily="18" charset="0"/>
              </a:rPr>
              <a:t> </a:t>
            </a:r>
            <a:br>
              <a:rPr lang="vi-VN" sz="4000" dirty="0">
                <a:ea typeface="Times New Roman" panose="02020603050405020304" pitchFamily="18" charset="0"/>
              </a:rPr>
            </a:br>
            <a:r>
              <a:rPr lang="en-US" sz="40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clause: DC   independent clause</a:t>
            </a: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IC</a:t>
            </a:r>
            <a:r>
              <a:rPr lang="en-US"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02D66-7D3A-4A0A-B0A1-FE2AC8D31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129491"/>
            <a:ext cx="10515600" cy="4351338"/>
          </a:xfrm>
        </p:spPr>
        <p:txBody>
          <a:bodyPr/>
          <a:lstStyle/>
          <a:p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Before: Tr</a:t>
            </a:r>
            <a:r>
              <a:rPr lang="vi-VN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endParaRPr lang="en-US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after: Sau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endParaRPr lang="en-US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when: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endParaRPr lang="en-US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while :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till/until: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endParaRPr lang="en-US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as soon as: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endParaRPr lang="vi-V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843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9215" y="516090"/>
            <a:ext cx="10377635" cy="753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 dirty="0">
                <a:solidFill>
                  <a:srgbClr val="AD4F0F"/>
                </a:solidFill>
              </a:rPr>
              <a:t>Complex sentences with adverb clauses of time</a:t>
            </a:r>
            <a:endParaRPr lang="en-US" sz="32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360" y="0"/>
            <a:ext cx="2804773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400" b="1" u="sng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n-US" sz="34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8700" y="1289914"/>
            <a:ext cx="6262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/>
              <a:t>(</a:t>
            </a:r>
            <a:r>
              <a:rPr lang="en-US" sz="2400" b="1" i="1" dirty="0" err="1"/>
              <a:t>Câu</a:t>
            </a:r>
            <a:r>
              <a:rPr lang="en-US" sz="2400" b="1" i="1" dirty="0"/>
              <a:t> </a:t>
            </a:r>
            <a:r>
              <a:rPr lang="en-US" sz="2400" b="1" i="1" dirty="0" err="1"/>
              <a:t>phức</a:t>
            </a:r>
            <a:r>
              <a:rPr lang="en-US" sz="2400" b="1" i="1" dirty="0"/>
              <a:t> </a:t>
            </a:r>
            <a:r>
              <a:rPr lang="en-US" sz="2400" b="1" i="1" dirty="0" err="1"/>
              <a:t>với</a:t>
            </a:r>
            <a:r>
              <a:rPr lang="en-US" sz="2400" b="1" i="1" dirty="0"/>
              <a:t> </a:t>
            </a:r>
            <a:r>
              <a:rPr lang="en-US" sz="2400" b="1" i="1" dirty="0" err="1"/>
              <a:t>mệnh</a:t>
            </a:r>
            <a:r>
              <a:rPr lang="en-US" sz="2400" b="1" i="1" dirty="0"/>
              <a:t> </a:t>
            </a:r>
            <a:r>
              <a:rPr lang="en-US" sz="2400" b="1" i="1" dirty="0" err="1"/>
              <a:t>đề</a:t>
            </a:r>
            <a:r>
              <a:rPr lang="en-US" sz="2400" b="1" i="1" dirty="0"/>
              <a:t> </a:t>
            </a:r>
            <a:r>
              <a:rPr lang="en-US" sz="2400" b="1" i="1" dirty="0" err="1"/>
              <a:t>trạng</a:t>
            </a:r>
            <a:r>
              <a:rPr lang="en-US" sz="2400" b="1" i="1" dirty="0"/>
              <a:t> </a:t>
            </a:r>
            <a:r>
              <a:rPr lang="en-US" sz="2400" b="1" i="1" dirty="0" err="1"/>
              <a:t>ngữ</a:t>
            </a:r>
            <a:r>
              <a:rPr lang="en-US" sz="2400" b="1" i="1" dirty="0"/>
              <a:t> </a:t>
            </a:r>
            <a:r>
              <a:rPr lang="en-US" sz="2400" b="1" i="1" dirty="0" err="1"/>
              <a:t>chỉ</a:t>
            </a:r>
            <a:r>
              <a:rPr lang="en-US" sz="2400" b="1" i="1" dirty="0"/>
              <a:t> </a:t>
            </a:r>
            <a:r>
              <a:rPr lang="en-US" sz="2400" b="1" i="1" dirty="0" err="1"/>
              <a:t>thời</a:t>
            </a:r>
            <a:r>
              <a:rPr lang="en-US" sz="2400" b="1" i="1" dirty="0"/>
              <a:t> </a:t>
            </a:r>
            <a:r>
              <a:rPr lang="en-US" sz="2400" b="1" i="1" dirty="0" err="1"/>
              <a:t>gian</a:t>
            </a:r>
            <a:r>
              <a:rPr lang="en-US" sz="2400" b="1" i="1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835739" y="1690363"/>
            <a:ext cx="104418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A complex sentence contains one independent clause and at least one dependent clause.</a:t>
            </a:r>
          </a:p>
        </p:txBody>
      </p:sp>
      <p:sp>
        <p:nvSpPr>
          <p:cNvPr id="6" name="Rectangle 5"/>
          <p:cNvSpPr/>
          <p:nvPr/>
        </p:nvSpPr>
        <p:spPr>
          <a:xfrm>
            <a:off x="922237" y="2690976"/>
            <a:ext cx="10846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dirty="0">
                <a:solidFill>
                  <a:prstClr val="black"/>
                </a:solidFill>
              </a:rPr>
              <a:t>(</a:t>
            </a:r>
            <a:r>
              <a:rPr lang="vi-VN" sz="2400" i="1" dirty="0">
                <a:solidFill>
                  <a:prstClr val="black"/>
                </a:solidFill>
              </a:rPr>
              <a:t>Một câu phức chứa một mệnh đề độc lập và ít nhất một mệnh đề phụ thuộc.</a:t>
            </a:r>
            <a:r>
              <a:rPr lang="en-US" sz="2400" i="1" dirty="0">
                <a:solidFill>
                  <a:prstClr val="black"/>
                </a:solidFill>
              </a:rPr>
              <a:t>)</a:t>
            </a:r>
            <a:endParaRPr lang="vi-VN" sz="2400" i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23913" y="3152641"/>
            <a:ext cx="9193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Example:</a:t>
            </a:r>
            <a:endParaRPr lang="vi-VN" sz="28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roads were slippery</a:t>
            </a:r>
            <a:r>
              <a:rPr lang="vi-VN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when it rained.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9703" y="5427479"/>
            <a:ext cx="73840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- </a:t>
            </a:r>
            <a:r>
              <a:rPr lang="en-US" sz="2800" i="1" dirty="0" err="1"/>
              <a:t>Mệnh</a:t>
            </a:r>
            <a:r>
              <a:rPr lang="en-US" sz="2800" i="1" dirty="0"/>
              <a:t> </a:t>
            </a:r>
            <a:r>
              <a:rPr lang="en-US" sz="2800" i="1" dirty="0" err="1"/>
              <a:t>đề</a:t>
            </a:r>
            <a:r>
              <a:rPr lang="en-US" sz="2800" i="1" dirty="0"/>
              <a:t> </a:t>
            </a:r>
            <a:r>
              <a:rPr lang="en-US" sz="2800" i="1" dirty="0" err="1"/>
              <a:t>trạng</a:t>
            </a:r>
            <a:r>
              <a:rPr lang="en-US" sz="2800" i="1" dirty="0"/>
              <a:t> </a:t>
            </a:r>
            <a:r>
              <a:rPr lang="en-US" sz="2800" i="1" dirty="0" err="1"/>
              <a:t>ngữ</a:t>
            </a:r>
            <a:r>
              <a:rPr lang="en-US" sz="2800" i="1" dirty="0"/>
              <a:t> </a:t>
            </a:r>
            <a:r>
              <a:rPr lang="en-US" sz="2800" i="1" dirty="0" err="1"/>
              <a:t>là</a:t>
            </a:r>
            <a:r>
              <a:rPr lang="en-US" sz="2800" i="1" dirty="0"/>
              <a:t> </a:t>
            </a:r>
            <a:r>
              <a:rPr lang="en-US" sz="2800" i="1" dirty="0" err="1"/>
              <a:t>mệnh</a:t>
            </a:r>
            <a:r>
              <a:rPr lang="en-US" sz="2800" i="1" dirty="0"/>
              <a:t> </a:t>
            </a:r>
            <a:r>
              <a:rPr lang="en-US" sz="2800" i="1" dirty="0" err="1"/>
              <a:t>đề</a:t>
            </a:r>
            <a:r>
              <a:rPr lang="en-US" sz="2800" i="1" dirty="0"/>
              <a:t> </a:t>
            </a:r>
            <a:r>
              <a:rPr lang="en-US" sz="2800" i="1" dirty="0" err="1"/>
              <a:t>phụ</a:t>
            </a:r>
            <a:r>
              <a:rPr lang="en-US" sz="2800" i="1" dirty="0"/>
              <a:t> </a:t>
            </a:r>
            <a:r>
              <a:rPr lang="en-US" sz="2800" i="1" dirty="0" err="1"/>
              <a:t>thuộc</a:t>
            </a:r>
            <a:r>
              <a:rPr lang="en-US" sz="2800" i="1" dirty="0"/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717" y="4773198"/>
            <a:ext cx="81088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An adverb clause is a 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5739" y="4048113"/>
            <a:ext cx="3715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independent clause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i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81715" y="4036462"/>
            <a:ext cx="30925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dependent clause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220929" y="4048113"/>
            <a:ext cx="224175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32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" grpId="0"/>
      <p:bldP spid="6" grpId="0"/>
      <p:bldP spid="8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439" y="1990551"/>
            <a:ext cx="105893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/>
              <a:t>- </a:t>
            </a:r>
            <a:r>
              <a:rPr lang="vi-VN" sz="2800" i="1" dirty="0"/>
              <a:t>Mệnh đề trạng ngữ thời gian cho thấy khi nào sự việc xảy ra. </a:t>
            </a:r>
            <a:endParaRPr lang="en-US" sz="2800" i="1" dirty="0"/>
          </a:p>
          <a:p>
            <a:r>
              <a:rPr lang="en-US" sz="2800" i="1" dirty="0"/>
              <a:t>- </a:t>
            </a:r>
            <a:r>
              <a:rPr lang="vi-VN" sz="2800" i="1" dirty="0"/>
              <a:t>Nó thường được giới thiệu bằng liên từ</a:t>
            </a:r>
            <a:r>
              <a:rPr lang="en-US" sz="2800" i="1" dirty="0"/>
              <a:t> </a:t>
            </a:r>
            <a:r>
              <a:rPr lang="en-US" sz="2800" i="1" dirty="0" err="1"/>
              <a:t>chỉ</a:t>
            </a:r>
            <a:r>
              <a:rPr lang="en-US" sz="2800" i="1" dirty="0"/>
              <a:t> </a:t>
            </a:r>
            <a:r>
              <a:rPr lang="en-US" sz="2800" i="1" dirty="0" err="1"/>
              <a:t>thời</a:t>
            </a:r>
            <a:r>
              <a:rPr lang="en-US" sz="2800" i="1" dirty="0"/>
              <a:t> </a:t>
            </a:r>
            <a:r>
              <a:rPr lang="en-US" sz="2800" i="1" dirty="0" err="1"/>
              <a:t>gian</a:t>
            </a:r>
            <a:r>
              <a:rPr lang="vi-VN" sz="2800" i="1" dirty="0"/>
              <a:t>: </a:t>
            </a:r>
            <a:endParaRPr lang="en-US" sz="2800" i="1" dirty="0"/>
          </a:p>
          <a:p>
            <a:r>
              <a:rPr lang="en-US" sz="2800" i="1" dirty="0"/>
              <a:t> + </a:t>
            </a:r>
            <a:r>
              <a:rPr lang="vi-VN" sz="2800" i="1" dirty="0"/>
              <a:t>before </a:t>
            </a:r>
            <a:r>
              <a:rPr lang="en-US" sz="2800" i="1" dirty="0"/>
              <a:t>: </a:t>
            </a:r>
            <a:r>
              <a:rPr lang="vi-VN" sz="2800" i="1" dirty="0"/>
              <a:t>trước khi</a:t>
            </a:r>
            <a:endParaRPr lang="en-US" sz="2800" i="1" dirty="0"/>
          </a:p>
          <a:p>
            <a:r>
              <a:rPr lang="en-US" sz="2800" i="1" dirty="0"/>
              <a:t> +</a:t>
            </a:r>
            <a:r>
              <a:rPr lang="vi-VN" sz="2800" i="1" dirty="0"/>
              <a:t> after </a:t>
            </a:r>
            <a:r>
              <a:rPr lang="en-US" sz="2800" i="1" dirty="0"/>
              <a:t>: </a:t>
            </a:r>
            <a:r>
              <a:rPr lang="vi-VN" sz="2800" i="1" dirty="0"/>
              <a:t>sau khi</a:t>
            </a:r>
            <a:endParaRPr lang="en-US" sz="2800" i="1" dirty="0"/>
          </a:p>
          <a:p>
            <a:r>
              <a:rPr lang="en-US" sz="2800" i="1" dirty="0"/>
              <a:t> + </a:t>
            </a:r>
            <a:r>
              <a:rPr lang="vi-VN" sz="2800" i="1" dirty="0"/>
              <a:t>when</a:t>
            </a:r>
            <a:r>
              <a:rPr lang="en-US" sz="2800" i="1" dirty="0"/>
              <a:t> : </a:t>
            </a:r>
            <a:r>
              <a:rPr lang="vi-VN" sz="2800" i="1" dirty="0"/>
              <a:t>khi</a:t>
            </a:r>
            <a:endParaRPr lang="en-US" sz="2800" i="1" dirty="0"/>
          </a:p>
          <a:p>
            <a:r>
              <a:rPr lang="en-US" sz="2800" i="1" dirty="0"/>
              <a:t> + </a:t>
            </a:r>
            <a:r>
              <a:rPr lang="vi-VN" sz="2800" i="1" dirty="0"/>
              <a:t> while</a:t>
            </a:r>
            <a:r>
              <a:rPr lang="en-US" sz="2800" i="1" dirty="0"/>
              <a:t> : </a:t>
            </a:r>
            <a:r>
              <a:rPr lang="vi-VN" sz="2800" i="1" dirty="0"/>
              <a:t>trong khi</a:t>
            </a:r>
            <a:endParaRPr lang="en-US" sz="2800" i="1" dirty="0"/>
          </a:p>
          <a:p>
            <a:r>
              <a:rPr lang="en-US" sz="2800" i="1" dirty="0"/>
              <a:t> + </a:t>
            </a:r>
            <a:r>
              <a:rPr lang="vi-VN" sz="2800" i="1" dirty="0"/>
              <a:t> till/ until </a:t>
            </a:r>
            <a:r>
              <a:rPr lang="en-US" sz="2800" i="1" dirty="0"/>
              <a:t>: </a:t>
            </a:r>
            <a:r>
              <a:rPr lang="vi-VN" sz="2800" i="1" dirty="0"/>
              <a:t>cho đến khi</a:t>
            </a:r>
            <a:endParaRPr lang="en-US" sz="2800" i="1" dirty="0"/>
          </a:p>
          <a:p>
            <a:r>
              <a:rPr lang="en-US" sz="2800" i="1" dirty="0"/>
              <a:t> + </a:t>
            </a:r>
            <a:r>
              <a:rPr lang="vi-VN" sz="2800" i="1" dirty="0"/>
              <a:t> as soon as </a:t>
            </a:r>
            <a:r>
              <a:rPr lang="en-US" sz="2800" i="1" dirty="0"/>
              <a:t>: </a:t>
            </a:r>
            <a:r>
              <a:rPr lang="vi-VN" sz="2800" i="1" dirty="0"/>
              <a:t>ngay khi</a:t>
            </a:r>
            <a:endParaRPr lang="en-US" sz="2800" i="1" dirty="0"/>
          </a:p>
          <a:p>
            <a:r>
              <a:rPr lang="en-US" sz="2800" i="1" dirty="0"/>
              <a:t> + </a:t>
            </a:r>
            <a:r>
              <a:rPr lang="vi-VN" sz="2800" i="1" dirty="0"/>
              <a:t>…</a:t>
            </a:r>
          </a:p>
          <a:p>
            <a:endParaRPr lang="vi-VN" sz="2800" dirty="0"/>
          </a:p>
        </p:txBody>
      </p:sp>
      <p:sp>
        <p:nvSpPr>
          <p:cNvPr id="5" name="Rectangle 4"/>
          <p:cNvSpPr/>
          <p:nvPr/>
        </p:nvSpPr>
        <p:spPr>
          <a:xfrm>
            <a:off x="766915" y="234438"/>
            <a:ext cx="103828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An adverb clause of time 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shows when something happens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lvl="0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It is usually introduced by time connectors: </a:t>
            </a:r>
            <a:r>
              <a:rPr lang="en-US" sz="32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before, after, when, while, till / until, as soon as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…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8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>
            <a:extLst>
              <a:ext uri="{FF2B5EF4-FFF2-40B4-BE49-F238E27FC236}">
                <a16:creationId xmlns:a16="http://schemas.microsoft.com/office/drawing/2014/main" id="{C08C442B-59CF-50BB-BD63-3F819C0172BA}"/>
              </a:ext>
            </a:extLst>
          </p:cNvPr>
          <p:cNvSpPr txBox="1"/>
          <p:nvPr/>
        </p:nvSpPr>
        <p:spPr>
          <a:xfrm>
            <a:off x="1052289" y="393182"/>
            <a:ext cx="1066376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sentences and write I.C if the underlined clause is an independent clause or D.C if it is a dependent clause</a:t>
            </a:r>
          </a:p>
        </p:txBody>
      </p:sp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C2857D99-7E44-76B9-9581-BF03AC396FF5}"/>
              </a:ext>
            </a:extLst>
          </p:cNvPr>
          <p:cNvSpPr/>
          <p:nvPr/>
        </p:nvSpPr>
        <p:spPr>
          <a:xfrm>
            <a:off x="496899" y="49975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3" name="TextBox 16">
            <a:extLst>
              <a:ext uri="{FF2B5EF4-FFF2-40B4-BE49-F238E27FC236}">
                <a16:creationId xmlns:a16="http://schemas.microsoft.com/office/drawing/2014/main" id="{AE87A8EE-A241-5F34-E951-B0C5D1E1BEC9}"/>
              </a:ext>
            </a:extLst>
          </p:cNvPr>
          <p:cNvSpPr txBox="1"/>
          <p:nvPr/>
        </p:nvSpPr>
        <p:spPr>
          <a:xfrm>
            <a:off x="549684" y="4133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9B14CF8-CF6A-27E0-BCA7-D53E35BDB374}"/>
              </a:ext>
            </a:extLst>
          </p:cNvPr>
          <p:cNvSpPr txBox="1"/>
          <p:nvPr/>
        </p:nvSpPr>
        <p:spPr>
          <a:xfrm>
            <a:off x="1691987" y="1320162"/>
            <a:ext cx="991990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I’ll wait for you here until you get back.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Make sure you lock the door when you go out.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You must get a permit before you build a campfire at a national park.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Don’t use too much water while you are having a shower.</a:t>
            </a:r>
            <a:br>
              <a:rPr lang="en-US" sz="3600" b="0" i="0" dirty="0">
                <a:solidFill>
                  <a:srgbClr val="242021"/>
                </a:solidFill>
                <a:effectLst/>
              </a:rPr>
            </a:br>
            <a:r>
              <a:rPr lang="en-US" sz="3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As soon as my friends come, we will pick up rubbish on the beach.</a:t>
            </a:r>
            <a:r>
              <a:rPr lang="en-US" sz="3600" dirty="0"/>
              <a:t> </a:t>
            </a:r>
            <a:endParaRPr lang="vi-VN" sz="3600" dirty="0"/>
          </a:p>
        </p:txBody>
      </p: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DFA83789-B079-A68F-C512-4A58C13D59B1}"/>
              </a:ext>
            </a:extLst>
          </p:cNvPr>
          <p:cNvCxnSpPr/>
          <p:nvPr/>
        </p:nvCxnSpPr>
        <p:spPr>
          <a:xfrm flipV="1">
            <a:off x="2231070" y="1824149"/>
            <a:ext cx="3697782" cy="18672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1A480199-F364-DD44-A9BF-3AD64ED634B1}"/>
              </a:ext>
            </a:extLst>
          </p:cNvPr>
          <p:cNvSpPr/>
          <p:nvPr/>
        </p:nvSpPr>
        <p:spPr>
          <a:xfrm>
            <a:off x="496899" y="1295851"/>
            <a:ext cx="7192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I.C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4C0380AF-6343-6797-A15D-C2C601300C78}"/>
              </a:ext>
            </a:extLst>
          </p:cNvPr>
          <p:cNvCxnSpPr>
            <a:cxnSpLocks/>
          </p:cNvCxnSpPr>
          <p:nvPr/>
        </p:nvCxnSpPr>
        <p:spPr>
          <a:xfrm>
            <a:off x="7600335" y="2359742"/>
            <a:ext cx="3134647" cy="22317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id="{68A3904E-7ABB-4A57-BAA7-6B633439BAEA}"/>
              </a:ext>
            </a:extLst>
          </p:cNvPr>
          <p:cNvSpPr/>
          <p:nvPr/>
        </p:nvSpPr>
        <p:spPr>
          <a:xfrm>
            <a:off x="496899" y="1824149"/>
            <a:ext cx="8955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AB335BDC-4C8B-6E97-01B2-FDA7EADD6EE6}"/>
              </a:ext>
            </a:extLst>
          </p:cNvPr>
          <p:cNvCxnSpPr>
            <a:cxnSpLocks/>
          </p:cNvCxnSpPr>
          <p:nvPr/>
        </p:nvCxnSpPr>
        <p:spPr>
          <a:xfrm flipV="1">
            <a:off x="2379406" y="2871020"/>
            <a:ext cx="3942736" cy="19664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id="{0C1858D3-07CA-9755-FFDF-46BBC7B9F5FF}"/>
              </a:ext>
            </a:extLst>
          </p:cNvPr>
          <p:cNvSpPr/>
          <p:nvPr/>
        </p:nvSpPr>
        <p:spPr>
          <a:xfrm>
            <a:off x="543760" y="2382059"/>
            <a:ext cx="7192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I.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E54CE65B-C000-E3F2-3E40-B05F33A44063}"/>
              </a:ext>
            </a:extLst>
          </p:cNvPr>
          <p:cNvCxnSpPr>
            <a:cxnSpLocks/>
          </p:cNvCxnSpPr>
          <p:nvPr/>
        </p:nvCxnSpPr>
        <p:spPr>
          <a:xfrm flipV="1">
            <a:off x="7225211" y="4010526"/>
            <a:ext cx="4052389" cy="24932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Hình chữ nhật 30">
            <a:extLst>
              <a:ext uri="{FF2B5EF4-FFF2-40B4-BE49-F238E27FC236}">
                <a16:creationId xmlns:a16="http://schemas.microsoft.com/office/drawing/2014/main" id="{54A03CBA-ACE6-BBF0-2060-1541E08D9618}"/>
              </a:ext>
            </a:extLst>
          </p:cNvPr>
          <p:cNvSpPr/>
          <p:nvPr/>
        </p:nvSpPr>
        <p:spPr>
          <a:xfrm>
            <a:off x="455626" y="3463787"/>
            <a:ext cx="8955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2" name="Đường nối Thẳng 31">
            <a:extLst>
              <a:ext uri="{FF2B5EF4-FFF2-40B4-BE49-F238E27FC236}">
                <a16:creationId xmlns:a16="http://schemas.microsoft.com/office/drawing/2014/main" id="{43599F55-D2FF-CBCA-A65D-DA7D39542412}"/>
              </a:ext>
            </a:extLst>
          </p:cNvPr>
          <p:cNvCxnSpPr>
            <a:cxnSpLocks/>
          </p:cNvCxnSpPr>
          <p:nvPr/>
        </p:nvCxnSpPr>
        <p:spPr>
          <a:xfrm flipV="1">
            <a:off x="1788047" y="4549995"/>
            <a:ext cx="1456598" cy="32572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Hình chữ nhật 33">
            <a:extLst>
              <a:ext uri="{FF2B5EF4-FFF2-40B4-BE49-F238E27FC236}">
                <a16:creationId xmlns:a16="http://schemas.microsoft.com/office/drawing/2014/main" id="{5A3241AB-666E-2340-3BA2-D682FF3B648D}"/>
              </a:ext>
            </a:extLst>
          </p:cNvPr>
          <p:cNvSpPr/>
          <p:nvPr/>
        </p:nvSpPr>
        <p:spPr>
          <a:xfrm>
            <a:off x="543760" y="4545515"/>
            <a:ext cx="89556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D.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endParaRPr lang="vi-VN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cxnSp>
        <p:nvCxnSpPr>
          <p:cNvPr id="35" name="Đường nối Thẳng 34">
            <a:extLst>
              <a:ext uri="{FF2B5EF4-FFF2-40B4-BE49-F238E27FC236}">
                <a16:creationId xmlns:a16="http://schemas.microsoft.com/office/drawing/2014/main" id="{A0C59423-428B-B8C3-F8D6-1F647328AA7C}"/>
              </a:ext>
            </a:extLst>
          </p:cNvPr>
          <p:cNvCxnSpPr>
            <a:cxnSpLocks/>
          </p:cNvCxnSpPr>
          <p:nvPr/>
        </p:nvCxnSpPr>
        <p:spPr>
          <a:xfrm>
            <a:off x="2231070" y="5134357"/>
            <a:ext cx="5126982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81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7" grpId="0"/>
      <p:bldP spid="31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63959" y="894542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A, B, or C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46770" y="86774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9555" y="7677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C7E22F98-66D5-FFE9-167E-1278287F7B1C}"/>
              </a:ext>
            </a:extLst>
          </p:cNvPr>
          <p:cNvSpPr txBox="1"/>
          <p:nvPr/>
        </p:nvSpPr>
        <p:spPr>
          <a:xfrm>
            <a:off x="487067" y="1428189"/>
            <a:ext cx="1162047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was not at home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he came to see me yesterday.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when 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until   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as soon as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called the forest guard unit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saw the bush fire.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as soon as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while 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until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went straight to the gym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I left home.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while 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before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after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You can stay with us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you find a suitable place to stay.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as soon as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before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until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cleaned up everything at the campsite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we left.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until   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before                           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while</a:t>
            </a:r>
            <a:r>
              <a:rPr lang="en-US" sz="3200" dirty="0"/>
              <a:t> </a:t>
            </a:r>
            <a:endParaRPr lang="vi-VN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98072" y="40765"/>
            <a:ext cx="289523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8E212046-F13E-D9DF-9CE9-D64313D583D8}"/>
              </a:ext>
            </a:extLst>
          </p:cNvPr>
          <p:cNvSpPr/>
          <p:nvPr/>
        </p:nvSpPr>
        <p:spPr>
          <a:xfrm>
            <a:off x="418102" y="1979475"/>
            <a:ext cx="562905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E0736BE2-8A86-B0AB-A417-DCD20F3CFD18}"/>
              </a:ext>
            </a:extLst>
          </p:cNvPr>
          <p:cNvSpPr/>
          <p:nvPr/>
        </p:nvSpPr>
        <p:spPr>
          <a:xfrm>
            <a:off x="438298" y="2942217"/>
            <a:ext cx="542709" cy="53197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ình Bầu dục 5">
            <a:extLst>
              <a:ext uri="{FF2B5EF4-FFF2-40B4-BE49-F238E27FC236}">
                <a16:creationId xmlns:a16="http://schemas.microsoft.com/office/drawing/2014/main" id="{08F0C2B8-77E9-984E-7F97-4490EEE6BF5E}"/>
              </a:ext>
            </a:extLst>
          </p:cNvPr>
          <p:cNvSpPr/>
          <p:nvPr/>
        </p:nvSpPr>
        <p:spPr>
          <a:xfrm>
            <a:off x="8336060" y="3909814"/>
            <a:ext cx="552796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CE901B56-660C-5D99-828E-F89A9985D9F5}"/>
              </a:ext>
            </a:extLst>
          </p:cNvPr>
          <p:cNvSpPr/>
          <p:nvPr/>
        </p:nvSpPr>
        <p:spPr>
          <a:xfrm>
            <a:off x="8345465" y="4879406"/>
            <a:ext cx="543391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221B989B-5A25-3954-C3B8-B256DCA4870C}"/>
              </a:ext>
            </a:extLst>
          </p:cNvPr>
          <p:cNvSpPr/>
          <p:nvPr/>
        </p:nvSpPr>
        <p:spPr>
          <a:xfrm>
            <a:off x="4380105" y="5894181"/>
            <a:ext cx="572895" cy="5241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86579" y="41428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9184" y="438193"/>
            <a:ext cx="1116147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clauses in the two columns to form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complex sentences.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364" y="3116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3185"/>
          <a:stretch/>
        </p:blipFill>
        <p:spPr>
          <a:xfrm>
            <a:off x="1371600" y="923767"/>
            <a:ext cx="2800350" cy="4993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46497" b="79880"/>
          <a:stretch/>
        </p:blipFill>
        <p:spPr>
          <a:xfrm>
            <a:off x="8340090" y="899858"/>
            <a:ext cx="3200400" cy="1004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6497" t="20120" b="59736"/>
          <a:stretch/>
        </p:blipFill>
        <p:spPr>
          <a:xfrm>
            <a:off x="8340090" y="1904508"/>
            <a:ext cx="3200400" cy="10058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46497" t="39958" b="39898"/>
          <a:stretch/>
        </p:blipFill>
        <p:spPr>
          <a:xfrm>
            <a:off x="8340090" y="2893024"/>
            <a:ext cx="3200400" cy="1005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46497" t="59720" b="19869"/>
          <a:stretch/>
        </p:blipFill>
        <p:spPr>
          <a:xfrm>
            <a:off x="8340090" y="3898864"/>
            <a:ext cx="3200400" cy="10191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46497" t="79672"/>
          <a:stretch/>
        </p:blipFill>
        <p:spPr>
          <a:xfrm>
            <a:off x="8340090" y="4887380"/>
            <a:ext cx="3200400" cy="101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33802 -0.1419 " pathEditMode="relative" rAng="0" ptsTypes="AA">
                                      <p:cBhvr>
                                        <p:cTn id="6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-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33658 -0.28958 " pathEditMode="relative" rAng="0" ptsTypes="AA">
                                      <p:cBhvr>
                                        <p:cTn id="10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-1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33645 -0.28726 " pathEditMode="relative" rAng="0" ptsTypes="AA">
                                      <p:cBhvr>
                                        <p:cTn id="14" dur="1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-1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-0.33802 0.14861 " pathEditMode="relative" rAng="0" ptsTypes="AA">
                                      <p:cBhvr>
                                        <p:cTn id="18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1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-0.33723 0.58379 " pathEditMode="relative" rAng="0" ptsTypes="AA">
                                      <p:cBhvr>
                                        <p:cTn id="22" dur="1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29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3924</TotalTime>
  <Words>1225</Words>
  <Application>Microsoft Office PowerPoint</Application>
  <PresentationFormat>Widescreen</PresentationFormat>
  <Paragraphs>144</Paragraphs>
  <Slides>17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Myriad Pro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PowerPoint Presentation</vt:lpstr>
      <vt:lpstr>1.The roads were slippery when it rained. independent clause : IC  dependent clause: DC 2.When it rained, the roads were slippery.  dependent clause: DC   independent clause : 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Vu Thi Lan Anh</cp:lastModifiedBy>
  <cp:revision>247</cp:revision>
  <dcterms:created xsi:type="dcterms:W3CDTF">2020-12-09T02:04:09Z</dcterms:created>
  <dcterms:modified xsi:type="dcterms:W3CDTF">2024-01-18T01:01:19Z</dcterms:modified>
</cp:coreProperties>
</file>