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9" r:id="rId5"/>
    <p:sldMasterId id="2147483723" r:id="rId6"/>
    <p:sldMasterId id="2147483737" r:id="rId7"/>
    <p:sldMasterId id="2147483750" r:id="rId8"/>
  </p:sldMasterIdLst>
  <p:notesMasterIdLst>
    <p:notesMasterId r:id="rId28"/>
  </p:notesMasterIdLst>
  <p:sldIdLst>
    <p:sldId id="262" r:id="rId9"/>
    <p:sldId id="291" r:id="rId10"/>
    <p:sldId id="281" r:id="rId11"/>
    <p:sldId id="284" r:id="rId12"/>
    <p:sldId id="285" r:id="rId13"/>
    <p:sldId id="283" r:id="rId14"/>
    <p:sldId id="280" r:id="rId15"/>
    <p:sldId id="289" r:id="rId16"/>
    <p:sldId id="292" r:id="rId17"/>
    <p:sldId id="286" r:id="rId18"/>
    <p:sldId id="287" r:id="rId19"/>
    <p:sldId id="264" r:id="rId20"/>
    <p:sldId id="288" r:id="rId21"/>
    <p:sldId id="273" r:id="rId22"/>
    <p:sldId id="290" r:id="rId23"/>
    <p:sldId id="276" r:id="rId24"/>
    <p:sldId id="277" r:id="rId25"/>
    <p:sldId id="293" r:id="rId26"/>
    <p:sldId id="27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AFED105-5EDC-47A7-A45B-6535E0D6343E}">
          <p14:sldIdLst>
            <p14:sldId id="262"/>
            <p14:sldId id="291"/>
            <p14:sldId id="281"/>
          </p14:sldIdLst>
        </p14:section>
        <p14:section name="Untitled Section" id="{C6E5C1A5-0BE6-41EC-B541-A8CC202CBD94}">
          <p14:sldIdLst>
            <p14:sldId id="284"/>
            <p14:sldId id="285"/>
            <p14:sldId id="283"/>
            <p14:sldId id="280"/>
            <p14:sldId id="289"/>
            <p14:sldId id="292"/>
            <p14:sldId id="286"/>
            <p14:sldId id="287"/>
            <p14:sldId id="264"/>
            <p14:sldId id="288"/>
            <p14:sldId id="273"/>
            <p14:sldId id="290"/>
            <p14:sldId id="276"/>
            <p14:sldId id="277"/>
            <p14:sldId id="293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7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71" autoAdjust="0"/>
  </p:normalViewPr>
  <p:slideViewPr>
    <p:cSldViewPr>
      <p:cViewPr varScale="1">
        <p:scale>
          <a:sx n="62" d="100"/>
          <a:sy n="62" d="100"/>
        </p:scale>
        <p:origin x="140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2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BE4D9-F643-4991-8A70-5111A2211BC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61C8A-8147-4837-8041-493FC5BC4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421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61C8A-8147-4837-8041-493FC5BC41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751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61C8A-8147-4837-8041-493FC5BC412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73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61C8A-8147-4837-8041-493FC5BC412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94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Shape 69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6" name="Shape 69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6133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682B9B-EEFA-4A71-A9D8-4803025D8A02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331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3485AB58-250D-4B2B-95AC-9D7E1060A150}" type="slidenum">
              <a:rPr lang="en-US" altLang="en-US" sz="1200"/>
              <a:pPr algn="r"/>
              <a:t>19</a:t>
            </a:fld>
            <a:endParaRPr lang="en-US" altLang="en-US" sz="120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reeform 2"/>
          <p:cNvSpPr>
            <a:spLocks/>
          </p:cNvSpPr>
          <p:nvPr/>
        </p:nvSpPr>
        <p:spPr bwMode="blackWhite">
          <a:xfrm>
            <a:off x="20638" y="12702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1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568FEB8-B44D-47A1-B894-3DD04A6A9B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60424" name="Group 8"/>
          <p:cNvGrpSpPr>
            <a:grpSpLocks/>
          </p:cNvGrpSpPr>
          <p:nvPr/>
        </p:nvGrpSpPr>
        <p:grpSpPr bwMode="auto">
          <a:xfrm>
            <a:off x="195264" y="234950"/>
            <a:ext cx="3787775" cy="1778000"/>
            <a:chOff x="123" y="148"/>
            <a:chExt cx="2386" cy="1120"/>
          </a:xfrm>
        </p:grpSpPr>
        <p:sp>
          <p:nvSpPr>
            <p:cNvPr id="60425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0426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0427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60428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60429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0430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0431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0432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0433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</p:grpSp>
      <p:grpSp>
        <p:nvGrpSpPr>
          <p:cNvPr id="60434" name="Group 18"/>
          <p:cNvGrpSpPr>
            <a:grpSpLocks/>
          </p:cNvGrpSpPr>
          <p:nvPr/>
        </p:nvGrpSpPr>
        <p:grpSpPr bwMode="auto">
          <a:xfrm>
            <a:off x="7915275" y="4368802"/>
            <a:ext cx="742950" cy="1058863"/>
            <a:chOff x="4986" y="2752"/>
            <a:chExt cx="468" cy="667"/>
          </a:xfrm>
        </p:grpSpPr>
        <p:sp>
          <p:nvSpPr>
            <p:cNvPr id="60435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0436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0437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60438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60439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0440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0441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0442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0443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</p:grpSp>
      <p:sp>
        <p:nvSpPr>
          <p:cNvPr id="60444" name="Freeform 28"/>
          <p:cNvSpPr>
            <a:spLocks/>
          </p:cNvSpPr>
          <p:nvPr/>
        </p:nvSpPr>
        <p:spPr bwMode="auto">
          <a:xfrm>
            <a:off x="901701" y="5054602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0445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913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5DD48-CAA5-4144-99AB-CA27BD28FE1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238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C1C655-F649-403C-8152-B091F25F8C6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309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reeform 2"/>
          <p:cNvSpPr>
            <a:spLocks/>
          </p:cNvSpPr>
          <p:nvPr/>
        </p:nvSpPr>
        <p:spPr bwMode="blackWhite">
          <a:xfrm>
            <a:off x="20638" y="12702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1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568FEB8-B44D-47A1-B894-3DD04A6A9B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60424" name="Group 8"/>
          <p:cNvGrpSpPr>
            <a:grpSpLocks/>
          </p:cNvGrpSpPr>
          <p:nvPr/>
        </p:nvGrpSpPr>
        <p:grpSpPr bwMode="auto">
          <a:xfrm>
            <a:off x="195264" y="234950"/>
            <a:ext cx="3787775" cy="1778000"/>
            <a:chOff x="123" y="148"/>
            <a:chExt cx="2386" cy="1120"/>
          </a:xfrm>
        </p:grpSpPr>
        <p:sp>
          <p:nvSpPr>
            <p:cNvPr id="60425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0426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0427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60428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60429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0430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0431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0432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0433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</p:grpSp>
      <p:grpSp>
        <p:nvGrpSpPr>
          <p:cNvPr id="60434" name="Group 18"/>
          <p:cNvGrpSpPr>
            <a:grpSpLocks/>
          </p:cNvGrpSpPr>
          <p:nvPr/>
        </p:nvGrpSpPr>
        <p:grpSpPr bwMode="auto">
          <a:xfrm>
            <a:off x="7915275" y="4368802"/>
            <a:ext cx="742950" cy="1058863"/>
            <a:chOff x="4986" y="2752"/>
            <a:chExt cx="468" cy="667"/>
          </a:xfrm>
        </p:grpSpPr>
        <p:sp>
          <p:nvSpPr>
            <p:cNvPr id="60435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0436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0437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60438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60439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0440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0441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0442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0443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</p:grpSp>
      <p:sp>
        <p:nvSpPr>
          <p:cNvPr id="60444" name="Freeform 28"/>
          <p:cNvSpPr>
            <a:spLocks/>
          </p:cNvSpPr>
          <p:nvPr/>
        </p:nvSpPr>
        <p:spPr bwMode="auto">
          <a:xfrm>
            <a:off x="901701" y="5054602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0445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793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03C4C-696C-46E3-89DB-08A2580498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600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07A7CD-3EC8-4701-B4E6-AEDDB949EF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517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E45E2-AF94-4AA0-80A0-C034A67A380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668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B217B6-6380-4617-A2FC-824D27128F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162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99702-9000-4231-A9B0-CD28597EAA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482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64C82-3FAB-4895-A262-57170D0D63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3365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8E111-DF99-4F15-BBCE-B6C9CDB7858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54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03C4C-696C-46E3-89DB-08A2580498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97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F71B4B-7AE3-4D4B-9C6D-B52DE31DE2A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0437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5DD48-CAA5-4144-99AB-CA27BD28FE1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4380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C1C655-F649-403C-8152-B091F25F8C6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9434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83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12083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2083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2083 -32000"/>
                <a:gd name="T13" fmla="*/ T12 w 64000"/>
                <a:gd name="T14" fmla="+- 0 -29632 -32000"/>
                <a:gd name="T15" fmla="*/ -29632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2083 -32000"/>
                <a:gd name="T21" fmla="*/ T20 w 64000"/>
                <a:gd name="T22" fmla="+- 0 29631 -32000"/>
                <a:gd name="T23" fmla="*/ 29631 h 64000"/>
                <a:gd name="T24" fmla="+- 0 12083 -32000"/>
                <a:gd name="T25" fmla="*/ T24 w 64000"/>
                <a:gd name="T26" fmla="+- 0 29631 -32000"/>
                <a:gd name="T27" fmla="*/ 29631 h 64000"/>
                <a:gd name="T28" fmla="+- 0 12082 -32000"/>
                <a:gd name="T29" fmla="*/ T28 w 64000"/>
                <a:gd name="T30" fmla="+- 0 29631 -32000"/>
                <a:gd name="T31" fmla="*/ 29631 h 64000"/>
                <a:gd name="T32" fmla="+- 0 12083 -32000"/>
                <a:gd name="T33" fmla="*/ T32 w 64000"/>
                <a:gd name="T34" fmla="+- 0 29632 -32000"/>
                <a:gd name="T35" fmla="*/ 29632 h 64000"/>
                <a:gd name="T36" fmla="+- 0 12083 -32000"/>
                <a:gd name="T37" fmla="*/ T36 w 64000"/>
                <a:gd name="T38" fmla="+- 0 -29632 -32000"/>
                <a:gd name="T39" fmla="*/ -29632 h 64000"/>
                <a:gd name="T40" fmla="+- 0 12082 -32000"/>
                <a:gd name="T41" fmla="*/ T40 w 64000"/>
                <a:gd name="T42" fmla="+- 0 -29632 -32000"/>
                <a:gd name="T43" fmla="*/ -29632 h 64000"/>
                <a:gd name="T44" fmla="+- 0 12083 -32000"/>
                <a:gd name="T45" fmla="*/ T44 w 64000"/>
                <a:gd name="T46" fmla="+- 0 -29632 -32000"/>
                <a:gd name="T47" fmla="*/ -29632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083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994 -32000"/>
                <a:gd name="T13" fmla="*/ T12 w 64000"/>
                <a:gd name="T14" fmla="+- 0 -25754 -32000"/>
                <a:gd name="T15" fmla="*/ -25754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994 -32000"/>
                <a:gd name="T21" fmla="*/ T20 w 64000"/>
                <a:gd name="T22" fmla="+- 0 25753 -32000"/>
                <a:gd name="T23" fmla="*/ 25753 h 64000"/>
                <a:gd name="T24" fmla="+- 0 18994 -32000"/>
                <a:gd name="T25" fmla="*/ T24 w 64000"/>
                <a:gd name="T26" fmla="+- 0 25753 -32000"/>
                <a:gd name="T27" fmla="*/ 25753 h 64000"/>
                <a:gd name="T28" fmla="+- 0 18993 -32000"/>
                <a:gd name="T29" fmla="*/ T28 w 64000"/>
                <a:gd name="T30" fmla="+- 0 25753 -32000"/>
                <a:gd name="T31" fmla="*/ 25753 h 64000"/>
                <a:gd name="T32" fmla="+- 0 18994 -32000"/>
                <a:gd name="T33" fmla="*/ T32 w 64000"/>
                <a:gd name="T34" fmla="+- 0 25754 -32000"/>
                <a:gd name="T35" fmla="*/ 25754 h 64000"/>
                <a:gd name="T36" fmla="+- 0 18994 -32000"/>
                <a:gd name="T37" fmla="*/ T36 w 64000"/>
                <a:gd name="T38" fmla="+- 0 -25754 -32000"/>
                <a:gd name="T39" fmla="*/ -25754 h 64000"/>
                <a:gd name="T40" fmla="+- 0 18993 -32000"/>
                <a:gd name="T41" fmla="*/ T40 w 64000"/>
                <a:gd name="T42" fmla="+- 0 -25754 -32000"/>
                <a:gd name="T43" fmla="*/ -25754 h 64000"/>
                <a:gd name="T44" fmla="+- 0 18994 -32000"/>
                <a:gd name="T45" fmla="*/ T44 w 64000"/>
                <a:gd name="T46" fmla="+- 0 -25754 -32000"/>
                <a:gd name="T47" fmla="*/ -25754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12083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40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20840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0841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0842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C821851-3F56-424B-9ABB-AFC26F83EB9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7934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29B1F-B88F-45B2-B86B-2B5D69A9EE8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3122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C9C34-9ABD-4478-8CDF-0152EE1F036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7221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4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2EFA6A-B707-4D22-9BF5-0D71FA7D5CA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8571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7B309-4CCD-446F-A8B2-841400B18AC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7933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0B4C8E-4404-43BC-9106-8C43C4571BA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685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882F8C-983F-4F4A-8A91-B94727C0CCE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21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07A7CD-3EC8-4701-B4E6-AEDDB949EF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7878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7C6BC7-3E39-4E13-B5EF-2BD0F1E645C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1588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6FFE8-34D3-4BEB-9E90-DA5C74303BF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946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597297-8349-46BB-9E99-19BCD86F025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0333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BB8EBB-84E5-4228-A099-6820ADD92C8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7060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5EDDE-1172-45E9-A05E-C33376F98F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9748A0-0936-4E2D-8AA6-02070AA471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DB03-2BC9-4033-BB4D-90CD6AA56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E9BD0-9FF4-417E-9B8A-E264E40407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CE60C-A669-4579-8870-91498EE01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D5422-306A-4CD5-83E3-A056BE12D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E4E1-E42A-4CE6-B340-4A67CF6CA2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7768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3B29A-2220-4287-A5A9-FDCBE28D7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AF0B9-C9BC-4534-B0C7-29B327E70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9B04F7-F652-47C0-A0E8-50D93FFD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E9BD0-9FF4-417E-9B8A-E264E40407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07FC6-4340-422F-B7D9-53D6C5220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D3CE04-E46A-4F8C-92FD-288C2A0B3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E4E1-E42A-4CE6-B340-4A67CF6CA2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8703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9329E-D787-44EE-9FD7-7118DA9BC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2820C5-D9CA-4324-91C5-3180ED6EC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FA5757-9AB9-4E1B-9A37-EE21B4575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E9BD0-9FF4-417E-9B8A-E264E40407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87A93-FB32-4FCD-84AA-FC2ACDE4E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2AB93-EEA1-45AB-B296-96BE5B5FA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E4E1-E42A-4CE6-B340-4A67CF6CA2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3399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F6509-A6BB-4624-B009-75A243BC4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E2647-07C9-4B98-9943-3503BF290C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2FDD03-2F20-43E8-919E-C815F6AA6B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39AB3F-9AE6-431B-9DF8-5CE5E355A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E9BD0-9FF4-417E-9B8A-E264E40407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04BE13-F48F-4AD7-A1C5-5506DBFE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DB85E3-1A45-4B67-84DE-3936980FD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E4E1-E42A-4CE6-B340-4A67CF6CA2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0088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EEF14-7A9B-4F0F-89A8-33C051F44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D96F6C-EE5D-42F3-9A2B-E2DCBA224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08DCA4-4F61-47E1-B845-8D1B3C277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F69CCF-5B84-4F07-8A87-23013F0BAB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014A69-03B1-4E71-8D20-B911B05F91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9E6B9F-1F89-4BC1-999A-14991ADE8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E9BD0-9FF4-417E-9B8A-E264E40407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9C187A-FE41-48A6-AD45-2165E0CEA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585CD7-7C08-4A0C-9652-7B1822BF2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E4E1-E42A-4CE6-B340-4A67CF6CA2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4108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C3084-BF6E-4ABF-B315-7987D1B6F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62CD52-3216-4435-8786-BC15F6257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E9BD0-9FF4-417E-9B8A-E264E40407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3659A6-91EA-4F06-89E4-62A502278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416677-432B-4756-8FDD-C0AA1DF11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E4E1-E42A-4CE6-B340-4A67CF6CA2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6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E45E2-AF94-4AA0-80A0-C034A67A380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0252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344167-125D-4F96-8E8A-55A75A794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E9BD0-9FF4-417E-9B8A-E264E40407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48A1C7-0B6E-4FD4-98E8-EFE4A3EFE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73B287-1CD3-46D4-8A9C-F4B645B15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E4E1-E42A-4CE6-B340-4A67CF6CA2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3102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5D3B2-7BEB-4B86-AA5C-1E0EC3BB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61440-1D45-4BA3-86B8-CCB300454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4BE95C-5E63-4052-8145-9E6999CCC9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D7039B-8E88-4BB5-B9CA-7A1149D8F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E9BD0-9FF4-417E-9B8A-E264E40407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4474E6-EFBD-4E9A-BA5F-B0D680150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5DBD2-43DB-48B1-9936-3B5BAB7F3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E4E1-E42A-4CE6-B340-4A67CF6CA2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5556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6D19F-08C5-48F9-98A9-CE31F6FD6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BBCA89-1A9B-47DB-B45B-E3B8FC078F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F4316D-DE7E-4183-922B-3EE3298E1D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FDD92C-8C08-49DA-A99B-1C8BCE706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E9BD0-9FF4-417E-9B8A-E264E40407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16D97F-FEDF-442E-82B9-3F8A1DD14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37EEA3-7E02-4764-9D8E-3A9DEA503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E4E1-E42A-4CE6-B340-4A67CF6CA2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5402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A11BE-A52F-496C-8315-D37BF2795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103874-CA36-4AB9-A6DC-F18E2DE527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8B02D-07A8-4810-915D-2D4DE5860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E9BD0-9FF4-417E-9B8A-E264E40407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12903-E7F8-4C0A-96FE-68F831BA8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6A487-F808-4FC7-888D-BC2293C6D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E4E1-E42A-4CE6-B340-4A67CF6CA2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1888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A9181F-D124-4ACD-9249-14BB164FDA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758D40-B634-4EAD-8D3B-653D49520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FFA7F0-15B2-49CD-8FCB-F5EC6F1E0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E9BD0-9FF4-417E-9B8A-E264E40407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D01E5-0A18-4406-B591-F30F6470F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36187-29DF-425D-919E-2D09BCD16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E4E1-E42A-4CE6-B340-4A67CF6CA2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6535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64B12-0C28-417F-949C-0AEEF83635E2}" type="datetime1">
              <a:rPr lang="en-US">
                <a:solidFill>
                  <a:srgbClr val="000000"/>
                </a:solidFill>
              </a:rPr>
              <a:pPr>
                <a:defRPr/>
              </a:pPr>
              <a:t>6/9/2025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742888"/>
      </p:ext>
    </p:extLst>
  </p:cSld>
  <p:clrMapOvr>
    <a:masterClrMapping/>
  </p:clrMapOvr>
  <p:transition spd="slow">
    <p:push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1B924-4348-4F47-A393-25915F00B385}" type="datetime1">
              <a:rPr lang="en-US">
                <a:solidFill>
                  <a:srgbClr val="000000"/>
                </a:solidFill>
              </a:rPr>
              <a:pPr>
                <a:defRPr/>
              </a:pPr>
              <a:t>6/9/2025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136234"/>
      </p:ext>
    </p:extLst>
  </p:cSld>
  <p:clrMapOvr>
    <a:masterClrMapping/>
  </p:clrMapOvr>
  <p:transition spd="slow">
    <p:push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C3810-7292-424F-BC8F-B529D492CEFF}" type="datetime1">
              <a:rPr lang="en-US">
                <a:solidFill>
                  <a:srgbClr val="000000"/>
                </a:solidFill>
              </a:rPr>
              <a:pPr>
                <a:defRPr/>
              </a:pPr>
              <a:t>6/9/2025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828003"/>
      </p:ext>
    </p:extLst>
  </p:cSld>
  <p:clrMapOvr>
    <a:masterClrMapping/>
  </p:clrMapOvr>
  <p:transition spd="slow">
    <p:push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0F1B6-C2B7-4CCA-922F-1919819B4302}" type="datetime1">
              <a:rPr lang="en-US">
                <a:solidFill>
                  <a:srgbClr val="000000"/>
                </a:solidFill>
              </a:rPr>
              <a:pPr>
                <a:defRPr/>
              </a:pPr>
              <a:t>6/9/2025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759502"/>
      </p:ext>
    </p:extLst>
  </p:cSld>
  <p:clrMapOvr>
    <a:masterClrMapping/>
  </p:clrMapOvr>
  <p:transition spd="slow">
    <p:push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CA31F-6B3B-4B79-9FC6-1087EB7AA930}" type="datetime1">
              <a:rPr lang="en-US">
                <a:solidFill>
                  <a:srgbClr val="000000"/>
                </a:solidFill>
              </a:rPr>
              <a:pPr>
                <a:defRPr/>
              </a:pPr>
              <a:t>6/9/2025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245428"/>
      </p:ext>
    </p:extLst>
  </p:cSld>
  <p:clrMapOvr>
    <a:masterClrMapping/>
  </p:clrMapOvr>
  <p:transition spd="slow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B217B6-6380-4617-A2FC-824D27128F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244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A3998-309D-47DD-83CB-08DD19FA477C}" type="datetime1">
              <a:rPr lang="en-US">
                <a:solidFill>
                  <a:srgbClr val="000000"/>
                </a:solidFill>
              </a:rPr>
              <a:pPr>
                <a:defRPr/>
              </a:pPr>
              <a:t>6/9/2025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428680"/>
      </p:ext>
    </p:extLst>
  </p:cSld>
  <p:clrMapOvr>
    <a:masterClrMapping/>
  </p:clrMapOvr>
  <p:transition spd="slow">
    <p:push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118F5-D6A9-43FF-B061-4DA2C83CD78A}" type="datetime1">
              <a:rPr lang="en-US">
                <a:solidFill>
                  <a:srgbClr val="000000"/>
                </a:solidFill>
              </a:rPr>
              <a:pPr>
                <a:defRPr/>
              </a:pPr>
              <a:t>6/9/2025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127335"/>
      </p:ext>
    </p:extLst>
  </p:cSld>
  <p:clrMapOvr>
    <a:masterClrMapping/>
  </p:clrMapOvr>
  <p:transition spd="slow">
    <p:push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771A1-BCE1-4A7D-BC91-B6A54FD54D76}" type="datetime1">
              <a:rPr lang="en-US">
                <a:solidFill>
                  <a:srgbClr val="000000"/>
                </a:solidFill>
              </a:rPr>
              <a:pPr>
                <a:defRPr/>
              </a:pPr>
              <a:t>6/9/2025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933082"/>
      </p:ext>
    </p:extLst>
  </p:cSld>
  <p:clrMapOvr>
    <a:masterClrMapping/>
  </p:clrMapOvr>
  <p:transition spd="slow">
    <p:push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A21D3-6C64-4400-9281-47DA436E6609}" type="datetime1">
              <a:rPr lang="en-US">
                <a:solidFill>
                  <a:srgbClr val="000000"/>
                </a:solidFill>
              </a:rPr>
              <a:pPr>
                <a:defRPr/>
              </a:pPr>
              <a:t>6/9/2025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366512"/>
      </p:ext>
    </p:extLst>
  </p:cSld>
  <p:clrMapOvr>
    <a:masterClrMapping/>
  </p:clrMapOvr>
  <p:transition spd="slow">
    <p:push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19DDD-4109-405D-99A7-C549DE5BD045}" type="datetime1">
              <a:rPr lang="en-US">
                <a:solidFill>
                  <a:srgbClr val="000000"/>
                </a:solidFill>
              </a:rPr>
              <a:pPr>
                <a:defRPr/>
              </a:pPr>
              <a:t>6/9/2025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575524"/>
      </p:ext>
    </p:extLst>
  </p:cSld>
  <p:clrMapOvr>
    <a:masterClrMapping/>
  </p:clrMapOvr>
  <p:transition spd="slow">
    <p:push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A1111-5AB5-4FC2-82FD-9C87F196E18F}" type="datetime1">
              <a:rPr lang="en-US">
                <a:solidFill>
                  <a:srgbClr val="000000"/>
                </a:solidFill>
              </a:rPr>
              <a:pPr>
                <a:defRPr/>
              </a:pPr>
              <a:t>6/9/2025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561734"/>
      </p:ext>
    </p:extLst>
  </p:cSld>
  <p:clrMapOvr>
    <a:masterClrMapping/>
  </p:clrMapOvr>
  <p:transition spd="slow">
    <p:push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09911-4988-400D-8433-9BEC53813190}" type="datetime1">
              <a:rPr lang="en-US">
                <a:solidFill>
                  <a:srgbClr val="000000"/>
                </a:solidFill>
              </a:rPr>
              <a:pPr>
                <a:defRPr/>
              </a:pPr>
              <a:t>6/9/2025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673379"/>
      </p:ext>
    </p:extLst>
  </p:cSld>
  <p:clrMapOvr>
    <a:masterClrMapping/>
  </p:clrMapOvr>
  <p:transition spd="slow">
    <p:push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FF682-C3E1-44B3-9C8A-8EB3B8C1FE9F}" type="datetime1">
              <a:rPr lang="en-US">
                <a:solidFill>
                  <a:srgbClr val="000000"/>
                </a:solidFill>
              </a:rPr>
              <a:pPr>
                <a:defRPr/>
              </a:pPr>
              <a:t>6/9/2025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147249"/>
      </p:ext>
    </p:extLst>
  </p:cSld>
  <p:clrMapOvr>
    <a:masterClrMapping/>
  </p:clrMapOvr>
  <p:transition spd="slow">
    <p:push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64B12-0C28-417F-949C-0AEEF83635E2}" type="datetime1">
              <a:rPr lang="en-US">
                <a:solidFill>
                  <a:srgbClr val="000000"/>
                </a:solidFill>
              </a:rPr>
              <a:pPr>
                <a:defRPr/>
              </a:pPr>
              <a:t>6/9/2025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514139"/>
      </p:ext>
    </p:extLst>
  </p:cSld>
  <p:clrMapOvr>
    <a:masterClrMapping/>
  </p:clrMapOvr>
  <p:transition spd="slow">
    <p:push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1B924-4348-4F47-A393-25915F00B385}" type="datetime1">
              <a:rPr lang="en-US">
                <a:solidFill>
                  <a:srgbClr val="000000"/>
                </a:solidFill>
              </a:rPr>
              <a:pPr>
                <a:defRPr/>
              </a:pPr>
              <a:t>6/9/2025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10079"/>
      </p:ext>
    </p:extLst>
  </p:cSld>
  <p:clrMapOvr>
    <a:masterClrMapping/>
  </p:clrMapOvr>
  <p:transition spd="slow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99702-9000-4231-A9B0-CD28597EAA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3335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C3810-7292-424F-BC8F-B529D492CEFF}" type="datetime1">
              <a:rPr lang="en-US">
                <a:solidFill>
                  <a:srgbClr val="000000"/>
                </a:solidFill>
              </a:rPr>
              <a:pPr>
                <a:defRPr/>
              </a:pPr>
              <a:t>6/9/2025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864269"/>
      </p:ext>
    </p:extLst>
  </p:cSld>
  <p:clrMapOvr>
    <a:masterClrMapping/>
  </p:clrMapOvr>
  <p:transition spd="slow">
    <p:push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0F1B6-C2B7-4CCA-922F-1919819B4302}" type="datetime1">
              <a:rPr lang="en-US">
                <a:solidFill>
                  <a:srgbClr val="000000"/>
                </a:solidFill>
              </a:rPr>
              <a:pPr>
                <a:defRPr/>
              </a:pPr>
              <a:t>6/9/2025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197039"/>
      </p:ext>
    </p:extLst>
  </p:cSld>
  <p:clrMapOvr>
    <a:masterClrMapping/>
  </p:clrMapOvr>
  <p:transition spd="slow">
    <p:push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CA31F-6B3B-4B79-9FC6-1087EB7AA930}" type="datetime1">
              <a:rPr lang="en-US">
                <a:solidFill>
                  <a:srgbClr val="000000"/>
                </a:solidFill>
              </a:rPr>
              <a:pPr>
                <a:defRPr/>
              </a:pPr>
              <a:t>6/9/2025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692200"/>
      </p:ext>
    </p:extLst>
  </p:cSld>
  <p:clrMapOvr>
    <a:masterClrMapping/>
  </p:clrMapOvr>
  <p:transition spd="slow">
    <p:push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A3998-309D-47DD-83CB-08DD19FA477C}" type="datetime1">
              <a:rPr lang="en-US">
                <a:solidFill>
                  <a:srgbClr val="000000"/>
                </a:solidFill>
              </a:rPr>
              <a:pPr>
                <a:defRPr/>
              </a:pPr>
              <a:t>6/9/2025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293772"/>
      </p:ext>
    </p:extLst>
  </p:cSld>
  <p:clrMapOvr>
    <a:masterClrMapping/>
  </p:clrMapOvr>
  <p:transition spd="slow">
    <p:push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118F5-D6A9-43FF-B061-4DA2C83CD78A}" type="datetime1">
              <a:rPr lang="en-US">
                <a:solidFill>
                  <a:srgbClr val="000000"/>
                </a:solidFill>
              </a:rPr>
              <a:pPr>
                <a:defRPr/>
              </a:pPr>
              <a:t>6/9/2025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629316"/>
      </p:ext>
    </p:extLst>
  </p:cSld>
  <p:clrMapOvr>
    <a:masterClrMapping/>
  </p:clrMapOvr>
  <p:transition spd="slow">
    <p:push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771A1-BCE1-4A7D-BC91-B6A54FD54D76}" type="datetime1">
              <a:rPr lang="en-US">
                <a:solidFill>
                  <a:srgbClr val="000000"/>
                </a:solidFill>
              </a:rPr>
              <a:pPr>
                <a:defRPr/>
              </a:pPr>
              <a:t>6/9/2025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431596"/>
      </p:ext>
    </p:extLst>
  </p:cSld>
  <p:clrMapOvr>
    <a:masterClrMapping/>
  </p:clrMapOvr>
  <p:transition spd="slow">
    <p:push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A21D3-6C64-4400-9281-47DA436E6609}" type="datetime1">
              <a:rPr lang="en-US">
                <a:solidFill>
                  <a:srgbClr val="000000"/>
                </a:solidFill>
              </a:rPr>
              <a:pPr>
                <a:defRPr/>
              </a:pPr>
              <a:t>6/9/2025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415078"/>
      </p:ext>
    </p:extLst>
  </p:cSld>
  <p:clrMapOvr>
    <a:masterClrMapping/>
  </p:clrMapOvr>
  <p:transition spd="slow">
    <p:push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19DDD-4109-405D-99A7-C549DE5BD045}" type="datetime1">
              <a:rPr lang="en-US">
                <a:solidFill>
                  <a:srgbClr val="000000"/>
                </a:solidFill>
              </a:rPr>
              <a:pPr>
                <a:defRPr/>
              </a:pPr>
              <a:t>6/9/2025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942590"/>
      </p:ext>
    </p:extLst>
  </p:cSld>
  <p:clrMapOvr>
    <a:masterClrMapping/>
  </p:clrMapOvr>
  <p:transition spd="slow">
    <p:push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A1111-5AB5-4FC2-82FD-9C87F196E18F}" type="datetime1">
              <a:rPr lang="en-US">
                <a:solidFill>
                  <a:srgbClr val="000000"/>
                </a:solidFill>
              </a:rPr>
              <a:pPr>
                <a:defRPr/>
              </a:pPr>
              <a:t>6/9/2025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893654"/>
      </p:ext>
    </p:extLst>
  </p:cSld>
  <p:clrMapOvr>
    <a:masterClrMapping/>
  </p:clrMapOvr>
  <p:transition spd="slow">
    <p:push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09911-4988-400D-8433-9BEC53813190}" type="datetime1">
              <a:rPr lang="en-US">
                <a:solidFill>
                  <a:srgbClr val="000000"/>
                </a:solidFill>
              </a:rPr>
              <a:pPr>
                <a:defRPr/>
              </a:pPr>
              <a:t>6/9/2025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608752"/>
      </p:ext>
    </p:extLst>
  </p:cSld>
  <p:clrMapOvr>
    <a:masterClrMapping/>
  </p:clrMapOvr>
  <p:transition spd="slow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64C82-3FAB-4895-A262-57170D0D63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1899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FF682-C3E1-44B3-9C8A-8EB3B8C1FE9F}" type="datetime1">
              <a:rPr lang="en-US">
                <a:solidFill>
                  <a:srgbClr val="000000"/>
                </a:solidFill>
              </a:rPr>
              <a:pPr>
                <a:defRPr/>
              </a:pPr>
              <a:t>6/9/2025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019520"/>
      </p:ext>
    </p:extLst>
  </p:cSld>
  <p:clrMapOvr>
    <a:masterClrMapping/>
  </p:clrMapOvr>
  <p:transition spd="slow">
    <p:push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196FD-9EA1-48F1-A1C6-B222354D88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072274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96A1A-4FCD-4D71-92D0-660BE771BD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875736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A4D9F-F461-42F4-828B-A822FBE2F3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995857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AD0D0-CF75-460A-B4B0-C71E800958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750089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076F8-7B4B-4597-81F6-7CD387341C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562682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1526A-31E6-4FAF-B6A9-547484C64D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195482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36CCC-279B-4175-A832-E836F77794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405498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20A3A-0547-4697-A276-1B368AF1B7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375006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79F0D-BD52-45D7-BC7F-1DEEC67C7A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10388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8E111-DF99-4F15-BBCE-B6C9CDB7858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61859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FD7C3-4FC1-45F7-B76F-8471C503C2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732422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63A62-C8A9-4E93-8A6C-781DF68CD0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838801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B41ED-73A5-4236-B2A3-ED1C8CB55A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29656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64B12-0C28-417F-949C-0AEEF83635E2}" type="datetime1">
              <a:rPr lang="en-US">
                <a:solidFill>
                  <a:srgbClr val="000000"/>
                </a:solidFill>
              </a:rPr>
              <a:pPr>
                <a:defRPr/>
              </a:pPr>
              <a:t>6/9/2025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587745"/>
      </p:ext>
    </p:extLst>
  </p:cSld>
  <p:clrMapOvr>
    <a:masterClrMapping/>
  </p:clrMapOvr>
  <p:transition spd="slow">
    <p:push dir="r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1B924-4348-4F47-A393-25915F00B385}" type="datetime1">
              <a:rPr lang="en-US">
                <a:solidFill>
                  <a:srgbClr val="000000"/>
                </a:solidFill>
              </a:rPr>
              <a:pPr>
                <a:defRPr/>
              </a:pPr>
              <a:t>6/9/2025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097277"/>
      </p:ext>
    </p:extLst>
  </p:cSld>
  <p:clrMapOvr>
    <a:masterClrMapping/>
  </p:clrMapOvr>
  <p:transition spd="slow">
    <p:push dir="r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C3810-7292-424F-BC8F-B529D492CEFF}" type="datetime1">
              <a:rPr lang="en-US">
                <a:solidFill>
                  <a:srgbClr val="000000"/>
                </a:solidFill>
              </a:rPr>
              <a:pPr>
                <a:defRPr/>
              </a:pPr>
              <a:t>6/9/2025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415601"/>
      </p:ext>
    </p:extLst>
  </p:cSld>
  <p:clrMapOvr>
    <a:masterClrMapping/>
  </p:clrMapOvr>
  <p:transition spd="slow">
    <p:push dir="r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0F1B6-C2B7-4CCA-922F-1919819B4302}" type="datetime1">
              <a:rPr lang="en-US">
                <a:solidFill>
                  <a:srgbClr val="000000"/>
                </a:solidFill>
              </a:rPr>
              <a:pPr>
                <a:defRPr/>
              </a:pPr>
              <a:t>6/9/2025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674561"/>
      </p:ext>
    </p:extLst>
  </p:cSld>
  <p:clrMapOvr>
    <a:masterClrMapping/>
  </p:clrMapOvr>
  <p:transition spd="slow">
    <p:push dir="r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CA31F-6B3B-4B79-9FC6-1087EB7AA930}" type="datetime1">
              <a:rPr lang="en-US">
                <a:solidFill>
                  <a:srgbClr val="000000"/>
                </a:solidFill>
              </a:rPr>
              <a:pPr>
                <a:defRPr/>
              </a:pPr>
              <a:t>6/9/2025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437923"/>
      </p:ext>
    </p:extLst>
  </p:cSld>
  <p:clrMapOvr>
    <a:masterClrMapping/>
  </p:clrMapOvr>
  <p:transition spd="slow">
    <p:push dir="r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A3998-309D-47DD-83CB-08DD19FA477C}" type="datetime1">
              <a:rPr lang="en-US">
                <a:solidFill>
                  <a:srgbClr val="000000"/>
                </a:solidFill>
              </a:rPr>
              <a:pPr>
                <a:defRPr/>
              </a:pPr>
              <a:t>6/9/2025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19187"/>
      </p:ext>
    </p:extLst>
  </p:cSld>
  <p:clrMapOvr>
    <a:masterClrMapping/>
  </p:clrMapOvr>
  <p:transition spd="slow">
    <p:push dir="r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118F5-D6A9-43FF-B061-4DA2C83CD78A}" type="datetime1">
              <a:rPr lang="en-US">
                <a:solidFill>
                  <a:srgbClr val="000000"/>
                </a:solidFill>
              </a:rPr>
              <a:pPr>
                <a:defRPr/>
              </a:pPr>
              <a:t>6/9/2025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634862"/>
      </p:ext>
    </p:extLst>
  </p:cSld>
  <p:clrMapOvr>
    <a:masterClrMapping/>
  </p:clrMapOvr>
  <p:transition spd="slow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F71B4B-7AE3-4D4B-9C6D-B52DE31DE2A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66990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771A1-BCE1-4A7D-BC91-B6A54FD54D76}" type="datetime1">
              <a:rPr lang="en-US">
                <a:solidFill>
                  <a:srgbClr val="000000"/>
                </a:solidFill>
              </a:rPr>
              <a:pPr>
                <a:defRPr/>
              </a:pPr>
              <a:t>6/9/2025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502578"/>
      </p:ext>
    </p:extLst>
  </p:cSld>
  <p:clrMapOvr>
    <a:masterClrMapping/>
  </p:clrMapOvr>
  <p:transition spd="slow">
    <p:push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A21D3-6C64-4400-9281-47DA436E6609}" type="datetime1">
              <a:rPr lang="en-US">
                <a:solidFill>
                  <a:srgbClr val="000000"/>
                </a:solidFill>
              </a:rPr>
              <a:pPr>
                <a:defRPr/>
              </a:pPr>
              <a:t>6/9/2025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581796"/>
      </p:ext>
    </p:extLst>
  </p:cSld>
  <p:clrMapOvr>
    <a:masterClrMapping/>
  </p:clrMapOvr>
  <p:transition spd="slow">
    <p:push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19DDD-4109-405D-99A7-C549DE5BD045}" type="datetime1">
              <a:rPr lang="en-US">
                <a:solidFill>
                  <a:srgbClr val="000000"/>
                </a:solidFill>
              </a:rPr>
              <a:pPr>
                <a:defRPr/>
              </a:pPr>
              <a:t>6/9/2025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021283"/>
      </p:ext>
    </p:extLst>
  </p:cSld>
  <p:clrMapOvr>
    <a:masterClrMapping/>
  </p:clrMapOvr>
  <p:transition spd="slow">
    <p:push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A1111-5AB5-4FC2-82FD-9C87F196E18F}" type="datetime1">
              <a:rPr lang="en-US">
                <a:solidFill>
                  <a:srgbClr val="000000"/>
                </a:solidFill>
              </a:rPr>
              <a:pPr>
                <a:defRPr/>
              </a:pPr>
              <a:t>6/9/2025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495489"/>
      </p:ext>
    </p:extLst>
  </p:cSld>
  <p:clrMapOvr>
    <a:masterClrMapping/>
  </p:clrMapOvr>
  <p:transition spd="slow">
    <p:push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09911-4988-400D-8433-9BEC53813190}" type="datetime1">
              <a:rPr lang="en-US">
                <a:solidFill>
                  <a:srgbClr val="000000"/>
                </a:solidFill>
              </a:rPr>
              <a:pPr>
                <a:defRPr/>
              </a:pPr>
              <a:t>6/9/2025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075628"/>
      </p:ext>
    </p:extLst>
  </p:cSld>
  <p:clrMapOvr>
    <a:masterClrMapping/>
  </p:clrMapOvr>
  <p:transition spd="slow">
    <p:push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FF682-C3E1-44B3-9C8A-8EB3B8C1FE9F}" type="datetime1">
              <a:rPr lang="en-US">
                <a:solidFill>
                  <a:srgbClr val="000000"/>
                </a:solidFill>
              </a:rPr>
              <a:pPr>
                <a:defRPr/>
              </a:pPr>
              <a:t>6/9/2025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242934"/>
      </p:ext>
    </p:extLst>
  </p:cSld>
  <p:clrMapOvr>
    <a:masterClrMapping/>
  </p:clrMapOvr>
  <p:transition spd="slow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A83B0C-23FF-4517-903F-96A9C943EF0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9400" name="Freeform 8"/>
          <p:cNvSpPr>
            <a:spLocks/>
          </p:cNvSpPr>
          <p:nvPr/>
        </p:nvSpPr>
        <p:spPr bwMode="auto">
          <a:xfrm rot="-3172564">
            <a:off x="7865270" y="24608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401" name="Freeform 9"/>
          <p:cNvSpPr>
            <a:spLocks/>
          </p:cNvSpPr>
          <p:nvPr/>
        </p:nvSpPr>
        <p:spPr bwMode="auto">
          <a:xfrm rot="-3172564">
            <a:off x="7831139" y="192089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5940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59403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04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05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06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07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08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09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10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11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59412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59413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5941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1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1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59417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9418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9419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59420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59421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22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23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24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25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26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27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28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</p:grpSp>
      </p:grpSp>
      <p:grpSp>
        <p:nvGrpSpPr>
          <p:cNvPr id="59429" name="Group 37"/>
          <p:cNvGrpSpPr>
            <a:grpSpLocks/>
          </p:cNvGrpSpPr>
          <p:nvPr/>
        </p:nvGrpSpPr>
        <p:grpSpPr bwMode="auto">
          <a:xfrm>
            <a:off x="8680451" y="2116140"/>
            <a:ext cx="385763" cy="4308475"/>
            <a:chOff x="5468" y="1333"/>
            <a:chExt cx="243" cy="2714"/>
          </a:xfrm>
        </p:grpSpPr>
        <p:sp>
          <p:nvSpPr>
            <p:cNvPr id="59430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31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59432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59433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59434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59435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59436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37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38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39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40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41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42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43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</p:grpSp>
        <p:sp>
          <p:nvSpPr>
            <p:cNvPr id="5944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989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A83B0C-23FF-4517-903F-96A9C943EF0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9400" name="Freeform 8"/>
          <p:cNvSpPr>
            <a:spLocks/>
          </p:cNvSpPr>
          <p:nvPr/>
        </p:nvSpPr>
        <p:spPr bwMode="auto">
          <a:xfrm rot="-3172564">
            <a:off x="7865270" y="24608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401" name="Freeform 9"/>
          <p:cNvSpPr>
            <a:spLocks/>
          </p:cNvSpPr>
          <p:nvPr/>
        </p:nvSpPr>
        <p:spPr bwMode="auto">
          <a:xfrm rot="-3172564">
            <a:off x="7831139" y="192089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5940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59403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04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05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06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07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08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09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10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11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59412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59413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5941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1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1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59417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9418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9419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59420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59421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22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23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24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25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26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27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28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</p:grpSp>
      </p:grpSp>
      <p:grpSp>
        <p:nvGrpSpPr>
          <p:cNvPr id="59429" name="Group 37"/>
          <p:cNvGrpSpPr>
            <a:grpSpLocks/>
          </p:cNvGrpSpPr>
          <p:nvPr/>
        </p:nvGrpSpPr>
        <p:grpSpPr bwMode="auto">
          <a:xfrm>
            <a:off x="8680451" y="2116140"/>
            <a:ext cx="385763" cy="4308475"/>
            <a:chOff x="5468" y="1333"/>
            <a:chExt cx="243" cy="2714"/>
          </a:xfrm>
        </p:grpSpPr>
        <p:sp>
          <p:nvSpPr>
            <p:cNvPr id="59430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31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59432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59433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59434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59435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59436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37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38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39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40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41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42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43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</p:grpSp>
        <p:sp>
          <p:nvSpPr>
            <p:cNvPr id="5944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3019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10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19811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296 -32000"/>
                <a:gd name="T13" fmla="*/ T12 w 64000"/>
                <a:gd name="T14" fmla="+- 0 -26254 -32000"/>
                <a:gd name="T15" fmla="*/ -26254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296 -32000"/>
                <a:gd name="T21" fmla="*/ T20 w 64000"/>
                <a:gd name="T22" fmla="+- 0 26253 -32000"/>
                <a:gd name="T23" fmla="*/ 26253 h 64000"/>
                <a:gd name="T24" fmla="+- 0 18296 -32000"/>
                <a:gd name="T25" fmla="*/ T24 w 64000"/>
                <a:gd name="T26" fmla="+- 0 26253 -32000"/>
                <a:gd name="T27" fmla="*/ 26253 h 64000"/>
                <a:gd name="T28" fmla="+- 0 18295 -32000"/>
                <a:gd name="T29" fmla="*/ T28 w 64000"/>
                <a:gd name="T30" fmla="+- 0 26253 -32000"/>
                <a:gd name="T31" fmla="*/ 26253 h 64000"/>
                <a:gd name="T32" fmla="+- 0 18296 -32000"/>
                <a:gd name="T33" fmla="*/ T32 w 64000"/>
                <a:gd name="T34" fmla="+- 0 26254 -32000"/>
                <a:gd name="T35" fmla="*/ 26254 h 64000"/>
                <a:gd name="T36" fmla="+- 0 18296 -32000"/>
                <a:gd name="T37" fmla="*/ T36 w 64000"/>
                <a:gd name="T38" fmla="+- 0 -26254 -32000"/>
                <a:gd name="T39" fmla="*/ -26254 h 64000"/>
                <a:gd name="T40" fmla="+- 0 18295 -32000"/>
                <a:gd name="T41" fmla="*/ T40 w 64000"/>
                <a:gd name="T42" fmla="+- 0 -26254 -32000"/>
                <a:gd name="T43" fmla="*/ -26254 h 64000"/>
                <a:gd name="T44" fmla="+- 0 18296 -32000"/>
                <a:gd name="T45" fmla="*/ T44 w 64000"/>
                <a:gd name="T46" fmla="+- 0 -26254 -32000"/>
                <a:gd name="T47" fmla="*/ -26254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9812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077 -32000"/>
                <a:gd name="T13" fmla="*/ T12 w 64000"/>
                <a:gd name="T14" fmla="+- 0 -26405 -32000"/>
                <a:gd name="T15" fmla="*/ -26405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077 -32000"/>
                <a:gd name="T21" fmla="*/ T20 w 64000"/>
                <a:gd name="T22" fmla="+- 0 26404 -32000"/>
                <a:gd name="T23" fmla="*/ 26404 h 64000"/>
                <a:gd name="T24" fmla="+- 0 18077 -32000"/>
                <a:gd name="T25" fmla="*/ T24 w 64000"/>
                <a:gd name="T26" fmla="+- 0 26404 -32000"/>
                <a:gd name="T27" fmla="*/ 26404 h 64000"/>
                <a:gd name="T28" fmla="+- 0 18076 -32000"/>
                <a:gd name="T29" fmla="*/ T28 w 64000"/>
                <a:gd name="T30" fmla="+- 0 26404 -32000"/>
                <a:gd name="T31" fmla="*/ 26404 h 64000"/>
                <a:gd name="T32" fmla="+- 0 18077 -32000"/>
                <a:gd name="T33" fmla="*/ T32 w 64000"/>
                <a:gd name="T34" fmla="+- 0 26405 -32000"/>
                <a:gd name="T35" fmla="*/ 26405 h 64000"/>
                <a:gd name="T36" fmla="+- 0 18077 -32000"/>
                <a:gd name="T37" fmla="*/ T36 w 64000"/>
                <a:gd name="T38" fmla="+- 0 -26405 -32000"/>
                <a:gd name="T39" fmla="*/ -26405 h 64000"/>
                <a:gd name="T40" fmla="+- 0 18076 -32000"/>
                <a:gd name="T41" fmla="*/ T40 w 64000"/>
                <a:gd name="T42" fmla="+- 0 -26405 -32000"/>
                <a:gd name="T43" fmla="*/ -26405 h 64000"/>
                <a:gd name="T44" fmla="+- 0 18077 -32000"/>
                <a:gd name="T45" fmla="*/ T44 w 64000"/>
                <a:gd name="T46" fmla="+- 0 -26405 -32000"/>
                <a:gd name="T47" fmla="*/ -26405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9813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11981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4" y="301625"/>
            <a:ext cx="73136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98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4" y="1827213"/>
            <a:ext cx="731361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981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981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981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78748AE-5829-4532-98C5-B74147F95D3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07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6E89EF-150C-42A8-BE11-CAAB3A817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10638E-3AA9-46F1-810C-4289E7570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2CE7B1-30E7-4F67-8D1C-C3A0EB63C5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E9BD0-9FF4-417E-9B8A-E264E40407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254A3-01B9-497E-813A-A31A8412B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A81CC-4522-4D12-AD65-7DD0576294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1E4E1-E42A-4CE6-B340-4A67CF6CA2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282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0">
          <a:gsLst>
            <a:gs pos="0">
              <a:srgbClr val="FFCCFF"/>
            </a:gs>
            <a:gs pos="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6FAC02-4ED0-451B-B969-225351C92BC0}" type="datetime1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6/9/2025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5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p:transition spd="slow">
    <p:push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0">
          <a:gsLst>
            <a:gs pos="0">
              <a:srgbClr val="FFCCFF"/>
            </a:gs>
            <a:gs pos="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6FAC02-4ED0-451B-B969-225351C92BC0}" type="datetime1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6/9/2025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194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</p:sldLayoutIdLst>
  <p:transition spd="slow">
    <p:push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C606D0-D4D0-41B6-8111-465CA4B86D6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431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0">
          <a:gsLst>
            <a:gs pos="0">
              <a:srgbClr val="FFCCFF"/>
            </a:gs>
            <a:gs pos="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6FAC02-4ED0-451B-B969-225351C92BC0}" type="datetime1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6/9/2025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59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</p:sldLayoutIdLst>
  <p:transition spd="slow">
    <p:push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1371600" y="2819402"/>
            <a:ext cx="441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0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078" name="Picture 30" descr="2732012174661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9" name="WordArt 31"/>
          <p:cNvSpPr>
            <a:spLocks noChangeArrowheads="1" noChangeShapeType="1" noTextEdit="1"/>
          </p:cNvSpPr>
          <p:nvPr/>
        </p:nvSpPr>
        <p:spPr bwMode="auto">
          <a:xfrm>
            <a:off x="114300" y="1295400"/>
            <a:ext cx="8915400" cy="1371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rgbClr val="EAEAEA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 err="1">
                <a:solidFill>
                  <a:srgbClr val="FF3300"/>
                </a:solidFill>
                <a:effectLst>
                  <a:prstShdw prst="shdw18" dist="17961" dir="13500000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Chương</a:t>
            </a:r>
            <a:r>
              <a:rPr lang="en-US" sz="4000" b="1" kern="10" dirty="0">
                <a:solidFill>
                  <a:srgbClr val="FF3300"/>
                </a:solidFill>
                <a:effectLst>
                  <a:prstShdw prst="shdw18" dist="17961" dir="13500000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 I: </a:t>
            </a:r>
            <a:r>
              <a:rPr lang="en-US" sz="4000" b="1" kern="10" dirty="0" err="1">
                <a:solidFill>
                  <a:srgbClr val="FF3300"/>
                </a:solidFill>
                <a:effectLst>
                  <a:prstShdw prst="shdw18" dist="17961" dir="13500000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Mở</a:t>
            </a:r>
            <a:r>
              <a:rPr lang="en-US" sz="4000" b="1" kern="10" dirty="0">
                <a:solidFill>
                  <a:srgbClr val="FF3300"/>
                </a:solidFill>
                <a:effectLst>
                  <a:prstShdw prst="shdw18" dist="17961" dir="13500000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solidFill>
                  <a:srgbClr val="FF3300"/>
                </a:solidFill>
                <a:effectLst>
                  <a:prstShdw prst="shdw18" dist="17961" dir="13500000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đầu</a:t>
            </a:r>
            <a:r>
              <a:rPr lang="en-US" sz="4000" b="1" kern="10" dirty="0">
                <a:solidFill>
                  <a:srgbClr val="FF3300"/>
                </a:solidFill>
                <a:effectLst>
                  <a:prstShdw prst="shdw18" dist="17961" dir="13500000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solidFill>
                  <a:srgbClr val="FF3300"/>
                </a:solidFill>
                <a:effectLst>
                  <a:prstShdw prst="shdw18" dist="17961" dir="13500000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về</a:t>
            </a:r>
            <a:r>
              <a:rPr lang="en-US" sz="4000" b="1" kern="10" dirty="0">
                <a:solidFill>
                  <a:srgbClr val="FF3300"/>
                </a:solidFill>
                <a:effectLst>
                  <a:prstShdw prst="shdw18" dist="17961" dir="13500000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solidFill>
                  <a:srgbClr val="FF3300"/>
                </a:solidFill>
                <a:effectLst>
                  <a:prstShdw prst="shdw18" dist="17961" dir="13500000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Khoa</a:t>
            </a:r>
            <a:r>
              <a:rPr lang="en-US" sz="4000" b="1" kern="10" dirty="0">
                <a:solidFill>
                  <a:srgbClr val="FF3300"/>
                </a:solidFill>
                <a:effectLst>
                  <a:prstShdw prst="shdw18" dist="17961" dir="13500000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solidFill>
                  <a:srgbClr val="FF3300"/>
                </a:solidFill>
                <a:effectLst>
                  <a:prstShdw prst="shdw18" dist="17961" dir="13500000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học</a:t>
            </a:r>
            <a:r>
              <a:rPr lang="en-US" sz="4000" b="1" kern="10" dirty="0">
                <a:solidFill>
                  <a:srgbClr val="FF3300"/>
                </a:solidFill>
                <a:effectLst>
                  <a:prstShdw prst="shdw18" dist="17961" dir="13500000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solidFill>
                  <a:srgbClr val="FF3300"/>
                </a:solidFill>
                <a:effectLst>
                  <a:prstShdw prst="shdw18" dist="17961" dir="13500000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tự</a:t>
            </a:r>
            <a:r>
              <a:rPr lang="en-US" sz="4000" b="1" kern="10" dirty="0">
                <a:solidFill>
                  <a:srgbClr val="FF3300"/>
                </a:solidFill>
                <a:effectLst>
                  <a:prstShdw prst="shdw18" dist="17961" dir="13500000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solidFill>
                  <a:srgbClr val="FF3300"/>
                </a:solidFill>
                <a:effectLst>
                  <a:prstShdw prst="shdw18" dist="17961" dir="13500000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nhiên</a:t>
            </a:r>
            <a:endParaRPr lang="en-US" sz="4000" b="1" kern="10" dirty="0">
              <a:solidFill>
                <a:srgbClr val="FF3300"/>
              </a:solidFill>
              <a:effectLst>
                <a:prstShdw prst="shdw18" dist="17961" dir="13500000">
                  <a:srgbClr val="FF3300">
                    <a:gamma/>
                    <a:shade val="60000"/>
                    <a:invGamma/>
                  </a:srgbClr>
                </a:prstShdw>
              </a:effectLst>
              <a:latin typeface="Times New Roman"/>
              <a:cs typeface="Times New Roman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 err="1">
                <a:solidFill>
                  <a:srgbClr val="FF3300"/>
                </a:solidFill>
                <a:effectLst>
                  <a:prstShdw prst="shdw18" dist="17961" dir="13500000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Bài</a:t>
            </a:r>
            <a:r>
              <a:rPr lang="en-US" sz="4000" b="1" kern="10" dirty="0">
                <a:solidFill>
                  <a:srgbClr val="FF3300"/>
                </a:solidFill>
                <a:effectLst>
                  <a:prstShdw prst="shdw18" dist="17961" dir="13500000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 8 : ĐO NHIỆT ĐỘ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>
                <a:solidFill>
                  <a:srgbClr val="FF3300"/>
                </a:solidFill>
                <a:effectLst>
                  <a:prstShdw prst="shdw18" dist="17961" dir="13500000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(2 </a:t>
            </a:r>
            <a:r>
              <a:rPr lang="en-US" sz="4000" b="1" kern="10" dirty="0" err="1">
                <a:solidFill>
                  <a:srgbClr val="FF3300"/>
                </a:solidFill>
                <a:effectLst>
                  <a:prstShdw prst="shdw18" dist="17961" dir="13500000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Tiết</a:t>
            </a:r>
            <a:r>
              <a:rPr lang="en-US" sz="4000" b="1" kern="10" dirty="0">
                <a:solidFill>
                  <a:srgbClr val="FF3300"/>
                </a:solidFill>
                <a:effectLst>
                  <a:prstShdw prst="shdw18" dist="17961" dir="13500000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6" name="Text Box 81"/>
          <p:cNvSpPr txBox="1">
            <a:spLocks noChangeArrowheads="1"/>
          </p:cNvSpPr>
          <p:nvPr/>
        </p:nvSpPr>
        <p:spPr bwMode="auto">
          <a:xfrm>
            <a:off x="2362200" y="4953000"/>
            <a:ext cx="495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GV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thực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hiện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: Lê Thị Thu </a:t>
            </a:r>
            <a:r>
              <a:rPr lang="en-US" altLang="en-US" sz="2400" b="1">
                <a:solidFill>
                  <a:srgbClr val="000000"/>
                </a:solidFill>
                <a:cs typeface="Times New Roman" pitchFamily="18" charset="0"/>
              </a:rPr>
              <a:t>thủy</a:t>
            </a:r>
            <a:endParaRPr lang="en-US" altLang="en-US" sz="24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458319"/>
      </p:ext>
    </p:extLst>
  </p:cSld>
  <p:clrMapOvr>
    <a:masterClrMapping/>
  </p:clrMapOvr>
  <p:transition spd="slow">
    <p:wheel spokes="8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89404" y="160338"/>
            <a:ext cx="7772400" cy="609600"/>
          </a:xfrm>
        </p:spPr>
        <p:txBody>
          <a:bodyPr/>
          <a:lstStyle/>
          <a:p>
            <a:pPr algn="l"/>
            <a:r>
              <a:rPr lang="en-US" sz="2400" b="1" dirty="0">
                <a:solidFill>
                  <a:srgbClr val="AC75D5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srgbClr val="AC75D5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AC75D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AC75D5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>
                <a:solidFill>
                  <a:srgbClr val="AC75D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AC75D5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>
                <a:solidFill>
                  <a:srgbClr val="AC75D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AC75D5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endParaRPr lang="en-US" sz="2400" b="1" dirty="0">
              <a:solidFill>
                <a:srgbClr val="AC75D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81"/>
          <p:cNvSpPr txBox="1">
            <a:spLocks noChangeArrowheads="1"/>
          </p:cNvSpPr>
          <p:nvPr/>
        </p:nvSpPr>
        <p:spPr bwMode="auto">
          <a:xfrm>
            <a:off x="460375" y="685800"/>
            <a:ext cx="69406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cs typeface="Times New Roman" pitchFamily="18" charset="0"/>
              </a:rPr>
              <a:t>? </a:t>
            </a:r>
            <a:r>
              <a:rPr lang="en-US" altLang="en-US" sz="2400" b="1" dirty="0" err="1">
                <a:cs typeface="Times New Roman" pitchFamily="18" charset="0"/>
              </a:rPr>
              <a:t>Nhiệt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kế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dùng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để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làm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gì</a:t>
            </a:r>
            <a:r>
              <a:rPr lang="en-US" altLang="en-US" sz="2400" b="1" dirty="0">
                <a:cs typeface="Times New Roman" pitchFamily="18" charset="0"/>
              </a:rPr>
              <a:t>?</a:t>
            </a:r>
          </a:p>
        </p:txBody>
      </p:sp>
      <p:sp>
        <p:nvSpPr>
          <p:cNvPr id="7" name="Text Box 81"/>
          <p:cNvSpPr txBox="1">
            <a:spLocks noChangeArrowheads="1"/>
          </p:cNvSpPr>
          <p:nvPr/>
        </p:nvSpPr>
        <p:spPr bwMode="auto">
          <a:xfrm>
            <a:off x="460375" y="1445845"/>
            <a:ext cx="69406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cs typeface="Times New Roman" pitchFamily="18" charset="0"/>
              </a:rPr>
              <a:t>? </a:t>
            </a:r>
            <a:r>
              <a:rPr lang="en-US" altLang="en-US" sz="2400" b="1" dirty="0" err="1">
                <a:cs typeface="Times New Roman" pitchFamily="18" charset="0"/>
              </a:rPr>
              <a:t>Kể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tên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một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số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nhiệt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kế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mà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em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biết</a:t>
            </a:r>
            <a:r>
              <a:rPr lang="en-US" altLang="en-US" sz="2400" b="1" dirty="0">
                <a:cs typeface="Times New Roman" pitchFamily="18" charset="0"/>
              </a:rPr>
              <a:t>?</a:t>
            </a:r>
          </a:p>
        </p:txBody>
      </p:sp>
      <p:sp>
        <p:nvSpPr>
          <p:cNvPr id="8" name="Text Box 81"/>
          <p:cNvSpPr txBox="1">
            <a:spLocks noChangeArrowheads="1"/>
          </p:cNvSpPr>
          <p:nvPr/>
        </p:nvSpPr>
        <p:spPr bwMode="auto">
          <a:xfrm>
            <a:off x="460375" y="1030515"/>
            <a:ext cx="69406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-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kế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là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dụng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cụ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dùng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để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đo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vi-VN" altLang="en-US" sz="2400" b="1" dirty="0">
                <a:solidFill>
                  <a:srgbClr val="7030A0"/>
                </a:solidFill>
                <a:cs typeface="Times New Roman" pitchFamily="18" charset="0"/>
              </a:rPr>
              <a:t>nhiệt độ</a:t>
            </a:r>
            <a:endParaRPr lang="en-US" altLang="en-US" sz="24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9" name="Text Box 81"/>
          <p:cNvSpPr txBox="1">
            <a:spLocks noChangeArrowheads="1"/>
          </p:cNvSpPr>
          <p:nvPr/>
        </p:nvSpPr>
        <p:spPr bwMode="auto">
          <a:xfrm>
            <a:off x="460375" y="1899134"/>
            <a:ext cx="69406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-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nhiều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loại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kế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khác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nhau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: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kế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rượu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,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kế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thủy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ngân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,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kế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hồng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ngoại</a:t>
            </a:r>
            <a:endParaRPr lang="en-US" altLang="en-US" sz="24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10" name="AutoShape 2" descr="Khoa học tự nhiên 6 bài 8 Đo nhiệt độ Kết nối tri thức - Giải KHTN lớp 6  Kết nối tri thức - VnDoc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730130"/>
            <a:ext cx="5939971" cy="3975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2971800"/>
            <a:ext cx="2607939" cy="174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67" y="4716410"/>
            <a:ext cx="2358572" cy="1673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537" y="4716410"/>
            <a:ext cx="2617107" cy="174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645" y="2971800"/>
            <a:ext cx="3017240" cy="3417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AutoShape 9" descr="Bạn đã thực sự hiểu biết về nhiệt kế và biết cách sử dụng nhiệt kế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383" y="2974789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85199" y="96896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5567" y="1806275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51617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5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9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0" y="8382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7" name="Text Box 81"/>
          <p:cNvSpPr txBox="1">
            <a:spLocks noChangeArrowheads="1"/>
          </p:cNvSpPr>
          <p:nvPr/>
        </p:nvSpPr>
        <p:spPr bwMode="auto">
          <a:xfrm>
            <a:off x="1254072" y="1561004"/>
            <a:ext cx="69406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Sắp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xếp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các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câu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sau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theo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thứ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tự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các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bước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sử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dụng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kế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 y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tế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thủy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ngân</a:t>
            </a:r>
            <a:endParaRPr lang="en-US" altLang="en-US" sz="2400" b="1" dirty="0"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36301" y="2392001"/>
            <a:ext cx="7305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Vẩy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 Box 81"/>
          <p:cNvSpPr txBox="1">
            <a:spLocks noChangeArrowheads="1"/>
          </p:cNvSpPr>
          <p:nvPr/>
        </p:nvSpPr>
        <p:spPr bwMode="auto">
          <a:xfrm>
            <a:off x="1066800" y="358588"/>
            <a:ext cx="731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III.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Sử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dụng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kế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y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tế</a:t>
            </a:r>
            <a:endParaRPr lang="en-US" altLang="en-US" sz="24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9" name="Text Box 81"/>
          <p:cNvSpPr txBox="1">
            <a:spLocks noChangeArrowheads="1"/>
          </p:cNvSpPr>
          <p:nvPr/>
        </p:nvSpPr>
        <p:spPr bwMode="auto">
          <a:xfrm>
            <a:off x="1080247" y="728416"/>
            <a:ext cx="731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1.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kế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y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tế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thủy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ngân</a:t>
            </a:r>
            <a:endParaRPr lang="en-US" altLang="en-US" sz="24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36302" y="2827897"/>
            <a:ext cx="7050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lau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66910" y="3289562"/>
            <a:ext cx="68864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kẹp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30605" y="4043235"/>
            <a:ext cx="67227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2-3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30605" y="1192247"/>
            <a:ext cx="723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lau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26976" y="1572857"/>
            <a:ext cx="7305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Vẩy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tụt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230604" y="3301104"/>
            <a:ext cx="67227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2-3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41490" y="2253501"/>
            <a:ext cx="68864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nách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kẹp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0100" y="1161469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06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2" grpId="0"/>
      <p:bldP spid="2" grpId="1"/>
      <p:bldP spid="8" grpId="0"/>
      <p:bldP spid="9" grpId="0"/>
      <p:bldP spid="10" grpId="0"/>
      <p:bldP spid="10" grpId="1"/>
      <p:bldP spid="11" grpId="0"/>
      <p:bldP spid="11" grpId="1"/>
      <p:bldP spid="12" grpId="0"/>
      <p:bldP spid="12" grpId="1"/>
      <p:bldP spid="17" grpId="0"/>
      <p:bldP spid="18" grpId="0"/>
      <p:bldP spid="20" grpId="0"/>
      <p:bldP spid="21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143000"/>
            <a:ext cx="8153400" cy="19050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vẩy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40"/>
          <p:cNvSpPr txBox="1">
            <a:spLocks noChangeArrowheads="1"/>
          </p:cNvSpPr>
          <p:nvPr/>
        </p:nvSpPr>
        <p:spPr bwMode="auto">
          <a:xfrm>
            <a:off x="381002" y="386098"/>
            <a:ext cx="83057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kumimoji="0" lang="en-US" altLang="en-US" sz="32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70116" y="2209800"/>
            <a:ext cx="7696200" cy="17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Char char="-"/>
            </a:pP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endParaRPr lang="en-US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81"/>
          <p:cNvSpPr txBox="1">
            <a:spLocks noChangeArrowheads="1"/>
          </p:cNvSpPr>
          <p:nvPr/>
        </p:nvSpPr>
        <p:spPr bwMode="auto">
          <a:xfrm>
            <a:off x="961684" y="657720"/>
            <a:ext cx="701210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? </a:t>
            </a: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Chỉ ra các theo tác sai khi dùng nhiệt kế trong các tình huống dưới đây: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a) Vẩy mạnh nhiệt kế trước khi đo.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b) Sau khi lấy nhiệt kế ra khỏi môi trường cần đo phải đợi một lúc sau mới đọc kết quả đo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c) Dùng tay nắm chặt bầu nhiệt kế.</a:t>
            </a:r>
            <a:endParaRPr lang="en-US" altLang="en-US" sz="2400" b="1" dirty="0"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69792" y="1749750"/>
            <a:ext cx="7012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Sau khi lấy nhiệt kế ra khỏi môi trường cần đo phải đợi một lúc sau mới đọc kết quả đo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c) Dùng tay nắm chặt bầu nhiệt kế.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10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 uiExpand="1" build="p"/>
      <p:bldP spid="7" grpId="0" build="allAtOnce"/>
      <p:bldP spid="10" grpId="0"/>
      <p:bldP spid="1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0" y="8382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7" name="Text Box 81"/>
          <p:cNvSpPr txBox="1">
            <a:spLocks noChangeArrowheads="1"/>
          </p:cNvSpPr>
          <p:nvPr/>
        </p:nvSpPr>
        <p:spPr bwMode="auto">
          <a:xfrm>
            <a:off x="1127363" y="1192247"/>
            <a:ext cx="69406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Sắp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xếp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các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câu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sau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theo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thứ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tự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các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bước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sử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dụng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kế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 y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tế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điện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từ</a:t>
            </a:r>
            <a:endParaRPr lang="en-US" altLang="en-US" sz="2400" b="1" dirty="0"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72879" y="2816839"/>
            <a:ext cx="69849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 Box 81"/>
          <p:cNvSpPr txBox="1">
            <a:spLocks noChangeArrowheads="1"/>
          </p:cNvSpPr>
          <p:nvPr/>
        </p:nvSpPr>
        <p:spPr bwMode="auto">
          <a:xfrm>
            <a:off x="1080247" y="728416"/>
            <a:ext cx="731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2.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kế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y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tế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điện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từ</a:t>
            </a:r>
            <a:endParaRPr lang="en-US" altLang="en-US" sz="24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07905" y="3542960"/>
            <a:ext cx="7050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bíp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72879" y="3196053"/>
            <a:ext cx="68864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72670" y="2428165"/>
            <a:ext cx="67227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Lau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 Box 81"/>
          <p:cNvSpPr txBox="1">
            <a:spLocks noChangeArrowheads="1"/>
          </p:cNvSpPr>
          <p:nvPr/>
        </p:nvSpPr>
        <p:spPr bwMode="auto">
          <a:xfrm>
            <a:off x="1127363" y="1623582"/>
            <a:ext cx="121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Bước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2:</a:t>
            </a:r>
          </a:p>
        </p:txBody>
      </p:sp>
      <p:sp>
        <p:nvSpPr>
          <p:cNvPr id="14" name="Text Box 81"/>
          <p:cNvSpPr txBox="1">
            <a:spLocks noChangeArrowheads="1"/>
          </p:cNvSpPr>
          <p:nvPr/>
        </p:nvSpPr>
        <p:spPr bwMode="auto">
          <a:xfrm>
            <a:off x="1115722" y="1193802"/>
            <a:ext cx="121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Bước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1: </a:t>
            </a:r>
          </a:p>
        </p:txBody>
      </p:sp>
      <p:sp>
        <p:nvSpPr>
          <p:cNvPr id="15" name="Text Box 81"/>
          <p:cNvSpPr txBox="1">
            <a:spLocks noChangeArrowheads="1"/>
          </p:cNvSpPr>
          <p:nvPr/>
        </p:nvSpPr>
        <p:spPr bwMode="auto">
          <a:xfrm>
            <a:off x="1127363" y="2052272"/>
            <a:ext cx="121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Bước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3: </a:t>
            </a:r>
          </a:p>
        </p:txBody>
      </p:sp>
      <p:sp>
        <p:nvSpPr>
          <p:cNvPr id="16" name="Text Box 81"/>
          <p:cNvSpPr txBox="1">
            <a:spLocks noChangeArrowheads="1"/>
          </p:cNvSpPr>
          <p:nvPr/>
        </p:nvSpPr>
        <p:spPr bwMode="auto">
          <a:xfrm>
            <a:off x="1127363" y="2513608"/>
            <a:ext cx="121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Bước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4: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83765" y="1930336"/>
            <a:ext cx="7050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lưỡi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Text Box 81"/>
          <p:cNvSpPr txBox="1">
            <a:spLocks noChangeArrowheads="1"/>
          </p:cNvSpPr>
          <p:nvPr/>
        </p:nvSpPr>
        <p:spPr bwMode="auto">
          <a:xfrm>
            <a:off x="1127363" y="2958561"/>
            <a:ext cx="121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Bước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5: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13547" y="1121493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44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23699E-6 L 0.05781 -0.1764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2" y="-8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7341E-7 L 0.05834 -0.1662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-8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08092E-6 L 0.05538 0.0182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9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77457E-6 L 0.05451 -0.1542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6" y="-77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19653E-6 L 0.05712 -0.0328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7" y="-1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2" grpId="0"/>
      <p:bldP spid="2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4" grpId="0"/>
      <p:bldP spid="15" grpId="0"/>
      <p:bldP spid="16" grpId="0"/>
      <p:bldP spid="17" grpId="0"/>
      <p:bldP spid="17" grpId="1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0627DDCC-65F3-4C47-AC2D-726857B27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670" y="636491"/>
            <a:ext cx="510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hành</a:t>
            </a:r>
            <a:r>
              <a:rPr lang="en-US" altLang="en-US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5 </a:t>
            </a:r>
            <a:r>
              <a:rPr lang="en-US" alt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B8392993-00EC-4306-95E5-DC31978C7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407886"/>
            <a:ext cx="7572866" cy="95410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6" name="Group 26">
            <a:extLst>
              <a:ext uri="{FF2B5EF4-FFF2-40B4-BE49-F238E27FC236}">
                <a16:creationId xmlns:a16="http://schemas.microsoft.com/office/drawing/2014/main" id="{EBDD88F6-2892-4975-B1D3-478141AFCF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150740"/>
              </p:ext>
            </p:extLst>
          </p:nvPr>
        </p:nvGraphicFramePr>
        <p:xfrm>
          <a:off x="1729032" y="2743201"/>
          <a:ext cx="4900367" cy="2373669"/>
        </p:xfrm>
        <a:graphic>
          <a:graphicData uri="http://schemas.openxmlformats.org/drawingml/2006/table">
            <a:tbl>
              <a:tblPr/>
              <a:tblGrid>
                <a:gridCol w="2196716">
                  <a:extLst>
                    <a:ext uri="{9D8B030D-6E8A-4147-A177-3AD203B41FA5}">
                      <a16:colId xmlns:a16="http://schemas.microsoft.com/office/drawing/2014/main" val="3124536655"/>
                    </a:ext>
                  </a:extLst>
                </a:gridCol>
                <a:gridCol w="2703651">
                  <a:extLst>
                    <a:ext uri="{9D8B030D-6E8A-4147-A177-3AD203B41FA5}">
                      <a16:colId xmlns:a16="http://schemas.microsoft.com/office/drawing/2014/main" val="3837642067"/>
                    </a:ext>
                  </a:extLst>
                </a:gridCol>
              </a:tblGrid>
              <a:tr h="9905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</a:t>
                      </a:r>
                      <a:r>
                        <a:rPr kumimoji="0" lang="en-US" altLang="en-US" sz="2400" b="0" i="0" u="none" strike="noStrike" cap="none" normalizeH="0" baseline="3000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7101192"/>
                  </a:ext>
                </a:extLst>
              </a:tr>
              <a:tr h="6915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5767386"/>
                  </a:ext>
                </a:extLst>
              </a:tr>
              <a:tr h="6915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cốc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128473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38348" y="744212"/>
            <a:ext cx="6834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GHĐ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ĐCNN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40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  <p:bldP spid="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49" name="Text Box 81"/>
          <p:cNvSpPr txBox="1">
            <a:spLocks noChangeArrowheads="1"/>
          </p:cNvSpPr>
          <p:nvPr/>
        </p:nvSpPr>
        <p:spPr bwMode="auto">
          <a:xfrm>
            <a:off x="1017038" y="2172622"/>
            <a:ext cx="6858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độ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là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số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đo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mức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độ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………,……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của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một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vật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,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để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đo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độ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người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ta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dùng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…………….. Ở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Việt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Nam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sử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dụng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………………..…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Xen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-ci-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ut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,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đơn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vị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đo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độ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kí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hiệu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là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…...... </a:t>
            </a:r>
          </a:p>
        </p:txBody>
      </p:sp>
      <p:sp>
        <p:nvSpPr>
          <p:cNvPr id="3" name="Rectangle 2"/>
          <p:cNvSpPr/>
          <p:nvPr/>
        </p:nvSpPr>
        <p:spPr>
          <a:xfrm>
            <a:off x="3125767" y="2808684"/>
            <a:ext cx="2161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alt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75656" y="2085538"/>
            <a:ext cx="16225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alt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61536" y="2458106"/>
            <a:ext cx="12362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38600" y="3197779"/>
            <a:ext cx="510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baseline="30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Elbow Connector 3"/>
          <p:cNvCxnSpPr/>
          <p:nvPr/>
        </p:nvCxnSpPr>
        <p:spPr>
          <a:xfrm>
            <a:off x="753513" y="2185902"/>
            <a:ext cx="7385050" cy="1707228"/>
          </a:xfrm>
          <a:prstGeom prst="bentConnector3">
            <a:avLst>
              <a:gd name="adj1" fmla="val -510"/>
            </a:avLst>
          </a:prstGeom>
          <a:ln w="254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>
            <a:off x="2023412" y="2172622"/>
            <a:ext cx="6115151" cy="1720508"/>
          </a:xfrm>
          <a:prstGeom prst="bentConnector3">
            <a:avLst>
              <a:gd name="adj1" fmla="val 100318"/>
            </a:avLst>
          </a:prstGeom>
          <a:ln w="381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53513" y="1827069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nhớ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295" y="1765514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90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7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221"/>
          <p:cNvSpPr>
            <a:spLocks noChangeArrowheads="1"/>
          </p:cNvSpPr>
          <p:nvPr/>
        </p:nvSpPr>
        <p:spPr bwMode="auto">
          <a:xfrm>
            <a:off x="381000" y="457200"/>
            <a:ext cx="8610600" cy="1295400"/>
          </a:xfrm>
          <a:prstGeom prst="flowChartAlternateProcess">
            <a:avLst/>
          </a:prstGeom>
          <a:solidFill>
            <a:srgbClr val="FCCB9A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 eaLnBrk="1" hangingPunct="1"/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1:Chọn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AutoShape 4222">
            <a:hlinkClick r:id="" action="ppaction://noaction">
              <a:snd r:embed="rId3" name="Shy.wav"/>
            </a:hlinkClick>
          </p:cNvPr>
          <p:cNvSpPr>
            <a:spLocks noChangeArrowheads="1"/>
          </p:cNvSpPr>
          <p:nvPr/>
        </p:nvSpPr>
        <p:spPr bwMode="auto">
          <a:xfrm>
            <a:off x="557212" y="2133600"/>
            <a:ext cx="4776788" cy="5270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endParaRPr lang="en-US" alt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4223">
            <a:hlinkClick r:id="" action="ppaction://noaction">
              <a:snd r:embed="rId3" name="Shy.wav"/>
            </a:hlinkClick>
          </p:cNvPr>
          <p:cNvSpPr>
            <a:spLocks noChangeArrowheads="1"/>
          </p:cNvSpPr>
          <p:nvPr/>
        </p:nvSpPr>
        <p:spPr bwMode="auto">
          <a:xfrm>
            <a:off x="557212" y="2926976"/>
            <a:ext cx="6359059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endParaRPr lang="en-US" alt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4224">
            <a:hlinkClick r:id="" action="ppaction://noaction">
              <a:snd r:embed="rId3" name="Shy.wav"/>
            </a:hlinkClick>
          </p:cNvPr>
          <p:cNvSpPr>
            <a:spLocks noChangeArrowheads="1"/>
          </p:cNvSpPr>
          <p:nvPr/>
        </p:nvSpPr>
        <p:spPr bwMode="auto">
          <a:xfrm>
            <a:off x="557212" y="3671047"/>
            <a:ext cx="55626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alt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4225">
            <a:hlinkClick r:id="" action="ppaction://noaction">
              <a:snd r:embed="rId4" name="Applause.wav"/>
            </a:hlinkClick>
          </p:cNvPr>
          <p:cNvSpPr>
            <a:spLocks noChangeArrowheads="1"/>
          </p:cNvSpPr>
          <p:nvPr/>
        </p:nvSpPr>
        <p:spPr bwMode="auto">
          <a:xfrm>
            <a:off x="540963" y="4504764"/>
            <a:ext cx="4176713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alt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44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6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226"/>
          <p:cNvSpPr>
            <a:spLocks noChangeArrowheads="1"/>
          </p:cNvSpPr>
          <p:nvPr/>
        </p:nvSpPr>
        <p:spPr bwMode="auto">
          <a:xfrm>
            <a:off x="152400" y="884364"/>
            <a:ext cx="8458200" cy="1136650"/>
          </a:xfrm>
          <a:prstGeom prst="flowChartAlternateProcess">
            <a:avLst/>
          </a:prstGeom>
          <a:solidFill>
            <a:srgbClr val="FCCB9A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2:Chọn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</p:txBody>
      </p:sp>
      <p:sp>
        <p:nvSpPr>
          <p:cNvPr id="3" name="AutoShape 4227">
            <a:hlinkClick r:id="" action="ppaction://noaction">
              <a:snd r:embed="rId2" name="Shy.wav"/>
            </a:hlinkClick>
          </p:cNvPr>
          <p:cNvSpPr>
            <a:spLocks noChangeArrowheads="1"/>
          </p:cNvSpPr>
          <p:nvPr/>
        </p:nvSpPr>
        <p:spPr bwMode="auto">
          <a:xfrm>
            <a:off x="-4894" y="2418976"/>
            <a:ext cx="74295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GHĐ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ĐCNN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endParaRPr lang="en-US" alt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4230">
            <a:hlinkClick r:id="" action="ppaction://noaction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-4894" y="3048000"/>
            <a:ext cx="74295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</a:p>
        </p:txBody>
      </p:sp>
      <p:sp>
        <p:nvSpPr>
          <p:cNvPr id="5" name="AutoShape 4229">
            <a:hlinkClick r:id="" action="ppaction://noaction">
              <a:snd r:embed="rId2" name="Shy.wav"/>
            </a:hlinkClick>
          </p:cNvPr>
          <p:cNvSpPr>
            <a:spLocks noChangeArrowheads="1"/>
          </p:cNvSpPr>
          <p:nvPr/>
        </p:nvSpPr>
        <p:spPr bwMode="auto">
          <a:xfrm>
            <a:off x="-4894" y="3545541"/>
            <a:ext cx="8615494" cy="8175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just" eaLnBrk="1" hangingPunct="1"/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Cho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alt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4228">
            <a:hlinkClick r:id="" action="ppaction://noaction">
              <a:snd r:embed="rId2" name="Shy.wav"/>
            </a:hlinkClick>
          </p:cNvPr>
          <p:cNvSpPr>
            <a:spLocks noChangeArrowheads="1"/>
          </p:cNvSpPr>
          <p:nvPr/>
        </p:nvSpPr>
        <p:spPr bwMode="auto">
          <a:xfrm>
            <a:off x="-31788" y="4394480"/>
            <a:ext cx="8794788" cy="7429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alt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39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1" animBg="1"/>
      <p:bldP spid="4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Shape 699"/>
          <p:cNvSpPr txBox="1"/>
          <p:nvPr/>
        </p:nvSpPr>
        <p:spPr>
          <a:xfrm>
            <a:off x="533400" y="1066800"/>
            <a:ext cx="792479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eaLnBrk="0" fontAlgn="base" hangingPunct="0"/>
            <a:endParaRPr b="1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itchFamily="18" charset="0"/>
              <a:sym typeface="Times New Roman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371563" y="260648"/>
            <a:ext cx="4248472" cy="80615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433511"/>
            <a:ext cx="888409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Arial" charset="0"/>
              <a:buChar char="•"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-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Học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bài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Arial" charset="0"/>
              <a:buChar char="•"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-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Làm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bài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tập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 8.1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đến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 8.7 SBT</a:t>
            </a:r>
          </a:p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Arial" charset="0"/>
              <a:buChar char="•"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-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Tìm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cách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đổi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từ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0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F sang </a:t>
            </a:r>
            <a:r>
              <a:rPr lang="en-US" sz="32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0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C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395827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1905000" y="1676400"/>
            <a:ext cx="609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200">
              <a:latin typeface="Times New Roman" pitchFamily="18" charset="0"/>
            </a:endParaRPr>
          </a:p>
        </p:txBody>
      </p:sp>
      <p:pic>
        <p:nvPicPr>
          <p:cNvPr id="131075" name="Picture 13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6" name="Picture 13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1054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7" name="Picture 13" descr="Whitecorner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1054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8" name="Picture 13" descr="WhitecornerFlow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47" name="Text Box 7"/>
          <p:cNvSpPr txBox="1">
            <a:spLocks noChangeArrowheads="1"/>
          </p:cNvSpPr>
          <p:nvPr/>
        </p:nvSpPr>
        <p:spPr bwMode="auto">
          <a:xfrm>
            <a:off x="152400" y="1219200"/>
            <a:ext cx="86868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6000" dirty="0">
                <a:solidFill>
                  <a:srgbClr val="F010D0"/>
                </a:solidFill>
              </a:rPr>
              <a:t> </a:t>
            </a:r>
            <a:r>
              <a:rPr lang="en-US" altLang="en-US" sz="8000" dirty="0" err="1">
                <a:solidFill>
                  <a:srgbClr val="F010D0"/>
                </a:solidFill>
                <a:latin typeface="Times New Roman" pitchFamily="18" charset="0"/>
              </a:rPr>
              <a:t>Xin</a:t>
            </a:r>
            <a:r>
              <a:rPr lang="en-US" altLang="en-US" sz="8000" dirty="0">
                <a:solidFill>
                  <a:srgbClr val="F010D0"/>
                </a:solidFill>
                <a:latin typeface="Times New Roman" pitchFamily="18" charset="0"/>
              </a:rPr>
              <a:t> </a:t>
            </a:r>
            <a:r>
              <a:rPr lang="en-US" altLang="en-US" sz="8000" dirty="0" err="1">
                <a:solidFill>
                  <a:srgbClr val="F010D0"/>
                </a:solidFill>
                <a:latin typeface="Times New Roman" pitchFamily="18" charset="0"/>
              </a:rPr>
              <a:t>cám</a:t>
            </a:r>
            <a:r>
              <a:rPr lang="en-US" altLang="en-US" sz="8000" dirty="0">
                <a:solidFill>
                  <a:srgbClr val="F010D0"/>
                </a:solidFill>
                <a:latin typeface="Times New Roman" pitchFamily="18" charset="0"/>
              </a:rPr>
              <a:t> </a:t>
            </a:r>
            <a:r>
              <a:rPr lang="en-US" altLang="en-US" sz="8000" dirty="0" err="1">
                <a:solidFill>
                  <a:srgbClr val="F010D0"/>
                </a:solidFill>
                <a:latin typeface="Times New Roman" pitchFamily="18" charset="0"/>
              </a:rPr>
              <a:t>ơn</a:t>
            </a:r>
            <a:r>
              <a:rPr lang="en-US" altLang="en-US" sz="8000" dirty="0">
                <a:solidFill>
                  <a:srgbClr val="F010D0"/>
                </a:solidFill>
                <a:latin typeface="Times New Roman" pitchFamily="18" charset="0"/>
              </a:rPr>
              <a:t> </a:t>
            </a:r>
            <a:r>
              <a:rPr lang="en-US" altLang="en-US" sz="8000" dirty="0" err="1">
                <a:solidFill>
                  <a:srgbClr val="F010D0"/>
                </a:solidFill>
                <a:latin typeface="Times New Roman" pitchFamily="18" charset="0"/>
              </a:rPr>
              <a:t>thầy</a:t>
            </a:r>
            <a:r>
              <a:rPr lang="en-US" altLang="en-US" sz="8000" dirty="0">
                <a:solidFill>
                  <a:srgbClr val="F010D0"/>
                </a:solidFill>
                <a:latin typeface="Times New Roman" pitchFamily="18" charset="0"/>
              </a:rPr>
              <a:t> </a:t>
            </a:r>
            <a:r>
              <a:rPr lang="en-US" altLang="en-US" sz="8000" dirty="0" err="1">
                <a:solidFill>
                  <a:srgbClr val="F010D0"/>
                </a:solidFill>
                <a:latin typeface="Times New Roman" pitchFamily="18" charset="0"/>
              </a:rPr>
              <a:t>cô</a:t>
            </a:r>
            <a:r>
              <a:rPr lang="en-US" altLang="en-US" sz="8000" dirty="0">
                <a:solidFill>
                  <a:srgbClr val="F010D0"/>
                </a:solidFill>
                <a:latin typeface="Times New Roman" pitchFamily="18" charset="0"/>
              </a:rPr>
              <a:t> </a:t>
            </a:r>
            <a:r>
              <a:rPr lang="en-US" altLang="en-US" sz="8000" dirty="0" err="1">
                <a:solidFill>
                  <a:srgbClr val="F010D0"/>
                </a:solidFill>
                <a:latin typeface="Times New Roman" pitchFamily="18" charset="0"/>
              </a:rPr>
              <a:t>và</a:t>
            </a:r>
            <a:r>
              <a:rPr lang="en-US" altLang="en-US" sz="8000" dirty="0">
                <a:solidFill>
                  <a:srgbClr val="F010D0"/>
                </a:solidFill>
                <a:latin typeface="Times New Roman" pitchFamily="18" charset="0"/>
              </a:rPr>
              <a:t> </a:t>
            </a:r>
            <a:r>
              <a:rPr lang="en-US" altLang="en-US" sz="8000" dirty="0" err="1">
                <a:solidFill>
                  <a:srgbClr val="F010D0"/>
                </a:solidFill>
                <a:latin typeface="Times New Roman" pitchFamily="18" charset="0"/>
              </a:rPr>
              <a:t>các</a:t>
            </a:r>
            <a:r>
              <a:rPr lang="en-US" altLang="en-US" sz="8000" dirty="0">
                <a:solidFill>
                  <a:srgbClr val="F010D0"/>
                </a:solidFill>
                <a:latin typeface="Times New Roman" pitchFamily="18" charset="0"/>
              </a:rPr>
              <a:t> </a:t>
            </a:r>
            <a:r>
              <a:rPr lang="en-US" altLang="en-US" sz="8000" dirty="0" err="1">
                <a:solidFill>
                  <a:srgbClr val="F010D0"/>
                </a:solidFill>
                <a:latin typeface="Times New Roman" pitchFamily="18" charset="0"/>
              </a:rPr>
              <a:t>em</a:t>
            </a:r>
            <a:r>
              <a:rPr lang="en-US" altLang="en-US" sz="8000" dirty="0">
                <a:solidFill>
                  <a:srgbClr val="F010D0"/>
                </a:solidFill>
                <a:latin typeface="Times New Roman" pitchFamily="18" charset="0"/>
              </a:rPr>
              <a:t>.</a:t>
            </a:r>
          </a:p>
          <a:p>
            <a:pPr algn="ctr"/>
            <a:r>
              <a:rPr lang="en-US" altLang="en-US" sz="8000" dirty="0" err="1">
                <a:solidFill>
                  <a:srgbClr val="F010D0"/>
                </a:solidFill>
                <a:latin typeface="Times New Roman" pitchFamily="18" charset="0"/>
              </a:rPr>
              <a:t>Chúc</a:t>
            </a:r>
            <a:r>
              <a:rPr lang="en-US" altLang="en-US" sz="8000" dirty="0">
                <a:solidFill>
                  <a:srgbClr val="F010D0"/>
                </a:solidFill>
                <a:latin typeface="Times New Roman" pitchFamily="18" charset="0"/>
              </a:rPr>
              <a:t> </a:t>
            </a:r>
            <a:r>
              <a:rPr lang="en-US" altLang="en-US" sz="8000" dirty="0" err="1">
                <a:solidFill>
                  <a:srgbClr val="F010D0"/>
                </a:solidFill>
                <a:latin typeface="Times New Roman" pitchFamily="18" charset="0"/>
              </a:rPr>
              <a:t>các</a:t>
            </a:r>
            <a:r>
              <a:rPr lang="en-US" altLang="en-US" sz="8000" dirty="0">
                <a:solidFill>
                  <a:srgbClr val="F010D0"/>
                </a:solidFill>
                <a:latin typeface="Times New Roman" pitchFamily="18" charset="0"/>
              </a:rPr>
              <a:t> </a:t>
            </a:r>
            <a:r>
              <a:rPr lang="en-US" altLang="en-US" sz="8000" dirty="0" err="1">
                <a:solidFill>
                  <a:srgbClr val="F010D0"/>
                </a:solidFill>
                <a:latin typeface="Times New Roman" pitchFamily="18" charset="0"/>
              </a:rPr>
              <a:t>em</a:t>
            </a:r>
            <a:r>
              <a:rPr lang="en-US" altLang="en-US" sz="8000" dirty="0">
                <a:solidFill>
                  <a:srgbClr val="F010D0"/>
                </a:solidFill>
                <a:latin typeface="Times New Roman" pitchFamily="18" charset="0"/>
              </a:rPr>
              <a:t> </a:t>
            </a:r>
            <a:r>
              <a:rPr lang="en-US" altLang="en-US" sz="8000" dirty="0" err="1">
                <a:solidFill>
                  <a:srgbClr val="F010D0"/>
                </a:solidFill>
                <a:latin typeface="Times New Roman" pitchFamily="18" charset="0"/>
              </a:rPr>
              <a:t>học</a:t>
            </a:r>
            <a:r>
              <a:rPr lang="en-US" altLang="en-US" sz="8000" dirty="0">
                <a:solidFill>
                  <a:srgbClr val="F010D0"/>
                </a:solidFill>
                <a:latin typeface="Times New Roman" pitchFamily="18" charset="0"/>
              </a:rPr>
              <a:t> </a:t>
            </a:r>
            <a:r>
              <a:rPr lang="en-US" altLang="en-US" sz="8000" dirty="0" err="1">
                <a:solidFill>
                  <a:srgbClr val="F010D0"/>
                </a:solidFill>
                <a:latin typeface="Times New Roman" pitchFamily="18" charset="0"/>
              </a:rPr>
              <a:t>tốt</a:t>
            </a:r>
            <a:endParaRPr lang="en-US" altLang="en-US" sz="8000" dirty="0">
              <a:solidFill>
                <a:srgbClr val="F010D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1110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66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0" y="8382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>
              <a:solidFill>
                <a:srgbClr val="000000"/>
              </a:solidFill>
              <a:cs typeface="Times New Roman" pitchFamily="18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 rot="-6911112">
            <a:off x="4132445" y="712820"/>
            <a:ext cx="1104900" cy="904875"/>
            <a:chOff x="2952" y="1398"/>
            <a:chExt cx="696" cy="570"/>
          </a:xfrm>
        </p:grpSpPr>
        <p:sp>
          <p:nvSpPr>
            <p:cNvPr id="5153" name="Freeform 8"/>
            <p:cNvSpPr>
              <a:spLocks/>
            </p:cNvSpPr>
            <p:nvPr/>
          </p:nvSpPr>
          <p:spPr bwMode="auto">
            <a:xfrm>
              <a:off x="2952" y="1398"/>
              <a:ext cx="610" cy="505"/>
            </a:xfrm>
            <a:custGeom>
              <a:avLst/>
              <a:gdLst>
                <a:gd name="T0" fmla="*/ 229 w 610"/>
                <a:gd name="T1" fmla="*/ 274 h 505"/>
                <a:gd name="T2" fmla="*/ 191 w 610"/>
                <a:gd name="T3" fmla="*/ 267 h 505"/>
                <a:gd name="T4" fmla="*/ 151 w 610"/>
                <a:gd name="T5" fmla="*/ 251 h 505"/>
                <a:gd name="T6" fmla="*/ 105 w 610"/>
                <a:gd name="T7" fmla="*/ 220 h 505"/>
                <a:gd name="T8" fmla="*/ 68 w 610"/>
                <a:gd name="T9" fmla="*/ 226 h 505"/>
                <a:gd name="T10" fmla="*/ 88 w 610"/>
                <a:gd name="T11" fmla="*/ 259 h 505"/>
                <a:gd name="T12" fmla="*/ 123 w 610"/>
                <a:gd name="T13" fmla="*/ 312 h 505"/>
                <a:gd name="T14" fmla="*/ 175 w 610"/>
                <a:gd name="T15" fmla="*/ 343 h 505"/>
                <a:gd name="T16" fmla="*/ 249 w 610"/>
                <a:gd name="T17" fmla="*/ 385 h 505"/>
                <a:gd name="T18" fmla="*/ 305 w 610"/>
                <a:gd name="T19" fmla="*/ 399 h 505"/>
                <a:gd name="T20" fmla="*/ 335 w 610"/>
                <a:gd name="T21" fmla="*/ 411 h 505"/>
                <a:gd name="T22" fmla="*/ 371 w 610"/>
                <a:gd name="T23" fmla="*/ 421 h 505"/>
                <a:gd name="T24" fmla="*/ 398 w 610"/>
                <a:gd name="T25" fmla="*/ 433 h 505"/>
                <a:gd name="T26" fmla="*/ 435 w 610"/>
                <a:gd name="T27" fmla="*/ 459 h 505"/>
                <a:gd name="T28" fmla="*/ 462 w 610"/>
                <a:gd name="T29" fmla="*/ 483 h 505"/>
                <a:gd name="T30" fmla="*/ 494 w 610"/>
                <a:gd name="T31" fmla="*/ 500 h 505"/>
                <a:gd name="T32" fmla="*/ 506 w 610"/>
                <a:gd name="T33" fmla="*/ 490 h 505"/>
                <a:gd name="T34" fmla="*/ 516 w 610"/>
                <a:gd name="T35" fmla="*/ 448 h 505"/>
                <a:gd name="T36" fmla="*/ 550 w 610"/>
                <a:gd name="T37" fmla="*/ 404 h 505"/>
                <a:gd name="T38" fmla="*/ 581 w 610"/>
                <a:gd name="T39" fmla="*/ 354 h 505"/>
                <a:gd name="T40" fmla="*/ 595 w 610"/>
                <a:gd name="T41" fmla="*/ 325 h 505"/>
                <a:gd name="T42" fmla="*/ 573 w 610"/>
                <a:gd name="T43" fmla="*/ 304 h 505"/>
                <a:gd name="T44" fmla="*/ 541 w 610"/>
                <a:gd name="T45" fmla="*/ 291 h 505"/>
                <a:gd name="T46" fmla="*/ 522 w 610"/>
                <a:gd name="T47" fmla="*/ 278 h 505"/>
                <a:gd name="T48" fmla="*/ 477 w 610"/>
                <a:gd name="T49" fmla="*/ 190 h 505"/>
                <a:gd name="T50" fmla="*/ 441 w 610"/>
                <a:gd name="T51" fmla="*/ 125 h 505"/>
                <a:gd name="T52" fmla="*/ 414 w 610"/>
                <a:gd name="T53" fmla="*/ 91 h 505"/>
                <a:gd name="T54" fmla="*/ 394 w 610"/>
                <a:gd name="T55" fmla="*/ 55 h 505"/>
                <a:gd name="T56" fmla="*/ 373 w 610"/>
                <a:gd name="T57" fmla="*/ 39 h 505"/>
                <a:gd name="T58" fmla="*/ 337 w 610"/>
                <a:gd name="T59" fmla="*/ 27 h 505"/>
                <a:gd name="T60" fmla="*/ 300 w 610"/>
                <a:gd name="T61" fmla="*/ 17 h 505"/>
                <a:gd name="T62" fmla="*/ 252 w 610"/>
                <a:gd name="T63" fmla="*/ 16 h 505"/>
                <a:gd name="T64" fmla="*/ 206 w 610"/>
                <a:gd name="T65" fmla="*/ 11 h 505"/>
                <a:gd name="T66" fmla="*/ 189 w 610"/>
                <a:gd name="T67" fmla="*/ 6 h 505"/>
                <a:gd name="T68" fmla="*/ 146 w 610"/>
                <a:gd name="T69" fmla="*/ 3 h 505"/>
                <a:gd name="T70" fmla="*/ 98 w 610"/>
                <a:gd name="T71" fmla="*/ 6 h 505"/>
                <a:gd name="T72" fmla="*/ 54 w 610"/>
                <a:gd name="T73" fmla="*/ 5 h 505"/>
                <a:gd name="T74" fmla="*/ 12 w 610"/>
                <a:gd name="T75" fmla="*/ 0 h 505"/>
                <a:gd name="T76" fmla="*/ 2 w 610"/>
                <a:gd name="T77" fmla="*/ 26 h 505"/>
                <a:gd name="T78" fmla="*/ 24 w 610"/>
                <a:gd name="T79" fmla="*/ 44 h 505"/>
                <a:gd name="T80" fmla="*/ 72 w 610"/>
                <a:gd name="T81" fmla="*/ 54 h 505"/>
                <a:gd name="T82" fmla="*/ 122 w 610"/>
                <a:gd name="T83" fmla="*/ 71 h 505"/>
                <a:gd name="T84" fmla="*/ 159 w 610"/>
                <a:gd name="T85" fmla="*/ 72 h 505"/>
                <a:gd name="T86" fmla="*/ 195 w 610"/>
                <a:gd name="T87" fmla="*/ 101 h 505"/>
                <a:gd name="T88" fmla="*/ 228 w 610"/>
                <a:gd name="T89" fmla="*/ 125 h 505"/>
                <a:gd name="T90" fmla="*/ 248 w 610"/>
                <a:gd name="T91" fmla="*/ 149 h 505"/>
                <a:gd name="T92" fmla="*/ 267 w 610"/>
                <a:gd name="T93" fmla="*/ 175 h 505"/>
                <a:gd name="T94" fmla="*/ 274 w 610"/>
                <a:gd name="T95" fmla="*/ 200 h 505"/>
                <a:gd name="T96" fmla="*/ 275 w 610"/>
                <a:gd name="T97" fmla="*/ 241 h 50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0"/>
                <a:gd name="T148" fmla="*/ 0 h 505"/>
                <a:gd name="T149" fmla="*/ 610 w 610"/>
                <a:gd name="T150" fmla="*/ 505 h 50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0" h="505">
                  <a:moveTo>
                    <a:pt x="249" y="265"/>
                  </a:moveTo>
                  <a:lnTo>
                    <a:pt x="229" y="274"/>
                  </a:lnTo>
                  <a:lnTo>
                    <a:pt x="214" y="274"/>
                  </a:lnTo>
                  <a:lnTo>
                    <a:pt x="191" y="267"/>
                  </a:lnTo>
                  <a:lnTo>
                    <a:pt x="167" y="265"/>
                  </a:lnTo>
                  <a:lnTo>
                    <a:pt x="151" y="251"/>
                  </a:lnTo>
                  <a:lnTo>
                    <a:pt x="128" y="229"/>
                  </a:lnTo>
                  <a:lnTo>
                    <a:pt x="105" y="220"/>
                  </a:lnTo>
                  <a:lnTo>
                    <a:pt x="82" y="219"/>
                  </a:lnTo>
                  <a:lnTo>
                    <a:pt x="68" y="226"/>
                  </a:lnTo>
                  <a:lnTo>
                    <a:pt x="77" y="239"/>
                  </a:lnTo>
                  <a:lnTo>
                    <a:pt x="88" y="259"/>
                  </a:lnTo>
                  <a:lnTo>
                    <a:pt x="108" y="288"/>
                  </a:lnTo>
                  <a:lnTo>
                    <a:pt x="123" y="312"/>
                  </a:lnTo>
                  <a:lnTo>
                    <a:pt x="152" y="328"/>
                  </a:lnTo>
                  <a:lnTo>
                    <a:pt x="175" y="343"/>
                  </a:lnTo>
                  <a:lnTo>
                    <a:pt x="192" y="353"/>
                  </a:lnTo>
                  <a:lnTo>
                    <a:pt x="249" y="385"/>
                  </a:lnTo>
                  <a:lnTo>
                    <a:pt x="276" y="391"/>
                  </a:lnTo>
                  <a:lnTo>
                    <a:pt x="305" y="399"/>
                  </a:lnTo>
                  <a:lnTo>
                    <a:pt x="320" y="403"/>
                  </a:lnTo>
                  <a:lnTo>
                    <a:pt x="335" y="411"/>
                  </a:lnTo>
                  <a:lnTo>
                    <a:pt x="356" y="416"/>
                  </a:lnTo>
                  <a:lnTo>
                    <a:pt x="371" y="421"/>
                  </a:lnTo>
                  <a:lnTo>
                    <a:pt x="386" y="426"/>
                  </a:lnTo>
                  <a:lnTo>
                    <a:pt x="398" y="433"/>
                  </a:lnTo>
                  <a:lnTo>
                    <a:pt x="416" y="442"/>
                  </a:lnTo>
                  <a:lnTo>
                    <a:pt x="435" y="459"/>
                  </a:lnTo>
                  <a:lnTo>
                    <a:pt x="450" y="471"/>
                  </a:lnTo>
                  <a:lnTo>
                    <a:pt x="462" y="483"/>
                  </a:lnTo>
                  <a:lnTo>
                    <a:pt x="477" y="492"/>
                  </a:lnTo>
                  <a:lnTo>
                    <a:pt x="494" y="500"/>
                  </a:lnTo>
                  <a:lnTo>
                    <a:pt x="504" y="505"/>
                  </a:lnTo>
                  <a:lnTo>
                    <a:pt x="506" y="490"/>
                  </a:lnTo>
                  <a:lnTo>
                    <a:pt x="509" y="475"/>
                  </a:lnTo>
                  <a:lnTo>
                    <a:pt x="516" y="448"/>
                  </a:lnTo>
                  <a:lnTo>
                    <a:pt x="539" y="421"/>
                  </a:lnTo>
                  <a:lnTo>
                    <a:pt x="550" y="404"/>
                  </a:lnTo>
                  <a:lnTo>
                    <a:pt x="571" y="373"/>
                  </a:lnTo>
                  <a:lnTo>
                    <a:pt x="581" y="354"/>
                  </a:lnTo>
                  <a:lnTo>
                    <a:pt x="592" y="338"/>
                  </a:lnTo>
                  <a:lnTo>
                    <a:pt x="595" y="325"/>
                  </a:lnTo>
                  <a:lnTo>
                    <a:pt x="610" y="322"/>
                  </a:lnTo>
                  <a:lnTo>
                    <a:pt x="573" y="304"/>
                  </a:lnTo>
                  <a:lnTo>
                    <a:pt x="561" y="297"/>
                  </a:lnTo>
                  <a:lnTo>
                    <a:pt x="541" y="291"/>
                  </a:lnTo>
                  <a:lnTo>
                    <a:pt x="530" y="285"/>
                  </a:lnTo>
                  <a:lnTo>
                    <a:pt x="522" y="278"/>
                  </a:lnTo>
                  <a:lnTo>
                    <a:pt x="512" y="256"/>
                  </a:lnTo>
                  <a:lnTo>
                    <a:pt x="477" y="190"/>
                  </a:lnTo>
                  <a:lnTo>
                    <a:pt x="460" y="154"/>
                  </a:lnTo>
                  <a:lnTo>
                    <a:pt x="441" y="125"/>
                  </a:lnTo>
                  <a:lnTo>
                    <a:pt x="427" y="110"/>
                  </a:lnTo>
                  <a:lnTo>
                    <a:pt x="414" y="91"/>
                  </a:lnTo>
                  <a:lnTo>
                    <a:pt x="404" y="74"/>
                  </a:lnTo>
                  <a:lnTo>
                    <a:pt x="394" y="55"/>
                  </a:lnTo>
                  <a:lnTo>
                    <a:pt x="385" y="44"/>
                  </a:lnTo>
                  <a:lnTo>
                    <a:pt x="373" y="39"/>
                  </a:lnTo>
                  <a:lnTo>
                    <a:pt x="350" y="35"/>
                  </a:lnTo>
                  <a:lnTo>
                    <a:pt x="337" y="27"/>
                  </a:lnTo>
                  <a:lnTo>
                    <a:pt x="321" y="17"/>
                  </a:lnTo>
                  <a:lnTo>
                    <a:pt x="300" y="17"/>
                  </a:lnTo>
                  <a:lnTo>
                    <a:pt x="273" y="21"/>
                  </a:lnTo>
                  <a:lnTo>
                    <a:pt x="252" y="16"/>
                  </a:lnTo>
                  <a:lnTo>
                    <a:pt x="228" y="24"/>
                  </a:lnTo>
                  <a:lnTo>
                    <a:pt x="206" y="11"/>
                  </a:lnTo>
                  <a:lnTo>
                    <a:pt x="194" y="8"/>
                  </a:lnTo>
                  <a:lnTo>
                    <a:pt x="189" y="6"/>
                  </a:lnTo>
                  <a:lnTo>
                    <a:pt x="171" y="3"/>
                  </a:lnTo>
                  <a:lnTo>
                    <a:pt x="146" y="3"/>
                  </a:lnTo>
                  <a:lnTo>
                    <a:pt x="117" y="3"/>
                  </a:lnTo>
                  <a:lnTo>
                    <a:pt x="98" y="6"/>
                  </a:lnTo>
                  <a:lnTo>
                    <a:pt x="75" y="5"/>
                  </a:lnTo>
                  <a:lnTo>
                    <a:pt x="54" y="5"/>
                  </a:lnTo>
                  <a:lnTo>
                    <a:pt x="33" y="2"/>
                  </a:lnTo>
                  <a:lnTo>
                    <a:pt x="12" y="0"/>
                  </a:lnTo>
                  <a:lnTo>
                    <a:pt x="0" y="9"/>
                  </a:lnTo>
                  <a:lnTo>
                    <a:pt x="2" y="26"/>
                  </a:lnTo>
                  <a:lnTo>
                    <a:pt x="9" y="35"/>
                  </a:lnTo>
                  <a:lnTo>
                    <a:pt x="24" y="44"/>
                  </a:lnTo>
                  <a:lnTo>
                    <a:pt x="44" y="51"/>
                  </a:lnTo>
                  <a:lnTo>
                    <a:pt x="72" y="54"/>
                  </a:lnTo>
                  <a:lnTo>
                    <a:pt x="101" y="65"/>
                  </a:lnTo>
                  <a:lnTo>
                    <a:pt x="122" y="71"/>
                  </a:lnTo>
                  <a:lnTo>
                    <a:pt x="140" y="71"/>
                  </a:lnTo>
                  <a:lnTo>
                    <a:pt x="159" y="72"/>
                  </a:lnTo>
                  <a:lnTo>
                    <a:pt x="177" y="87"/>
                  </a:lnTo>
                  <a:lnTo>
                    <a:pt x="195" y="101"/>
                  </a:lnTo>
                  <a:lnTo>
                    <a:pt x="209" y="113"/>
                  </a:lnTo>
                  <a:lnTo>
                    <a:pt x="228" y="125"/>
                  </a:lnTo>
                  <a:lnTo>
                    <a:pt x="236" y="132"/>
                  </a:lnTo>
                  <a:lnTo>
                    <a:pt x="248" y="149"/>
                  </a:lnTo>
                  <a:lnTo>
                    <a:pt x="259" y="158"/>
                  </a:lnTo>
                  <a:lnTo>
                    <a:pt x="267" y="175"/>
                  </a:lnTo>
                  <a:lnTo>
                    <a:pt x="274" y="188"/>
                  </a:lnTo>
                  <a:lnTo>
                    <a:pt x="274" y="200"/>
                  </a:lnTo>
                  <a:lnTo>
                    <a:pt x="277" y="218"/>
                  </a:lnTo>
                  <a:lnTo>
                    <a:pt x="275" y="241"/>
                  </a:lnTo>
                  <a:lnTo>
                    <a:pt x="249" y="265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5154" name="Freeform 9"/>
            <p:cNvSpPr>
              <a:spLocks/>
            </p:cNvSpPr>
            <p:nvPr/>
          </p:nvSpPr>
          <p:spPr bwMode="auto">
            <a:xfrm>
              <a:off x="3140" y="1402"/>
              <a:ext cx="106" cy="58"/>
            </a:xfrm>
            <a:custGeom>
              <a:avLst/>
              <a:gdLst>
                <a:gd name="T0" fmla="*/ 0 w 106"/>
                <a:gd name="T1" fmla="*/ 0 h 58"/>
                <a:gd name="T2" fmla="*/ 53 w 106"/>
                <a:gd name="T3" fmla="*/ 28 h 58"/>
                <a:gd name="T4" fmla="*/ 106 w 106"/>
                <a:gd name="T5" fmla="*/ 58 h 58"/>
                <a:gd name="T6" fmla="*/ 0 60000 65536"/>
                <a:gd name="T7" fmla="*/ 0 60000 65536"/>
                <a:gd name="T8" fmla="*/ 0 60000 65536"/>
                <a:gd name="T9" fmla="*/ 0 w 106"/>
                <a:gd name="T10" fmla="*/ 0 h 58"/>
                <a:gd name="T11" fmla="*/ 106 w 106"/>
                <a:gd name="T12" fmla="*/ 58 h 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6" h="58">
                  <a:moveTo>
                    <a:pt x="0" y="0"/>
                  </a:moveTo>
                  <a:lnTo>
                    <a:pt x="53" y="28"/>
                  </a:lnTo>
                  <a:lnTo>
                    <a:pt x="106" y="5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5155" name="Freeform 10"/>
            <p:cNvSpPr>
              <a:spLocks/>
            </p:cNvSpPr>
            <p:nvPr/>
          </p:nvSpPr>
          <p:spPr bwMode="auto">
            <a:xfrm rot="-1242821">
              <a:off x="3037" y="1616"/>
              <a:ext cx="15" cy="48"/>
            </a:xfrm>
            <a:custGeom>
              <a:avLst/>
              <a:gdLst>
                <a:gd name="T0" fmla="*/ 0 w 70"/>
                <a:gd name="T1" fmla="*/ 0 h 169"/>
                <a:gd name="T2" fmla="*/ 0 w 70"/>
                <a:gd name="T3" fmla="*/ 1 h 169"/>
                <a:gd name="T4" fmla="*/ 1 w 70"/>
                <a:gd name="T5" fmla="*/ 2 h 169"/>
                <a:gd name="T6" fmla="*/ 1 w 70"/>
                <a:gd name="T7" fmla="*/ 3 h 169"/>
                <a:gd name="T8" fmla="*/ 1 w 70"/>
                <a:gd name="T9" fmla="*/ 3 h 169"/>
                <a:gd name="T10" fmla="*/ 0 w 70"/>
                <a:gd name="T11" fmla="*/ 4 h 169"/>
                <a:gd name="T12" fmla="*/ 0 w 70"/>
                <a:gd name="T13" fmla="*/ 4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"/>
                <a:gd name="T22" fmla="*/ 0 h 169"/>
                <a:gd name="T23" fmla="*/ 70 w 70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" h="169">
                  <a:moveTo>
                    <a:pt x="23" y="0"/>
                  </a:moveTo>
                  <a:lnTo>
                    <a:pt x="53" y="52"/>
                  </a:lnTo>
                  <a:lnTo>
                    <a:pt x="69" y="83"/>
                  </a:lnTo>
                  <a:lnTo>
                    <a:pt x="70" y="113"/>
                  </a:lnTo>
                  <a:lnTo>
                    <a:pt x="58" y="140"/>
                  </a:lnTo>
                  <a:lnTo>
                    <a:pt x="27" y="158"/>
                  </a:lnTo>
                  <a:lnTo>
                    <a:pt x="0" y="16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5156" name="Freeform 11"/>
            <p:cNvSpPr>
              <a:spLocks/>
            </p:cNvSpPr>
            <p:nvPr/>
          </p:nvSpPr>
          <p:spPr bwMode="auto">
            <a:xfrm rot="-1448732">
              <a:off x="3112" y="1454"/>
              <a:ext cx="6" cy="17"/>
            </a:xfrm>
            <a:custGeom>
              <a:avLst/>
              <a:gdLst>
                <a:gd name="T0" fmla="*/ 6 w 6"/>
                <a:gd name="T1" fmla="*/ 0 h 17"/>
                <a:gd name="T2" fmla="*/ 2 w 6"/>
                <a:gd name="T3" fmla="*/ 9 h 17"/>
                <a:gd name="T4" fmla="*/ 0 w 6"/>
                <a:gd name="T5" fmla="*/ 17 h 17"/>
                <a:gd name="T6" fmla="*/ 0 60000 65536"/>
                <a:gd name="T7" fmla="*/ 0 60000 65536"/>
                <a:gd name="T8" fmla="*/ 0 60000 65536"/>
                <a:gd name="T9" fmla="*/ 0 w 6"/>
                <a:gd name="T10" fmla="*/ 0 h 17"/>
                <a:gd name="T11" fmla="*/ 6 w 6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17">
                  <a:moveTo>
                    <a:pt x="6" y="0"/>
                  </a:moveTo>
                  <a:lnTo>
                    <a:pt x="2" y="9"/>
                  </a:lnTo>
                  <a:lnTo>
                    <a:pt x="0" y="1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5157" name="Freeform 12"/>
            <p:cNvSpPr>
              <a:spLocks/>
            </p:cNvSpPr>
            <p:nvPr/>
          </p:nvSpPr>
          <p:spPr bwMode="auto">
            <a:xfrm rot="-996419">
              <a:off x="3023" y="1438"/>
              <a:ext cx="3" cy="14"/>
            </a:xfrm>
            <a:custGeom>
              <a:avLst/>
              <a:gdLst>
                <a:gd name="T0" fmla="*/ 3 w 3"/>
                <a:gd name="T1" fmla="*/ 0 h 14"/>
                <a:gd name="T2" fmla="*/ 0 w 3"/>
                <a:gd name="T3" fmla="*/ 7 h 14"/>
                <a:gd name="T4" fmla="*/ 0 w 3"/>
                <a:gd name="T5" fmla="*/ 14 h 14"/>
                <a:gd name="T6" fmla="*/ 0 60000 65536"/>
                <a:gd name="T7" fmla="*/ 0 60000 65536"/>
                <a:gd name="T8" fmla="*/ 0 60000 65536"/>
                <a:gd name="T9" fmla="*/ 0 w 3"/>
                <a:gd name="T10" fmla="*/ 0 h 14"/>
                <a:gd name="T11" fmla="*/ 3 w 3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14">
                  <a:moveTo>
                    <a:pt x="3" y="0"/>
                  </a:moveTo>
                  <a:lnTo>
                    <a:pt x="0" y="7"/>
                  </a:lnTo>
                  <a:lnTo>
                    <a:pt x="0" y="1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grpSp>
          <p:nvGrpSpPr>
            <p:cNvPr id="5158" name="Group 13"/>
            <p:cNvGrpSpPr>
              <a:grpSpLocks/>
            </p:cNvGrpSpPr>
            <p:nvPr/>
          </p:nvGrpSpPr>
          <p:grpSpPr bwMode="auto">
            <a:xfrm rot="-9224892">
              <a:off x="3406" y="1698"/>
              <a:ext cx="242" cy="270"/>
              <a:chOff x="2457" y="2549"/>
              <a:chExt cx="557" cy="547"/>
            </a:xfrm>
          </p:grpSpPr>
          <p:sp>
            <p:nvSpPr>
              <p:cNvPr id="5162" name="Freeform 14"/>
              <p:cNvSpPr>
                <a:spLocks/>
              </p:cNvSpPr>
              <p:nvPr/>
            </p:nvSpPr>
            <p:spPr bwMode="auto">
              <a:xfrm>
                <a:off x="2457" y="2549"/>
                <a:ext cx="557" cy="547"/>
              </a:xfrm>
              <a:custGeom>
                <a:avLst/>
                <a:gdLst>
                  <a:gd name="T0" fmla="*/ 140 w 1112"/>
                  <a:gd name="T1" fmla="*/ 18 h 1094"/>
                  <a:gd name="T2" fmla="*/ 133 w 1112"/>
                  <a:gd name="T3" fmla="*/ 34 h 1094"/>
                  <a:gd name="T4" fmla="*/ 128 w 1112"/>
                  <a:gd name="T5" fmla="*/ 47 h 1094"/>
                  <a:gd name="T6" fmla="*/ 122 w 1112"/>
                  <a:gd name="T7" fmla="*/ 60 h 1094"/>
                  <a:gd name="T8" fmla="*/ 118 w 1112"/>
                  <a:gd name="T9" fmla="*/ 74 h 1094"/>
                  <a:gd name="T10" fmla="*/ 116 w 1112"/>
                  <a:gd name="T11" fmla="*/ 88 h 1094"/>
                  <a:gd name="T12" fmla="*/ 114 w 1112"/>
                  <a:gd name="T13" fmla="*/ 102 h 1094"/>
                  <a:gd name="T14" fmla="*/ 114 w 1112"/>
                  <a:gd name="T15" fmla="*/ 115 h 1094"/>
                  <a:gd name="T16" fmla="*/ 114 w 1112"/>
                  <a:gd name="T17" fmla="*/ 126 h 1094"/>
                  <a:gd name="T18" fmla="*/ 114 w 1112"/>
                  <a:gd name="T19" fmla="*/ 130 h 1094"/>
                  <a:gd name="T20" fmla="*/ 31 w 1112"/>
                  <a:gd name="T21" fmla="*/ 137 h 1094"/>
                  <a:gd name="T22" fmla="*/ 17 w 1112"/>
                  <a:gd name="T23" fmla="*/ 56 h 1094"/>
                  <a:gd name="T24" fmla="*/ 4 w 1112"/>
                  <a:gd name="T25" fmla="*/ 9 h 1094"/>
                  <a:gd name="T26" fmla="*/ 0 w 1112"/>
                  <a:gd name="T27" fmla="*/ 0 h 1094"/>
                  <a:gd name="T28" fmla="*/ 53 w 1112"/>
                  <a:gd name="T29" fmla="*/ 10 h 1094"/>
                  <a:gd name="T30" fmla="*/ 96 w 1112"/>
                  <a:gd name="T31" fmla="*/ 13 h 1094"/>
                  <a:gd name="T32" fmla="*/ 124 w 1112"/>
                  <a:gd name="T33" fmla="*/ 13 h 1094"/>
                  <a:gd name="T34" fmla="*/ 140 w 1112"/>
                  <a:gd name="T35" fmla="*/ 18 h 10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12"/>
                  <a:gd name="T55" fmla="*/ 0 h 1094"/>
                  <a:gd name="T56" fmla="*/ 1112 w 1112"/>
                  <a:gd name="T57" fmla="*/ 1094 h 109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12" h="1094">
                    <a:moveTo>
                      <a:pt x="1112" y="140"/>
                    </a:moveTo>
                    <a:lnTo>
                      <a:pt x="1056" y="271"/>
                    </a:lnTo>
                    <a:lnTo>
                      <a:pt x="1017" y="373"/>
                    </a:lnTo>
                    <a:lnTo>
                      <a:pt x="971" y="476"/>
                    </a:lnTo>
                    <a:lnTo>
                      <a:pt x="943" y="588"/>
                    </a:lnTo>
                    <a:lnTo>
                      <a:pt x="924" y="702"/>
                    </a:lnTo>
                    <a:lnTo>
                      <a:pt x="905" y="814"/>
                    </a:lnTo>
                    <a:lnTo>
                      <a:pt x="905" y="916"/>
                    </a:lnTo>
                    <a:lnTo>
                      <a:pt x="905" y="1001"/>
                    </a:lnTo>
                    <a:lnTo>
                      <a:pt x="905" y="1038"/>
                    </a:lnTo>
                    <a:lnTo>
                      <a:pt x="242" y="1094"/>
                    </a:lnTo>
                    <a:lnTo>
                      <a:pt x="130" y="448"/>
                    </a:lnTo>
                    <a:lnTo>
                      <a:pt x="28" y="65"/>
                    </a:lnTo>
                    <a:lnTo>
                      <a:pt x="0" y="0"/>
                    </a:lnTo>
                    <a:lnTo>
                      <a:pt x="420" y="75"/>
                    </a:lnTo>
                    <a:lnTo>
                      <a:pt x="765" y="103"/>
                    </a:lnTo>
                    <a:lnTo>
                      <a:pt x="989" y="103"/>
                    </a:lnTo>
                    <a:lnTo>
                      <a:pt x="1112" y="140"/>
                    </a:lnTo>
                    <a:close/>
                  </a:path>
                </a:pathLst>
              </a:custGeom>
              <a:solidFill>
                <a:srgbClr val="5F7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  <p:sp>
            <p:nvSpPr>
              <p:cNvPr id="5163" name="Oval 15"/>
              <p:cNvSpPr>
                <a:spLocks noChangeArrowheads="1"/>
              </p:cNvSpPr>
              <p:nvPr/>
            </p:nvSpPr>
            <p:spPr bwMode="auto">
              <a:xfrm>
                <a:off x="2793" y="2961"/>
                <a:ext cx="61" cy="7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 vert="eaVert"/>
              <a:lstStyle>
                <a:lvl1pPr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</p:grpSp>
        <p:sp>
          <p:nvSpPr>
            <p:cNvPr id="5159" name="Freeform 16"/>
            <p:cNvSpPr>
              <a:spLocks/>
            </p:cNvSpPr>
            <p:nvPr/>
          </p:nvSpPr>
          <p:spPr bwMode="auto">
            <a:xfrm rot="-5887819">
              <a:off x="3109" y="1667"/>
              <a:ext cx="13" cy="9"/>
            </a:xfrm>
            <a:custGeom>
              <a:avLst/>
              <a:gdLst>
                <a:gd name="T0" fmla="*/ 1 w 55"/>
                <a:gd name="T1" fmla="*/ 1 h 33"/>
                <a:gd name="T2" fmla="*/ 0 w 55"/>
                <a:gd name="T3" fmla="*/ 1 h 33"/>
                <a:gd name="T4" fmla="*/ 0 w 55"/>
                <a:gd name="T5" fmla="*/ 0 h 33"/>
                <a:gd name="T6" fmla="*/ 0 w 55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33"/>
                <a:gd name="T14" fmla="*/ 55 w 55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33">
                  <a:moveTo>
                    <a:pt x="55" y="33"/>
                  </a:moveTo>
                  <a:lnTo>
                    <a:pt x="26" y="22"/>
                  </a:lnTo>
                  <a:lnTo>
                    <a:pt x="7" y="8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5160" name="Freeform 17"/>
            <p:cNvSpPr>
              <a:spLocks/>
            </p:cNvSpPr>
            <p:nvPr/>
          </p:nvSpPr>
          <p:spPr bwMode="auto">
            <a:xfrm rot="-487818">
              <a:off x="3226" y="1413"/>
              <a:ext cx="47" cy="29"/>
            </a:xfrm>
            <a:custGeom>
              <a:avLst/>
              <a:gdLst>
                <a:gd name="T0" fmla="*/ 0 w 53"/>
                <a:gd name="T1" fmla="*/ 0 h 34"/>
                <a:gd name="T2" fmla="*/ 12 w 53"/>
                <a:gd name="T3" fmla="*/ 5 h 34"/>
                <a:gd name="T4" fmla="*/ 37 w 53"/>
                <a:gd name="T5" fmla="*/ 21 h 34"/>
                <a:gd name="T6" fmla="*/ 0 60000 65536"/>
                <a:gd name="T7" fmla="*/ 0 60000 65536"/>
                <a:gd name="T8" fmla="*/ 0 60000 65536"/>
                <a:gd name="T9" fmla="*/ 0 w 53"/>
                <a:gd name="T10" fmla="*/ 0 h 34"/>
                <a:gd name="T11" fmla="*/ 53 w 53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" h="34">
                  <a:moveTo>
                    <a:pt x="0" y="0"/>
                  </a:moveTo>
                  <a:lnTo>
                    <a:pt x="17" y="8"/>
                  </a:lnTo>
                  <a:lnTo>
                    <a:pt x="53" y="3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5161" name="Freeform 18"/>
            <p:cNvSpPr>
              <a:spLocks/>
            </p:cNvSpPr>
            <p:nvPr/>
          </p:nvSpPr>
          <p:spPr bwMode="auto">
            <a:xfrm>
              <a:off x="2956" y="1405"/>
              <a:ext cx="40" cy="7"/>
            </a:xfrm>
            <a:custGeom>
              <a:avLst/>
              <a:gdLst>
                <a:gd name="T0" fmla="*/ 0 w 40"/>
                <a:gd name="T1" fmla="*/ 4 h 7"/>
                <a:gd name="T2" fmla="*/ 16 w 40"/>
                <a:gd name="T3" fmla="*/ 6 h 7"/>
                <a:gd name="T4" fmla="*/ 25 w 40"/>
                <a:gd name="T5" fmla="*/ 7 h 7"/>
                <a:gd name="T6" fmla="*/ 33 w 40"/>
                <a:gd name="T7" fmla="*/ 5 h 7"/>
                <a:gd name="T8" fmla="*/ 40 w 40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7"/>
                <a:gd name="T17" fmla="*/ 40 w 40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7">
                  <a:moveTo>
                    <a:pt x="0" y="4"/>
                  </a:moveTo>
                  <a:lnTo>
                    <a:pt x="16" y="6"/>
                  </a:lnTo>
                  <a:lnTo>
                    <a:pt x="25" y="7"/>
                  </a:lnTo>
                  <a:lnTo>
                    <a:pt x="33" y="5"/>
                  </a:lnTo>
                  <a:lnTo>
                    <a:pt x="4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 rot="7977574">
            <a:off x="7637645" y="798545"/>
            <a:ext cx="1104900" cy="904875"/>
            <a:chOff x="2952" y="1398"/>
            <a:chExt cx="696" cy="570"/>
          </a:xfrm>
          <a:scene3d>
            <a:camera prst="orthographicFront">
              <a:rot lat="0" lon="11399999" rev="0"/>
            </a:camera>
            <a:lightRig rig="threePt" dir="t"/>
          </a:scene3d>
        </p:grpSpPr>
        <p:sp>
          <p:nvSpPr>
            <p:cNvPr id="5142" name="Freeform 20"/>
            <p:cNvSpPr>
              <a:spLocks/>
            </p:cNvSpPr>
            <p:nvPr/>
          </p:nvSpPr>
          <p:spPr bwMode="auto">
            <a:xfrm>
              <a:off x="2952" y="1398"/>
              <a:ext cx="610" cy="505"/>
            </a:xfrm>
            <a:custGeom>
              <a:avLst/>
              <a:gdLst>
                <a:gd name="T0" fmla="*/ 229 w 610"/>
                <a:gd name="T1" fmla="*/ 274 h 505"/>
                <a:gd name="T2" fmla="*/ 191 w 610"/>
                <a:gd name="T3" fmla="*/ 267 h 505"/>
                <a:gd name="T4" fmla="*/ 151 w 610"/>
                <a:gd name="T5" fmla="*/ 251 h 505"/>
                <a:gd name="T6" fmla="*/ 105 w 610"/>
                <a:gd name="T7" fmla="*/ 220 h 505"/>
                <a:gd name="T8" fmla="*/ 68 w 610"/>
                <a:gd name="T9" fmla="*/ 226 h 505"/>
                <a:gd name="T10" fmla="*/ 88 w 610"/>
                <a:gd name="T11" fmla="*/ 259 h 505"/>
                <a:gd name="T12" fmla="*/ 123 w 610"/>
                <a:gd name="T13" fmla="*/ 312 h 505"/>
                <a:gd name="T14" fmla="*/ 175 w 610"/>
                <a:gd name="T15" fmla="*/ 343 h 505"/>
                <a:gd name="T16" fmla="*/ 249 w 610"/>
                <a:gd name="T17" fmla="*/ 385 h 505"/>
                <a:gd name="T18" fmla="*/ 305 w 610"/>
                <a:gd name="T19" fmla="*/ 399 h 505"/>
                <a:gd name="T20" fmla="*/ 335 w 610"/>
                <a:gd name="T21" fmla="*/ 411 h 505"/>
                <a:gd name="T22" fmla="*/ 371 w 610"/>
                <a:gd name="T23" fmla="*/ 421 h 505"/>
                <a:gd name="T24" fmla="*/ 398 w 610"/>
                <a:gd name="T25" fmla="*/ 433 h 505"/>
                <a:gd name="T26" fmla="*/ 435 w 610"/>
                <a:gd name="T27" fmla="*/ 459 h 505"/>
                <a:gd name="T28" fmla="*/ 462 w 610"/>
                <a:gd name="T29" fmla="*/ 483 h 505"/>
                <a:gd name="T30" fmla="*/ 494 w 610"/>
                <a:gd name="T31" fmla="*/ 500 h 505"/>
                <a:gd name="T32" fmla="*/ 506 w 610"/>
                <a:gd name="T33" fmla="*/ 490 h 505"/>
                <a:gd name="T34" fmla="*/ 516 w 610"/>
                <a:gd name="T35" fmla="*/ 448 h 505"/>
                <a:gd name="T36" fmla="*/ 550 w 610"/>
                <a:gd name="T37" fmla="*/ 404 h 505"/>
                <a:gd name="T38" fmla="*/ 581 w 610"/>
                <a:gd name="T39" fmla="*/ 354 h 505"/>
                <a:gd name="T40" fmla="*/ 595 w 610"/>
                <a:gd name="T41" fmla="*/ 325 h 505"/>
                <a:gd name="T42" fmla="*/ 573 w 610"/>
                <a:gd name="T43" fmla="*/ 304 h 505"/>
                <a:gd name="T44" fmla="*/ 541 w 610"/>
                <a:gd name="T45" fmla="*/ 291 h 505"/>
                <a:gd name="T46" fmla="*/ 522 w 610"/>
                <a:gd name="T47" fmla="*/ 278 h 505"/>
                <a:gd name="T48" fmla="*/ 477 w 610"/>
                <a:gd name="T49" fmla="*/ 190 h 505"/>
                <a:gd name="T50" fmla="*/ 441 w 610"/>
                <a:gd name="T51" fmla="*/ 125 h 505"/>
                <a:gd name="T52" fmla="*/ 414 w 610"/>
                <a:gd name="T53" fmla="*/ 91 h 505"/>
                <a:gd name="T54" fmla="*/ 394 w 610"/>
                <a:gd name="T55" fmla="*/ 55 h 505"/>
                <a:gd name="T56" fmla="*/ 373 w 610"/>
                <a:gd name="T57" fmla="*/ 39 h 505"/>
                <a:gd name="T58" fmla="*/ 337 w 610"/>
                <a:gd name="T59" fmla="*/ 27 h 505"/>
                <a:gd name="T60" fmla="*/ 300 w 610"/>
                <a:gd name="T61" fmla="*/ 17 h 505"/>
                <a:gd name="T62" fmla="*/ 252 w 610"/>
                <a:gd name="T63" fmla="*/ 16 h 505"/>
                <a:gd name="T64" fmla="*/ 206 w 610"/>
                <a:gd name="T65" fmla="*/ 11 h 505"/>
                <a:gd name="T66" fmla="*/ 189 w 610"/>
                <a:gd name="T67" fmla="*/ 6 h 505"/>
                <a:gd name="T68" fmla="*/ 146 w 610"/>
                <a:gd name="T69" fmla="*/ 3 h 505"/>
                <a:gd name="T70" fmla="*/ 98 w 610"/>
                <a:gd name="T71" fmla="*/ 6 h 505"/>
                <a:gd name="T72" fmla="*/ 54 w 610"/>
                <a:gd name="T73" fmla="*/ 5 h 505"/>
                <a:gd name="T74" fmla="*/ 12 w 610"/>
                <a:gd name="T75" fmla="*/ 0 h 505"/>
                <a:gd name="T76" fmla="*/ 2 w 610"/>
                <a:gd name="T77" fmla="*/ 26 h 505"/>
                <a:gd name="T78" fmla="*/ 24 w 610"/>
                <a:gd name="T79" fmla="*/ 44 h 505"/>
                <a:gd name="T80" fmla="*/ 72 w 610"/>
                <a:gd name="T81" fmla="*/ 54 h 505"/>
                <a:gd name="T82" fmla="*/ 122 w 610"/>
                <a:gd name="T83" fmla="*/ 71 h 505"/>
                <a:gd name="T84" fmla="*/ 159 w 610"/>
                <a:gd name="T85" fmla="*/ 72 h 505"/>
                <a:gd name="T86" fmla="*/ 195 w 610"/>
                <a:gd name="T87" fmla="*/ 101 h 505"/>
                <a:gd name="T88" fmla="*/ 228 w 610"/>
                <a:gd name="T89" fmla="*/ 125 h 505"/>
                <a:gd name="T90" fmla="*/ 248 w 610"/>
                <a:gd name="T91" fmla="*/ 149 h 505"/>
                <a:gd name="T92" fmla="*/ 267 w 610"/>
                <a:gd name="T93" fmla="*/ 175 h 505"/>
                <a:gd name="T94" fmla="*/ 274 w 610"/>
                <a:gd name="T95" fmla="*/ 200 h 505"/>
                <a:gd name="T96" fmla="*/ 275 w 610"/>
                <a:gd name="T97" fmla="*/ 241 h 50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0"/>
                <a:gd name="T148" fmla="*/ 0 h 505"/>
                <a:gd name="T149" fmla="*/ 610 w 610"/>
                <a:gd name="T150" fmla="*/ 505 h 50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0" h="505">
                  <a:moveTo>
                    <a:pt x="249" y="265"/>
                  </a:moveTo>
                  <a:lnTo>
                    <a:pt x="229" y="274"/>
                  </a:lnTo>
                  <a:lnTo>
                    <a:pt x="214" y="274"/>
                  </a:lnTo>
                  <a:lnTo>
                    <a:pt x="191" y="267"/>
                  </a:lnTo>
                  <a:lnTo>
                    <a:pt x="167" y="265"/>
                  </a:lnTo>
                  <a:lnTo>
                    <a:pt x="151" y="251"/>
                  </a:lnTo>
                  <a:lnTo>
                    <a:pt x="128" y="229"/>
                  </a:lnTo>
                  <a:lnTo>
                    <a:pt x="105" y="220"/>
                  </a:lnTo>
                  <a:lnTo>
                    <a:pt x="82" y="219"/>
                  </a:lnTo>
                  <a:lnTo>
                    <a:pt x="68" y="226"/>
                  </a:lnTo>
                  <a:lnTo>
                    <a:pt x="77" y="239"/>
                  </a:lnTo>
                  <a:lnTo>
                    <a:pt x="88" y="259"/>
                  </a:lnTo>
                  <a:lnTo>
                    <a:pt x="108" y="288"/>
                  </a:lnTo>
                  <a:lnTo>
                    <a:pt x="123" y="312"/>
                  </a:lnTo>
                  <a:lnTo>
                    <a:pt x="152" y="328"/>
                  </a:lnTo>
                  <a:lnTo>
                    <a:pt x="175" y="343"/>
                  </a:lnTo>
                  <a:lnTo>
                    <a:pt x="192" y="353"/>
                  </a:lnTo>
                  <a:lnTo>
                    <a:pt x="249" y="385"/>
                  </a:lnTo>
                  <a:lnTo>
                    <a:pt x="276" y="391"/>
                  </a:lnTo>
                  <a:lnTo>
                    <a:pt x="305" y="399"/>
                  </a:lnTo>
                  <a:lnTo>
                    <a:pt x="320" y="403"/>
                  </a:lnTo>
                  <a:lnTo>
                    <a:pt x="335" y="411"/>
                  </a:lnTo>
                  <a:lnTo>
                    <a:pt x="356" y="416"/>
                  </a:lnTo>
                  <a:lnTo>
                    <a:pt x="371" y="421"/>
                  </a:lnTo>
                  <a:lnTo>
                    <a:pt x="386" y="426"/>
                  </a:lnTo>
                  <a:lnTo>
                    <a:pt x="398" y="433"/>
                  </a:lnTo>
                  <a:lnTo>
                    <a:pt x="416" y="442"/>
                  </a:lnTo>
                  <a:lnTo>
                    <a:pt x="435" y="459"/>
                  </a:lnTo>
                  <a:lnTo>
                    <a:pt x="450" y="471"/>
                  </a:lnTo>
                  <a:lnTo>
                    <a:pt x="462" y="483"/>
                  </a:lnTo>
                  <a:lnTo>
                    <a:pt x="477" y="492"/>
                  </a:lnTo>
                  <a:lnTo>
                    <a:pt x="494" y="500"/>
                  </a:lnTo>
                  <a:lnTo>
                    <a:pt x="504" y="505"/>
                  </a:lnTo>
                  <a:lnTo>
                    <a:pt x="506" y="490"/>
                  </a:lnTo>
                  <a:lnTo>
                    <a:pt x="509" y="475"/>
                  </a:lnTo>
                  <a:lnTo>
                    <a:pt x="516" y="448"/>
                  </a:lnTo>
                  <a:lnTo>
                    <a:pt x="539" y="421"/>
                  </a:lnTo>
                  <a:lnTo>
                    <a:pt x="550" y="404"/>
                  </a:lnTo>
                  <a:lnTo>
                    <a:pt x="571" y="373"/>
                  </a:lnTo>
                  <a:lnTo>
                    <a:pt x="581" y="354"/>
                  </a:lnTo>
                  <a:lnTo>
                    <a:pt x="592" y="338"/>
                  </a:lnTo>
                  <a:lnTo>
                    <a:pt x="595" y="325"/>
                  </a:lnTo>
                  <a:lnTo>
                    <a:pt x="610" y="322"/>
                  </a:lnTo>
                  <a:lnTo>
                    <a:pt x="573" y="304"/>
                  </a:lnTo>
                  <a:lnTo>
                    <a:pt x="561" y="297"/>
                  </a:lnTo>
                  <a:lnTo>
                    <a:pt x="541" y="291"/>
                  </a:lnTo>
                  <a:lnTo>
                    <a:pt x="530" y="285"/>
                  </a:lnTo>
                  <a:lnTo>
                    <a:pt x="522" y="278"/>
                  </a:lnTo>
                  <a:lnTo>
                    <a:pt x="512" y="256"/>
                  </a:lnTo>
                  <a:lnTo>
                    <a:pt x="477" y="190"/>
                  </a:lnTo>
                  <a:lnTo>
                    <a:pt x="460" y="154"/>
                  </a:lnTo>
                  <a:lnTo>
                    <a:pt x="441" y="125"/>
                  </a:lnTo>
                  <a:lnTo>
                    <a:pt x="427" y="110"/>
                  </a:lnTo>
                  <a:lnTo>
                    <a:pt x="414" y="91"/>
                  </a:lnTo>
                  <a:lnTo>
                    <a:pt x="404" y="74"/>
                  </a:lnTo>
                  <a:lnTo>
                    <a:pt x="394" y="55"/>
                  </a:lnTo>
                  <a:lnTo>
                    <a:pt x="385" y="44"/>
                  </a:lnTo>
                  <a:lnTo>
                    <a:pt x="373" y="39"/>
                  </a:lnTo>
                  <a:lnTo>
                    <a:pt x="350" y="35"/>
                  </a:lnTo>
                  <a:lnTo>
                    <a:pt x="337" y="27"/>
                  </a:lnTo>
                  <a:lnTo>
                    <a:pt x="321" y="17"/>
                  </a:lnTo>
                  <a:lnTo>
                    <a:pt x="300" y="17"/>
                  </a:lnTo>
                  <a:lnTo>
                    <a:pt x="273" y="21"/>
                  </a:lnTo>
                  <a:lnTo>
                    <a:pt x="252" y="16"/>
                  </a:lnTo>
                  <a:lnTo>
                    <a:pt x="228" y="24"/>
                  </a:lnTo>
                  <a:lnTo>
                    <a:pt x="206" y="11"/>
                  </a:lnTo>
                  <a:lnTo>
                    <a:pt x="194" y="8"/>
                  </a:lnTo>
                  <a:lnTo>
                    <a:pt x="189" y="6"/>
                  </a:lnTo>
                  <a:lnTo>
                    <a:pt x="171" y="3"/>
                  </a:lnTo>
                  <a:lnTo>
                    <a:pt x="146" y="3"/>
                  </a:lnTo>
                  <a:lnTo>
                    <a:pt x="117" y="3"/>
                  </a:lnTo>
                  <a:lnTo>
                    <a:pt x="98" y="6"/>
                  </a:lnTo>
                  <a:lnTo>
                    <a:pt x="75" y="5"/>
                  </a:lnTo>
                  <a:lnTo>
                    <a:pt x="54" y="5"/>
                  </a:lnTo>
                  <a:lnTo>
                    <a:pt x="33" y="2"/>
                  </a:lnTo>
                  <a:lnTo>
                    <a:pt x="12" y="0"/>
                  </a:lnTo>
                  <a:lnTo>
                    <a:pt x="0" y="9"/>
                  </a:lnTo>
                  <a:lnTo>
                    <a:pt x="2" y="26"/>
                  </a:lnTo>
                  <a:lnTo>
                    <a:pt x="9" y="35"/>
                  </a:lnTo>
                  <a:lnTo>
                    <a:pt x="24" y="44"/>
                  </a:lnTo>
                  <a:lnTo>
                    <a:pt x="44" y="51"/>
                  </a:lnTo>
                  <a:lnTo>
                    <a:pt x="72" y="54"/>
                  </a:lnTo>
                  <a:lnTo>
                    <a:pt x="101" y="65"/>
                  </a:lnTo>
                  <a:lnTo>
                    <a:pt x="122" y="71"/>
                  </a:lnTo>
                  <a:lnTo>
                    <a:pt x="140" y="71"/>
                  </a:lnTo>
                  <a:lnTo>
                    <a:pt x="159" y="72"/>
                  </a:lnTo>
                  <a:lnTo>
                    <a:pt x="177" y="87"/>
                  </a:lnTo>
                  <a:lnTo>
                    <a:pt x="195" y="101"/>
                  </a:lnTo>
                  <a:lnTo>
                    <a:pt x="209" y="113"/>
                  </a:lnTo>
                  <a:lnTo>
                    <a:pt x="228" y="125"/>
                  </a:lnTo>
                  <a:lnTo>
                    <a:pt x="236" y="132"/>
                  </a:lnTo>
                  <a:lnTo>
                    <a:pt x="248" y="149"/>
                  </a:lnTo>
                  <a:lnTo>
                    <a:pt x="259" y="158"/>
                  </a:lnTo>
                  <a:lnTo>
                    <a:pt x="267" y="175"/>
                  </a:lnTo>
                  <a:lnTo>
                    <a:pt x="274" y="188"/>
                  </a:lnTo>
                  <a:lnTo>
                    <a:pt x="274" y="200"/>
                  </a:lnTo>
                  <a:lnTo>
                    <a:pt x="277" y="218"/>
                  </a:lnTo>
                  <a:lnTo>
                    <a:pt x="275" y="241"/>
                  </a:lnTo>
                  <a:lnTo>
                    <a:pt x="249" y="265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5143" name="Freeform 21"/>
            <p:cNvSpPr>
              <a:spLocks/>
            </p:cNvSpPr>
            <p:nvPr/>
          </p:nvSpPr>
          <p:spPr bwMode="auto">
            <a:xfrm>
              <a:off x="3140" y="1402"/>
              <a:ext cx="106" cy="58"/>
            </a:xfrm>
            <a:custGeom>
              <a:avLst/>
              <a:gdLst>
                <a:gd name="T0" fmla="*/ 0 w 106"/>
                <a:gd name="T1" fmla="*/ 0 h 58"/>
                <a:gd name="T2" fmla="*/ 53 w 106"/>
                <a:gd name="T3" fmla="*/ 28 h 58"/>
                <a:gd name="T4" fmla="*/ 106 w 106"/>
                <a:gd name="T5" fmla="*/ 58 h 58"/>
                <a:gd name="T6" fmla="*/ 0 60000 65536"/>
                <a:gd name="T7" fmla="*/ 0 60000 65536"/>
                <a:gd name="T8" fmla="*/ 0 60000 65536"/>
                <a:gd name="T9" fmla="*/ 0 w 106"/>
                <a:gd name="T10" fmla="*/ 0 h 58"/>
                <a:gd name="T11" fmla="*/ 106 w 106"/>
                <a:gd name="T12" fmla="*/ 58 h 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6" h="58">
                  <a:moveTo>
                    <a:pt x="0" y="0"/>
                  </a:moveTo>
                  <a:lnTo>
                    <a:pt x="53" y="28"/>
                  </a:lnTo>
                  <a:lnTo>
                    <a:pt x="106" y="5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5144" name="Freeform 22"/>
            <p:cNvSpPr>
              <a:spLocks/>
            </p:cNvSpPr>
            <p:nvPr/>
          </p:nvSpPr>
          <p:spPr bwMode="auto">
            <a:xfrm rot="-1242821">
              <a:off x="3037" y="1616"/>
              <a:ext cx="15" cy="48"/>
            </a:xfrm>
            <a:custGeom>
              <a:avLst/>
              <a:gdLst>
                <a:gd name="T0" fmla="*/ 0 w 70"/>
                <a:gd name="T1" fmla="*/ 0 h 169"/>
                <a:gd name="T2" fmla="*/ 0 w 70"/>
                <a:gd name="T3" fmla="*/ 1 h 169"/>
                <a:gd name="T4" fmla="*/ 1 w 70"/>
                <a:gd name="T5" fmla="*/ 2 h 169"/>
                <a:gd name="T6" fmla="*/ 1 w 70"/>
                <a:gd name="T7" fmla="*/ 3 h 169"/>
                <a:gd name="T8" fmla="*/ 1 w 70"/>
                <a:gd name="T9" fmla="*/ 3 h 169"/>
                <a:gd name="T10" fmla="*/ 0 w 70"/>
                <a:gd name="T11" fmla="*/ 4 h 169"/>
                <a:gd name="T12" fmla="*/ 0 w 70"/>
                <a:gd name="T13" fmla="*/ 4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"/>
                <a:gd name="T22" fmla="*/ 0 h 169"/>
                <a:gd name="T23" fmla="*/ 70 w 70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" h="169">
                  <a:moveTo>
                    <a:pt x="23" y="0"/>
                  </a:moveTo>
                  <a:lnTo>
                    <a:pt x="53" y="52"/>
                  </a:lnTo>
                  <a:lnTo>
                    <a:pt x="69" y="83"/>
                  </a:lnTo>
                  <a:lnTo>
                    <a:pt x="70" y="113"/>
                  </a:lnTo>
                  <a:lnTo>
                    <a:pt x="58" y="140"/>
                  </a:lnTo>
                  <a:lnTo>
                    <a:pt x="27" y="158"/>
                  </a:lnTo>
                  <a:lnTo>
                    <a:pt x="0" y="16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5145" name="Freeform 23"/>
            <p:cNvSpPr>
              <a:spLocks/>
            </p:cNvSpPr>
            <p:nvPr/>
          </p:nvSpPr>
          <p:spPr bwMode="auto">
            <a:xfrm rot="-1448732">
              <a:off x="3112" y="1454"/>
              <a:ext cx="6" cy="17"/>
            </a:xfrm>
            <a:custGeom>
              <a:avLst/>
              <a:gdLst>
                <a:gd name="T0" fmla="*/ 6 w 6"/>
                <a:gd name="T1" fmla="*/ 0 h 17"/>
                <a:gd name="T2" fmla="*/ 2 w 6"/>
                <a:gd name="T3" fmla="*/ 9 h 17"/>
                <a:gd name="T4" fmla="*/ 0 w 6"/>
                <a:gd name="T5" fmla="*/ 17 h 17"/>
                <a:gd name="T6" fmla="*/ 0 60000 65536"/>
                <a:gd name="T7" fmla="*/ 0 60000 65536"/>
                <a:gd name="T8" fmla="*/ 0 60000 65536"/>
                <a:gd name="T9" fmla="*/ 0 w 6"/>
                <a:gd name="T10" fmla="*/ 0 h 17"/>
                <a:gd name="T11" fmla="*/ 6 w 6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17">
                  <a:moveTo>
                    <a:pt x="6" y="0"/>
                  </a:moveTo>
                  <a:lnTo>
                    <a:pt x="2" y="9"/>
                  </a:lnTo>
                  <a:lnTo>
                    <a:pt x="0" y="1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5146" name="Freeform 24"/>
            <p:cNvSpPr>
              <a:spLocks/>
            </p:cNvSpPr>
            <p:nvPr/>
          </p:nvSpPr>
          <p:spPr bwMode="auto">
            <a:xfrm rot="-996419">
              <a:off x="3023" y="1438"/>
              <a:ext cx="3" cy="14"/>
            </a:xfrm>
            <a:custGeom>
              <a:avLst/>
              <a:gdLst>
                <a:gd name="T0" fmla="*/ 3 w 3"/>
                <a:gd name="T1" fmla="*/ 0 h 14"/>
                <a:gd name="T2" fmla="*/ 0 w 3"/>
                <a:gd name="T3" fmla="*/ 7 h 14"/>
                <a:gd name="T4" fmla="*/ 0 w 3"/>
                <a:gd name="T5" fmla="*/ 14 h 14"/>
                <a:gd name="T6" fmla="*/ 0 60000 65536"/>
                <a:gd name="T7" fmla="*/ 0 60000 65536"/>
                <a:gd name="T8" fmla="*/ 0 60000 65536"/>
                <a:gd name="T9" fmla="*/ 0 w 3"/>
                <a:gd name="T10" fmla="*/ 0 h 14"/>
                <a:gd name="T11" fmla="*/ 3 w 3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14">
                  <a:moveTo>
                    <a:pt x="3" y="0"/>
                  </a:moveTo>
                  <a:lnTo>
                    <a:pt x="0" y="7"/>
                  </a:lnTo>
                  <a:lnTo>
                    <a:pt x="0" y="1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grpSp>
          <p:nvGrpSpPr>
            <p:cNvPr id="5147" name="Group 25"/>
            <p:cNvGrpSpPr>
              <a:grpSpLocks/>
            </p:cNvGrpSpPr>
            <p:nvPr/>
          </p:nvGrpSpPr>
          <p:grpSpPr bwMode="auto">
            <a:xfrm rot="-9224892">
              <a:off x="3406" y="1698"/>
              <a:ext cx="242" cy="270"/>
              <a:chOff x="2457" y="2549"/>
              <a:chExt cx="557" cy="547"/>
            </a:xfrm>
          </p:grpSpPr>
          <p:sp>
            <p:nvSpPr>
              <p:cNvPr id="5151" name="Freeform 26"/>
              <p:cNvSpPr>
                <a:spLocks/>
              </p:cNvSpPr>
              <p:nvPr/>
            </p:nvSpPr>
            <p:spPr bwMode="auto">
              <a:xfrm>
                <a:off x="2457" y="2549"/>
                <a:ext cx="557" cy="547"/>
              </a:xfrm>
              <a:custGeom>
                <a:avLst/>
                <a:gdLst>
                  <a:gd name="T0" fmla="*/ 140 w 1112"/>
                  <a:gd name="T1" fmla="*/ 18 h 1094"/>
                  <a:gd name="T2" fmla="*/ 133 w 1112"/>
                  <a:gd name="T3" fmla="*/ 34 h 1094"/>
                  <a:gd name="T4" fmla="*/ 128 w 1112"/>
                  <a:gd name="T5" fmla="*/ 47 h 1094"/>
                  <a:gd name="T6" fmla="*/ 122 w 1112"/>
                  <a:gd name="T7" fmla="*/ 60 h 1094"/>
                  <a:gd name="T8" fmla="*/ 118 w 1112"/>
                  <a:gd name="T9" fmla="*/ 74 h 1094"/>
                  <a:gd name="T10" fmla="*/ 116 w 1112"/>
                  <a:gd name="T11" fmla="*/ 88 h 1094"/>
                  <a:gd name="T12" fmla="*/ 114 w 1112"/>
                  <a:gd name="T13" fmla="*/ 102 h 1094"/>
                  <a:gd name="T14" fmla="*/ 114 w 1112"/>
                  <a:gd name="T15" fmla="*/ 115 h 1094"/>
                  <a:gd name="T16" fmla="*/ 114 w 1112"/>
                  <a:gd name="T17" fmla="*/ 126 h 1094"/>
                  <a:gd name="T18" fmla="*/ 114 w 1112"/>
                  <a:gd name="T19" fmla="*/ 130 h 1094"/>
                  <a:gd name="T20" fmla="*/ 31 w 1112"/>
                  <a:gd name="T21" fmla="*/ 137 h 1094"/>
                  <a:gd name="T22" fmla="*/ 17 w 1112"/>
                  <a:gd name="T23" fmla="*/ 56 h 1094"/>
                  <a:gd name="T24" fmla="*/ 4 w 1112"/>
                  <a:gd name="T25" fmla="*/ 9 h 1094"/>
                  <a:gd name="T26" fmla="*/ 0 w 1112"/>
                  <a:gd name="T27" fmla="*/ 0 h 1094"/>
                  <a:gd name="T28" fmla="*/ 53 w 1112"/>
                  <a:gd name="T29" fmla="*/ 10 h 1094"/>
                  <a:gd name="T30" fmla="*/ 96 w 1112"/>
                  <a:gd name="T31" fmla="*/ 13 h 1094"/>
                  <a:gd name="T32" fmla="*/ 124 w 1112"/>
                  <a:gd name="T33" fmla="*/ 13 h 1094"/>
                  <a:gd name="T34" fmla="*/ 140 w 1112"/>
                  <a:gd name="T35" fmla="*/ 18 h 10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12"/>
                  <a:gd name="T55" fmla="*/ 0 h 1094"/>
                  <a:gd name="T56" fmla="*/ 1112 w 1112"/>
                  <a:gd name="T57" fmla="*/ 1094 h 109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12" h="1094">
                    <a:moveTo>
                      <a:pt x="1112" y="140"/>
                    </a:moveTo>
                    <a:lnTo>
                      <a:pt x="1056" y="271"/>
                    </a:lnTo>
                    <a:lnTo>
                      <a:pt x="1017" y="373"/>
                    </a:lnTo>
                    <a:lnTo>
                      <a:pt x="971" y="476"/>
                    </a:lnTo>
                    <a:lnTo>
                      <a:pt x="943" y="588"/>
                    </a:lnTo>
                    <a:lnTo>
                      <a:pt x="924" y="702"/>
                    </a:lnTo>
                    <a:lnTo>
                      <a:pt x="905" y="814"/>
                    </a:lnTo>
                    <a:lnTo>
                      <a:pt x="905" y="916"/>
                    </a:lnTo>
                    <a:lnTo>
                      <a:pt x="905" y="1001"/>
                    </a:lnTo>
                    <a:lnTo>
                      <a:pt x="905" y="1038"/>
                    </a:lnTo>
                    <a:lnTo>
                      <a:pt x="242" y="1094"/>
                    </a:lnTo>
                    <a:lnTo>
                      <a:pt x="130" y="448"/>
                    </a:lnTo>
                    <a:lnTo>
                      <a:pt x="28" y="65"/>
                    </a:lnTo>
                    <a:lnTo>
                      <a:pt x="0" y="0"/>
                    </a:lnTo>
                    <a:lnTo>
                      <a:pt x="420" y="75"/>
                    </a:lnTo>
                    <a:lnTo>
                      <a:pt x="765" y="103"/>
                    </a:lnTo>
                    <a:lnTo>
                      <a:pt x="989" y="103"/>
                    </a:lnTo>
                    <a:lnTo>
                      <a:pt x="1112" y="140"/>
                    </a:lnTo>
                    <a:close/>
                  </a:path>
                </a:pathLst>
              </a:custGeom>
              <a:solidFill>
                <a:srgbClr val="5F7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  <p:sp>
            <p:nvSpPr>
              <p:cNvPr id="5152" name="Oval 27"/>
              <p:cNvSpPr>
                <a:spLocks noChangeArrowheads="1"/>
              </p:cNvSpPr>
              <p:nvPr/>
            </p:nvSpPr>
            <p:spPr bwMode="auto">
              <a:xfrm>
                <a:off x="2793" y="2961"/>
                <a:ext cx="61" cy="7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 vert="eaVert"/>
              <a:lstStyle>
                <a:lvl1pPr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</p:grpSp>
        <p:sp>
          <p:nvSpPr>
            <p:cNvPr id="5148" name="Freeform 28"/>
            <p:cNvSpPr>
              <a:spLocks/>
            </p:cNvSpPr>
            <p:nvPr/>
          </p:nvSpPr>
          <p:spPr bwMode="auto">
            <a:xfrm rot="-5887819">
              <a:off x="3109" y="1667"/>
              <a:ext cx="13" cy="9"/>
            </a:xfrm>
            <a:custGeom>
              <a:avLst/>
              <a:gdLst>
                <a:gd name="T0" fmla="*/ 1 w 55"/>
                <a:gd name="T1" fmla="*/ 1 h 33"/>
                <a:gd name="T2" fmla="*/ 0 w 55"/>
                <a:gd name="T3" fmla="*/ 1 h 33"/>
                <a:gd name="T4" fmla="*/ 0 w 55"/>
                <a:gd name="T5" fmla="*/ 0 h 33"/>
                <a:gd name="T6" fmla="*/ 0 w 55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33"/>
                <a:gd name="T14" fmla="*/ 55 w 55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33">
                  <a:moveTo>
                    <a:pt x="55" y="33"/>
                  </a:moveTo>
                  <a:lnTo>
                    <a:pt x="26" y="22"/>
                  </a:lnTo>
                  <a:lnTo>
                    <a:pt x="7" y="8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5149" name="Freeform 29"/>
            <p:cNvSpPr>
              <a:spLocks/>
            </p:cNvSpPr>
            <p:nvPr/>
          </p:nvSpPr>
          <p:spPr bwMode="auto">
            <a:xfrm rot="-487818">
              <a:off x="3226" y="1413"/>
              <a:ext cx="47" cy="29"/>
            </a:xfrm>
            <a:custGeom>
              <a:avLst/>
              <a:gdLst>
                <a:gd name="T0" fmla="*/ 0 w 53"/>
                <a:gd name="T1" fmla="*/ 0 h 34"/>
                <a:gd name="T2" fmla="*/ 12 w 53"/>
                <a:gd name="T3" fmla="*/ 5 h 34"/>
                <a:gd name="T4" fmla="*/ 37 w 53"/>
                <a:gd name="T5" fmla="*/ 21 h 34"/>
                <a:gd name="T6" fmla="*/ 0 60000 65536"/>
                <a:gd name="T7" fmla="*/ 0 60000 65536"/>
                <a:gd name="T8" fmla="*/ 0 60000 65536"/>
                <a:gd name="T9" fmla="*/ 0 w 53"/>
                <a:gd name="T10" fmla="*/ 0 h 34"/>
                <a:gd name="T11" fmla="*/ 53 w 53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" h="34">
                  <a:moveTo>
                    <a:pt x="0" y="0"/>
                  </a:moveTo>
                  <a:lnTo>
                    <a:pt x="17" y="8"/>
                  </a:lnTo>
                  <a:lnTo>
                    <a:pt x="53" y="3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5150" name="Freeform 30"/>
            <p:cNvSpPr>
              <a:spLocks/>
            </p:cNvSpPr>
            <p:nvPr/>
          </p:nvSpPr>
          <p:spPr bwMode="auto">
            <a:xfrm>
              <a:off x="2956" y="1405"/>
              <a:ext cx="40" cy="7"/>
            </a:xfrm>
            <a:custGeom>
              <a:avLst/>
              <a:gdLst>
                <a:gd name="T0" fmla="*/ 0 w 40"/>
                <a:gd name="T1" fmla="*/ 4 h 7"/>
                <a:gd name="T2" fmla="*/ 16 w 40"/>
                <a:gd name="T3" fmla="*/ 6 h 7"/>
                <a:gd name="T4" fmla="*/ 25 w 40"/>
                <a:gd name="T5" fmla="*/ 7 h 7"/>
                <a:gd name="T6" fmla="*/ 33 w 40"/>
                <a:gd name="T7" fmla="*/ 5 h 7"/>
                <a:gd name="T8" fmla="*/ 40 w 40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7"/>
                <a:gd name="T17" fmla="*/ 40 w 40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7">
                  <a:moveTo>
                    <a:pt x="0" y="4"/>
                  </a:moveTo>
                  <a:lnTo>
                    <a:pt x="16" y="6"/>
                  </a:lnTo>
                  <a:lnTo>
                    <a:pt x="25" y="7"/>
                  </a:lnTo>
                  <a:lnTo>
                    <a:pt x="33" y="5"/>
                  </a:lnTo>
                  <a:lnTo>
                    <a:pt x="4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31775" name="AutoShape 31"/>
          <p:cNvSpPr>
            <a:spLocks noChangeArrowheads="1"/>
          </p:cNvSpPr>
          <p:nvPr/>
        </p:nvSpPr>
        <p:spPr bwMode="auto">
          <a:xfrm>
            <a:off x="3546657" y="1374808"/>
            <a:ext cx="1447800" cy="914400"/>
          </a:xfrm>
          <a:prstGeom prst="flowChartMagneticDisk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1776" name="AutoShape 32"/>
          <p:cNvSpPr>
            <a:spLocks noChangeArrowheads="1"/>
          </p:cNvSpPr>
          <p:nvPr/>
        </p:nvSpPr>
        <p:spPr bwMode="auto">
          <a:xfrm>
            <a:off x="3546657" y="1805114"/>
            <a:ext cx="1447800" cy="533400"/>
          </a:xfrm>
          <a:prstGeom prst="flowChartMagneticDisk">
            <a:avLst/>
          </a:prstGeom>
          <a:solidFill>
            <a:srgbClr val="0070C0"/>
          </a:solidFill>
          <a:ln>
            <a:noFill/>
          </a:ln>
        </p:spPr>
        <p:txBody>
          <a:bodyPr wrap="none" anchor="ctr"/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1820" name="AutoShape 76"/>
          <p:cNvSpPr>
            <a:spLocks noChangeArrowheads="1"/>
          </p:cNvSpPr>
          <p:nvPr/>
        </p:nvSpPr>
        <p:spPr bwMode="auto">
          <a:xfrm>
            <a:off x="5223057" y="1549620"/>
            <a:ext cx="1676400" cy="947738"/>
          </a:xfrm>
          <a:prstGeom prst="flowChartMagneticDisk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1828" name="Text Box 84"/>
          <p:cNvSpPr txBox="1">
            <a:spLocks noChangeArrowheads="1"/>
          </p:cNvSpPr>
          <p:nvPr/>
        </p:nvSpPr>
        <p:spPr bwMode="auto">
          <a:xfrm>
            <a:off x="3589962" y="2455095"/>
            <a:ext cx="152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Nước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ấm</a:t>
            </a:r>
            <a:endParaRPr lang="en-US" altLang="en-US" sz="24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1829" name="Text Box 85"/>
          <p:cNvSpPr txBox="1">
            <a:spLocks noChangeArrowheads="1"/>
          </p:cNvSpPr>
          <p:nvPr/>
        </p:nvSpPr>
        <p:spPr bwMode="auto">
          <a:xfrm>
            <a:off x="7009184" y="2585042"/>
            <a:ext cx="16733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Nước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lạnh</a:t>
            </a:r>
            <a:endParaRPr lang="en-US" altLang="en-US" sz="24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1830" name="Text Box 86"/>
          <p:cNvSpPr txBox="1">
            <a:spLocks noChangeArrowheads="1"/>
          </p:cNvSpPr>
          <p:nvPr/>
        </p:nvSpPr>
        <p:spPr bwMode="auto">
          <a:xfrm>
            <a:off x="5208543" y="2532900"/>
            <a:ext cx="190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Nước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nguội</a:t>
            </a:r>
            <a:endParaRPr lang="en-US" altLang="en-US" sz="24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1833" name="AutoShape 89"/>
          <p:cNvSpPr>
            <a:spLocks noChangeArrowheads="1"/>
          </p:cNvSpPr>
          <p:nvPr/>
        </p:nvSpPr>
        <p:spPr bwMode="auto">
          <a:xfrm>
            <a:off x="7204257" y="1486867"/>
            <a:ext cx="1371600" cy="947738"/>
          </a:xfrm>
          <a:prstGeom prst="flowChartMagneticDisk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1834" name="AutoShape 90"/>
          <p:cNvSpPr>
            <a:spLocks noChangeArrowheads="1"/>
          </p:cNvSpPr>
          <p:nvPr/>
        </p:nvSpPr>
        <p:spPr bwMode="auto">
          <a:xfrm>
            <a:off x="7204257" y="1894761"/>
            <a:ext cx="1371600" cy="533400"/>
          </a:xfrm>
          <a:prstGeom prst="flowChartMagneticDisk">
            <a:avLst/>
          </a:prstGeom>
          <a:solidFill>
            <a:srgbClr val="0070C0"/>
          </a:solidFill>
          <a:ln>
            <a:noFill/>
          </a:ln>
        </p:spPr>
        <p:txBody>
          <a:bodyPr wrap="none" anchor="ctr"/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1836" name="AutoShape 92"/>
          <p:cNvSpPr>
            <a:spLocks noChangeArrowheads="1"/>
          </p:cNvSpPr>
          <p:nvPr/>
        </p:nvSpPr>
        <p:spPr bwMode="auto">
          <a:xfrm>
            <a:off x="5223057" y="1984408"/>
            <a:ext cx="1676400" cy="533400"/>
          </a:xfrm>
          <a:prstGeom prst="flowChartMagneticDisk">
            <a:avLst/>
          </a:prstGeom>
          <a:solidFill>
            <a:srgbClr val="0070C0"/>
          </a:solidFill>
          <a:ln>
            <a:noFill/>
          </a:ln>
        </p:spPr>
        <p:txBody>
          <a:bodyPr wrap="none" anchor="ctr"/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36" name="Picture 2" descr="D:\tài liệu mới năm học 2021\lý 6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987"/>
            <a:ext cx="3328853" cy="307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 Box 81"/>
          <p:cNvSpPr txBox="1">
            <a:spLocks noChangeArrowheads="1"/>
          </p:cNvSpPr>
          <p:nvPr/>
        </p:nvSpPr>
        <p:spPr bwMode="auto">
          <a:xfrm>
            <a:off x="190502" y="654163"/>
            <a:ext cx="313835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Nhúng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tay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trái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vào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bình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nước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lạnh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và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tay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phải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vào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bình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nước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ấm</a:t>
            </a:r>
            <a:endParaRPr lang="en-US" altLang="en-US" sz="24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8" name="Text Box 81"/>
          <p:cNvSpPr txBox="1">
            <a:spLocks noChangeArrowheads="1"/>
          </p:cNvSpPr>
          <p:nvPr/>
        </p:nvSpPr>
        <p:spPr bwMode="auto">
          <a:xfrm>
            <a:off x="1452494" y="3427514"/>
            <a:ext cx="717960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Khi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cùng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nhúng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vào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nước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nguội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,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các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ngón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tay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cảm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giác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nóng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,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lạnh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như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thế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nào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?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Từ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rút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ra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kết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luận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về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cảm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giác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nóng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lạnh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của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tay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?</a:t>
            </a:r>
          </a:p>
        </p:txBody>
      </p:sp>
      <p:sp>
        <p:nvSpPr>
          <p:cNvPr id="39" name="Text Box 81"/>
          <p:cNvSpPr txBox="1">
            <a:spLocks noChangeArrowheads="1"/>
          </p:cNvSpPr>
          <p:nvPr/>
        </p:nvSpPr>
        <p:spPr bwMode="auto">
          <a:xfrm>
            <a:off x="328223" y="2226977"/>
            <a:ext cx="313835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Sau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đó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rút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hai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tay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ra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cùng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nhúng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vào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bình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đựng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nước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nguội</a:t>
            </a:r>
            <a:endParaRPr lang="en-US" altLang="en-US" sz="24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40" name="Text Box 81"/>
          <p:cNvSpPr txBox="1">
            <a:spLocks noChangeArrowheads="1"/>
          </p:cNvSpPr>
          <p:nvPr/>
        </p:nvSpPr>
        <p:spPr bwMode="auto">
          <a:xfrm>
            <a:off x="1420994" y="4625629"/>
            <a:ext cx="70865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B0F0"/>
                </a:solidFill>
                <a:cs typeface="Times New Roman" pitchFamily="18" charset="0"/>
              </a:rPr>
              <a:t>→</a:t>
            </a:r>
            <a:r>
              <a:rPr lang="en-US" altLang="en-US" sz="2400" b="1" dirty="0" err="1">
                <a:solidFill>
                  <a:srgbClr val="00B0F0"/>
                </a:solidFill>
                <a:cs typeface="Times New Roman" pitchFamily="18" charset="0"/>
              </a:rPr>
              <a:t>Khi</a:t>
            </a:r>
            <a:r>
              <a:rPr lang="en-US" altLang="en-US" sz="2400" b="1" dirty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F0"/>
                </a:solidFill>
                <a:cs typeface="Times New Roman" pitchFamily="18" charset="0"/>
              </a:rPr>
              <a:t>cùng</a:t>
            </a:r>
            <a:r>
              <a:rPr lang="en-US" altLang="en-US" sz="2400" b="1" dirty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F0"/>
                </a:solidFill>
                <a:cs typeface="Times New Roman" pitchFamily="18" charset="0"/>
              </a:rPr>
              <a:t>nhúng</a:t>
            </a:r>
            <a:r>
              <a:rPr lang="en-US" altLang="en-US" sz="2400" b="1" dirty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F0"/>
                </a:solidFill>
                <a:cs typeface="Times New Roman" pitchFamily="18" charset="0"/>
              </a:rPr>
              <a:t>vào</a:t>
            </a:r>
            <a:r>
              <a:rPr lang="en-US" altLang="en-US" sz="2400" b="1" dirty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F0"/>
                </a:solidFill>
                <a:cs typeface="Times New Roman" pitchFamily="18" charset="0"/>
              </a:rPr>
              <a:t>bình</a:t>
            </a:r>
            <a:r>
              <a:rPr lang="en-US" altLang="en-US" sz="2400" b="1" dirty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F0"/>
                </a:solidFill>
                <a:cs typeface="Times New Roman" pitchFamily="18" charset="0"/>
              </a:rPr>
              <a:t>nước</a:t>
            </a:r>
            <a:r>
              <a:rPr lang="en-US" altLang="en-US" sz="2400" b="1" dirty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F0"/>
                </a:solidFill>
                <a:cs typeface="Times New Roman" pitchFamily="18" charset="0"/>
              </a:rPr>
              <a:t>nguội</a:t>
            </a:r>
            <a:r>
              <a:rPr lang="en-US" altLang="en-US" sz="2400" b="1" dirty="0">
                <a:solidFill>
                  <a:srgbClr val="00B0F0"/>
                </a:solidFill>
                <a:cs typeface="Times New Roman" pitchFamily="18" charset="0"/>
              </a:rPr>
              <a:t>, </a:t>
            </a:r>
            <a:r>
              <a:rPr lang="en-US" altLang="en-US" sz="2400" b="1" dirty="0" err="1">
                <a:solidFill>
                  <a:srgbClr val="00B0F0"/>
                </a:solidFill>
                <a:cs typeface="Times New Roman" pitchFamily="18" charset="0"/>
              </a:rPr>
              <a:t>hai</a:t>
            </a:r>
            <a:r>
              <a:rPr lang="en-US" altLang="en-US" sz="2400" b="1" dirty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F0"/>
                </a:solidFill>
                <a:cs typeface="Times New Roman" pitchFamily="18" charset="0"/>
              </a:rPr>
              <a:t>ngón</a:t>
            </a:r>
            <a:r>
              <a:rPr lang="en-US" altLang="en-US" sz="2400" b="1" dirty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F0"/>
                </a:solidFill>
                <a:cs typeface="Times New Roman" pitchFamily="18" charset="0"/>
              </a:rPr>
              <a:t>tay</a:t>
            </a:r>
            <a:r>
              <a:rPr lang="en-US" altLang="en-US" sz="2400" b="1" dirty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F0"/>
                </a:solidFill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F0"/>
                </a:solidFill>
                <a:cs typeface="Times New Roman" pitchFamily="18" charset="0"/>
              </a:rPr>
              <a:t>cảm</a:t>
            </a:r>
            <a:r>
              <a:rPr lang="en-US" altLang="en-US" sz="2400" b="1" dirty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F0"/>
                </a:solidFill>
                <a:cs typeface="Times New Roman" pitchFamily="18" charset="0"/>
              </a:rPr>
              <a:t>giác</a:t>
            </a:r>
            <a:r>
              <a:rPr lang="en-US" altLang="en-US" sz="2400" b="1" dirty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F0"/>
                </a:solidFill>
                <a:cs typeface="Times New Roman" pitchFamily="18" charset="0"/>
              </a:rPr>
              <a:t>khác</a:t>
            </a:r>
            <a:r>
              <a:rPr lang="en-US" altLang="en-US" sz="2400" b="1" dirty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F0"/>
                </a:solidFill>
                <a:cs typeface="Times New Roman" pitchFamily="18" charset="0"/>
              </a:rPr>
              <a:t>nhau</a:t>
            </a:r>
            <a:r>
              <a:rPr lang="en-US" altLang="en-US" sz="2400" b="1" dirty="0">
                <a:solidFill>
                  <a:srgbClr val="00B0F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41" name="Text Box 81"/>
          <p:cNvSpPr txBox="1">
            <a:spLocks noChangeArrowheads="1"/>
          </p:cNvSpPr>
          <p:nvPr/>
        </p:nvSpPr>
        <p:spPr bwMode="auto">
          <a:xfrm>
            <a:off x="810543" y="4025464"/>
            <a:ext cx="732416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indent="290513"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 Cảm giác của tay không thể xác định được chính xác độ nóng lạnh của một vật mà ta sờ vào nó hay tiếp xúc với nó.</a:t>
            </a:r>
            <a:endParaRPr lang="en-US" altLang="en-US" sz="2400" b="1" dirty="0"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58177" y="5228657"/>
            <a:ext cx="72479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050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1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1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1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1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1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1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77 -0.00023 L 0.05659 -0.07121 C 0.06753 -0.08786 0.07968 -0.09318 0.08958 -0.08878 C 0.10104 -0.08439 0.10833 -0.07144 0.11007 -0.04994 L 0.12135 0.04671 " pathEditMode="relative" rAng="1035473" ptsTypes="FffFF">
                                      <p:cBhvr>
                                        <p:cTn id="6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1" y="-326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1967 L -0.05486 -0.09005 C -0.06684 -0.11505 -0.08316 -0.12848 -0.09983 -0.12686 C -0.1184 -0.1257 -0.13264 -0.10857 -0.14201 -0.08172 L -0.18629 0.0368 " pathEditMode="relative" rAng="10559931" ptsTypes="FffFF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4" y="-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75" grpId="0" animBg="1"/>
      <p:bldP spid="31776" grpId="0" animBg="1"/>
      <p:bldP spid="31828" grpId="0"/>
      <p:bldP spid="37" grpId="0"/>
      <p:bldP spid="38" grpId="0"/>
      <p:bldP spid="38" grpId="1"/>
      <p:bldP spid="39" grpId="0"/>
      <p:bldP spid="40" grpId="0"/>
      <p:bldP spid="40" grpId="1"/>
      <p:bldP spid="41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0" y="8382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2849" name="Text Box 81"/>
          <p:cNvSpPr txBox="1">
            <a:spLocks noChangeArrowheads="1"/>
          </p:cNvSpPr>
          <p:nvPr/>
        </p:nvSpPr>
        <p:spPr bwMode="auto">
          <a:xfrm>
            <a:off x="1066800" y="358588"/>
            <a:ext cx="731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I.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Đo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itchFamily="18" charset="0"/>
              </a:rPr>
              <a:t>độ</a:t>
            </a:r>
            <a:endParaRPr lang="en-US" altLang="en-US" sz="24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5" name="Text Box 81"/>
          <p:cNvSpPr txBox="1">
            <a:spLocks noChangeArrowheads="1"/>
          </p:cNvSpPr>
          <p:nvPr/>
        </p:nvSpPr>
        <p:spPr bwMode="auto">
          <a:xfrm>
            <a:off x="990600" y="820253"/>
            <a:ext cx="7315200" cy="76944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Để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xác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định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mức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độ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nóng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lạnh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của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vật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người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ta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dùng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khái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niệm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nhiệt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độ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: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Vật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càng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nóng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thì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nhiệt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độ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của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vật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càng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cao</a:t>
            </a:r>
            <a:endParaRPr lang="en-US" altLang="en-US" sz="22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6" name="Text Box 81"/>
          <p:cNvSpPr txBox="1">
            <a:spLocks noChangeArrowheads="1"/>
          </p:cNvSpPr>
          <p:nvPr/>
        </p:nvSpPr>
        <p:spPr bwMode="auto">
          <a:xfrm>
            <a:off x="990600" y="1606664"/>
            <a:ext cx="4343400" cy="483209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 err="1">
                <a:solidFill>
                  <a:srgbClr val="00B0F0"/>
                </a:solidFill>
                <a:cs typeface="Times New Roman" pitchFamily="18" charset="0"/>
              </a:rPr>
              <a:t>Thang</a:t>
            </a:r>
            <a:r>
              <a:rPr lang="en-US" altLang="en-US" sz="2200" b="1" dirty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B0F0"/>
                </a:solidFill>
                <a:cs typeface="Times New Roman" pitchFamily="18" charset="0"/>
              </a:rPr>
              <a:t>nhiệt</a:t>
            </a:r>
            <a:r>
              <a:rPr lang="en-US" altLang="en-US" sz="2200" b="1" dirty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B0F0"/>
                </a:solidFill>
                <a:cs typeface="Times New Roman" pitchFamily="18" charset="0"/>
              </a:rPr>
              <a:t>độ</a:t>
            </a:r>
            <a:endParaRPr lang="en-US" altLang="en-US" sz="2200" b="1" dirty="0">
              <a:solidFill>
                <a:srgbClr val="00B0F0"/>
              </a:solidFill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Năm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1974,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Xen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-xi-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ut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(Celsius)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đã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đề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nghị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chia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khoảng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cách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giữa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nhiệt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độ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của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nước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đá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đang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tan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và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nhiệt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độ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của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hơi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nước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đang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sôi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thành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100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phần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bằng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nhau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mỗi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phần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ứng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với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1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độ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kí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hiệu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là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1</a:t>
            </a:r>
            <a:r>
              <a:rPr lang="en-US" altLang="en-US" sz="2200" b="1" baseline="30000" dirty="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C.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Thang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nhiệt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độ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này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gọi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là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thang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nhiệt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độ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Xen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-xi-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ut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còn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gọi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là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nhiệt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giai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Xen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-xi-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ut.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Chữ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C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trong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kí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hiệu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baseline="30000" dirty="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C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là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chữ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cái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đầu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của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tên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nhà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vật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lí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.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Trong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thang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nhiệt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độ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này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nhiệt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độ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thấp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hơn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0</a:t>
            </a:r>
            <a:r>
              <a:rPr lang="en-US" altLang="en-US" sz="2200" b="1" baseline="30000" dirty="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C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được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gọi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là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nhiệt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độ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âm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365" y="1752600"/>
            <a:ext cx="2429435" cy="2429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81"/>
          <p:cNvSpPr txBox="1">
            <a:spLocks noChangeArrowheads="1"/>
          </p:cNvSpPr>
          <p:nvPr/>
        </p:nvSpPr>
        <p:spPr bwMode="auto">
          <a:xfrm>
            <a:off x="5876365" y="4343400"/>
            <a:ext cx="2514600" cy="193899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i="1" dirty="0">
                <a:solidFill>
                  <a:srgbClr val="000000"/>
                </a:solidFill>
                <a:cs typeface="Times New Roman" pitchFamily="18" charset="0"/>
              </a:rPr>
              <a:t>Anders Celsius(1701-1744), </a:t>
            </a:r>
            <a:r>
              <a:rPr lang="en-US" altLang="en-US" sz="2000" i="1" dirty="0" err="1">
                <a:solidFill>
                  <a:srgbClr val="000000"/>
                </a:solidFill>
                <a:cs typeface="Times New Roman" pitchFamily="18" charset="0"/>
              </a:rPr>
              <a:t>nhanh</a:t>
            </a:r>
            <a:r>
              <a:rPr lang="en-US" altLang="en-US" sz="2000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000" i="1" dirty="0" err="1">
                <a:solidFill>
                  <a:srgbClr val="000000"/>
                </a:solidFill>
                <a:cs typeface="Times New Roman" pitchFamily="18" charset="0"/>
              </a:rPr>
              <a:t>khoa</a:t>
            </a:r>
            <a:r>
              <a:rPr lang="en-US" altLang="en-US" sz="2000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000" i="1" dirty="0" err="1">
                <a:solidFill>
                  <a:srgbClr val="000000"/>
                </a:solidFill>
                <a:cs typeface="Times New Roman" pitchFamily="18" charset="0"/>
              </a:rPr>
              <a:t>học</a:t>
            </a:r>
            <a:r>
              <a:rPr lang="en-US" altLang="en-US" sz="2000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000" i="1" dirty="0" err="1">
                <a:solidFill>
                  <a:srgbClr val="000000"/>
                </a:solidFill>
                <a:cs typeface="Times New Roman" pitchFamily="18" charset="0"/>
              </a:rPr>
              <a:t>Thụy</a:t>
            </a:r>
            <a:r>
              <a:rPr lang="en-US" altLang="en-US" sz="2000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000" i="1" dirty="0" err="1">
                <a:solidFill>
                  <a:srgbClr val="000000"/>
                </a:solidFill>
                <a:cs typeface="Times New Roman" pitchFamily="18" charset="0"/>
              </a:rPr>
              <a:t>Điển</a:t>
            </a:r>
            <a:r>
              <a:rPr lang="en-US" altLang="en-US" sz="2000" i="1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altLang="en-US" sz="2000" i="1" dirty="0" err="1">
                <a:solidFill>
                  <a:srgbClr val="000000"/>
                </a:solidFill>
                <a:cs typeface="Times New Roman" pitchFamily="18" charset="0"/>
              </a:rPr>
              <a:t>người</a:t>
            </a:r>
            <a:r>
              <a:rPr lang="en-US" altLang="en-US" sz="2000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000" i="1" dirty="0" err="1">
                <a:solidFill>
                  <a:srgbClr val="000000"/>
                </a:solidFill>
                <a:cs typeface="Times New Roman" pitchFamily="18" charset="0"/>
              </a:rPr>
              <a:t>phát</a:t>
            </a:r>
            <a:r>
              <a:rPr lang="en-US" altLang="en-US" sz="2000" i="1" dirty="0">
                <a:solidFill>
                  <a:srgbClr val="000000"/>
                </a:solidFill>
                <a:cs typeface="Times New Roman" pitchFamily="18" charset="0"/>
              </a:rPr>
              <a:t> minh </a:t>
            </a:r>
            <a:r>
              <a:rPr lang="en-US" altLang="en-US" sz="2000" i="1" dirty="0" err="1">
                <a:solidFill>
                  <a:srgbClr val="000000"/>
                </a:solidFill>
                <a:cs typeface="Times New Roman" pitchFamily="18" charset="0"/>
              </a:rPr>
              <a:t>thang</a:t>
            </a:r>
            <a:r>
              <a:rPr lang="en-US" altLang="en-US" sz="2000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000" i="1" dirty="0" err="1">
                <a:solidFill>
                  <a:srgbClr val="000000"/>
                </a:solidFill>
                <a:cs typeface="Times New Roman" pitchFamily="18" charset="0"/>
              </a:rPr>
              <a:t>nhiệt</a:t>
            </a:r>
            <a:r>
              <a:rPr lang="en-US" altLang="en-US" sz="2000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000" i="1" dirty="0" err="1">
                <a:solidFill>
                  <a:srgbClr val="000000"/>
                </a:solidFill>
                <a:cs typeface="Times New Roman" pitchFamily="18" charset="0"/>
              </a:rPr>
              <a:t>độ</a:t>
            </a:r>
            <a:r>
              <a:rPr lang="en-US" altLang="en-US" sz="2000" i="1" dirty="0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en-US" altLang="en-US" sz="2000" i="1" dirty="0" err="1">
                <a:solidFill>
                  <a:srgbClr val="000000"/>
                </a:solidFill>
                <a:cs typeface="Times New Roman" pitchFamily="18" charset="0"/>
              </a:rPr>
              <a:t>Xen</a:t>
            </a:r>
            <a:r>
              <a:rPr lang="en-US" altLang="en-US" sz="2000" i="1" dirty="0">
                <a:solidFill>
                  <a:srgbClr val="000000"/>
                </a:solidFill>
                <a:cs typeface="Times New Roman" pitchFamily="18" charset="0"/>
              </a:rPr>
              <a:t>-xi-</a:t>
            </a:r>
            <a:r>
              <a:rPr lang="en-US" altLang="en-US" sz="2000" i="1" dirty="0" err="1">
                <a:solidFill>
                  <a:srgbClr val="000000"/>
                </a:solidFill>
                <a:cs typeface="Times New Roman" pitchFamily="18" charset="0"/>
              </a:rPr>
              <a:t>ut.</a:t>
            </a:r>
            <a:r>
              <a:rPr lang="en-US" altLang="en-US" sz="2000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000" i="1" dirty="0" err="1">
                <a:solidFill>
                  <a:srgbClr val="000000"/>
                </a:solidFill>
                <a:cs typeface="Times New Roman" pitchFamily="18" charset="0"/>
              </a:rPr>
              <a:t>Vào</a:t>
            </a:r>
            <a:r>
              <a:rPr lang="en-US" altLang="en-US" sz="2000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000" i="1" dirty="0" err="1">
                <a:solidFill>
                  <a:srgbClr val="000000"/>
                </a:solidFill>
                <a:cs typeface="Times New Roman" pitchFamily="18" charset="0"/>
              </a:rPr>
              <a:t>năm</a:t>
            </a:r>
            <a:r>
              <a:rPr lang="en-US" altLang="en-US" sz="2000" i="1" dirty="0">
                <a:solidFill>
                  <a:srgbClr val="000000"/>
                </a:solidFill>
                <a:cs typeface="Times New Roman" pitchFamily="18" charset="0"/>
              </a:rPr>
              <a:t> 1742</a:t>
            </a:r>
          </a:p>
        </p:txBody>
      </p:sp>
    </p:spTree>
    <p:extLst>
      <p:ext uri="{BB962C8B-B14F-4D97-AF65-F5344CB8AC3E}">
        <p14:creationId xmlns:p14="http://schemas.microsoft.com/office/powerpoint/2010/main" val="287774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2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49" grpId="0"/>
      <p:bldP spid="5" grpId="0" animBg="1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0" y="8382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2849" name="Text Box 81"/>
          <p:cNvSpPr txBox="1">
            <a:spLocks noChangeArrowheads="1"/>
          </p:cNvSpPr>
          <p:nvPr/>
        </p:nvSpPr>
        <p:spPr bwMode="auto">
          <a:xfrm>
            <a:off x="914400" y="358588"/>
            <a:ext cx="7467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cs typeface="Times New Roman" pitchFamily="18" charset="0"/>
              </a:rPr>
              <a:t>Dựa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vào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thông</a:t>
            </a:r>
            <a:r>
              <a:rPr lang="en-US" altLang="en-US" sz="2400" b="1" dirty="0">
                <a:cs typeface="Times New Roman" pitchFamily="18" charset="0"/>
              </a:rPr>
              <a:t> tin </a:t>
            </a:r>
            <a:r>
              <a:rPr lang="en-US" altLang="en-US" sz="2400" b="1" dirty="0" err="1">
                <a:cs typeface="Times New Roman" pitchFamily="18" charset="0"/>
              </a:rPr>
              <a:t>đã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đọc</a:t>
            </a:r>
            <a:r>
              <a:rPr lang="en-US" altLang="en-US" sz="2400" b="1" dirty="0">
                <a:cs typeface="Times New Roman" pitchFamily="18" charset="0"/>
              </a:rPr>
              <a:t>, </a:t>
            </a:r>
            <a:r>
              <a:rPr lang="en-US" altLang="en-US" sz="2400" b="1" dirty="0" err="1">
                <a:cs typeface="Times New Roman" pitchFamily="18" charset="0"/>
              </a:rPr>
              <a:t>em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hãy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điền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vào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chỗ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trống</a:t>
            </a:r>
            <a:r>
              <a:rPr lang="en-US" altLang="en-US" sz="2400" b="1" dirty="0">
                <a:cs typeface="Times New Roman" pitchFamily="18" charset="0"/>
              </a:rPr>
              <a:t>, </a:t>
            </a:r>
            <a:r>
              <a:rPr lang="en-US" altLang="en-US" sz="2400" b="1" dirty="0" err="1">
                <a:cs typeface="Times New Roman" pitchFamily="18" charset="0"/>
              </a:rPr>
              <a:t>hoàn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thành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các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câu</a:t>
            </a:r>
            <a:r>
              <a:rPr lang="en-US" altLang="en-US" sz="2400" b="1" dirty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sau</a:t>
            </a:r>
            <a:r>
              <a:rPr lang="en-US" altLang="en-US" sz="2400" b="1" dirty="0">
                <a:cs typeface="Times New Roman" pitchFamily="18" charset="0"/>
              </a:rPr>
              <a:t>:</a:t>
            </a:r>
          </a:p>
        </p:txBody>
      </p:sp>
      <p:sp>
        <p:nvSpPr>
          <p:cNvPr id="5" name="Text Box 81"/>
          <p:cNvSpPr txBox="1">
            <a:spLocks noChangeArrowheads="1"/>
          </p:cNvSpPr>
          <p:nvPr/>
        </p:nvSpPr>
        <p:spPr bwMode="auto">
          <a:xfrm>
            <a:off x="881743" y="1196843"/>
            <a:ext cx="757645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Cách xác định nhiệt độ trong thang nhiệt độ Xen-ci-ut:</a:t>
            </a:r>
            <a:endParaRPr lang="en-US" altLang="en-US" sz="2400" b="1" dirty="0">
              <a:solidFill>
                <a:srgbClr val="00B050"/>
              </a:solidFill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- </a:t>
            </a:r>
            <a:r>
              <a:rPr lang="vi-VN" altLang="en-US" sz="2400" b="1" dirty="0">
                <a:solidFill>
                  <a:srgbClr val="7030A0"/>
                </a:solidFill>
                <a:cs typeface="Times New Roman" pitchFamily="18" charset="0"/>
              </a:rPr>
              <a:t>Nhiệt độ của nước đá đang tan: 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…………..</a:t>
            </a:r>
            <a:endParaRPr lang="vi-VN" altLang="en-US" sz="2400" b="1" dirty="0">
              <a:solidFill>
                <a:srgbClr val="7030A0"/>
              </a:solidFill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7030A0"/>
                </a:solidFill>
                <a:cs typeface="Times New Roman" pitchFamily="18" charset="0"/>
              </a:rPr>
              <a:t>- Nhiệt độ của nước đang sôi: 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…………….</a:t>
            </a:r>
            <a:endParaRPr lang="vi-VN" altLang="en-US" sz="2400" b="1" dirty="0">
              <a:solidFill>
                <a:srgbClr val="7030A0"/>
              </a:solidFill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7030A0"/>
                </a:solidFill>
                <a:cs typeface="Times New Roman" pitchFamily="18" charset="0"/>
              </a:rPr>
              <a:t>- Từ 0°C đến 100°C chia thành 100 phần bằng nhau ứng với 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………….</a:t>
            </a:r>
            <a:endParaRPr lang="vi-VN" altLang="en-US" sz="2400" b="1" dirty="0">
              <a:solidFill>
                <a:srgbClr val="7030A0"/>
              </a:solidFill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7030A0"/>
                </a:solidFill>
                <a:cs typeface="Times New Roman" pitchFamily="18" charset="0"/>
              </a:rPr>
              <a:t>- Nhiệt độ thấp hơn 0°C được ghi bằng nhiệt độ 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…………</a:t>
            </a:r>
          </a:p>
        </p:txBody>
      </p:sp>
      <p:sp>
        <p:nvSpPr>
          <p:cNvPr id="9" name="Rectangle 8"/>
          <p:cNvSpPr/>
          <p:nvPr/>
        </p:nvSpPr>
        <p:spPr>
          <a:xfrm>
            <a:off x="5562600" y="1524000"/>
            <a:ext cx="8910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baseline="30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23924" y="1907232"/>
            <a:ext cx="1184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2400" b="1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baseline="30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76400" y="2667000"/>
            <a:ext cx="1184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baseline="30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38722" y="3321861"/>
            <a:ext cx="1184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3196" y="116201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Elbow Connector 3"/>
          <p:cNvCxnSpPr/>
          <p:nvPr/>
        </p:nvCxnSpPr>
        <p:spPr>
          <a:xfrm>
            <a:off x="608510" y="1564332"/>
            <a:ext cx="7925890" cy="2702868"/>
          </a:xfrm>
          <a:prstGeom prst="bentConnector3">
            <a:avLst>
              <a:gd name="adj1" fmla="val -1257"/>
            </a:avLst>
          </a:prstGeom>
          <a:ln w="381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 rot="16200000" flipV="1">
            <a:off x="7010400" y="2743200"/>
            <a:ext cx="2743200" cy="304800"/>
          </a:xfrm>
          <a:prstGeom prst="bentConnector3">
            <a:avLst>
              <a:gd name="adj1" fmla="val 100952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636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49" name="Text Box 81"/>
          <p:cNvSpPr txBox="1">
            <a:spLocks noChangeArrowheads="1"/>
          </p:cNvSpPr>
          <p:nvPr/>
        </p:nvSpPr>
        <p:spPr bwMode="auto">
          <a:xfrm>
            <a:off x="914400" y="358588"/>
            <a:ext cx="746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Bảng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một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số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độ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theo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thang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độ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Xen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-ci-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ut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: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811882"/>
              </p:ext>
            </p:extLst>
          </p:nvPr>
        </p:nvGraphicFramePr>
        <p:xfrm>
          <a:off x="914400" y="1143000"/>
          <a:ext cx="7848600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5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3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sz="2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tượng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AC7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r>
                        <a:rPr lang="en-US" sz="2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2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vi-VN" altLang="en-US" sz="2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0°C</a:t>
                      </a:r>
                      <a:r>
                        <a:rPr lang="en-US" altLang="en-US" sz="2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vi-VN" altLang="en-US" sz="2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AC7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200" dirty="0" err="1"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nhiên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thấp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nhất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Trái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Đất</a:t>
                      </a:r>
                      <a:endParaRPr lang="en-US" sz="22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Đo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tại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trạm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tượng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Vô-Xtốc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ở Nam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Cực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(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thân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Sa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mạc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Lút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ở I-ran,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nơi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nóng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nhất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Trái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Đất</a:t>
                      </a:r>
                      <a:endParaRPr lang="en-US" sz="22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nhất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ngọn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nến</a:t>
                      </a:r>
                      <a:endParaRPr lang="en-US" sz="22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tại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bề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Trời</a:t>
                      </a:r>
                      <a:endParaRPr lang="en-US" sz="22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- 89</a:t>
                      </a:r>
                      <a:r>
                        <a:rPr lang="en-US" sz="2200" baseline="300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  <a:p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r>
                        <a:rPr lang="en-US" sz="2200" baseline="300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r>
                        <a:rPr lang="en-US" sz="2200" baseline="300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1027</a:t>
                      </a:r>
                      <a:r>
                        <a:rPr lang="en-US" sz="2200" baseline="300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5500</a:t>
                      </a:r>
                      <a:r>
                        <a:rPr lang="en-US" sz="2200" baseline="300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2200" baseline="0" dirty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03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0" y="8382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2849" name="Text Box 81"/>
          <p:cNvSpPr txBox="1">
            <a:spLocks noChangeArrowheads="1"/>
          </p:cNvSpPr>
          <p:nvPr/>
        </p:nvSpPr>
        <p:spPr bwMode="auto">
          <a:xfrm>
            <a:off x="1066800" y="358588"/>
            <a:ext cx="7315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?1.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Nêu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một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tình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huống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cho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thấy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sự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cần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thiết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của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việc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ước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lượng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độ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trong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đời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sống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5" name="Text Box 81"/>
          <p:cNvSpPr txBox="1">
            <a:spLocks noChangeArrowheads="1"/>
          </p:cNvSpPr>
          <p:nvPr/>
        </p:nvSpPr>
        <p:spPr bwMode="auto">
          <a:xfrm>
            <a:off x="1040642" y="2495729"/>
            <a:ext cx="7315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?2. </a:t>
            </a:r>
            <a:r>
              <a:rPr lang="vi-VN" altLang="en-US" sz="2400" b="1" dirty="0">
                <a:solidFill>
                  <a:srgbClr val="000000"/>
                </a:solidFill>
                <a:cs typeface="Times New Roman" pitchFamily="18" charset="0"/>
              </a:rPr>
              <a:t>Nhìn hơi nước bốc lên từ cốc nước, em có thể ước lượng nhiệt độ của nước trong cốc được không? Việc ước lượng này có ích lợi gì?</a:t>
            </a:r>
            <a:endParaRPr lang="en-US" altLang="en-US" sz="24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6" name="Text Box 81"/>
          <p:cNvSpPr txBox="1">
            <a:spLocks noChangeArrowheads="1"/>
          </p:cNvSpPr>
          <p:nvPr/>
        </p:nvSpPr>
        <p:spPr bwMode="auto">
          <a:xfrm>
            <a:off x="1021308" y="1295400"/>
            <a:ext cx="7315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- </a:t>
            </a: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khi có em bé bị sốt, cần sờ trán và ước lượng nhiệt độ sốt để có thể có các biện pháp phù hợp để hạ sốt cho bé</a:t>
            </a:r>
            <a:endParaRPr lang="en-US" altLang="en-US" sz="2400" b="1" dirty="0"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7" name="Text Box 81"/>
          <p:cNvSpPr txBox="1">
            <a:spLocks noChangeArrowheads="1"/>
          </p:cNvSpPr>
          <p:nvPr/>
        </p:nvSpPr>
        <p:spPr bwMode="auto">
          <a:xfrm>
            <a:off x="1021308" y="3719942"/>
            <a:ext cx="7315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- </a:t>
            </a:r>
            <a:r>
              <a:rPr lang="vi-VN" sz="2400" b="1" dirty="0">
                <a:solidFill>
                  <a:srgbClr val="00B050"/>
                </a:solidFill>
              </a:rPr>
              <a:t>Nhìn hơi nước bốc lên từ cốc nước, em có thể ước lượng được nhiệt độ của nước trong cốc.</a:t>
            </a:r>
          </a:p>
          <a:p>
            <a:r>
              <a:rPr lang="en-US" sz="2400" b="1" dirty="0">
                <a:solidFill>
                  <a:srgbClr val="00B050"/>
                </a:solidFill>
              </a:rPr>
              <a:t>- </a:t>
            </a:r>
            <a:r>
              <a:rPr lang="vi-VN" sz="2400" b="1" dirty="0">
                <a:solidFill>
                  <a:srgbClr val="00B050"/>
                </a:solidFill>
              </a:rPr>
              <a:t>Việc ước lượng này giúp ta không uống phải cốc nước quá nóng</a:t>
            </a:r>
            <a:r>
              <a:rPr lang="en-US" sz="2400" b="1" dirty="0">
                <a:solidFill>
                  <a:srgbClr val="00B050"/>
                </a:solidFill>
              </a:rPr>
              <a:t>.</a:t>
            </a:r>
            <a:endParaRPr lang="vi-VN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51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2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49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0" y="8382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2849" name="Text Box 81"/>
          <p:cNvSpPr txBox="1">
            <a:spLocks noChangeArrowheads="1"/>
          </p:cNvSpPr>
          <p:nvPr/>
        </p:nvSpPr>
        <p:spPr bwMode="auto">
          <a:xfrm>
            <a:off x="1233767" y="466635"/>
            <a:ext cx="707203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?3. </a:t>
            </a:r>
            <a:r>
              <a:rPr lang="vi-VN" altLang="en-US" sz="2400" b="1" dirty="0">
                <a:solidFill>
                  <a:srgbClr val="000000"/>
                </a:solidFill>
                <a:cs typeface="Times New Roman" pitchFamily="18" charset="0"/>
              </a:rPr>
              <a:t>Trong các nhiệt độ sau: 0</a:t>
            </a:r>
            <a:r>
              <a:rPr lang="vi-VN" altLang="en-US" sz="2400" b="1" baseline="30000" dirty="0">
                <a:solidFill>
                  <a:srgbClr val="000000"/>
                </a:solidFill>
                <a:cs typeface="Times New Roman" pitchFamily="18" charset="0"/>
              </a:rPr>
              <a:t>∘</a:t>
            </a:r>
            <a:r>
              <a:rPr lang="vi-VN" altLang="en-US" sz="2400" b="1" dirty="0">
                <a:solidFill>
                  <a:srgbClr val="000000"/>
                </a:solidFill>
                <a:cs typeface="Times New Roman" pitchFamily="18" charset="0"/>
              </a:rPr>
              <a:t>C; 5</a:t>
            </a:r>
            <a:r>
              <a:rPr lang="vi-VN" altLang="en-US" sz="2400" b="1" baseline="30000" dirty="0">
                <a:solidFill>
                  <a:srgbClr val="000000"/>
                </a:solidFill>
                <a:cs typeface="Times New Roman" pitchFamily="18" charset="0"/>
              </a:rPr>
              <a:t>∘</a:t>
            </a:r>
            <a:r>
              <a:rPr lang="vi-VN" altLang="en-US" sz="2400" b="1" dirty="0">
                <a:solidFill>
                  <a:srgbClr val="000000"/>
                </a:solidFill>
                <a:cs typeface="Times New Roman" pitchFamily="18" charset="0"/>
              </a:rPr>
              <a:t>C; 36,5</a:t>
            </a:r>
            <a:r>
              <a:rPr lang="vi-VN" altLang="en-US" sz="2400" b="1" baseline="30000" dirty="0">
                <a:solidFill>
                  <a:srgbClr val="000000"/>
                </a:solidFill>
                <a:cs typeface="Times New Roman" pitchFamily="18" charset="0"/>
              </a:rPr>
              <a:t>∘</a:t>
            </a:r>
            <a:r>
              <a:rPr lang="vi-VN" altLang="en-US" sz="2400" b="1" dirty="0">
                <a:solidFill>
                  <a:srgbClr val="000000"/>
                </a:solidFill>
                <a:cs typeface="Times New Roman" pitchFamily="18" charset="0"/>
              </a:rPr>
              <a:t>C; 323</a:t>
            </a:r>
            <a:r>
              <a:rPr lang="vi-VN" altLang="en-US" sz="2400" b="1" baseline="30000" dirty="0">
                <a:solidFill>
                  <a:srgbClr val="000000"/>
                </a:solidFill>
                <a:cs typeface="Times New Roman" pitchFamily="18" charset="0"/>
              </a:rPr>
              <a:t>∘</a:t>
            </a:r>
            <a:r>
              <a:rPr lang="vi-VN" altLang="en-US" sz="2400" b="1" dirty="0">
                <a:solidFill>
                  <a:srgbClr val="000000"/>
                </a:solidFill>
                <a:cs typeface="Times New Roman" pitchFamily="18" charset="0"/>
              </a:rPr>
              <a:t>C, hãy chọn nhiệt độ thích hợp cho mỗi hiện tượng, quá trình trong hình 8.2</a:t>
            </a:r>
            <a:endParaRPr lang="en-US" altLang="en-US" sz="24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80411"/>
            <a:ext cx="3810000" cy="4848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81"/>
          <p:cNvSpPr txBox="1">
            <a:spLocks noChangeArrowheads="1"/>
          </p:cNvSpPr>
          <p:nvPr/>
        </p:nvSpPr>
        <p:spPr bwMode="auto">
          <a:xfrm>
            <a:off x="5568177" y="1826337"/>
            <a:ext cx="273762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a) Nhiệt độ 5</a:t>
            </a:r>
            <a:r>
              <a:rPr lang="vi-VN" altLang="en-US" sz="2400" b="1" baseline="30000" dirty="0">
                <a:solidFill>
                  <a:srgbClr val="00B050"/>
                </a:solidFill>
                <a:cs typeface="Times New Roman" pitchFamily="18" charset="0"/>
              </a:rPr>
              <a:t>∘</a:t>
            </a: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C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vi-VN" altLang="en-US" sz="2400" b="1" dirty="0">
              <a:solidFill>
                <a:srgbClr val="00B050"/>
              </a:solidFill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b) Nhiệt độ 323</a:t>
            </a:r>
            <a:r>
              <a:rPr lang="vi-VN" altLang="en-US" sz="2400" b="1" baseline="30000" dirty="0">
                <a:solidFill>
                  <a:srgbClr val="00B050"/>
                </a:solidFill>
                <a:cs typeface="Times New Roman" pitchFamily="18" charset="0"/>
              </a:rPr>
              <a:t>∘</a:t>
            </a: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C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vi-VN" altLang="en-US" sz="2400" b="1" dirty="0">
              <a:solidFill>
                <a:srgbClr val="00B050"/>
              </a:solidFill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c) Nhiệt độ 36,5</a:t>
            </a:r>
            <a:r>
              <a:rPr lang="vi-VN" altLang="en-US" sz="2400" b="1" baseline="30000" dirty="0">
                <a:solidFill>
                  <a:srgbClr val="00B050"/>
                </a:solidFill>
                <a:cs typeface="Times New Roman" pitchFamily="18" charset="0"/>
              </a:rPr>
              <a:t>∘</a:t>
            </a: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C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vi-VN" altLang="en-US" sz="2400" b="1" dirty="0">
              <a:solidFill>
                <a:srgbClr val="00B050"/>
              </a:solidFill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d) Nhiệt độ 0</a:t>
            </a:r>
            <a:r>
              <a:rPr lang="vi-VN" altLang="en-US" sz="2400" b="1" baseline="30000" dirty="0">
                <a:solidFill>
                  <a:srgbClr val="00B050"/>
                </a:solidFill>
                <a:cs typeface="Times New Roman" pitchFamily="18" charset="0"/>
              </a:rPr>
              <a:t>∘</a:t>
            </a: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C</a:t>
            </a:r>
            <a:endParaRPr lang="en-US" altLang="en-US" sz="2400" b="1" dirty="0">
              <a:solidFill>
                <a:srgbClr val="00B05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79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0" y="8382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5" name="Text Box 81"/>
          <p:cNvSpPr txBox="1">
            <a:spLocks noChangeArrowheads="1"/>
          </p:cNvSpPr>
          <p:nvPr/>
        </p:nvSpPr>
        <p:spPr bwMode="auto">
          <a:xfrm>
            <a:off x="990600" y="820253"/>
            <a:ext cx="7315200" cy="1446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Ở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các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nước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nói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Tiếng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Anh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người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ta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đo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nhiệt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độ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theo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độ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Fa-ren-hai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(Fahrenheit),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kí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hiệu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là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baseline="30000" dirty="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F.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Trong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nhiệt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giai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Fa-ren-hai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vi-VN" altLang="en-US" sz="2200" b="1" dirty="0">
                <a:solidFill>
                  <a:srgbClr val="000000"/>
                </a:solidFill>
                <a:cs typeface="Times New Roman" pitchFamily="18" charset="0"/>
              </a:rPr>
              <a:t>nhiệt độ của nước đá đang tan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là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32</a:t>
            </a:r>
            <a:r>
              <a:rPr lang="en-US" altLang="en-US" sz="2200" b="1" baseline="30000" dirty="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F</a:t>
            </a:r>
            <a:r>
              <a:rPr lang="vi-VN" altLang="en-US" sz="2200" b="1" dirty="0">
                <a:solidFill>
                  <a:srgbClr val="000000"/>
                </a:solidFill>
                <a:cs typeface="Times New Roman" pitchFamily="18" charset="0"/>
              </a:rPr>
              <a:t> và nhiệt độ của hơi nước đang sôi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là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21</a:t>
            </a:r>
            <a:r>
              <a:rPr lang="vi-VN" altLang="en-US" sz="2200" b="1" dirty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vi-VN" altLang="en-US" sz="2200" b="1" baseline="30000" dirty="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lang="vi-VN" altLang="en-US" sz="2200" b="1" dirty="0">
                <a:solidFill>
                  <a:srgbClr val="000000"/>
                </a:solidFill>
                <a:cs typeface="Times New Roman" pitchFamily="18" charset="0"/>
              </a:rPr>
              <a:t>F 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có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khoảng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180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khoảng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chia)</a:t>
            </a:r>
          </a:p>
        </p:txBody>
      </p:sp>
      <p:sp>
        <p:nvSpPr>
          <p:cNvPr id="6" name="Text Box 81"/>
          <p:cNvSpPr txBox="1">
            <a:spLocks noChangeArrowheads="1"/>
          </p:cNvSpPr>
          <p:nvPr/>
        </p:nvSpPr>
        <p:spPr bwMode="auto">
          <a:xfrm>
            <a:off x="990600" y="2254863"/>
            <a:ext cx="3773714" cy="110799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 err="1">
                <a:solidFill>
                  <a:srgbClr val="00B0F0"/>
                </a:solidFill>
                <a:cs typeface="Times New Roman" pitchFamily="18" charset="0"/>
              </a:rPr>
              <a:t>Cách</a:t>
            </a:r>
            <a:r>
              <a:rPr lang="en-US" altLang="en-US" sz="2200" b="1" dirty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B0F0"/>
                </a:solidFill>
                <a:cs typeface="Times New Roman" pitchFamily="18" charset="0"/>
              </a:rPr>
              <a:t>đổi</a:t>
            </a:r>
            <a:r>
              <a:rPr lang="en-US" altLang="en-US" sz="2200" b="1" dirty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B0F0"/>
                </a:solidFill>
                <a:cs typeface="Times New Roman" pitchFamily="18" charset="0"/>
              </a:rPr>
              <a:t>từ</a:t>
            </a:r>
            <a:r>
              <a:rPr lang="en-US" altLang="en-US" sz="2200" b="1" dirty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200" b="1" baseline="30000" dirty="0">
                <a:solidFill>
                  <a:srgbClr val="00B0F0"/>
                </a:solidFill>
                <a:cs typeface="Times New Roman" pitchFamily="18" charset="0"/>
              </a:rPr>
              <a:t>0</a:t>
            </a:r>
            <a:r>
              <a:rPr lang="en-US" altLang="en-US" sz="2200" b="1" dirty="0">
                <a:solidFill>
                  <a:srgbClr val="00B0F0"/>
                </a:solidFill>
                <a:cs typeface="Times New Roman" pitchFamily="18" charset="0"/>
              </a:rPr>
              <a:t>C sang </a:t>
            </a:r>
            <a:r>
              <a:rPr lang="en-US" altLang="en-US" sz="2200" b="1" baseline="30000" dirty="0">
                <a:solidFill>
                  <a:srgbClr val="00B0F0"/>
                </a:solidFill>
                <a:cs typeface="Times New Roman" pitchFamily="18" charset="0"/>
              </a:rPr>
              <a:t>0</a:t>
            </a:r>
            <a:r>
              <a:rPr lang="en-US" altLang="en-US" sz="2200" b="1" dirty="0">
                <a:solidFill>
                  <a:srgbClr val="00B0F0"/>
                </a:solidFill>
                <a:cs typeface="Times New Roman" pitchFamily="18" charset="0"/>
              </a:rPr>
              <a:t>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B0F0"/>
                </a:solidFill>
                <a:cs typeface="Times New Roman" pitchFamily="18" charset="0"/>
              </a:rPr>
              <a:t>t(</a:t>
            </a:r>
            <a:r>
              <a:rPr lang="en-US" altLang="en-US" sz="2200" b="1" baseline="30000" dirty="0">
                <a:solidFill>
                  <a:srgbClr val="00B0F0"/>
                </a:solidFill>
                <a:cs typeface="Times New Roman" pitchFamily="18" charset="0"/>
              </a:rPr>
              <a:t>0</a:t>
            </a:r>
            <a:r>
              <a:rPr lang="en-US" altLang="en-US" sz="2200" b="1" dirty="0">
                <a:solidFill>
                  <a:srgbClr val="00B0F0"/>
                </a:solidFill>
                <a:cs typeface="Times New Roman" pitchFamily="18" charset="0"/>
              </a:rPr>
              <a:t>F)=(t(</a:t>
            </a:r>
            <a:r>
              <a:rPr lang="en-US" altLang="en-US" sz="2200" b="1" baseline="30000" dirty="0">
                <a:solidFill>
                  <a:srgbClr val="00B0F0"/>
                </a:solidFill>
                <a:cs typeface="Times New Roman" pitchFamily="18" charset="0"/>
              </a:rPr>
              <a:t>0</a:t>
            </a:r>
            <a:r>
              <a:rPr lang="en-US" altLang="en-US" sz="2200" b="1" dirty="0">
                <a:solidFill>
                  <a:srgbClr val="00B0F0"/>
                </a:solidFill>
                <a:cs typeface="Times New Roman" pitchFamily="18" charset="0"/>
              </a:rPr>
              <a:t>C)x1,8+32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200" b="1" dirty="0">
              <a:solidFill>
                <a:srgbClr val="00B0F0"/>
              </a:solidFill>
              <a:cs typeface="Times New Roman" pitchFamily="18" charset="0"/>
            </a:endParaRPr>
          </a:p>
        </p:txBody>
      </p:sp>
      <p:sp>
        <p:nvSpPr>
          <p:cNvPr id="9" name="Text Box 81"/>
          <p:cNvSpPr txBox="1">
            <a:spLocks noChangeArrowheads="1"/>
          </p:cNvSpPr>
          <p:nvPr/>
        </p:nvSpPr>
        <p:spPr bwMode="auto">
          <a:xfrm>
            <a:off x="4648200" y="2271952"/>
            <a:ext cx="3621314" cy="110799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 err="1">
                <a:cs typeface="Times New Roman" pitchFamily="18" charset="0"/>
              </a:rPr>
              <a:t>Ví</a:t>
            </a:r>
            <a:r>
              <a:rPr lang="en-US" altLang="en-US" sz="2200" b="1" dirty="0">
                <a:cs typeface="Times New Roman" pitchFamily="18" charset="0"/>
              </a:rPr>
              <a:t> </a:t>
            </a:r>
            <a:r>
              <a:rPr lang="en-US" altLang="en-US" sz="2200" b="1" dirty="0" err="1">
                <a:cs typeface="Times New Roman" pitchFamily="18" charset="0"/>
              </a:rPr>
              <a:t>dụ</a:t>
            </a:r>
            <a:r>
              <a:rPr lang="en-US" altLang="en-US" sz="2200" b="1" dirty="0">
                <a:cs typeface="Times New Roman" pitchFamily="18" charset="0"/>
              </a:rPr>
              <a:t> </a:t>
            </a:r>
            <a:r>
              <a:rPr lang="en-US" altLang="en-US" sz="2200" b="1" dirty="0" err="1">
                <a:cs typeface="Times New Roman" pitchFamily="18" charset="0"/>
              </a:rPr>
              <a:t>đổi</a:t>
            </a:r>
            <a:r>
              <a:rPr lang="en-US" altLang="en-US" sz="2200" b="1" dirty="0">
                <a:cs typeface="Times New Roman" pitchFamily="18" charset="0"/>
              </a:rPr>
              <a:t> 10</a:t>
            </a:r>
            <a:r>
              <a:rPr lang="en-US" altLang="en-US" sz="2200" b="1" baseline="30000" dirty="0">
                <a:cs typeface="Times New Roman" pitchFamily="18" charset="0"/>
              </a:rPr>
              <a:t>0</a:t>
            </a:r>
            <a:r>
              <a:rPr lang="en-US" altLang="en-US" sz="2200" b="1" dirty="0">
                <a:cs typeface="Times New Roman" pitchFamily="18" charset="0"/>
              </a:rPr>
              <a:t>C sang </a:t>
            </a:r>
            <a:r>
              <a:rPr lang="en-US" altLang="en-US" sz="2200" b="1" baseline="30000" dirty="0">
                <a:cs typeface="Times New Roman" pitchFamily="18" charset="0"/>
              </a:rPr>
              <a:t>0</a:t>
            </a:r>
            <a:r>
              <a:rPr lang="en-US" altLang="en-US" sz="2200" b="1" dirty="0">
                <a:cs typeface="Times New Roman" pitchFamily="18" charset="0"/>
              </a:rPr>
              <a:t>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cs typeface="Times New Roman" pitchFamily="18" charset="0"/>
              </a:rPr>
              <a:t>10</a:t>
            </a:r>
            <a:r>
              <a:rPr lang="en-US" altLang="en-US" sz="2200" b="1" baseline="30000" dirty="0">
                <a:cs typeface="Times New Roman" pitchFamily="18" charset="0"/>
              </a:rPr>
              <a:t>0</a:t>
            </a:r>
            <a:r>
              <a:rPr lang="en-US" altLang="en-US" sz="2200" b="1" dirty="0">
                <a:cs typeface="Times New Roman" pitchFamily="18" charset="0"/>
              </a:rPr>
              <a:t>C= (10x1,8+32)</a:t>
            </a:r>
            <a:r>
              <a:rPr lang="en-US" altLang="en-US" sz="2200" b="1" baseline="30000" dirty="0">
                <a:cs typeface="Times New Roman" pitchFamily="18" charset="0"/>
              </a:rPr>
              <a:t>0</a:t>
            </a:r>
            <a:r>
              <a:rPr lang="en-US" altLang="en-US" sz="2200" b="1" dirty="0">
                <a:cs typeface="Times New Roman" pitchFamily="18" charset="0"/>
              </a:rPr>
              <a:t>F=50</a:t>
            </a:r>
            <a:r>
              <a:rPr lang="en-US" altLang="en-US" sz="2200" b="1" baseline="30000" dirty="0">
                <a:cs typeface="Times New Roman" pitchFamily="18" charset="0"/>
              </a:rPr>
              <a:t>0</a:t>
            </a:r>
            <a:r>
              <a:rPr lang="en-US" altLang="en-US" sz="2200" b="1" dirty="0">
                <a:cs typeface="Times New Roman" pitchFamily="18" charset="0"/>
              </a:rPr>
              <a:t>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200" b="1" dirty="0">
              <a:solidFill>
                <a:srgbClr val="00B0F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74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4205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7358" name="Freeform 14"/>
          <p:cNvSpPr>
            <a:spLocks/>
          </p:cNvSpPr>
          <p:nvPr/>
        </p:nvSpPr>
        <p:spPr bwMode="auto">
          <a:xfrm>
            <a:off x="6725303" y="4272756"/>
            <a:ext cx="1570037" cy="512763"/>
          </a:xfrm>
          <a:custGeom>
            <a:avLst/>
            <a:gdLst>
              <a:gd name="T0" fmla="*/ 0 w 1392"/>
              <a:gd name="T1" fmla="*/ 0 h 432"/>
              <a:gd name="T2" fmla="*/ 2147483647 w 1392"/>
              <a:gd name="T3" fmla="*/ 0 h 432"/>
              <a:gd name="T4" fmla="*/ 2147483647 w 1392"/>
              <a:gd name="T5" fmla="*/ 2147483647 h 432"/>
              <a:gd name="T6" fmla="*/ 2147483647 w 1392"/>
              <a:gd name="T7" fmla="*/ 2147483647 h 432"/>
              <a:gd name="T8" fmla="*/ 2147483647 w 1392"/>
              <a:gd name="T9" fmla="*/ 2147483647 h 432"/>
              <a:gd name="T10" fmla="*/ 2147483647 w 1392"/>
              <a:gd name="T11" fmla="*/ 2147483647 h 432"/>
              <a:gd name="T12" fmla="*/ 0 w 1392"/>
              <a:gd name="T13" fmla="*/ 0 h 4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92"/>
              <a:gd name="T22" fmla="*/ 0 h 432"/>
              <a:gd name="T23" fmla="*/ 1392 w 1392"/>
              <a:gd name="T24" fmla="*/ 432 h 43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92" h="432">
                <a:moveTo>
                  <a:pt x="0" y="0"/>
                </a:moveTo>
                <a:lnTo>
                  <a:pt x="1392" y="0"/>
                </a:lnTo>
                <a:lnTo>
                  <a:pt x="1344" y="384"/>
                </a:lnTo>
                <a:lnTo>
                  <a:pt x="1296" y="432"/>
                </a:lnTo>
                <a:lnTo>
                  <a:pt x="96" y="432"/>
                </a:lnTo>
                <a:lnTo>
                  <a:pt x="48" y="384"/>
                </a:lnTo>
                <a:lnTo>
                  <a:pt x="0" y="0"/>
                </a:lnTo>
                <a:close/>
              </a:path>
            </a:pathLst>
          </a:custGeom>
          <a:solidFill>
            <a:srgbClr val="99CCFF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7359" name="Freeform 15"/>
          <p:cNvSpPr>
            <a:spLocks/>
          </p:cNvSpPr>
          <p:nvPr/>
        </p:nvSpPr>
        <p:spPr bwMode="auto">
          <a:xfrm>
            <a:off x="6711043" y="4085258"/>
            <a:ext cx="1625600" cy="204787"/>
          </a:xfrm>
          <a:custGeom>
            <a:avLst/>
            <a:gdLst>
              <a:gd name="T0" fmla="*/ 0 w 1440"/>
              <a:gd name="T1" fmla="*/ 0 h 192"/>
              <a:gd name="T2" fmla="*/ 2147483647 w 1440"/>
              <a:gd name="T3" fmla="*/ 0 h 192"/>
              <a:gd name="T4" fmla="*/ 2147483647 w 1440"/>
              <a:gd name="T5" fmla="*/ 2147483647 h 192"/>
              <a:gd name="T6" fmla="*/ 0 w 1440"/>
              <a:gd name="T7" fmla="*/ 2147483647 h 192"/>
              <a:gd name="T8" fmla="*/ 0 w 1440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0"/>
              <a:gd name="T16" fmla="*/ 0 h 192"/>
              <a:gd name="T17" fmla="*/ 1440 w 1440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0" h="192">
                <a:moveTo>
                  <a:pt x="0" y="0"/>
                </a:moveTo>
                <a:lnTo>
                  <a:pt x="1440" y="0"/>
                </a:lnTo>
                <a:lnTo>
                  <a:pt x="1392" y="192"/>
                </a:lnTo>
                <a:lnTo>
                  <a:pt x="0" y="192"/>
                </a:lnTo>
                <a:lnTo>
                  <a:pt x="0" y="0"/>
                </a:lnTo>
                <a:close/>
              </a:path>
            </a:pathLst>
          </a:custGeom>
          <a:solidFill>
            <a:srgbClr val="99CCFF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7362" name="Freeform 18"/>
          <p:cNvSpPr>
            <a:spLocks/>
          </p:cNvSpPr>
          <p:nvPr/>
        </p:nvSpPr>
        <p:spPr bwMode="auto">
          <a:xfrm>
            <a:off x="6941454" y="3733800"/>
            <a:ext cx="76200" cy="381000"/>
          </a:xfrm>
          <a:custGeom>
            <a:avLst/>
            <a:gdLst>
              <a:gd name="T0" fmla="*/ 2147483647 w 120"/>
              <a:gd name="T1" fmla="*/ 0 h 432"/>
              <a:gd name="T2" fmla="*/ 2147483647 w 120"/>
              <a:gd name="T3" fmla="*/ 2147483647 h 432"/>
              <a:gd name="T4" fmla="*/ 2147483647 w 120"/>
              <a:gd name="T5" fmla="*/ 2147483647 h 432"/>
              <a:gd name="T6" fmla="*/ 2147483647 w 120"/>
              <a:gd name="T7" fmla="*/ 2147483647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120"/>
              <a:gd name="T13" fmla="*/ 0 h 432"/>
              <a:gd name="T14" fmla="*/ 120 w 120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" h="432">
                <a:moveTo>
                  <a:pt x="56" y="0"/>
                </a:moveTo>
                <a:cubicBezTo>
                  <a:pt x="28" y="52"/>
                  <a:pt x="0" y="104"/>
                  <a:pt x="8" y="144"/>
                </a:cubicBezTo>
                <a:cubicBezTo>
                  <a:pt x="16" y="184"/>
                  <a:pt x="88" y="192"/>
                  <a:pt x="104" y="240"/>
                </a:cubicBezTo>
                <a:cubicBezTo>
                  <a:pt x="120" y="288"/>
                  <a:pt x="112" y="360"/>
                  <a:pt x="104" y="432"/>
                </a:cubicBezTo>
              </a:path>
            </a:pathLst>
          </a:custGeom>
          <a:noFill/>
          <a:ln w="9525">
            <a:solidFill>
              <a:srgbClr val="99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7363" name="Freeform 19"/>
          <p:cNvSpPr>
            <a:spLocks/>
          </p:cNvSpPr>
          <p:nvPr/>
        </p:nvSpPr>
        <p:spPr bwMode="auto">
          <a:xfrm>
            <a:off x="7086600" y="3733800"/>
            <a:ext cx="76200" cy="381000"/>
          </a:xfrm>
          <a:custGeom>
            <a:avLst/>
            <a:gdLst>
              <a:gd name="T0" fmla="*/ 2147483647 w 120"/>
              <a:gd name="T1" fmla="*/ 0 h 432"/>
              <a:gd name="T2" fmla="*/ 2147483647 w 120"/>
              <a:gd name="T3" fmla="*/ 2147483647 h 432"/>
              <a:gd name="T4" fmla="*/ 2147483647 w 120"/>
              <a:gd name="T5" fmla="*/ 2147483647 h 432"/>
              <a:gd name="T6" fmla="*/ 2147483647 w 120"/>
              <a:gd name="T7" fmla="*/ 2147483647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120"/>
              <a:gd name="T13" fmla="*/ 0 h 432"/>
              <a:gd name="T14" fmla="*/ 120 w 120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" h="432">
                <a:moveTo>
                  <a:pt x="56" y="0"/>
                </a:moveTo>
                <a:cubicBezTo>
                  <a:pt x="28" y="52"/>
                  <a:pt x="0" y="104"/>
                  <a:pt x="8" y="144"/>
                </a:cubicBezTo>
                <a:cubicBezTo>
                  <a:pt x="16" y="184"/>
                  <a:pt x="88" y="192"/>
                  <a:pt x="104" y="240"/>
                </a:cubicBezTo>
                <a:cubicBezTo>
                  <a:pt x="120" y="288"/>
                  <a:pt x="112" y="360"/>
                  <a:pt x="104" y="432"/>
                </a:cubicBezTo>
              </a:path>
            </a:pathLst>
          </a:custGeom>
          <a:noFill/>
          <a:ln w="9525">
            <a:solidFill>
              <a:srgbClr val="99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7364" name="Freeform 20"/>
          <p:cNvSpPr>
            <a:spLocks/>
          </p:cNvSpPr>
          <p:nvPr/>
        </p:nvSpPr>
        <p:spPr bwMode="auto">
          <a:xfrm>
            <a:off x="7967663" y="3733800"/>
            <a:ext cx="76200" cy="381000"/>
          </a:xfrm>
          <a:custGeom>
            <a:avLst/>
            <a:gdLst>
              <a:gd name="T0" fmla="*/ 2147483647 w 120"/>
              <a:gd name="T1" fmla="*/ 0 h 432"/>
              <a:gd name="T2" fmla="*/ 2147483647 w 120"/>
              <a:gd name="T3" fmla="*/ 2147483647 h 432"/>
              <a:gd name="T4" fmla="*/ 2147483647 w 120"/>
              <a:gd name="T5" fmla="*/ 2147483647 h 432"/>
              <a:gd name="T6" fmla="*/ 2147483647 w 120"/>
              <a:gd name="T7" fmla="*/ 2147483647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120"/>
              <a:gd name="T13" fmla="*/ 0 h 432"/>
              <a:gd name="T14" fmla="*/ 120 w 120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" h="432">
                <a:moveTo>
                  <a:pt x="56" y="0"/>
                </a:moveTo>
                <a:cubicBezTo>
                  <a:pt x="28" y="52"/>
                  <a:pt x="0" y="104"/>
                  <a:pt x="8" y="144"/>
                </a:cubicBezTo>
                <a:cubicBezTo>
                  <a:pt x="16" y="184"/>
                  <a:pt x="88" y="192"/>
                  <a:pt x="104" y="240"/>
                </a:cubicBezTo>
                <a:cubicBezTo>
                  <a:pt x="120" y="288"/>
                  <a:pt x="112" y="360"/>
                  <a:pt x="104" y="432"/>
                </a:cubicBezTo>
              </a:path>
            </a:pathLst>
          </a:custGeom>
          <a:noFill/>
          <a:ln w="9525">
            <a:solidFill>
              <a:srgbClr val="99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7365" name="Freeform 21"/>
          <p:cNvSpPr>
            <a:spLocks/>
          </p:cNvSpPr>
          <p:nvPr/>
        </p:nvSpPr>
        <p:spPr bwMode="auto">
          <a:xfrm>
            <a:off x="7772400" y="3733800"/>
            <a:ext cx="76200" cy="381000"/>
          </a:xfrm>
          <a:custGeom>
            <a:avLst/>
            <a:gdLst>
              <a:gd name="T0" fmla="*/ 2147483647 w 120"/>
              <a:gd name="T1" fmla="*/ 0 h 432"/>
              <a:gd name="T2" fmla="*/ 2147483647 w 120"/>
              <a:gd name="T3" fmla="*/ 2147483647 h 432"/>
              <a:gd name="T4" fmla="*/ 2147483647 w 120"/>
              <a:gd name="T5" fmla="*/ 2147483647 h 432"/>
              <a:gd name="T6" fmla="*/ 2147483647 w 120"/>
              <a:gd name="T7" fmla="*/ 2147483647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120"/>
              <a:gd name="T13" fmla="*/ 0 h 432"/>
              <a:gd name="T14" fmla="*/ 120 w 120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" h="432">
                <a:moveTo>
                  <a:pt x="56" y="0"/>
                </a:moveTo>
                <a:cubicBezTo>
                  <a:pt x="28" y="52"/>
                  <a:pt x="0" y="104"/>
                  <a:pt x="8" y="144"/>
                </a:cubicBezTo>
                <a:cubicBezTo>
                  <a:pt x="16" y="184"/>
                  <a:pt x="88" y="192"/>
                  <a:pt x="104" y="240"/>
                </a:cubicBezTo>
                <a:cubicBezTo>
                  <a:pt x="120" y="288"/>
                  <a:pt x="112" y="360"/>
                  <a:pt x="104" y="432"/>
                </a:cubicBezTo>
              </a:path>
            </a:pathLst>
          </a:custGeom>
          <a:noFill/>
          <a:ln w="9525">
            <a:solidFill>
              <a:srgbClr val="99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7381" name="Line 37"/>
          <p:cNvSpPr>
            <a:spLocks noChangeShapeType="1"/>
          </p:cNvSpPr>
          <p:nvPr/>
        </p:nvSpPr>
        <p:spPr bwMode="auto">
          <a:xfrm>
            <a:off x="6553200" y="4572000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7361" name="Line 17"/>
          <p:cNvSpPr>
            <a:spLocks noChangeShapeType="1"/>
          </p:cNvSpPr>
          <p:nvPr/>
        </p:nvSpPr>
        <p:spPr bwMode="auto">
          <a:xfrm>
            <a:off x="7505700" y="2853358"/>
            <a:ext cx="0" cy="914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7380" name="Text Box 36"/>
          <p:cNvSpPr txBox="1">
            <a:spLocks noChangeArrowheads="1"/>
          </p:cNvSpPr>
          <p:nvPr/>
        </p:nvSpPr>
        <p:spPr bwMode="auto">
          <a:xfrm>
            <a:off x="6019800" y="4161458"/>
            <a:ext cx="762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400" dirty="0" err="1">
                <a:solidFill>
                  <a:srgbClr val="000000"/>
                </a:solidFill>
              </a:rPr>
              <a:t>Nước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nóng</a:t>
            </a: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477000" y="2448546"/>
            <a:ext cx="2057400" cy="2513012"/>
            <a:chOff x="6477000" y="2448546"/>
            <a:chExt cx="2057400" cy="2513012"/>
          </a:xfrm>
        </p:grpSpPr>
        <p:pic>
          <p:nvPicPr>
            <p:cNvPr id="57356" name="Picture 1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1188" y="2448546"/>
              <a:ext cx="1044575" cy="2398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360" name="Picture 1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3540065"/>
              <a:ext cx="2057400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" name="Group 52"/>
            <p:cNvGrpSpPr>
              <a:grpSpLocks/>
            </p:cNvGrpSpPr>
            <p:nvPr/>
          </p:nvGrpSpPr>
          <p:grpSpPr bwMode="auto">
            <a:xfrm>
              <a:off x="7162800" y="3666158"/>
              <a:ext cx="685800" cy="1162050"/>
              <a:chOff x="4512" y="2376"/>
              <a:chExt cx="432" cy="732"/>
            </a:xfrm>
          </p:grpSpPr>
          <p:sp>
            <p:nvSpPr>
              <p:cNvPr id="8217" name="Oval 46"/>
              <p:cNvSpPr>
                <a:spLocks noChangeArrowheads="1"/>
              </p:cNvSpPr>
              <p:nvPr/>
            </p:nvSpPr>
            <p:spPr bwMode="auto">
              <a:xfrm>
                <a:off x="4512" y="2676"/>
                <a:ext cx="432" cy="432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218" name="Line 47"/>
              <p:cNvSpPr>
                <a:spLocks noChangeShapeType="1"/>
              </p:cNvSpPr>
              <p:nvPr/>
            </p:nvSpPr>
            <p:spPr bwMode="auto">
              <a:xfrm>
                <a:off x="4728" y="2376"/>
                <a:ext cx="0" cy="33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219" name="Rectangle 48"/>
              <p:cNvSpPr>
                <a:spLocks noChangeArrowheads="1"/>
              </p:cNvSpPr>
              <p:nvPr/>
            </p:nvSpPr>
            <p:spPr bwMode="auto">
              <a:xfrm>
                <a:off x="4656" y="2592"/>
                <a:ext cx="48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220" name="Rectangle 49"/>
              <p:cNvSpPr>
                <a:spLocks noChangeArrowheads="1"/>
              </p:cNvSpPr>
              <p:nvPr/>
            </p:nvSpPr>
            <p:spPr bwMode="auto">
              <a:xfrm>
                <a:off x="4740" y="2592"/>
                <a:ext cx="48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7357" name="Rectangle 13" descr="Oak"/>
            <p:cNvSpPr>
              <a:spLocks noChangeArrowheads="1"/>
            </p:cNvSpPr>
            <p:nvPr/>
          </p:nvSpPr>
          <p:spPr bwMode="auto">
            <a:xfrm>
              <a:off x="6553200" y="4771058"/>
              <a:ext cx="1905000" cy="190500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22" name="Text Box 81"/>
          <p:cNvSpPr txBox="1">
            <a:spLocks noChangeArrowheads="1"/>
          </p:cNvSpPr>
          <p:nvPr/>
        </p:nvSpPr>
        <p:spPr bwMode="auto">
          <a:xfrm>
            <a:off x="5530048" y="358588"/>
            <a:ext cx="2975211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Quan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sát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thí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nghiệm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hình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8.4,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rút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ra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kết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luận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về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sự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nở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vì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của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chất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lỏng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234" y="1200317"/>
            <a:ext cx="2971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 Box 81"/>
          <p:cNvSpPr txBox="1">
            <a:spLocks noChangeArrowheads="1"/>
          </p:cNvSpPr>
          <p:nvPr/>
        </p:nvSpPr>
        <p:spPr bwMode="auto">
          <a:xfrm>
            <a:off x="1080247" y="1353959"/>
            <a:ext cx="381645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- C</a:t>
            </a:r>
            <a:r>
              <a:rPr lang="vi-VN" altLang="en-US" sz="2400" b="1" dirty="0">
                <a:solidFill>
                  <a:srgbClr val="7030A0"/>
                </a:solidFill>
                <a:cs typeface="Times New Roman" pitchFamily="18" charset="0"/>
              </a:rPr>
              <a:t>hất lỏng nở ra khi nóng lên, nhiệt độ càng cao thì chất lỏng nở ra càng nhiều.</a:t>
            </a:r>
            <a:endParaRPr lang="en-US" altLang="en-US" sz="24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12904" y="2554288"/>
            <a:ext cx="38164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Hiện tượng nở vì nhiệt của chất lỏng được dùng làm cơ sở chế tạo các dụng cụ đo nhiệt độ.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81"/>
          <p:cNvSpPr txBox="1">
            <a:spLocks noChangeArrowheads="1"/>
          </p:cNvSpPr>
          <p:nvPr/>
        </p:nvSpPr>
        <p:spPr bwMode="auto">
          <a:xfrm>
            <a:off x="1066800" y="358588"/>
            <a:ext cx="731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AC75D5"/>
                </a:solidFill>
                <a:cs typeface="Times New Roman" pitchFamily="18" charset="0"/>
              </a:rPr>
              <a:t>II. </a:t>
            </a:r>
            <a:r>
              <a:rPr lang="en-US" altLang="en-US" sz="2400" b="1" dirty="0" err="1">
                <a:solidFill>
                  <a:srgbClr val="AC75D5"/>
                </a:solidFill>
                <a:cs typeface="Times New Roman" pitchFamily="18" charset="0"/>
              </a:rPr>
              <a:t>Dụng</a:t>
            </a:r>
            <a:r>
              <a:rPr lang="en-US" altLang="en-US" sz="2400" b="1" dirty="0">
                <a:solidFill>
                  <a:srgbClr val="AC75D5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AC75D5"/>
                </a:solidFill>
                <a:cs typeface="Times New Roman" pitchFamily="18" charset="0"/>
              </a:rPr>
              <a:t>cụ</a:t>
            </a:r>
            <a:r>
              <a:rPr lang="en-US" altLang="en-US" sz="2400" b="1" dirty="0">
                <a:solidFill>
                  <a:srgbClr val="AC75D5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AC75D5"/>
                </a:solidFill>
                <a:cs typeface="Times New Roman" pitchFamily="18" charset="0"/>
              </a:rPr>
              <a:t>đo</a:t>
            </a:r>
            <a:r>
              <a:rPr lang="en-US" altLang="en-US" sz="2400" b="1" dirty="0">
                <a:solidFill>
                  <a:srgbClr val="AC75D5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AC75D5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>
                <a:solidFill>
                  <a:srgbClr val="AC75D5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AC75D5"/>
                </a:solidFill>
                <a:cs typeface="Times New Roman" pitchFamily="18" charset="0"/>
              </a:rPr>
              <a:t>độ</a:t>
            </a:r>
            <a:endParaRPr lang="en-US" altLang="en-US" sz="2400" b="1" dirty="0">
              <a:solidFill>
                <a:srgbClr val="AC75D5"/>
              </a:solidFill>
              <a:cs typeface="Times New Roman" pitchFamily="18" charset="0"/>
            </a:endParaRPr>
          </a:p>
        </p:txBody>
      </p:sp>
      <p:sp>
        <p:nvSpPr>
          <p:cNvPr id="27" name="Text Box 81"/>
          <p:cNvSpPr txBox="1">
            <a:spLocks noChangeArrowheads="1"/>
          </p:cNvSpPr>
          <p:nvPr/>
        </p:nvSpPr>
        <p:spPr bwMode="auto">
          <a:xfrm>
            <a:off x="1080247" y="728416"/>
            <a:ext cx="731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AC75D5"/>
                </a:solidFill>
                <a:cs typeface="Times New Roman" pitchFamily="18" charset="0"/>
              </a:rPr>
              <a:t>1. </a:t>
            </a:r>
            <a:r>
              <a:rPr lang="en-US" altLang="en-US" sz="2400" b="1" dirty="0" err="1">
                <a:solidFill>
                  <a:srgbClr val="AC75D5"/>
                </a:solidFill>
                <a:cs typeface="Times New Roman" pitchFamily="18" charset="0"/>
              </a:rPr>
              <a:t>Sự</a:t>
            </a:r>
            <a:r>
              <a:rPr lang="en-US" altLang="en-US" sz="2400" b="1" dirty="0">
                <a:solidFill>
                  <a:srgbClr val="AC75D5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AC75D5"/>
                </a:solidFill>
                <a:cs typeface="Times New Roman" pitchFamily="18" charset="0"/>
              </a:rPr>
              <a:t>nở</a:t>
            </a:r>
            <a:r>
              <a:rPr lang="en-US" altLang="en-US" sz="2400" b="1" dirty="0">
                <a:solidFill>
                  <a:srgbClr val="AC75D5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AC75D5"/>
                </a:solidFill>
                <a:cs typeface="Times New Roman" pitchFamily="18" charset="0"/>
              </a:rPr>
              <a:t>vì</a:t>
            </a:r>
            <a:r>
              <a:rPr lang="en-US" altLang="en-US" sz="2400" b="1" dirty="0">
                <a:solidFill>
                  <a:srgbClr val="AC75D5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AC75D5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>
                <a:solidFill>
                  <a:srgbClr val="AC75D5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AC75D5"/>
                </a:solidFill>
                <a:cs typeface="Times New Roman" pitchFamily="18" charset="0"/>
              </a:rPr>
              <a:t>của</a:t>
            </a:r>
            <a:r>
              <a:rPr lang="en-US" altLang="en-US" sz="2400" b="1" dirty="0">
                <a:solidFill>
                  <a:srgbClr val="AC75D5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AC75D5"/>
                </a:solidFill>
                <a:cs typeface="Times New Roman" pitchFamily="18" charset="0"/>
              </a:rPr>
              <a:t>chất</a:t>
            </a:r>
            <a:r>
              <a:rPr lang="en-US" altLang="en-US" sz="2400" b="1" dirty="0">
                <a:solidFill>
                  <a:srgbClr val="AC75D5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AC75D5"/>
                </a:solidFill>
                <a:cs typeface="Times New Roman" pitchFamily="18" charset="0"/>
              </a:rPr>
              <a:t>lỏng</a:t>
            </a:r>
            <a:endParaRPr lang="en-US" altLang="en-US" sz="2400" b="1" dirty="0">
              <a:solidFill>
                <a:srgbClr val="AC75D5"/>
              </a:solidFill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63771" y="1255396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22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7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7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7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7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7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3000"/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8" grpId="0" animBg="1"/>
      <p:bldP spid="57359" grpId="0" animBg="1"/>
      <p:bldP spid="57362" grpId="0" animBg="1"/>
      <p:bldP spid="57363" grpId="0" animBg="1"/>
      <p:bldP spid="57364" grpId="0" animBg="1"/>
      <p:bldP spid="57365" grpId="0" animBg="1"/>
      <p:bldP spid="57381" grpId="0" animBg="1"/>
      <p:bldP spid="57361" grpId="0" animBg="1"/>
      <p:bldP spid="57380" grpId="0"/>
      <p:bldP spid="22" grpId="0"/>
      <p:bldP spid="24" grpId="0"/>
      <p:bldP spid="25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1613</TotalTime>
  <Words>1553</Words>
  <Application>Microsoft Office PowerPoint</Application>
  <PresentationFormat>On-screen Show (4:3)</PresentationFormat>
  <Paragraphs>149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Arial</vt:lpstr>
      <vt:lpstr>Calibri</vt:lpstr>
      <vt:lpstr>Calibri Light</vt:lpstr>
      <vt:lpstr>Comic Sans MS</vt:lpstr>
      <vt:lpstr>Times New Roman</vt:lpstr>
      <vt:lpstr>Verdana</vt:lpstr>
      <vt:lpstr>Wingdings</vt:lpstr>
      <vt:lpstr>Crayons</vt:lpstr>
      <vt:lpstr>1_Crayons</vt:lpstr>
      <vt:lpstr>Eclipse</vt:lpstr>
      <vt:lpstr>Office Theme</vt:lpstr>
      <vt:lpstr>Default Design</vt:lpstr>
      <vt:lpstr>1_Default Design</vt:lpstr>
      <vt:lpstr>2_Default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Các loại nhiệt kế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PC</cp:lastModifiedBy>
  <cp:revision>376</cp:revision>
  <dcterms:created xsi:type="dcterms:W3CDTF">2018-03-05T15:54:58Z</dcterms:created>
  <dcterms:modified xsi:type="dcterms:W3CDTF">2025-06-09T14:49:35Z</dcterms:modified>
</cp:coreProperties>
</file>