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tiff" ContentType="image/tiff"/>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43"/>
  </p:notesMasterIdLst>
  <p:handoutMasterIdLst>
    <p:handoutMasterId r:id="rId44"/>
  </p:handoutMasterIdLst>
  <p:sldIdLst>
    <p:sldId id="2443" r:id="rId5"/>
    <p:sldId id="2441" r:id="rId6"/>
    <p:sldId id="2482" r:id="rId7"/>
    <p:sldId id="2439" r:id="rId8"/>
    <p:sldId id="2448" r:id="rId9"/>
    <p:sldId id="2433" r:id="rId10"/>
    <p:sldId id="2478" r:id="rId11"/>
    <p:sldId id="2446" r:id="rId12"/>
    <p:sldId id="2447" r:id="rId13"/>
    <p:sldId id="2449" r:id="rId14"/>
    <p:sldId id="2454" r:id="rId15"/>
    <p:sldId id="2480" r:id="rId16"/>
    <p:sldId id="2479" r:id="rId17"/>
    <p:sldId id="2455" r:id="rId18"/>
    <p:sldId id="2465" r:id="rId19"/>
    <p:sldId id="2464" r:id="rId20"/>
    <p:sldId id="2459" r:id="rId21"/>
    <p:sldId id="2458" r:id="rId22"/>
    <p:sldId id="2481" r:id="rId23"/>
    <p:sldId id="2466" r:id="rId24"/>
    <p:sldId id="2463" r:id="rId25"/>
    <p:sldId id="2469" r:id="rId26"/>
    <p:sldId id="2470" r:id="rId27"/>
    <p:sldId id="2495" r:id="rId28"/>
    <p:sldId id="2452" r:id="rId29"/>
    <p:sldId id="2483" r:id="rId30"/>
    <p:sldId id="2484" r:id="rId31"/>
    <p:sldId id="2485" r:id="rId32"/>
    <p:sldId id="2486" r:id="rId33"/>
    <p:sldId id="2496" r:id="rId34"/>
    <p:sldId id="2497" r:id="rId35"/>
    <p:sldId id="2487" r:id="rId36"/>
    <p:sldId id="2471" r:id="rId37"/>
    <p:sldId id="2490" r:id="rId38"/>
    <p:sldId id="2492" r:id="rId39"/>
    <p:sldId id="2467" r:id="rId40"/>
    <p:sldId id="2494" r:id="rId41"/>
    <p:sldId id="247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1E"/>
    <a:srgbClr val="2F33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2" autoAdjust="0"/>
  </p:normalViewPr>
  <p:slideViewPr>
    <p:cSldViewPr snapToGrid="0" showGuides="1">
      <p:cViewPr varScale="1">
        <p:scale>
          <a:sx n="57" d="100"/>
          <a:sy n="57" d="100"/>
        </p:scale>
        <p:origin x="1016" y="52"/>
      </p:cViewPr>
      <p:guideLst>
        <p:guide orient="horz" pos="2136"/>
        <p:guide pos="386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F60FAE-62A2-45B4-B93B-AF844D3FF72B}"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7F93D98-F3DE-4A5C-94EF-43A7AF32789A}">
      <dgm:prSet phldrT="[Text]"/>
      <dgm:spPr/>
      <dgm:t>
        <a:bodyPr/>
        <a:lstStyle/>
        <a:p>
          <a:r>
            <a:rPr lang="en-US"/>
            <a:t>Đo độ dài</a:t>
          </a:r>
        </a:p>
      </dgm:t>
    </dgm:pt>
    <dgm:pt modelId="{5DAFC102-B495-49AF-85DD-80DAD4677FE0}" type="parTrans" cxnId="{511D63BE-D448-439F-A506-59F343B10BAC}">
      <dgm:prSet/>
      <dgm:spPr/>
      <dgm:t>
        <a:bodyPr/>
        <a:lstStyle/>
        <a:p>
          <a:endParaRPr lang="en-US"/>
        </a:p>
      </dgm:t>
    </dgm:pt>
    <dgm:pt modelId="{F69DDF4C-0FF5-4431-9659-5880E0E8AD88}" type="sibTrans" cxnId="{511D63BE-D448-439F-A506-59F343B10BAC}">
      <dgm:prSet/>
      <dgm:spPr/>
      <dgm:t>
        <a:bodyPr/>
        <a:lstStyle/>
        <a:p>
          <a:endParaRPr lang="en-US"/>
        </a:p>
      </dgm:t>
    </dgm:pt>
    <dgm:pt modelId="{0F35E2CA-4CCF-4427-8851-C23365810170}">
      <dgm:prSet phldrT="[Text]"/>
      <dgm:spPr>
        <a:solidFill>
          <a:srgbClr val="00B0F0"/>
        </a:solidFill>
      </dgm:spPr>
      <dgm:t>
        <a:bodyPr/>
        <a:lstStyle/>
        <a:p>
          <a:r>
            <a:rPr lang="en-US"/>
            <a:t>Đo khối lượng</a:t>
          </a:r>
        </a:p>
      </dgm:t>
    </dgm:pt>
    <dgm:pt modelId="{459FC188-7534-478E-A363-7C1043E27DE1}" type="parTrans" cxnId="{C1F3E6B3-3261-4602-B963-5E0937726DA2}">
      <dgm:prSet/>
      <dgm:spPr/>
      <dgm:t>
        <a:bodyPr/>
        <a:lstStyle/>
        <a:p>
          <a:endParaRPr lang="en-US"/>
        </a:p>
      </dgm:t>
    </dgm:pt>
    <dgm:pt modelId="{EAFEEB73-E193-417C-86A3-4EB5374283F7}" type="sibTrans" cxnId="{C1F3E6B3-3261-4602-B963-5E0937726DA2}">
      <dgm:prSet/>
      <dgm:spPr/>
      <dgm:t>
        <a:bodyPr/>
        <a:lstStyle/>
        <a:p>
          <a:endParaRPr lang="en-US"/>
        </a:p>
      </dgm:t>
    </dgm:pt>
    <dgm:pt modelId="{A4EAEE6B-1113-4674-B913-A4954836B92F}" type="pres">
      <dgm:prSet presAssocID="{E6F60FAE-62A2-45B4-B93B-AF844D3FF72B}" presName="Name0" presStyleCnt="0">
        <dgm:presLayoutVars>
          <dgm:chMax val="7"/>
          <dgm:chPref val="7"/>
          <dgm:dir/>
        </dgm:presLayoutVars>
      </dgm:prSet>
      <dgm:spPr/>
    </dgm:pt>
    <dgm:pt modelId="{890FB876-E3BB-476B-843F-364040A61908}" type="pres">
      <dgm:prSet presAssocID="{E6F60FAE-62A2-45B4-B93B-AF844D3FF72B}" presName="Name1" presStyleCnt="0"/>
      <dgm:spPr/>
    </dgm:pt>
    <dgm:pt modelId="{93B21B14-033D-4024-B52B-C3DBD718AF6A}" type="pres">
      <dgm:prSet presAssocID="{E6F60FAE-62A2-45B4-B93B-AF844D3FF72B}" presName="cycle" presStyleCnt="0"/>
      <dgm:spPr/>
    </dgm:pt>
    <dgm:pt modelId="{1A3F9863-0E15-456C-8503-6C839273396B}" type="pres">
      <dgm:prSet presAssocID="{E6F60FAE-62A2-45B4-B93B-AF844D3FF72B}" presName="srcNode" presStyleLbl="node1" presStyleIdx="0" presStyleCnt="2"/>
      <dgm:spPr/>
    </dgm:pt>
    <dgm:pt modelId="{09594266-4DFD-4C46-B609-A2315DBCBFF0}" type="pres">
      <dgm:prSet presAssocID="{E6F60FAE-62A2-45B4-B93B-AF844D3FF72B}" presName="conn" presStyleLbl="parChTrans1D2" presStyleIdx="0" presStyleCnt="1" custScaleX="96163"/>
      <dgm:spPr/>
    </dgm:pt>
    <dgm:pt modelId="{32E2F9F7-B8E9-4EB2-9E3F-54EE22F6E914}" type="pres">
      <dgm:prSet presAssocID="{E6F60FAE-62A2-45B4-B93B-AF844D3FF72B}" presName="extraNode" presStyleLbl="node1" presStyleIdx="0" presStyleCnt="2"/>
      <dgm:spPr/>
    </dgm:pt>
    <dgm:pt modelId="{C4CC2849-6F33-4F32-94B1-8D2BA6EABE6C}" type="pres">
      <dgm:prSet presAssocID="{E6F60FAE-62A2-45B4-B93B-AF844D3FF72B}" presName="dstNode" presStyleLbl="node1" presStyleIdx="0" presStyleCnt="2"/>
      <dgm:spPr/>
    </dgm:pt>
    <dgm:pt modelId="{586A6397-0DFF-40A9-A466-53AA26E6A55C}" type="pres">
      <dgm:prSet presAssocID="{E7F93D98-F3DE-4A5C-94EF-43A7AF32789A}" presName="text_1" presStyleLbl="node1" presStyleIdx="0" presStyleCnt="2" custLinFactNeighborX="1518" custLinFactNeighborY="-2237">
        <dgm:presLayoutVars>
          <dgm:bulletEnabled val="1"/>
        </dgm:presLayoutVars>
      </dgm:prSet>
      <dgm:spPr/>
    </dgm:pt>
    <dgm:pt modelId="{26624638-AABD-420B-8EFD-71C905973100}" type="pres">
      <dgm:prSet presAssocID="{E7F93D98-F3DE-4A5C-94EF-43A7AF32789A}" presName="accent_1" presStyleCnt="0"/>
      <dgm:spPr/>
    </dgm:pt>
    <dgm:pt modelId="{84DB592E-8B1D-4EA6-AD91-890D28E339C2}" type="pres">
      <dgm:prSet presAssocID="{E7F93D98-F3DE-4A5C-94EF-43A7AF32789A}" presName="accentRepeatNode" presStyleLbl="solidFgAcc1" presStyleIdx="0" presStyleCnt="2" custScaleX="60495" custScaleY="61560" custLinFactNeighborX="-5116" custLinFactNeighborY="-4253"/>
      <dgm:spPr>
        <a:solidFill>
          <a:schemeClr val="bg2">
            <a:lumMod val="90000"/>
          </a:schemeClr>
        </a:solidFill>
      </dgm:spPr>
    </dgm:pt>
    <dgm:pt modelId="{8EAE9423-E1A3-463A-B33C-E5DEF4C2123B}" type="pres">
      <dgm:prSet presAssocID="{0F35E2CA-4CCF-4427-8851-C23365810170}" presName="text_2" presStyleLbl="node1" presStyleIdx="1" presStyleCnt="2" custLinFactNeighborX="3558" custLinFactNeighborY="4248">
        <dgm:presLayoutVars>
          <dgm:bulletEnabled val="1"/>
        </dgm:presLayoutVars>
      </dgm:prSet>
      <dgm:spPr/>
    </dgm:pt>
    <dgm:pt modelId="{98CFD98F-2A95-40D7-8CE5-65E6A074448E}" type="pres">
      <dgm:prSet presAssocID="{0F35E2CA-4CCF-4427-8851-C23365810170}" presName="accent_2" presStyleCnt="0"/>
      <dgm:spPr/>
    </dgm:pt>
    <dgm:pt modelId="{2DBC7E37-340E-4A72-BC76-572E13FF6C7A}" type="pres">
      <dgm:prSet presAssocID="{0F35E2CA-4CCF-4427-8851-C23365810170}" presName="accentRepeatNode" presStyleLbl="solidFgAcc1" presStyleIdx="1" presStyleCnt="2" custScaleX="66183" custScaleY="59517" custLinFactNeighborX="-7367" custLinFactNeighborY="-2840"/>
      <dgm:spPr>
        <a:solidFill>
          <a:schemeClr val="bg2"/>
        </a:solidFill>
      </dgm:spPr>
    </dgm:pt>
  </dgm:ptLst>
  <dgm:cxnLst>
    <dgm:cxn modelId="{B36C6941-297D-46E3-9090-171EA78B60FF}" type="presOf" srcId="{E7F93D98-F3DE-4A5C-94EF-43A7AF32789A}" destId="{586A6397-0DFF-40A9-A466-53AA26E6A55C}" srcOrd="0" destOrd="0" presId="urn:microsoft.com/office/officeart/2008/layout/VerticalCurvedList"/>
    <dgm:cxn modelId="{47673148-5633-4960-8050-6D310B434CF2}" type="presOf" srcId="{0F35E2CA-4CCF-4427-8851-C23365810170}" destId="{8EAE9423-E1A3-463A-B33C-E5DEF4C2123B}" srcOrd="0" destOrd="0" presId="urn:microsoft.com/office/officeart/2008/layout/VerticalCurvedList"/>
    <dgm:cxn modelId="{E04EFFAA-50DA-4D43-A839-BA773BA47FCB}" type="presOf" srcId="{F69DDF4C-0FF5-4431-9659-5880E0E8AD88}" destId="{09594266-4DFD-4C46-B609-A2315DBCBFF0}" srcOrd="0" destOrd="0" presId="urn:microsoft.com/office/officeart/2008/layout/VerticalCurvedList"/>
    <dgm:cxn modelId="{C1F3E6B3-3261-4602-B963-5E0937726DA2}" srcId="{E6F60FAE-62A2-45B4-B93B-AF844D3FF72B}" destId="{0F35E2CA-4CCF-4427-8851-C23365810170}" srcOrd="1" destOrd="0" parTransId="{459FC188-7534-478E-A363-7C1043E27DE1}" sibTransId="{EAFEEB73-E193-417C-86A3-4EB5374283F7}"/>
    <dgm:cxn modelId="{511D63BE-D448-439F-A506-59F343B10BAC}" srcId="{E6F60FAE-62A2-45B4-B93B-AF844D3FF72B}" destId="{E7F93D98-F3DE-4A5C-94EF-43A7AF32789A}" srcOrd="0" destOrd="0" parTransId="{5DAFC102-B495-49AF-85DD-80DAD4677FE0}" sibTransId="{F69DDF4C-0FF5-4431-9659-5880E0E8AD88}"/>
    <dgm:cxn modelId="{591250E0-168E-4E00-98D9-8DDB3DA892CB}" type="presOf" srcId="{E6F60FAE-62A2-45B4-B93B-AF844D3FF72B}" destId="{A4EAEE6B-1113-4674-B913-A4954836B92F}" srcOrd="0" destOrd="0" presId="urn:microsoft.com/office/officeart/2008/layout/VerticalCurvedList"/>
    <dgm:cxn modelId="{6C7F9D78-E840-44EC-96EA-F8D24C5438DA}" type="presParOf" srcId="{A4EAEE6B-1113-4674-B913-A4954836B92F}" destId="{890FB876-E3BB-476B-843F-364040A61908}" srcOrd="0" destOrd="0" presId="urn:microsoft.com/office/officeart/2008/layout/VerticalCurvedList"/>
    <dgm:cxn modelId="{25146677-37A1-416E-8D1E-8DA117DD3AFD}" type="presParOf" srcId="{890FB876-E3BB-476B-843F-364040A61908}" destId="{93B21B14-033D-4024-B52B-C3DBD718AF6A}" srcOrd="0" destOrd="0" presId="urn:microsoft.com/office/officeart/2008/layout/VerticalCurvedList"/>
    <dgm:cxn modelId="{71801574-05EE-4744-AE4F-7430AFBA3464}" type="presParOf" srcId="{93B21B14-033D-4024-B52B-C3DBD718AF6A}" destId="{1A3F9863-0E15-456C-8503-6C839273396B}" srcOrd="0" destOrd="0" presId="urn:microsoft.com/office/officeart/2008/layout/VerticalCurvedList"/>
    <dgm:cxn modelId="{44D4CDEC-2FD4-455E-A451-0582B86E0BDD}" type="presParOf" srcId="{93B21B14-033D-4024-B52B-C3DBD718AF6A}" destId="{09594266-4DFD-4C46-B609-A2315DBCBFF0}" srcOrd="1" destOrd="0" presId="urn:microsoft.com/office/officeart/2008/layout/VerticalCurvedList"/>
    <dgm:cxn modelId="{992A5B92-4B87-4451-B8EE-9F3C9F08F5C5}" type="presParOf" srcId="{93B21B14-033D-4024-B52B-C3DBD718AF6A}" destId="{32E2F9F7-B8E9-4EB2-9E3F-54EE22F6E914}" srcOrd="2" destOrd="0" presId="urn:microsoft.com/office/officeart/2008/layout/VerticalCurvedList"/>
    <dgm:cxn modelId="{3A220969-1DF2-4FB4-89B4-783F45A816AE}" type="presParOf" srcId="{93B21B14-033D-4024-B52B-C3DBD718AF6A}" destId="{C4CC2849-6F33-4F32-94B1-8D2BA6EABE6C}" srcOrd="3" destOrd="0" presId="urn:microsoft.com/office/officeart/2008/layout/VerticalCurvedList"/>
    <dgm:cxn modelId="{DFB33097-A357-4F91-B17D-95206803F48A}" type="presParOf" srcId="{890FB876-E3BB-476B-843F-364040A61908}" destId="{586A6397-0DFF-40A9-A466-53AA26E6A55C}" srcOrd="1" destOrd="0" presId="urn:microsoft.com/office/officeart/2008/layout/VerticalCurvedList"/>
    <dgm:cxn modelId="{6AD2BD6E-19A0-4658-AF52-11CE6DE2BA11}" type="presParOf" srcId="{890FB876-E3BB-476B-843F-364040A61908}" destId="{26624638-AABD-420B-8EFD-71C905973100}" srcOrd="2" destOrd="0" presId="urn:microsoft.com/office/officeart/2008/layout/VerticalCurvedList"/>
    <dgm:cxn modelId="{1085A787-B7F1-4D4E-A622-189C9961CEE4}" type="presParOf" srcId="{26624638-AABD-420B-8EFD-71C905973100}" destId="{84DB592E-8B1D-4EA6-AD91-890D28E339C2}" srcOrd="0" destOrd="0" presId="urn:microsoft.com/office/officeart/2008/layout/VerticalCurvedList"/>
    <dgm:cxn modelId="{351AA842-9649-4609-8659-411E691D3AA6}" type="presParOf" srcId="{890FB876-E3BB-476B-843F-364040A61908}" destId="{8EAE9423-E1A3-463A-B33C-E5DEF4C2123B}" srcOrd="3" destOrd="0" presId="urn:microsoft.com/office/officeart/2008/layout/VerticalCurvedList"/>
    <dgm:cxn modelId="{A81A1053-29C0-44BE-819C-A5CBDBEFAC61}" type="presParOf" srcId="{890FB876-E3BB-476B-843F-364040A61908}" destId="{98CFD98F-2A95-40D7-8CE5-65E6A074448E}" srcOrd="4" destOrd="0" presId="urn:microsoft.com/office/officeart/2008/layout/VerticalCurvedList"/>
    <dgm:cxn modelId="{8A90E0C8-062D-496B-9BA8-B9521BC1582D}" type="presParOf" srcId="{98CFD98F-2A95-40D7-8CE5-65E6A074448E}" destId="{2DBC7E37-340E-4A72-BC76-572E13FF6C7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94266-4DFD-4C46-B609-A2315DBCBFF0}">
      <dsp:nvSpPr>
        <dsp:cNvPr id="0" name=""/>
        <dsp:cNvSpPr/>
      </dsp:nvSpPr>
      <dsp:spPr>
        <a:xfrm>
          <a:off x="-3911649" y="-614535"/>
          <a:ext cx="4587510" cy="4770557"/>
        </a:xfrm>
        <a:prstGeom prst="blockArc">
          <a:avLst>
            <a:gd name="adj1" fmla="val 18900000"/>
            <a:gd name="adj2" fmla="val 2700000"/>
            <a:gd name="adj3" fmla="val 453"/>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6A6397-0DFF-40A9-A466-53AA26E6A55C}">
      <dsp:nvSpPr>
        <dsp:cNvPr id="0" name=""/>
        <dsp:cNvSpPr/>
      </dsp:nvSpPr>
      <dsp:spPr>
        <a:xfrm>
          <a:off x="669695" y="483304"/>
          <a:ext cx="7080269" cy="10117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marL="0" lvl="0" indent="0" algn="l" defTabSz="2355850">
            <a:lnSpc>
              <a:spcPct val="90000"/>
            </a:lnSpc>
            <a:spcBef>
              <a:spcPct val="0"/>
            </a:spcBef>
            <a:spcAft>
              <a:spcPct val="35000"/>
            </a:spcAft>
            <a:buNone/>
          </a:pPr>
          <a:r>
            <a:rPr lang="en-US" sz="5300" kern="1200"/>
            <a:t>Đo độ dài</a:t>
          </a:r>
        </a:p>
      </dsp:txBody>
      <dsp:txXfrm>
        <a:off x="669695" y="483304"/>
        <a:ext cx="7080269" cy="1011731"/>
      </dsp:txXfrm>
    </dsp:sp>
    <dsp:sp modelId="{84DB592E-8B1D-4EA6-AD91-890D28E339C2}">
      <dsp:nvSpPr>
        <dsp:cNvPr id="0" name=""/>
        <dsp:cNvSpPr/>
      </dsp:nvSpPr>
      <dsp:spPr>
        <a:xfrm>
          <a:off x="175531" y="568752"/>
          <a:ext cx="765058" cy="778527"/>
        </a:xfrm>
        <a:prstGeom prst="ellipse">
          <a:avLst/>
        </a:prstGeom>
        <a:solidFill>
          <a:schemeClr val="bg2">
            <a:lumMod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AE9423-E1A3-463A-B33C-E5DEF4C2123B}">
      <dsp:nvSpPr>
        <dsp:cNvPr id="0" name=""/>
        <dsp:cNvSpPr/>
      </dsp:nvSpPr>
      <dsp:spPr>
        <a:xfrm>
          <a:off x="669695" y="2066795"/>
          <a:ext cx="7080269" cy="1011731"/>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3062" tIns="134620" rIns="134620" bIns="134620" numCol="1" spcCol="1270" anchor="ctr" anchorCtr="0">
          <a:noAutofit/>
        </a:bodyPr>
        <a:lstStyle/>
        <a:p>
          <a:pPr marL="0" lvl="0" indent="0" algn="l" defTabSz="2355850">
            <a:lnSpc>
              <a:spcPct val="90000"/>
            </a:lnSpc>
            <a:spcBef>
              <a:spcPct val="0"/>
            </a:spcBef>
            <a:spcAft>
              <a:spcPct val="35000"/>
            </a:spcAft>
            <a:buNone/>
          </a:pPr>
          <a:r>
            <a:rPr lang="en-US" sz="5300" kern="1200"/>
            <a:t>Đo khối lượng</a:t>
          </a:r>
        </a:p>
      </dsp:txBody>
      <dsp:txXfrm>
        <a:off x="669695" y="2066795"/>
        <a:ext cx="7080269" cy="1011731"/>
      </dsp:txXfrm>
    </dsp:sp>
    <dsp:sp modelId="{2DBC7E37-340E-4A72-BC76-572E13FF6C7A}">
      <dsp:nvSpPr>
        <dsp:cNvPr id="0" name=""/>
        <dsp:cNvSpPr/>
      </dsp:nvSpPr>
      <dsp:spPr>
        <a:xfrm>
          <a:off x="111096" y="2117421"/>
          <a:ext cx="836993" cy="752690"/>
        </a:xfrm>
        <a:prstGeom prst="ellipse">
          <a:avLst/>
        </a:prstGeom>
        <a:solidFill>
          <a:schemeClr val="bg2"/>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B53ED6-A346-41EA-88EE-98A1D5659FE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291D7B9-1F1D-4F9B-BCD4-0B6893C41A5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0B549D-7912-47CE-BB9D-C81C46F21077}" type="datetimeFigureOut">
              <a:rPr lang="en-US" smtClean="0"/>
              <a:t>6/9/2025</a:t>
            </a:fld>
            <a:endParaRPr lang="en-US" dirty="0"/>
          </a:p>
        </p:txBody>
      </p:sp>
      <p:sp>
        <p:nvSpPr>
          <p:cNvPr id="4" name="Footer Placeholder 3">
            <a:extLst>
              <a:ext uri="{FF2B5EF4-FFF2-40B4-BE49-F238E27FC236}">
                <a16:creationId xmlns:a16="http://schemas.microsoft.com/office/drawing/2014/main" id="{BA075128-B596-47B1-BE57-1C5A71A36E8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17B0F1-FE0D-44CC-BCF0-1CC4C91125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DEF39B-AF2A-4EFA-AE7E-EC1FF3735F5A}" type="slidenum">
              <a:rPr lang="en-US" smtClean="0"/>
              <a:t>‹#›</a:t>
            </a:fld>
            <a:endParaRPr lang="en-US" dirty="0"/>
          </a:p>
        </p:txBody>
      </p:sp>
    </p:spTree>
    <p:extLst>
      <p:ext uri="{BB962C8B-B14F-4D97-AF65-F5344CB8AC3E}">
        <p14:creationId xmlns:p14="http://schemas.microsoft.com/office/powerpoint/2010/main" val="3505744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370A3-6847-4770-BAE0-862438C62089}" type="datetimeFigureOut">
              <a:rPr lang="en-US" smtClean="0"/>
              <a:t>6/9/2025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109BC-39F4-43B1-850C-D5EB0E6480C8}" type="slidenum">
              <a:rPr lang="en-US" smtClean="0"/>
              <a:t>‹#›</a:t>
            </a:fld>
            <a:endParaRPr lang="en-US" dirty="0"/>
          </a:p>
        </p:txBody>
      </p:sp>
    </p:spTree>
    <p:extLst>
      <p:ext uri="{BB962C8B-B14F-4D97-AF65-F5344CB8AC3E}">
        <p14:creationId xmlns:p14="http://schemas.microsoft.com/office/powerpoint/2010/main" val="882159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a:t>
            </a:r>
            <a:r>
              <a:rPr lang="en-US" baseline="0"/>
              <a:t> nguyên slide này ghi bảng I và 1</a:t>
            </a:r>
          </a:p>
        </p:txBody>
      </p:sp>
      <p:sp>
        <p:nvSpPr>
          <p:cNvPr id="4" name="Slide Number Placeholder 3"/>
          <p:cNvSpPr>
            <a:spLocks noGrp="1"/>
          </p:cNvSpPr>
          <p:nvPr>
            <p:ph type="sldNum" sz="quarter" idx="10"/>
          </p:nvPr>
        </p:nvSpPr>
        <p:spPr/>
        <p:txBody>
          <a:bodyPr/>
          <a:lstStyle/>
          <a:p>
            <a:fld id="{C22109BC-39F4-43B1-850C-D5EB0E6480C8}" type="slidenum">
              <a:rPr lang="en-US" smtClean="0"/>
              <a:t>4</a:t>
            </a:fld>
            <a:endParaRPr lang="en-US" dirty="0"/>
          </a:p>
        </p:txBody>
      </p:sp>
    </p:spTree>
    <p:extLst>
      <p:ext uri="{BB962C8B-B14F-4D97-AF65-F5344CB8AC3E}">
        <p14:creationId xmlns:p14="http://schemas.microsoft.com/office/powerpoint/2010/main" val="1790297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Với mỗi dòng sản phẩm sẽ thường có cách sử dụng khác nhau tùy thuộc vào từng chức năng của cân. Đồng thời, cách sử dụng cân điện tử đúng cách cũng phụ thuộc vào từng thiết kế của bàn phím và thiết kế của cân</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26</a:t>
            </a:fld>
            <a:endParaRPr lang="en-US" dirty="0"/>
          </a:p>
        </p:txBody>
      </p:sp>
    </p:spTree>
    <p:extLst>
      <p:ext uri="{BB962C8B-B14F-4D97-AF65-F5344CB8AC3E}">
        <p14:creationId xmlns:p14="http://schemas.microsoft.com/office/powerpoint/2010/main" val="253617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27</a:t>
            </a:fld>
            <a:endParaRPr lang="en-US" dirty="0"/>
          </a:p>
        </p:txBody>
      </p:sp>
    </p:spTree>
    <p:extLst>
      <p:ext uri="{BB962C8B-B14F-4D97-AF65-F5344CB8AC3E}">
        <p14:creationId xmlns:p14="http://schemas.microsoft.com/office/powerpoint/2010/main" val="305339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Hỏi hs sang</a:t>
            </a:r>
            <a:r>
              <a:rPr lang="en-US" baseline="0"/>
              <a:t> đi hocjthg ăn sang bằng món gì… sau đó giới thiệu qua về bánh mỳ VN nổi tiếng trên TG…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5</a:t>
            </a:fld>
            <a:endParaRPr lang="en-US" dirty="0"/>
          </a:p>
        </p:txBody>
      </p:sp>
    </p:spTree>
    <p:extLst>
      <p:ext uri="{BB962C8B-B14F-4D97-AF65-F5344CB8AC3E}">
        <p14:creationId xmlns:p14="http://schemas.microsoft.com/office/powerpoint/2010/main" val="1029277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t>
            </a:r>
            <a:r>
              <a:rPr lang="en-US" baseline="0"/>
              <a:t> làm hiệu ứng giúpnhes. Để slide này và viết bảng mọi vật đều có… (phần c,d)</a:t>
            </a:r>
          </a:p>
        </p:txBody>
      </p:sp>
      <p:sp>
        <p:nvSpPr>
          <p:cNvPr id="4" name="Slide Number Placeholder 3"/>
          <p:cNvSpPr>
            <a:spLocks noGrp="1"/>
          </p:cNvSpPr>
          <p:nvPr>
            <p:ph type="sldNum" sz="quarter" idx="10"/>
          </p:nvPr>
        </p:nvSpPr>
        <p:spPr/>
        <p:txBody>
          <a:bodyPr/>
          <a:lstStyle/>
          <a:p>
            <a:fld id="{C22109BC-39F4-43B1-850C-D5EB0E6480C8}" type="slidenum">
              <a:rPr lang="en-US" smtClean="0"/>
              <a:t>9</a:t>
            </a:fld>
            <a:endParaRPr lang="en-US" dirty="0"/>
          </a:p>
        </p:txBody>
      </p:sp>
    </p:spTree>
    <p:extLst>
      <p:ext uri="{BB962C8B-B14F-4D97-AF65-F5344CB8AC3E}">
        <p14:creationId xmlns:p14="http://schemas.microsoft.com/office/powerpoint/2010/main" val="80738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26275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Jhgfjhgfjhgfhg</a:t>
            </a:r>
            <a:r>
              <a:rPr lang="en-US" dirty="0"/>
              <a:t> </a:t>
            </a:r>
          </a:p>
          <a:p>
            <a:r>
              <a:rPr lang="en-US" dirty="0" err="1"/>
              <a:t>Kfhfhbf</a:t>
            </a:r>
            <a:r>
              <a:rPr lang="en-US" dirty="0"/>
              <a:t> </a:t>
            </a:r>
          </a:p>
          <a:p>
            <a:r>
              <a:rPr lang="en-US" dirty="0" err="1"/>
              <a:t>Hfhfhbf</a:t>
            </a:r>
            <a:endParaRPr lang="en-US" dirty="0"/>
          </a:p>
          <a:p>
            <a:r>
              <a:rPr lang="en-US" dirty="0" err="1"/>
              <a:t>Jfhfhifgif</a:t>
            </a:r>
            <a:r>
              <a:rPr lang="en-US" dirty="0"/>
              <a:t> </a:t>
            </a:r>
          </a:p>
          <a:p>
            <a:r>
              <a:rPr lang="en-US" dirty="0" err="1"/>
              <a:t>Jgifgif</a:t>
            </a:r>
            <a:r>
              <a:rPr lang="en-US" dirty="0"/>
              <a:t> </a:t>
            </a:r>
          </a:p>
          <a:p>
            <a:r>
              <a:rPr lang="en-US" dirty="0" err="1"/>
              <a:t>fhfg</a:t>
            </a:r>
            <a:endParaRPr lang="en-US" dirty="0"/>
          </a:p>
        </p:txBody>
      </p:sp>
      <p:sp>
        <p:nvSpPr>
          <p:cNvPr id="4" name="Slide Number Placeholder 3"/>
          <p:cNvSpPr>
            <a:spLocks noGrp="1"/>
          </p:cNvSpPr>
          <p:nvPr>
            <p:ph type="sldNum" sz="quarter" idx="10"/>
          </p:nvPr>
        </p:nvSpPr>
        <p:spPr/>
        <p:txBody>
          <a:bodyPr/>
          <a:lstStyle/>
          <a:p>
            <a:fld id="{C22109BC-39F4-43B1-850C-D5EB0E6480C8}" type="slidenum">
              <a:rPr lang="en-US" smtClean="0"/>
              <a:t>14</a:t>
            </a:fld>
            <a:endParaRPr lang="en-US" dirty="0"/>
          </a:p>
        </p:txBody>
      </p:sp>
    </p:spTree>
    <p:extLst>
      <p:ext uri="{BB962C8B-B14F-4D97-AF65-F5344CB8AC3E}">
        <p14:creationId xmlns:p14="http://schemas.microsoft.com/office/powerpoint/2010/main" val="340109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Sau đó</a:t>
            </a:r>
            <a:r>
              <a:rPr lang="en-US" baseline="0"/>
              <a:t> hỏi khi sử dụng cân cần lưu ý điều gì: Cần phải biết GHĐ và biết cách đo</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17</a:t>
            </a:fld>
            <a:endParaRPr lang="en-US" dirty="0"/>
          </a:p>
        </p:txBody>
      </p:sp>
    </p:spTree>
    <p:extLst>
      <p:ext uri="{BB962C8B-B14F-4D97-AF65-F5344CB8AC3E}">
        <p14:creationId xmlns:p14="http://schemas.microsoft.com/office/powerpoint/2010/main" val="252490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Lúc</a:t>
            </a:r>
            <a:r>
              <a:rPr lang="en-US" baseline="0"/>
              <a:t> ý: ko cân những vật nặng hơn GHĐ … Kolamf việc quá sức…</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21</a:t>
            </a:fld>
            <a:endParaRPr lang="en-US" dirty="0"/>
          </a:p>
        </p:txBody>
      </p:sp>
    </p:spTree>
    <p:extLst>
      <p:ext uri="{BB962C8B-B14F-4D97-AF65-F5344CB8AC3E}">
        <p14:creationId xmlns:p14="http://schemas.microsoft.com/office/powerpoint/2010/main" val="2915732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Để nguyên</a:t>
            </a:r>
            <a:r>
              <a:rPr lang="en-US" baseline="0"/>
              <a:t> slide này và giới thiệu cả lớp cân đồng hồ loại 5 kg và vận dụng đo khối lượng</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23</a:t>
            </a:fld>
            <a:endParaRPr lang="en-US" dirty="0"/>
          </a:p>
        </p:txBody>
      </p:sp>
    </p:spTree>
    <p:extLst>
      <p:ext uri="{BB962C8B-B14F-4D97-AF65-F5344CB8AC3E}">
        <p14:creationId xmlns:p14="http://schemas.microsoft.com/office/powerpoint/2010/main" val="3178329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Yêu</a:t>
            </a:r>
            <a:r>
              <a:rPr lang="en-US" baseline="0"/>
              <a:t> cầu Hs tự nêu cách đo khối lg dựa vào cách đô độ dài, thể tích</a:t>
            </a:r>
            <a:endParaRPr lang="en-US"/>
          </a:p>
        </p:txBody>
      </p:sp>
      <p:sp>
        <p:nvSpPr>
          <p:cNvPr id="4" name="Slide Number Placeholder 3"/>
          <p:cNvSpPr>
            <a:spLocks noGrp="1"/>
          </p:cNvSpPr>
          <p:nvPr>
            <p:ph type="sldNum" sz="quarter" idx="10"/>
          </p:nvPr>
        </p:nvSpPr>
        <p:spPr/>
        <p:txBody>
          <a:bodyPr/>
          <a:lstStyle/>
          <a:p>
            <a:fld id="{C22109BC-39F4-43B1-850C-D5EB0E6480C8}" type="slidenum">
              <a:rPr lang="en-US" smtClean="0"/>
              <a:t>25</a:t>
            </a:fld>
            <a:endParaRPr lang="en-US" dirty="0"/>
          </a:p>
        </p:txBody>
      </p:sp>
    </p:spTree>
    <p:extLst>
      <p:ext uri="{BB962C8B-B14F-4D97-AF65-F5344CB8AC3E}">
        <p14:creationId xmlns:p14="http://schemas.microsoft.com/office/powerpoint/2010/main" val="2793672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6687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dirty="0"/>
          </a:p>
        </p:txBody>
      </p:sp>
      <p:sp>
        <p:nvSpPr>
          <p:cNvPr id="66" name="Oval 65"/>
          <p:cNvSpPr/>
          <p:nvPr/>
        </p:nvSpPr>
        <p:spPr>
          <a:xfrm>
            <a:off x="6976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22" name="Oval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a:endParaRPr lang="en-US" sz="2700" dirty="0"/>
          </a:p>
        </p:txBody>
      </p:sp>
      <p:sp>
        <p:nvSpPr>
          <p:cNvPr id="23" name="Text Placeholder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68726" y="3534503"/>
            <a:ext cx="4560094"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4" name="Freeform: Shape 23">
            <a:extLst>
              <a:ext uri="{FF2B5EF4-FFF2-40B4-BE49-F238E27FC236}">
                <a16:creationId xmlns:a16="http://schemas.microsoft.com/office/drawing/2014/main" id="{0374FC2C-96CE-4523-B50F-ADC18C0A998B}"/>
              </a:ext>
            </a:extLst>
          </p:cNvPr>
          <p:cNvSpPr/>
          <p:nvPr userDrawn="1"/>
        </p:nvSpPr>
        <p:spPr>
          <a:xfrm rot="10800000">
            <a:off x="8439878" y="5850862"/>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298736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6" name="Rectangle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
            <a:extLst>
              <a:ext uri="{FF2B5EF4-FFF2-40B4-BE49-F238E27FC236}">
                <a16:creationId xmlns:a16="http://schemas.microsoft.com/office/drawing/2014/main" id="{89F459E6-70DE-4FF8-AD0C-1B49B34CF781}"/>
              </a:ext>
            </a:extLst>
          </p:cNvPr>
          <p:cNvSpPr>
            <a:spLocks noGrp="1"/>
          </p:cNvSpPr>
          <p:nvPr>
            <p:ph type="body" idx="1"/>
          </p:nvPr>
        </p:nvSpPr>
        <p:spPr>
          <a:xfrm>
            <a:off x="1533143" y="2888791"/>
            <a:ext cx="4562856" cy="2410459"/>
          </a:xfr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a:t>Click to edit Master text styles</a:t>
            </a:r>
          </a:p>
        </p:txBody>
      </p:sp>
    </p:spTree>
    <p:extLst>
      <p:ext uri="{BB962C8B-B14F-4D97-AF65-F5344CB8AC3E}">
        <p14:creationId xmlns:p14="http://schemas.microsoft.com/office/powerpoint/2010/main" val="236975078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3" name="Content Placeholder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755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16" name="Text Placeholder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796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02638390-43F5-47D5-BE57-D060C6E9EBD1}"/>
              </a:ext>
            </a:extLst>
          </p:cNvPr>
          <p:cNvSpPr>
            <a:spLocks noGrp="1"/>
          </p:cNvSpPr>
          <p:nvPr>
            <p:ph type="body" sz="half" idx="2"/>
          </p:nvPr>
        </p:nvSpPr>
        <p:spPr>
          <a:xfrm>
            <a:off x="1104900" y="2057400"/>
            <a:ext cx="36671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Content Placeholder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359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867164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dirty="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dirty="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348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01DAC-95B2-4F9E-A9B4-92382F943753}"/>
              </a:ext>
            </a:extLst>
          </p:cNvPr>
          <p:cNvSpPr>
            <a:spLocks noGrp="1"/>
          </p:cNvSpPr>
          <p:nvPr>
            <p:ph type="title"/>
          </p:nvPr>
        </p:nvSpPr>
        <p:spPr>
          <a:xfrm>
            <a:off x="1104900" y="365125"/>
            <a:ext cx="10248899" cy="7032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7D57AA7-D108-4C6F-9455-5A9AC5F7DB73}"/>
              </a:ext>
            </a:extLst>
          </p:cNvPr>
          <p:cNvSpPr>
            <a:spLocks noGrp="1"/>
          </p:cNvSpPr>
          <p:nvPr>
            <p:ph type="body" idx="1"/>
          </p:nvPr>
        </p:nvSpPr>
        <p:spPr>
          <a:xfrm>
            <a:off x="1104900" y="1825625"/>
            <a:ext cx="10248899"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3BBCC2B-A9FA-4472-8509-74B42C12A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cxnSp>
        <p:nvCxnSpPr>
          <p:cNvPr id="13" name="Straight Connector 12">
            <a:extLst>
              <a:ext uri="{FF2B5EF4-FFF2-40B4-BE49-F238E27FC236}">
                <a16:creationId xmlns:a16="http://schemas.microsoft.com/office/drawing/2014/main" id="{1BD32F58-EB48-4836-BA45-971BA1AA1608}"/>
              </a:ext>
            </a:extLst>
          </p:cNvPr>
          <p:cNvCxnSpPr/>
          <p:nvPr userDrawn="1"/>
        </p:nvCxnSpPr>
        <p:spPr>
          <a:xfrm>
            <a:off x="559704" y="553721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
        <p:nvSpPr>
          <p:cNvPr id="18" name="Shape 61">
            <a:extLst>
              <a:ext uri="{FF2B5EF4-FFF2-40B4-BE49-F238E27FC236}">
                <a16:creationId xmlns:a16="http://schemas.microsoft.com/office/drawing/2014/main" id="{9DA099E0-27DA-42BD-9D42-E4CA07B78FDD}"/>
              </a:ext>
            </a:extLst>
          </p:cNvPr>
          <p:cNvSpPr/>
          <p:nvPr userDrawn="1"/>
        </p:nvSpPr>
        <p:spPr>
          <a:xfrm rot="16200000">
            <a:off x="-1548505" y="3225098"/>
            <a:ext cx="4216420" cy="407804"/>
          </a:xfrm>
          <a:prstGeom prst="rect">
            <a:avLst/>
          </a:prstGeom>
          <a:ln w="3175">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dirty="0">
                <a:solidFill>
                  <a:srgbClr val="2F3342"/>
                </a:solidFill>
                <a:latin typeface="+mn-lt"/>
                <a:ea typeface="+mn-ea"/>
                <a:cs typeface="+mn-cs"/>
                <a:sym typeface="Bebas"/>
              </a:rPr>
              <a:t>4</a:t>
            </a:r>
            <a:r>
              <a:rPr lang="en-US" sz="2400" b="1" kern="1200" spc="600" baseline="30000" dirty="0">
                <a:solidFill>
                  <a:srgbClr val="2F3342"/>
                </a:solidFill>
                <a:latin typeface="+mn-lt"/>
                <a:ea typeface="+mn-ea"/>
                <a:cs typeface="+mn-cs"/>
                <a:sym typeface="Bebas"/>
              </a:rPr>
              <a:t>TH </a:t>
            </a:r>
            <a:r>
              <a:rPr lang="en-US" sz="2400" b="1" kern="1200" spc="600" dirty="0">
                <a:solidFill>
                  <a:schemeClr val="accent1"/>
                </a:solidFill>
                <a:latin typeface="+mn-lt"/>
                <a:ea typeface="+mn-ea"/>
                <a:cs typeface="+mn-cs"/>
                <a:sym typeface="Bebas"/>
              </a:rPr>
              <a:t>COFFEE</a:t>
            </a:r>
            <a:endParaRPr lang="en-US" sz="2400" b="1" i="0" spc="600" dirty="0">
              <a:solidFill>
                <a:schemeClr val="accent1"/>
              </a:solidFill>
              <a:latin typeface="+mn-lt"/>
              <a:cs typeface="Gill Sans" panose="020B0502020104020203" pitchFamily="34" charset="-79"/>
            </a:endParaRPr>
          </a:p>
        </p:txBody>
      </p:sp>
      <p:sp>
        <p:nvSpPr>
          <p:cNvPr id="19" name="Номер слайда 21">
            <a:extLst>
              <a:ext uri="{FF2B5EF4-FFF2-40B4-BE49-F238E27FC236}">
                <a16:creationId xmlns:a16="http://schemas.microsoft.com/office/drawing/2014/main" id="{BDEFFF1D-21D1-45B8-A062-F9140F937EE2}"/>
              </a:ext>
            </a:extLst>
          </p:cNvPr>
          <p:cNvSpPr txBox="1">
            <a:spLocks/>
          </p:cNvSpPr>
          <p:nvPr userDrawn="1"/>
        </p:nvSpPr>
        <p:spPr>
          <a:xfrm>
            <a:off x="10919584" y="441326"/>
            <a:ext cx="703476" cy="244475"/>
          </a:xfrm>
          <a:prstGeom prst="rect">
            <a:avLst/>
          </a:prstGeom>
          <a:noFill/>
        </p:spPr>
        <p:txBody>
          <a:bodyPr vert="horz" lIns="0" tIns="0" rIns="0" bIns="0" rtlCol="0" anchor="ctr"/>
          <a:lstStyle>
            <a:defPPr>
              <a:defRPr lang="en-US"/>
            </a:defPPr>
            <a:lvl1pPr marL="0" algn="r" defTabSz="914400" rtl="0" eaLnBrk="1" latinLnBrk="0" hangingPunct="1">
              <a:defRPr sz="803" b="1" kern="1200">
                <a:solidFill>
                  <a:schemeClr val="tx1">
                    <a:alpha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8D877B3-D348-4611-9BDB-C5374591D951}" type="slidenum">
              <a:rPr lang="en-US" sz="1000" smtClean="0"/>
              <a:pPr/>
              <a:t>‹#›</a:t>
            </a:fld>
            <a:endParaRPr lang="en-US" sz="1000" dirty="0"/>
          </a:p>
        </p:txBody>
      </p:sp>
      <p:cxnSp>
        <p:nvCxnSpPr>
          <p:cNvPr id="20" name="Straight Connector 19">
            <a:extLst>
              <a:ext uri="{FF2B5EF4-FFF2-40B4-BE49-F238E27FC236}">
                <a16:creationId xmlns:a16="http://schemas.microsoft.com/office/drawing/2014/main" id="{DFEBA112-2FA0-448A-A373-EB297C4661F0}"/>
              </a:ext>
            </a:extLst>
          </p:cNvPr>
          <p:cNvCxnSpPr/>
          <p:nvPr userDrawn="1"/>
        </p:nvCxnSpPr>
        <p:spPr>
          <a:xfrm>
            <a:off x="559704" y="0"/>
            <a:ext cx="0" cy="1320791"/>
          </a:xfrm>
          <a:prstGeom prst="line">
            <a:avLst/>
          </a:prstGeom>
          <a:ln w="19050">
            <a:solidFill>
              <a:schemeClr val="tx1">
                <a:alpha val="70000"/>
              </a:schemeClr>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065101"/>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77" r:id="rId3"/>
    <p:sldLayoutId id="2147483673" r:id="rId4"/>
    <p:sldLayoutId id="2147483674" r:id="rId5"/>
    <p:sldLayoutId id="2147483680"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9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hyperlink" Target="TRANSPORT%20SONG%20M&#7898;I%20NH&#7844;T%20L&#7846;N%202.avi" TargetMode="Externa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 Id="rId5" Type="http://schemas.openxmlformats.org/officeDocument/2006/relationships/image" Target="../media/image37.png"/><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40.gif"/></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5.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4.jp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7.gif"/><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56.gif"/><Relationship Id="rId4" Type="http://schemas.openxmlformats.org/officeDocument/2006/relationships/audio" Target="../media/audio3.wav"/></Relationships>
</file>

<file path=ppt/slides/_rels/slide3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 name="Picture 10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89"/>
            <a:ext cx="12207579" cy="6915388"/>
          </a:xfrm>
          <a:prstGeom prst="rect">
            <a:avLst/>
          </a:prstGeom>
        </p:spPr>
      </p:pic>
      <p:grpSp>
        <p:nvGrpSpPr>
          <p:cNvPr id="4" name="Group 23"/>
          <p:cNvGrpSpPr>
            <a:grpSpLocks/>
          </p:cNvGrpSpPr>
          <p:nvPr/>
        </p:nvGrpSpPr>
        <p:grpSpPr bwMode="auto">
          <a:xfrm>
            <a:off x="6311615" y="2876598"/>
            <a:ext cx="1633612" cy="1713262"/>
            <a:chOff x="2844800" y="1422399"/>
            <a:chExt cx="2235200" cy="2235200"/>
          </a:xfrm>
        </p:grpSpPr>
        <p:sp>
          <p:nvSpPr>
            <p:cNvPr id="5" name=" 3"/>
            <p:cNvSpPr/>
            <p:nvPr/>
          </p:nvSpPr>
          <p:spPr>
            <a:xfrm>
              <a:off x="2844800" y="1422399"/>
              <a:ext cx="2235200" cy="2235200"/>
            </a:xfrm>
            <a:prstGeom prst="gear9">
              <a:avLst/>
            </a:pr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6" name=" 4"/>
            <p:cNvSpPr/>
            <p:nvPr/>
          </p:nvSpPr>
          <p:spPr>
            <a:xfrm>
              <a:off x="3294687" y="1944980"/>
              <a:ext cx="1335426" cy="1151232"/>
            </a:xfrm>
            <a:prstGeom prst="rect">
              <a:avLst/>
            </a:prstGeom>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7" name="Group 20"/>
          <p:cNvGrpSpPr/>
          <p:nvPr/>
        </p:nvGrpSpPr>
        <p:grpSpPr>
          <a:xfrm>
            <a:off x="5180312" y="1786093"/>
            <a:ext cx="1959377" cy="2008842"/>
            <a:chOff x="2844800" y="1828800"/>
            <a:chExt cx="2235200" cy="2235200"/>
          </a:xfrm>
          <a:solidFill>
            <a:srgbClr val="00B050"/>
          </a:solidFill>
          <a:scene3d>
            <a:camera prst="orthographicFront">
              <a:rot lat="0" lon="0" rev="0"/>
            </a:camera>
            <a:lightRig rig="balanced" dir="t">
              <a:rot lat="0" lon="0" rev="8700000"/>
            </a:lightRig>
          </a:scene3d>
        </p:grpSpPr>
        <p:sp>
          <p:nvSpPr>
            <p:cNvPr id="8" name=" 3"/>
            <p:cNvSpPr/>
            <p:nvPr/>
          </p:nvSpPr>
          <p:spPr>
            <a:xfrm>
              <a:off x="2844800" y="1828800"/>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9" name=" 4"/>
            <p:cNvSpPr/>
            <p:nvPr/>
          </p:nvSpPr>
          <p:spPr>
            <a:xfrm>
              <a:off x="3294173" y="2352387"/>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10" name="Group 23"/>
          <p:cNvGrpSpPr>
            <a:grpSpLocks/>
          </p:cNvGrpSpPr>
          <p:nvPr/>
        </p:nvGrpSpPr>
        <p:grpSpPr bwMode="auto">
          <a:xfrm>
            <a:off x="4087556" y="2831302"/>
            <a:ext cx="1710610" cy="1903624"/>
            <a:chOff x="2844800" y="1422399"/>
            <a:chExt cx="2235200" cy="2235200"/>
          </a:xfrm>
          <a:solidFill>
            <a:srgbClr val="00B0F0"/>
          </a:solidFill>
        </p:grpSpPr>
        <p:sp>
          <p:nvSpPr>
            <p:cNvPr id="11" name=" 3"/>
            <p:cNvSpPr/>
            <p:nvPr/>
          </p:nvSpPr>
          <p:spPr>
            <a:xfrm>
              <a:off x="2844800" y="1422399"/>
              <a:ext cx="2235200" cy="2235200"/>
            </a:xfrm>
            <a:prstGeom prst="gear9">
              <a:avLst/>
            </a:prstGeom>
            <a:grp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2" name=" 4"/>
            <p:cNvSpPr/>
            <p:nvPr/>
          </p:nvSpPr>
          <p:spPr>
            <a:xfrm>
              <a:off x="3293471" y="1946275"/>
              <a:ext cx="1337857" cy="1147868"/>
            </a:xfrm>
            <a:prstGeom prst="rect">
              <a:avLst/>
            </a:prstGeom>
            <a:grpFill/>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grpSp>
        <p:nvGrpSpPr>
          <p:cNvPr id="13" name="Group 26"/>
          <p:cNvGrpSpPr/>
          <p:nvPr/>
        </p:nvGrpSpPr>
        <p:grpSpPr>
          <a:xfrm>
            <a:off x="5179999" y="3490906"/>
            <a:ext cx="1960037" cy="2051568"/>
            <a:chOff x="2032000" y="1015999"/>
            <a:chExt cx="2235200" cy="2235200"/>
          </a:xfrm>
          <a:solidFill>
            <a:srgbClr val="FFFF00"/>
          </a:solidFill>
          <a:scene3d>
            <a:camera prst="orthographicFront">
              <a:rot lat="0" lon="0" rev="0"/>
            </a:camera>
            <a:lightRig rig="balanced" dir="t">
              <a:rot lat="0" lon="0" rev="8700000"/>
            </a:lightRig>
          </a:scene3d>
        </p:grpSpPr>
        <p:sp>
          <p:nvSpPr>
            <p:cNvPr id="14" name=" 3"/>
            <p:cNvSpPr/>
            <p:nvPr/>
          </p:nvSpPr>
          <p:spPr>
            <a:xfrm>
              <a:off x="2032000" y="1015999"/>
              <a:ext cx="2235200" cy="2235200"/>
            </a:xfrm>
            <a:prstGeom prst="gear9">
              <a:avLst/>
            </a:prstGeom>
            <a:grp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sp>
        <p:sp>
          <p:nvSpPr>
            <p:cNvPr id="15" name=" 4"/>
            <p:cNvSpPr/>
            <p:nvPr/>
          </p:nvSpPr>
          <p:spPr>
            <a:xfrm>
              <a:off x="2481373" y="1539586"/>
              <a:ext cx="1336454" cy="1148937"/>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40640" tIns="40640" rIns="40640" bIns="40640" spcCol="1270" anchor="ctr"/>
            <a:lstStyle/>
            <a:p>
              <a:pPr algn="ctr" defTabSz="1422400" eaLnBrk="1" fontAlgn="auto" hangingPunct="1">
                <a:lnSpc>
                  <a:spcPct val="90000"/>
                </a:lnSpc>
                <a:spcAft>
                  <a:spcPct val="35000"/>
                </a:spcAft>
                <a:defRPr/>
              </a:pPr>
              <a:endParaRPr lang="vi-VN" sz="3200"/>
            </a:p>
          </p:txBody>
        </p:sp>
      </p:grpSp>
      <p:sp>
        <p:nvSpPr>
          <p:cNvPr id="16" name="TextBox 15"/>
          <p:cNvSpPr txBox="1"/>
          <p:nvPr/>
        </p:nvSpPr>
        <p:spPr>
          <a:xfrm>
            <a:off x="3972767" y="3023659"/>
            <a:ext cx="750215"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dirty="0">
                <a:solidFill>
                  <a:srgbClr val="00C200"/>
                </a:solidFill>
                <a:latin typeface="Times New Roman" panose="02020603050405020304" pitchFamily="18" charset="0"/>
              </a:rPr>
              <a:t>K</a:t>
            </a:r>
            <a:endParaRPr lang="vi-VN" sz="4400" b="1" dirty="0">
              <a:solidFill>
                <a:srgbClr val="00C200"/>
              </a:solidFill>
              <a:latin typeface="Times New Roman" panose="02020603050405020304" pitchFamily="18" charset="0"/>
            </a:endParaRPr>
          </a:p>
        </p:txBody>
      </p:sp>
      <p:sp>
        <p:nvSpPr>
          <p:cNvPr id="17" name="TextBox 16"/>
          <p:cNvSpPr txBox="1"/>
          <p:nvPr/>
        </p:nvSpPr>
        <p:spPr>
          <a:xfrm>
            <a:off x="4611072" y="3007988"/>
            <a:ext cx="745338"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dirty="0">
                <a:solidFill>
                  <a:srgbClr val="FF0000"/>
                </a:solidFill>
                <a:latin typeface="Times New Roman" panose="02020603050405020304" pitchFamily="18" charset="0"/>
              </a:rPr>
              <a:t>H</a:t>
            </a:r>
            <a:endParaRPr lang="vi-VN" sz="4400" b="1" dirty="0">
              <a:solidFill>
                <a:srgbClr val="FF0000"/>
              </a:solidFill>
              <a:latin typeface="Times New Roman" panose="02020603050405020304" pitchFamily="18" charset="0"/>
            </a:endParaRPr>
          </a:p>
        </p:txBody>
      </p:sp>
      <p:sp>
        <p:nvSpPr>
          <p:cNvPr id="18" name="TextBox 17"/>
          <p:cNvSpPr txBox="1"/>
          <p:nvPr/>
        </p:nvSpPr>
        <p:spPr>
          <a:xfrm>
            <a:off x="5240744" y="2978955"/>
            <a:ext cx="745337"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a:solidFill>
                  <a:srgbClr val="24602E"/>
                </a:solidFill>
                <a:latin typeface="Times New Roman" panose="02020603050405020304" pitchFamily="18" charset="0"/>
              </a:rPr>
              <a:t>T</a:t>
            </a:r>
            <a:endParaRPr lang="vi-VN" sz="4400" b="1">
              <a:solidFill>
                <a:srgbClr val="24602E"/>
              </a:solidFill>
              <a:latin typeface="Times New Roman" panose="02020603050405020304" pitchFamily="18" charset="0"/>
            </a:endParaRPr>
          </a:p>
        </p:txBody>
      </p:sp>
      <p:sp>
        <p:nvSpPr>
          <p:cNvPr id="19" name="TextBox 18"/>
          <p:cNvSpPr txBox="1"/>
          <p:nvPr/>
        </p:nvSpPr>
        <p:spPr>
          <a:xfrm>
            <a:off x="5994366" y="2994021"/>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dirty="0">
                <a:solidFill>
                  <a:srgbClr val="5B34DA"/>
                </a:solidFill>
                <a:latin typeface="Times New Roman" panose="02020603050405020304" pitchFamily="18" charset="0"/>
              </a:rPr>
              <a:t>N</a:t>
            </a:r>
            <a:endParaRPr lang="vi-VN" sz="4400" b="1" dirty="0">
              <a:solidFill>
                <a:srgbClr val="5B34DA"/>
              </a:solidFill>
              <a:latin typeface="Times New Roman" panose="02020603050405020304" pitchFamily="18" charset="0"/>
            </a:endParaRPr>
          </a:p>
        </p:txBody>
      </p:sp>
      <p:sp>
        <p:nvSpPr>
          <p:cNvPr id="20" name="TextBox 19"/>
          <p:cNvSpPr txBox="1"/>
          <p:nvPr/>
        </p:nvSpPr>
        <p:spPr>
          <a:xfrm>
            <a:off x="6623241" y="3023659"/>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400" b="1" dirty="0">
                <a:solidFill>
                  <a:srgbClr val="333300"/>
                </a:solidFill>
                <a:latin typeface="Times New Roman" panose="02020603050405020304" pitchFamily="18" charset="0"/>
              </a:rPr>
              <a:t>L</a:t>
            </a:r>
            <a:endParaRPr lang="vi-VN" sz="4400" b="1" dirty="0">
              <a:solidFill>
                <a:srgbClr val="333300"/>
              </a:solidFill>
              <a:latin typeface="Times New Roman" panose="02020603050405020304" pitchFamily="18" charset="0"/>
            </a:endParaRPr>
          </a:p>
        </p:txBody>
      </p:sp>
      <p:sp>
        <p:nvSpPr>
          <p:cNvPr id="21" name="TextBox 20"/>
          <p:cNvSpPr txBox="1"/>
          <p:nvPr/>
        </p:nvSpPr>
        <p:spPr>
          <a:xfrm>
            <a:off x="7298164" y="3013673"/>
            <a:ext cx="744301" cy="769441"/>
          </a:xfrm>
          <a:prstGeom prst="rect">
            <a:avLst/>
          </a:prstGeom>
          <a:effectLst>
            <a:glow rad="228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sz="4400" b="1">
                <a:solidFill>
                  <a:srgbClr val="0066FF"/>
                </a:solidFill>
                <a:latin typeface="Times New Roman" panose="02020603050405020304" pitchFamily="18" charset="0"/>
              </a:rPr>
              <a:t>6</a:t>
            </a:r>
            <a:endParaRPr lang="vi-VN" sz="4400" b="1">
              <a:solidFill>
                <a:srgbClr val="0066FF"/>
              </a:solidFill>
              <a:latin typeface="Times New Roman" panose="02020603050405020304" pitchFamily="18" charset="0"/>
            </a:endParaRPr>
          </a:p>
        </p:txBody>
      </p:sp>
      <p:sp>
        <p:nvSpPr>
          <p:cNvPr id="34" name="WordArt 176">
            <a:hlinkClick r:id="rId3" action="ppaction://hlinkfile"/>
          </p:cNvPr>
          <p:cNvSpPr>
            <a:spLocks noChangeArrowheads="1" noChangeShapeType="1" noTextEdit="1"/>
          </p:cNvSpPr>
          <p:nvPr/>
        </p:nvSpPr>
        <p:spPr bwMode="auto">
          <a:xfrm>
            <a:off x="2062861" y="573744"/>
            <a:ext cx="8050696" cy="595814"/>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none" fromWordArt="1">
            <a:prstTxWarp prst="textPlain">
              <a:avLst>
                <a:gd name="adj" fmla="val 50000"/>
              </a:avLst>
            </a:prstTxWarp>
            <a:scene3d>
              <a:camera prst="orthographicFront"/>
              <a:lightRig rig="harsh" dir="t"/>
            </a:scene3d>
            <a:sp3d extrusionH="57150" prstMaterial="matte">
              <a:bevelT w="63500" h="12700" prst="angle"/>
              <a:contourClr>
                <a:schemeClr val="bg1">
                  <a:lumMod val="65000"/>
                </a:schemeClr>
              </a:contourClr>
            </a:sp3d>
          </a:bodyPr>
          <a:lstStyle/>
          <a:p>
            <a:pPr algn="ctr"/>
            <a:r>
              <a:rPr lang="en-US" sz="2000" kern="10" dirty="0">
                <a:ln/>
                <a:solidFill>
                  <a:schemeClr val="accent5">
                    <a:lumMod val="75000"/>
                  </a:schemeClr>
                </a:solidFill>
                <a:latin typeface="Arial Black"/>
              </a:rPr>
              <a:t>WELCOME TO CLASS 6A9</a:t>
            </a:r>
          </a:p>
        </p:txBody>
      </p:sp>
      <p:sp>
        <p:nvSpPr>
          <p:cNvPr id="1025" name="AutoShape 2" descr="Un niño en clase de química. | Vector Prem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8"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10651142" y="3870521"/>
            <a:ext cx="1383860" cy="1383860"/>
          </a:xfrm>
          <a:prstGeom prst="rect">
            <a:avLst/>
          </a:prstGeom>
        </p:spPr>
      </p:pic>
      <p:pic>
        <p:nvPicPr>
          <p:cNvPr id="39" name="Graphic 10" descr="Microscope">
            <a:extLst>
              <a:ext uri="{FF2B5EF4-FFF2-40B4-BE49-F238E27FC236}">
                <a16:creationId xmlns:a16="http://schemas.microsoft.com/office/drawing/2014/main" id="{3CB00449-E308-4DF3-9CFD-9A7D30B672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338607" flipH="1">
            <a:off x="8649639" y="4159232"/>
            <a:ext cx="1163061" cy="1163061"/>
          </a:xfrm>
          <a:prstGeom prst="rect">
            <a:avLst/>
          </a:prstGeom>
        </p:spPr>
      </p:pic>
      <p:pic>
        <p:nvPicPr>
          <p:cNvPr id="40" name="Graphic 12" descr="Test tubes">
            <a:extLst>
              <a:ext uri="{FF2B5EF4-FFF2-40B4-BE49-F238E27FC236}">
                <a16:creationId xmlns:a16="http://schemas.microsoft.com/office/drawing/2014/main" id="{6A56DF0C-1331-406E-AEE6-06E0E59FB9A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1078969">
            <a:off x="10769166" y="5473071"/>
            <a:ext cx="1147812" cy="1551082"/>
          </a:xfrm>
          <a:prstGeom prst="rect">
            <a:avLst/>
          </a:prstGeom>
        </p:spPr>
      </p:pic>
      <p:pic>
        <p:nvPicPr>
          <p:cNvPr id="41" name="Graphic 6" descr="Beaker">
            <a:extLst>
              <a:ext uri="{FF2B5EF4-FFF2-40B4-BE49-F238E27FC236}">
                <a16:creationId xmlns:a16="http://schemas.microsoft.com/office/drawing/2014/main" id="{88D22565-F42F-439B-A6A4-CF161165E6B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213697">
            <a:off x="9256322" y="5167064"/>
            <a:ext cx="1524281" cy="1757528"/>
          </a:xfrm>
          <a:prstGeom prst="rect">
            <a:avLst/>
          </a:prstGeom>
        </p:spPr>
      </p:pic>
      <p:pic>
        <p:nvPicPr>
          <p:cNvPr id="42" name="Graphic 8" descr="Flask">
            <a:extLst>
              <a:ext uri="{FF2B5EF4-FFF2-40B4-BE49-F238E27FC236}">
                <a16:creationId xmlns:a16="http://schemas.microsoft.com/office/drawing/2014/main" id="{B46E3E84-D1E6-4422-AA93-3EE98A821B9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20451125">
            <a:off x="9387182" y="3501350"/>
            <a:ext cx="1542205" cy="1542205"/>
          </a:xfrm>
          <a:prstGeom prst="rect">
            <a:avLst/>
          </a:prstGeom>
        </p:spPr>
      </p:pic>
      <p:pic>
        <p:nvPicPr>
          <p:cNvPr id="43"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28113">
            <a:off x="11047018" y="4237750"/>
            <a:ext cx="763794" cy="763794"/>
          </a:xfrm>
          <a:prstGeom prst="rect">
            <a:avLst/>
          </a:prstGeom>
        </p:spPr>
      </p:pic>
    </p:spTree>
    <p:extLst>
      <p:ext uri="{BB962C8B-B14F-4D97-AF65-F5344CB8AC3E}">
        <p14:creationId xmlns:p14="http://schemas.microsoft.com/office/powerpoint/2010/main" val="258491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7"/>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5000" fill="hold"/>
                                        <p:tgtEl>
                                          <p:spTgt spid="13"/>
                                        </p:tgtEl>
                                        <p:attrNameLst>
                                          <p:attrName>r</p:attrName>
                                        </p:attrNameLst>
                                      </p:cBhvr>
                                    </p:animRot>
                                  </p:childTnLst>
                                </p:cTn>
                              </p:par>
                              <p:par>
                                <p:cTn id="9" presetID="8" presetClass="emph" presetSubtype="0" repeatCount="indefinite" fill="hold" nodeType="withEffect">
                                  <p:stCondLst>
                                    <p:cond delay="0"/>
                                  </p:stCondLst>
                                  <p:childTnLst>
                                    <p:animRot by="21600000">
                                      <p:cBhvr>
                                        <p:cTn id="10" dur="5000" fill="hold"/>
                                        <p:tgtEl>
                                          <p:spTgt spid="10"/>
                                        </p:tgtEl>
                                        <p:attrNameLst>
                                          <p:attrName>r</p:attrName>
                                        </p:attrNameLst>
                                      </p:cBhvr>
                                    </p:animRot>
                                  </p:childTnLst>
                                </p:cTn>
                              </p:par>
                              <p:par>
                                <p:cTn id="11" presetID="64" presetClass="path" presetSubtype="0" repeatCount="indefinite" accel="50000" decel="50000" autoRev="1" fill="hold" nodeType="withEffect">
                                  <p:stCondLst>
                                    <p:cond delay="0"/>
                                  </p:stCondLst>
                                  <p:childTnLst>
                                    <p:animMotion origin="layout" path="M -0.00157 -0.05996 L -0.00521 0.12986 " pathEditMode="relative" rAng="0" ptsTypes="AA">
                                      <p:cBhvr>
                                        <p:cTn id="12" dur="5000" spd="-100000" fill="hold"/>
                                        <p:tgtEl>
                                          <p:spTgt spid="16"/>
                                        </p:tgtEl>
                                        <p:attrNameLst>
                                          <p:attrName>ppt_x</p:attrName>
                                          <p:attrName>ppt_y</p:attrName>
                                        </p:attrNameLst>
                                      </p:cBhvr>
                                      <p:rCtr x="-182" y="9491"/>
                                    </p:animMotion>
                                  </p:childTnLst>
                                </p:cTn>
                              </p:par>
                              <p:par>
                                <p:cTn id="13" presetID="64" presetClass="path" presetSubtype="0" repeatCount="indefinite" accel="50000" decel="50000" autoRev="1" fill="hold" nodeType="withEffect">
                                  <p:stCondLst>
                                    <p:cond delay="0"/>
                                  </p:stCondLst>
                                  <p:childTnLst>
                                    <p:animMotion origin="layout" path="M 0.00052 0.11759 L -0.00169 -0.17084 " pathEditMode="relative" rAng="0" ptsTypes="AA">
                                      <p:cBhvr>
                                        <p:cTn id="14" dur="5000" spd="-100000" fill="hold"/>
                                        <p:tgtEl>
                                          <p:spTgt spid="17"/>
                                        </p:tgtEl>
                                        <p:attrNameLst>
                                          <p:attrName>ppt_x</p:attrName>
                                          <p:attrName>ppt_y</p:attrName>
                                        </p:attrNameLst>
                                      </p:cBhvr>
                                      <p:rCtr x="-117" y="-14421"/>
                                    </p:animMotion>
                                  </p:childTnLst>
                                </p:cTn>
                              </p:par>
                              <p:par>
                                <p:cTn id="15" presetID="64" presetClass="path" presetSubtype="0" repeatCount="indefinite" accel="50000" decel="50000" autoRev="1" fill="hold" nodeType="withEffect">
                                  <p:stCondLst>
                                    <p:cond delay="0"/>
                                  </p:stCondLst>
                                  <p:childTnLst>
                                    <p:animMotion origin="layout" path="M -0.00273 0.1625 L -3.54167E-6 -0.09259 " pathEditMode="relative" rAng="0" ptsTypes="AA">
                                      <p:cBhvr>
                                        <p:cTn id="16" dur="3000" spd="-100000" fill="hold"/>
                                        <p:tgtEl>
                                          <p:spTgt spid="18"/>
                                        </p:tgtEl>
                                        <p:attrNameLst>
                                          <p:attrName>ppt_x</p:attrName>
                                          <p:attrName>ppt_y</p:attrName>
                                        </p:attrNameLst>
                                      </p:cBhvr>
                                      <p:rCtr x="130" y="-12755"/>
                                    </p:animMotion>
                                  </p:childTnLst>
                                </p:cTn>
                              </p:par>
                              <p:par>
                                <p:cTn id="17" presetID="64" presetClass="path" presetSubtype="0" repeatCount="indefinite" accel="50000" decel="50000" autoRev="1" fill="hold" nodeType="withEffect">
                                  <p:stCondLst>
                                    <p:cond delay="0"/>
                                  </p:stCondLst>
                                  <p:childTnLst>
                                    <p:animMotion origin="layout" path="M -0.00013 0.125 L -2.70833E-6 -0.09514 " pathEditMode="relative" rAng="0" ptsTypes="AA">
                                      <p:cBhvr>
                                        <p:cTn id="18" dur="5000" fill="hold"/>
                                        <p:tgtEl>
                                          <p:spTgt spid="19"/>
                                        </p:tgtEl>
                                        <p:attrNameLst>
                                          <p:attrName>ppt_x</p:attrName>
                                          <p:attrName>ppt_y</p:attrName>
                                        </p:attrNameLst>
                                      </p:cBhvr>
                                      <p:rCtr x="0" y="-11019"/>
                                    </p:animMotion>
                                  </p:childTnLst>
                                </p:cTn>
                              </p:par>
                              <p:par>
                                <p:cTn id="19" presetID="64" presetClass="path" presetSubtype="0" repeatCount="indefinite" accel="50000" decel="50000" autoRev="1" fill="hold" nodeType="withEffect">
                                  <p:stCondLst>
                                    <p:cond delay="0"/>
                                  </p:stCondLst>
                                  <p:childTnLst>
                                    <p:animMotion origin="layout" path="M 3.54167E-6 0.2169 L 3.54167E-6 -0.11597 " pathEditMode="relative" rAng="0" ptsTypes="AA">
                                      <p:cBhvr>
                                        <p:cTn id="20" dur="3000" fill="hold"/>
                                        <p:tgtEl>
                                          <p:spTgt spid="20"/>
                                        </p:tgtEl>
                                        <p:attrNameLst>
                                          <p:attrName>ppt_x</p:attrName>
                                          <p:attrName>ppt_y</p:attrName>
                                        </p:attrNameLst>
                                      </p:cBhvr>
                                      <p:rCtr x="0" y="-16644"/>
                                    </p:animMotion>
                                  </p:childTnLst>
                                </p:cTn>
                              </p:par>
                              <p:par>
                                <p:cTn id="21" presetID="64" presetClass="path" presetSubtype="0" repeatCount="indefinite" accel="50000" decel="50000" autoRev="1" fill="hold" nodeType="withEffect">
                                  <p:stCondLst>
                                    <p:cond delay="0"/>
                                  </p:stCondLst>
                                  <p:childTnLst>
                                    <p:animMotion origin="layout" path="M 0.00117 0.09398 L 0.00117 -0.14745 " pathEditMode="relative" rAng="0" ptsTypes="AA">
                                      <p:cBhvr>
                                        <p:cTn id="22" dur="5000" fill="hold"/>
                                        <p:tgtEl>
                                          <p:spTgt spid="21"/>
                                        </p:tgtEl>
                                        <p:attrNameLst>
                                          <p:attrName>ppt_x</p:attrName>
                                          <p:attrName>ppt_y</p:attrName>
                                        </p:attrNameLst>
                                      </p:cBhvr>
                                      <p:rCtr x="0" y="-12083"/>
                                    </p:animMotion>
                                  </p:childTnLst>
                                </p:cTn>
                              </p:par>
                              <p:par>
                                <p:cTn id="23" presetID="8" presetClass="emph" presetSubtype="0" repeatCount="indefinite" fill="hold" nodeType="withEffect">
                                  <p:stCondLst>
                                    <p:cond delay="0"/>
                                  </p:stCondLst>
                                  <p:childTnLst>
                                    <p:animRot by="21600000">
                                      <p:cBhvr>
                                        <p:cTn id="24" dur="5000" fill="hold"/>
                                        <p:tgtEl>
                                          <p:spTgt spid="4"/>
                                        </p:tgtEl>
                                        <p:attrNameLst>
                                          <p:attrName>r</p:attrName>
                                        </p:attrNameLst>
                                      </p:cBhvr>
                                    </p:animRot>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33656" y="3016887"/>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sp>
        <p:nvSpPr>
          <p:cNvPr id="9" name="Text Box 35"/>
          <p:cNvSpPr txBox="1">
            <a:spLocks noChangeArrowheads="1"/>
          </p:cNvSpPr>
          <p:nvPr/>
        </p:nvSpPr>
        <p:spPr bwMode="auto">
          <a:xfrm>
            <a:off x="4821772" y="3933436"/>
            <a:ext cx="3796745" cy="2862262"/>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2000" b="1">
                <a:solidFill>
                  <a:srgbClr val="000000"/>
                </a:solidFill>
                <a:latin typeface="VNI-Times" pitchFamily="2" charset="0"/>
                <a:cs typeface="Arial" panose="020B0604020202020204" pitchFamily="34" charset="0"/>
              </a:rPr>
              <a:t>   Naêm 1889, Hoäi nghò Quoác teá    Ño löôøng laàn thöù nhaát ñaõ quyeát ñònh choïn kiloâgam maãu laø khoái löôïng cuûa moät quaû caân hình truï baèng hôïp kim </a:t>
            </a:r>
            <a:r>
              <a:rPr lang="en-US" sz="2000" b="1" i="1">
                <a:solidFill>
                  <a:srgbClr val="FF0000"/>
                </a:solidFill>
                <a:latin typeface="VNI-Times" pitchFamily="2" charset="0"/>
                <a:cs typeface="Arial" panose="020B0604020202020204" pitchFamily="34" charset="0"/>
              </a:rPr>
              <a:t>platini</a:t>
            </a:r>
            <a:r>
              <a:rPr lang="en-US" sz="2000" b="1">
                <a:solidFill>
                  <a:srgbClr val="000000"/>
                </a:solidFill>
                <a:latin typeface="VNI-Times" pitchFamily="2" charset="0"/>
                <a:cs typeface="Arial" panose="020B0604020202020204" pitchFamily="34" charset="0"/>
              </a:rPr>
              <a:t> vaø </a:t>
            </a:r>
            <a:r>
              <a:rPr lang="en-US" sz="2000" b="1" i="1">
                <a:solidFill>
                  <a:srgbClr val="FF0000"/>
                </a:solidFill>
                <a:latin typeface="VNI-Times" pitchFamily="2" charset="0"/>
                <a:cs typeface="Arial" panose="020B0604020202020204" pitchFamily="34" charset="0"/>
              </a:rPr>
              <a:t>iridi</a:t>
            </a:r>
            <a:r>
              <a:rPr lang="en-US" sz="2000" b="1">
                <a:solidFill>
                  <a:srgbClr val="000000"/>
                </a:solidFill>
                <a:latin typeface="VNI-Times" pitchFamily="2" charset="0"/>
                <a:cs typeface="Arial" panose="020B0604020202020204" pitchFamily="34" charset="0"/>
              </a:rPr>
              <a:t>, coù ñöôøng kính ñaùy vaø chieàu cao laø </a:t>
            </a:r>
            <a:r>
              <a:rPr lang="en-US" sz="2000" b="1" i="1">
                <a:solidFill>
                  <a:srgbClr val="FF0000"/>
                </a:solidFill>
                <a:latin typeface="VNI-Times" pitchFamily="2" charset="0"/>
                <a:cs typeface="Arial" panose="020B0604020202020204" pitchFamily="34" charset="0"/>
              </a:rPr>
              <a:t>39mm</a:t>
            </a:r>
            <a:r>
              <a:rPr lang="en-US" sz="2000" b="1">
                <a:solidFill>
                  <a:srgbClr val="000000"/>
                </a:solidFill>
                <a:latin typeface="VNI-Times" pitchFamily="2" charset="0"/>
                <a:cs typeface="Arial" panose="020B0604020202020204" pitchFamily="34" charset="0"/>
              </a:rPr>
              <a:t>. Moãi nước ñeàu coù baûn sao cuûa quaû caân maãu naøy ñaët taïi trung taâm ño löôøng quoác gia.</a:t>
            </a:r>
          </a:p>
        </p:txBody>
      </p:sp>
      <p:grpSp>
        <p:nvGrpSpPr>
          <p:cNvPr id="2" name="Group 1"/>
          <p:cNvGrpSpPr/>
          <p:nvPr/>
        </p:nvGrpSpPr>
        <p:grpSpPr>
          <a:xfrm>
            <a:off x="1262946" y="335980"/>
            <a:ext cx="10262304" cy="3044842"/>
            <a:chOff x="1262946" y="335980"/>
            <a:chExt cx="10262304" cy="3044842"/>
          </a:xfrm>
        </p:grpSpPr>
        <p:sp>
          <p:nvSpPr>
            <p:cNvPr id="8" name="Text Box 33"/>
            <p:cNvSpPr txBox="1">
              <a:spLocks noChangeArrowheads="1"/>
            </p:cNvSpPr>
            <p:nvPr/>
          </p:nvSpPr>
          <p:spPr bwMode="auto">
            <a:xfrm>
              <a:off x="1262946" y="1995827"/>
              <a:ext cx="1026230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sz="2800" b="1" i="1">
                  <a:solidFill>
                    <a:srgbClr val="FF0000"/>
                  </a:solidFill>
                </a:rPr>
                <a:t>  Kilôgam</a:t>
              </a:r>
              <a:r>
                <a:rPr lang="en-US" sz="2800" b="1">
                  <a:solidFill>
                    <a:srgbClr val="0000FF"/>
                  </a:solidFill>
                </a:rPr>
                <a:t> </a:t>
              </a:r>
              <a:r>
                <a:rPr lang="en-US" sz="2800" b="1">
                  <a:solidFill>
                    <a:srgbClr val="002060"/>
                  </a:solidFill>
                </a:rPr>
                <a:t>là khối lượng của một quả cân mẫu, đặt tại Viện Đo lường quốc tế ở Pháp.</a:t>
              </a:r>
            </a:p>
          </p:txBody>
        </p:sp>
        <p:sp>
          <p:nvSpPr>
            <p:cNvPr id="12" name="Text Box 32"/>
            <p:cNvSpPr txBox="1">
              <a:spLocks noChangeArrowheads="1"/>
            </p:cNvSpPr>
            <p:nvPr/>
          </p:nvSpPr>
          <p:spPr bwMode="auto">
            <a:xfrm>
              <a:off x="1262946" y="335980"/>
              <a:ext cx="10262304"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50000"/>
                </a:spcBef>
              </a:pPr>
              <a:r>
                <a:rPr lang="en-US" b="1" dirty="0">
                  <a:solidFill>
                    <a:srgbClr val="0000FF"/>
                  </a:solidFill>
                </a:rPr>
                <a:t>  </a:t>
              </a:r>
              <a:r>
                <a:rPr lang="en-US" sz="2800" b="1" dirty="0" err="1">
                  <a:solidFill>
                    <a:srgbClr val="002060"/>
                  </a:solidFill>
                </a:rPr>
                <a:t>Trong</a:t>
              </a:r>
              <a:r>
                <a:rPr lang="en-US" sz="2800" b="1" dirty="0">
                  <a:solidFill>
                    <a:srgbClr val="002060"/>
                  </a:solidFill>
                </a:rPr>
                <a:t> </a:t>
              </a:r>
              <a:r>
                <a:rPr lang="en-US" sz="2800" b="1" dirty="0" err="1">
                  <a:solidFill>
                    <a:srgbClr val="002060"/>
                  </a:solidFill>
                </a:rPr>
                <a:t>hệ</a:t>
              </a:r>
              <a:r>
                <a:rPr lang="en-US" sz="2800" b="1" dirty="0">
                  <a:solidFill>
                    <a:srgbClr val="002060"/>
                  </a:solidFill>
                </a:rPr>
                <a:t> </a:t>
              </a:r>
              <a:r>
                <a:rPr lang="en-US" sz="2800" b="1" dirty="0" err="1">
                  <a:solidFill>
                    <a:srgbClr val="002060"/>
                  </a:solidFill>
                </a:rPr>
                <a:t>thống</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r>
                <a:rPr lang="en-US" sz="2800" b="1" dirty="0" err="1">
                  <a:solidFill>
                    <a:srgbClr val="002060"/>
                  </a:solidFill>
                </a:rPr>
                <a:t>lường</a:t>
              </a:r>
              <a:r>
                <a:rPr lang="en-US" sz="2800" b="1" dirty="0">
                  <a:solidFill>
                    <a:srgbClr val="002060"/>
                  </a:solidFill>
                </a:rPr>
                <a:t> </a:t>
              </a:r>
              <a:r>
                <a:rPr lang="en-US" sz="2800" b="1" dirty="0" err="1">
                  <a:solidFill>
                    <a:srgbClr val="002060"/>
                  </a:solidFill>
                </a:rPr>
                <a:t>hợp</a:t>
              </a:r>
              <a:r>
                <a:rPr lang="en-US" sz="2800" b="1" dirty="0">
                  <a:solidFill>
                    <a:srgbClr val="002060"/>
                  </a:solidFill>
                </a:rPr>
                <a:t> </a:t>
              </a:r>
              <a:r>
                <a:rPr lang="en-US" sz="2800" b="1" dirty="0" err="1">
                  <a:solidFill>
                    <a:srgbClr val="002060"/>
                  </a:solidFill>
                </a:rPr>
                <a:t>pháp</a:t>
              </a:r>
              <a:r>
                <a:rPr lang="en-US" sz="2800" b="1" dirty="0">
                  <a:solidFill>
                    <a:srgbClr val="002060"/>
                  </a:solidFill>
                </a:rPr>
                <a:t> </a:t>
              </a:r>
              <a:r>
                <a:rPr lang="en-US" sz="2800" b="1" dirty="0" err="1">
                  <a:solidFill>
                    <a:srgbClr val="002060"/>
                  </a:solidFill>
                </a:rPr>
                <a:t>của</a:t>
              </a:r>
              <a:r>
                <a:rPr lang="en-US" sz="2800" b="1" dirty="0">
                  <a:solidFill>
                    <a:srgbClr val="002060"/>
                  </a:solidFill>
                </a:rPr>
                <a:t> </a:t>
              </a:r>
              <a:r>
                <a:rPr lang="en-US" sz="2800" b="1" dirty="0" err="1">
                  <a:solidFill>
                    <a:srgbClr val="002060"/>
                  </a:solidFill>
                </a:rPr>
                <a:t>Việt</a:t>
              </a:r>
              <a:r>
                <a:rPr lang="en-US" sz="2800" b="1" dirty="0">
                  <a:solidFill>
                    <a:srgbClr val="002060"/>
                  </a:solidFill>
                </a:rPr>
                <a:t> Nam, </a:t>
              </a:r>
              <a:r>
                <a:rPr lang="en-US" sz="2800" b="1" dirty="0" err="1">
                  <a:solidFill>
                    <a:srgbClr val="002060"/>
                  </a:solidFill>
                </a:rPr>
                <a:t>đơn</a:t>
              </a:r>
              <a:r>
                <a:rPr lang="en-US" sz="2800" b="1" dirty="0">
                  <a:solidFill>
                    <a:srgbClr val="002060"/>
                  </a:solidFill>
                </a:rPr>
                <a:t> </a:t>
              </a:r>
              <a:r>
                <a:rPr lang="en-US" sz="2800" b="1" dirty="0" err="1">
                  <a:solidFill>
                    <a:srgbClr val="002060"/>
                  </a:solidFill>
                </a:rPr>
                <a:t>vị</a:t>
              </a:r>
              <a:r>
                <a:rPr lang="en-US" sz="2800" b="1" dirty="0">
                  <a:solidFill>
                    <a:srgbClr val="002060"/>
                  </a:solidFill>
                </a:rPr>
                <a:t> </a:t>
              </a:r>
              <a:r>
                <a:rPr lang="en-US" sz="2800" b="1" dirty="0" err="1">
                  <a:solidFill>
                    <a:srgbClr val="002060"/>
                  </a:solidFill>
                </a:rPr>
                <a:t>đo</a:t>
              </a:r>
              <a:r>
                <a:rPr lang="en-US" sz="2800" b="1" dirty="0">
                  <a:solidFill>
                    <a:srgbClr val="002060"/>
                  </a:solidFill>
                </a:rPr>
                <a:t> </a:t>
              </a:r>
              <a:r>
                <a:rPr lang="en-US" sz="2800" b="1" dirty="0" err="1">
                  <a:solidFill>
                    <a:srgbClr val="002060"/>
                  </a:solidFill>
                </a:rPr>
                <a:t>khối</a:t>
              </a:r>
              <a:r>
                <a:rPr lang="en-US" sz="2800" b="1" dirty="0">
                  <a:solidFill>
                    <a:srgbClr val="002060"/>
                  </a:solidFill>
                </a:rPr>
                <a:t> </a:t>
              </a:r>
              <a:r>
                <a:rPr lang="en-US" sz="2800" b="1" dirty="0" err="1">
                  <a:solidFill>
                    <a:srgbClr val="002060"/>
                  </a:solidFill>
                </a:rPr>
                <a:t>lượng</a:t>
              </a:r>
              <a:r>
                <a:rPr lang="en-US" sz="2800" b="1" dirty="0">
                  <a:solidFill>
                    <a:srgbClr val="002060"/>
                  </a:solidFill>
                </a:rPr>
                <a:t> </a:t>
              </a:r>
              <a:r>
                <a:rPr lang="en-US" sz="2800" b="1" dirty="0" err="1">
                  <a:solidFill>
                    <a:srgbClr val="002060"/>
                  </a:solidFill>
                </a:rPr>
                <a:t>là</a:t>
              </a:r>
              <a:r>
                <a:rPr lang="en-US" sz="2800" b="1" dirty="0">
                  <a:solidFill>
                    <a:srgbClr val="0000FF"/>
                  </a:solidFill>
                </a:rPr>
                <a:t> </a:t>
              </a:r>
              <a:r>
                <a:rPr lang="en-US" sz="2800" b="1" i="1" dirty="0" err="1">
                  <a:solidFill>
                    <a:srgbClr val="FF0000"/>
                  </a:solidFill>
                </a:rPr>
                <a:t>kilôgam</a:t>
              </a:r>
              <a:r>
                <a:rPr lang="en-US" sz="2800" b="1" dirty="0">
                  <a:solidFill>
                    <a:srgbClr val="0000FF"/>
                  </a:solidFill>
                </a:rPr>
                <a:t> </a:t>
              </a:r>
              <a:r>
                <a:rPr lang="en-US" sz="2800" b="1" dirty="0">
                  <a:solidFill>
                    <a:srgbClr val="002060"/>
                  </a:solidFill>
                </a:rPr>
                <a:t>(</a:t>
              </a:r>
              <a:r>
                <a:rPr lang="en-US" sz="2800" b="1" dirty="0" err="1">
                  <a:solidFill>
                    <a:srgbClr val="002060"/>
                  </a:solidFill>
                </a:rPr>
                <a:t>Kí</a:t>
              </a:r>
              <a:r>
                <a:rPr lang="en-US" sz="2800" b="1" dirty="0">
                  <a:solidFill>
                    <a:srgbClr val="002060"/>
                  </a:solidFill>
                </a:rPr>
                <a:t> </a:t>
              </a:r>
              <a:r>
                <a:rPr lang="en-US" sz="2800" b="1" dirty="0" err="1">
                  <a:solidFill>
                    <a:srgbClr val="002060"/>
                  </a:solidFill>
                </a:rPr>
                <a:t>hiệu</a:t>
              </a:r>
              <a:r>
                <a:rPr lang="en-US" sz="2800" b="1" dirty="0">
                  <a:solidFill>
                    <a:srgbClr val="002060"/>
                  </a:solidFill>
                </a:rPr>
                <a:t>: </a:t>
              </a:r>
              <a:r>
                <a:rPr lang="en-US" sz="2800" b="1" i="1" dirty="0">
                  <a:solidFill>
                    <a:srgbClr val="FF0000"/>
                  </a:solidFill>
                </a:rPr>
                <a:t>kg</a:t>
              </a:r>
              <a:r>
                <a:rPr lang="en-US" sz="2800" b="1" dirty="0">
                  <a:solidFill>
                    <a:srgbClr val="002060"/>
                  </a:solidFill>
                </a:rPr>
                <a:t>)</a:t>
              </a:r>
            </a:p>
          </p:txBody>
        </p:sp>
      </p:grpSp>
      <p:grpSp>
        <p:nvGrpSpPr>
          <p:cNvPr id="4" name="Group 3"/>
          <p:cNvGrpSpPr/>
          <p:nvPr/>
        </p:nvGrpSpPr>
        <p:grpSpPr>
          <a:xfrm>
            <a:off x="1197653" y="3914677"/>
            <a:ext cx="11013528" cy="2873764"/>
            <a:chOff x="1197653" y="3914677"/>
            <a:chExt cx="11013528" cy="2873764"/>
          </a:xfrm>
        </p:grpSpPr>
        <p:pic>
          <p:nvPicPr>
            <p:cNvPr id="4098" name="Picture 2" descr="Quả cân mẫu - Vật lý 6 - Nguyễn Phú Quảng - Thư viện Tư liệu giáo d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653" y="3926179"/>
              <a:ext cx="3462923" cy="28622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ịch sử hơn 1 thế kỷ của quả cân 1 kilogram được cất giữ như bả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9713" y="3914677"/>
              <a:ext cx="3431468" cy="287376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0659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plus(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accent5">
                    <a:lumMod val="75000"/>
                  </a:schemeClr>
                </a:solidFill>
              </a:rPr>
              <a:t>BÀI 6: ĐO KHỐI LƯỢNG</a:t>
            </a:r>
          </a:p>
        </p:txBody>
      </p:sp>
      <p:sp>
        <p:nvSpPr>
          <p:cNvPr id="31" name="Text Box 47"/>
          <p:cNvSpPr txBox="1">
            <a:spLocks noChangeArrowheads="1"/>
          </p:cNvSpPr>
          <p:nvPr/>
        </p:nvSpPr>
        <p:spPr bwMode="auto">
          <a:xfrm>
            <a:off x="1047751" y="41288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 </a:t>
            </a:r>
            <a:r>
              <a:rPr lang="en-US" sz="3600" b="1" dirty="0" err="1">
                <a:solidFill>
                  <a:srgbClr val="002060"/>
                </a:solidFill>
              </a:rPr>
              <a:t>Đơn</a:t>
            </a:r>
            <a:r>
              <a:rPr lang="en-US" sz="3600" b="1" dirty="0">
                <a:solidFill>
                  <a:srgbClr val="002060"/>
                </a:solidFill>
              </a:rPr>
              <a:t> </a:t>
            </a:r>
            <a:r>
              <a:rPr lang="en-US" sz="3600" b="1" dirty="0" err="1">
                <a:solidFill>
                  <a:srgbClr val="002060"/>
                </a:solidFill>
              </a:rPr>
              <a:t>vị</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763360" y="2163230"/>
            <a:ext cx="9714407"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Khối</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là</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số</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chất</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của</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vật</a:t>
            </a:r>
            <a:r>
              <a:rPr lang="en-US" sz="3600" dirty="0">
                <a:solidFill>
                  <a:srgbClr val="002060"/>
                </a:solidFill>
                <a:sym typeface="Wingdings" panose="05000000000000000000" pitchFamily="2" charset="2"/>
              </a:rPr>
              <a:t>. </a:t>
            </a:r>
          </a:p>
          <a:p>
            <a:pPr algn="just" eaLnBrk="1" hangingPunct="1">
              <a:spcBef>
                <a:spcPct val="50000"/>
              </a:spcBef>
            </a:pP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Trong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hệ</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đơn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vị</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lường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hợp</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pháp</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của</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nước</a:t>
            </a:r>
            <a:r>
              <a:rPr lang="en-US" sz="3600" dirty="0">
                <a:solidFill>
                  <a:srgbClr val="002060"/>
                </a:solidFill>
                <a:sym typeface="Wingdings" panose="05000000000000000000" pitchFamily="2" charset="2"/>
              </a:rPr>
              <a:t> ta </a:t>
            </a:r>
            <a:r>
              <a:rPr lang="en-US" sz="3600" dirty="0" err="1">
                <a:solidFill>
                  <a:srgbClr val="002060"/>
                </a:solidFill>
                <a:sym typeface="Wingdings" panose="05000000000000000000" pitchFamily="2" charset="2"/>
              </a:rPr>
              <a:t>đơn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vị</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cơ</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bản</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đo</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khối</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lượng</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là</a:t>
            </a:r>
            <a:r>
              <a:rPr lang="en-US" sz="3600"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kilogam</a:t>
            </a:r>
            <a:r>
              <a:rPr lang="en-US" sz="3600" b="1" dirty="0">
                <a:solidFill>
                  <a:srgbClr val="002060"/>
                </a:solidFill>
                <a:sym typeface="Wingdings" panose="05000000000000000000" pitchFamily="2" charset="2"/>
              </a:rPr>
              <a:t>,</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kí</a:t>
            </a:r>
            <a:r>
              <a:rPr lang="en-US" sz="3600" dirty="0">
                <a:solidFill>
                  <a:srgbClr val="002060"/>
                </a:solidFill>
                <a:sym typeface="Wingdings" panose="05000000000000000000" pitchFamily="2" charset="2"/>
              </a:rPr>
              <a:t> </a:t>
            </a:r>
            <a:r>
              <a:rPr lang="en-US" sz="3600" dirty="0" err="1">
                <a:solidFill>
                  <a:srgbClr val="002060"/>
                </a:solidFill>
                <a:sym typeface="Wingdings" panose="05000000000000000000" pitchFamily="2" charset="2"/>
              </a:rPr>
              <a:t>hiệu</a:t>
            </a:r>
            <a:r>
              <a:rPr lang="en-US" sz="3600" dirty="0">
                <a:solidFill>
                  <a:srgbClr val="002060"/>
                </a:solidFill>
                <a:sym typeface="Wingdings" panose="05000000000000000000" pitchFamily="2" charset="2"/>
              </a:rPr>
              <a:t> kg.</a:t>
            </a:r>
            <a:endParaRPr lang="en-US" sz="3600" dirty="0">
              <a:solidFill>
                <a:srgbClr val="002060"/>
              </a:solidFill>
            </a:endParaRPr>
          </a:p>
        </p:txBody>
      </p:sp>
    </p:spTree>
    <p:extLst>
      <p:ext uri="{BB962C8B-B14F-4D97-AF65-F5344CB8AC3E}">
        <p14:creationId xmlns:p14="http://schemas.microsoft.com/office/powerpoint/2010/main" val="9791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7076" y="1188984"/>
            <a:ext cx="7868991" cy="1446550"/>
          </a:xfrm>
          <a:prstGeom prst="rect">
            <a:avLst/>
          </a:prstGeom>
          <a:noFill/>
        </p:spPr>
        <p:txBody>
          <a:bodyPr wrap="square" rtlCol="0">
            <a:spAutoFit/>
          </a:bodyPr>
          <a:lstStyle/>
          <a:p>
            <a:r>
              <a:rPr lang="en-US" sz="4000" b="1" dirty="0" err="1">
                <a:solidFill>
                  <a:srgbClr val="002060"/>
                </a:solidFill>
              </a:rPr>
              <a:t>tấn</a:t>
            </a:r>
            <a:r>
              <a:rPr lang="en-US" sz="4000" b="1" dirty="0">
                <a:solidFill>
                  <a:srgbClr val="002060"/>
                </a:solidFill>
              </a:rPr>
              <a:t> 		  </a:t>
            </a:r>
            <a:r>
              <a:rPr lang="en-US" sz="4000" b="1" dirty="0" err="1">
                <a:solidFill>
                  <a:srgbClr val="002060"/>
                </a:solidFill>
              </a:rPr>
              <a:t>tạ</a:t>
            </a:r>
            <a:r>
              <a:rPr lang="en-US" sz="4000" b="1" dirty="0">
                <a:solidFill>
                  <a:srgbClr val="002060"/>
                </a:solidFill>
              </a:rPr>
              <a:t> 	        </a:t>
            </a:r>
            <a:r>
              <a:rPr lang="en-US" sz="4000" b="1" dirty="0" err="1">
                <a:solidFill>
                  <a:srgbClr val="002060"/>
                </a:solidFill>
              </a:rPr>
              <a:t>yến</a:t>
            </a:r>
            <a:r>
              <a:rPr lang="en-US" sz="4000" b="1" dirty="0">
                <a:solidFill>
                  <a:srgbClr val="002060"/>
                </a:solidFill>
              </a:rPr>
              <a:t> 	          </a:t>
            </a:r>
            <a:r>
              <a:rPr lang="en-US" sz="4000" b="1" dirty="0">
                <a:solidFill>
                  <a:srgbClr val="FF0000"/>
                </a:solidFill>
              </a:rPr>
              <a:t>kg</a:t>
            </a:r>
          </a:p>
          <a:p>
            <a:endParaRPr lang="en-US" sz="4800" b="1" dirty="0">
              <a:solidFill>
                <a:srgbClr val="00B0F0"/>
              </a:solidFill>
            </a:endParaRPr>
          </a:p>
        </p:txBody>
      </p:sp>
      <p:sp>
        <p:nvSpPr>
          <p:cNvPr id="11" name="Arc 10"/>
          <p:cNvSpPr/>
          <p:nvPr/>
        </p:nvSpPr>
        <p:spPr>
          <a:xfrm>
            <a:off x="3995038"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5631778" y="730669"/>
            <a:ext cx="1545465" cy="888642"/>
          </a:xfrm>
          <a:prstGeom prst="arc">
            <a:avLst>
              <a:gd name="adj1" fmla="val 11218340"/>
              <a:gd name="adj2" fmla="val 21401787"/>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a:off x="7601875" y="786339"/>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8110000" y="180531"/>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6" name="TextBox 15"/>
          <p:cNvSpPr txBox="1"/>
          <p:nvPr/>
        </p:nvSpPr>
        <p:spPr>
          <a:xfrm>
            <a:off x="6136769" y="134789"/>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7" name="TextBox 16"/>
          <p:cNvSpPr txBox="1"/>
          <p:nvPr/>
        </p:nvSpPr>
        <p:spPr>
          <a:xfrm>
            <a:off x="4163538" y="98428"/>
            <a:ext cx="1171977"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x 10</a:t>
            </a:r>
          </a:p>
        </p:txBody>
      </p:sp>
      <p:sp>
        <p:nvSpPr>
          <p:cNvPr id="18" name="TextBox 17"/>
          <p:cNvSpPr txBox="1"/>
          <p:nvPr/>
        </p:nvSpPr>
        <p:spPr>
          <a:xfrm>
            <a:off x="3639207" y="2793453"/>
            <a:ext cx="9416207" cy="1446550"/>
          </a:xfrm>
          <a:prstGeom prst="rect">
            <a:avLst/>
          </a:prstGeom>
          <a:noFill/>
        </p:spPr>
        <p:txBody>
          <a:bodyPr wrap="square" rtlCol="0">
            <a:spAutoFit/>
          </a:bodyPr>
          <a:lstStyle/>
          <a:p>
            <a:r>
              <a:rPr lang="en-US" sz="4000" b="1" dirty="0">
                <a:solidFill>
                  <a:srgbClr val="FF0066"/>
                </a:solidFill>
              </a:rPr>
              <a:t>kg</a:t>
            </a:r>
            <a:r>
              <a:rPr lang="en-US" sz="4000" b="1" dirty="0">
                <a:solidFill>
                  <a:srgbClr val="002060"/>
                </a:solidFill>
              </a:rPr>
              <a:t> 		hg 	       dg 	       g            </a:t>
            </a:r>
          </a:p>
          <a:p>
            <a:endParaRPr lang="en-US" sz="4800" b="1" dirty="0">
              <a:solidFill>
                <a:srgbClr val="00B0F0"/>
              </a:solidFill>
            </a:endParaRPr>
          </a:p>
        </p:txBody>
      </p:sp>
      <p:sp>
        <p:nvSpPr>
          <p:cNvPr id="19" name="Arc 18"/>
          <p:cNvSpPr/>
          <p:nvPr/>
        </p:nvSpPr>
        <p:spPr>
          <a:xfrm>
            <a:off x="3962785" y="2665650"/>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5845639" y="2589897"/>
            <a:ext cx="1545465" cy="888642"/>
          </a:xfrm>
          <a:prstGeom prst="arc">
            <a:avLst>
              <a:gd name="adj1" fmla="val 11218340"/>
              <a:gd name="adj2" fmla="val 20770281"/>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9" name="Group 28"/>
          <p:cNvGrpSpPr/>
          <p:nvPr/>
        </p:nvGrpSpPr>
        <p:grpSpPr>
          <a:xfrm>
            <a:off x="4259595" y="1978656"/>
            <a:ext cx="6690082" cy="518456"/>
            <a:chOff x="2252918" y="2209352"/>
            <a:chExt cx="6690082" cy="518456"/>
          </a:xfrm>
        </p:grpSpPr>
        <p:sp>
          <p:nvSpPr>
            <p:cNvPr id="22" name="TextBox 21"/>
            <p:cNvSpPr txBox="1"/>
            <p:nvPr/>
          </p:nvSpPr>
          <p:spPr>
            <a:xfrm>
              <a:off x="2252918" y="2266143"/>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23" name="TextBox 22"/>
            <p:cNvSpPr txBox="1"/>
            <p:nvPr/>
          </p:nvSpPr>
          <p:spPr>
            <a:xfrm>
              <a:off x="3876742" y="2243994"/>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34" name="TextBox 33"/>
            <p:cNvSpPr txBox="1"/>
            <p:nvPr/>
          </p:nvSpPr>
          <p:spPr>
            <a:xfrm>
              <a:off x="5738022" y="2216863"/>
              <a:ext cx="1171977"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a:t>
              </a:r>
            </a:p>
          </p:txBody>
        </p:sp>
        <p:sp>
          <p:nvSpPr>
            <p:cNvPr id="35" name="TextBox 34"/>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1" name="Oval 30"/>
          <p:cNvSpPr/>
          <p:nvPr/>
        </p:nvSpPr>
        <p:spPr>
          <a:xfrm>
            <a:off x="6927205" y="950063"/>
            <a:ext cx="500075" cy="48492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c 32"/>
          <p:cNvSpPr/>
          <p:nvPr/>
        </p:nvSpPr>
        <p:spPr>
          <a:xfrm>
            <a:off x="7509298" y="253610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3" name="TextBox 2"/>
          <p:cNvSpPr txBox="1"/>
          <p:nvPr/>
        </p:nvSpPr>
        <p:spPr>
          <a:xfrm>
            <a:off x="2215109" y="5117790"/>
            <a:ext cx="8734568" cy="584775"/>
          </a:xfrm>
          <a:prstGeom prst="rect">
            <a:avLst/>
          </a:prstGeom>
          <a:noFill/>
        </p:spPr>
        <p:txBody>
          <a:bodyPr wrap="square" rtlCol="0">
            <a:spAutoFit/>
          </a:bodyPr>
          <a:lstStyle/>
          <a:p>
            <a:r>
              <a:rPr lang="en-US" sz="3200" dirty="0">
                <a:solidFill>
                  <a:srgbClr val="002060"/>
                </a:solidFill>
                <a:latin typeface="#9Slide03 AllRoundGothic" panose="020B0703020202020104" pitchFamily="34" charset="0"/>
              </a:rPr>
              <a:t>		</a:t>
            </a:r>
          </a:p>
        </p:txBody>
      </p:sp>
      <p:grpSp>
        <p:nvGrpSpPr>
          <p:cNvPr id="27" name="Group 26"/>
          <p:cNvGrpSpPr/>
          <p:nvPr/>
        </p:nvGrpSpPr>
        <p:grpSpPr>
          <a:xfrm>
            <a:off x="6278475" y="3339082"/>
            <a:ext cx="2297609" cy="469176"/>
            <a:chOff x="5738022" y="2209352"/>
            <a:chExt cx="3204978" cy="469176"/>
          </a:xfrm>
        </p:grpSpPr>
        <p:sp>
          <p:nvSpPr>
            <p:cNvPr id="37" name="TextBox 36"/>
            <p:cNvSpPr txBox="1"/>
            <p:nvPr/>
          </p:nvSpPr>
          <p:spPr>
            <a:xfrm>
              <a:off x="5738022" y="2216863"/>
              <a:ext cx="1602488"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x 1000</a:t>
              </a:r>
            </a:p>
          </p:txBody>
        </p:sp>
        <p:sp>
          <p:nvSpPr>
            <p:cNvPr id="38" name="TextBox 37"/>
            <p:cNvSpPr txBox="1"/>
            <p:nvPr/>
          </p:nvSpPr>
          <p:spPr>
            <a:xfrm>
              <a:off x="7771023" y="2209352"/>
              <a:ext cx="1171977" cy="461665"/>
            </a:xfrm>
            <a:prstGeom prst="rect">
              <a:avLst/>
            </a:prstGeom>
            <a:noFill/>
          </p:spPr>
          <p:txBody>
            <a:bodyPr wrap="square" rtlCol="0">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39" name="Arc 38"/>
          <p:cNvSpPr/>
          <p:nvPr/>
        </p:nvSpPr>
        <p:spPr>
          <a:xfrm>
            <a:off x="6051865" y="3850920"/>
            <a:ext cx="1545465" cy="888642"/>
          </a:xfrm>
          <a:prstGeom prst="arc">
            <a:avLst>
              <a:gd name="adj1" fmla="val 11218340"/>
              <a:gd name="adj2" fmla="val 21276845"/>
            </a:avLst>
          </a:prstGeom>
          <a:ln w="19050"/>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B050"/>
              </a:solidFill>
            </a:endParaRPr>
          </a:p>
        </p:txBody>
      </p:sp>
      <p:sp>
        <p:nvSpPr>
          <p:cNvPr id="40" name="TextBox 39"/>
          <p:cNvSpPr txBox="1"/>
          <p:nvPr/>
        </p:nvSpPr>
        <p:spPr>
          <a:xfrm>
            <a:off x="4881081" y="4096651"/>
            <a:ext cx="9416207" cy="1446550"/>
          </a:xfrm>
          <a:prstGeom prst="rect">
            <a:avLst/>
          </a:prstGeom>
          <a:noFill/>
        </p:spPr>
        <p:txBody>
          <a:bodyPr wrap="square" rtlCol="0">
            <a:spAutoFit/>
          </a:bodyPr>
          <a:lstStyle/>
          <a:p>
            <a:r>
              <a:rPr lang="en-US" sz="4000" b="1" dirty="0">
                <a:solidFill>
                  <a:srgbClr val="00B050"/>
                </a:solidFill>
              </a:rPr>
              <a:t>       g           mg </a:t>
            </a:r>
          </a:p>
          <a:p>
            <a:endParaRPr lang="en-US" sz="4800" b="1" dirty="0">
              <a:solidFill>
                <a:srgbClr val="00B050"/>
              </a:solidFill>
            </a:endParaRPr>
          </a:p>
        </p:txBody>
      </p:sp>
      <p:sp>
        <p:nvSpPr>
          <p:cNvPr id="41" name="TextBox 40"/>
          <p:cNvSpPr txBox="1"/>
          <p:nvPr/>
        </p:nvSpPr>
        <p:spPr>
          <a:xfrm>
            <a:off x="2775344" y="5103945"/>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 </a:t>
            </a:r>
            <a:r>
              <a:rPr lang="en-US" sz="4000" dirty="0" err="1">
                <a:solidFill>
                  <a:srgbClr val="00B0F0"/>
                </a:solidFill>
                <a:latin typeface="#9Slide03 AllRoundGothic" panose="020B0703020202020104" pitchFamily="34" charset="0"/>
              </a:rPr>
              <a:t>tấn</a:t>
            </a:r>
            <a:r>
              <a:rPr lang="en-US" sz="4000" dirty="0">
                <a:solidFill>
                  <a:srgbClr val="00B0F0"/>
                </a:solidFill>
                <a:latin typeface="#9Slide03 AllRoundGothic" panose="020B0703020202020104" pitchFamily="34" charset="0"/>
              </a:rPr>
              <a:t> = ….. </a:t>
            </a:r>
            <a:r>
              <a:rPr lang="en-US" sz="4000" dirty="0" err="1">
                <a:solidFill>
                  <a:srgbClr val="00B0F0"/>
                </a:solidFill>
                <a:latin typeface="#9Slide03 AllRoundGothic" panose="020B0703020202020104" pitchFamily="34" charset="0"/>
              </a:rPr>
              <a:t>tạ</a:t>
            </a:r>
            <a:endParaRPr lang="en-US" sz="4800" b="1" dirty="0">
              <a:solidFill>
                <a:srgbClr val="00B0F0"/>
              </a:solidFill>
            </a:endParaRPr>
          </a:p>
        </p:txBody>
      </p:sp>
      <p:sp>
        <p:nvSpPr>
          <p:cNvPr id="42" name="TextBox 41"/>
          <p:cNvSpPr txBox="1"/>
          <p:nvPr/>
        </p:nvSpPr>
        <p:spPr>
          <a:xfrm>
            <a:off x="7720553" y="5103945"/>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1Kg = ……. g</a:t>
            </a:r>
          </a:p>
        </p:txBody>
      </p:sp>
      <p:sp>
        <p:nvSpPr>
          <p:cNvPr id="43" name="TextBox 42"/>
          <p:cNvSpPr txBox="1"/>
          <p:nvPr/>
        </p:nvSpPr>
        <p:spPr>
          <a:xfrm>
            <a:off x="5069596" y="6138513"/>
            <a:ext cx="9416207" cy="707886"/>
          </a:xfrm>
          <a:prstGeom prst="rect">
            <a:avLst/>
          </a:prstGeom>
          <a:noFill/>
        </p:spPr>
        <p:txBody>
          <a:bodyPr wrap="square" rtlCol="0">
            <a:spAutoFit/>
          </a:bodyPr>
          <a:lstStyle/>
          <a:p>
            <a:r>
              <a:rPr lang="en-US" sz="4000" b="1" dirty="0">
                <a:solidFill>
                  <a:srgbClr val="002060"/>
                </a:solidFill>
              </a:rPr>
              <a:t> </a:t>
            </a:r>
            <a:r>
              <a:rPr lang="en-US" sz="4000" dirty="0">
                <a:solidFill>
                  <a:srgbClr val="00B0F0"/>
                </a:solidFill>
                <a:latin typeface="#9Slide03 AllRoundGothic" panose="020B0703020202020104" pitchFamily="34" charset="0"/>
              </a:rPr>
              <a:t>1 g = ……. mg  </a:t>
            </a:r>
          </a:p>
        </p:txBody>
      </p:sp>
    </p:spTree>
    <p:extLst>
      <p:ext uri="{BB962C8B-B14F-4D97-AF65-F5344CB8AC3E}">
        <p14:creationId xmlns:p14="http://schemas.microsoft.com/office/powerpoint/2010/main" val="3722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circle(in)">
                                      <p:cBhvr>
                                        <p:cTn id="23" dur="2000"/>
                                        <p:tgtEl>
                                          <p:spTgt spid="1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80">
                                          <p:stCondLst>
                                            <p:cond delay="0"/>
                                          </p:stCondLst>
                                        </p:cTn>
                                        <p:tgtEl>
                                          <p:spTgt spid="18"/>
                                        </p:tgtEl>
                                      </p:cBhvr>
                                    </p:animEffect>
                                    <p:anim calcmode="lin" valueType="num">
                                      <p:cBhvr>
                                        <p:cTn id="3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0" dur="26">
                                          <p:stCondLst>
                                            <p:cond delay="650"/>
                                          </p:stCondLst>
                                        </p:cTn>
                                        <p:tgtEl>
                                          <p:spTgt spid="18"/>
                                        </p:tgtEl>
                                      </p:cBhvr>
                                      <p:to x="100000" y="60000"/>
                                    </p:animScale>
                                    <p:animScale>
                                      <p:cBhvr>
                                        <p:cTn id="41" dur="166" decel="50000">
                                          <p:stCondLst>
                                            <p:cond delay="676"/>
                                          </p:stCondLst>
                                        </p:cTn>
                                        <p:tgtEl>
                                          <p:spTgt spid="18"/>
                                        </p:tgtEl>
                                      </p:cBhvr>
                                      <p:to x="100000" y="100000"/>
                                    </p:animScale>
                                    <p:animScale>
                                      <p:cBhvr>
                                        <p:cTn id="42" dur="26">
                                          <p:stCondLst>
                                            <p:cond delay="1312"/>
                                          </p:stCondLst>
                                        </p:cTn>
                                        <p:tgtEl>
                                          <p:spTgt spid="18"/>
                                        </p:tgtEl>
                                      </p:cBhvr>
                                      <p:to x="100000" y="80000"/>
                                    </p:animScale>
                                    <p:animScale>
                                      <p:cBhvr>
                                        <p:cTn id="43" dur="166" decel="50000">
                                          <p:stCondLst>
                                            <p:cond delay="1338"/>
                                          </p:stCondLst>
                                        </p:cTn>
                                        <p:tgtEl>
                                          <p:spTgt spid="18"/>
                                        </p:tgtEl>
                                      </p:cBhvr>
                                      <p:to x="100000" y="100000"/>
                                    </p:animScale>
                                    <p:animScale>
                                      <p:cBhvr>
                                        <p:cTn id="44" dur="26">
                                          <p:stCondLst>
                                            <p:cond delay="1642"/>
                                          </p:stCondLst>
                                        </p:cTn>
                                        <p:tgtEl>
                                          <p:spTgt spid="18"/>
                                        </p:tgtEl>
                                      </p:cBhvr>
                                      <p:to x="100000" y="90000"/>
                                    </p:animScale>
                                    <p:animScale>
                                      <p:cBhvr>
                                        <p:cTn id="45" dur="166" decel="50000">
                                          <p:stCondLst>
                                            <p:cond delay="1668"/>
                                          </p:stCondLst>
                                        </p:cTn>
                                        <p:tgtEl>
                                          <p:spTgt spid="18"/>
                                        </p:tgtEl>
                                      </p:cBhvr>
                                      <p:to x="100000" y="100000"/>
                                    </p:animScale>
                                    <p:animScale>
                                      <p:cBhvr>
                                        <p:cTn id="46" dur="26">
                                          <p:stCondLst>
                                            <p:cond delay="1808"/>
                                          </p:stCondLst>
                                        </p:cTn>
                                        <p:tgtEl>
                                          <p:spTgt spid="18"/>
                                        </p:tgtEl>
                                      </p:cBhvr>
                                      <p:to x="100000" y="95000"/>
                                    </p:animScale>
                                    <p:animScale>
                                      <p:cBhvr>
                                        <p:cTn id="47" dur="166" decel="50000">
                                          <p:stCondLst>
                                            <p:cond delay="1834"/>
                                          </p:stCondLst>
                                        </p:cTn>
                                        <p:tgtEl>
                                          <p:spTgt spid="18"/>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Vertical)">
                                      <p:cBhvr>
                                        <p:cTn id="52" dur="500"/>
                                        <p:tgtEl>
                                          <p:spTgt spid="19"/>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barn(inVertical)">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arn(inVertical)">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wipe(down)">
                                      <p:cBhvr>
                                        <p:cTn id="68" dur="500"/>
                                        <p:tgtEl>
                                          <p:spTgt spid="27"/>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barn(inVertical)">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down)">
                                      <p:cBhvr>
                                        <p:cTn id="76" dur="580">
                                          <p:stCondLst>
                                            <p:cond delay="0"/>
                                          </p:stCondLst>
                                        </p:cTn>
                                        <p:tgtEl>
                                          <p:spTgt spid="40"/>
                                        </p:tgtEl>
                                      </p:cBhvr>
                                    </p:animEffect>
                                    <p:anim calcmode="lin" valueType="num">
                                      <p:cBhvr>
                                        <p:cTn id="77"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82" dur="26">
                                          <p:stCondLst>
                                            <p:cond delay="650"/>
                                          </p:stCondLst>
                                        </p:cTn>
                                        <p:tgtEl>
                                          <p:spTgt spid="40"/>
                                        </p:tgtEl>
                                      </p:cBhvr>
                                      <p:to x="100000" y="60000"/>
                                    </p:animScale>
                                    <p:animScale>
                                      <p:cBhvr>
                                        <p:cTn id="83" dur="166" decel="50000">
                                          <p:stCondLst>
                                            <p:cond delay="676"/>
                                          </p:stCondLst>
                                        </p:cTn>
                                        <p:tgtEl>
                                          <p:spTgt spid="40"/>
                                        </p:tgtEl>
                                      </p:cBhvr>
                                      <p:to x="100000" y="100000"/>
                                    </p:animScale>
                                    <p:animScale>
                                      <p:cBhvr>
                                        <p:cTn id="84" dur="26">
                                          <p:stCondLst>
                                            <p:cond delay="1312"/>
                                          </p:stCondLst>
                                        </p:cTn>
                                        <p:tgtEl>
                                          <p:spTgt spid="40"/>
                                        </p:tgtEl>
                                      </p:cBhvr>
                                      <p:to x="100000" y="80000"/>
                                    </p:animScale>
                                    <p:animScale>
                                      <p:cBhvr>
                                        <p:cTn id="85" dur="166" decel="50000">
                                          <p:stCondLst>
                                            <p:cond delay="1338"/>
                                          </p:stCondLst>
                                        </p:cTn>
                                        <p:tgtEl>
                                          <p:spTgt spid="40"/>
                                        </p:tgtEl>
                                      </p:cBhvr>
                                      <p:to x="100000" y="100000"/>
                                    </p:animScale>
                                    <p:animScale>
                                      <p:cBhvr>
                                        <p:cTn id="86" dur="26">
                                          <p:stCondLst>
                                            <p:cond delay="1642"/>
                                          </p:stCondLst>
                                        </p:cTn>
                                        <p:tgtEl>
                                          <p:spTgt spid="40"/>
                                        </p:tgtEl>
                                      </p:cBhvr>
                                      <p:to x="100000" y="90000"/>
                                    </p:animScale>
                                    <p:animScale>
                                      <p:cBhvr>
                                        <p:cTn id="87" dur="166" decel="50000">
                                          <p:stCondLst>
                                            <p:cond delay="1668"/>
                                          </p:stCondLst>
                                        </p:cTn>
                                        <p:tgtEl>
                                          <p:spTgt spid="40"/>
                                        </p:tgtEl>
                                      </p:cBhvr>
                                      <p:to x="100000" y="100000"/>
                                    </p:animScale>
                                    <p:animScale>
                                      <p:cBhvr>
                                        <p:cTn id="88" dur="26">
                                          <p:stCondLst>
                                            <p:cond delay="1808"/>
                                          </p:stCondLst>
                                        </p:cTn>
                                        <p:tgtEl>
                                          <p:spTgt spid="40"/>
                                        </p:tgtEl>
                                      </p:cBhvr>
                                      <p:to x="100000" y="95000"/>
                                    </p:animScale>
                                    <p:animScale>
                                      <p:cBhvr>
                                        <p:cTn id="89" dur="166" decel="50000">
                                          <p:stCondLst>
                                            <p:cond delay="1834"/>
                                          </p:stCondLst>
                                        </p:cTn>
                                        <p:tgtEl>
                                          <p:spTgt spid="40"/>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wipe(down)">
                                      <p:cBhvr>
                                        <p:cTn id="94" dur="580">
                                          <p:stCondLst>
                                            <p:cond delay="0"/>
                                          </p:stCondLst>
                                        </p:cTn>
                                        <p:tgtEl>
                                          <p:spTgt spid="41"/>
                                        </p:tgtEl>
                                      </p:cBhvr>
                                    </p:animEffect>
                                    <p:anim calcmode="lin" valueType="num">
                                      <p:cBhvr>
                                        <p:cTn id="95"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100" dur="26">
                                          <p:stCondLst>
                                            <p:cond delay="650"/>
                                          </p:stCondLst>
                                        </p:cTn>
                                        <p:tgtEl>
                                          <p:spTgt spid="41"/>
                                        </p:tgtEl>
                                      </p:cBhvr>
                                      <p:to x="100000" y="60000"/>
                                    </p:animScale>
                                    <p:animScale>
                                      <p:cBhvr>
                                        <p:cTn id="101" dur="166" decel="50000">
                                          <p:stCondLst>
                                            <p:cond delay="676"/>
                                          </p:stCondLst>
                                        </p:cTn>
                                        <p:tgtEl>
                                          <p:spTgt spid="41"/>
                                        </p:tgtEl>
                                      </p:cBhvr>
                                      <p:to x="100000" y="100000"/>
                                    </p:animScale>
                                    <p:animScale>
                                      <p:cBhvr>
                                        <p:cTn id="102" dur="26">
                                          <p:stCondLst>
                                            <p:cond delay="1312"/>
                                          </p:stCondLst>
                                        </p:cTn>
                                        <p:tgtEl>
                                          <p:spTgt spid="41"/>
                                        </p:tgtEl>
                                      </p:cBhvr>
                                      <p:to x="100000" y="80000"/>
                                    </p:animScale>
                                    <p:animScale>
                                      <p:cBhvr>
                                        <p:cTn id="103" dur="166" decel="50000">
                                          <p:stCondLst>
                                            <p:cond delay="1338"/>
                                          </p:stCondLst>
                                        </p:cTn>
                                        <p:tgtEl>
                                          <p:spTgt spid="41"/>
                                        </p:tgtEl>
                                      </p:cBhvr>
                                      <p:to x="100000" y="100000"/>
                                    </p:animScale>
                                    <p:animScale>
                                      <p:cBhvr>
                                        <p:cTn id="104" dur="26">
                                          <p:stCondLst>
                                            <p:cond delay="1642"/>
                                          </p:stCondLst>
                                        </p:cTn>
                                        <p:tgtEl>
                                          <p:spTgt spid="41"/>
                                        </p:tgtEl>
                                      </p:cBhvr>
                                      <p:to x="100000" y="90000"/>
                                    </p:animScale>
                                    <p:animScale>
                                      <p:cBhvr>
                                        <p:cTn id="105" dur="166" decel="50000">
                                          <p:stCondLst>
                                            <p:cond delay="1668"/>
                                          </p:stCondLst>
                                        </p:cTn>
                                        <p:tgtEl>
                                          <p:spTgt spid="41"/>
                                        </p:tgtEl>
                                      </p:cBhvr>
                                      <p:to x="100000" y="100000"/>
                                    </p:animScale>
                                    <p:animScale>
                                      <p:cBhvr>
                                        <p:cTn id="106" dur="26">
                                          <p:stCondLst>
                                            <p:cond delay="1808"/>
                                          </p:stCondLst>
                                        </p:cTn>
                                        <p:tgtEl>
                                          <p:spTgt spid="41"/>
                                        </p:tgtEl>
                                      </p:cBhvr>
                                      <p:to x="100000" y="95000"/>
                                    </p:animScale>
                                    <p:animScale>
                                      <p:cBhvr>
                                        <p:cTn id="107" dur="166" decel="50000">
                                          <p:stCondLst>
                                            <p:cond delay="1834"/>
                                          </p:stCondLst>
                                        </p:cTn>
                                        <p:tgtEl>
                                          <p:spTgt spid="41"/>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grpId="0" nodeType="click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down)">
                                      <p:cBhvr>
                                        <p:cTn id="112" dur="580">
                                          <p:stCondLst>
                                            <p:cond delay="0"/>
                                          </p:stCondLst>
                                        </p:cTn>
                                        <p:tgtEl>
                                          <p:spTgt spid="42"/>
                                        </p:tgtEl>
                                      </p:cBhvr>
                                    </p:animEffect>
                                    <p:anim calcmode="lin" valueType="num">
                                      <p:cBhvr>
                                        <p:cTn id="113"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18" dur="26">
                                          <p:stCondLst>
                                            <p:cond delay="650"/>
                                          </p:stCondLst>
                                        </p:cTn>
                                        <p:tgtEl>
                                          <p:spTgt spid="42"/>
                                        </p:tgtEl>
                                      </p:cBhvr>
                                      <p:to x="100000" y="60000"/>
                                    </p:animScale>
                                    <p:animScale>
                                      <p:cBhvr>
                                        <p:cTn id="119" dur="166" decel="50000">
                                          <p:stCondLst>
                                            <p:cond delay="676"/>
                                          </p:stCondLst>
                                        </p:cTn>
                                        <p:tgtEl>
                                          <p:spTgt spid="42"/>
                                        </p:tgtEl>
                                      </p:cBhvr>
                                      <p:to x="100000" y="100000"/>
                                    </p:animScale>
                                    <p:animScale>
                                      <p:cBhvr>
                                        <p:cTn id="120" dur="26">
                                          <p:stCondLst>
                                            <p:cond delay="1312"/>
                                          </p:stCondLst>
                                        </p:cTn>
                                        <p:tgtEl>
                                          <p:spTgt spid="42"/>
                                        </p:tgtEl>
                                      </p:cBhvr>
                                      <p:to x="100000" y="80000"/>
                                    </p:animScale>
                                    <p:animScale>
                                      <p:cBhvr>
                                        <p:cTn id="121" dur="166" decel="50000">
                                          <p:stCondLst>
                                            <p:cond delay="1338"/>
                                          </p:stCondLst>
                                        </p:cTn>
                                        <p:tgtEl>
                                          <p:spTgt spid="42"/>
                                        </p:tgtEl>
                                      </p:cBhvr>
                                      <p:to x="100000" y="100000"/>
                                    </p:animScale>
                                    <p:animScale>
                                      <p:cBhvr>
                                        <p:cTn id="122" dur="26">
                                          <p:stCondLst>
                                            <p:cond delay="1642"/>
                                          </p:stCondLst>
                                        </p:cTn>
                                        <p:tgtEl>
                                          <p:spTgt spid="42"/>
                                        </p:tgtEl>
                                      </p:cBhvr>
                                      <p:to x="100000" y="90000"/>
                                    </p:animScale>
                                    <p:animScale>
                                      <p:cBhvr>
                                        <p:cTn id="123" dur="166" decel="50000">
                                          <p:stCondLst>
                                            <p:cond delay="1668"/>
                                          </p:stCondLst>
                                        </p:cTn>
                                        <p:tgtEl>
                                          <p:spTgt spid="42"/>
                                        </p:tgtEl>
                                      </p:cBhvr>
                                      <p:to x="100000" y="100000"/>
                                    </p:animScale>
                                    <p:animScale>
                                      <p:cBhvr>
                                        <p:cTn id="124" dur="26">
                                          <p:stCondLst>
                                            <p:cond delay="1808"/>
                                          </p:stCondLst>
                                        </p:cTn>
                                        <p:tgtEl>
                                          <p:spTgt spid="42"/>
                                        </p:tgtEl>
                                      </p:cBhvr>
                                      <p:to x="100000" y="95000"/>
                                    </p:animScale>
                                    <p:animScale>
                                      <p:cBhvr>
                                        <p:cTn id="125" dur="166" decel="50000">
                                          <p:stCondLst>
                                            <p:cond delay="1834"/>
                                          </p:stCondLst>
                                        </p:cTn>
                                        <p:tgtEl>
                                          <p:spTgt spid="42"/>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down)">
                                      <p:cBhvr>
                                        <p:cTn id="130" dur="580">
                                          <p:stCondLst>
                                            <p:cond delay="0"/>
                                          </p:stCondLst>
                                        </p:cTn>
                                        <p:tgtEl>
                                          <p:spTgt spid="43"/>
                                        </p:tgtEl>
                                      </p:cBhvr>
                                    </p:animEffect>
                                    <p:anim calcmode="lin" valueType="num">
                                      <p:cBhvr>
                                        <p:cTn id="131"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32"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33"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34"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35"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36" dur="26">
                                          <p:stCondLst>
                                            <p:cond delay="650"/>
                                          </p:stCondLst>
                                        </p:cTn>
                                        <p:tgtEl>
                                          <p:spTgt spid="43"/>
                                        </p:tgtEl>
                                      </p:cBhvr>
                                      <p:to x="100000" y="60000"/>
                                    </p:animScale>
                                    <p:animScale>
                                      <p:cBhvr>
                                        <p:cTn id="137" dur="166" decel="50000">
                                          <p:stCondLst>
                                            <p:cond delay="676"/>
                                          </p:stCondLst>
                                        </p:cTn>
                                        <p:tgtEl>
                                          <p:spTgt spid="43"/>
                                        </p:tgtEl>
                                      </p:cBhvr>
                                      <p:to x="100000" y="100000"/>
                                    </p:animScale>
                                    <p:animScale>
                                      <p:cBhvr>
                                        <p:cTn id="138" dur="26">
                                          <p:stCondLst>
                                            <p:cond delay="1312"/>
                                          </p:stCondLst>
                                        </p:cTn>
                                        <p:tgtEl>
                                          <p:spTgt spid="43"/>
                                        </p:tgtEl>
                                      </p:cBhvr>
                                      <p:to x="100000" y="80000"/>
                                    </p:animScale>
                                    <p:animScale>
                                      <p:cBhvr>
                                        <p:cTn id="139" dur="166" decel="50000">
                                          <p:stCondLst>
                                            <p:cond delay="1338"/>
                                          </p:stCondLst>
                                        </p:cTn>
                                        <p:tgtEl>
                                          <p:spTgt spid="43"/>
                                        </p:tgtEl>
                                      </p:cBhvr>
                                      <p:to x="100000" y="100000"/>
                                    </p:animScale>
                                    <p:animScale>
                                      <p:cBhvr>
                                        <p:cTn id="140" dur="26">
                                          <p:stCondLst>
                                            <p:cond delay="1642"/>
                                          </p:stCondLst>
                                        </p:cTn>
                                        <p:tgtEl>
                                          <p:spTgt spid="43"/>
                                        </p:tgtEl>
                                      </p:cBhvr>
                                      <p:to x="100000" y="90000"/>
                                    </p:animScale>
                                    <p:animScale>
                                      <p:cBhvr>
                                        <p:cTn id="141" dur="166" decel="50000">
                                          <p:stCondLst>
                                            <p:cond delay="1668"/>
                                          </p:stCondLst>
                                        </p:cTn>
                                        <p:tgtEl>
                                          <p:spTgt spid="43"/>
                                        </p:tgtEl>
                                      </p:cBhvr>
                                      <p:to x="100000" y="100000"/>
                                    </p:animScale>
                                    <p:animScale>
                                      <p:cBhvr>
                                        <p:cTn id="142" dur="26">
                                          <p:stCondLst>
                                            <p:cond delay="1808"/>
                                          </p:stCondLst>
                                        </p:cTn>
                                        <p:tgtEl>
                                          <p:spTgt spid="43"/>
                                        </p:tgtEl>
                                      </p:cBhvr>
                                      <p:to x="100000" y="95000"/>
                                    </p:animScale>
                                    <p:animScale>
                                      <p:cBhvr>
                                        <p:cTn id="143" dur="166" decel="50000">
                                          <p:stCondLst>
                                            <p:cond delay="1834"/>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4" grpId="0" animBg="1"/>
      <p:bldP spid="15" grpId="0" animBg="1"/>
      <p:bldP spid="12" grpId="0"/>
      <p:bldP spid="16" grpId="0"/>
      <p:bldP spid="17" grpId="0"/>
      <p:bldP spid="18" grpId="0"/>
      <p:bldP spid="19" grpId="0" animBg="1"/>
      <p:bldP spid="20" grpId="0" animBg="1"/>
      <p:bldP spid="33" grpId="0" animBg="1"/>
      <p:bldP spid="39" grpId="0" animBg="1"/>
      <p:bldP spid="40" grpId="0"/>
      <p:bldP spid="41" grpId="0"/>
      <p:bldP spid="42"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440183"/>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II. </a:t>
            </a:r>
            <a:r>
              <a:rPr lang="en-US" sz="3600" b="1" dirty="0" err="1">
                <a:solidFill>
                  <a:srgbClr val="002060"/>
                </a:solidFill>
              </a:rPr>
              <a:t>Dụng</a:t>
            </a:r>
            <a:r>
              <a:rPr lang="en-US" sz="3600" b="1" dirty="0">
                <a:solidFill>
                  <a:srgbClr val="002060"/>
                </a:solidFill>
              </a:rPr>
              <a:t> </a:t>
            </a:r>
            <a:r>
              <a:rPr lang="en-US" sz="3600" b="1" dirty="0" err="1">
                <a:solidFill>
                  <a:srgbClr val="002060"/>
                </a:solidFill>
              </a:rPr>
              <a:t>cụ</a:t>
            </a:r>
            <a:r>
              <a:rPr lang="en-US" sz="3600" b="1" dirty="0">
                <a:solidFill>
                  <a:srgbClr val="002060"/>
                </a:solidFill>
              </a:rPr>
              <a:t> </a:t>
            </a:r>
            <a:r>
              <a:rPr lang="en-US" sz="3600" b="1" dirty="0" err="1">
                <a:solidFill>
                  <a:srgbClr val="002060"/>
                </a:solidFill>
              </a:rPr>
              <a:t>đo</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ext Box 49"/>
          <p:cNvSpPr txBox="1">
            <a:spLocks noChangeArrowheads="1"/>
          </p:cNvSpPr>
          <p:nvPr/>
        </p:nvSpPr>
        <p:spPr bwMode="auto">
          <a:xfrm>
            <a:off x="1654178" y="1585567"/>
            <a:ext cx="971440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 </a:t>
            </a:r>
            <a:r>
              <a:rPr lang="en-US" sz="3600" b="1" dirty="0" err="1">
                <a:solidFill>
                  <a:srgbClr val="002060"/>
                </a:solidFill>
                <a:sym typeface="Wingdings" panose="05000000000000000000" pitchFamily="2" charset="2"/>
              </a:rPr>
              <a:t>Dùng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để</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đo</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khối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lượng</a:t>
            </a:r>
            <a:r>
              <a:rPr lang="en-US" sz="3600" b="1" dirty="0">
                <a:solidFill>
                  <a:srgbClr val="002060"/>
                </a:solidFill>
                <a:sym typeface="Wingdings" panose="05000000000000000000" pitchFamily="2" charset="2"/>
              </a:rPr>
              <a:t>  </a:t>
            </a:r>
          </a:p>
          <a:p>
            <a:pPr algn="just" eaLnBrk="1" hangingPunct="1">
              <a:lnSpc>
                <a:spcPct val="150000"/>
              </a:lnSpc>
              <a:spcBef>
                <a:spcPct val="50000"/>
              </a:spcBef>
            </a:pPr>
            <a:r>
              <a:rPr lang="en-US" sz="3600" b="1" dirty="0">
                <a:solidFill>
                  <a:srgbClr val="002060"/>
                </a:solidFill>
                <a:sym typeface="Wingdings" panose="05000000000000000000" pitchFamily="2" charset="2"/>
              </a:rPr>
              <a:t>  - </a:t>
            </a:r>
            <a:r>
              <a:rPr lang="en-US" sz="3600" b="1" dirty="0" err="1">
                <a:solidFill>
                  <a:srgbClr val="002060"/>
                </a:solidFill>
                <a:sym typeface="Wingdings" panose="05000000000000000000" pitchFamily="2" charset="2"/>
              </a:rPr>
              <a:t>Một</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số</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loại</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y </a:t>
            </a:r>
            <a:r>
              <a:rPr lang="en-US" sz="3600" b="1" dirty="0" err="1">
                <a:solidFill>
                  <a:srgbClr val="002060"/>
                </a:solidFill>
                <a:sym typeface="Wingdings" panose="05000000000000000000" pitchFamily="2" charset="2"/>
              </a:rPr>
              <a:t>tế</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tạ</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đòn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đồng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hồ</a:t>
            </a:r>
            <a:r>
              <a:rPr lang="en-US" sz="3600" b="1" dirty="0">
                <a:solidFill>
                  <a:srgbClr val="002060"/>
                </a:solidFill>
                <a:sym typeface="Wingdings" panose="05000000000000000000" pitchFamily="2" charset="2"/>
              </a:rPr>
              <a:t>…</a:t>
            </a:r>
            <a:endParaRPr lang="en-US" sz="3600" b="1" dirty="0">
              <a:solidFill>
                <a:srgbClr val="002060"/>
              </a:solidFill>
            </a:endParaRPr>
          </a:p>
        </p:txBody>
      </p:sp>
      <p:sp>
        <p:nvSpPr>
          <p:cNvPr id="8"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84662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442736" y="702860"/>
            <a:ext cx="7021086" cy="3962400"/>
            <a:chOff x="2442736" y="702860"/>
            <a:chExt cx="7021086" cy="3962400"/>
          </a:xfrm>
        </p:grpSpPr>
        <p:pic>
          <p:nvPicPr>
            <p:cNvPr id="16386"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2736" y="702860"/>
              <a:ext cx="309562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28597" y="2522135"/>
              <a:ext cx="24352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4618891" y="5405306"/>
            <a:ext cx="3395306" cy="650036"/>
            <a:chOff x="4618891" y="5405306"/>
            <a:chExt cx="3395306" cy="650036"/>
          </a:xfrm>
        </p:grpSpPr>
        <p:sp>
          <p:nvSpPr>
            <p:cNvPr id="8" name="Text Box 15"/>
            <p:cNvSpPr txBox="1">
              <a:spLocks noChangeArrowheads="1"/>
            </p:cNvSpPr>
            <p:nvPr/>
          </p:nvSpPr>
          <p:spPr bwMode="auto">
            <a:xfrm>
              <a:off x="5371581" y="5409011"/>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a:solidFill>
                    <a:srgbClr val="002060"/>
                  </a:solidFill>
                  <a:cs typeface="Times New Roman" panose="02020603050405020304" pitchFamily="18" charset="0"/>
                </a:rPr>
                <a:t>Cân y tế</a:t>
              </a:r>
            </a:p>
          </p:txBody>
        </p:sp>
        <p:sp>
          <p:nvSpPr>
            <p:cNvPr id="16390" name="Text Box 6"/>
            <p:cNvSpPr txBox="1">
              <a:spLocks noChangeArrowheads="1"/>
            </p:cNvSpPr>
            <p:nvPr/>
          </p:nvSpPr>
          <p:spPr bwMode="auto">
            <a:xfrm>
              <a:off x="4618891" y="5405306"/>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sz="3200" b="1" dirty="0">
                <a:solidFill>
                  <a:srgbClr val="002060"/>
                </a:solidFill>
                <a:latin typeface="VNI-Times" pitchFamily="2" charset="0"/>
                <a:cs typeface="Arial" panose="020B0604020202020204" pitchFamily="34" charset="0"/>
              </a:endParaRPr>
            </a:p>
          </p:txBody>
        </p:sp>
      </p:grpSp>
      <p:sp>
        <p:nvSpPr>
          <p:cNvPr id="9"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1152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207808"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tạ</a:t>
            </a:r>
            <a:endParaRPr lang="en-US" sz="3600" b="1" dirty="0">
              <a:solidFill>
                <a:srgbClr val="002060"/>
              </a:solidFill>
              <a:cs typeface="Times New Roman" panose="02020603050405020304" pitchFamily="18" charset="0"/>
            </a:endParaRPr>
          </a:p>
        </p:txBody>
      </p:sp>
      <p:pic>
        <p:nvPicPr>
          <p:cNvPr id="1026" name="Picture 2" descr="Cân bàn điện tử hay cân bàn cơ?"/>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543" y="887105"/>
            <a:ext cx="9534335" cy="424445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742000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5"/>
          <p:cNvSpPr txBox="1">
            <a:spLocks noChangeArrowheads="1"/>
          </p:cNvSpPr>
          <p:nvPr/>
        </p:nvSpPr>
        <p:spPr bwMode="auto">
          <a:xfrm>
            <a:off x="5398877" y="5447738"/>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đòn</a:t>
            </a:r>
            <a:endParaRPr lang="en-US" sz="3600" b="1" dirty="0">
              <a:solidFill>
                <a:srgbClr val="002060"/>
              </a:solidFill>
              <a:cs typeface="Times New Roman" panose="02020603050405020304" pitchFamily="18" charset="0"/>
            </a:endParaRPr>
          </a:p>
        </p:txBody>
      </p:sp>
      <p:pic>
        <p:nvPicPr>
          <p:cNvPr id="2050" name="Picture 2" descr="Can canh bo suu tap can co doc nhat Viet Nam-Hinh-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4526" y="1017669"/>
            <a:ext cx="3461424" cy="3324913"/>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pic>
        <p:nvPicPr>
          <p:cNvPr id="10" name="Picture 3"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1017670"/>
            <a:ext cx="3352800" cy="332491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48326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Screen Clipp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4618" y="457008"/>
            <a:ext cx="4563873" cy="4076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24132" y="955343"/>
            <a:ext cx="3930555" cy="316628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5"/>
          <p:cNvSpPr txBox="1">
            <a:spLocks noChangeArrowheads="1"/>
          </p:cNvSpPr>
          <p:nvPr/>
        </p:nvSpPr>
        <p:spPr bwMode="auto">
          <a:xfrm>
            <a:off x="3071850" y="4801407"/>
            <a:ext cx="26426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điện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tử</a:t>
            </a:r>
            <a:endParaRPr lang="en-US" sz="3600" b="1" dirty="0">
              <a:solidFill>
                <a:srgbClr val="002060"/>
              </a:solidFill>
              <a:cs typeface="Times New Roman" panose="02020603050405020304" pitchFamily="18" charset="0"/>
            </a:endParaRPr>
          </a:p>
        </p:txBody>
      </p:sp>
      <p:sp>
        <p:nvSpPr>
          <p:cNvPr id="12" name="Text Box 15"/>
          <p:cNvSpPr txBox="1">
            <a:spLocks noChangeArrowheads="1"/>
          </p:cNvSpPr>
          <p:nvPr/>
        </p:nvSpPr>
        <p:spPr bwMode="auto">
          <a:xfrm>
            <a:off x="7541575" y="4801407"/>
            <a:ext cx="32876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600" b="1" dirty="0" err="1">
                <a:solidFill>
                  <a:srgbClr val="002060"/>
                </a:solidFill>
                <a:cs typeface="Times New Roman" panose="02020603050405020304" pitchFamily="18" charset="0"/>
              </a:rPr>
              <a:t>Cân</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Rô</a:t>
            </a:r>
            <a:r>
              <a:rPr lang="en-US" sz="3600" b="1" dirty="0">
                <a:solidFill>
                  <a:srgbClr val="002060"/>
                </a:solidFill>
                <a:cs typeface="Times New Roman" panose="02020603050405020304" pitchFamily="18" charset="0"/>
              </a:rPr>
              <a:t> </a:t>
            </a:r>
            <a:r>
              <a:rPr lang="en-US" sz="3600" b="1" dirty="0" err="1">
                <a:solidFill>
                  <a:srgbClr val="002060"/>
                </a:solidFill>
                <a:cs typeface="Times New Roman" panose="02020603050405020304" pitchFamily="18" charset="0"/>
              </a:rPr>
              <a:t>béc</a:t>
            </a:r>
            <a:r>
              <a:rPr lang="en-US" sz="3600" b="1" dirty="0">
                <a:solidFill>
                  <a:srgbClr val="002060"/>
                </a:solidFill>
                <a:cs typeface="Times New Roman" panose="02020603050405020304" pitchFamily="18" charset="0"/>
              </a:rPr>
              <a:t> van</a:t>
            </a:r>
          </a:p>
        </p:txBody>
      </p:sp>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3008588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6282" y="193257"/>
            <a:ext cx="3705935"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8239" y="3585029"/>
            <a:ext cx="3676650"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descr="Screen Clippi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98239" y="193257"/>
            <a:ext cx="3676650" cy="306537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 descr="Screen Clippi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62101" y="3585029"/>
            <a:ext cx="3705935" cy="327297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15"/>
          <p:cNvSpPr txBox="1">
            <a:spLocks noChangeArrowheads="1"/>
          </p:cNvSpPr>
          <p:nvPr/>
        </p:nvSpPr>
        <p:spPr bwMode="auto">
          <a:xfrm>
            <a:off x="4655148" y="2636137"/>
            <a:ext cx="37123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a:solidFill>
                  <a:srgbClr val="002060"/>
                </a:solidFill>
                <a:cs typeface="Times New Roman" panose="02020603050405020304" pitchFamily="18" charset="0"/>
              </a:rPr>
              <a:t>Cân</a:t>
            </a:r>
          </a:p>
          <a:p>
            <a:pPr algn="ctr" eaLnBrk="1" hangingPunct="1"/>
            <a:r>
              <a:rPr lang="en-US" sz="4400" b="1">
                <a:solidFill>
                  <a:srgbClr val="002060"/>
                </a:solidFill>
                <a:cs typeface="Times New Roman" panose="02020603050405020304" pitchFamily="18" charset="0"/>
              </a:rPr>
              <a:t>Đồng hồ</a:t>
            </a:r>
          </a:p>
        </p:txBody>
      </p:sp>
      <p:sp>
        <p:nvSpPr>
          <p:cNvPr id="9"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97953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pic>
        <p:nvPicPr>
          <p:cNvPr id="6" name="Picture 2" descr="Kết quả hình ảnh cho hoạt động nhó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221" y="4020598"/>
            <a:ext cx="4577036" cy="25166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34770" y="300251"/>
            <a:ext cx="5308979" cy="646331"/>
          </a:xfrm>
          <a:prstGeom prst="rect">
            <a:avLst/>
          </a:prstGeom>
          <a:noFill/>
          <a:ln>
            <a:solidFill>
              <a:schemeClr val="bg2"/>
            </a:solidFill>
          </a:ln>
          <a:effectLst>
            <a:glow rad="228600">
              <a:schemeClr val="accent5">
                <a:satMod val="175000"/>
                <a:alpha val="40000"/>
              </a:schemeClr>
            </a:glow>
            <a:innerShdw blurRad="63500" dist="50800" dir="5400000">
              <a:prstClr val="black">
                <a:alpha val="50000"/>
              </a:prstClr>
            </a:innerShdw>
          </a:effectLst>
        </p:spPr>
        <p:txBody>
          <a:bodyPr wrap="square" rtlCol="0">
            <a:spAutoFit/>
          </a:bodyPr>
          <a:lstStyle/>
          <a:p>
            <a:pPr algn="ctr"/>
            <a:r>
              <a:rPr lang="en-US" sz="3600" dirty="0">
                <a:solidFill>
                  <a:srgbClr val="002060"/>
                </a:solidFill>
                <a:latin typeface="#9Slide03 BoosterNextFYBlack" panose="02000A03000000020004" pitchFamily="2" charset="0"/>
              </a:rPr>
              <a:t>HOẠT ĐỘNG NHÓM</a:t>
            </a:r>
          </a:p>
        </p:txBody>
      </p:sp>
      <p:sp>
        <p:nvSpPr>
          <p:cNvPr id="9" name="TextBox 8"/>
          <p:cNvSpPr txBox="1"/>
          <p:nvPr/>
        </p:nvSpPr>
        <p:spPr>
          <a:xfrm>
            <a:off x="2006221" y="1698760"/>
            <a:ext cx="9785445" cy="1569660"/>
          </a:xfrm>
          <a:prstGeom prst="rect">
            <a:avLst/>
          </a:prstGeom>
          <a:noFill/>
        </p:spPr>
        <p:txBody>
          <a:bodyPr wrap="square" rtlCol="0">
            <a:spAutoFit/>
          </a:bodyPr>
          <a:lstStyle/>
          <a:p>
            <a:pPr>
              <a:lnSpc>
                <a:spcPct val="150000"/>
              </a:lnSpc>
            </a:pPr>
            <a:r>
              <a:rPr lang="en-US" sz="2800" dirty="0">
                <a:solidFill>
                  <a:srgbClr val="002060"/>
                </a:solidFill>
              </a:rPr>
              <a:t>      </a:t>
            </a:r>
            <a:r>
              <a:rPr lang="en-US" sz="3200" dirty="0" err="1">
                <a:solidFill>
                  <a:srgbClr val="002060"/>
                </a:solidFill>
              </a:rPr>
              <a:t>Mô</a:t>
            </a:r>
            <a:r>
              <a:rPr lang="en-US" sz="3200" dirty="0">
                <a:solidFill>
                  <a:srgbClr val="002060"/>
                </a:solidFill>
              </a:rPr>
              <a:t> </a:t>
            </a:r>
            <a:r>
              <a:rPr lang="en-US" sz="3200" dirty="0" err="1">
                <a:solidFill>
                  <a:srgbClr val="002060"/>
                </a:solidFill>
              </a:rPr>
              <a:t>tả</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tình</a:t>
            </a:r>
            <a:r>
              <a:rPr lang="en-US" sz="3200" dirty="0">
                <a:solidFill>
                  <a:srgbClr val="002060"/>
                </a:solidFill>
              </a:rPr>
              <a:t> </a:t>
            </a:r>
            <a:r>
              <a:rPr lang="en-US" sz="3200" dirty="0" err="1">
                <a:solidFill>
                  <a:srgbClr val="002060"/>
                </a:solidFill>
              </a:rPr>
              <a:t>huống</a:t>
            </a:r>
            <a:r>
              <a:rPr lang="en-US" sz="3200" dirty="0">
                <a:solidFill>
                  <a:srgbClr val="002060"/>
                </a:solidFill>
              </a:rPr>
              <a:t> </a:t>
            </a:r>
            <a:r>
              <a:rPr lang="en-US" sz="3200" dirty="0" err="1">
                <a:solidFill>
                  <a:srgbClr val="002060"/>
                </a:solidFill>
              </a:rPr>
              <a:t>cho</a:t>
            </a:r>
            <a:r>
              <a:rPr lang="en-US" sz="3200" dirty="0">
                <a:solidFill>
                  <a:srgbClr val="002060"/>
                </a:solidFill>
              </a:rPr>
              <a:t> </a:t>
            </a:r>
            <a:r>
              <a:rPr lang="en-US" sz="3200" dirty="0" err="1">
                <a:solidFill>
                  <a:srgbClr val="002060"/>
                </a:solidFill>
              </a:rPr>
              <a:t>thấy</a:t>
            </a:r>
            <a:r>
              <a:rPr lang="en-US" sz="3200" dirty="0">
                <a:solidFill>
                  <a:srgbClr val="002060"/>
                </a:solidFill>
              </a:rPr>
              <a:t> </a:t>
            </a:r>
            <a:r>
              <a:rPr lang="en-US" sz="3200" dirty="0" err="1">
                <a:solidFill>
                  <a:srgbClr val="002060"/>
                </a:solidFill>
              </a:rPr>
              <a:t>sự</a:t>
            </a:r>
            <a:r>
              <a:rPr lang="en-US" sz="3200" dirty="0">
                <a:solidFill>
                  <a:srgbClr val="002060"/>
                </a:solidFill>
              </a:rPr>
              <a:t> </a:t>
            </a:r>
            <a:r>
              <a:rPr lang="en-US" sz="3200" dirty="0" err="1">
                <a:solidFill>
                  <a:srgbClr val="002060"/>
                </a:solidFill>
              </a:rPr>
              <a:t>cần</a:t>
            </a:r>
            <a:r>
              <a:rPr lang="en-US" sz="3200" dirty="0">
                <a:solidFill>
                  <a:srgbClr val="002060"/>
                </a:solidFill>
              </a:rPr>
              <a:t> </a:t>
            </a:r>
            <a:r>
              <a:rPr lang="en-US" sz="3200" dirty="0" err="1">
                <a:solidFill>
                  <a:srgbClr val="002060"/>
                </a:solidFill>
              </a:rPr>
              <a:t>thiết</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việc</a:t>
            </a:r>
            <a:r>
              <a:rPr lang="en-US" sz="3200" dirty="0">
                <a:solidFill>
                  <a:srgbClr val="002060"/>
                </a:solidFill>
              </a:rPr>
              <a:t> </a:t>
            </a:r>
            <a:r>
              <a:rPr lang="en-US" sz="3200" dirty="0" err="1">
                <a:solidFill>
                  <a:srgbClr val="002060"/>
                </a:solidFill>
              </a:rPr>
              <a:t>ước</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đời</a:t>
            </a:r>
            <a:r>
              <a:rPr lang="en-US" sz="3200" dirty="0">
                <a:solidFill>
                  <a:srgbClr val="002060"/>
                </a:solidFill>
              </a:rPr>
              <a:t> </a:t>
            </a:r>
            <a:r>
              <a:rPr lang="en-US" sz="3200" dirty="0" err="1">
                <a:solidFill>
                  <a:srgbClr val="002060"/>
                </a:solidFill>
              </a:rPr>
              <a:t>sống</a:t>
            </a:r>
            <a:r>
              <a:rPr lang="en-US" sz="3200" dirty="0">
                <a:solidFill>
                  <a:srgbClr val="002060"/>
                </a:solidFill>
              </a:rPr>
              <a:t>.</a:t>
            </a:r>
          </a:p>
        </p:txBody>
      </p:sp>
      <p:grpSp>
        <p:nvGrpSpPr>
          <p:cNvPr id="10" name="Group 9"/>
          <p:cNvGrpSpPr/>
          <p:nvPr/>
        </p:nvGrpSpPr>
        <p:grpSpPr>
          <a:xfrm rot="16200000">
            <a:off x="8431374" y="3788948"/>
            <a:ext cx="1728788" cy="3317580"/>
            <a:chOff x="3896054" y="3809540"/>
            <a:chExt cx="1728788" cy="2787650"/>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6054" y="3809540"/>
              <a:ext cx="1728788"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Digit 18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07204" y="5698665"/>
              <a:ext cx="12112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4167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1377158" y="1756007"/>
            <a:ext cx="10329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1:</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Đơn</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vị</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và</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dụng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cụ</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thường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dùng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chiều</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dài</a:t>
            </a:r>
            <a:r>
              <a:rPr lang="en-US" sz="3600" dirty="0">
                <a:solidFill>
                  <a:srgbClr val="0000FF"/>
                </a:solidFill>
                <a:latin typeface="Times New Roman" panose="02020603050405020304" pitchFamily="18" charset="0"/>
              </a:rPr>
              <a:t>?</a:t>
            </a:r>
          </a:p>
        </p:txBody>
      </p:sp>
      <p:sp>
        <p:nvSpPr>
          <p:cNvPr id="5" name="Text Box 7"/>
          <p:cNvSpPr txBox="1">
            <a:spLocks noChangeArrowheads="1"/>
          </p:cNvSpPr>
          <p:nvPr/>
        </p:nvSpPr>
        <p:spPr bwMode="auto">
          <a:xfrm>
            <a:off x="1377158" y="3129352"/>
            <a:ext cx="10329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sz="3600" b="1" u="sng" dirty="0" err="1">
                <a:solidFill>
                  <a:srgbClr val="FF0000"/>
                </a:solidFill>
                <a:latin typeface="Times New Roman" panose="02020603050405020304" pitchFamily="18" charset="0"/>
              </a:rPr>
              <a:t>Câu</a:t>
            </a:r>
            <a:r>
              <a:rPr lang="en-US" sz="3600" b="1" u="sng" dirty="0">
                <a:solidFill>
                  <a:srgbClr val="FF0000"/>
                </a:solidFill>
                <a:latin typeface="Times New Roman" panose="02020603050405020304" pitchFamily="18" charset="0"/>
              </a:rPr>
              <a:t> 2:</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Cách</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chiều</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dài</a:t>
            </a:r>
            <a:r>
              <a:rPr lang="en-US" sz="3600" dirty="0">
                <a:solidFill>
                  <a:srgbClr val="0000FF"/>
                </a:solidFill>
                <a:latin typeface="Times New Roman" panose="02020603050405020304" pitchFamily="18" charset="0"/>
              </a:rPr>
              <a:t>?</a:t>
            </a:r>
          </a:p>
        </p:txBody>
      </p:sp>
      <p:sp>
        <p:nvSpPr>
          <p:cNvPr id="7" name="Title 4">
            <a:extLst>
              <a:ext uri="{FF2B5EF4-FFF2-40B4-BE49-F238E27FC236}">
                <a16:creationId xmlns:a16="http://schemas.microsoft.com/office/drawing/2014/main" id="{79E8BA89-D66D-42E0-A247-3C5F5D49BAB1}"/>
              </a:ext>
            </a:extLst>
          </p:cNvPr>
          <p:cNvSpPr txBox="1">
            <a:spLocks/>
          </p:cNvSpPr>
          <p:nvPr/>
        </p:nvSpPr>
        <p:spPr>
          <a:xfrm>
            <a:off x="956468" y="296363"/>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b="1">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rPr>
              <a:t>KIỂM TRA BÀI CŨ </a:t>
            </a:r>
            <a:endParaRPr lang="en-US" altLang="en-US" b="1" dirty="0">
              <a:solidFill>
                <a:srgbClr val="FF0000"/>
              </a:solidFill>
              <a:latin typeface="Times New Roman" panose="02020603050405020304" pitchFamily="18" charset="0"/>
              <a:ea typeface="AGOldFace-Outline" panose="02020500000000000000" pitchFamily="18" charset="0"/>
              <a:cs typeface="Times New Roman" panose="02020603050405020304"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450" y="5562600"/>
            <a:ext cx="6248400" cy="1295400"/>
          </a:xfrm>
          <a:prstGeom prst="rect">
            <a:avLst/>
          </a:prstGeom>
        </p:spPr>
      </p:pic>
      <p:sp>
        <p:nvSpPr>
          <p:cNvPr id="11" name="Flowchart: Delay 10"/>
          <p:cNvSpPr/>
          <p:nvPr/>
        </p:nvSpPr>
        <p:spPr>
          <a:xfrm>
            <a:off x="57150" y="1962150"/>
            <a:ext cx="1047750" cy="2819400"/>
          </a:xfrm>
          <a:prstGeom prst="flowChartDe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23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952500" y="221819"/>
            <a:ext cx="741044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III. </a:t>
            </a:r>
            <a:r>
              <a:rPr lang="en-US" sz="4400" b="1" dirty="0" err="1">
                <a:solidFill>
                  <a:srgbClr val="002060"/>
                </a:solidFill>
              </a:rPr>
              <a:t>Cách</a:t>
            </a:r>
            <a:r>
              <a:rPr lang="en-US" sz="4400" b="1" dirty="0">
                <a:solidFill>
                  <a:srgbClr val="002060"/>
                </a:solidFill>
              </a:rPr>
              <a:t> </a:t>
            </a:r>
            <a:r>
              <a:rPr lang="en-US" sz="4400" b="1" dirty="0" err="1">
                <a:solidFill>
                  <a:srgbClr val="002060"/>
                </a:solidFill>
              </a:rPr>
              <a:t>đo</a:t>
            </a:r>
            <a:r>
              <a:rPr lang="en-US" sz="4400" b="1" dirty="0">
                <a:solidFill>
                  <a:srgbClr val="002060"/>
                </a:solidFill>
              </a:rPr>
              <a:t> </a:t>
            </a:r>
            <a:r>
              <a:rPr lang="en-US" sz="4400" b="1" dirty="0" err="1">
                <a:solidFill>
                  <a:srgbClr val="002060"/>
                </a:solidFill>
              </a:rPr>
              <a:t>khối</a:t>
            </a:r>
            <a:r>
              <a:rPr lang="en-US" sz="4400" b="1" dirty="0">
                <a:solidFill>
                  <a:srgbClr val="002060"/>
                </a:solidFill>
              </a:rPr>
              <a:t> </a:t>
            </a:r>
            <a:r>
              <a:rPr lang="en-US" sz="4400" b="1" dirty="0" err="1">
                <a:solidFill>
                  <a:srgbClr val="002060"/>
                </a:solidFill>
              </a:rPr>
              <a:t>lượng</a:t>
            </a:r>
            <a:endParaRPr lang="en-US" sz="3600" b="1" dirty="0">
              <a:solidFill>
                <a:srgbClr val="002060"/>
              </a:solidFill>
            </a:endParaRPr>
          </a:p>
        </p:txBody>
      </p:sp>
      <p:sp>
        <p:nvSpPr>
          <p:cNvPr id="32" name="Text Box 49"/>
          <p:cNvSpPr txBox="1">
            <a:spLocks noChangeArrowheads="1"/>
          </p:cNvSpPr>
          <p:nvPr/>
        </p:nvSpPr>
        <p:spPr bwMode="auto">
          <a:xfrm>
            <a:off x="1654178" y="1063363"/>
            <a:ext cx="74524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dirty="0">
                <a:solidFill>
                  <a:srgbClr val="002060"/>
                </a:solidFill>
                <a:sym typeface="Wingdings" panose="05000000000000000000" pitchFamily="2" charset="2"/>
              </a:rPr>
              <a:t>  1. </a:t>
            </a:r>
            <a:r>
              <a:rPr lang="en-US" sz="3600" b="1" dirty="0" err="1">
                <a:solidFill>
                  <a:srgbClr val="002060"/>
                </a:solidFill>
                <a:sym typeface="Wingdings" panose="05000000000000000000" pitchFamily="2" charset="2"/>
              </a:rPr>
              <a:t>Dùng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cân</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đồng</a:t>
            </a:r>
            <a:r>
              <a:rPr lang="en-US" sz="3600" b="1" dirty="0">
                <a:solidFill>
                  <a:srgbClr val="002060"/>
                </a:solidFill>
                <a:sym typeface="Wingdings" panose="05000000000000000000" pitchFamily="2" charset="2"/>
              </a:rPr>
              <a:t> </a:t>
            </a:r>
            <a:r>
              <a:rPr lang="en-US" sz="3600" b="1" dirty="0" err="1">
                <a:solidFill>
                  <a:srgbClr val="002060"/>
                </a:solidFill>
                <a:sym typeface="Wingdings" panose="05000000000000000000" pitchFamily="2" charset="2"/>
              </a:rPr>
              <a:t>hồ</a:t>
            </a:r>
            <a:r>
              <a:rPr lang="en-US" sz="3600" b="1" dirty="0">
                <a:solidFill>
                  <a:srgbClr val="002060"/>
                </a:solidFill>
                <a:sym typeface="Wingdings" panose="05000000000000000000" pitchFamily="2" charset="2"/>
              </a:rPr>
              <a:t>:</a:t>
            </a:r>
            <a:endParaRPr lang="en-US" sz="3600" b="1" dirty="0">
              <a:solidFill>
                <a:srgbClr val="002060"/>
              </a:solidFill>
            </a:endParaRPr>
          </a:p>
        </p:txBody>
      </p:sp>
      <p:pic>
        <p:nvPicPr>
          <p:cNvPr id="7" name="Picture 15"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7906" y="2309614"/>
            <a:ext cx="4116387" cy="42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0" name="AutoShape 31"/>
          <p:cNvSpPr>
            <a:spLocks noChangeArrowheads="1"/>
          </p:cNvSpPr>
          <p:nvPr/>
        </p:nvSpPr>
        <p:spPr bwMode="auto">
          <a:xfrm>
            <a:off x="8362949" y="1170432"/>
            <a:ext cx="2152650" cy="1078523"/>
          </a:xfrm>
          <a:prstGeom prst="wedgeEllipseCallout">
            <a:avLst>
              <a:gd name="adj1" fmla="val -85213"/>
              <a:gd name="adj2" fmla="val 60806"/>
            </a:avLst>
          </a:prstGeom>
          <a:solidFill>
            <a:schemeClr val="accent5">
              <a:lumMod val="75000"/>
            </a:schemeClr>
          </a:solidFill>
          <a:ln w="57150">
            <a:solidFill>
              <a:srgbClr val="FFFF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Đĩa cân</a:t>
            </a:r>
          </a:p>
        </p:txBody>
      </p:sp>
      <p:sp>
        <p:nvSpPr>
          <p:cNvPr id="12" name="AutoShape 32"/>
          <p:cNvSpPr>
            <a:spLocks noChangeArrowheads="1"/>
          </p:cNvSpPr>
          <p:nvPr/>
        </p:nvSpPr>
        <p:spPr bwMode="auto">
          <a:xfrm>
            <a:off x="3314699" y="5447738"/>
            <a:ext cx="2381250" cy="1078523"/>
          </a:xfrm>
          <a:prstGeom prst="wedgeEllipseCallout">
            <a:avLst>
              <a:gd name="adj1" fmla="val 99598"/>
              <a:gd name="adj2" fmla="val -177018"/>
            </a:avLst>
          </a:prstGeom>
          <a:solidFill>
            <a:schemeClr val="accent5">
              <a:lumMod val="75000"/>
            </a:schemeClr>
          </a:solidFill>
          <a:ln w="57150">
            <a:solidFill>
              <a:srgbClr val="FFC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Kim cân</a:t>
            </a:r>
          </a:p>
        </p:txBody>
      </p:sp>
      <p:sp>
        <p:nvSpPr>
          <p:cNvPr id="13" name="AutoShape 33"/>
          <p:cNvSpPr>
            <a:spLocks noChangeArrowheads="1"/>
          </p:cNvSpPr>
          <p:nvPr/>
        </p:nvSpPr>
        <p:spPr bwMode="auto">
          <a:xfrm>
            <a:off x="2476501" y="2739698"/>
            <a:ext cx="2209800" cy="1333500"/>
          </a:xfrm>
          <a:prstGeom prst="wedgeEllipseCallout">
            <a:avLst>
              <a:gd name="adj1" fmla="val 128537"/>
              <a:gd name="adj2" fmla="val -29755"/>
            </a:avLst>
          </a:prstGeom>
          <a:solidFill>
            <a:schemeClr val="accent5">
              <a:lumMod val="75000"/>
            </a:schemeClr>
          </a:solidFill>
          <a:ln w="57150">
            <a:solidFill>
              <a:srgbClr val="FFFF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Ốc điều chỉnh</a:t>
            </a:r>
          </a:p>
        </p:txBody>
      </p:sp>
      <p:sp>
        <p:nvSpPr>
          <p:cNvPr id="14" name="AutoShape 34"/>
          <p:cNvSpPr>
            <a:spLocks noChangeArrowheads="1"/>
          </p:cNvSpPr>
          <p:nvPr/>
        </p:nvSpPr>
        <p:spPr bwMode="auto">
          <a:xfrm>
            <a:off x="9106606" y="3697990"/>
            <a:ext cx="2209094" cy="1485900"/>
          </a:xfrm>
          <a:prstGeom prst="wedgeEllipseCallout">
            <a:avLst>
              <a:gd name="adj1" fmla="val -87787"/>
              <a:gd name="adj2" fmla="val -13065"/>
            </a:avLst>
          </a:prstGeom>
          <a:solidFill>
            <a:schemeClr val="accent5">
              <a:lumMod val="75000"/>
            </a:schemeClr>
          </a:solidFill>
          <a:ln w="57150">
            <a:solidFill>
              <a:srgbClr val="FFC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3200" b="1">
                <a:solidFill>
                  <a:srgbClr val="FFFF00"/>
                </a:solidFill>
              </a:rPr>
              <a:t>Bảng </a:t>
            </a:r>
          </a:p>
          <a:p>
            <a:pPr algn="ctr" eaLnBrk="1" hangingPunct="1"/>
            <a:r>
              <a:rPr lang="en-US" sz="3200" b="1">
                <a:solidFill>
                  <a:srgbClr val="FFFF00"/>
                </a:solidFill>
              </a:rPr>
              <a:t>chia độ</a:t>
            </a:r>
          </a:p>
        </p:txBody>
      </p:sp>
      <p:sp>
        <p:nvSpPr>
          <p:cNvPr id="15" name="Oval 35"/>
          <p:cNvSpPr>
            <a:spLocks noChangeArrowheads="1"/>
          </p:cNvSpPr>
          <p:nvPr/>
        </p:nvSpPr>
        <p:spPr bwMode="auto">
          <a:xfrm>
            <a:off x="6262688" y="3738564"/>
            <a:ext cx="1814512" cy="1630423"/>
          </a:xfrm>
          <a:prstGeom prst="ellipse">
            <a:avLst/>
          </a:prstGeom>
          <a:noFill/>
          <a:ln w="57150">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16"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94782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900" decel="100000" fill="hold"/>
                                        <p:tgtEl>
                                          <p:spTgt spid="10"/>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900" decel="100000" fill="hold"/>
                                        <p:tgtEl>
                                          <p:spTgt spid="12"/>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900" decel="100000" fill="hold"/>
                                        <p:tgtEl>
                                          <p:spTgt spid="13"/>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900" decel="100000" fill="hold"/>
                                        <p:tgtEl>
                                          <p:spTgt spid="14"/>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8" presetID="3" presetClass="entr" presetSubtype="10" repeatCount="indefinite"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linds(horizontal)">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10" grpId="0" animBg="1"/>
      <p:bldP spid="12" grpId="0" animBg="1"/>
      <p:bldP spid="13"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6"/>
          <p:cNvSpPr txBox="1">
            <a:spLocks noChangeArrowheads="1"/>
          </p:cNvSpPr>
          <p:nvPr/>
        </p:nvSpPr>
        <p:spPr bwMode="auto">
          <a:xfrm>
            <a:off x="1355393" y="90113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Cân</a:t>
            </a:r>
            <a:r>
              <a:rPr lang="en-US" sz="3600" b="1" dirty="0">
                <a:solidFill>
                  <a:srgbClr val="FF0000"/>
                </a:solidFill>
              </a:rPr>
              <a:t> </a:t>
            </a:r>
            <a:r>
              <a:rPr lang="en-US" sz="3600" b="1" dirty="0" err="1">
                <a:solidFill>
                  <a:srgbClr val="FF0000"/>
                </a:solidFill>
              </a:rPr>
              <a:t>đồng</a:t>
            </a:r>
            <a:r>
              <a:rPr lang="en-US" sz="3600" b="1" dirty="0">
                <a:solidFill>
                  <a:srgbClr val="FF0000"/>
                </a:solidFill>
              </a:rPr>
              <a:t> </a:t>
            </a:r>
            <a:r>
              <a:rPr lang="en-US" sz="3600" b="1" dirty="0" err="1">
                <a:solidFill>
                  <a:srgbClr val="FF0000"/>
                </a:solidFill>
              </a:rPr>
              <a:t>hồ</a:t>
            </a:r>
            <a:r>
              <a:rPr lang="en-US" b="1" dirty="0">
                <a:solidFill>
                  <a:srgbClr val="FF0000"/>
                </a:solidFill>
              </a:rPr>
              <a:t> </a:t>
            </a:r>
          </a:p>
          <a:p>
            <a:pPr eaLnBrk="1" hangingPunct="1">
              <a:spcBef>
                <a:spcPct val="50000"/>
              </a:spcBef>
            </a:pPr>
            <a:r>
              <a:rPr lang="en-US" sz="3600" b="1" dirty="0">
                <a:solidFill>
                  <a:srgbClr val="002060"/>
                </a:solidFill>
              </a:rPr>
              <a:t>GHĐ: 100 kg</a:t>
            </a:r>
          </a:p>
          <a:p>
            <a:pPr eaLnBrk="1" hangingPunct="1">
              <a:spcBef>
                <a:spcPct val="50000"/>
              </a:spcBef>
            </a:pPr>
            <a:r>
              <a:rPr lang="en-US" sz="3600" b="1" dirty="0">
                <a:solidFill>
                  <a:srgbClr val="002060"/>
                </a:solidFill>
              </a:rPr>
              <a:t>ĐCNN: 0,2 kg</a:t>
            </a:r>
          </a:p>
        </p:txBody>
      </p:sp>
      <p:pic>
        <p:nvPicPr>
          <p:cNvPr id="3074" name="Picture 2" descr="can-dong-ho-lo-xo-nhon-hoa-100kg-nhs-1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206" y="503261"/>
            <a:ext cx="7846893" cy="610216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130749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26"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sp>
        <p:nvSpPr>
          <p:cNvPr id="9" name="AutoShape 28" descr="Z"/>
          <p:cNvSpPr>
            <a:spLocks noChangeAspect="1" noChangeArrowheads="1"/>
          </p:cNvSpPr>
          <p:nvPr/>
        </p:nvSpPr>
        <p:spPr bwMode="auto">
          <a:xfrm>
            <a:off x="6743700" y="3505200"/>
            <a:ext cx="304800" cy="269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p>
        </p:txBody>
      </p:sp>
      <p:pic>
        <p:nvPicPr>
          <p:cNvPr id="16" name="Picture 2" descr="Trong hình, cân đồng hồ sau đang bị thiếu kim. Các bạn học sinh đ"/>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424" y="0"/>
            <a:ext cx="6569075" cy="65293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16"/>
          <p:cNvSpPr txBox="1">
            <a:spLocks noChangeArrowheads="1"/>
          </p:cNvSpPr>
          <p:nvPr/>
        </p:nvSpPr>
        <p:spPr bwMode="auto">
          <a:xfrm>
            <a:off x="1378284" y="1068404"/>
            <a:ext cx="474345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Cân</a:t>
            </a:r>
            <a:r>
              <a:rPr lang="en-US" sz="3600" b="1" dirty="0">
                <a:solidFill>
                  <a:srgbClr val="FF0000"/>
                </a:solidFill>
              </a:rPr>
              <a:t> </a:t>
            </a:r>
            <a:r>
              <a:rPr lang="en-US" sz="3600" b="1" dirty="0" err="1">
                <a:solidFill>
                  <a:srgbClr val="FF0000"/>
                </a:solidFill>
              </a:rPr>
              <a:t>đồng</a:t>
            </a:r>
            <a:r>
              <a:rPr lang="en-US" sz="3600" b="1" dirty="0">
                <a:solidFill>
                  <a:srgbClr val="FF0000"/>
                </a:solidFill>
              </a:rPr>
              <a:t> </a:t>
            </a:r>
            <a:r>
              <a:rPr lang="en-US" sz="3600" b="1" dirty="0" err="1">
                <a:solidFill>
                  <a:srgbClr val="FF0000"/>
                </a:solidFill>
              </a:rPr>
              <a:t>hồ</a:t>
            </a:r>
            <a:r>
              <a:rPr lang="en-US" b="1" dirty="0">
                <a:solidFill>
                  <a:srgbClr val="FF0000"/>
                </a:solidFill>
              </a:rPr>
              <a:t> </a:t>
            </a:r>
          </a:p>
          <a:p>
            <a:pPr algn="ctr" eaLnBrk="1" hangingPunct="1">
              <a:spcBef>
                <a:spcPct val="50000"/>
              </a:spcBef>
            </a:pPr>
            <a:r>
              <a:rPr lang="en-US" sz="3600" b="1" dirty="0">
                <a:solidFill>
                  <a:srgbClr val="002060"/>
                </a:solidFill>
              </a:rPr>
              <a:t>GHĐ: 10 kg</a:t>
            </a:r>
          </a:p>
          <a:p>
            <a:pPr algn="ctr" eaLnBrk="1" hangingPunct="1">
              <a:spcBef>
                <a:spcPct val="50000"/>
              </a:spcBef>
            </a:pPr>
            <a:r>
              <a:rPr lang="en-US" sz="3600" b="1" dirty="0">
                <a:solidFill>
                  <a:srgbClr val="002060"/>
                </a:solidFill>
              </a:rPr>
              <a:t>ĐCNN: 0,25 kg</a:t>
            </a:r>
          </a:p>
        </p:txBody>
      </p:sp>
      <p:sp>
        <p:nvSpPr>
          <p:cNvPr id="2" name="Title 1"/>
          <p:cNvSpPr>
            <a:spLocks noGrp="1"/>
          </p:cNvSpPr>
          <p:nvPr>
            <p:ph type="title"/>
          </p:nvPr>
        </p:nvSpPr>
        <p:spPr/>
        <p:txBody>
          <a:bodyPr/>
          <a:lstStyle/>
          <a:p>
            <a:endParaRPr lang="en-US"/>
          </a:p>
        </p:txBody>
      </p:sp>
      <p:sp>
        <p:nvSpPr>
          <p:cNvPr id="10"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
        <p:nvSpPr>
          <p:cNvPr id="11" name="Text Box 16"/>
          <p:cNvSpPr txBox="1">
            <a:spLocks noChangeArrowheads="1"/>
          </p:cNvSpPr>
          <p:nvPr/>
        </p:nvSpPr>
        <p:spPr bwMode="auto">
          <a:xfrm>
            <a:off x="1378284" y="4214394"/>
            <a:ext cx="474345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b="1" dirty="0">
                <a:solidFill>
                  <a:srgbClr val="006600"/>
                </a:solidFill>
              </a:rPr>
              <a:t> </a:t>
            </a:r>
          </a:p>
          <a:p>
            <a:pPr algn="ctr" eaLnBrk="1" hangingPunct="1">
              <a:spcBef>
                <a:spcPct val="50000"/>
              </a:spcBef>
            </a:pPr>
            <a:r>
              <a:rPr lang="en-US" sz="3600" b="1" dirty="0" err="1">
                <a:solidFill>
                  <a:srgbClr val="FF0000"/>
                </a:solidFill>
              </a:rPr>
              <a:t>Kết</a:t>
            </a:r>
            <a:r>
              <a:rPr lang="en-US" sz="3600" b="1" dirty="0">
                <a:solidFill>
                  <a:srgbClr val="FF0000"/>
                </a:solidFill>
              </a:rPr>
              <a:t> </a:t>
            </a:r>
            <a:r>
              <a:rPr lang="en-US" sz="3600" b="1" dirty="0" err="1">
                <a:solidFill>
                  <a:srgbClr val="FF0000"/>
                </a:solidFill>
              </a:rPr>
              <a:t>quả</a:t>
            </a:r>
            <a:r>
              <a:rPr lang="en-US" sz="3600" b="1" dirty="0">
                <a:solidFill>
                  <a:srgbClr val="FF0000"/>
                </a:solidFill>
              </a:rPr>
              <a:t> </a:t>
            </a:r>
            <a:r>
              <a:rPr lang="en-US" sz="3600" b="1" dirty="0" err="1">
                <a:solidFill>
                  <a:srgbClr val="FF0000"/>
                </a:solidFill>
              </a:rPr>
              <a:t>đo</a:t>
            </a:r>
            <a:endParaRPr lang="en-US" b="1" dirty="0">
              <a:solidFill>
                <a:srgbClr val="FF0000"/>
              </a:solidFill>
            </a:endParaRPr>
          </a:p>
          <a:p>
            <a:pPr algn="ctr" eaLnBrk="1" hangingPunct="1">
              <a:spcBef>
                <a:spcPct val="50000"/>
              </a:spcBef>
            </a:pPr>
            <a:r>
              <a:rPr lang="en-US" sz="3600" b="1" dirty="0">
                <a:solidFill>
                  <a:srgbClr val="002060"/>
                </a:solidFill>
              </a:rPr>
              <a:t>2 kg</a:t>
            </a:r>
          </a:p>
        </p:txBody>
      </p:sp>
    </p:spTree>
    <p:extLst>
      <p:ext uri="{BB962C8B-B14F-4D97-AF65-F5344CB8AC3E}">
        <p14:creationId xmlns:p14="http://schemas.microsoft.com/office/powerpoint/2010/main" val="115392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04636" y="1579503"/>
            <a:ext cx="10144836" cy="4524315"/>
          </a:xfrm>
          <a:prstGeom prst="rect">
            <a:avLst/>
          </a:prstGeom>
        </p:spPr>
        <p:txBody>
          <a:bodyPr wrap="square">
            <a:spAutoFit/>
          </a:bodyPr>
          <a:lstStyle/>
          <a:p>
            <a:pPr algn="just">
              <a:lnSpc>
                <a:spcPct val="150000"/>
              </a:lnSpc>
            </a:pPr>
            <a:r>
              <a:rPr lang="en-US" sz="3200" dirty="0">
                <a:solidFill>
                  <a:srgbClr val="002060"/>
                </a:solidFill>
                <a:latin typeface="open sans"/>
              </a:rPr>
              <a:t>B1. </a:t>
            </a:r>
            <a:r>
              <a:rPr lang="en-US" sz="3200" dirty="0" err="1">
                <a:solidFill>
                  <a:srgbClr val="002060"/>
                </a:solidFill>
                <a:latin typeface="open sans"/>
              </a:rPr>
              <a:t>Ước</a:t>
            </a:r>
            <a:r>
              <a:rPr lang="en-US" sz="3200" dirty="0">
                <a:solidFill>
                  <a:srgbClr val="002060"/>
                </a:solidFill>
                <a:latin typeface="open sans"/>
              </a:rPr>
              <a:t> </a:t>
            </a:r>
            <a:r>
              <a:rPr lang="en-US" sz="3200" dirty="0" err="1">
                <a:solidFill>
                  <a:srgbClr val="002060"/>
                </a:solidFill>
                <a:latin typeface="open sans"/>
              </a:rPr>
              <a:t>lượng</a:t>
            </a:r>
            <a:r>
              <a:rPr lang="en-US" sz="3200" dirty="0">
                <a:solidFill>
                  <a:srgbClr val="002060"/>
                </a:solidFill>
                <a:latin typeface="open sans"/>
              </a:rPr>
              <a:t> </a:t>
            </a:r>
            <a:r>
              <a:rPr lang="en-US" sz="3200" dirty="0" err="1">
                <a:solidFill>
                  <a:srgbClr val="002060"/>
                </a:solidFill>
                <a:latin typeface="open sans"/>
              </a:rPr>
              <a:t>khối</a:t>
            </a:r>
            <a:r>
              <a:rPr lang="en-US" sz="3200" dirty="0">
                <a:solidFill>
                  <a:srgbClr val="002060"/>
                </a:solidFill>
                <a:latin typeface="open sans"/>
              </a:rPr>
              <a:t> </a:t>
            </a:r>
            <a:r>
              <a:rPr lang="en-US" sz="3200" dirty="0" err="1">
                <a:solidFill>
                  <a:srgbClr val="002060"/>
                </a:solidFill>
                <a:latin typeface="open sans"/>
              </a:rPr>
              <a:t>lượng</a:t>
            </a:r>
            <a:r>
              <a:rPr lang="en-US" sz="3200" dirty="0">
                <a:solidFill>
                  <a:srgbClr val="002060"/>
                </a:solidFill>
                <a:latin typeface="open sans"/>
              </a:rPr>
              <a:t> </a:t>
            </a:r>
            <a:r>
              <a:rPr lang="en-US" sz="3200" dirty="0" err="1">
                <a:solidFill>
                  <a:srgbClr val="002060"/>
                </a:solidFill>
                <a:latin typeface="open sans"/>
              </a:rPr>
              <a:t>cần</a:t>
            </a:r>
            <a:r>
              <a:rPr lang="en-US" sz="3200" dirty="0">
                <a:solidFill>
                  <a:srgbClr val="002060"/>
                </a:solidFill>
                <a:latin typeface="open sans"/>
              </a:rPr>
              <a:t> </a:t>
            </a:r>
            <a:r>
              <a:rPr lang="en-US" sz="3200" dirty="0" err="1">
                <a:solidFill>
                  <a:srgbClr val="002060"/>
                </a:solidFill>
                <a:latin typeface="open sans"/>
              </a:rPr>
              <a:t>đo</a:t>
            </a:r>
            <a:r>
              <a:rPr lang="en-US" sz="3200" dirty="0">
                <a:solidFill>
                  <a:srgbClr val="002060"/>
                </a:solidFill>
                <a:latin typeface="open sans"/>
              </a:rPr>
              <a:t> </a:t>
            </a:r>
            <a:r>
              <a:rPr lang="en-US" sz="3200" dirty="0" err="1">
                <a:solidFill>
                  <a:srgbClr val="002060"/>
                </a:solidFill>
                <a:latin typeface="open sans"/>
              </a:rPr>
              <a:t>để</a:t>
            </a:r>
            <a:r>
              <a:rPr lang="en-US" sz="3200" dirty="0">
                <a:solidFill>
                  <a:srgbClr val="002060"/>
                </a:solidFill>
                <a:latin typeface="open sans"/>
              </a:rPr>
              <a:t> </a:t>
            </a:r>
            <a:r>
              <a:rPr lang="en-US" sz="3200" dirty="0" err="1">
                <a:solidFill>
                  <a:srgbClr val="002060"/>
                </a:solidFill>
                <a:latin typeface="open sans"/>
              </a:rPr>
              <a:t>chọn</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có</a:t>
            </a:r>
            <a:r>
              <a:rPr lang="en-US" sz="3200" dirty="0">
                <a:solidFill>
                  <a:srgbClr val="002060"/>
                </a:solidFill>
                <a:latin typeface="open sans"/>
              </a:rPr>
              <a:t> GHĐ </a:t>
            </a:r>
            <a:r>
              <a:rPr lang="en-US" sz="3200" dirty="0" err="1">
                <a:solidFill>
                  <a:srgbClr val="002060"/>
                </a:solidFill>
                <a:latin typeface="open sans"/>
              </a:rPr>
              <a:t>và</a:t>
            </a:r>
            <a:r>
              <a:rPr lang="en-US" sz="3200" dirty="0">
                <a:solidFill>
                  <a:srgbClr val="002060"/>
                </a:solidFill>
                <a:latin typeface="open sans"/>
              </a:rPr>
              <a:t> ĐCNN </a:t>
            </a:r>
            <a:r>
              <a:rPr lang="en-US" sz="3200" dirty="0" err="1">
                <a:solidFill>
                  <a:srgbClr val="002060"/>
                </a:solidFill>
                <a:latin typeface="open sans"/>
              </a:rPr>
              <a:t>thích</a:t>
            </a:r>
            <a:r>
              <a:rPr lang="en-US" sz="3200" dirty="0">
                <a:solidFill>
                  <a:srgbClr val="002060"/>
                </a:solidFill>
                <a:latin typeface="open sans"/>
              </a:rPr>
              <a:t> </a:t>
            </a:r>
            <a:r>
              <a:rPr lang="en-US" sz="3200" dirty="0" err="1">
                <a:solidFill>
                  <a:srgbClr val="002060"/>
                </a:solidFill>
                <a:latin typeface="open sans"/>
              </a:rPr>
              <a:t>hợp</a:t>
            </a:r>
            <a:r>
              <a:rPr lang="en-US" sz="3200" dirty="0">
                <a:solidFill>
                  <a:srgbClr val="002060"/>
                </a:solidFill>
                <a:latin typeface="open sans"/>
              </a:rPr>
              <a:t>.</a:t>
            </a:r>
          </a:p>
          <a:p>
            <a:pPr algn="just">
              <a:lnSpc>
                <a:spcPct val="150000"/>
              </a:lnSpc>
            </a:pPr>
            <a:r>
              <a:rPr lang="en-US" sz="3200" dirty="0">
                <a:solidFill>
                  <a:srgbClr val="002060"/>
                </a:solidFill>
                <a:latin typeface="open sans"/>
              </a:rPr>
              <a:t>B2. </a:t>
            </a:r>
            <a:r>
              <a:rPr lang="en-US" sz="3200" dirty="0" err="1">
                <a:solidFill>
                  <a:srgbClr val="002060"/>
                </a:solidFill>
                <a:latin typeface="open sans"/>
              </a:rPr>
              <a:t>Vặn</a:t>
            </a:r>
            <a:r>
              <a:rPr lang="en-US" sz="3200" dirty="0">
                <a:solidFill>
                  <a:srgbClr val="002060"/>
                </a:solidFill>
                <a:latin typeface="open sans"/>
              </a:rPr>
              <a:t> </a:t>
            </a:r>
            <a:r>
              <a:rPr lang="en-US" sz="3200" dirty="0" err="1">
                <a:solidFill>
                  <a:srgbClr val="002060"/>
                </a:solidFill>
                <a:latin typeface="open sans"/>
              </a:rPr>
              <a:t>ốc</a:t>
            </a:r>
            <a:r>
              <a:rPr lang="en-US" sz="3200" dirty="0">
                <a:solidFill>
                  <a:srgbClr val="002060"/>
                </a:solidFill>
                <a:latin typeface="open sans"/>
              </a:rPr>
              <a:t> </a:t>
            </a:r>
            <a:r>
              <a:rPr lang="en-US" sz="3200" dirty="0" err="1">
                <a:solidFill>
                  <a:srgbClr val="002060"/>
                </a:solidFill>
                <a:latin typeface="open sans"/>
              </a:rPr>
              <a:t>điều</a:t>
            </a:r>
            <a:r>
              <a:rPr lang="en-US" sz="3200" dirty="0">
                <a:solidFill>
                  <a:srgbClr val="002060"/>
                </a:solidFill>
                <a:latin typeface="open sans"/>
              </a:rPr>
              <a:t> </a:t>
            </a:r>
            <a:r>
              <a:rPr lang="en-US" sz="3200" dirty="0" err="1">
                <a:solidFill>
                  <a:srgbClr val="002060"/>
                </a:solidFill>
                <a:latin typeface="open sans"/>
              </a:rPr>
              <a:t>chỉnh</a:t>
            </a:r>
            <a:r>
              <a:rPr lang="en-US" sz="3200" dirty="0">
                <a:solidFill>
                  <a:srgbClr val="002060"/>
                </a:solidFill>
                <a:latin typeface="open sans"/>
              </a:rPr>
              <a:t> </a:t>
            </a:r>
            <a:r>
              <a:rPr lang="en-US" sz="3200" dirty="0" err="1">
                <a:solidFill>
                  <a:srgbClr val="002060"/>
                </a:solidFill>
                <a:latin typeface="open sans"/>
              </a:rPr>
              <a:t>để</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chỉ</a:t>
            </a:r>
            <a:r>
              <a:rPr lang="en-US" sz="3200" dirty="0">
                <a:solidFill>
                  <a:srgbClr val="002060"/>
                </a:solidFill>
                <a:latin typeface="open sans"/>
              </a:rPr>
              <a:t> </a:t>
            </a:r>
            <a:r>
              <a:rPr lang="en-US" sz="3200" dirty="0" err="1">
                <a:solidFill>
                  <a:srgbClr val="002060"/>
                </a:solidFill>
                <a:latin typeface="open sans"/>
              </a:rPr>
              <a:t>thị</a:t>
            </a:r>
            <a:r>
              <a:rPr lang="en-US" sz="3200" dirty="0">
                <a:solidFill>
                  <a:srgbClr val="002060"/>
                </a:solidFill>
                <a:latin typeface="open sans"/>
              </a:rPr>
              <a:t> </a:t>
            </a:r>
            <a:r>
              <a:rPr lang="en-US" sz="3200" dirty="0" err="1">
                <a:solidFill>
                  <a:srgbClr val="002060"/>
                </a:solidFill>
                <a:latin typeface="open sans"/>
              </a:rPr>
              <a:t>về</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0.</a:t>
            </a:r>
          </a:p>
          <a:p>
            <a:pPr algn="just">
              <a:lnSpc>
                <a:spcPct val="150000"/>
              </a:lnSpc>
            </a:pPr>
            <a:r>
              <a:rPr lang="en-US" sz="3200" dirty="0">
                <a:solidFill>
                  <a:srgbClr val="002060"/>
                </a:solidFill>
                <a:latin typeface="open sans"/>
              </a:rPr>
              <a:t>B3. </a:t>
            </a:r>
            <a:r>
              <a:rPr lang="en-US" sz="3200" dirty="0" err="1">
                <a:solidFill>
                  <a:srgbClr val="002060"/>
                </a:solidFill>
                <a:latin typeface="open sans"/>
              </a:rPr>
              <a:t>Đặt</a:t>
            </a:r>
            <a:r>
              <a:rPr lang="en-US" sz="3200" dirty="0">
                <a:solidFill>
                  <a:srgbClr val="002060"/>
                </a:solidFill>
                <a:latin typeface="open sans"/>
              </a:rPr>
              <a:t> </a:t>
            </a:r>
            <a:r>
              <a:rPr lang="en-US" sz="3200" dirty="0" err="1">
                <a:solidFill>
                  <a:srgbClr val="002060"/>
                </a:solidFill>
                <a:latin typeface="open sans"/>
              </a:rPr>
              <a:t>vật</a:t>
            </a:r>
            <a:r>
              <a:rPr lang="en-US" sz="3200" dirty="0">
                <a:solidFill>
                  <a:srgbClr val="002060"/>
                </a:solidFill>
                <a:latin typeface="open sans"/>
              </a:rPr>
              <a:t> </a:t>
            </a:r>
            <a:r>
              <a:rPr lang="en-US" sz="3200" dirty="0" err="1">
                <a:solidFill>
                  <a:srgbClr val="002060"/>
                </a:solidFill>
                <a:latin typeface="open sans"/>
              </a:rPr>
              <a:t>cần</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r>
              <a:rPr lang="en-US" sz="3200" dirty="0" err="1">
                <a:solidFill>
                  <a:srgbClr val="002060"/>
                </a:solidFill>
                <a:latin typeface="open sans"/>
              </a:rPr>
              <a:t>lên</a:t>
            </a:r>
            <a:r>
              <a:rPr lang="en-US" sz="3200" dirty="0">
                <a:solidFill>
                  <a:srgbClr val="002060"/>
                </a:solidFill>
                <a:latin typeface="open sans"/>
              </a:rPr>
              <a:t> </a:t>
            </a:r>
            <a:r>
              <a:rPr lang="en-US" sz="3200" dirty="0" err="1">
                <a:solidFill>
                  <a:srgbClr val="002060"/>
                </a:solidFill>
                <a:latin typeface="open sans"/>
              </a:rPr>
              <a:t>đĩa</a:t>
            </a:r>
            <a:r>
              <a:rPr lang="en-US" sz="3200" dirty="0">
                <a:solidFill>
                  <a:srgbClr val="002060"/>
                </a:solidFill>
                <a:latin typeface="open sans"/>
              </a:rPr>
              <a:t> </a:t>
            </a:r>
            <a:r>
              <a:rPr lang="en-US" sz="3200" dirty="0" err="1">
                <a:solidFill>
                  <a:srgbClr val="002060"/>
                </a:solidFill>
                <a:latin typeface="open sans"/>
              </a:rPr>
              <a:t>cân</a:t>
            </a:r>
            <a:endParaRPr lang="en-US" sz="3200" dirty="0">
              <a:solidFill>
                <a:srgbClr val="002060"/>
              </a:solidFill>
              <a:latin typeface="open sans"/>
            </a:endParaRPr>
          </a:p>
          <a:p>
            <a:pPr algn="just">
              <a:lnSpc>
                <a:spcPct val="150000"/>
              </a:lnSpc>
            </a:pPr>
            <a:r>
              <a:rPr lang="en-US" sz="3200" dirty="0">
                <a:solidFill>
                  <a:srgbClr val="002060"/>
                </a:solidFill>
                <a:latin typeface="open sans"/>
              </a:rPr>
              <a:t>B4. </a:t>
            </a:r>
            <a:r>
              <a:rPr lang="en-US" sz="3200" dirty="0" err="1">
                <a:solidFill>
                  <a:srgbClr val="002060"/>
                </a:solidFill>
                <a:latin typeface="open sans"/>
              </a:rPr>
              <a:t>Mắt</a:t>
            </a:r>
            <a:r>
              <a:rPr lang="en-US" sz="3200" dirty="0">
                <a:solidFill>
                  <a:srgbClr val="002060"/>
                </a:solidFill>
                <a:latin typeface="open sans"/>
              </a:rPr>
              <a:t> </a:t>
            </a:r>
            <a:r>
              <a:rPr lang="en-US" sz="3200" dirty="0" err="1">
                <a:solidFill>
                  <a:srgbClr val="002060"/>
                </a:solidFill>
                <a:latin typeface="open sans"/>
              </a:rPr>
              <a:t>nhìn</a:t>
            </a:r>
            <a:r>
              <a:rPr lang="en-US" sz="3200" dirty="0">
                <a:solidFill>
                  <a:srgbClr val="002060"/>
                </a:solidFill>
                <a:latin typeface="open sans"/>
              </a:rPr>
              <a:t> </a:t>
            </a:r>
            <a:r>
              <a:rPr lang="en-US" sz="3200" dirty="0" err="1">
                <a:solidFill>
                  <a:srgbClr val="002060"/>
                </a:solidFill>
                <a:latin typeface="open sans"/>
              </a:rPr>
              <a:t>vuông</a:t>
            </a:r>
            <a:r>
              <a:rPr lang="en-US" sz="3200" dirty="0">
                <a:solidFill>
                  <a:srgbClr val="002060"/>
                </a:solidFill>
                <a:latin typeface="open sans"/>
              </a:rPr>
              <a:t> </a:t>
            </a:r>
            <a:r>
              <a:rPr lang="en-US" sz="3200" dirty="0" err="1">
                <a:solidFill>
                  <a:srgbClr val="002060"/>
                </a:solidFill>
                <a:latin typeface="open sans"/>
              </a:rPr>
              <a:t>góc</a:t>
            </a:r>
            <a:r>
              <a:rPr lang="en-US" sz="3200" dirty="0">
                <a:solidFill>
                  <a:srgbClr val="002060"/>
                </a:solidFill>
                <a:latin typeface="open sans"/>
              </a:rPr>
              <a:t> </a:t>
            </a:r>
            <a:r>
              <a:rPr lang="en-US" sz="3200" dirty="0" err="1">
                <a:solidFill>
                  <a:srgbClr val="002060"/>
                </a:solidFill>
                <a:latin typeface="open sans"/>
              </a:rPr>
              <a:t>với</a:t>
            </a:r>
            <a:r>
              <a:rPr lang="en-US" sz="3200" dirty="0">
                <a:solidFill>
                  <a:srgbClr val="002060"/>
                </a:solidFill>
                <a:latin typeface="open sans"/>
              </a:rPr>
              <a:t> </a:t>
            </a:r>
            <a:r>
              <a:rPr lang="en-US" sz="3200" dirty="0" err="1">
                <a:solidFill>
                  <a:srgbClr val="002060"/>
                </a:solidFill>
                <a:latin typeface="open sans"/>
              </a:rPr>
              <a:t>vạch</a:t>
            </a:r>
            <a:r>
              <a:rPr lang="en-US" sz="3200" dirty="0">
                <a:solidFill>
                  <a:srgbClr val="002060"/>
                </a:solidFill>
                <a:latin typeface="open sans"/>
              </a:rPr>
              <a:t> chia ở </a:t>
            </a:r>
            <a:r>
              <a:rPr lang="en-US" sz="3200" dirty="0" err="1">
                <a:solidFill>
                  <a:srgbClr val="002060"/>
                </a:solidFill>
                <a:latin typeface="open sans"/>
              </a:rPr>
              <a:t>đầu</a:t>
            </a:r>
            <a:r>
              <a:rPr lang="en-US" sz="3200" dirty="0">
                <a:solidFill>
                  <a:srgbClr val="002060"/>
                </a:solidFill>
                <a:latin typeface="open sans"/>
              </a:rPr>
              <a:t> </a:t>
            </a:r>
            <a:r>
              <a:rPr lang="en-US" sz="3200" dirty="0" err="1">
                <a:solidFill>
                  <a:srgbClr val="002060"/>
                </a:solidFill>
                <a:latin typeface="open sans"/>
              </a:rPr>
              <a:t>kim</a:t>
            </a:r>
            <a:r>
              <a:rPr lang="en-US" sz="3200" dirty="0">
                <a:solidFill>
                  <a:srgbClr val="002060"/>
                </a:solidFill>
                <a:latin typeface="open sans"/>
              </a:rPr>
              <a:t> </a:t>
            </a:r>
            <a:r>
              <a:rPr lang="en-US" sz="3200" dirty="0" err="1">
                <a:solidFill>
                  <a:srgbClr val="002060"/>
                </a:solidFill>
                <a:latin typeface="open sans"/>
              </a:rPr>
              <a:t>cân</a:t>
            </a:r>
            <a:r>
              <a:rPr lang="en-US" sz="3200" dirty="0">
                <a:solidFill>
                  <a:srgbClr val="002060"/>
                </a:solidFill>
                <a:latin typeface="open sans"/>
              </a:rPr>
              <a:t>. </a:t>
            </a:r>
          </a:p>
          <a:p>
            <a:pPr algn="just">
              <a:lnSpc>
                <a:spcPct val="150000"/>
              </a:lnSpc>
            </a:pPr>
            <a:r>
              <a:rPr lang="en-US" sz="3200" dirty="0">
                <a:solidFill>
                  <a:srgbClr val="002060"/>
                </a:solidFill>
                <a:latin typeface="open sans"/>
              </a:rPr>
              <a:t>B5. </a:t>
            </a:r>
            <a:r>
              <a:rPr lang="en-US" sz="3200" dirty="0" err="1">
                <a:solidFill>
                  <a:srgbClr val="002060"/>
                </a:solidFill>
                <a:latin typeface="open sans"/>
              </a:rPr>
              <a:t>Đọc</a:t>
            </a:r>
            <a:r>
              <a:rPr lang="en-US" sz="3200" dirty="0">
                <a:solidFill>
                  <a:srgbClr val="002060"/>
                </a:solidFill>
                <a:latin typeface="open sans"/>
              </a:rPr>
              <a:t> </a:t>
            </a:r>
            <a:r>
              <a:rPr lang="en-US" sz="3200" dirty="0" err="1">
                <a:solidFill>
                  <a:srgbClr val="002060"/>
                </a:solidFill>
                <a:latin typeface="open sans"/>
              </a:rPr>
              <a:t>và</a:t>
            </a:r>
            <a:r>
              <a:rPr lang="en-US" sz="3200" dirty="0">
                <a:solidFill>
                  <a:srgbClr val="002060"/>
                </a:solidFill>
                <a:latin typeface="open sans"/>
              </a:rPr>
              <a:t> </a:t>
            </a:r>
            <a:r>
              <a:rPr lang="en-US" sz="3200" dirty="0" err="1">
                <a:solidFill>
                  <a:srgbClr val="002060"/>
                </a:solidFill>
                <a:latin typeface="open sans"/>
              </a:rPr>
              <a:t>ghi</a:t>
            </a:r>
            <a:r>
              <a:rPr lang="en-US" sz="3200" dirty="0">
                <a:solidFill>
                  <a:srgbClr val="002060"/>
                </a:solidFill>
                <a:latin typeface="open sans"/>
              </a:rPr>
              <a:t> </a:t>
            </a:r>
            <a:r>
              <a:rPr lang="en-US" sz="3200" dirty="0" err="1">
                <a:solidFill>
                  <a:srgbClr val="002060"/>
                </a:solidFill>
                <a:latin typeface="open sans"/>
              </a:rPr>
              <a:t>kết</a:t>
            </a:r>
            <a:r>
              <a:rPr lang="en-US" sz="3200" dirty="0">
                <a:solidFill>
                  <a:srgbClr val="002060"/>
                </a:solidFill>
                <a:latin typeface="open sans"/>
              </a:rPr>
              <a:t> </a:t>
            </a:r>
            <a:r>
              <a:rPr lang="en-US" sz="3200" dirty="0" err="1">
                <a:solidFill>
                  <a:srgbClr val="002060"/>
                </a:solidFill>
                <a:latin typeface="open sans"/>
              </a:rPr>
              <a:t>quả</a:t>
            </a:r>
            <a:r>
              <a:rPr lang="en-US" sz="3200" dirty="0">
                <a:solidFill>
                  <a:srgbClr val="002060"/>
                </a:solidFill>
                <a:latin typeface="open sans"/>
              </a:rPr>
              <a:t> </a:t>
            </a:r>
            <a:r>
              <a:rPr lang="en-US" sz="3200" dirty="0" err="1">
                <a:solidFill>
                  <a:srgbClr val="002060"/>
                </a:solidFill>
                <a:latin typeface="open sans"/>
              </a:rPr>
              <a:t>đo</a:t>
            </a:r>
            <a:r>
              <a:rPr lang="en-US" sz="3200" dirty="0">
                <a:solidFill>
                  <a:srgbClr val="002060"/>
                </a:solidFill>
                <a:latin typeface="open sans"/>
              </a:rPr>
              <a:t>.</a:t>
            </a:r>
            <a:endParaRPr lang="en-US" sz="3200" b="0" i="0" dirty="0">
              <a:solidFill>
                <a:srgbClr val="002060"/>
              </a:solidFill>
              <a:effectLst/>
              <a:latin typeface="open sans"/>
            </a:endParaRPr>
          </a:p>
        </p:txBody>
      </p:sp>
      <p:grpSp>
        <p:nvGrpSpPr>
          <p:cNvPr id="4" name="Group 3"/>
          <p:cNvGrpSpPr/>
          <p:nvPr/>
        </p:nvGrpSpPr>
        <p:grpSpPr>
          <a:xfrm>
            <a:off x="2106164" y="17452"/>
            <a:ext cx="10085839" cy="1581192"/>
            <a:chOff x="2200957" y="122829"/>
            <a:chExt cx="9690792" cy="275343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3569" y="122829"/>
              <a:ext cx="1658180" cy="2753436"/>
            </a:xfrm>
            <a:prstGeom prst="rect">
              <a:avLst/>
            </a:prstGeom>
          </p:spPr>
        </p:pic>
        <p:sp>
          <p:nvSpPr>
            <p:cNvPr id="3" name="TextBox 2"/>
            <p:cNvSpPr txBox="1"/>
            <p:nvPr/>
          </p:nvSpPr>
          <p:spPr>
            <a:xfrm>
              <a:off x="2200957" y="442767"/>
              <a:ext cx="8173619" cy="1607857"/>
            </a:xfrm>
            <a:prstGeom prst="rect">
              <a:avLst/>
            </a:prstGeom>
            <a:noFill/>
          </p:spPr>
          <p:txBody>
            <a:bodyPr wrap="square" rtlCol="0">
              <a:spAutoFit/>
            </a:bodyPr>
            <a:lstStyle/>
            <a:p>
              <a:pPr>
                <a:lnSpc>
                  <a:spcPct val="150000"/>
                </a:lnSpc>
              </a:pPr>
              <a:r>
                <a:rPr lang="en-US" sz="3600" dirty="0" err="1">
                  <a:solidFill>
                    <a:srgbClr val="FF0000"/>
                  </a:solidFill>
                  <a:latin typeface="open sans"/>
                </a:rPr>
                <a:t>Cách</a:t>
              </a:r>
              <a:r>
                <a:rPr lang="en-US" sz="3600" dirty="0">
                  <a:solidFill>
                    <a:srgbClr val="FF0000"/>
                  </a:solidFill>
                  <a:latin typeface="open sans"/>
                </a:rPr>
                <a:t> </a:t>
              </a:r>
              <a:r>
                <a:rPr lang="en-US" sz="3600" dirty="0" err="1">
                  <a:solidFill>
                    <a:srgbClr val="FF0000"/>
                  </a:solidFill>
                  <a:latin typeface="open sans"/>
                </a:rPr>
                <a:t>dùng</a:t>
              </a:r>
              <a:r>
                <a:rPr lang="en-US" sz="3600" dirty="0">
                  <a:solidFill>
                    <a:srgbClr val="FF0000"/>
                  </a:solidFill>
                  <a:latin typeface="open sans"/>
                </a:rPr>
                <a:t> </a:t>
              </a:r>
              <a:r>
                <a:rPr lang="en-US" sz="3600" dirty="0" err="1">
                  <a:solidFill>
                    <a:srgbClr val="FF0000"/>
                  </a:solidFill>
                  <a:latin typeface="open sans"/>
                </a:rPr>
                <a:t>cân</a:t>
              </a:r>
              <a:r>
                <a:rPr lang="en-US" sz="3600" dirty="0">
                  <a:solidFill>
                    <a:srgbClr val="FF0000"/>
                  </a:solidFill>
                  <a:latin typeface="open sans"/>
                </a:rPr>
                <a:t> </a:t>
              </a:r>
              <a:r>
                <a:rPr lang="en-US" sz="3600" dirty="0" err="1">
                  <a:solidFill>
                    <a:srgbClr val="FF0000"/>
                  </a:solidFill>
                  <a:latin typeface="open sans"/>
                </a:rPr>
                <a:t>đồng</a:t>
              </a:r>
              <a:r>
                <a:rPr lang="en-US" sz="3600" dirty="0">
                  <a:solidFill>
                    <a:srgbClr val="FF0000"/>
                  </a:solidFill>
                  <a:latin typeface="open sans"/>
                </a:rPr>
                <a:t> </a:t>
              </a:r>
              <a:r>
                <a:rPr lang="en-US" sz="3600" dirty="0" err="1">
                  <a:solidFill>
                    <a:srgbClr val="FF0000"/>
                  </a:solidFill>
                  <a:latin typeface="open sans"/>
                </a:rPr>
                <a:t>hồ</a:t>
              </a:r>
              <a:r>
                <a:rPr lang="en-US" sz="3600" dirty="0">
                  <a:solidFill>
                    <a:srgbClr val="FF0000"/>
                  </a:solidFill>
                  <a:latin typeface="open sans"/>
                </a:rPr>
                <a:t> </a:t>
              </a:r>
              <a:r>
                <a:rPr lang="en-US" sz="3600" dirty="0" err="1">
                  <a:solidFill>
                    <a:srgbClr val="FF0000"/>
                  </a:solidFill>
                  <a:latin typeface="open sans"/>
                </a:rPr>
                <a:t>đo</a:t>
              </a:r>
              <a:r>
                <a:rPr lang="en-US" sz="3600" dirty="0">
                  <a:solidFill>
                    <a:srgbClr val="FF0000"/>
                  </a:solidFill>
                  <a:latin typeface="open sans"/>
                </a:rPr>
                <a:t> </a:t>
              </a:r>
              <a:r>
                <a:rPr lang="en-US" sz="3600" dirty="0" err="1">
                  <a:solidFill>
                    <a:srgbClr val="FF0000"/>
                  </a:solidFill>
                  <a:latin typeface="open sans"/>
                </a:rPr>
                <a:t>khối</a:t>
              </a:r>
              <a:r>
                <a:rPr lang="en-US" sz="3600" dirty="0">
                  <a:solidFill>
                    <a:srgbClr val="FF0000"/>
                  </a:solidFill>
                  <a:latin typeface="open sans"/>
                </a:rPr>
                <a:t> </a:t>
              </a:r>
              <a:r>
                <a:rPr lang="en-US" sz="3600" dirty="0" err="1">
                  <a:solidFill>
                    <a:srgbClr val="FF0000"/>
                  </a:solidFill>
                  <a:latin typeface="open sans"/>
                </a:rPr>
                <a:t>lượng</a:t>
              </a:r>
              <a:r>
                <a:rPr lang="en-US" sz="3600" dirty="0">
                  <a:solidFill>
                    <a:srgbClr val="FF0000"/>
                  </a:solidFill>
                  <a:latin typeface="open sans"/>
                </a:rPr>
                <a:t>:</a:t>
              </a:r>
            </a:p>
          </p:txBody>
        </p:sp>
      </p:grpSp>
      <p:sp>
        <p:nvSpPr>
          <p:cNvPr id="8" name="TextBox 7"/>
          <p:cNvSpPr txBox="1"/>
          <p:nvPr/>
        </p:nvSpPr>
        <p:spPr>
          <a:xfrm>
            <a:off x="8137180" y="2649308"/>
            <a:ext cx="3835021" cy="646331"/>
          </a:xfrm>
          <a:prstGeom prst="rect">
            <a:avLst/>
          </a:prstGeom>
          <a:noFill/>
        </p:spPr>
        <p:txBody>
          <a:bodyPr wrap="square" rtlCol="0">
            <a:spAutoFit/>
          </a:bodyPr>
          <a:lstStyle/>
          <a:p>
            <a:endParaRPr lang="en-US" dirty="0">
              <a:solidFill>
                <a:srgbClr val="002060"/>
              </a:solidFill>
              <a:latin typeface="open sans"/>
            </a:endParaRPr>
          </a:p>
          <a:p>
            <a:endParaRPr lang="en-US" dirty="0">
              <a:solidFill>
                <a:srgbClr val="002060"/>
              </a:solidFill>
              <a:latin typeface="open sans"/>
            </a:endParaRPr>
          </a:p>
        </p:txBody>
      </p:sp>
      <p:sp>
        <p:nvSpPr>
          <p:cNvPr id="10" name="Title 2">
            <a:extLst>
              <a:ext uri="{FF2B5EF4-FFF2-40B4-BE49-F238E27FC236}">
                <a16:creationId xmlns:a16="http://schemas.microsoft.com/office/drawing/2014/main" id="{285B5BEE-6663-477E-84CC-8F3239D3B1D6}"/>
              </a:ext>
            </a:extLst>
          </p:cNvPr>
          <p:cNvSpPr txBox="1">
            <a:spLocks/>
          </p:cNvSpPr>
          <p:nvPr/>
        </p:nvSpPr>
        <p:spPr>
          <a:xfrm rot="16200000">
            <a:off x="-1465641" y="3093730"/>
            <a:ext cx="4082579" cy="727691"/>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a:solidFill>
                  <a:schemeClr val="accent5">
                    <a:lumMod val="75000"/>
                  </a:schemeClr>
                </a:solidFill>
              </a:rPr>
              <a:t>BÀI 6: ĐO KHỐI LƯỢNG</a:t>
            </a:r>
          </a:p>
        </p:txBody>
      </p:sp>
    </p:spTree>
    <p:extLst>
      <p:ext uri="{BB962C8B-B14F-4D97-AF65-F5344CB8AC3E}">
        <p14:creationId xmlns:p14="http://schemas.microsoft.com/office/powerpoint/2010/main" val="256597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nodePh="1">
                                  <p:stCondLst>
                                    <p:cond delay="0"/>
                                  </p:stCondLst>
                                  <p:endCondLst>
                                    <p:cond evt="begin" delay="0">
                                      <p:tn val="15"/>
                                    </p:cond>
                                  </p:end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1000"/>
                                        <p:tgtEl>
                                          <p:spTgt spid="5">
                                            <p:txEl>
                                              <p:pRg st="0" end="0"/>
                                            </p:txEl>
                                          </p:spTgt>
                                        </p:tgtEl>
                                      </p:cBhvr>
                                    </p:animEffect>
                                    <p:anim calcmode="lin" valueType="num">
                                      <p:cBhvr>
                                        <p:cTn id="2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circle(in)">
                                      <p:cBhvr>
                                        <p:cTn id="34" dur="20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circle(in)">
                                      <p:cBhvr>
                                        <p:cTn id="39" dur="20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diamond(in)">
                                      <p:cBhvr>
                                        <p:cTn id="44"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81468" y="177353"/>
            <a:ext cx="6043717" cy="523220"/>
          </a:xfrm>
          <a:prstGeom prst="rect">
            <a:avLst/>
          </a:prstGeom>
          <a:solidFill>
            <a:schemeClr val="accent1">
              <a:lumMod val="20000"/>
              <a:lumOff val="80000"/>
            </a:schemeClr>
          </a:solidFill>
          <a:ln>
            <a:solidFill>
              <a:schemeClr val="accent1">
                <a:lumMod val="20000"/>
                <a:lumOff val="80000"/>
              </a:schemeClr>
            </a:solidFill>
          </a:ln>
          <a:effectLst>
            <a:outerShdw blurRad="50800" dist="38100" dir="8100000" algn="tr" rotWithShape="0">
              <a:prstClr val="black">
                <a:alpha val="40000"/>
              </a:prstClr>
            </a:outerShdw>
          </a:effectLst>
        </p:spPr>
        <p:txBody>
          <a:bodyPr wrap="square" rtlCol="0">
            <a:spAutoFit/>
          </a:bodyPr>
          <a:lstStyle/>
          <a:p>
            <a:r>
              <a:rPr lang="en-US" sz="2800" b="1" dirty="0">
                <a:solidFill>
                  <a:srgbClr val="002060"/>
                </a:solidFill>
                <a:latin typeface="Times New Roman" panose="02020603050405020304" pitchFamily="18" charset="0"/>
                <a:cs typeface="Times New Roman" panose="02020603050405020304" pitchFamily="18" charset="0"/>
              </a:rPr>
              <a:t>HOẠT ĐỘNG NHÓM: THỰC HÀNH</a:t>
            </a:r>
          </a:p>
        </p:txBody>
      </p:sp>
      <p:grpSp>
        <p:nvGrpSpPr>
          <p:cNvPr id="13" name="Group 12"/>
          <p:cNvGrpSpPr/>
          <p:nvPr/>
        </p:nvGrpSpPr>
        <p:grpSpPr>
          <a:xfrm>
            <a:off x="9192474" y="516307"/>
            <a:ext cx="2625969" cy="2133600"/>
            <a:chOff x="5873261" y="3270738"/>
            <a:chExt cx="3364523" cy="2579077"/>
          </a:xfrm>
        </p:grpSpPr>
        <p:pic>
          <p:nvPicPr>
            <p:cNvPr id="9" name="Picture 8"/>
            <p:cNvPicPr>
              <a:picLocks noChangeAspect="1"/>
            </p:cNvPicPr>
            <p:nvPr/>
          </p:nvPicPr>
          <p:blipFill rotWithShape="1">
            <a:blip r:embed="rId2"/>
            <a:srcRect l="51698" t="42814" r="9471" b="4270"/>
            <a:stretch/>
          </p:blipFill>
          <p:spPr>
            <a:xfrm>
              <a:off x="5873261" y="3270738"/>
              <a:ext cx="3364523" cy="2579077"/>
            </a:xfrm>
            <a:prstGeom prst="rect">
              <a:avLst/>
            </a:prstGeom>
          </p:spPr>
        </p:pic>
        <p:sp>
          <p:nvSpPr>
            <p:cNvPr id="10" name="Rectangle 9"/>
            <p:cNvSpPr/>
            <p:nvPr/>
          </p:nvSpPr>
          <p:spPr bwMode="auto">
            <a:xfrm>
              <a:off x="6986955" y="3270738"/>
              <a:ext cx="808892" cy="445478"/>
            </a:xfrm>
            <a:prstGeom prst="rect">
              <a:avLst/>
            </a:prstGeom>
            <a:solidFill>
              <a:srgbClr val="C1DAD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p:cNvSpPr/>
            <p:nvPr/>
          </p:nvSpPr>
          <p:spPr bwMode="auto">
            <a:xfrm>
              <a:off x="5873261" y="3270738"/>
              <a:ext cx="1336799" cy="4454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Arial" charset="0"/>
                </a:rPr>
                <a:t>Hình</a:t>
              </a:r>
              <a:r>
                <a:rPr kumimoji="0" lang="en-US" sz="2000" b="0" i="0" u="none" strike="noStrike" cap="none" normalizeH="0" dirty="0">
                  <a:ln>
                    <a:noFill/>
                  </a:ln>
                  <a:solidFill>
                    <a:schemeClr val="tx1"/>
                  </a:solidFill>
                  <a:effectLst/>
                  <a:latin typeface="Arial" charset="0"/>
                </a:rPr>
                <a:t> 1</a:t>
              </a:r>
              <a:endParaRPr kumimoji="0" lang="en-US" sz="2000" b="0" i="0" u="none" strike="noStrike" cap="none" normalizeH="0" baseline="0" dirty="0">
                <a:ln>
                  <a:noFill/>
                </a:ln>
                <a:solidFill>
                  <a:schemeClr val="tx1"/>
                </a:solidFill>
                <a:effectLst/>
                <a:latin typeface="Arial" charset="0"/>
              </a:endParaRPr>
            </a:p>
          </p:txBody>
        </p:sp>
      </p:grpSp>
      <p:sp>
        <p:nvSpPr>
          <p:cNvPr id="14" name="TextBox 13"/>
          <p:cNvSpPr txBox="1"/>
          <p:nvPr/>
        </p:nvSpPr>
        <p:spPr>
          <a:xfrm>
            <a:off x="982639" y="884839"/>
            <a:ext cx="7725017" cy="2554545"/>
          </a:xfrm>
          <a:prstGeom prst="rect">
            <a:avLst/>
          </a:prstGeom>
          <a:noFill/>
        </p:spPr>
        <p:txBody>
          <a:bodyPr wrap="square" rtlCol="0">
            <a:spAutoFit/>
          </a:bodyPr>
          <a:lstStyle/>
          <a:p>
            <a:pPr algn="just"/>
            <a:r>
              <a:rPr lang="en-US" sz="3200" b="1" dirty="0">
                <a:solidFill>
                  <a:srgbClr val="002060"/>
                </a:solidFill>
                <a:latin typeface="Times New Roman" panose="02020603050405020304" pitchFamily="18" charset="0"/>
                <a:cs typeface="Times New Roman" panose="02020603050405020304" pitchFamily="18" charset="0"/>
              </a:rPr>
              <a:t>1. </a:t>
            </a:r>
            <a:r>
              <a:rPr lang="en-US" sz="3200" b="1" dirty="0" err="1">
                <a:solidFill>
                  <a:srgbClr val="002060"/>
                </a:solidFill>
                <a:latin typeface="Times New Roman" panose="02020603050405020304" pitchFamily="18" charset="0"/>
                <a:cs typeface="Times New Roman" panose="02020603050405020304" pitchFamily="18" charset="0"/>
              </a:rPr>
              <a:t>Đọc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kết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quả</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táo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trong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hình</a:t>
            </a:r>
            <a:r>
              <a:rPr lang="en-US" sz="3200" b="1" dirty="0">
                <a:solidFill>
                  <a:srgbClr val="002060"/>
                </a:solidFill>
                <a:latin typeface="Times New Roman" panose="02020603050405020304" pitchFamily="18" charset="0"/>
                <a:cs typeface="Times New Roman" panose="02020603050405020304" pitchFamily="18" charset="0"/>
              </a:rPr>
              <a:t> 1.</a:t>
            </a:r>
          </a:p>
          <a:p>
            <a:pPr algn="just"/>
            <a:r>
              <a:rPr lang="en-US" sz="3200" b="1" dirty="0">
                <a:solidFill>
                  <a:srgbClr val="002060"/>
                </a:solidFill>
                <a:latin typeface="Times New Roman" panose="02020603050405020304" pitchFamily="18" charset="0"/>
                <a:cs typeface="Times New Roman" panose="02020603050405020304" pitchFamily="18" charset="0"/>
              </a:rPr>
              <a:t>2. </a:t>
            </a:r>
            <a:r>
              <a:rPr lang="en-US" sz="3200" b="1" dirty="0" err="1">
                <a:solidFill>
                  <a:srgbClr val="002060"/>
                </a:solidFill>
                <a:latin typeface="Times New Roman" panose="02020603050405020304" pitchFamily="18" charset="0"/>
                <a:cs typeface="Times New Roman" panose="02020603050405020304" pitchFamily="18" charset="0"/>
              </a:rPr>
              <a:t>Thực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đo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khối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lượng</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hộp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bút</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hoặc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chiếc</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cặp</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sách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của</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em</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Hoàn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thành</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vào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vở</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theo</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mẫu</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bảng</a:t>
            </a:r>
            <a:r>
              <a:rPr lang="en-US" sz="3200" b="1" dirty="0">
                <a:solidFill>
                  <a:srgbClr val="002060"/>
                </a:solidFill>
                <a:latin typeface="Times New Roman" panose="02020603050405020304" pitchFamily="18" charset="0"/>
                <a:cs typeface="Times New Roman" panose="02020603050405020304" pitchFamily="18" charset="0"/>
              </a:rPr>
              <a:t> </a:t>
            </a:r>
          </a:p>
        </p:txBody>
      </p:sp>
      <p:graphicFrame>
        <p:nvGraphicFramePr>
          <p:cNvPr id="15" name="Table 14"/>
          <p:cNvGraphicFramePr>
            <a:graphicFrameLocks noGrp="1"/>
          </p:cNvGraphicFramePr>
          <p:nvPr>
            <p:extLst>
              <p:ext uri="{D42A27DB-BD31-4B8C-83A1-F6EECF244321}">
                <p14:modId xmlns:p14="http://schemas.microsoft.com/office/powerpoint/2010/main" val="464028016"/>
              </p:ext>
            </p:extLst>
          </p:nvPr>
        </p:nvGraphicFramePr>
        <p:xfrm>
          <a:off x="-1" y="3957851"/>
          <a:ext cx="12037102" cy="2900148"/>
        </p:xfrm>
        <a:graphic>
          <a:graphicData uri="http://schemas.openxmlformats.org/drawingml/2006/table">
            <a:tbl>
              <a:tblPr firstRow="1" bandRow="1">
                <a:tableStyleId>{5C22544A-7EE6-4342-B048-85BDC9FD1C3A}</a:tableStyleId>
              </a:tblPr>
              <a:tblGrid>
                <a:gridCol w="1337456">
                  <a:extLst>
                    <a:ext uri="{9D8B030D-6E8A-4147-A177-3AD203B41FA5}">
                      <a16:colId xmlns:a16="http://schemas.microsoft.com/office/drawing/2014/main" val="20000"/>
                    </a:ext>
                  </a:extLst>
                </a:gridCol>
                <a:gridCol w="1337456">
                  <a:extLst>
                    <a:ext uri="{9D8B030D-6E8A-4147-A177-3AD203B41FA5}">
                      <a16:colId xmlns:a16="http://schemas.microsoft.com/office/drawing/2014/main" val="20001"/>
                    </a:ext>
                  </a:extLst>
                </a:gridCol>
                <a:gridCol w="1337456">
                  <a:extLst>
                    <a:ext uri="{9D8B030D-6E8A-4147-A177-3AD203B41FA5}">
                      <a16:colId xmlns:a16="http://schemas.microsoft.com/office/drawing/2014/main" val="20002"/>
                    </a:ext>
                  </a:extLst>
                </a:gridCol>
                <a:gridCol w="1337456">
                  <a:extLst>
                    <a:ext uri="{9D8B030D-6E8A-4147-A177-3AD203B41FA5}">
                      <a16:colId xmlns:a16="http://schemas.microsoft.com/office/drawing/2014/main" val="20003"/>
                    </a:ext>
                  </a:extLst>
                </a:gridCol>
                <a:gridCol w="1337456">
                  <a:extLst>
                    <a:ext uri="{9D8B030D-6E8A-4147-A177-3AD203B41FA5}">
                      <a16:colId xmlns:a16="http://schemas.microsoft.com/office/drawing/2014/main" val="20004"/>
                    </a:ext>
                  </a:extLst>
                </a:gridCol>
                <a:gridCol w="1105404">
                  <a:extLst>
                    <a:ext uri="{9D8B030D-6E8A-4147-A177-3AD203B41FA5}">
                      <a16:colId xmlns:a16="http://schemas.microsoft.com/office/drawing/2014/main" val="20005"/>
                    </a:ext>
                  </a:extLst>
                </a:gridCol>
                <a:gridCol w="1153375">
                  <a:extLst>
                    <a:ext uri="{9D8B030D-6E8A-4147-A177-3AD203B41FA5}">
                      <a16:colId xmlns:a16="http://schemas.microsoft.com/office/drawing/2014/main" val="20006"/>
                    </a:ext>
                  </a:extLst>
                </a:gridCol>
                <a:gridCol w="1214888">
                  <a:extLst>
                    <a:ext uri="{9D8B030D-6E8A-4147-A177-3AD203B41FA5}">
                      <a16:colId xmlns:a16="http://schemas.microsoft.com/office/drawing/2014/main" val="20007"/>
                    </a:ext>
                  </a:extLst>
                </a:gridCol>
                <a:gridCol w="1876155">
                  <a:extLst>
                    <a:ext uri="{9D8B030D-6E8A-4147-A177-3AD203B41FA5}">
                      <a16:colId xmlns:a16="http://schemas.microsoft.com/office/drawing/2014/main" val="20008"/>
                    </a:ext>
                  </a:extLst>
                </a:gridCol>
              </a:tblGrid>
              <a:tr h="72503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a:solidFill>
                            <a:srgbClr val="002060"/>
                          </a:solidFill>
                        </a:rPr>
                        <a:t>Vật</a:t>
                      </a:r>
                      <a:r>
                        <a:rPr lang="en-US" sz="2000" b="1" baseline="0" dirty="0">
                          <a:solidFill>
                            <a:srgbClr val="002060"/>
                          </a:solidFill>
                        </a:rPr>
                        <a:t> </a:t>
                      </a:r>
                      <a:r>
                        <a:rPr lang="en-US" sz="2000" b="1" baseline="0" dirty="0" err="1">
                          <a:solidFill>
                            <a:srgbClr val="002060"/>
                          </a:solidFill>
                        </a:rPr>
                        <a:t>cần</a:t>
                      </a:r>
                      <a:r>
                        <a:rPr lang="en-US" sz="2000" b="1" baseline="0" dirty="0">
                          <a:solidFill>
                            <a:srgbClr val="002060"/>
                          </a:solidFill>
                        </a:rPr>
                        <a:t> </a:t>
                      </a:r>
                      <a:r>
                        <a:rPr lang="en-US" sz="2000" b="1" baseline="0" dirty="0" err="1">
                          <a:solidFill>
                            <a:srgbClr val="002060"/>
                          </a:solidFill>
                        </a:rPr>
                        <a:t>đo</a:t>
                      </a:r>
                      <a:endParaRPr lang="en-US" sz="2000" b="1" dirty="0">
                        <a:solidFill>
                          <a:srgbClr val="002060"/>
                        </a:solidFill>
                      </a:endParaRPr>
                    </a:p>
                    <a:p>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algn="ctr"/>
                      <a:r>
                        <a:rPr lang="en-US" sz="2000" b="1" dirty="0" err="1">
                          <a:solidFill>
                            <a:srgbClr val="002060"/>
                          </a:solidFill>
                        </a:rPr>
                        <a:t>Khối</a:t>
                      </a:r>
                      <a:r>
                        <a:rPr lang="en-US" sz="2000" b="1" baseline="0" dirty="0">
                          <a:solidFill>
                            <a:srgbClr val="002060"/>
                          </a:solidFill>
                        </a:rPr>
                        <a:t> </a:t>
                      </a:r>
                      <a:r>
                        <a:rPr lang="en-US" sz="2000" b="1" baseline="0" dirty="0" err="1">
                          <a:solidFill>
                            <a:srgbClr val="002060"/>
                          </a:solidFill>
                        </a:rPr>
                        <a:t>lượng</a:t>
                      </a:r>
                      <a:r>
                        <a:rPr lang="en-US" sz="2000" b="1" baseline="0" dirty="0">
                          <a:solidFill>
                            <a:srgbClr val="002060"/>
                          </a:solidFill>
                        </a:rPr>
                        <a:t> </a:t>
                      </a:r>
                      <a:r>
                        <a:rPr lang="en-US" sz="2000" b="1" baseline="0" dirty="0" err="1">
                          <a:solidFill>
                            <a:srgbClr val="002060"/>
                          </a:solidFill>
                        </a:rPr>
                        <a:t>ước</a:t>
                      </a:r>
                      <a:r>
                        <a:rPr lang="en-US" sz="2000" b="1" baseline="0" dirty="0">
                          <a:solidFill>
                            <a:srgbClr val="002060"/>
                          </a:solidFill>
                        </a:rPr>
                        <a:t> </a:t>
                      </a:r>
                      <a:r>
                        <a:rPr lang="en-US" sz="2000" b="1" baseline="0" dirty="0" err="1">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3">
                  <a:txBody>
                    <a:bodyPr/>
                    <a:lstStyle/>
                    <a:p>
                      <a:pPr algn="ctr"/>
                      <a:r>
                        <a:rPr lang="en-US" sz="2000" b="1" dirty="0" err="1">
                          <a:solidFill>
                            <a:srgbClr val="002060"/>
                          </a:solidFill>
                        </a:rPr>
                        <a:t>Chọn</a:t>
                      </a:r>
                      <a:r>
                        <a:rPr lang="en-US" sz="2000" b="1" baseline="0" dirty="0">
                          <a:solidFill>
                            <a:srgbClr val="002060"/>
                          </a:solidFill>
                        </a:rPr>
                        <a:t> </a:t>
                      </a:r>
                      <a:r>
                        <a:rPr lang="en-US" sz="2000" b="1" baseline="0" dirty="0" err="1">
                          <a:solidFill>
                            <a:srgbClr val="002060"/>
                          </a:solidFill>
                        </a:rPr>
                        <a:t>dụng</a:t>
                      </a:r>
                      <a:r>
                        <a:rPr lang="en-US" sz="2000" b="1" baseline="0" dirty="0">
                          <a:solidFill>
                            <a:srgbClr val="002060"/>
                          </a:solidFill>
                        </a:rPr>
                        <a:t> </a:t>
                      </a:r>
                      <a:r>
                        <a:rPr lang="en-US" sz="2000" b="1" baseline="0" dirty="0" err="1">
                          <a:solidFill>
                            <a:srgbClr val="002060"/>
                          </a:solidFill>
                        </a:rPr>
                        <a:t>cụ</a:t>
                      </a:r>
                      <a:r>
                        <a:rPr lang="en-US" sz="2000" b="1" baseline="0" dirty="0">
                          <a:solidFill>
                            <a:srgbClr val="002060"/>
                          </a:solidFill>
                        </a:rPr>
                        <a:t> </a:t>
                      </a:r>
                      <a:r>
                        <a:rPr lang="en-US" sz="2000" b="1" baseline="0" dirty="0" err="1">
                          <a:solidFill>
                            <a:srgbClr val="002060"/>
                          </a:solidFill>
                        </a:rPr>
                        <a:t>đo</a:t>
                      </a:r>
                      <a:r>
                        <a:rPr lang="en-US" sz="2000" b="1" baseline="0" dirty="0">
                          <a:solidFill>
                            <a:srgbClr val="002060"/>
                          </a:solidFill>
                        </a:rPr>
                        <a:t> </a:t>
                      </a:r>
                      <a:r>
                        <a:rPr lang="en-US" sz="2000" b="1" baseline="0" dirty="0" err="1">
                          <a:solidFill>
                            <a:srgbClr val="002060"/>
                          </a:solidFill>
                        </a:rPr>
                        <a:t>khối</a:t>
                      </a:r>
                      <a:r>
                        <a:rPr lang="en-US" sz="2000" b="1" baseline="0" dirty="0">
                          <a:solidFill>
                            <a:srgbClr val="002060"/>
                          </a:solidFill>
                        </a:rPr>
                        <a:t> </a:t>
                      </a:r>
                      <a:r>
                        <a:rPr lang="en-US" sz="2000" b="1" baseline="0" dirty="0" err="1">
                          <a:solidFill>
                            <a:srgbClr val="002060"/>
                          </a:solidFill>
                        </a:rPr>
                        <a:t>lượng</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gridSpan="4">
                  <a:txBody>
                    <a:bodyPr/>
                    <a:lstStyle/>
                    <a:p>
                      <a:pPr algn="ctr"/>
                      <a:r>
                        <a:rPr lang="en-US" sz="2000" b="1" dirty="0" err="1">
                          <a:solidFill>
                            <a:srgbClr val="002060"/>
                          </a:solidFill>
                        </a:rPr>
                        <a:t>Kết</a:t>
                      </a:r>
                      <a:r>
                        <a:rPr lang="en-US" sz="2000" b="1" baseline="0" dirty="0">
                          <a:solidFill>
                            <a:srgbClr val="002060"/>
                          </a:solidFill>
                        </a:rPr>
                        <a:t> </a:t>
                      </a:r>
                      <a:r>
                        <a:rPr lang="en-US" sz="2000" b="1" baseline="0" dirty="0" err="1">
                          <a:solidFill>
                            <a:srgbClr val="002060"/>
                          </a:solidFill>
                        </a:rPr>
                        <a:t>quả</a:t>
                      </a:r>
                      <a:r>
                        <a:rPr lang="en-US" sz="2000" b="1" baseline="0" dirty="0">
                          <a:solidFill>
                            <a:srgbClr val="002060"/>
                          </a:solidFill>
                        </a:rPr>
                        <a:t> </a:t>
                      </a:r>
                      <a:r>
                        <a:rPr lang="en-US" sz="2000" b="1" baseline="0" dirty="0" err="1">
                          <a:solidFill>
                            <a:srgbClr val="002060"/>
                          </a:solidFill>
                        </a:rPr>
                        <a:t>đo</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725037">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baseline="0" dirty="0" err="1">
                          <a:solidFill>
                            <a:srgbClr val="002060"/>
                          </a:solidFill>
                        </a:rPr>
                        <a:t>Dụng</a:t>
                      </a:r>
                      <a:r>
                        <a:rPr lang="en-US" sz="2000" b="1" baseline="0" dirty="0">
                          <a:solidFill>
                            <a:srgbClr val="002060"/>
                          </a:solidFill>
                        </a:rPr>
                        <a:t> </a:t>
                      </a:r>
                      <a:r>
                        <a:rPr lang="en-US" sz="2000" b="1" baseline="0" dirty="0" err="1">
                          <a:solidFill>
                            <a:srgbClr val="002060"/>
                          </a:solidFill>
                        </a:rPr>
                        <a:t>cụ</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GHĐ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ĐCNN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1 (l</a:t>
                      </a:r>
                      <a:r>
                        <a:rPr lang="en-US" sz="2000" b="1" baseline="-25000" dirty="0">
                          <a:solidFill>
                            <a:srgbClr val="002060"/>
                          </a:solidFill>
                        </a:rPr>
                        <a:t>1</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2 (l</a:t>
                      </a:r>
                      <a:r>
                        <a:rPr lang="en-US" sz="2000" b="1" baseline="-25000" dirty="0">
                          <a:solidFill>
                            <a:srgbClr val="002060"/>
                          </a:solidFill>
                        </a:rPr>
                        <a:t>2</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err="1">
                          <a:solidFill>
                            <a:srgbClr val="002060"/>
                          </a:solidFill>
                        </a:rPr>
                        <a:t>Lần</a:t>
                      </a:r>
                      <a:r>
                        <a:rPr lang="en-US" sz="2000" b="1" baseline="0" dirty="0">
                          <a:solidFill>
                            <a:srgbClr val="002060"/>
                          </a:solidFill>
                        </a:rPr>
                        <a:t> 3 (l</a:t>
                      </a:r>
                      <a:r>
                        <a:rPr lang="en-US" sz="2000" b="1" baseline="-25000" dirty="0">
                          <a:solidFill>
                            <a:srgbClr val="002060"/>
                          </a:solidFill>
                        </a:rPr>
                        <a:t>3</a:t>
                      </a:r>
                      <a:r>
                        <a:rPr lang="en-US" sz="2000" b="1" baseline="0" dirty="0">
                          <a:solidFill>
                            <a:srgbClr val="002060"/>
                          </a:solidFill>
                        </a:rPr>
                        <a:t>)</a:t>
                      </a:r>
                      <a:endParaRPr lang="en-US" sz="20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algn="ctr"/>
                      <a:r>
                        <a:rPr lang="en-US" sz="2000" b="1" dirty="0">
                          <a:solidFill>
                            <a:srgbClr val="002060"/>
                          </a:solidFill>
                        </a:rPr>
                        <a:t>TB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725037">
                <a:tc>
                  <a:txBody>
                    <a:bodyPr/>
                    <a:lstStyle/>
                    <a:p>
                      <a:r>
                        <a:rPr lang="en-US" sz="2400" dirty="0" err="1">
                          <a:solidFill>
                            <a:srgbClr val="002060"/>
                          </a:solidFill>
                        </a:rPr>
                        <a:t>Hộp</a:t>
                      </a:r>
                      <a:r>
                        <a:rPr lang="en-US" sz="2400" baseline="0" dirty="0">
                          <a:solidFill>
                            <a:srgbClr val="002060"/>
                          </a:solidFill>
                        </a:rPr>
                        <a:t> </a:t>
                      </a:r>
                      <a:r>
                        <a:rPr lang="en-US" sz="2400" baseline="0" dirty="0" err="1">
                          <a:solidFill>
                            <a:srgbClr val="002060"/>
                          </a:solidFill>
                        </a:rPr>
                        <a:t>bút</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725037">
                <a:tc>
                  <a:txBody>
                    <a:bodyPr/>
                    <a:lstStyle/>
                    <a:p>
                      <a:r>
                        <a:rPr lang="en-US" sz="2400" dirty="0" err="1">
                          <a:solidFill>
                            <a:srgbClr val="002060"/>
                          </a:solidFill>
                        </a:rPr>
                        <a:t>Cặp</a:t>
                      </a:r>
                      <a:r>
                        <a:rPr lang="en-US" sz="2400" baseline="0" dirty="0">
                          <a:solidFill>
                            <a:srgbClr val="002060"/>
                          </a:solidFill>
                        </a:rPr>
                        <a:t> </a:t>
                      </a:r>
                      <a:r>
                        <a:rPr lang="en-US" sz="2400" baseline="0" dirty="0" err="1">
                          <a:solidFill>
                            <a:srgbClr val="002060"/>
                          </a:solidFill>
                        </a:rPr>
                        <a:t>sách</a:t>
                      </a:r>
                      <a:endParaRPr lang="en-US" sz="2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bl>
          </a:graphicData>
        </a:graphic>
      </p:graphicFrame>
      <p:graphicFrame>
        <p:nvGraphicFramePr>
          <p:cNvPr id="16" name="Object 15"/>
          <p:cNvGraphicFramePr>
            <a:graphicFrameLocks noChangeAspect="1"/>
          </p:cNvGraphicFramePr>
          <p:nvPr/>
        </p:nvGraphicFramePr>
        <p:xfrm>
          <a:off x="10691318" y="4760645"/>
          <a:ext cx="1127125" cy="603250"/>
        </p:xfrm>
        <a:graphic>
          <a:graphicData uri="http://schemas.openxmlformats.org/presentationml/2006/ole">
            <mc:AlternateContent xmlns:mc="http://schemas.openxmlformats.org/markup-compatibility/2006">
              <mc:Choice xmlns:v="urn:schemas-microsoft-com:vml" Requires="v">
                <p:oleObj name="Equation" r:id="rId3" imgW="736560" imgH="393480" progId="Equation.DSMT4">
                  <p:embed/>
                </p:oleObj>
              </mc:Choice>
              <mc:Fallback>
                <p:oleObj name="Equation" r:id="rId3" imgW="736560" imgH="393480" progId="Equation.DSMT4">
                  <p:embed/>
                  <p:pic>
                    <p:nvPicPr>
                      <p:cNvPr id="0" name=""/>
                      <p:cNvPicPr/>
                      <p:nvPr/>
                    </p:nvPicPr>
                    <p:blipFill>
                      <a:blip r:embed="rId4"/>
                      <a:stretch>
                        <a:fillRect/>
                      </a:stretch>
                    </p:blipFill>
                    <p:spPr>
                      <a:xfrm>
                        <a:off x="10691318" y="4760645"/>
                        <a:ext cx="1127125" cy="603250"/>
                      </a:xfrm>
                      <a:prstGeom prst="rect">
                        <a:avLst/>
                      </a:prstGeom>
                    </p:spPr>
                  </p:pic>
                </p:oleObj>
              </mc:Fallback>
            </mc:AlternateContent>
          </a:graphicData>
        </a:graphic>
      </p:graphicFrame>
      <p:sp>
        <p:nvSpPr>
          <p:cNvPr id="2" name="Rectangle 1"/>
          <p:cNvSpPr/>
          <p:nvPr/>
        </p:nvSpPr>
        <p:spPr>
          <a:xfrm>
            <a:off x="218364" y="0"/>
            <a:ext cx="764275" cy="3862316"/>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58169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 Box 47"/>
          <p:cNvSpPr txBox="1">
            <a:spLocks noChangeArrowheads="1"/>
          </p:cNvSpPr>
          <p:nvPr/>
        </p:nvSpPr>
        <p:spPr bwMode="auto">
          <a:xfrm>
            <a:off x="1280046" y="564938"/>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III. </a:t>
            </a:r>
            <a:r>
              <a:rPr lang="en-US" sz="3600" b="1" dirty="0" err="1">
                <a:solidFill>
                  <a:srgbClr val="002060"/>
                </a:solidFill>
              </a:rPr>
              <a:t>Cách</a:t>
            </a:r>
            <a:r>
              <a:rPr lang="en-US" sz="3600" b="1" dirty="0">
                <a:solidFill>
                  <a:srgbClr val="002060"/>
                </a:solidFill>
              </a:rPr>
              <a:t> </a:t>
            </a:r>
            <a:r>
              <a:rPr lang="en-US" sz="3600" b="1" dirty="0" err="1">
                <a:solidFill>
                  <a:srgbClr val="002060"/>
                </a:solidFill>
              </a:rPr>
              <a:t>đo</a:t>
            </a:r>
            <a:r>
              <a:rPr lang="en-US" sz="3600" b="1" dirty="0">
                <a:solidFill>
                  <a:srgbClr val="002060"/>
                </a:solidFill>
              </a:rPr>
              <a:t> </a:t>
            </a:r>
            <a:r>
              <a:rPr lang="en-US" sz="3600" b="1" dirty="0" err="1">
                <a:solidFill>
                  <a:srgbClr val="002060"/>
                </a:solidFill>
              </a:rPr>
              <a:t>khối</a:t>
            </a:r>
            <a:r>
              <a:rPr lang="en-US" sz="3600" b="1" dirty="0">
                <a:solidFill>
                  <a:srgbClr val="002060"/>
                </a:solidFill>
              </a:rPr>
              <a:t> </a:t>
            </a:r>
            <a:r>
              <a:rPr lang="en-US" sz="3600" b="1" dirty="0" err="1">
                <a:solidFill>
                  <a:srgbClr val="002060"/>
                </a:solidFill>
              </a:rPr>
              <a:t>lượng</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4" name="Text Box 47"/>
          <p:cNvSpPr txBox="1">
            <a:spLocks noChangeArrowheads="1"/>
          </p:cNvSpPr>
          <p:nvPr/>
        </p:nvSpPr>
        <p:spPr bwMode="auto">
          <a:xfrm>
            <a:off x="1894195" y="1365157"/>
            <a:ext cx="7410449"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dirty="0">
                <a:solidFill>
                  <a:srgbClr val="002060"/>
                </a:solidFill>
              </a:rPr>
              <a:t>  </a:t>
            </a:r>
            <a:r>
              <a:rPr lang="en-US" sz="3600" b="1" dirty="0">
                <a:solidFill>
                  <a:srgbClr val="002060"/>
                </a:solidFill>
              </a:rPr>
              <a:t>2. </a:t>
            </a:r>
            <a:r>
              <a:rPr lang="en-US" sz="3600" b="1" dirty="0" err="1">
                <a:solidFill>
                  <a:srgbClr val="002060"/>
                </a:solidFill>
              </a:rPr>
              <a:t>Dùng</a:t>
            </a:r>
            <a:r>
              <a:rPr lang="en-US" sz="3600" b="1" dirty="0">
                <a:solidFill>
                  <a:srgbClr val="002060"/>
                </a:solidFill>
              </a:rPr>
              <a:t> </a:t>
            </a:r>
            <a:r>
              <a:rPr lang="en-US" sz="3600" b="1" dirty="0" err="1">
                <a:solidFill>
                  <a:srgbClr val="002060"/>
                </a:solidFill>
              </a:rPr>
              <a:t>cân</a:t>
            </a:r>
            <a:r>
              <a:rPr lang="en-US" sz="3600" b="1" dirty="0">
                <a:solidFill>
                  <a:srgbClr val="002060"/>
                </a:solidFill>
              </a:rPr>
              <a:t> </a:t>
            </a:r>
            <a:r>
              <a:rPr lang="en-US" sz="3600" b="1" dirty="0" err="1">
                <a:solidFill>
                  <a:srgbClr val="002060"/>
                </a:solidFill>
              </a:rPr>
              <a:t>điện</a:t>
            </a:r>
            <a:r>
              <a:rPr lang="en-US" sz="3600" b="1" dirty="0">
                <a:solidFill>
                  <a:srgbClr val="002060"/>
                </a:solidFill>
              </a:rPr>
              <a:t> </a:t>
            </a:r>
            <a:r>
              <a:rPr lang="en-US" sz="3600" b="1" dirty="0" err="1">
                <a:solidFill>
                  <a:srgbClr val="002060"/>
                </a:solidFill>
              </a:rPr>
              <a:t>tử</a:t>
            </a:r>
            <a:endParaRPr lang="en-US" sz="3600" b="1" dirty="0">
              <a:solidFill>
                <a:srgbClr val="002060"/>
              </a:solidFill>
            </a:endParaRPr>
          </a:p>
          <a:p>
            <a:pPr algn="just" eaLnBrk="1" hangingPunct="1">
              <a:spcBef>
                <a:spcPct val="50000"/>
              </a:spcBef>
            </a:pPr>
            <a:endParaRPr lang="en-US" sz="3600" b="1" dirty="0">
              <a:solidFill>
                <a:srgbClr val="002060"/>
              </a:solidFill>
            </a:endParaRPr>
          </a:p>
        </p:txBody>
      </p:sp>
    </p:spTree>
    <p:extLst>
      <p:ext uri="{BB962C8B-B14F-4D97-AF65-F5344CB8AC3E}">
        <p14:creationId xmlns:p14="http://schemas.microsoft.com/office/powerpoint/2010/main" val="18569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2" name="AutoShape 2" descr="Review] Top 10 Cân Điện Tử Sức Khỏe Tốt đáng mua nhất 202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view] Top 10 Cân Điện Tử Sức Khỏe Tốt đáng mua nhất 2021"/>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Cân điện tử 5kg UPA - Mức cân từ 1kg đến 30kg - Cân điện tử Lộc Phá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ân điện tử 5kg UPA - Mức cân từ 1kg đến 30kg - Cân điện tử Lộc Phát"/>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4" descr="Hình cân điện tử 5kg up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p:cNvPicPr>
            <a:picLocks noChangeAspect="1"/>
          </p:cNvPicPr>
          <p:nvPr/>
        </p:nvPicPr>
        <p:blipFill>
          <a:blip r:embed="rId3"/>
          <a:stretch>
            <a:fillRect/>
          </a:stretch>
        </p:blipFill>
        <p:spPr>
          <a:xfrm>
            <a:off x="974844" y="-330355"/>
            <a:ext cx="4299653" cy="4158680"/>
          </a:xfrm>
          <a:prstGeom prst="rect">
            <a:avLst/>
          </a:prstGeom>
        </p:spPr>
      </p:pic>
      <p:pic>
        <p:nvPicPr>
          <p:cNvPr id="1040" name="Picture 16" descr="Cân vàng PA OHAU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6810" y="0"/>
            <a:ext cx="3128986" cy="3497971"/>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20" descr="Cân Sức Khỏe Điện Tử Microlife WS60A Chính Hãn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 descr="Cân Sức Khỏe Điện Tử Microlife WS60A Chính Hãng"/>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8" name="Picture 24" descr="Cân sức khỏe điện tử - Công ty cân điện tử Việt Nhậ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4015" y="3005338"/>
            <a:ext cx="4043845" cy="4043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020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Cân Điện Tử Nhà Bếp Loại Nào Tốt Năm 2021❤️ – TBESHOP.VN"/>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02733" y="346210"/>
            <a:ext cx="9510543" cy="616545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028597" y="3698544"/>
            <a:ext cx="3220871" cy="369332"/>
          </a:xfrm>
          <a:prstGeom prst="rect">
            <a:avLst/>
          </a:prstGeom>
          <a:noFill/>
        </p:spPr>
        <p:txBody>
          <a:bodyPr wrap="square" rtlCol="0">
            <a:spAutoFit/>
          </a:bodyPr>
          <a:lstStyle/>
          <a:p>
            <a:endParaRPr lang="en-US" dirty="0">
              <a:solidFill>
                <a:srgbClr val="00B050"/>
              </a:solidFill>
            </a:endParaRPr>
          </a:p>
        </p:txBody>
      </p:sp>
      <p:sp>
        <p:nvSpPr>
          <p:cNvPr id="4"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3" name="AutoShape 2" descr="Apple | The Snack Encyclopedia Wiki | Fand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6687403" y="2906973"/>
            <a:ext cx="65" cy="276999"/>
          </a:xfrm>
          <a:prstGeom prst="rect">
            <a:avLst/>
          </a:prstGeom>
          <a:noFill/>
        </p:spPr>
        <p:txBody>
          <a:bodyPr wrap="none" lIns="0" tIns="0" rIns="0" bIns="0" rtlCol="0">
            <a:spAutoFit/>
          </a:bodyPr>
          <a:lstStyle/>
          <a:p>
            <a:endParaRPr lang="en-US" dirty="0"/>
          </a:p>
        </p:txBody>
      </p:sp>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64999">
            <a:off x="4112450" y="536005"/>
            <a:ext cx="2018945" cy="1946502"/>
          </a:xfrm>
          <a:prstGeom prst="rect">
            <a:avLst/>
          </a:prstGeom>
        </p:spPr>
      </p:pic>
    </p:spTree>
    <p:extLst>
      <p:ext uri="{BB962C8B-B14F-4D97-AF65-F5344CB8AC3E}">
        <p14:creationId xmlns:p14="http://schemas.microsoft.com/office/powerpoint/2010/main" val="455944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inh nghiệm chọn mua cân sức khỏe điện tử tốt nhất - META.v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16613" y="0"/>
            <a:ext cx="6194038" cy="63690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3927749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19" y="0"/>
            <a:ext cx="2303581" cy="2293344"/>
          </a:xfrm>
          <a:prstGeom prst="rect">
            <a:avLst/>
          </a:prstGeom>
        </p:spPr>
      </p:pic>
      <p:sp>
        <p:nvSpPr>
          <p:cNvPr id="5" name="TextBox 4"/>
          <p:cNvSpPr txBox="1"/>
          <p:nvPr/>
        </p:nvSpPr>
        <p:spPr>
          <a:xfrm>
            <a:off x="1695450" y="2743200"/>
            <a:ext cx="9601200" cy="707886"/>
          </a:xfrm>
          <a:prstGeom prst="rect">
            <a:avLst/>
          </a:prstGeom>
          <a:noFill/>
        </p:spPr>
        <p:txBody>
          <a:bodyPr wrap="square" rtlCol="0">
            <a:spAutoFit/>
          </a:bodyPr>
          <a:lstStyle/>
          <a:p>
            <a:r>
              <a:rPr lang="en-US" sz="4000" dirty="0" err="1">
                <a:solidFill>
                  <a:srgbClr val="002060"/>
                </a:solidFill>
                <a:latin typeface="#9Slide03 Ample" panose="02000000000000000000" pitchFamily="2" charset="0"/>
              </a:rPr>
              <a:t>Cách</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sử</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dụng</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cân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điện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tử</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để</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cân</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một</a:t>
            </a:r>
            <a:r>
              <a:rPr lang="en-US" sz="4000" dirty="0">
                <a:solidFill>
                  <a:srgbClr val="002060"/>
                </a:solidFill>
                <a:latin typeface="#9Slide03 Ample" panose="02000000000000000000" pitchFamily="2" charset="0"/>
              </a:rPr>
              <a:t> </a:t>
            </a:r>
            <a:r>
              <a:rPr lang="en-US" sz="4000" dirty="0" err="1">
                <a:solidFill>
                  <a:srgbClr val="002060"/>
                </a:solidFill>
                <a:latin typeface="#9Slide03 Ample" panose="02000000000000000000" pitchFamily="2" charset="0"/>
              </a:rPr>
              <a:t>vật</a:t>
            </a:r>
            <a:r>
              <a:rPr lang="en-US" sz="4000" dirty="0">
                <a:solidFill>
                  <a:srgbClr val="002060"/>
                </a:solidFill>
                <a:latin typeface="#9Slide03 Ample" panose="02000000000000000000" pitchFamily="2" charset="0"/>
              </a:rPr>
              <a:t>?</a:t>
            </a: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8255588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v (2)">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7577"/>
          </a:xfr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1299663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47963D-063C-4BF6-954F-4CB17B4BB716}"/>
              </a:ext>
            </a:extLst>
          </p:cNvPr>
          <p:cNvSpPr txBox="1"/>
          <p:nvPr/>
        </p:nvSpPr>
        <p:spPr>
          <a:xfrm>
            <a:off x="4327071" y="48986"/>
            <a:ext cx="4439412" cy="584775"/>
          </a:xfrm>
          <a:prstGeom prst="rect">
            <a:avLst/>
          </a:prstGeom>
          <a:solidFill>
            <a:schemeClr val="accent1">
              <a:lumMod val="20000"/>
              <a:lumOff val="80000"/>
            </a:schemeClr>
          </a:solidFill>
          <a:ln>
            <a:solidFill>
              <a:schemeClr val="accent1">
                <a:lumMod val="60000"/>
                <a:lumOff val="40000"/>
              </a:schemeClr>
            </a:solidFill>
          </a:ln>
          <a:effectLst>
            <a:outerShdw blurRad="50800" dist="38100" dir="8100000" algn="tr" rotWithShape="0">
              <a:prstClr val="black">
                <a:alpha val="40000"/>
              </a:prstClr>
            </a:outerShdw>
          </a:effectLst>
        </p:spPr>
        <p:txBody>
          <a:bodyPr wrap="square" rtlCol="0">
            <a:spAutoFit/>
          </a:bodyPr>
          <a:lstStyle/>
          <a:p>
            <a:pPr algn="ctr"/>
            <a:r>
              <a:rPr lang="en-US" sz="3200" b="1" dirty="0">
                <a:solidFill>
                  <a:srgbClr val="002060"/>
                </a:solidFill>
                <a:latin typeface="Times New Roman" panose="02020603050405020304" pitchFamily="18" charset="0"/>
                <a:cs typeface="Times New Roman" panose="02020603050405020304" pitchFamily="18" charset="0"/>
              </a:rPr>
              <a:t>HOẠT ĐỘNG NHÓM</a:t>
            </a:r>
            <a:endParaRPr lang="en-SG" sz="3200" b="1" dirty="0">
              <a:solidFill>
                <a:srgbClr val="00206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7777AF1-BA83-4D15-B390-42ECBAE30ACA}"/>
              </a:ext>
            </a:extLst>
          </p:cNvPr>
          <p:cNvSpPr/>
          <p:nvPr/>
        </p:nvSpPr>
        <p:spPr>
          <a:xfrm>
            <a:off x="154746" y="683022"/>
            <a:ext cx="11912070" cy="5190845"/>
          </a:xfrm>
          <a:prstGeom prst="rect">
            <a:avLst/>
          </a:prstGeom>
        </p:spPr>
        <p:txBody>
          <a:bodyPr wrap="square">
            <a:spAutoFit/>
          </a:bodyPr>
          <a:lstStyle/>
          <a:p>
            <a:pPr algn="just">
              <a:lnSpc>
                <a:spcPct val="115000"/>
              </a:lnSpc>
              <a:spcAft>
                <a:spcPts val="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trộn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vật</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Zero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trừ</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kẹp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găng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mỡ</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bề</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Rót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endParaRPr lang="en-SG" sz="2400" dirty="0">
              <a:latin typeface="Calibri" panose="020F0502020204030204" pitchFamily="34" charset="0"/>
              <a:ea typeface="Calibri" panose="020F0502020204030204" pitchFamily="34" charset="0"/>
              <a:cs typeface="Times New Roman" panose="02020603050405020304" pitchFamily="18" charset="0"/>
            </a:endParaRPr>
          </a:p>
          <a:p>
            <a:pPr indent="571500"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ON”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dư</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0)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8274AB0-D488-48BA-94F3-2D937201BF07}"/>
              </a:ext>
            </a:extLst>
          </p:cNvPr>
          <p:cNvSpPr txBox="1"/>
          <p:nvPr/>
        </p:nvSpPr>
        <p:spPr>
          <a:xfrm>
            <a:off x="277585" y="43923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(3)</a:t>
            </a:r>
          </a:p>
        </p:txBody>
      </p:sp>
      <p:sp>
        <p:nvSpPr>
          <p:cNvPr id="20" name="TextBox 19">
            <a:extLst>
              <a:ext uri="{FF2B5EF4-FFF2-40B4-BE49-F238E27FC236}">
                <a16:creationId xmlns:a16="http://schemas.microsoft.com/office/drawing/2014/main" id="{3B22D720-7534-4771-B485-ACA5C8B6A503}"/>
              </a:ext>
            </a:extLst>
          </p:cNvPr>
          <p:cNvSpPr txBox="1"/>
          <p:nvPr/>
        </p:nvSpPr>
        <p:spPr>
          <a:xfrm>
            <a:off x="299357" y="4920341"/>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(2)</a:t>
            </a:r>
          </a:p>
        </p:txBody>
      </p:sp>
      <p:sp>
        <p:nvSpPr>
          <p:cNvPr id="21" name="TextBox 20">
            <a:extLst>
              <a:ext uri="{FF2B5EF4-FFF2-40B4-BE49-F238E27FC236}">
                <a16:creationId xmlns:a16="http://schemas.microsoft.com/office/drawing/2014/main" id="{8F51BB75-7581-43B0-A854-7BD8D54F5F29}"/>
              </a:ext>
            </a:extLst>
          </p:cNvPr>
          <p:cNvSpPr txBox="1"/>
          <p:nvPr/>
        </p:nvSpPr>
        <p:spPr>
          <a:xfrm>
            <a:off x="315687" y="3858984"/>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(1)</a:t>
            </a:r>
          </a:p>
        </p:txBody>
      </p:sp>
      <p:sp>
        <p:nvSpPr>
          <p:cNvPr id="22" name="TextBox 21">
            <a:extLst>
              <a:ext uri="{FF2B5EF4-FFF2-40B4-BE49-F238E27FC236}">
                <a16:creationId xmlns:a16="http://schemas.microsoft.com/office/drawing/2014/main" id="{032061FA-B526-4EC9-A60E-C5D9271E3004}"/>
              </a:ext>
            </a:extLst>
          </p:cNvPr>
          <p:cNvSpPr txBox="1"/>
          <p:nvPr/>
        </p:nvSpPr>
        <p:spPr>
          <a:xfrm>
            <a:off x="283028" y="2520039"/>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(4)</a:t>
            </a:r>
          </a:p>
        </p:txBody>
      </p:sp>
      <p:sp>
        <p:nvSpPr>
          <p:cNvPr id="23" name="TextBox 22">
            <a:extLst>
              <a:ext uri="{FF2B5EF4-FFF2-40B4-BE49-F238E27FC236}">
                <a16:creationId xmlns:a16="http://schemas.microsoft.com/office/drawing/2014/main" id="{CFE4E909-0499-4C5D-BE68-C27C63B103F5}"/>
              </a:ext>
            </a:extLst>
          </p:cNvPr>
          <p:cNvSpPr txBox="1"/>
          <p:nvPr/>
        </p:nvSpPr>
        <p:spPr>
          <a:xfrm>
            <a:off x="315685" y="1572983"/>
            <a:ext cx="734786" cy="461665"/>
          </a:xfrm>
          <a:prstGeom prst="rect">
            <a:avLst/>
          </a:prstGeom>
          <a:noFill/>
        </p:spPr>
        <p:txBody>
          <a:bodyPr wrap="square" rtlCol="0">
            <a:spAutoFit/>
          </a:bodyPr>
          <a:lstStyle/>
          <a:p>
            <a:r>
              <a:rPr lang="en-US" sz="2400" b="1">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22772823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arn(inVertic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3EDC2DF-C8CA-428C-9F2B-51499D175C86}"/>
              </a:ext>
            </a:extLst>
          </p:cNvPr>
          <p:cNvSpPr/>
          <p:nvPr/>
        </p:nvSpPr>
        <p:spPr>
          <a:xfrm>
            <a:off x="1294228" y="389108"/>
            <a:ext cx="10690945" cy="6450292"/>
          </a:xfrm>
          <a:prstGeom prst="rect">
            <a:avLst/>
          </a:prstGeom>
        </p:spPr>
        <p:txBody>
          <a:bodyPr wrap="square">
            <a:spAutoFit/>
          </a:bodyPr>
          <a:lstStyle/>
          <a:p>
            <a:pPr algn="ctr">
              <a:lnSpc>
                <a:spcPct val="150000"/>
              </a:lnSpc>
              <a:spcBef>
                <a:spcPts val="100"/>
              </a:spcBef>
              <a:spcAft>
                <a:spcPts val="1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sử</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cân</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tử</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đo</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khối</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một</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vật</a:t>
            </a:r>
            <a:r>
              <a:rPr lang="en-US"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en-SG" sz="28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bề</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phẳng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endPar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hành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 ON”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chờ</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dư</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phía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Rót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dịch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mẫu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kẹp</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găng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đặt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hóa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cụ</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lên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sử</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gang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tránh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vân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dầu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mỡ</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dính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vào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hưởng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a:t>
            </a:r>
          </a:p>
          <a:p>
            <a:pPr algn="just">
              <a:lnSpc>
                <a:spcPct val="150000"/>
              </a:lnSpc>
              <a:spcBef>
                <a:spcPts val="100"/>
              </a:spcBef>
              <a:spcAft>
                <a:spcPts val="100"/>
              </a:spcAft>
            </a:pP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a:t>
            </a:r>
            <a:r>
              <a:rPr lang="vi-VN"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ớc</a:t>
            </a:r>
            <a:r>
              <a:rPr lang="en-US" sz="24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theo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nhấn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nút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Zero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máy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khấu</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trừ</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chứa</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Lúc</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này</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màn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sẽ</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hiển</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thị</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0.</a:t>
            </a:r>
            <a:endParaRPr lang="en-SG" sz="24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0" name="Title 2">
            <a:extLst>
              <a:ext uri="{FF2B5EF4-FFF2-40B4-BE49-F238E27FC236}">
                <a16:creationId xmlns:a16="http://schemas.microsoft.com/office/drawing/2014/main" id="{285B5BEE-6663-477E-84CC-8F3239D3B1D6}"/>
              </a:ext>
            </a:extLst>
          </p:cNvPr>
          <p:cNvSpPr txBox="1">
            <a:spLocks/>
          </p:cNvSpPr>
          <p:nvPr/>
        </p:nvSpPr>
        <p:spPr>
          <a:xfrm rot="16200000">
            <a:off x="-1523585" y="3013630"/>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1232138767"/>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420600" cy="7111326"/>
          </a:xfrm>
          <a:prstGeom prst="rect">
            <a:avLst/>
          </a:prstGeom>
        </p:spPr>
      </p:pic>
      <p:sp>
        <p:nvSpPr>
          <p:cNvPr id="5" name="TextBox 4"/>
          <p:cNvSpPr txBox="1"/>
          <p:nvPr/>
        </p:nvSpPr>
        <p:spPr>
          <a:xfrm>
            <a:off x="1962150" y="2228850"/>
            <a:ext cx="6019800" cy="830997"/>
          </a:xfrm>
          <a:prstGeom prst="rect">
            <a:avLst/>
          </a:prstGeom>
          <a:noFill/>
        </p:spPr>
        <p:txBody>
          <a:bodyPr wrap="square" rtlCol="0">
            <a:spAutoFit/>
          </a:bodyPr>
          <a:lstStyle/>
          <a:p>
            <a:pPr algn="just"/>
            <a:r>
              <a:rPr lang="en-US" sz="2400" dirty="0">
                <a:solidFill>
                  <a:srgbClr val="002060"/>
                </a:solidFill>
                <a:latin typeface="#9Slide03 Ample" panose="02000000000000000000" pitchFamily="2" charset="0"/>
              </a:rPr>
              <a:t>      </a:t>
            </a:r>
            <a:r>
              <a:rPr lang="vi-VN" sz="2400" dirty="0">
                <a:solidFill>
                  <a:srgbClr val="002060"/>
                </a:solidFill>
                <a:latin typeface="#9Slide03 Ample" panose="02000000000000000000" pitchFamily="2" charset="0"/>
              </a:rPr>
              <a:t>Để so sánh khối lượng của cốc nước và sữa mình phải dùng cân có GHĐ phù hợp</a:t>
            </a:r>
            <a:r>
              <a:rPr lang="en-US" sz="2400" dirty="0">
                <a:solidFill>
                  <a:srgbClr val="002060"/>
                </a:solidFill>
                <a:latin typeface="#9Slide03 Ample" panose="02000000000000000000" pitchFamily="2" charset="0"/>
              </a:rPr>
              <a:t>.</a:t>
            </a:r>
          </a:p>
        </p:txBody>
      </p:sp>
    </p:spTree>
    <p:extLst>
      <p:ext uri="{BB962C8B-B14F-4D97-AF65-F5344CB8AC3E}">
        <p14:creationId xmlns:p14="http://schemas.microsoft.com/office/powerpoint/2010/main" val="198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2225682" y="522514"/>
            <a:ext cx="7749965" cy="3541486"/>
            <a:chOff x="2032000" y="719666"/>
            <a:chExt cx="8128000" cy="5418667"/>
          </a:xfrm>
        </p:grpSpPr>
        <p:graphicFrame>
          <p:nvGraphicFramePr>
            <p:cNvPr id="4" name="Diagram 3"/>
            <p:cNvGraphicFramePr/>
            <p:nvPr>
              <p:extLst>
                <p:ext uri="{D42A27DB-BD31-4B8C-83A1-F6EECF244321}">
                  <p14:modId xmlns:p14="http://schemas.microsoft.com/office/powerpoint/2010/main" val="11787486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478194" y="1741677"/>
              <a:ext cx="827315" cy="704374"/>
            </a:xfrm>
            <a:prstGeom prst="rect">
              <a:avLst/>
            </a:prstGeom>
            <a:noFill/>
          </p:spPr>
          <p:txBody>
            <a:bodyPr wrap="square" rtlCol="0">
              <a:spAutoFit/>
            </a:bodyPr>
            <a:lstStyle/>
            <a:p>
              <a:r>
                <a:rPr lang="en-US" sz="3200" dirty="0">
                  <a:solidFill>
                    <a:srgbClr val="00B050"/>
                  </a:solidFill>
                  <a:latin typeface="#9Slide07 SVNGuerrilla" panose="00000500000000000000" pitchFamily="2" charset="0"/>
                </a:rPr>
                <a:t>1</a:t>
              </a:r>
            </a:p>
          </p:txBody>
        </p:sp>
        <p:sp>
          <p:nvSpPr>
            <p:cNvPr id="10" name="TextBox 9"/>
            <p:cNvSpPr txBox="1"/>
            <p:nvPr/>
          </p:nvSpPr>
          <p:spPr>
            <a:xfrm>
              <a:off x="2371638" y="4104545"/>
              <a:ext cx="827315" cy="704374"/>
            </a:xfrm>
            <a:prstGeom prst="rect">
              <a:avLst/>
            </a:prstGeom>
            <a:noFill/>
          </p:spPr>
          <p:txBody>
            <a:bodyPr wrap="square" rtlCol="0">
              <a:spAutoFit/>
            </a:bodyPr>
            <a:lstStyle/>
            <a:p>
              <a:r>
                <a:rPr lang="en-US" sz="3200" dirty="0">
                  <a:solidFill>
                    <a:srgbClr val="00B050"/>
                  </a:solidFill>
                  <a:latin typeface="#9Slide07 SVNGuerrilla" panose="00000500000000000000" pitchFamily="2" charset="0"/>
                </a:rPr>
                <a:t>2</a:t>
              </a:r>
            </a:p>
          </p:txBody>
        </p:sp>
      </p:grpSp>
      <p:sp>
        <p:nvSpPr>
          <p:cNvPr id="11" name="Title 2">
            <a:extLst>
              <a:ext uri="{FF2B5EF4-FFF2-40B4-BE49-F238E27FC236}">
                <a16:creationId xmlns:a16="http://schemas.microsoft.com/office/drawing/2014/main" id="{285B5BEE-6663-477E-84CC-8F3239D3B1D6}"/>
              </a:ext>
            </a:extLst>
          </p:cNvPr>
          <p:cNvSpPr txBox="1">
            <a:spLocks/>
          </p:cNvSpPr>
          <p:nvPr/>
        </p:nvSpPr>
        <p:spPr>
          <a:xfrm rot="16200000">
            <a:off x="-1439240" y="2971264"/>
            <a:ext cx="4082579" cy="870367"/>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FF0000"/>
                </a:solidFill>
                <a:latin typeface="Times New Roman" panose="02020603050405020304" pitchFamily="18" charset="0"/>
                <a:cs typeface="Times New Roman" panose="02020603050405020304" pitchFamily="18" charset="0"/>
              </a:rPr>
              <a:t>ĐO LƯỜNG</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73607" y="0"/>
            <a:ext cx="2018393" cy="2063018"/>
          </a:xfrm>
          <a:prstGeom prst="rect">
            <a:avLst/>
          </a:prstGeom>
        </p:spPr>
      </p:pic>
      <p:sp>
        <p:nvSpPr>
          <p:cNvPr id="2" name="Oval Callout 1"/>
          <p:cNvSpPr/>
          <p:nvPr/>
        </p:nvSpPr>
        <p:spPr>
          <a:xfrm>
            <a:off x="2299358" y="4547851"/>
            <a:ext cx="2078002" cy="1799772"/>
          </a:xfrm>
          <a:prstGeom prst="wedgeEllipseCallout">
            <a:avLst>
              <a:gd name="adj1" fmla="val 73461"/>
              <a:gd name="adj2" fmla="val -8588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rPr>
              <a:t>Đơn</a:t>
            </a:r>
            <a:r>
              <a:rPr lang="en-US" sz="4000" dirty="0">
                <a:solidFill>
                  <a:srgbClr val="002060"/>
                </a:solidFill>
              </a:rPr>
              <a:t> </a:t>
            </a:r>
            <a:r>
              <a:rPr lang="en-US" sz="4000" dirty="0" err="1">
                <a:solidFill>
                  <a:srgbClr val="002060"/>
                </a:solidFill>
              </a:rPr>
              <a:t>vị</a:t>
            </a:r>
            <a:r>
              <a:rPr lang="en-US" sz="4000" dirty="0">
                <a:solidFill>
                  <a:srgbClr val="002060"/>
                </a:solidFill>
              </a:rPr>
              <a:t> </a:t>
            </a:r>
            <a:r>
              <a:rPr lang="en-US" sz="4000" dirty="0" err="1">
                <a:solidFill>
                  <a:srgbClr val="002060"/>
                </a:solidFill>
              </a:rPr>
              <a:t>đo</a:t>
            </a:r>
            <a:endParaRPr lang="en-US" sz="4000" dirty="0">
              <a:solidFill>
                <a:srgbClr val="002060"/>
              </a:solidFill>
            </a:endParaRPr>
          </a:p>
        </p:txBody>
      </p:sp>
      <p:sp>
        <p:nvSpPr>
          <p:cNvPr id="9" name="Oval Callout 8"/>
          <p:cNvSpPr/>
          <p:nvPr/>
        </p:nvSpPr>
        <p:spPr>
          <a:xfrm>
            <a:off x="5268376" y="4663966"/>
            <a:ext cx="2078002" cy="1799772"/>
          </a:xfrm>
          <a:prstGeom prst="wedgeEllipseCallout">
            <a:avLst>
              <a:gd name="adj1" fmla="val -2673"/>
              <a:gd name="adj2" fmla="val -9959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Dụng</a:t>
            </a:r>
            <a:r>
              <a:rPr lang="en-US" sz="3200" dirty="0">
                <a:solidFill>
                  <a:srgbClr val="002060"/>
                </a:solidFill>
              </a:rPr>
              <a:t> </a:t>
            </a:r>
            <a:r>
              <a:rPr lang="en-US" sz="3200" dirty="0" err="1">
                <a:solidFill>
                  <a:srgbClr val="002060"/>
                </a:solidFill>
              </a:rPr>
              <a:t>cụ</a:t>
            </a:r>
            <a:r>
              <a:rPr lang="en-US" sz="3200" dirty="0">
                <a:solidFill>
                  <a:srgbClr val="002060"/>
                </a:solidFill>
              </a:rPr>
              <a:t> </a:t>
            </a:r>
            <a:r>
              <a:rPr lang="en-US" sz="3200" dirty="0" err="1">
                <a:solidFill>
                  <a:srgbClr val="002060"/>
                </a:solidFill>
              </a:rPr>
              <a:t>đo</a:t>
            </a:r>
            <a:endParaRPr lang="en-US" sz="3200" dirty="0">
              <a:solidFill>
                <a:srgbClr val="002060"/>
              </a:solidFill>
            </a:endParaRPr>
          </a:p>
        </p:txBody>
      </p:sp>
      <p:sp>
        <p:nvSpPr>
          <p:cNvPr id="15" name="Oval Callout 14"/>
          <p:cNvSpPr/>
          <p:nvPr/>
        </p:nvSpPr>
        <p:spPr>
          <a:xfrm>
            <a:off x="8237394" y="4663966"/>
            <a:ext cx="2078002" cy="1799772"/>
          </a:xfrm>
          <a:prstGeom prst="wedgeEllipseCallout">
            <a:avLst>
              <a:gd name="adj1" fmla="val -91379"/>
              <a:gd name="adj2" fmla="val -92339"/>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002060"/>
                </a:solidFill>
              </a:rPr>
              <a:t>Cách</a:t>
            </a:r>
            <a:r>
              <a:rPr lang="en-US" sz="3200" dirty="0">
                <a:solidFill>
                  <a:srgbClr val="002060"/>
                </a:solidFill>
              </a:rPr>
              <a:t> </a:t>
            </a:r>
            <a:r>
              <a:rPr lang="en-US" sz="3200" dirty="0" err="1">
                <a:solidFill>
                  <a:srgbClr val="002060"/>
                </a:solidFill>
              </a:rPr>
              <a:t>đo</a:t>
            </a:r>
            <a:endParaRPr lang="en-US" sz="3200" dirty="0">
              <a:solidFill>
                <a:srgbClr val="002060"/>
              </a:solidFill>
            </a:endParaRPr>
          </a:p>
        </p:txBody>
      </p:sp>
    </p:spTree>
    <p:extLst>
      <p:ext uri="{BB962C8B-B14F-4D97-AF65-F5344CB8AC3E}">
        <p14:creationId xmlns:p14="http://schemas.microsoft.com/office/powerpoint/2010/main" val="174637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3785" y="218364"/>
            <a:ext cx="9144000" cy="738664"/>
          </a:xfrm>
          <a:prstGeom prst="rect">
            <a:avLst/>
          </a:prstGeom>
        </p:spPr>
        <p:txBody>
          <a:bodyPr wrap="square">
            <a:spAutoFit/>
          </a:bodyPr>
          <a:lstStyle/>
          <a:p>
            <a:pPr marL="530225" indent="-530225" algn="just"/>
            <a:r>
              <a:rPr lang="en-US" sz="4200" b="1" spc="-40" dirty="0" err="1">
                <a:solidFill>
                  <a:srgbClr val="002060"/>
                </a:solidFill>
                <a:latin typeface="Baskerville Old Face" panose="02020602080505020303" pitchFamily="18" charset="0"/>
                <a:cs typeface="Arial" panose="020B0604020202020204" pitchFamily="34" charset="0"/>
              </a:rPr>
              <a:t>Nối</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cột</a:t>
            </a:r>
            <a:r>
              <a:rPr lang="en-US" sz="4200" b="1" spc="-40" dirty="0">
                <a:solidFill>
                  <a:srgbClr val="002060"/>
                </a:solidFill>
                <a:latin typeface="Baskerville Old Face" panose="02020602080505020303" pitchFamily="18" charset="0"/>
                <a:cs typeface="Arial" panose="020B0604020202020204" pitchFamily="34" charset="0"/>
              </a:rPr>
              <a:t> A </a:t>
            </a:r>
            <a:r>
              <a:rPr lang="en-US" sz="4200" b="1" spc="-40" dirty="0" err="1">
                <a:solidFill>
                  <a:srgbClr val="002060"/>
                </a:solidFill>
                <a:latin typeface="Baskerville Old Face" panose="02020602080505020303" pitchFamily="18" charset="0"/>
                <a:cs typeface="Arial" panose="020B0604020202020204" pitchFamily="34" charset="0"/>
              </a:rPr>
              <a:t>với</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cột</a:t>
            </a:r>
            <a:r>
              <a:rPr lang="en-US" sz="4200" b="1" spc="-40" dirty="0">
                <a:solidFill>
                  <a:srgbClr val="002060"/>
                </a:solidFill>
                <a:latin typeface="Baskerville Old Face" panose="02020602080505020303" pitchFamily="18" charset="0"/>
                <a:cs typeface="Arial" panose="020B0604020202020204" pitchFamily="34" charset="0"/>
              </a:rPr>
              <a:t> B </a:t>
            </a:r>
            <a:r>
              <a:rPr lang="en-US" sz="4200" b="1" spc="-40" dirty="0" err="1">
                <a:solidFill>
                  <a:srgbClr val="002060"/>
                </a:solidFill>
                <a:latin typeface="Baskerville Old Face" panose="02020602080505020303" pitchFamily="18" charset="0"/>
                <a:cs typeface="Arial" panose="020B0604020202020204" pitchFamily="34" charset="0"/>
              </a:rPr>
              <a:t>cho</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phù</a:t>
            </a:r>
            <a:r>
              <a:rPr lang="en-US" sz="4200" b="1" spc="-40" dirty="0">
                <a:solidFill>
                  <a:srgbClr val="002060"/>
                </a:solidFill>
                <a:latin typeface="Baskerville Old Face" panose="02020602080505020303" pitchFamily="18" charset="0"/>
                <a:cs typeface="Arial" panose="020B0604020202020204" pitchFamily="34" charset="0"/>
              </a:rPr>
              <a:t> </a:t>
            </a:r>
            <a:r>
              <a:rPr lang="en-US" sz="4200" b="1" spc="-40" dirty="0" err="1">
                <a:solidFill>
                  <a:srgbClr val="002060"/>
                </a:solidFill>
                <a:latin typeface="Baskerville Old Face" panose="02020602080505020303" pitchFamily="18" charset="0"/>
                <a:cs typeface="Arial" panose="020B0604020202020204" pitchFamily="34" charset="0"/>
              </a:rPr>
              <a:t>hợp</a:t>
            </a:r>
            <a:endParaRPr lang="en-US" sz="4200" b="1" spc="-40" dirty="0">
              <a:solidFill>
                <a:srgbClr val="002060"/>
              </a:solidFill>
              <a:latin typeface="Baskerville Old Face" panose="02020602080505020303" pitchFamily="18"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94850767"/>
              </p:ext>
            </p:extLst>
          </p:nvPr>
        </p:nvGraphicFramePr>
        <p:xfrm>
          <a:off x="1361573" y="1593362"/>
          <a:ext cx="10257357" cy="4171078"/>
        </p:xfrm>
        <a:graphic>
          <a:graphicData uri="http://schemas.openxmlformats.org/drawingml/2006/table">
            <a:tbl>
              <a:tblPr firstRow="1" bandRow="1">
                <a:tableStyleId>{2D5ABB26-0587-4C30-8999-92F81FD0307C}</a:tableStyleId>
              </a:tblPr>
              <a:tblGrid>
                <a:gridCol w="3406181">
                  <a:extLst>
                    <a:ext uri="{9D8B030D-6E8A-4147-A177-3AD203B41FA5}">
                      <a16:colId xmlns:a16="http://schemas.microsoft.com/office/drawing/2014/main" val="20000"/>
                    </a:ext>
                  </a:extLst>
                </a:gridCol>
                <a:gridCol w="6851176">
                  <a:extLst>
                    <a:ext uri="{9D8B030D-6E8A-4147-A177-3AD203B41FA5}">
                      <a16:colId xmlns:a16="http://schemas.microsoft.com/office/drawing/2014/main" val="20001"/>
                    </a:ext>
                  </a:extLst>
                </a:gridCol>
              </a:tblGrid>
              <a:tr h="576583">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A</a:t>
                      </a: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tc>
                  <a:txBody>
                    <a:bodyPr/>
                    <a:lstStyle/>
                    <a:p>
                      <a:pPr algn="ctr"/>
                      <a:r>
                        <a:rPr lang="en-US" sz="3600" b="1" dirty="0">
                          <a:solidFill>
                            <a:schemeClr val="bg1"/>
                          </a:solidFill>
                          <a:latin typeface="Baskerville Old Face" panose="02020602080505020303" pitchFamily="18" charset="0"/>
                          <a:cs typeface="Arial" panose="020B0604020202020204" pitchFamily="34" charset="0"/>
                        </a:rPr>
                        <a:t>B</a:t>
                      </a: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93304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1.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Robecvan</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a.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nhỏ</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chục</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kilogam</a:t>
                      </a:r>
                      <a:r>
                        <a:rPr lang="en-US" sz="3000" b="0" baseline="0" dirty="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1062118">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2.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đồng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hồ</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b.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trăm</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chục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kilogam</a:t>
                      </a:r>
                      <a:r>
                        <a:rPr lang="en-US" sz="3000" b="0" baseline="0" dirty="0">
                          <a:solidFill>
                            <a:srgbClr val="002060"/>
                          </a:solidFill>
                          <a:latin typeface="Baskerville Old Face" panose="02020602080505020303" pitchFamily="18" charset="0"/>
                          <a:cs typeface="Arial" panose="020B0604020202020204" pitchFamily="34" charset="0"/>
                        </a:rPr>
                        <a:t> </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2"/>
                  </a:ext>
                </a:extLst>
              </a:tr>
              <a:tr h="897044">
                <a:tc>
                  <a:txBody>
                    <a:bodyPr/>
                    <a:lstStyle/>
                    <a:p>
                      <a:pPr marL="443230" indent="-443230"/>
                      <a:r>
                        <a:rPr lang="en-US" sz="3000" b="0" dirty="0">
                          <a:solidFill>
                            <a:srgbClr val="002060"/>
                          </a:solidFill>
                          <a:latin typeface="Baskerville Old Face" panose="02020602080505020303" pitchFamily="18" charset="0"/>
                          <a:cs typeface="Arial" panose="020B0604020202020204" pitchFamily="34" charset="0"/>
                        </a:rPr>
                        <a:t>3.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điện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tử</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dùng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trong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phòng</a:t>
                      </a:r>
                      <a:r>
                        <a:rPr lang="en-US" sz="3000" b="0" baseline="0" dirty="0">
                          <a:solidFill>
                            <a:srgbClr val="002060"/>
                          </a:solidFill>
                          <a:latin typeface="Baskerville Old Face" panose="02020602080505020303" pitchFamily="18" charset="0"/>
                          <a:cs typeface="Arial" panose="020B0604020202020204" pitchFamily="34" charset="0"/>
                        </a:rPr>
                        <a:t> TH)</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381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tc>
                  <a:txBody>
                    <a:bodyPr/>
                    <a:lstStyle/>
                    <a:p>
                      <a:pPr marL="722630" indent="-457200" algn="just"/>
                      <a:r>
                        <a:rPr lang="en-US" sz="3000" b="0" dirty="0">
                          <a:solidFill>
                            <a:srgbClr val="002060"/>
                          </a:solidFill>
                          <a:latin typeface="Baskerville Old Face" panose="02020602080505020303" pitchFamily="18" charset="0"/>
                          <a:cs typeface="Arial" panose="020B0604020202020204" pitchFamily="34" charset="0"/>
                        </a:rPr>
                        <a:t>c. </a:t>
                      </a:r>
                      <a:r>
                        <a:rPr lang="en-US" sz="3000" b="0" dirty="0" err="1">
                          <a:solidFill>
                            <a:srgbClr val="002060"/>
                          </a:solidFill>
                          <a:latin typeface="Baskerville Old Face" panose="02020602080505020303" pitchFamily="18" charset="0"/>
                          <a:cs typeface="Arial" panose="020B0604020202020204" pitchFamily="34" charset="0"/>
                        </a:rPr>
                        <a:t>Cân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vật</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có</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khối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lượng</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từ</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miligam</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đến</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vài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trăm</a:t>
                      </a:r>
                      <a:r>
                        <a:rPr lang="en-US" sz="3000" b="0" baseline="0" dirty="0">
                          <a:solidFill>
                            <a:srgbClr val="002060"/>
                          </a:solidFill>
                          <a:latin typeface="Baskerville Old Face" panose="02020602080505020303" pitchFamily="18" charset="0"/>
                          <a:cs typeface="Arial" panose="020B0604020202020204" pitchFamily="34" charset="0"/>
                        </a:rPr>
                        <a:t> gam </a:t>
                      </a:r>
                      <a:r>
                        <a:rPr lang="en-US" sz="3000" b="0" baseline="0" dirty="0" err="1">
                          <a:solidFill>
                            <a:srgbClr val="002060"/>
                          </a:solidFill>
                          <a:latin typeface="Baskerville Old Face" panose="02020602080505020303" pitchFamily="18" charset="0"/>
                          <a:cs typeface="Arial" panose="020B0604020202020204" pitchFamily="34" charset="0"/>
                        </a:rPr>
                        <a:t>với</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độ</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chính</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xác</a:t>
                      </a:r>
                      <a:r>
                        <a:rPr lang="en-US" sz="3000" b="0" baseline="0" dirty="0">
                          <a:solidFill>
                            <a:srgbClr val="002060"/>
                          </a:solidFill>
                          <a:latin typeface="Baskerville Old Face" panose="02020602080505020303" pitchFamily="18" charset="0"/>
                          <a:cs typeface="Arial" panose="020B0604020202020204" pitchFamily="34" charset="0"/>
                        </a:rPr>
                        <a:t> </a:t>
                      </a:r>
                      <a:r>
                        <a:rPr lang="en-US" sz="3000" b="0" baseline="0" dirty="0" err="1">
                          <a:solidFill>
                            <a:srgbClr val="002060"/>
                          </a:solidFill>
                          <a:latin typeface="Baskerville Old Face" panose="02020602080505020303" pitchFamily="18" charset="0"/>
                          <a:cs typeface="Arial" panose="020B0604020202020204" pitchFamily="34" charset="0"/>
                        </a:rPr>
                        <a:t>cao</a:t>
                      </a:r>
                      <a:r>
                        <a:rPr lang="en-US" sz="3000" b="0" baseline="0" dirty="0">
                          <a:solidFill>
                            <a:srgbClr val="002060"/>
                          </a:solidFill>
                          <a:latin typeface="Baskerville Old Face" panose="02020602080505020303" pitchFamily="18" charset="0"/>
                          <a:cs typeface="Arial" panose="020B0604020202020204" pitchFamily="34" charset="0"/>
                        </a:rPr>
                        <a:t>.</a:t>
                      </a:r>
                      <a:endParaRPr lang="en-US" sz="3000" b="0" dirty="0">
                        <a:solidFill>
                          <a:srgbClr val="002060"/>
                        </a:solidFill>
                        <a:latin typeface="Baskerville Old Face" panose="02020602080505020303" pitchFamily="18" charset="0"/>
                        <a:cs typeface="Arial" panose="020B0604020202020204" pitchFamily="34" charset="0"/>
                      </a:endParaRPr>
                    </a:p>
                  </a:txBody>
                  <a:tcPr anchor="ctr">
                    <a:lnL w="127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bl>
          </a:graphicData>
        </a:graphic>
      </p:graphicFrame>
      <p:cxnSp>
        <p:nvCxnSpPr>
          <p:cNvPr id="8" name="Straight Arrow Connector 7"/>
          <p:cNvCxnSpPr>
            <a:cxnSpLocks/>
          </p:cNvCxnSpPr>
          <p:nvPr/>
        </p:nvCxnSpPr>
        <p:spPr>
          <a:xfrm>
            <a:off x="4146993" y="2784143"/>
            <a:ext cx="840776" cy="878812"/>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V="1">
            <a:off x="3953535" y="2784143"/>
            <a:ext cx="1261104" cy="1076705"/>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4567381" y="5131558"/>
            <a:ext cx="840716" cy="13648"/>
          </a:xfrm>
          <a:prstGeom prst="straightConnector1">
            <a:avLst/>
          </a:prstGeom>
          <a:ln w="57150">
            <a:solidFill>
              <a:srgbClr val="FF00FF"/>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3077" y="-284918"/>
            <a:ext cx="1425349" cy="2850697"/>
          </a:xfrm>
          <a:prstGeom prst="rect">
            <a:avLst/>
          </a:prstGeom>
        </p:spPr>
      </p:pic>
      <p:sp>
        <p:nvSpPr>
          <p:cNvPr id="24" name="Title 2">
            <a:extLst>
              <a:ext uri="{FF2B5EF4-FFF2-40B4-BE49-F238E27FC236}">
                <a16:creationId xmlns:a16="http://schemas.microsoft.com/office/drawing/2014/main" id="{285B5BEE-6663-477E-84CC-8F3239D3B1D6}"/>
              </a:ext>
            </a:extLst>
          </p:cNvPr>
          <p:cNvSpPr txBox="1">
            <a:spLocks/>
          </p:cNvSpPr>
          <p:nvPr/>
        </p:nvSpPr>
        <p:spPr>
          <a:xfrm rot="16200000">
            <a:off x="-1050312" y="3546522"/>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5">
                    <a:lumMod val="75000"/>
                  </a:schemeClr>
                </a:solidFill>
              </a:rPr>
              <a:t>BÀI 6: ĐO KHỐI LƯỢNG</a:t>
            </a:r>
          </a:p>
        </p:txBody>
      </p:sp>
    </p:spTree>
    <p:extLst>
      <p:ext uri="{BB962C8B-B14F-4D97-AF65-F5344CB8AC3E}">
        <p14:creationId xmlns:p14="http://schemas.microsoft.com/office/powerpoint/2010/main" val="425967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2" name="Oval 4"/>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a:t>
            </a:r>
          </a:p>
        </p:txBody>
      </p:sp>
      <p:sp>
        <p:nvSpPr>
          <p:cNvPr id="68613" name="Oval 5"/>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2</a:t>
            </a:r>
          </a:p>
        </p:txBody>
      </p:sp>
      <p:sp>
        <p:nvSpPr>
          <p:cNvPr id="68614" name="Oval 6"/>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3</a:t>
            </a:r>
          </a:p>
        </p:txBody>
      </p:sp>
      <p:sp>
        <p:nvSpPr>
          <p:cNvPr id="68615" name="Oval 7"/>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4</a:t>
            </a:r>
          </a:p>
        </p:txBody>
      </p:sp>
      <p:sp>
        <p:nvSpPr>
          <p:cNvPr id="68616" name="Oval 8"/>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5</a:t>
            </a:r>
          </a:p>
        </p:txBody>
      </p:sp>
      <p:sp>
        <p:nvSpPr>
          <p:cNvPr id="68617" name="Oval 9"/>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6</a:t>
            </a:r>
          </a:p>
        </p:txBody>
      </p:sp>
      <p:sp>
        <p:nvSpPr>
          <p:cNvPr id="68618" name="Oval 10"/>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7</a:t>
            </a:r>
          </a:p>
        </p:txBody>
      </p:sp>
      <p:sp>
        <p:nvSpPr>
          <p:cNvPr id="68619" name="Oval 11"/>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8</a:t>
            </a:r>
          </a:p>
        </p:txBody>
      </p:sp>
      <p:sp>
        <p:nvSpPr>
          <p:cNvPr id="68620" name="Oval 12"/>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9</a:t>
            </a:r>
          </a:p>
        </p:txBody>
      </p:sp>
      <p:sp>
        <p:nvSpPr>
          <p:cNvPr id="68621" name="Oval 13"/>
          <p:cNvSpPr>
            <a:spLocks noChangeArrowheads="1"/>
          </p:cNvSpPr>
          <p:nvPr/>
        </p:nvSpPr>
        <p:spPr bwMode="auto">
          <a:xfrm>
            <a:off x="9698038" y="152399"/>
            <a:ext cx="1219200" cy="1143000"/>
          </a:xfrm>
          <a:prstGeom prst="ellipse">
            <a:avLst/>
          </a:prstGeom>
          <a:solidFill>
            <a:srgbClr val="FF00FF"/>
          </a:solidFill>
          <a:ln w="38100">
            <a:solidFill>
              <a:srgbClr val="00FF00"/>
            </a:solidFill>
            <a:round/>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4000">
                <a:solidFill>
                  <a:srgbClr val="FFFF00"/>
                </a:solidFill>
                <a:latin typeface=".VnBahamasBH" panose="020BE200000000000000" pitchFamily="34" charset="0"/>
              </a:rPr>
              <a:t>10</a:t>
            </a:r>
          </a:p>
        </p:txBody>
      </p:sp>
      <p:pic>
        <p:nvPicPr>
          <p:cNvPr id="68622" name="Picture 14" descr="Bell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1539378"/>
            <a:ext cx="19050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6" name="Rectangle 15"/>
          <p:cNvSpPr>
            <a:spLocks noChangeArrowheads="1"/>
          </p:cNvSpPr>
          <p:nvPr/>
        </p:nvSpPr>
        <p:spPr bwMode="auto">
          <a:xfrm>
            <a:off x="8763000" y="4950768"/>
            <a:ext cx="1905000" cy="46166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vi-VN"/>
          </a:p>
        </p:txBody>
      </p:sp>
      <p:sp>
        <p:nvSpPr>
          <p:cNvPr id="18447" name="Text Box 16"/>
          <p:cNvSpPr txBox="1">
            <a:spLocks noChangeArrowheads="1"/>
          </p:cNvSpPr>
          <p:nvPr/>
        </p:nvSpPr>
        <p:spPr bwMode="auto">
          <a:xfrm>
            <a:off x="1379492" y="1101179"/>
            <a:ext cx="1004930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a:lnSpc>
                <a:spcPct val="150000"/>
              </a:lnSpc>
            </a:pP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học</a:t>
            </a:r>
            <a:r>
              <a:rPr lang="en-US" sz="3200" dirty="0">
                <a:solidFill>
                  <a:srgbClr val="002060"/>
                </a:solidFill>
              </a:rPr>
              <a:t> </a:t>
            </a:r>
            <a:r>
              <a:rPr lang="en-US" sz="3200" dirty="0" err="1">
                <a:solidFill>
                  <a:srgbClr val="002060"/>
                </a:solidFill>
              </a:rPr>
              <a:t>sinh</a:t>
            </a:r>
            <a:r>
              <a:rPr lang="en-US" sz="3200" dirty="0">
                <a:solidFill>
                  <a:srgbClr val="002060"/>
                </a:solidFill>
              </a:rPr>
              <a:t> dung </a:t>
            </a:r>
            <a:r>
              <a:rPr lang="en-US" sz="3200" dirty="0" err="1">
                <a:solidFill>
                  <a:srgbClr val="002060"/>
                </a:solidFill>
              </a:rPr>
              <a:t>cân</a:t>
            </a:r>
            <a:r>
              <a:rPr lang="en-US" sz="3200" dirty="0">
                <a:solidFill>
                  <a:srgbClr val="002060"/>
                </a:solidFill>
              </a:rPr>
              <a:t> </a:t>
            </a:r>
            <a:r>
              <a:rPr lang="en-US" sz="3200" dirty="0" err="1">
                <a:solidFill>
                  <a:srgbClr val="002060"/>
                </a:solidFill>
              </a:rPr>
              <a:t>Robecvan</a:t>
            </a:r>
            <a:r>
              <a:rPr lang="en-US" sz="3200" dirty="0">
                <a:solidFill>
                  <a:srgbClr val="002060"/>
                </a:solidFill>
              </a:rPr>
              <a:t> </a:t>
            </a:r>
            <a:r>
              <a:rPr lang="en-US" sz="3200" dirty="0" err="1">
                <a:solidFill>
                  <a:srgbClr val="002060"/>
                </a:solidFill>
              </a:rPr>
              <a:t>để</a:t>
            </a:r>
            <a:r>
              <a:rPr lang="en-US" sz="3200" dirty="0">
                <a:solidFill>
                  <a:srgbClr val="002060"/>
                </a:solidFill>
              </a:rPr>
              <a:t> </a:t>
            </a:r>
            <a:r>
              <a:rPr lang="en-US" sz="3200" dirty="0" err="1">
                <a:solidFill>
                  <a:srgbClr val="002060"/>
                </a:solidFill>
              </a:rPr>
              <a:t>đo</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quyển</a:t>
            </a:r>
            <a:r>
              <a:rPr lang="en-US" sz="3200" dirty="0">
                <a:solidFill>
                  <a:srgbClr val="002060"/>
                </a:solidFill>
              </a:rPr>
              <a:t> </a:t>
            </a:r>
            <a:r>
              <a:rPr lang="en-US" sz="3200" dirty="0" err="1">
                <a:solidFill>
                  <a:srgbClr val="002060"/>
                </a:solidFill>
              </a:rPr>
              <a:t>vở</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thu</a:t>
            </a:r>
            <a:r>
              <a:rPr lang="en-US" sz="3200" dirty="0">
                <a:solidFill>
                  <a:srgbClr val="002060"/>
                </a:solidFill>
              </a:rPr>
              <a:t> </a:t>
            </a:r>
            <a:r>
              <a:rPr lang="en-US" sz="3200" dirty="0" err="1">
                <a:solidFill>
                  <a:srgbClr val="002060"/>
                </a:solidFill>
              </a:rPr>
              <a:t>được</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quả</a:t>
            </a:r>
            <a:r>
              <a:rPr lang="en-US" sz="3200" dirty="0">
                <a:solidFill>
                  <a:srgbClr val="002060"/>
                </a:solidFill>
              </a:rPr>
              <a:t> 63g. Theo e, </a:t>
            </a:r>
            <a:r>
              <a:rPr lang="en-US" sz="3200" dirty="0" err="1">
                <a:solidFill>
                  <a:srgbClr val="002060"/>
                </a:solidFill>
              </a:rPr>
              <a:t>quả</a:t>
            </a:r>
            <a:r>
              <a:rPr lang="en-US" sz="3200" dirty="0">
                <a:solidFill>
                  <a:srgbClr val="002060"/>
                </a:solidFill>
              </a:rPr>
              <a:t> </a:t>
            </a:r>
            <a:r>
              <a:rPr lang="en-US" sz="3200" dirty="0" err="1">
                <a:solidFill>
                  <a:srgbClr val="002060"/>
                </a:solidFill>
              </a:rPr>
              <a:t>cân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khối</a:t>
            </a:r>
            <a:r>
              <a:rPr lang="en-US" sz="3200" dirty="0">
                <a:solidFill>
                  <a:srgbClr val="002060"/>
                </a:solidFill>
              </a:rPr>
              <a:t> </a:t>
            </a:r>
            <a:r>
              <a:rPr lang="en-US" sz="3200" dirty="0" err="1">
                <a:solidFill>
                  <a:srgbClr val="002060"/>
                </a:solidFill>
              </a:rPr>
              <a:t>lượng</a:t>
            </a:r>
            <a:r>
              <a:rPr lang="en-US" sz="3200" dirty="0">
                <a:solidFill>
                  <a:srgbClr val="002060"/>
                </a:solidFill>
              </a:rPr>
              <a:t> </a:t>
            </a:r>
            <a:r>
              <a:rPr lang="en-US" sz="3200" dirty="0" err="1">
                <a:solidFill>
                  <a:srgbClr val="002060"/>
                </a:solidFill>
              </a:rPr>
              <a:t>nhỏ</a:t>
            </a:r>
            <a:r>
              <a:rPr lang="en-US" sz="3200" dirty="0">
                <a:solidFill>
                  <a:srgbClr val="002060"/>
                </a:solidFill>
              </a:rPr>
              <a:t> </a:t>
            </a:r>
            <a:r>
              <a:rPr lang="en-US" sz="3200" dirty="0" err="1">
                <a:solidFill>
                  <a:srgbClr val="002060"/>
                </a:solidFill>
              </a:rPr>
              <a:t>nhất</a:t>
            </a:r>
            <a:r>
              <a:rPr lang="en-US" sz="3200" dirty="0">
                <a:solidFill>
                  <a:srgbClr val="002060"/>
                </a:solidFill>
              </a:rPr>
              <a:t> </a:t>
            </a:r>
            <a:r>
              <a:rPr lang="en-US" sz="3200" dirty="0" err="1">
                <a:solidFill>
                  <a:srgbClr val="002060"/>
                </a:solidFill>
              </a:rPr>
              <a:t>trong</a:t>
            </a:r>
            <a:r>
              <a:rPr lang="en-US" sz="3200" dirty="0">
                <a:solidFill>
                  <a:srgbClr val="002060"/>
                </a:solidFill>
              </a:rPr>
              <a:t> </a:t>
            </a:r>
            <a:r>
              <a:rPr lang="en-US" sz="3200" dirty="0" err="1">
                <a:solidFill>
                  <a:srgbClr val="002060"/>
                </a:solidFill>
              </a:rPr>
              <a:t>hộp</a:t>
            </a:r>
            <a:r>
              <a:rPr lang="en-US" sz="3200" dirty="0">
                <a:solidFill>
                  <a:srgbClr val="002060"/>
                </a:solidFill>
              </a:rPr>
              <a:t> </a:t>
            </a:r>
            <a:r>
              <a:rPr lang="en-US" sz="3200" dirty="0" err="1">
                <a:solidFill>
                  <a:srgbClr val="002060"/>
                </a:solidFill>
              </a:rPr>
              <a:t>quả</a:t>
            </a:r>
            <a:r>
              <a:rPr lang="en-US" sz="3200" dirty="0">
                <a:solidFill>
                  <a:srgbClr val="002060"/>
                </a:solidFill>
              </a:rPr>
              <a:t> </a:t>
            </a:r>
            <a:r>
              <a:rPr lang="en-US" sz="3200" dirty="0" err="1">
                <a:solidFill>
                  <a:srgbClr val="002060"/>
                </a:solidFill>
              </a:rPr>
              <a:t>cân</a:t>
            </a:r>
            <a:r>
              <a:rPr lang="en-US" sz="3200" dirty="0">
                <a:solidFill>
                  <a:srgbClr val="002060"/>
                </a:solidFill>
              </a:rPr>
              <a:t> </a:t>
            </a:r>
            <a:r>
              <a:rPr lang="en-US" sz="3200" dirty="0" err="1">
                <a:solidFill>
                  <a:srgbClr val="002060"/>
                </a:solidFill>
              </a:rPr>
              <a:t>này</a:t>
            </a:r>
            <a:r>
              <a:rPr lang="en-US" sz="3200" dirty="0">
                <a:solidFill>
                  <a:srgbClr val="002060"/>
                </a:solidFill>
              </a:rPr>
              <a:t> </a:t>
            </a:r>
            <a:r>
              <a:rPr lang="en-US" sz="3200" dirty="0" err="1">
                <a:solidFill>
                  <a:srgbClr val="002060"/>
                </a:solidFill>
              </a:rPr>
              <a:t>là</a:t>
            </a:r>
            <a:r>
              <a:rPr lang="en-US" sz="3200" dirty="0">
                <a:solidFill>
                  <a:srgbClr val="002060"/>
                </a:solidFill>
              </a:rPr>
              <a:t> </a:t>
            </a:r>
            <a:r>
              <a:rPr lang="en-US" sz="3200" dirty="0" err="1">
                <a:solidFill>
                  <a:srgbClr val="002060"/>
                </a:solidFill>
              </a:rPr>
              <a:t>bao</a:t>
            </a:r>
            <a:r>
              <a:rPr lang="en-US" sz="3200" dirty="0">
                <a:solidFill>
                  <a:srgbClr val="002060"/>
                </a:solidFill>
              </a:rPr>
              <a:t> </a:t>
            </a:r>
            <a:r>
              <a:rPr lang="en-US" sz="3200" dirty="0" err="1">
                <a:solidFill>
                  <a:srgbClr val="002060"/>
                </a:solidFill>
              </a:rPr>
              <a:t>nhiêu</a:t>
            </a:r>
            <a:r>
              <a:rPr lang="en-US" sz="3200" dirty="0">
                <a:solidFill>
                  <a:srgbClr val="002060"/>
                </a:solidFill>
              </a:rPr>
              <a:t>?</a:t>
            </a:r>
          </a:p>
        </p:txBody>
      </p:sp>
      <p:pic>
        <p:nvPicPr>
          <p:cNvPr id="18448" name="Picture 5" descr="sun16[1]">
            <a:hlinkClick r:id="rId6" action="ppaction://hlinksldjump"/>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89698" y="-113791"/>
            <a:ext cx="177958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9" name="Text Box 16"/>
          <p:cNvSpPr txBox="1">
            <a:spLocks noChangeArrowheads="1"/>
          </p:cNvSpPr>
          <p:nvPr/>
        </p:nvSpPr>
        <p:spPr bwMode="auto">
          <a:xfrm>
            <a:off x="1952391" y="5590915"/>
            <a:ext cx="10370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solidFill>
                  <a:srgbClr val="002060"/>
                </a:solidFill>
              </a:rPr>
              <a:t>D. 6g</a:t>
            </a:r>
            <a:endParaRPr lang="en-US" sz="2800" dirty="0">
              <a:solidFill>
                <a:srgbClr val="002060"/>
              </a:solidFill>
              <a:latin typeface=".VnArial" panose="020B7200000000000000" pitchFamily="34" charset="0"/>
              <a:sym typeface="Symbol" panose="05050102010706020507" pitchFamily="18" charset="2"/>
            </a:endParaRPr>
          </a:p>
        </p:txBody>
      </p:sp>
      <p:sp>
        <p:nvSpPr>
          <p:cNvPr id="18450" name="TextBox 1"/>
          <p:cNvSpPr txBox="1">
            <a:spLocks noChangeArrowheads="1"/>
          </p:cNvSpPr>
          <p:nvPr/>
        </p:nvSpPr>
        <p:spPr bwMode="auto">
          <a:xfrm>
            <a:off x="1952391" y="3567674"/>
            <a:ext cx="7079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A. 2g.</a:t>
            </a:r>
          </a:p>
        </p:txBody>
      </p:sp>
      <p:sp>
        <p:nvSpPr>
          <p:cNvPr id="18451" name="Rectangle 2"/>
          <p:cNvSpPr>
            <a:spLocks noChangeArrowheads="1"/>
          </p:cNvSpPr>
          <p:nvPr/>
        </p:nvSpPr>
        <p:spPr bwMode="auto">
          <a:xfrm>
            <a:off x="1952391" y="4249065"/>
            <a:ext cx="55249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B. 4g</a:t>
            </a:r>
          </a:p>
        </p:txBody>
      </p:sp>
      <p:sp>
        <p:nvSpPr>
          <p:cNvPr id="4" name="Rectangle 3"/>
          <p:cNvSpPr>
            <a:spLocks noChangeArrowheads="1"/>
          </p:cNvSpPr>
          <p:nvPr/>
        </p:nvSpPr>
        <p:spPr bwMode="auto">
          <a:xfrm>
            <a:off x="1952391" y="4919990"/>
            <a:ext cx="111758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dirty="0">
                <a:solidFill>
                  <a:srgbClr val="002060"/>
                </a:solidFill>
              </a:rPr>
              <a:t>C. 3g</a:t>
            </a:r>
          </a:p>
        </p:txBody>
      </p:sp>
      <p:sp>
        <p:nvSpPr>
          <p:cNvPr id="22" name="Title 2">
            <a:extLst>
              <a:ext uri="{FF2B5EF4-FFF2-40B4-BE49-F238E27FC236}">
                <a16:creationId xmlns:a16="http://schemas.microsoft.com/office/drawing/2014/main" id="{285B5BEE-6663-477E-84CC-8F3239D3B1D6}"/>
              </a:ext>
            </a:extLst>
          </p:cNvPr>
          <p:cNvSpPr txBox="1">
            <a:spLocks/>
          </p:cNvSpPr>
          <p:nvPr/>
        </p:nvSpPr>
        <p:spPr>
          <a:xfrm rot="16200000">
            <a:off x="-995720" y="3269346"/>
            <a:ext cx="3195856" cy="628653"/>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5">
                    <a:lumMod val="75000"/>
                  </a:schemeClr>
                </a:solidFill>
              </a:rPr>
              <a:t>BÀI 6: ĐO KHỐI LƯỢNG</a:t>
            </a:r>
          </a:p>
        </p:txBody>
      </p:sp>
    </p:spTree>
    <p:extLst>
      <p:ext uri="{BB962C8B-B14F-4D97-AF65-F5344CB8AC3E}">
        <p14:creationId xmlns:p14="http://schemas.microsoft.com/office/powerpoint/2010/main" val="78774385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500"/>
                                        <p:tgtEl>
                                          <p:spTgt spid="68621"/>
                                        </p:tgtEl>
                                        <p:attrNameLst>
                                          <p:attrName>ppt_w</p:attrName>
                                        </p:attrNameLst>
                                      </p:cBhvr>
                                      <p:tavLst>
                                        <p:tav tm="0">
                                          <p:val>
                                            <p:strVal val="ppt_w"/>
                                          </p:val>
                                        </p:tav>
                                        <p:tav tm="100000">
                                          <p:val>
                                            <p:strVal val="ppt_w+.3"/>
                                          </p:val>
                                        </p:tav>
                                      </p:tavLst>
                                    </p:anim>
                                    <p:anim calcmode="lin" valueType="num">
                                      <p:cBhvr>
                                        <p:cTn id="7" dur="500"/>
                                        <p:tgtEl>
                                          <p:spTgt spid="68621"/>
                                        </p:tgtEl>
                                        <p:attrNameLst>
                                          <p:attrName>ppt_h</p:attrName>
                                        </p:attrNameLst>
                                      </p:cBhvr>
                                      <p:tavLst>
                                        <p:tav tm="0">
                                          <p:val>
                                            <p:strVal val="ppt_h"/>
                                          </p:val>
                                        </p:tav>
                                        <p:tav tm="100000">
                                          <p:val>
                                            <p:strVal val="ppt_h"/>
                                          </p:val>
                                        </p:tav>
                                      </p:tavLst>
                                    </p:anim>
                                    <p:animEffect transition="out" filter="fade">
                                      <p:cBhvr>
                                        <p:cTn id="8" dur="500"/>
                                        <p:tgtEl>
                                          <p:spTgt spid="68621"/>
                                        </p:tgtEl>
                                      </p:cBhvr>
                                    </p:animEffect>
                                    <p:set>
                                      <p:cBhvr>
                                        <p:cTn id="9" dur="1" fill="hold">
                                          <p:stCondLst>
                                            <p:cond delay="499"/>
                                          </p:stCondLst>
                                        </p:cTn>
                                        <p:tgtEl>
                                          <p:spTgt spid="6862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10" fill="hold" nodeType="afterGroup">
                            <p:stCondLst>
                              <p:cond delay="500"/>
                            </p:stCondLst>
                            <p:childTnLst>
                              <p:par>
                                <p:cTn id="11" presetID="50" presetClass="exit" presetSubtype="0" accel="100000" fill="hold" grpId="0" nodeType="afterEffect">
                                  <p:stCondLst>
                                    <p:cond delay="500"/>
                                  </p:stCondLst>
                                  <p:childTnLst>
                                    <p:anim calcmode="lin" valueType="num">
                                      <p:cBhvr>
                                        <p:cTn id="12" dur="500"/>
                                        <p:tgtEl>
                                          <p:spTgt spid="68620"/>
                                        </p:tgtEl>
                                        <p:attrNameLst>
                                          <p:attrName>ppt_w</p:attrName>
                                        </p:attrNameLst>
                                      </p:cBhvr>
                                      <p:tavLst>
                                        <p:tav tm="0">
                                          <p:val>
                                            <p:strVal val="ppt_w"/>
                                          </p:val>
                                        </p:tav>
                                        <p:tav tm="100000">
                                          <p:val>
                                            <p:strVal val="ppt_w+.3"/>
                                          </p:val>
                                        </p:tav>
                                      </p:tavLst>
                                    </p:anim>
                                    <p:anim calcmode="lin" valueType="num">
                                      <p:cBhvr>
                                        <p:cTn id="13" dur="500"/>
                                        <p:tgtEl>
                                          <p:spTgt spid="68620"/>
                                        </p:tgtEl>
                                        <p:attrNameLst>
                                          <p:attrName>ppt_h</p:attrName>
                                        </p:attrNameLst>
                                      </p:cBhvr>
                                      <p:tavLst>
                                        <p:tav tm="0">
                                          <p:val>
                                            <p:strVal val="ppt_h"/>
                                          </p:val>
                                        </p:tav>
                                        <p:tav tm="100000">
                                          <p:val>
                                            <p:strVal val="ppt_h"/>
                                          </p:val>
                                        </p:tav>
                                      </p:tavLst>
                                    </p:anim>
                                    <p:animEffect transition="out" filter="fade">
                                      <p:cBhvr>
                                        <p:cTn id="14" dur="500"/>
                                        <p:tgtEl>
                                          <p:spTgt spid="68620"/>
                                        </p:tgtEl>
                                      </p:cBhvr>
                                    </p:animEffect>
                                    <p:set>
                                      <p:cBhvr>
                                        <p:cTn id="15" dur="1" fill="hold">
                                          <p:stCondLst>
                                            <p:cond delay="499"/>
                                          </p:stCondLst>
                                        </p:cTn>
                                        <p:tgtEl>
                                          <p:spTgt spid="68620"/>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6" fill="hold" nodeType="afterGroup">
                            <p:stCondLst>
                              <p:cond delay="1500"/>
                            </p:stCondLst>
                            <p:childTnLst>
                              <p:par>
                                <p:cTn id="17" presetID="50" presetClass="exit" presetSubtype="0" accel="100000" fill="hold" grpId="0" nodeType="afterEffect">
                                  <p:stCondLst>
                                    <p:cond delay="500"/>
                                  </p:stCondLst>
                                  <p:childTnLst>
                                    <p:anim calcmode="lin" valueType="num">
                                      <p:cBhvr>
                                        <p:cTn id="18" dur="500"/>
                                        <p:tgtEl>
                                          <p:spTgt spid="68619"/>
                                        </p:tgtEl>
                                        <p:attrNameLst>
                                          <p:attrName>ppt_w</p:attrName>
                                        </p:attrNameLst>
                                      </p:cBhvr>
                                      <p:tavLst>
                                        <p:tav tm="0">
                                          <p:val>
                                            <p:strVal val="ppt_w"/>
                                          </p:val>
                                        </p:tav>
                                        <p:tav tm="100000">
                                          <p:val>
                                            <p:strVal val="ppt_w+.3"/>
                                          </p:val>
                                        </p:tav>
                                      </p:tavLst>
                                    </p:anim>
                                    <p:anim calcmode="lin" valueType="num">
                                      <p:cBhvr>
                                        <p:cTn id="19" dur="500"/>
                                        <p:tgtEl>
                                          <p:spTgt spid="68619"/>
                                        </p:tgtEl>
                                        <p:attrNameLst>
                                          <p:attrName>ppt_h</p:attrName>
                                        </p:attrNameLst>
                                      </p:cBhvr>
                                      <p:tavLst>
                                        <p:tav tm="0">
                                          <p:val>
                                            <p:strVal val="ppt_h"/>
                                          </p:val>
                                        </p:tav>
                                        <p:tav tm="100000">
                                          <p:val>
                                            <p:strVal val="ppt_h"/>
                                          </p:val>
                                        </p:tav>
                                      </p:tavLst>
                                    </p:anim>
                                    <p:animEffect transition="out" filter="fade">
                                      <p:cBhvr>
                                        <p:cTn id="20" dur="500"/>
                                        <p:tgtEl>
                                          <p:spTgt spid="68619"/>
                                        </p:tgtEl>
                                      </p:cBhvr>
                                    </p:animEffect>
                                    <p:set>
                                      <p:cBhvr>
                                        <p:cTn id="21" dur="1" fill="hold">
                                          <p:stCondLst>
                                            <p:cond delay="499"/>
                                          </p:stCondLst>
                                        </p:cTn>
                                        <p:tgtEl>
                                          <p:spTgt spid="68619"/>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2" fill="hold" nodeType="afterGroup">
                            <p:stCondLst>
                              <p:cond delay="2500"/>
                            </p:stCondLst>
                            <p:childTnLst>
                              <p:par>
                                <p:cTn id="23" presetID="50" presetClass="exit" presetSubtype="0" accel="100000" fill="hold" grpId="0" nodeType="afterEffect">
                                  <p:stCondLst>
                                    <p:cond delay="500"/>
                                  </p:stCondLst>
                                  <p:childTnLst>
                                    <p:anim calcmode="lin" valueType="num">
                                      <p:cBhvr>
                                        <p:cTn id="24" dur="500"/>
                                        <p:tgtEl>
                                          <p:spTgt spid="68618"/>
                                        </p:tgtEl>
                                        <p:attrNameLst>
                                          <p:attrName>ppt_w</p:attrName>
                                        </p:attrNameLst>
                                      </p:cBhvr>
                                      <p:tavLst>
                                        <p:tav tm="0">
                                          <p:val>
                                            <p:strVal val="ppt_w"/>
                                          </p:val>
                                        </p:tav>
                                        <p:tav tm="100000">
                                          <p:val>
                                            <p:strVal val="ppt_w+.3"/>
                                          </p:val>
                                        </p:tav>
                                      </p:tavLst>
                                    </p:anim>
                                    <p:anim calcmode="lin" valueType="num">
                                      <p:cBhvr>
                                        <p:cTn id="25" dur="500"/>
                                        <p:tgtEl>
                                          <p:spTgt spid="68618"/>
                                        </p:tgtEl>
                                        <p:attrNameLst>
                                          <p:attrName>ppt_h</p:attrName>
                                        </p:attrNameLst>
                                      </p:cBhvr>
                                      <p:tavLst>
                                        <p:tav tm="0">
                                          <p:val>
                                            <p:strVal val="ppt_h"/>
                                          </p:val>
                                        </p:tav>
                                        <p:tav tm="100000">
                                          <p:val>
                                            <p:strVal val="ppt_h"/>
                                          </p:val>
                                        </p:tav>
                                      </p:tavLst>
                                    </p:anim>
                                    <p:animEffect transition="out" filter="fade">
                                      <p:cBhvr>
                                        <p:cTn id="26" dur="500"/>
                                        <p:tgtEl>
                                          <p:spTgt spid="68618"/>
                                        </p:tgtEl>
                                      </p:cBhvr>
                                    </p:animEffect>
                                    <p:set>
                                      <p:cBhvr>
                                        <p:cTn id="27" dur="1" fill="hold">
                                          <p:stCondLst>
                                            <p:cond delay="499"/>
                                          </p:stCondLst>
                                        </p:cTn>
                                        <p:tgtEl>
                                          <p:spTgt spid="6861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8" fill="hold" nodeType="afterGroup">
                            <p:stCondLst>
                              <p:cond delay="3500"/>
                            </p:stCondLst>
                            <p:childTnLst>
                              <p:par>
                                <p:cTn id="29" presetID="50" presetClass="exit" presetSubtype="0" accel="100000" fill="hold" grpId="0" nodeType="afterEffect">
                                  <p:stCondLst>
                                    <p:cond delay="500"/>
                                  </p:stCondLst>
                                  <p:childTnLst>
                                    <p:anim calcmode="lin" valueType="num">
                                      <p:cBhvr>
                                        <p:cTn id="30" dur="500"/>
                                        <p:tgtEl>
                                          <p:spTgt spid="68617"/>
                                        </p:tgtEl>
                                        <p:attrNameLst>
                                          <p:attrName>ppt_w</p:attrName>
                                        </p:attrNameLst>
                                      </p:cBhvr>
                                      <p:tavLst>
                                        <p:tav tm="0">
                                          <p:val>
                                            <p:strVal val="ppt_w"/>
                                          </p:val>
                                        </p:tav>
                                        <p:tav tm="100000">
                                          <p:val>
                                            <p:strVal val="ppt_w+.3"/>
                                          </p:val>
                                        </p:tav>
                                      </p:tavLst>
                                    </p:anim>
                                    <p:anim calcmode="lin" valueType="num">
                                      <p:cBhvr>
                                        <p:cTn id="31" dur="500"/>
                                        <p:tgtEl>
                                          <p:spTgt spid="68617"/>
                                        </p:tgtEl>
                                        <p:attrNameLst>
                                          <p:attrName>ppt_h</p:attrName>
                                        </p:attrNameLst>
                                      </p:cBhvr>
                                      <p:tavLst>
                                        <p:tav tm="0">
                                          <p:val>
                                            <p:strVal val="ppt_h"/>
                                          </p:val>
                                        </p:tav>
                                        <p:tav tm="100000">
                                          <p:val>
                                            <p:strVal val="ppt_h"/>
                                          </p:val>
                                        </p:tav>
                                      </p:tavLst>
                                    </p:anim>
                                    <p:animEffect transition="out" filter="fade">
                                      <p:cBhvr>
                                        <p:cTn id="32" dur="500"/>
                                        <p:tgtEl>
                                          <p:spTgt spid="68617"/>
                                        </p:tgtEl>
                                      </p:cBhvr>
                                    </p:animEffect>
                                    <p:set>
                                      <p:cBhvr>
                                        <p:cTn id="33" dur="1" fill="hold">
                                          <p:stCondLst>
                                            <p:cond delay="499"/>
                                          </p:stCondLst>
                                        </p:cTn>
                                        <p:tgtEl>
                                          <p:spTgt spid="68617"/>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childTnLst>
                          </p:cTn>
                        </p:par>
                        <p:par>
                          <p:cTn id="34" fill="hold" nodeType="afterGroup">
                            <p:stCondLst>
                              <p:cond delay="4500"/>
                            </p:stCondLst>
                            <p:childTnLst>
                              <p:par>
                                <p:cTn id="35" presetID="50" presetClass="exit" presetSubtype="0" accel="100000" fill="hold" grpId="0" nodeType="afterEffect">
                                  <p:stCondLst>
                                    <p:cond delay="500"/>
                                  </p:stCondLst>
                                  <p:childTnLst>
                                    <p:anim calcmode="lin" valueType="num">
                                      <p:cBhvr>
                                        <p:cTn id="36" dur="500"/>
                                        <p:tgtEl>
                                          <p:spTgt spid="68616"/>
                                        </p:tgtEl>
                                        <p:attrNameLst>
                                          <p:attrName>ppt_w</p:attrName>
                                        </p:attrNameLst>
                                      </p:cBhvr>
                                      <p:tavLst>
                                        <p:tav tm="0">
                                          <p:val>
                                            <p:strVal val="ppt_w"/>
                                          </p:val>
                                        </p:tav>
                                        <p:tav tm="100000">
                                          <p:val>
                                            <p:strVal val="ppt_w+.3"/>
                                          </p:val>
                                        </p:tav>
                                      </p:tavLst>
                                    </p:anim>
                                    <p:anim calcmode="lin" valueType="num">
                                      <p:cBhvr>
                                        <p:cTn id="37" dur="500"/>
                                        <p:tgtEl>
                                          <p:spTgt spid="68616"/>
                                        </p:tgtEl>
                                        <p:attrNameLst>
                                          <p:attrName>ppt_h</p:attrName>
                                        </p:attrNameLst>
                                      </p:cBhvr>
                                      <p:tavLst>
                                        <p:tav tm="0">
                                          <p:val>
                                            <p:strVal val="ppt_h"/>
                                          </p:val>
                                        </p:tav>
                                        <p:tav tm="100000">
                                          <p:val>
                                            <p:strVal val="ppt_h"/>
                                          </p:val>
                                        </p:tav>
                                      </p:tavLst>
                                    </p:anim>
                                    <p:animEffect transition="out" filter="fade">
                                      <p:cBhvr>
                                        <p:cTn id="38" dur="500"/>
                                        <p:tgtEl>
                                          <p:spTgt spid="68616"/>
                                        </p:tgtEl>
                                      </p:cBhvr>
                                    </p:animEffect>
                                    <p:set>
                                      <p:cBhvr>
                                        <p:cTn id="39" dur="1" fill="hold">
                                          <p:stCondLst>
                                            <p:cond delay="499"/>
                                          </p:stCondLst>
                                        </p:cTn>
                                        <p:tgtEl>
                                          <p:spTgt spid="68616"/>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click.wav"/>
                                        </p:tgtEl>
                                      </p:cMediaNode>
                                    </p:audio>
                                  </p:subTnLst>
                                </p:cTn>
                              </p:par>
                            </p:childTnLst>
                          </p:cTn>
                        </p:par>
                        <p:par>
                          <p:cTn id="40" fill="hold" nodeType="afterGroup">
                            <p:stCondLst>
                              <p:cond delay="5500"/>
                            </p:stCondLst>
                            <p:childTnLst>
                              <p:par>
                                <p:cTn id="41" presetID="50" presetClass="exit" presetSubtype="0" accel="100000" fill="hold" grpId="0" nodeType="afterEffect">
                                  <p:stCondLst>
                                    <p:cond delay="500"/>
                                  </p:stCondLst>
                                  <p:childTnLst>
                                    <p:anim calcmode="lin" valueType="num">
                                      <p:cBhvr>
                                        <p:cTn id="42" dur="500"/>
                                        <p:tgtEl>
                                          <p:spTgt spid="68615"/>
                                        </p:tgtEl>
                                        <p:attrNameLst>
                                          <p:attrName>ppt_w</p:attrName>
                                        </p:attrNameLst>
                                      </p:cBhvr>
                                      <p:tavLst>
                                        <p:tav tm="0">
                                          <p:val>
                                            <p:strVal val="ppt_w"/>
                                          </p:val>
                                        </p:tav>
                                        <p:tav tm="100000">
                                          <p:val>
                                            <p:strVal val="ppt_w+.3"/>
                                          </p:val>
                                        </p:tav>
                                      </p:tavLst>
                                    </p:anim>
                                    <p:anim calcmode="lin" valueType="num">
                                      <p:cBhvr>
                                        <p:cTn id="43" dur="500"/>
                                        <p:tgtEl>
                                          <p:spTgt spid="68615"/>
                                        </p:tgtEl>
                                        <p:attrNameLst>
                                          <p:attrName>ppt_h</p:attrName>
                                        </p:attrNameLst>
                                      </p:cBhvr>
                                      <p:tavLst>
                                        <p:tav tm="0">
                                          <p:val>
                                            <p:strVal val="ppt_h"/>
                                          </p:val>
                                        </p:tav>
                                        <p:tav tm="100000">
                                          <p:val>
                                            <p:strVal val="ppt_h"/>
                                          </p:val>
                                        </p:tav>
                                      </p:tavLst>
                                    </p:anim>
                                    <p:animEffect transition="out" filter="fade">
                                      <p:cBhvr>
                                        <p:cTn id="44" dur="500"/>
                                        <p:tgtEl>
                                          <p:spTgt spid="68615"/>
                                        </p:tgtEl>
                                      </p:cBhvr>
                                    </p:animEffect>
                                    <p:set>
                                      <p:cBhvr>
                                        <p:cTn id="45" dur="1" fill="hold">
                                          <p:stCondLst>
                                            <p:cond delay="499"/>
                                          </p:stCondLst>
                                        </p:cTn>
                                        <p:tgtEl>
                                          <p:spTgt spid="6861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6" fill="hold" nodeType="afterGroup">
                            <p:stCondLst>
                              <p:cond delay="6500"/>
                            </p:stCondLst>
                            <p:childTnLst>
                              <p:par>
                                <p:cTn id="47" presetID="50" presetClass="exit" presetSubtype="0" accel="100000" fill="hold" grpId="0" nodeType="afterEffect">
                                  <p:stCondLst>
                                    <p:cond delay="500"/>
                                  </p:stCondLst>
                                  <p:childTnLst>
                                    <p:anim calcmode="lin" valueType="num">
                                      <p:cBhvr>
                                        <p:cTn id="48" dur="500"/>
                                        <p:tgtEl>
                                          <p:spTgt spid="68614"/>
                                        </p:tgtEl>
                                        <p:attrNameLst>
                                          <p:attrName>ppt_w</p:attrName>
                                        </p:attrNameLst>
                                      </p:cBhvr>
                                      <p:tavLst>
                                        <p:tav tm="0">
                                          <p:val>
                                            <p:strVal val="ppt_w"/>
                                          </p:val>
                                        </p:tav>
                                        <p:tav tm="100000">
                                          <p:val>
                                            <p:strVal val="ppt_w+.3"/>
                                          </p:val>
                                        </p:tav>
                                      </p:tavLst>
                                    </p:anim>
                                    <p:anim calcmode="lin" valueType="num">
                                      <p:cBhvr>
                                        <p:cTn id="49" dur="500"/>
                                        <p:tgtEl>
                                          <p:spTgt spid="68614"/>
                                        </p:tgtEl>
                                        <p:attrNameLst>
                                          <p:attrName>ppt_h</p:attrName>
                                        </p:attrNameLst>
                                      </p:cBhvr>
                                      <p:tavLst>
                                        <p:tav tm="0">
                                          <p:val>
                                            <p:strVal val="ppt_h"/>
                                          </p:val>
                                        </p:tav>
                                        <p:tav tm="100000">
                                          <p:val>
                                            <p:strVal val="ppt_h"/>
                                          </p:val>
                                        </p:tav>
                                      </p:tavLst>
                                    </p:anim>
                                    <p:animEffect transition="out" filter="fade">
                                      <p:cBhvr>
                                        <p:cTn id="50" dur="500"/>
                                        <p:tgtEl>
                                          <p:spTgt spid="68614"/>
                                        </p:tgtEl>
                                      </p:cBhvr>
                                    </p:animEffect>
                                    <p:set>
                                      <p:cBhvr>
                                        <p:cTn id="51" dur="1" fill="hold">
                                          <p:stCondLst>
                                            <p:cond delay="499"/>
                                          </p:stCondLst>
                                        </p:cTn>
                                        <p:tgtEl>
                                          <p:spTgt spid="68614"/>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par>
                          <p:cTn id="52" fill="hold" nodeType="afterGroup">
                            <p:stCondLst>
                              <p:cond delay="7500"/>
                            </p:stCondLst>
                            <p:childTnLst>
                              <p:par>
                                <p:cTn id="53" presetID="50" presetClass="exit" presetSubtype="0" accel="100000" fill="hold" grpId="0" nodeType="afterEffect">
                                  <p:stCondLst>
                                    <p:cond delay="500"/>
                                  </p:stCondLst>
                                  <p:childTnLst>
                                    <p:anim calcmode="lin" valueType="num">
                                      <p:cBhvr>
                                        <p:cTn id="54" dur="500"/>
                                        <p:tgtEl>
                                          <p:spTgt spid="68613"/>
                                        </p:tgtEl>
                                        <p:attrNameLst>
                                          <p:attrName>ppt_w</p:attrName>
                                        </p:attrNameLst>
                                      </p:cBhvr>
                                      <p:tavLst>
                                        <p:tav tm="0">
                                          <p:val>
                                            <p:strVal val="ppt_w"/>
                                          </p:val>
                                        </p:tav>
                                        <p:tav tm="100000">
                                          <p:val>
                                            <p:strVal val="ppt_w+.3"/>
                                          </p:val>
                                        </p:tav>
                                      </p:tavLst>
                                    </p:anim>
                                    <p:anim calcmode="lin" valueType="num">
                                      <p:cBhvr>
                                        <p:cTn id="55" dur="500"/>
                                        <p:tgtEl>
                                          <p:spTgt spid="68613"/>
                                        </p:tgtEl>
                                        <p:attrNameLst>
                                          <p:attrName>ppt_h</p:attrName>
                                        </p:attrNameLst>
                                      </p:cBhvr>
                                      <p:tavLst>
                                        <p:tav tm="0">
                                          <p:val>
                                            <p:strVal val="ppt_h"/>
                                          </p:val>
                                        </p:tav>
                                        <p:tav tm="100000">
                                          <p:val>
                                            <p:strVal val="ppt_h"/>
                                          </p:val>
                                        </p:tav>
                                      </p:tavLst>
                                    </p:anim>
                                    <p:animEffect transition="out" filter="fade">
                                      <p:cBhvr>
                                        <p:cTn id="56" dur="500"/>
                                        <p:tgtEl>
                                          <p:spTgt spid="68613"/>
                                        </p:tgtEl>
                                      </p:cBhvr>
                                    </p:animEffect>
                                    <p:set>
                                      <p:cBhvr>
                                        <p:cTn id="57" dur="1" fill="hold">
                                          <p:stCondLst>
                                            <p:cond delay="499"/>
                                          </p:stCondLst>
                                        </p:cTn>
                                        <p:tgtEl>
                                          <p:spTgt spid="68613"/>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2" name="click.wav"/>
                                        </p:tgtEl>
                                      </p:cMediaNode>
                                    </p:audio>
                                  </p:subTnLst>
                                </p:cTn>
                              </p:par>
                            </p:childTnLst>
                          </p:cTn>
                        </p:par>
                        <p:par>
                          <p:cTn id="58" fill="hold" nodeType="afterGroup">
                            <p:stCondLst>
                              <p:cond delay="8500"/>
                            </p:stCondLst>
                            <p:childTnLst>
                              <p:par>
                                <p:cTn id="59" presetID="50" presetClass="exit" presetSubtype="0" accel="100000" fill="hold" grpId="0" nodeType="afterEffect">
                                  <p:stCondLst>
                                    <p:cond delay="500"/>
                                  </p:stCondLst>
                                  <p:childTnLst>
                                    <p:anim calcmode="lin" valueType="num">
                                      <p:cBhvr>
                                        <p:cTn id="60" dur="500"/>
                                        <p:tgtEl>
                                          <p:spTgt spid="68612"/>
                                        </p:tgtEl>
                                        <p:attrNameLst>
                                          <p:attrName>ppt_w</p:attrName>
                                        </p:attrNameLst>
                                      </p:cBhvr>
                                      <p:tavLst>
                                        <p:tav tm="0">
                                          <p:val>
                                            <p:strVal val="ppt_w"/>
                                          </p:val>
                                        </p:tav>
                                        <p:tav tm="100000">
                                          <p:val>
                                            <p:strVal val="ppt_w+.3"/>
                                          </p:val>
                                        </p:tav>
                                      </p:tavLst>
                                    </p:anim>
                                    <p:anim calcmode="lin" valueType="num">
                                      <p:cBhvr>
                                        <p:cTn id="61" dur="500"/>
                                        <p:tgtEl>
                                          <p:spTgt spid="68612"/>
                                        </p:tgtEl>
                                        <p:attrNameLst>
                                          <p:attrName>ppt_h</p:attrName>
                                        </p:attrNameLst>
                                      </p:cBhvr>
                                      <p:tavLst>
                                        <p:tav tm="0">
                                          <p:val>
                                            <p:strVal val="ppt_h"/>
                                          </p:val>
                                        </p:tav>
                                        <p:tav tm="100000">
                                          <p:val>
                                            <p:strVal val="ppt_h"/>
                                          </p:val>
                                        </p:tav>
                                      </p:tavLst>
                                    </p:anim>
                                    <p:animEffect transition="out" filter="fade">
                                      <p:cBhvr>
                                        <p:cTn id="62" dur="500"/>
                                        <p:tgtEl>
                                          <p:spTgt spid="68612"/>
                                        </p:tgtEl>
                                      </p:cBhvr>
                                    </p:animEffect>
                                    <p:set>
                                      <p:cBhvr>
                                        <p:cTn id="63" dur="1" fill="hold">
                                          <p:stCondLst>
                                            <p:cond delay="499"/>
                                          </p:stCondLst>
                                        </p:cTn>
                                        <p:tgtEl>
                                          <p:spTgt spid="6861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click.wav"/>
                                        </p:tgtEl>
                                      </p:cMediaNode>
                                    </p:audio>
                                  </p:subTnLst>
                                </p:cTn>
                              </p:par>
                            </p:childTnLst>
                          </p:cTn>
                        </p:par>
                        <p:par>
                          <p:cTn id="64" fill="hold" nodeType="afterGroup">
                            <p:stCondLst>
                              <p:cond delay="9500"/>
                            </p:stCondLst>
                            <p:childTnLst>
                              <p:par>
                                <p:cTn id="65" presetID="3" presetClass="entr" presetSubtype="10" fill="hold" nodeType="afterEffect">
                                  <p:stCondLst>
                                    <p:cond delay="0"/>
                                  </p:stCondLst>
                                  <p:childTnLst>
                                    <p:set>
                                      <p:cBhvr>
                                        <p:cTn id="66" dur="1" fill="hold">
                                          <p:stCondLst>
                                            <p:cond delay="0"/>
                                          </p:stCondLst>
                                        </p:cTn>
                                        <p:tgtEl>
                                          <p:spTgt spid="68622"/>
                                        </p:tgtEl>
                                        <p:attrNameLst>
                                          <p:attrName>style.visibility</p:attrName>
                                        </p:attrNameLst>
                                      </p:cBhvr>
                                      <p:to>
                                        <p:strVal val="visible"/>
                                      </p:to>
                                    </p:set>
                                    <p:animEffect transition="in" filter="blinds(horizontal)">
                                      <p:cBhvr>
                                        <p:cTn id="67" dur="500"/>
                                        <p:tgtEl>
                                          <p:spTgt spid="68622"/>
                                        </p:tgtEl>
                                      </p:cBhvr>
                                    </p:animEffect>
                                  </p:childTnLst>
                                  <p:subTnLst>
                                    <p:set>
                                      <p:cBhvr override="childStyle">
                                        <p:cTn dur="1" fill="hold" display="0" masterRel="nextClick" afterEffect="1"/>
                                        <p:tgtEl>
                                          <p:spTgt spid="68622"/>
                                        </p:tgtEl>
                                        <p:attrNameLst>
                                          <p:attrName>style.visibility</p:attrName>
                                        </p:attrNameLst>
                                      </p:cBhvr>
                                      <p:to>
                                        <p:strVal val="hidden"/>
                                      </p:to>
                                    </p:set>
                                    <p:audio>
                                      <p:cMediaNode>
                                        <p:cTn display="0" masterRel="sameClick">
                                          <p:stCondLst>
                                            <p:cond evt="begin" delay="0">
                                              <p:tn val="65"/>
                                            </p:cond>
                                          </p:stCondLst>
                                          <p:endCondLst>
                                            <p:cond evt="onStopAudio" delay="0">
                                              <p:tgtEl>
                                                <p:sldTgt/>
                                              </p:tgtEl>
                                            </p:cond>
                                          </p:endCondLst>
                                        </p:cTn>
                                        <p:tgtEl>
                                          <p:sndTgt r:embed="rId3" name="chuong.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mph" presetSubtype="0" fill="hold" grpId="0" nodeType="clickEffect">
                                  <p:stCondLst>
                                    <p:cond delay="0"/>
                                  </p:stCondLst>
                                  <p:iterate type="lt">
                                    <p:tmPct val="5000"/>
                                  </p:iterate>
                                  <p:childTnLst>
                                    <p:set>
                                      <p:cBhvr override="childStyle">
                                        <p:cTn id="71" dur="500" fill="hold"/>
                                        <p:tgtEl>
                                          <p:spTgt spid="4"/>
                                        </p:tgtEl>
                                        <p:attrNameLst>
                                          <p:attrName>style.color</p:attrName>
                                        </p:attrNameLst>
                                      </p:cBhvr>
                                      <p:to>
                                        <p:clrVal>
                                          <a:srgbClr val="FFCA21"/>
                                        </p:clrVal>
                                      </p:to>
                                    </p:set>
                                    <p:set>
                                      <p:cBhvr>
                                        <p:cTn id="72" dur="500" fill="hold"/>
                                        <p:tgtEl>
                                          <p:spTgt spid="4"/>
                                        </p:tgtEl>
                                        <p:attrNameLst>
                                          <p:attrName>fillcolor</p:attrName>
                                        </p:attrNameLst>
                                      </p:cBhvr>
                                      <p:to>
                                        <p:clrVal>
                                          <a:srgbClr val="FFCA21"/>
                                        </p:clrVal>
                                      </p:to>
                                    </p:set>
                                    <p:set>
                                      <p:cBhvr>
                                        <p:cTn id="73" dur="500" fill="hold"/>
                                        <p:tgtEl>
                                          <p:spTgt spid="4"/>
                                        </p:tgtEl>
                                        <p:attrNameLst>
                                          <p:attrName>fill.type</p:attrName>
                                        </p:attrNameLst>
                                      </p:cBhvr>
                                      <p:to>
                                        <p:strVal val="solid"/>
                                      </p:to>
                                    </p:set>
                                  </p:childTnLst>
                                  <p:subTnLst>
                                    <p:audio>
                                      <p:cMediaNode>
                                        <p:cTn display="0" masterRel="sameClick">
                                          <p:stCondLst>
                                            <p:cond evt="begin" delay="0">
                                              <p:tn val="70"/>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animBg="1"/>
      <p:bldP spid="68613" grpId="0" animBg="1"/>
      <p:bldP spid="68614" grpId="0" animBg="1"/>
      <p:bldP spid="68615" grpId="0" animBg="1"/>
      <p:bldP spid="68616" grpId="0" animBg="1"/>
      <p:bldP spid="68617" grpId="0" animBg="1"/>
      <p:bldP spid="68618" grpId="0" animBg="1"/>
      <p:bldP spid="68619" grpId="0" animBg="1"/>
      <p:bldP spid="68620" grpId="0" animBg="1"/>
      <p:bldP spid="68621" grpId="0" animBg="1"/>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ext Box 4"/>
          <p:cNvSpPr txBox="1">
            <a:spLocks noChangeArrowheads="1"/>
          </p:cNvSpPr>
          <p:nvPr/>
        </p:nvSpPr>
        <p:spPr bwMode="auto">
          <a:xfrm>
            <a:off x="1273791" y="1252191"/>
            <a:ext cx="782955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vi-VN" sz="3600" dirty="0">
                <a:solidFill>
                  <a:srgbClr val="002060"/>
                </a:solidFill>
                <a:latin typeface="#9Slide03 Ample" panose="02000000000000000000" pitchFamily="2" charset="0"/>
              </a:rPr>
              <a:t>Đơn vị của khối lượng là kilôgam (kg).</a:t>
            </a:r>
          </a:p>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vi-VN" sz="3600" dirty="0">
                <a:solidFill>
                  <a:srgbClr val="002060"/>
                </a:solidFill>
                <a:latin typeface="#9Slide03 Ample" panose="02000000000000000000" pitchFamily="2" charset="0"/>
              </a:rPr>
              <a:t>Người ta dùng cân để đo khối lượng.  </a:t>
            </a:r>
          </a:p>
          <a:p>
            <a:pPr algn="just" eaLnBrk="1" hangingPunct="1">
              <a:lnSpc>
                <a:spcPct val="150000"/>
              </a:lnSpc>
              <a:spcBef>
                <a:spcPct val="50000"/>
              </a:spcBef>
            </a:pP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Cần</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sử</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dụng</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phép</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đo</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đúng</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cách</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để</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thu</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được</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kết</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quả</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đo</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chính</a:t>
            </a:r>
            <a:r>
              <a:rPr lang="en-US" sz="3600" dirty="0">
                <a:solidFill>
                  <a:srgbClr val="002060"/>
                </a:solidFill>
                <a:latin typeface="#9Slide03 Ample" panose="02000000000000000000" pitchFamily="2" charset="0"/>
              </a:rPr>
              <a:t> </a:t>
            </a:r>
            <a:r>
              <a:rPr lang="en-US" sz="3600" dirty="0" err="1">
                <a:solidFill>
                  <a:srgbClr val="002060"/>
                </a:solidFill>
                <a:latin typeface="#9Slide03 Ample" panose="02000000000000000000" pitchFamily="2" charset="0"/>
              </a:rPr>
              <a:t>xác</a:t>
            </a:r>
            <a:r>
              <a:rPr lang="en-US" sz="3600" dirty="0">
                <a:solidFill>
                  <a:srgbClr val="002060"/>
                </a:solidFill>
                <a:latin typeface="#9Slide03 Ample" panose="02000000000000000000" pitchFamily="2" charset="0"/>
              </a:rPr>
              <a:t>.</a:t>
            </a:r>
          </a:p>
        </p:txBody>
      </p:sp>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5 Phương Pháp Ghi Nhớ Hiệu Quả, Dễ Áp Dụng - UBr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910997"/>
            <a:ext cx="2971800" cy="36038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Tree>
    <p:extLst>
      <p:ext uri="{BB962C8B-B14F-4D97-AF65-F5344CB8AC3E}">
        <p14:creationId xmlns:p14="http://schemas.microsoft.com/office/powerpoint/2010/main" val="3083255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ư duy sáng tạ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22385" y="3027279"/>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accent5">
                    <a:lumMod val="75000"/>
                  </a:schemeClr>
                </a:solidFill>
              </a:rPr>
              <a:t>BÀI 6: ĐO KHỐI LƯỢNG</a:t>
            </a:r>
          </a:p>
        </p:txBody>
      </p:sp>
      <p:sp>
        <p:nvSpPr>
          <p:cNvPr id="7" name="Rectangle 2"/>
          <p:cNvSpPr>
            <a:spLocks noChangeArrowheads="1"/>
          </p:cNvSpPr>
          <p:nvPr/>
        </p:nvSpPr>
        <p:spPr bwMode="auto">
          <a:xfrm>
            <a:off x="1254114" y="322153"/>
            <a:ext cx="1004224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TRẢI NGHIỆM</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32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sz="3200" b="0" i="0" u="none" strike="noStrike" cap="none" normalizeH="0" baseline="0" dirty="0">
                <a:ln>
                  <a:no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Tự thiết kế 1 cái cân đơn giản để sử dụng với các vật dụng như: móc áo, 2 cốc nhựa (giấy), dây treo đủ dùng, bìa, que xiên, bút, các loại thước, que kem, lò xo ....</a:t>
            </a:r>
            <a:endParaRPr kumimoji="0" lang="en-US" sz="3200" b="0" i="0" u="none" strike="noStrike" cap="none" normalizeH="0" baseline="0" dirty="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a:ln>
                <a:noFill/>
              </a:ln>
              <a:solidFill>
                <a:schemeClr val="tx1"/>
              </a:solidFill>
              <a:effectLst/>
              <a:latin typeface="Arial" panose="020B0604020202020204" pitchFamily="34" charset="0"/>
            </a:endParaRPr>
          </a:p>
        </p:txBody>
      </p:sp>
      <p:pic>
        <p:nvPicPr>
          <p:cNvPr id="8" name="Picture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16" y="3253941"/>
            <a:ext cx="9704408" cy="3447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568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ổng hợp hình nền powerpoint slide kết thúc goodbye chất hơn nướ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1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95092" y="-19048"/>
            <a:ext cx="13557160" cy="7429187"/>
          </a:xfrm>
          <a:prstGeom prst="rect">
            <a:avLst/>
          </a:prstGeom>
        </p:spPr>
      </p:pic>
      <p:pic>
        <p:nvPicPr>
          <p:cNvPr id="6" name="Picture 5"/>
          <p:cNvPicPr>
            <a:picLocks noChangeAspect="1"/>
          </p:cNvPicPr>
          <p:nvPr/>
        </p:nvPicPr>
        <p:blipFill>
          <a:blip r:embed="rId4"/>
          <a:stretch>
            <a:fillRect/>
          </a:stretch>
        </p:blipFill>
        <p:spPr>
          <a:xfrm>
            <a:off x="10062068" y="-266700"/>
            <a:ext cx="2952750" cy="7467286"/>
          </a:xfrm>
          <a:prstGeom prst="rect">
            <a:avLst/>
          </a:prstGeom>
        </p:spPr>
      </p:pic>
      <p:sp>
        <p:nvSpPr>
          <p:cNvPr id="9" name="Title 4">
            <a:extLst>
              <a:ext uri="{FF2B5EF4-FFF2-40B4-BE49-F238E27FC236}">
                <a16:creationId xmlns:a16="http://schemas.microsoft.com/office/drawing/2014/main" id="{79E8BA89-D66D-42E0-A247-3C5F5D49BAB1}"/>
              </a:ext>
            </a:extLst>
          </p:cNvPr>
          <p:cNvSpPr txBox="1">
            <a:spLocks/>
          </p:cNvSpPr>
          <p:nvPr/>
        </p:nvSpPr>
        <p:spPr>
          <a:xfrm>
            <a:off x="962171" y="306354"/>
            <a:ext cx="10750552" cy="82689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4000" b="1" dirty="0">
                <a:solidFill>
                  <a:srgbClr val="002060"/>
                </a:solidFill>
                <a:latin typeface="#9Slide03 AllRoundGothic" panose="020B0703020202020104" pitchFamily="34" charset="0"/>
                <a:ea typeface="AGOldFace-Outline" panose="02020500000000000000" pitchFamily="18" charset="0"/>
                <a:cs typeface="AGOldFace-Outline" panose="02020500000000000000" pitchFamily="18" charset="0"/>
              </a:rPr>
              <a:t>BÀI 6: KHỐI LƯỢNG - ĐO KHỐI LƯỢNG</a:t>
            </a:r>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953373" y="1790704"/>
            <a:ext cx="3495675" cy="2114546"/>
          </a:xfrm>
          <a:prstGeom prst="rect">
            <a:avLst/>
          </a:prstGeom>
        </p:spPr>
      </p:pic>
    </p:spTree>
    <p:extLst>
      <p:ext uri="{BB962C8B-B14F-4D97-AF65-F5344CB8AC3E}">
        <p14:creationId xmlns:p14="http://schemas.microsoft.com/office/powerpoint/2010/main" val="14342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Bánh mì chấm sữa, món ăn sáng đơn giản nhưng là tuổi thơ của bao người"/>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0"/>
            <a:ext cx="123253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9836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47555" y="3013632"/>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a:solidFill>
                  <a:schemeClr val="accent5">
                    <a:lumMod val="75000"/>
                  </a:schemeClr>
                </a:solidFill>
              </a:rPr>
              <a:t>BÀI 6: ĐO KHỐI LƯỢNG</a:t>
            </a:r>
            <a:endParaRPr lang="en-US" sz="2400" b="1" dirty="0">
              <a:solidFill>
                <a:schemeClr val="accent5">
                  <a:lumMod val="75000"/>
                </a:schemeClr>
              </a:solidFill>
            </a:endParaRPr>
          </a:p>
        </p:txBody>
      </p:sp>
      <p:pic>
        <p:nvPicPr>
          <p:cNvPr id="28"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49" y="857250"/>
            <a:ext cx="2863850" cy="3352800"/>
          </a:xfrm>
          <a:prstGeom prst="rect">
            <a:avLst/>
          </a:prstGeom>
          <a:noFill/>
          <a:ln w="76200">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29" name="AutoShape 52"/>
          <p:cNvSpPr>
            <a:spLocks noChangeArrowheads="1"/>
          </p:cNvSpPr>
          <p:nvPr/>
        </p:nvSpPr>
        <p:spPr bwMode="auto">
          <a:xfrm>
            <a:off x="8045449" y="4657444"/>
            <a:ext cx="2006600" cy="1428188"/>
          </a:xfrm>
          <a:prstGeom prst="wedgeEllipseCallout">
            <a:avLst>
              <a:gd name="adj1" fmla="val 106247"/>
              <a:gd name="adj2" fmla="val -126069"/>
            </a:avLst>
          </a:prstGeom>
          <a:solidFill>
            <a:srgbClr val="00B0F0"/>
          </a:solidFill>
          <a:ln w="57150">
            <a:solidFill>
              <a:srgbClr val="FF0000"/>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800" b="1">
                <a:solidFill>
                  <a:srgbClr val="FFFF00"/>
                </a:solidFill>
                <a:latin typeface="VNI-Times" pitchFamily="2" charset="0"/>
              </a:rPr>
              <a:t>397g</a:t>
            </a:r>
          </a:p>
        </p:txBody>
      </p:sp>
      <p:sp>
        <p:nvSpPr>
          <p:cNvPr id="31" name="Text Box 47"/>
          <p:cNvSpPr txBox="1">
            <a:spLocks noChangeArrowheads="1"/>
          </p:cNvSpPr>
          <p:nvPr/>
        </p:nvSpPr>
        <p:spPr bwMode="auto">
          <a:xfrm>
            <a:off x="1356427" y="857250"/>
            <a:ext cx="7410449"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a:solidFill>
                  <a:srgbClr val="002060"/>
                </a:solidFill>
              </a:rPr>
              <a:t>  </a:t>
            </a:r>
            <a:r>
              <a:rPr lang="en-US" sz="3600" b="1">
                <a:solidFill>
                  <a:srgbClr val="002060"/>
                </a:solidFill>
              </a:rPr>
              <a:t>? Trên vỏ hộp sữa Ông Thọ có ghi “Khối lượng tịnh 397g”. Số đó chỉ </a:t>
            </a:r>
            <a:r>
              <a:rPr lang="en-US" sz="3600" b="1" i="1" u="sng">
                <a:solidFill>
                  <a:srgbClr val="002060"/>
                </a:solidFill>
              </a:rPr>
              <a:t>sức nặng </a:t>
            </a:r>
            <a:r>
              <a:rPr lang="en-US" sz="3600" b="1">
                <a:solidFill>
                  <a:srgbClr val="002060"/>
                </a:solidFill>
              </a:rPr>
              <a:t>của hộp sữa hay </a:t>
            </a:r>
            <a:r>
              <a:rPr lang="en-US" sz="3600" b="1" i="1" u="sng">
                <a:solidFill>
                  <a:srgbClr val="002060"/>
                </a:solidFill>
              </a:rPr>
              <a:t>lượng sữa </a:t>
            </a:r>
            <a:r>
              <a:rPr lang="en-US" sz="3600" b="1">
                <a:solidFill>
                  <a:srgbClr val="002060"/>
                </a:solidFill>
              </a:rPr>
              <a:t>chứa trong hộp?</a:t>
            </a:r>
          </a:p>
        </p:txBody>
      </p:sp>
      <p:sp>
        <p:nvSpPr>
          <p:cNvPr id="32" name="Text Box 49"/>
          <p:cNvSpPr txBox="1">
            <a:spLocks noChangeArrowheads="1"/>
          </p:cNvSpPr>
          <p:nvPr/>
        </p:nvSpPr>
        <p:spPr bwMode="auto">
          <a:xfrm>
            <a:off x="1230494" y="3958845"/>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a:solidFill>
                  <a:srgbClr val="002060"/>
                </a:solidFill>
                <a:sym typeface="Wingdings" panose="05000000000000000000" pitchFamily="2" charset="2"/>
              </a:rPr>
              <a:t>  </a:t>
            </a:r>
            <a:r>
              <a:rPr lang="en-US" sz="3600" b="1">
                <a:solidFill>
                  <a:srgbClr val="002060"/>
                </a:solidFill>
              </a:rPr>
              <a:t>397g chỉ </a:t>
            </a:r>
            <a:r>
              <a:rPr lang="en-US" sz="3600" b="1" u="sng">
                <a:solidFill>
                  <a:srgbClr val="FF0000"/>
                </a:solidFill>
              </a:rPr>
              <a:t>lượng sữa</a:t>
            </a:r>
            <a:r>
              <a:rPr lang="en-US" sz="3600" b="1">
                <a:solidFill>
                  <a:srgbClr val="FF0000"/>
                </a:solidFill>
              </a:rPr>
              <a:t> </a:t>
            </a:r>
            <a:r>
              <a:rPr lang="en-US" sz="3600" b="1">
                <a:solidFill>
                  <a:srgbClr val="002060"/>
                </a:solidFill>
              </a:rPr>
              <a:t>chứa trong hộp.</a:t>
            </a:r>
          </a:p>
        </p:txBody>
      </p:sp>
    </p:spTree>
    <p:extLst>
      <p:ext uri="{BB962C8B-B14F-4D97-AF65-F5344CB8AC3E}">
        <p14:creationId xmlns:p14="http://schemas.microsoft.com/office/powerpoint/2010/main" val="277909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ox(in)">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Sữa đặc Ông Thọ"/>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54071"/>
            <a:ext cx="12192000" cy="10712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01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en-US" sz="2400" b="1">
                <a:solidFill>
                  <a:schemeClr val="accent5">
                    <a:lumMod val="75000"/>
                  </a:schemeClr>
                </a:solidFill>
              </a:rPr>
              <a:t>KHỐI LƯỢNG - ĐO KHỐI LƯỢNG</a:t>
            </a:r>
            <a:endParaRPr lang="en-US" sz="2400" b="1" dirty="0">
              <a:solidFill>
                <a:schemeClr val="accent5">
                  <a:lumMod val="75000"/>
                </a:schemeClr>
              </a:solidFill>
            </a:endParaRPr>
          </a:p>
        </p:txBody>
      </p:sp>
      <p:sp>
        <p:nvSpPr>
          <p:cNvPr id="6" name="Title 2">
            <a:extLst>
              <a:ext uri="{FF2B5EF4-FFF2-40B4-BE49-F238E27FC236}">
                <a16:creationId xmlns:a16="http://schemas.microsoft.com/office/drawing/2014/main" id="{285B5BEE-6663-477E-84CC-8F3239D3B1D6}"/>
              </a:ext>
            </a:extLst>
          </p:cNvPr>
          <p:cNvSpPr txBox="1">
            <a:spLocks/>
          </p:cNvSpPr>
          <p:nvPr/>
        </p:nvSpPr>
        <p:spPr>
          <a:xfrm rot="16200000">
            <a:off x="-1481607" y="3013631"/>
            <a:ext cx="4082579" cy="785634"/>
          </a:xfrm>
          <a:prstGeom prst="rect">
            <a:avLst/>
          </a:prstGeo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rPr>
              <a:t>BÀI 6: ĐO KHỐI LƯỢNG</a:t>
            </a:r>
          </a:p>
        </p:txBody>
      </p:sp>
      <p:sp>
        <p:nvSpPr>
          <p:cNvPr id="31" name="Text Box 47"/>
          <p:cNvSpPr txBox="1">
            <a:spLocks noChangeArrowheads="1"/>
          </p:cNvSpPr>
          <p:nvPr/>
        </p:nvSpPr>
        <p:spPr bwMode="auto">
          <a:xfrm>
            <a:off x="1402557" y="890559"/>
            <a:ext cx="7410449" cy="215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4400" b="1">
                <a:solidFill>
                  <a:srgbClr val="002060"/>
                </a:solidFill>
              </a:rPr>
              <a:t>  </a:t>
            </a:r>
            <a:r>
              <a:rPr lang="en-US" sz="3600" b="1">
                <a:solidFill>
                  <a:srgbClr val="002060"/>
                </a:solidFill>
              </a:rPr>
              <a:t>? Trên vỏ túi bột giặt OMO có ghi “500g”. Số đó chỉ gì?</a:t>
            </a:r>
          </a:p>
          <a:p>
            <a:pPr algn="just" eaLnBrk="1" hangingPunct="1">
              <a:spcBef>
                <a:spcPct val="50000"/>
              </a:spcBef>
            </a:pPr>
            <a:endParaRPr lang="en-US" sz="3600" b="1">
              <a:solidFill>
                <a:srgbClr val="002060"/>
              </a:solidFill>
            </a:endParaRPr>
          </a:p>
        </p:txBody>
      </p:sp>
      <p:sp>
        <p:nvSpPr>
          <p:cNvPr id="32" name="Text Box 49"/>
          <p:cNvSpPr txBox="1">
            <a:spLocks noChangeArrowheads="1"/>
          </p:cNvSpPr>
          <p:nvPr/>
        </p:nvSpPr>
        <p:spPr bwMode="auto">
          <a:xfrm>
            <a:off x="1268060" y="3244751"/>
            <a:ext cx="74524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en-US" sz="3600" b="1">
                <a:solidFill>
                  <a:srgbClr val="002060"/>
                </a:solidFill>
                <a:sym typeface="Wingdings" panose="05000000000000000000" pitchFamily="2" charset="2"/>
              </a:rPr>
              <a:t>  </a:t>
            </a:r>
            <a:r>
              <a:rPr lang="en-US" sz="3600" b="1">
                <a:solidFill>
                  <a:srgbClr val="002060"/>
                </a:solidFill>
              </a:rPr>
              <a:t>500g chỉ </a:t>
            </a:r>
            <a:r>
              <a:rPr lang="en-US" sz="3600" b="1" u="sng">
                <a:solidFill>
                  <a:srgbClr val="FF0000"/>
                </a:solidFill>
              </a:rPr>
              <a:t>lượng bột giặt</a:t>
            </a:r>
            <a:r>
              <a:rPr lang="en-US" sz="3600" b="1">
                <a:solidFill>
                  <a:srgbClr val="FF0000"/>
                </a:solidFill>
              </a:rPr>
              <a:t> </a:t>
            </a:r>
            <a:r>
              <a:rPr lang="en-US" sz="3600" b="1">
                <a:solidFill>
                  <a:srgbClr val="002060"/>
                </a:solidFill>
              </a:rPr>
              <a:t>chứa trong túi.</a:t>
            </a:r>
          </a:p>
        </p:txBody>
      </p:sp>
      <p:grpSp>
        <p:nvGrpSpPr>
          <p:cNvPr id="2" name="Group 1"/>
          <p:cNvGrpSpPr/>
          <p:nvPr/>
        </p:nvGrpSpPr>
        <p:grpSpPr>
          <a:xfrm>
            <a:off x="9036048" y="344179"/>
            <a:ext cx="3369378" cy="3457575"/>
            <a:chOff x="9036048" y="344179"/>
            <a:chExt cx="3369378" cy="3457575"/>
          </a:xfrm>
        </p:grpSpPr>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36048" y="344179"/>
              <a:ext cx="300990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11057639" y="3109813"/>
              <a:ext cx="1347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sz="2000" b="1">
                  <a:solidFill>
                    <a:srgbClr val="FFFF00"/>
                  </a:solidFill>
                  <a:latin typeface="VNI-Times" pitchFamily="2" charset="0"/>
                </a:rPr>
                <a:t>500g</a:t>
              </a:r>
            </a:p>
          </p:txBody>
        </p:sp>
      </p:grpSp>
      <p:sp>
        <p:nvSpPr>
          <p:cNvPr id="29" name="AutoShape 52"/>
          <p:cNvSpPr>
            <a:spLocks noChangeArrowheads="1"/>
          </p:cNvSpPr>
          <p:nvPr/>
        </p:nvSpPr>
        <p:spPr bwMode="auto">
          <a:xfrm>
            <a:off x="7733506" y="4733644"/>
            <a:ext cx="2006600" cy="1428188"/>
          </a:xfrm>
          <a:prstGeom prst="wedgeEllipseCallout">
            <a:avLst>
              <a:gd name="adj1" fmla="val 120487"/>
              <a:gd name="adj2" fmla="val -132738"/>
            </a:avLst>
          </a:prstGeom>
          <a:solidFill>
            <a:srgbClr val="00B0F0"/>
          </a:solidFill>
          <a:ln w="57150">
            <a:solidFill>
              <a:schemeClr val="tx2"/>
            </a:solidFill>
            <a:miter lim="800000"/>
            <a:headEnd/>
            <a:tailEnd/>
          </a:ln>
          <a:effec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sz="4400" b="1">
                <a:solidFill>
                  <a:srgbClr val="FF0000"/>
                </a:solidFill>
                <a:latin typeface="VNI-Times" pitchFamily="2" charset="0"/>
              </a:rPr>
              <a:t>500g</a:t>
            </a:r>
          </a:p>
        </p:txBody>
      </p:sp>
    </p:spTree>
    <p:extLst>
      <p:ext uri="{BB962C8B-B14F-4D97-AF65-F5344CB8AC3E}">
        <p14:creationId xmlns:p14="http://schemas.microsoft.com/office/powerpoint/2010/main" val="85853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checkerboard(across)">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5B5BEE-6663-477E-84CC-8F3239D3B1D6}"/>
              </a:ext>
            </a:extLst>
          </p:cNvPr>
          <p:cNvSpPr>
            <a:spLocks noGrp="1"/>
          </p:cNvSpPr>
          <p:nvPr>
            <p:ph type="title"/>
          </p:nvPr>
        </p:nvSpPr>
        <p:spPr>
          <a:xfrm rot="16200000">
            <a:off x="-1475960" y="3103237"/>
            <a:ext cx="4082579" cy="606425"/>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algn="ctr"/>
            <a:r>
              <a:rPr lang="en-US" sz="2400" b="1" dirty="0">
                <a:solidFill>
                  <a:schemeClr val="accent5">
                    <a:lumMod val="75000"/>
                  </a:schemeClr>
                </a:solidFill>
              </a:rPr>
              <a:t>BÀI 6: ĐO KHỐI LƯỢNG</a:t>
            </a:r>
          </a:p>
        </p:txBody>
      </p:sp>
      <p:sp>
        <p:nvSpPr>
          <p:cNvPr id="8" name="Text Box 13"/>
          <p:cNvSpPr txBox="1">
            <a:spLocks noChangeArrowheads="1"/>
          </p:cNvSpPr>
          <p:nvPr/>
        </p:nvSpPr>
        <p:spPr bwMode="auto">
          <a:xfrm>
            <a:off x="1389750" y="740401"/>
            <a:ext cx="8448917"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sz="3600" dirty="0">
                <a:solidFill>
                  <a:srgbClr val="002060"/>
                </a:solidFill>
                <a:latin typeface="VNI-Times" pitchFamily="2" charset="0"/>
              </a:rPr>
              <a:t>       </a:t>
            </a:r>
            <a:r>
              <a:rPr lang="en-US" sz="3200" dirty="0">
                <a:solidFill>
                  <a:srgbClr val="00B050"/>
                </a:solidFill>
                <a:latin typeface="VNI-Times" pitchFamily="2" charset="0"/>
              </a:rPr>
              <a:t>* </a:t>
            </a:r>
            <a:r>
              <a:rPr lang="en-US" sz="3200" b="1" dirty="0" err="1">
                <a:solidFill>
                  <a:srgbClr val="00B050"/>
                </a:solidFill>
                <a:latin typeface="VNI-Times" pitchFamily="2" charset="0"/>
              </a:rPr>
              <a:t>Haõy</a:t>
            </a:r>
            <a:r>
              <a:rPr lang="en-US" sz="3200" b="1" dirty="0">
                <a:solidFill>
                  <a:srgbClr val="00B050"/>
                </a:solidFill>
                <a:latin typeface="VNI-Times" pitchFamily="2" charset="0"/>
              </a:rPr>
              <a:t> </a:t>
            </a:r>
            <a:r>
              <a:rPr lang="en-US" sz="3200" b="1" dirty="0" err="1">
                <a:solidFill>
                  <a:srgbClr val="00B050"/>
                </a:solidFill>
                <a:latin typeface="VNI-Times" pitchFamily="2" charset="0"/>
              </a:rPr>
              <a:t>chọn</a:t>
            </a:r>
            <a:r>
              <a:rPr lang="en-US" sz="3200" b="1" dirty="0">
                <a:solidFill>
                  <a:srgbClr val="00B050"/>
                </a:solidFill>
                <a:latin typeface="VNI-Times" pitchFamily="2" charset="0"/>
              </a:rPr>
              <a:t> </a:t>
            </a:r>
            <a:r>
              <a:rPr lang="en-US" sz="3200" b="1" dirty="0" err="1">
                <a:solidFill>
                  <a:srgbClr val="00B050"/>
                </a:solidFill>
                <a:latin typeface="VNI-Times" pitchFamily="2" charset="0"/>
              </a:rPr>
              <a:t>töø</a:t>
            </a:r>
            <a:r>
              <a:rPr lang="en-US" sz="3200" b="1" dirty="0">
                <a:solidFill>
                  <a:srgbClr val="00B050"/>
                </a:solidFill>
                <a:latin typeface="VNI-Times" pitchFamily="2" charset="0"/>
              </a:rPr>
              <a:t> </a:t>
            </a:r>
            <a:r>
              <a:rPr lang="en-US" sz="3200" b="1" dirty="0" err="1">
                <a:solidFill>
                  <a:srgbClr val="00B050"/>
                </a:solidFill>
                <a:latin typeface="VNI-Times" pitchFamily="2" charset="0"/>
              </a:rPr>
              <a:t>hoaëc</a:t>
            </a:r>
            <a:r>
              <a:rPr lang="en-US" sz="3200" b="1" dirty="0">
                <a:solidFill>
                  <a:srgbClr val="00B050"/>
                </a:solidFill>
                <a:latin typeface="VNI-Times" pitchFamily="2" charset="0"/>
              </a:rPr>
              <a:t> </a:t>
            </a:r>
            <a:r>
              <a:rPr lang="en-US" sz="3200" b="1" dirty="0" err="1">
                <a:solidFill>
                  <a:srgbClr val="00B050"/>
                </a:solidFill>
                <a:latin typeface="VNI-Times" pitchFamily="2" charset="0"/>
              </a:rPr>
              <a:t>soá</a:t>
            </a:r>
            <a:r>
              <a:rPr lang="en-US" sz="3200" b="1" dirty="0">
                <a:solidFill>
                  <a:srgbClr val="00B050"/>
                </a:solidFill>
                <a:latin typeface="VNI-Times" pitchFamily="2" charset="0"/>
              </a:rPr>
              <a:t> </a:t>
            </a:r>
            <a:r>
              <a:rPr lang="en-US" sz="3200" b="1" dirty="0" err="1">
                <a:solidFill>
                  <a:srgbClr val="00B050"/>
                </a:solidFill>
                <a:latin typeface="VNI-Times" pitchFamily="2" charset="0"/>
              </a:rPr>
              <a:t>thích</a:t>
            </a:r>
            <a:r>
              <a:rPr lang="en-US" sz="3200" b="1" dirty="0">
                <a:solidFill>
                  <a:srgbClr val="00B050"/>
                </a:solidFill>
                <a:latin typeface="VNI-Times" pitchFamily="2" charset="0"/>
              </a:rPr>
              <a:t> </a:t>
            </a:r>
            <a:r>
              <a:rPr lang="en-US" sz="3200" b="1" dirty="0" err="1">
                <a:solidFill>
                  <a:srgbClr val="00B050"/>
                </a:solidFill>
                <a:latin typeface="VNI-Times" pitchFamily="2" charset="0"/>
              </a:rPr>
              <a:t>hôïp</a:t>
            </a:r>
            <a:r>
              <a:rPr lang="en-US" sz="3200" b="1" dirty="0">
                <a:solidFill>
                  <a:srgbClr val="00B050"/>
                </a:solidFill>
                <a:latin typeface="VNI-Times" pitchFamily="2" charset="0"/>
              </a:rPr>
              <a:t> </a:t>
            </a:r>
            <a:r>
              <a:rPr lang="en-US" sz="3200" b="1" dirty="0" err="1">
                <a:solidFill>
                  <a:srgbClr val="00B050"/>
                </a:solidFill>
                <a:latin typeface="VNI-Times" pitchFamily="2" charset="0"/>
              </a:rPr>
              <a:t>ñieàn</a:t>
            </a:r>
            <a:r>
              <a:rPr lang="en-US" sz="3200" b="1" dirty="0">
                <a:solidFill>
                  <a:srgbClr val="00B050"/>
                </a:solidFill>
                <a:latin typeface="VNI-Times" pitchFamily="2" charset="0"/>
              </a:rPr>
              <a:t> </a:t>
            </a:r>
            <a:r>
              <a:rPr lang="en-US" sz="3200" b="1" dirty="0" err="1">
                <a:solidFill>
                  <a:srgbClr val="00B050"/>
                </a:solidFill>
                <a:latin typeface="VNI-Times" pitchFamily="2" charset="0"/>
              </a:rPr>
              <a:t>vaøo</a:t>
            </a:r>
            <a:r>
              <a:rPr lang="en-US" sz="3200" b="1" dirty="0">
                <a:solidFill>
                  <a:srgbClr val="00B050"/>
                </a:solidFill>
                <a:latin typeface="VNI-Times" pitchFamily="2" charset="0"/>
              </a:rPr>
              <a:t> ……. </a:t>
            </a:r>
            <a:r>
              <a:rPr lang="en-US" sz="3200" b="1" dirty="0" err="1">
                <a:solidFill>
                  <a:srgbClr val="00B050"/>
                </a:solidFill>
                <a:latin typeface="VNI-Times" pitchFamily="2" charset="0"/>
              </a:rPr>
              <a:t>trong</a:t>
            </a:r>
            <a:r>
              <a:rPr lang="en-US" sz="3200" b="1" dirty="0">
                <a:solidFill>
                  <a:srgbClr val="00B050"/>
                </a:solidFill>
                <a:latin typeface="VNI-Times" pitchFamily="2" charset="0"/>
              </a:rPr>
              <a:t> </a:t>
            </a:r>
            <a:r>
              <a:rPr lang="en-US" sz="3200" b="1" dirty="0" err="1">
                <a:solidFill>
                  <a:srgbClr val="00B050"/>
                </a:solidFill>
                <a:latin typeface="VNI-Times" pitchFamily="2" charset="0"/>
              </a:rPr>
              <a:t>caùc</a:t>
            </a:r>
            <a:r>
              <a:rPr lang="en-US" sz="3200" b="1" dirty="0">
                <a:solidFill>
                  <a:srgbClr val="00B050"/>
                </a:solidFill>
                <a:latin typeface="VNI-Times" pitchFamily="2" charset="0"/>
              </a:rPr>
              <a:t> </a:t>
            </a:r>
            <a:r>
              <a:rPr lang="en-US" sz="3200" b="1" dirty="0" err="1">
                <a:solidFill>
                  <a:srgbClr val="00B050"/>
                </a:solidFill>
                <a:latin typeface="VNI-Times" pitchFamily="2" charset="0"/>
              </a:rPr>
              <a:t>caâu</a:t>
            </a:r>
            <a:r>
              <a:rPr lang="en-US" sz="3200" b="1" dirty="0">
                <a:solidFill>
                  <a:srgbClr val="00B050"/>
                </a:solidFill>
                <a:latin typeface="VNI-Times" pitchFamily="2" charset="0"/>
              </a:rPr>
              <a:t> </a:t>
            </a:r>
            <a:r>
              <a:rPr lang="en-US" sz="3200" b="1" dirty="0" err="1">
                <a:solidFill>
                  <a:srgbClr val="00B050"/>
                </a:solidFill>
                <a:latin typeface="VNI-Times" pitchFamily="2" charset="0"/>
              </a:rPr>
              <a:t>sau</a:t>
            </a:r>
            <a:r>
              <a:rPr lang="en-US" sz="3200" b="1" dirty="0">
                <a:solidFill>
                  <a:srgbClr val="00B050"/>
                </a:solidFill>
                <a:latin typeface="VNI-Times" pitchFamily="2" charset="0"/>
              </a:rPr>
              <a:t> </a:t>
            </a:r>
            <a:r>
              <a:rPr lang="en-US" sz="3200" b="1" dirty="0" err="1">
                <a:solidFill>
                  <a:srgbClr val="00B050"/>
                </a:solidFill>
                <a:latin typeface="VNI-Times" pitchFamily="2" charset="0"/>
              </a:rPr>
              <a:t>ñaây</a:t>
            </a:r>
            <a:r>
              <a:rPr lang="en-US" sz="3200" b="1" dirty="0">
                <a:solidFill>
                  <a:srgbClr val="00B050"/>
                </a:solidFill>
                <a:latin typeface="VNI-Times" pitchFamily="2" charset="0"/>
              </a:rPr>
              <a:t>:</a:t>
            </a:r>
          </a:p>
          <a:p>
            <a:pPr algn="just" eaLnBrk="1" hangingPunct="1">
              <a:lnSpc>
                <a:spcPct val="150000"/>
              </a:lnSpc>
            </a:pPr>
            <a:r>
              <a:rPr lang="en-US" sz="3200" b="1" dirty="0">
                <a:solidFill>
                  <a:srgbClr val="002060"/>
                </a:solidFill>
                <a:latin typeface="VNI-Times" pitchFamily="2" charset="0"/>
              </a:rPr>
              <a:t>a. </a:t>
            </a:r>
            <a:r>
              <a:rPr lang="en-US" sz="3200" b="1" dirty="0" err="1">
                <a:solidFill>
                  <a:srgbClr val="002060"/>
                </a:solidFill>
                <a:latin typeface="VNI-Times" pitchFamily="2" charset="0"/>
              </a:rPr>
              <a:t>Moïi</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ñeàu</a:t>
            </a:r>
            <a:r>
              <a:rPr lang="en-US" sz="3200" b="1" dirty="0">
                <a:solidFill>
                  <a:srgbClr val="002060"/>
                </a:solidFill>
                <a:latin typeface="VNI-Times" pitchFamily="2" charset="0"/>
              </a:rPr>
              <a:t> </a:t>
            </a:r>
            <a:r>
              <a:rPr lang="en-US" sz="3200" b="1" dirty="0" err="1">
                <a:solidFill>
                  <a:srgbClr val="002060"/>
                </a:solidFill>
                <a:latin typeface="VNI-Times" pitchFamily="2" charset="0"/>
              </a:rPr>
              <a:t>coù</a:t>
            </a:r>
            <a:r>
              <a:rPr lang="en-US" sz="3200" b="1" dirty="0">
                <a:solidFill>
                  <a:srgbClr val="002060"/>
                </a:solidFill>
                <a:latin typeface="VNI-Times" pitchFamily="2" charset="0"/>
              </a:rPr>
              <a:t> …………………………….</a:t>
            </a:r>
          </a:p>
          <a:p>
            <a:pPr algn="just" eaLnBrk="1" hangingPunct="1">
              <a:lnSpc>
                <a:spcPct val="150000"/>
              </a:lnSpc>
            </a:pPr>
            <a:r>
              <a:rPr lang="en-US" sz="3200" b="1" dirty="0">
                <a:solidFill>
                  <a:srgbClr val="002060"/>
                </a:solidFill>
                <a:latin typeface="VNI-Times" pitchFamily="2" charset="0"/>
              </a:rPr>
              <a:t>b. </a:t>
            </a:r>
            <a:r>
              <a:rPr lang="en-US" sz="3200" b="1" dirty="0" err="1">
                <a:solidFill>
                  <a:srgbClr val="002060"/>
                </a:solidFill>
                <a:latin typeface="VNI-Times" pitchFamily="2" charset="0"/>
              </a:rPr>
              <a:t>Khoái</a:t>
            </a:r>
            <a:r>
              <a:rPr lang="en-US" sz="3200" b="1" dirty="0">
                <a:solidFill>
                  <a:srgbClr val="002060"/>
                </a:solidFill>
                <a:latin typeface="VNI-Times" pitchFamily="2" charset="0"/>
              </a:rPr>
              <a:t> </a:t>
            </a:r>
            <a:r>
              <a:rPr lang="en-US" sz="3200" b="1" dirty="0" err="1">
                <a:solidFill>
                  <a:srgbClr val="002060"/>
                </a:solidFill>
                <a:latin typeface="VNI-Times" pitchFamily="2" charset="0"/>
              </a:rPr>
              <a:t>löôïng</a:t>
            </a:r>
            <a:r>
              <a:rPr lang="en-US" sz="3200" b="1" dirty="0">
                <a:solidFill>
                  <a:srgbClr val="002060"/>
                </a:solidFill>
                <a:latin typeface="VNI-Times" pitchFamily="2" charset="0"/>
              </a:rPr>
              <a:t> </a:t>
            </a:r>
            <a:r>
              <a:rPr lang="en-US" sz="3200" b="1" dirty="0" err="1">
                <a:solidFill>
                  <a:srgbClr val="002060"/>
                </a:solidFill>
                <a:latin typeface="VNI-Times" pitchFamily="2" charset="0"/>
              </a:rPr>
              <a:t>cuûa</a:t>
            </a:r>
            <a:r>
              <a:rPr lang="en-US" sz="3200" b="1" dirty="0">
                <a:solidFill>
                  <a:srgbClr val="002060"/>
                </a:solidFill>
                <a:latin typeface="VNI-Times" pitchFamily="2" charset="0"/>
              </a:rPr>
              <a:t> </a:t>
            </a:r>
            <a:r>
              <a:rPr lang="en-US" sz="3200" b="1" dirty="0" err="1">
                <a:solidFill>
                  <a:srgbClr val="002060"/>
                </a:solidFill>
                <a:latin typeface="VNI-Times" pitchFamily="2" charset="0"/>
              </a:rPr>
              <a:t>moät</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 </a:t>
            </a:r>
            <a:r>
              <a:rPr lang="en-US" sz="3200" b="1" dirty="0" err="1">
                <a:solidFill>
                  <a:srgbClr val="002060"/>
                </a:solidFill>
                <a:latin typeface="VNI-Times" pitchFamily="2" charset="0"/>
              </a:rPr>
              <a:t>chæ</a:t>
            </a:r>
            <a:r>
              <a:rPr lang="en-US" sz="3200" b="1" dirty="0">
                <a:solidFill>
                  <a:srgbClr val="002060"/>
                </a:solidFill>
                <a:latin typeface="VNI-Times" pitchFamily="2" charset="0"/>
              </a:rPr>
              <a:t> ……………….……… </a:t>
            </a:r>
          </a:p>
          <a:p>
            <a:pPr algn="just" eaLnBrk="1" hangingPunct="1">
              <a:lnSpc>
                <a:spcPct val="150000"/>
              </a:lnSpc>
            </a:pPr>
            <a:r>
              <a:rPr lang="en-US" sz="3200" b="1" dirty="0" err="1">
                <a:solidFill>
                  <a:srgbClr val="002060"/>
                </a:solidFill>
                <a:latin typeface="VNI-Times" pitchFamily="2" charset="0"/>
              </a:rPr>
              <a:t>của</a:t>
            </a:r>
            <a:r>
              <a:rPr lang="en-US" sz="3200" b="1" dirty="0">
                <a:solidFill>
                  <a:srgbClr val="002060"/>
                </a:solidFill>
                <a:latin typeface="VNI-Times" pitchFamily="2" charset="0"/>
              </a:rPr>
              <a:t> </a:t>
            </a:r>
            <a:r>
              <a:rPr lang="en-US" sz="3200" b="1" dirty="0" err="1">
                <a:solidFill>
                  <a:srgbClr val="002060"/>
                </a:solidFill>
                <a:latin typeface="VNI-Times" pitchFamily="2" charset="0"/>
              </a:rPr>
              <a:t>vaät</a:t>
            </a:r>
            <a:r>
              <a:rPr lang="en-US" sz="3200" b="1" dirty="0">
                <a:solidFill>
                  <a:srgbClr val="002060"/>
                </a:solidFill>
                <a:latin typeface="VNI-Times" pitchFamily="2" charset="0"/>
              </a:rPr>
              <a:t>.</a:t>
            </a:r>
          </a:p>
        </p:txBody>
      </p:sp>
      <p:sp>
        <p:nvSpPr>
          <p:cNvPr id="9" name="Rectangle 14"/>
          <p:cNvSpPr>
            <a:spLocks noChangeArrowheads="1"/>
          </p:cNvSpPr>
          <p:nvPr/>
        </p:nvSpPr>
        <p:spPr bwMode="auto">
          <a:xfrm>
            <a:off x="10083800" y="1087438"/>
            <a:ext cx="2374900" cy="3889375"/>
          </a:xfrm>
          <a:prstGeom prst="rect">
            <a:avLst/>
          </a:prstGeom>
          <a:noFill/>
          <a:ln w="9525">
            <a:solidFill>
              <a:schemeClr val="bg1"/>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rgbClr val="FF99FF"/>
                </a:solidFill>
              </a14:hiddenFill>
            </a:ext>
          </a:extLst>
        </p:spPr>
        <p:txBody>
          <a:bodyPr wrap="none" anchor="ctr"/>
          <a:lstStyle/>
          <a:p>
            <a:pPr algn="ctr" eaLnBrk="1" hangingPunct="1"/>
            <a:endParaRPr lang="en-US" sz="2400">
              <a:solidFill>
                <a:srgbClr val="00FF00"/>
              </a:solidFill>
              <a:latin typeface="VNI-Times" pitchFamily="2" charset="0"/>
            </a:endParaRPr>
          </a:p>
        </p:txBody>
      </p:sp>
      <p:sp>
        <p:nvSpPr>
          <p:cNvPr id="15" name="Text Box 22"/>
          <p:cNvSpPr txBox="1">
            <a:spLocks noChangeArrowheads="1"/>
          </p:cNvSpPr>
          <p:nvPr/>
        </p:nvSpPr>
        <p:spPr bwMode="auto">
          <a:xfrm>
            <a:off x="10094951" y="2173354"/>
            <a:ext cx="208262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a:solidFill>
                  <a:srgbClr val="FF0000"/>
                </a:solidFill>
                <a:latin typeface="VNI-Times" pitchFamily="2" charset="0"/>
              </a:rPr>
              <a:t>löôïng</a:t>
            </a:r>
            <a:r>
              <a:rPr lang="en-US" sz="3200" b="1" dirty="0">
                <a:solidFill>
                  <a:srgbClr val="FF0000"/>
                </a:solidFill>
                <a:latin typeface="VNI-Times" pitchFamily="2" charset="0"/>
              </a:rPr>
              <a:t> </a:t>
            </a:r>
            <a:r>
              <a:rPr lang="en-US" sz="3200" b="1" dirty="0" err="1">
                <a:solidFill>
                  <a:srgbClr val="FF0000"/>
                </a:solidFill>
                <a:latin typeface="VNI-Times" pitchFamily="2" charset="0"/>
              </a:rPr>
              <a:t>chất</a:t>
            </a:r>
            <a:endParaRPr lang="en-US" sz="3200" b="1" dirty="0">
              <a:solidFill>
                <a:srgbClr val="FF0000"/>
              </a:solidFill>
              <a:latin typeface="VNI-Times" pitchFamily="2" charset="0"/>
            </a:endParaRPr>
          </a:p>
        </p:txBody>
      </p:sp>
      <p:sp>
        <p:nvSpPr>
          <p:cNvPr id="16" name="Text Box 23"/>
          <p:cNvSpPr txBox="1">
            <a:spLocks noChangeArrowheads="1"/>
          </p:cNvSpPr>
          <p:nvPr/>
        </p:nvSpPr>
        <p:spPr bwMode="auto">
          <a:xfrm>
            <a:off x="10080523" y="3234310"/>
            <a:ext cx="209704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err="1">
                <a:solidFill>
                  <a:srgbClr val="FF0000"/>
                </a:solidFill>
                <a:latin typeface="VNI-Times" pitchFamily="2" charset="0"/>
              </a:rPr>
              <a:t>khoái</a:t>
            </a:r>
            <a:r>
              <a:rPr lang="en-US" sz="3200" b="1" dirty="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149" y="-157311"/>
            <a:ext cx="1998243" cy="1522470"/>
          </a:xfrm>
          <a:prstGeom prst="rect">
            <a:avLst/>
          </a:prstGeom>
        </p:spPr>
      </p:pic>
      <p:sp>
        <p:nvSpPr>
          <p:cNvPr id="10" name="Text Box 23"/>
          <p:cNvSpPr txBox="1">
            <a:spLocks noChangeArrowheads="1"/>
          </p:cNvSpPr>
          <p:nvPr/>
        </p:nvSpPr>
        <p:spPr bwMode="auto">
          <a:xfrm>
            <a:off x="10434234" y="4105561"/>
            <a:ext cx="12987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3200" b="1" dirty="0">
                <a:solidFill>
                  <a:srgbClr val="FF0000"/>
                </a:solidFill>
                <a:latin typeface="VNI-Times" pitchFamily="2" charset="0"/>
              </a:rPr>
              <a:t> </a:t>
            </a:r>
            <a:r>
              <a:rPr lang="en-US" sz="3200" b="1" dirty="0" err="1">
                <a:solidFill>
                  <a:srgbClr val="FF0000"/>
                </a:solidFill>
                <a:latin typeface="VNI-Times" pitchFamily="2" charset="0"/>
              </a:rPr>
              <a:t>löôïng</a:t>
            </a:r>
            <a:endParaRPr lang="en-US" sz="3200" b="1" dirty="0">
              <a:solidFill>
                <a:srgbClr val="FF0000"/>
              </a:solidFill>
              <a:latin typeface="VNI-Times" pitchFamily="2" charset="0"/>
            </a:endParaRPr>
          </a:p>
        </p:txBody>
      </p:sp>
    </p:spTree>
    <p:extLst>
      <p:ext uri="{BB962C8B-B14F-4D97-AF65-F5344CB8AC3E}">
        <p14:creationId xmlns:p14="http://schemas.microsoft.com/office/powerpoint/2010/main" val="360541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4.16667E-7 -3.7037E-7 L -0.41693 -0.13356 " pathEditMode="relative" rAng="0" ptsTypes="AA">
                                      <p:cBhvr>
                                        <p:cTn id="13" dur="2000" fill="hold"/>
                                        <p:tgtEl>
                                          <p:spTgt spid="16"/>
                                        </p:tgtEl>
                                        <p:attrNameLst>
                                          <p:attrName>ppt_x</p:attrName>
                                          <p:attrName>ppt_y</p:attrName>
                                        </p:attrNameLst>
                                      </p:cBhvr>
                                      <p:rCtr x="-20846" y="-6690"/>
                                    </p:animMotion>
                                  </p:childTnLst>
                                </p:cTn>
                              </p:par>
                            </p:childTnLst>
                          </p:cTn>
                        </p:par>
                      </p:childTnLst>
                    </p:cTn>
                  </p:par>
                  <p:par>
                    <p:cTn id="14" fill="hold">
                      <p:stCondLst>
                        <p:cond delay="indefinite"/>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1.45833E-6 -7.40741E-7 L -0.25742 0.13611 " pathEditMode="relative" rAng="0" ptsTypes="AA">
                                      <p:cBhvr>
                                        <p:cTn id="17" dur="2000" fill="hold"/>
                                        <p:tgtEl>
                                          <p:spTgt spid="15"/>
                                        </p:tgtEl>
                                        <p:attrNameLst>
                                          <p:attrName>ppt_x</p:attrName>
                                          <p:attrName>ppt_y</p:attrName>
                                        </p:attrNameLst>
                                      </p:cBhvr>
                                      <p:rCtr x="-12878"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Lst>
  </p:timing>
</p:sld>
</file>

<file path=ppt/theme/theme1.xml><?xml version="1.0" encoding="utf-8"?>
<a:theme xmlns:a="http://schemas.openxmlformats.org/drawingml/2006/main" name="Office Theme">
  <a:themeElements>
    <a:clrScheme name="Fashion Brochure">
      <a:dk1>
        <a:sysClr val="windowText" lastClr="000000"/>
      </a:dk1>
      <a:lt1>
        <a:sysClr val="window" lastClr="FFFFFF"/>
      </a:lt1>
      <a:dk2>
        <a:srgbClr val="454551"/>
      </a:dk2>
      <a:lt2>
        <a:srgbClr val="D8D9DC"/>
      </a:lt2>
      <a:accent1>
        <a:srgbClr val="E32D91"/>
      </a:accent1>
      <a:accent2>
        <a:srgbClr val="0C0C0C"/>
      </a:accent2>
      <a:accent3>
        <a:srgbClr val="595959"/>
      </a:accent3>
      <a:accent4>
        <a:srgbClr val="F9D5E9"/>
      </a:accent4>
      <a:accent5>
        <a:srgbClr val="EE81BD"/>
      </a:accent5>
      <a:accent6>
        <a:srgbClr val="D54773"/>
      </a:accent6>
      <a:hlink>
        <a:srgbClr val="C830CC"/>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ern presentationTF16411254.potx" id="{856A3638-C89C-468F-B2D3-94DA7F701BF7}" vid="{2B0C2FFE-1B57-46B1-BD5A-BF924309ED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15998C-280A-471A-8BB1-CDC2B95FC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71DA07E-9A1F-402C-A357-ABD24F8C703B}">
  <ds:schemaRef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 ds:uri="16c05727-aa75-4e4a-9b5f-8a80a1165891"/>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6D0B596E-8E5F-4DB7-9C0B-A416410C0F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presentation</Template>
  <TotalTime>0</TotalTime>
  <Words>1743</Words>
  <Application>Microsoft Office PowerPoint</Application>
  <PresentationFormat>Widescreen</PresentationFormat>
  <Paragraphs>213</Paragraphs>
  <Slides>38</Slides>
  <Notes>11</Notes>
  <HiddenSlides>0</HiddenSlides>
  <MMClips>1</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5" baseType="lpstr">
      <vt:lpstr>#9Slide03 AllRoundGothic</vt:lpstr>
      <vt:lpstr>#9Slide03 Ample</vt:lpstr>
      <vt:lpstr>#9Slide03 BoosterNextFYBlack</vt:lpstr>
      <vt:lpstr>#9Slide07 SVNGuerrilla</vt:lpstr>
      <vt:lpstr>.VnArial</vt:lpstr>
      <vt:lpstr>.VnBahamasBH</vt:lpstr>
      <vt:lpstr>Arial</vt:lpstr>
      <vt:lpstr>Arial Black</vt:lpstr>
      <vt:lpstr>Baskerville Old Face</vt:lpstr>
      <vt:lpstr>Calibri</vt:lpstr>
      <vt:lpstr>Calibri Light</vt:lpstr>
      <vt:lpstr>open sans</vt:lpstr>
      <vt:lpstr>Times New Roman</vt:lpstr>
      <vt:lpstr>VNI-Times</vt:lpstr>
      <vt:lpstr>Wingdings</vt:lpstr>
      <vt:lpstr>Office Theme</vt:lpstr>
      <vt:lpstr>Equation</vt:lpstr>
      <vt:lpstr>PowerPoint Presentation</vt:lpstr>
      <vt:lpstr>PowerPoint Presentation</vt:lpstr>
      <vt:lpstr>PowerPoint Presentation</vt:lpstr>
      <vt:lpstr>PowerPoint Presentation</vt:lpstr>
      <vt:lpstr>PowerPoint Presentation</vt:lpstr>
      <vt:lpstr>KHỐI LƯỢNG - ĐO KHỐI LƯỢNG</vt:lpstr>
      <vt:lpstr>PowerPoint Presentation</vt:lpstr>
      <vt:lpstr>KHỐI LƯỢNG - ĐO KHỐI LƯỢNG</vt:lpstr>
      <vt:lpstr>BÀI 6: ĐO KHỐI LƯỢNG</vt:lpstr>
      <vt:lpstr>KHỐI LƯỢNG - ĐO KHỐI LƯỢNG</vt:lpstr>
      <vt:lpstr>KHỐI LƯỢNG - ĐO KHỐI LƯỢNG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2020-08-21T03:01:28Z</dcterms:created>
  <dcterms:modified xsi:type="dcterms:W3CDTF">2025-06-09T14:45:56Z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