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660" r:id="rId2"/>
    <p:sldMasterId id="2147483668" r:id="rId3"/>
    <p:sldMasterId id="2147483680" r:id="rId4"/>
    <p:sldMasterId id="2147483693" r:id="rId5"/>
    <p:sldMasterId id="2147483705" r:id="rId6"/>
  </p:sldMasterIdLst>
  <p:notesMasterIdLst>
    <p:notesMasterId r:id="rId43"/>
  </p:notesMasterIdLst>
  <p:sldIdLst>
    <p:sldId id="476" r:id="rId7"/>
    <p:sldId id="707" r:id="rId8"/>
    <p:sldId id="698" r:id="rId9"/>
    <p:sldId id="256" r:id="rId10"/>
    <p:sldId id="699" r:id="rId11"/>
    <p:sldId id="287" r:id="rId12"/>
    <p:sldId id="293" r:id="rId13"/>
    <p:sldId id="288" r:id="rId14"/>
    <p:sldId id="701" r:id="rId15"/>
    <p:sldId id="259" r:id="rId16"/>
    <p:sldId id="290" r:id="rId17"/>
    <p:sldId id="295" r:id="rId18"/>
    <p:sldId id="291" r:id="rId19"/>
    <p:sldId id="289" r:id="rId20"/>
    <p:sldId id="261" r:id="rId21"/>
    <p:sldId id="292" r:id="rId22"/>
    <p:sldId id="706" r:id="rId23"/>
    <p:sldId id="702" r:id="rId24"/>
    <p:sldId id="263" r:id="rId25"/>
    <p:sldId id="703" r:id="rId26"/>
    <p:sldId id="704" r:id="rId27"/>
    <p:sldId id="299" r:id="rId28"/>
    <p:sldId id="308" r:id="rId29"/>
    <p:sldId id="311" r:id="rId30"/>
    <p:sldId id="705" r:id="rId31"/>
    <p:sldId id="310" r:id="rId32"/>
    <p:sldId id="471" r:id="rId33"/>
    <p:sldId id="473" r:id="rId34"/>
    <p:sldId id="273" r:id="rId35"/>
    <p:sldId id="274" r:id="rId36"/>
    <p:sldId id="278" r:id="rId37"/>
    <p:sldId id="275" r:id="rId38"/>
    <p:sldId id="277" r:id="rId39"/>
    <p:sldId id="472" r:id="rId40"/>
    <p:sldId id="475" r:id="rId41"/>
    <p:sldId id="279" r:id="rId42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44"/>
      <p:bold r:id="rId45"/>
    </p:embeddedFont>
    <p:embeddedFont>
      <p:font typeface="Tinos" panose="020B0604020202020204" charset="0"/>
      <p:regular r:id="rId46"/>
      <p:bold r:id="rId47"/>
      <p:italic r:id="rId48"/>
      <p:boldItalic r:id="rId49"/>
    </p:embeddedFont>
    <p:embeddedFont>
      <p:font typeface="Redressed" panose="020B0604020202020204" charset="0"/>
      <p:regular r:id="rId50"/>
      <p:bold r:id="rId51"/>
      <p:italic r:id="rId52"/>
      <p:boldItalic r:id="rId53"/>
    </p:embeddedFont>
    <p:embeddedFont>
      <p:font typeface="Livvic Light" panose="020B0604020202020204" charset="0"/>
      <p:regular r:id="rId54"/>
      <p:italic r:id="rId55"/>
    </p:embeddedFont>
    <p:embeddedFont>
      <p:font typeface="Rajdhani" panose="020B060402020202020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Livvic SemiBold" panose="020B0604020202020204" charset="0"/>
      <p:regular r:id="rId66"/>
      <p:bold r:id="rId67"/>
      <p:italic r:id="rId68"/>
      <p:boldItalic r:id="rId69"/>
    </p:embeddedFont>
    <p:embeddedFont>
      <p:font typeface="Livvic" panose="020B0604020202020204" charset="0"/>
      <p:regular r:id="rId70"/>
      <p:bold r:id="rId71"/>
      <p:italic r:id="rId72"/>
      <p:boldItalic r:id="rId73"/>
    </p:embeddedFont>
    <p:embeddedFont>
      <p:font typeface="Oswald" panose="020B0604020202020204" charset="0"/>
      <p:regular r:id="rId74"/>
      <p:bold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FC2D04-F4CE-4E8E-9629-10D85D4C8C2E}">
  <a:tblStyle styleId="{F6FC2D04-F4CE-4E8E-9629-10D85D4C8C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580"/>
  </p:normalViewPr>
  <p:slideViewPr>
    <p:cSldViewPr snapToGrid="0" snapToObjects="1" showGuides="1">
      <p:cViewPr varScale="1">
        <p:scale>
          <a:sx n="102" d="100"/>
          <a:sy n="102" d="100"/>
        </p:scale>
        <p:origin x="318" y="96"/>
      </p:cViewPr>
      <p:guideLst>
        <p:guide orient="horz" pos="1620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76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font" Target="fonts/font31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font" Target="fonts/font30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77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6.fntdata"/><Relationship Id="rId57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d2479e2529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d2479e2529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938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346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571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136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288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92344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059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919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778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49112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91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9728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64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93690">
              <a:spcBef>
                <a:spcPts val="600"/>
              </a:spcBef>
              <a:spcAft>
                <a:spcPts val="0"/>
              </a:spcAft>
              <a:buSzPts val="2600"/>
              <a:buChar char="◈"/>
              <a:defRPr sz="2600"/>
            </a:lvl1pPr>
            <a:lvl2pPr marL="914378" lvl="1" indent="-393690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2600"/>
            </a:lvl2pPr>
            <a:lvl3pPr marL="1371566" lvl="2" indent="-393690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2600"/>
            </a:lvl3pPr>
            <a:lvl4pPr marL="1828754" lvl="3" indent="-393690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2600"/>
            </a:lvl4pPr>
            <a:lvl5pPr marL="2285943" lvl="4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5pPr>
            <a:lvl6pPr marL="2743132" lvl="5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6pPr>
            <a:lvl7pPr marL="3200320" lvl="6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7pPr>
            <a:lvl8pPr marL="3657509" lvl="7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8pPr>
            <a:lvl9pPr marL="4114697" lvl="8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4" name="Google Shape;24;p5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51542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1" name="Google Shape;41;p8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6166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28594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5" name="Google Shape;45;p9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5458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7121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872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896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334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493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166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0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947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742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81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670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447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83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971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904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697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33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◈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" name="Google Shape;24;p5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368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524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96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106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807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918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674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270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310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711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1556175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4961272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0" name="Google Shape;30;p6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975026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4955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2178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998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4764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9716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9554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557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8386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317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5" name="Google Shape;45;p9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5063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21025609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9828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2574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83350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7529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2899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568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4849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065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libro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5" r:id="rId5"/>
    <p:sldLayoutId id="2147483657" r:id="rId6"/>
    <p:sldLayoutId id="2147483692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libro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6298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7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11/04/2023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4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729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2775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2.wav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24.png"/><Relationship Id="rId4" Type="http://schemas.openxmlformats.org/officeDocument/2006/relationships/image" Target="../media/image32.png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gif"/><Relationship Id="rId11" Type="http://schemas.openxmlformats.org/officeDocument/2006/relationships/image" Target="../media/image17.emf"/><Relationship Id="rId5" Type="http://schemas.openxmlformats.org/officeDocument/2006/relationships/image" Target="../media/image11.png"/><Relationship Id="rId10" Type="http://schemas.openxmlformats.org/officeDocument/2006/relationships/image" Target="../media/image16.emf"/><Relationship Id="rId4" Type="http://schemas.openxmlformats.org/officeDocument/2006/relationships/image" Target="../media/image10.png"/><Relationship Id="rId9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46.gif"/><Relationship Id="rId3" Type="http://schemas.openxmlformats.org/officeDocument/2006/relationships/slideLayout" Target="../slideLayouts/slideLayout15.xml"/><Relationship Id="rId7" Type="http://schemas.openxmlformats.org/officeDocument/2006/relationships/slide" Target="slide30.xml"/><Relationship Id="rId12" Type="http://schemas.openxmlformats.org/officeDocument/2006/relationships/image" Target="../media/image45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29.xml"/><Relationship Id="rId11" Type="http://schemas.openxmlformats.org/officeDocument/2006/relationships/image" Target="../media/image44.gif"/><Relationship Id="rId5" Type="http://schemas.openxmlformats.org/officeDocument/2006/relationships/image" Target="../media/image43.png"/><Relationship Id="rId15" Type="http://schemas.openxmlformats.org/officeDocument/2006/relationships/slide" Target="slide8.xml"/><Relationship Id="rId10" Type="http://schemas.openxmlformats.org/officeDocument/2006/relationships/slide" Target="slide33.xml"/><Relationship Id="rId4" Type="http://schemas.openxmlformats.org/officeDocument/2006/relationships/image" Target="../media/image42.png"/><Relationship Id="rId9" Type="http://schemas.openxmlformats.org/officeDocument/2006/relationships/slide" Target="slide32.xml"/><Relationship Id="rId1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3.pn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50.png"/><Relationship Id="rId1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slide" Target="slide28.xml"/><Relationship Id="rId10" Type="http://schemas.openxmlformats.org/officeDocument/2006/relationships/image" Target="../media/image50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3.pn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50.png"/><Relationship Id="rId14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8.xml"/><Relationship Id="rId3" Type="http://schemas.openxmlformats.org/officeDocument/2006/relationships/audio" Target="../media/audio5.wav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50.png"/><Relationship Id="rId1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4.png"/><Relationship Id="rId3" Type="http://schemas.openxmlformats.org/officeDocument/2006/relationships/audio" Target="../media/audio5.wav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50.png"/><Relationship Id="rId14" Type="http://schemas.openxmlformats.org/officeDocument/2006/relationships/slide" Target="slide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5837B7-9DED-5E44-A5B7-E00372AF8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34793">
            <a:off x="-536377" y="22142"/>
            <a:ext cx="3571384" cy="35775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7EDAFB-FB8A-FA42-9A9C-4D2CE034DB5F}"/>
              </a:ext>
            </a:extLst>
          </p:cNvPr>
          <p:cNvGrpSpPr/>
          <p:nvPr/>
        </p:nvGrpSpPr>
        <p:grpSpPr>
          <a:xfrm>
            <a:off x="2297614" y="43722"/>
            <a:ext cx="5009116" cy="1147560"/>
            <a:chOff x="1773576" y="56204"/>
            <a:chExt cx="5009116" cy="1236784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CAD1D5F9-798F-A747-A679-59FF2F6CFBB8}"/>
                </a:ext>
              </a:extLst>
            </p:cNvPr>
            <p:cNvSpPr/>
            <p:nvPr/>
          </p:nvSpPr>
          <p:spPr>
            <a:xfrm>
              <a:off x="1773576" y="56204"/>
              <a:ext cx="5009116" cy="1236784"/>
            </a:xfrm>
            <a:prstGeom prst="flowChartTerminator">
              <a:avLst/>
            </a:prstGeom>
            <a:solidFill>
              <a:schemeClr val="accent1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E7DCD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B72778-C811-0646-B714-55F7B94D6CDE}"/>
                </a:ext>
              </a:extLst>
            </p:cNvPr>
            <p:cNvSpPr txBox="1"/>
            <p:nvPr/>
          </p:nvSpPr>
          <p:spPr>
            <a:xfrm>
              <a:off x="2042751" y="212931"/>
              <a:ext cx="43709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KHỞI ĐỘNG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1D141E-55D6-734E-BAD4-788EC964449C}"/>
              </a:ext>
            </a:extLst>
          </p:cNvPr>
          <p:cNvGrpSpPr/>
          <p:nvPr/>
        </p:nvGrpSpPr>
        <p:grpSpPr>
          <a:xfrm>
            <a:off x="2123768" y="1671484"/>
            <a:ext cx="5182962" cy="1848464"/>
            <a:chOff x="2123768" y="1671484"/>
            <a:chExt cx="5182962" cy="184846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Terminator 2">
              <a:extLst>
                <a:ext uri="{FF2B5EF4-FFF2-40B4-BE49-F238E27FC236}">
                  <a16:creationId xmlns:a16="http://schemas.microsoft.com/office/drawing/2014/main" id="{EB884ECC-F2BA-9B4E-BDEB-F11E58271EBC}"/>
                </a:ext>
              </a:extLst>
            </p:cNvPr>
            <p:cNvSpPr/>
            <p:nvPr/>
          </p:nvSpPr>
          <p:spPr>
            <a:xfrm>
              <a:off x="2123768" y="1671484"/>
              <a:ext cx="5182962" cy="1848464"/>
            </a:xfrm>
            <a:prstGeom prst="flowChartTerminator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BE5EF66-C4DF-7045-810C-9E593E294FA7}"/>
                </a:ext>
              </a:extLst>
            </p:cNvPr>
            <p:cNvSpPr txBox="1"/>
            <p:nvPr/>
          </p:nvSpPr>
          <p:spPr>
            <a:xfrm>
              <a:off x="2297614" y="1838620"/>
              <a:ext cx="50091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đoạn nhạc sau và cho biết tên bài hịch và do ai soạn?</a:t>
              </a:r>
            </a:p>
          </p:txBody>
        </p:sp>
      </p:grpSp>
      <p:pic>
        <p:nvPicPr>
          <p:cNvPr id="6" name="hịch tướng sĩ (audio-extractor.net).mp3" descr="hịch tướng sĩ (audio-extractor.net).mp3">
            <a:hlinkClick r:id="" action="ppaction://media"/>
            <a:extLst>
              <a:ext uri="{FF2B5EF4-FFF2-40B4-BE49-F238E27FC236}">
                <a16:creationId xmlns:a16="http://schemas.microsoft.com/office/drawing/2014/main" id="{46AEED8C-6E2E-5B41-8BA5-202C9C572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5772" y="3716568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A687B-5E59-EEE1-149B-6422D2C403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88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8A069A6-3014-624E-8354-94D2DD88E2E0}"/>
              </a:ext>
            </a:extLst>
          </p:cNvPr>
          <p:cNvSpPr/>
          <p:nvPr/>
        </p:nvSpPr>
        <p:spPr>
          <a:xfrm>
            <a:off x="1135280" y="0"/>
            <a:ext cx="7345691" cy="6837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tướng lĩnh của quân Nguyên.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3FF54AA-ECBF-4948-BB0C-F8834033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95" y="554395"/>
            <a:ext cx="2899295" cy="36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9ABE7-CF93-6D40-99AC-821289804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76" y="414338"/>
            <a:ext cx="2019718" cy="360327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011D22-055E-104E-9E3C-04ECBD376711}"/>
              </a:ext>
            </a:extLst>
          </p:cNvPr>
          <p:cNvSpPr/>
          <p:nvPr/>
        </p:nvSpPr>
        <p:spPr>
          <a:xfrm>
            <a:off x="1135280" y="3995011"/>
            <a:ext cx="2019718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 Hoan</a:t>
            </a:r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455DB40-2562-F441-ACFB-018D3125402D}"/>
              </a:ext>
            </a:extLst>
          </p:cNvPr>
          <p:cNvSpPr/>
          <p:nvPr/>
        </p:nvSpPr>
        <p:spPr>
          <a:xfrm>
            <a:off x="3562325" y="4021015"/>
            <a:ext cx="2717399" cy="5902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 Văn Hổ</a:t>
            </a:r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54C53FC-4D9F-3B4C-9AB8-3A3C1CD55454}"/>
              </a:ext>
            </a:extLst>
          </p:cNvPr>
          <p:cNvSpPr/>
          <p:nvPr/>
        </p:nvSpPr>
        <p:spPr>
          <a:xfrm>
            <a:off x="6434719" y="4035763"/>
            <a:ext cx="2046252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Mã Nhi</a:t>
            </a:r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C22F03-1C80-6B4F-A179-BA1637A0FC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7859"/>
          <a:stretch/>
        </p:blipFill>
        <p:spPr>
          <a:xfrm>
            <a:off x="3562325" y="532221"/>
            <a:ext cx="2142251" cy="3462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92577F-471A-A241-886F-B1A79217C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999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EC81A8-02AD-BDFF-FA5B-E2E031D634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C4AFDD1-BC61-5C40-AD8B-99D0DFB8A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9891" r="5866" b="4845"/>
          <a:stretch/>
        </p:blipFill>
        <p:spPr bwMode="auto">
          <a:xfrm>
            <a:off x="5713672" y="403659"/>
            <a:ext cx="2381693" cy="32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2ED1B0-C55D-774E-93B9-A6F6EF563ADC}"/>
              </a:ext>
            </a:extLst>
          </p:cNvPr>
          <p:cNvSpPr txBox="1"/>
          <p:nvPr/>
        </p:nvSpPr>
        <p:spPr>
          <a:xfrm>
            <a:off x="5741579" y="3480493"/>
            <a:ext cx="2721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vạn quân đánh Đại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38955-FE8F-5144-933D-06DE4FA27390}"/>
              </a:ext>
            </a:extLst>
          </p:cNvPr>
          <p:cNvSpPr txBox="1"/>
          <p:nvPr/>
        </p:nvSpPr>
        <p:spPr>
          <a:xfrm>
            <a:off x="1307806" y="3480493"/>
            <a:ext cx="4051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chiến thuyền.</a:t>
            </a:r>
          </a:p>
        </p:txBody>
      </p:sp>
      <p:pic>
        <p:nvPicPr>
          <p:cNvPr id="6" name="Picture 6" descr="Wounded Wretch - MoonMana">
            <a:extLst>
              <a:ext uri="{FF2B5EF4-FFF2-40B4-BE49-F238E27FC236}">
                <a16:creationId xmlns:a16="http://schemas.microsoft.com/office/drawing/2014/main" id="{99AB3189-E2B6-7E45-980B-22AAF4D03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942" y="403659"/>
            <a:ext cx="3682851" cy="321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6E819C-5C51-F30F-1D19-0011A1F8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2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CEB7BE-0BE8-3D40-AE16-0838B2101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F971A-7E49-9745-B2BB-A8F010AC8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820" cy="51435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B7D10C8-B3C3-924A-8049-BA842F0F445A}"/>
              </a:ext>
            </a:extLst>
          </p:cNvPr>
          <p:cNvSpPr/>
          <p:nvPr/>
        </p:nvSpPr>
        <p:spPr>
          <a:xfrm>
            <a:off x="4457700" y="0"/>
            <a:ext cx="4686300" cy="8429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 ảnh quân Nguyên sang xâm lược nước ta</a:t>
            </a:r>
          </a:p>
        </p:txBody>
      </p:sp>
    </p:spTree>
    <p:extLst>
      <p:ext uri="{BB962C8B-B14F-4D97-AF65-F5344CB8AC3E}">
        <p14:creationId xmlns:p14="http://schemas.microsoft.com/office/powerpoint/2010/main" val="282895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51C6C0-BFEA-894E-B2D3-6667868F9399}"/>
              </a:ext>
            </a:extLst>
          </p:cNvPr>
          <p:cNvGrpSpPr/>
          <p:nvPr/>
        </p:nvGrpSpPr>
        <p:grpSpPr>
          <a:xfrm>
            <a:off x="1281274" y="827896"/>
            <a:ext cx="4552628" cy="1743854"/>
            <a:chOff x="3750364" y="1656522"/>
            <a:chExt cx="4552628" cy="1743854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5A5633B-083E-0C4C-B0C0-BB53EF09DC55}"/>
                </a:ext>
              </a:extLst>
            </p:cNvPr>
            <p:cNvSpPr/>
            <p:nvPr/>
          </p:nvSpPr>
          <p:spPr>
            <a:xfrm>
              <a:off x="3750364" y="1656522"/>
              <a:ext cx="4552628" cy="1743854"/>
            </a:xfrm>
            <a:prstGeom prst="roundRect">
              <a:avLst>
                <a:gd name="adj" fmla="val 33214"/>
              </a:avLst>
            </a:prstGeom>
            <a:solidFill>
              <a:schemeClr val="tx2">
                <a:lumMod val="10000"/>
                <a:lumOff val="9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334429-B4DB-9448-B111-9E452EA37168}"/>
                </a:ext>
              </a:extLst>
            </p:cNvPr>
            <p:cNvSpPr/>
            <p:nvPr/>
          </p:nvSpPr>
          <p:spPr>
            <a:xfrm>
              <a:off x="3823251" y="1830377"/>
              <a:ext cx="440685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“Không được cho Giao Chỉ là nước nhỏ mà khinh thường”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F7FE92-8F47-0A41-AB98-32FC06F94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1"/>
          <a:stretch/>
        </p:blipFill>
        <p:spPr bwMode="auto">
          <a:xfrm>
            <a:off x="5586413" y="570721"/>
            <a:ext cx="3089274" cy="404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093A1-4B3B-EC42-85BE-D293131AFC3A}"/>
              </a:ext>
            </a:extLst>
          </p:cNvPr>
          <p:cNvSpPr txBox="1"/>
          <p:nvPr/>
        </p:nvSpPr>
        <p:spPr>
          <a:xfrm>
            <a:off x="1354161" y="2930609"/>
            <a:ext cx="4232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lời căn dặn của Hốt Tất Liệt với Thoát Hoan?</a:t>
            </a:r>
          </a:p>
        </p:txBody>
      </p:sp>
    </p:spTree>
    <p:extLst>
      <p:ext uri="{BB962C8B-B14F-4D97-AF65-F5344CB8AC3E}">
        <p14:creationId xmlns:p14="http://schemas.microsoft.com/office/powerpoint/2010/main" val="1119397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891112" y="968307"/>
            <a:ext cx="2547301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Who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53930" y="2016754"/>
            <a:ext cx="3916350" cy="20438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</a:pPr>
            <a:r>
              <a:rPr lang="vi-VN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lãnh đạo cuộc kháng chiến?</a:t>
            </a:r>
          </a:p>
        </p:txBody>
      </p:sp>
      <p:pic>
        <p:nvPicPr>
          <p:cNvPr id="23554" name="Picture 2" descr="3.1 - Unit 1 - A helping hand - Vocabulary 2 | Baamboozle">
            <a:extLst>
              <a:ext uri="{FF2B5EF4-FFF2-40B4-BE49-F238E27FC236}">
                <a16:creationId xmlns:a16="http://schemas.microsoft.com/office/drawing/2014/main" id="{37438691-7C0F-AC41-8B45-B1146237A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925" y="1049950"/>
            <a:ext cx="2956500" cy="30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DA6A0A-02C2-4317-4DD9-330911F32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6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A75E0E-7099-DF46-9D8D-9DE5E00CCC0A}"/>
              </a:ext>
            </a:extLst>
          </p:cNvPr>
          <p:cNvSpPr/>
          <p:nvPr/>
        </p:nvSpPr>
        <p:spPr>
          <a:xfrm>
            <a:off x="1244576" y="603349"/>
            <a:ext cx="7260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Hưng Đạo lãnh đạo cuộc kháng chiến</a:t>
            </a:r>
            <a:endParaRPr lang="en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4345F9-ED87-6B4D-B059-CF2104990498}"/>
              </a:ext>
            </a:extLst>
          </p:cNvPr>
          <p:cNvSpPr/>
          <p:nvPr/>
        </p:nvSpPr>
        <p:spPr>
          <a:xfrm>
            <a:off x="1244576" y="1380322"/>
            <a:ext cx="4436269" cy="2062103"/>
          </a:xfrm>
          <a:prstGeom prst="rect">
            <a:avLst/>
          </a:prstGeom>
          <a:solidFill>
            <a:srgbClr val="FFFF00">
              <a:alpha val="4892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Em có nhận xét gì về câu nói của Trần Hưng Đạo với vua Trần câu "Thế giặc năm nay dễ phá"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5D05D1-11DC-6C47-B389-28C2CD4880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9" b="7467"/>
          <a:stretch/>
        </p:blipFill>
        <p:spPr>
          <a:xfrm flipH="1">
            <a:off x="5695133" y="1014414"/>
            <a:ext cx="2837200" cy="35257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43A202-DF68-095C-A5D6-C9FC99B08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A75E0E-7099-DF46-9D8D-9DE5E00CCC0A}"/>
              </a:ext>
            </a:extLst>
          </p:cNvPr>
          <p:cNvSpPr/>
          <p:nvPr/>
        </p:nvSpPr>
        <p:spPr>
          <a:xfrm>
            <a:off x="1244576" y="503337"/>
            <a:ext cx="7555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Trần khẩn trương chuẩn bị kháng chiến.</a:t>
            </a:r>
            <a:endParaRPr lang="en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23836-5779-3C42-9CB5-3333ABC90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9" b="7467"/>
          <a:stretch/>
        </p:blipFill>
        <p:spPr>
          <a:xfrm flipH="1">
            <a:off x="1233396" y="1070668"/>
            <a:ext cx="1941124" cy="2886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E92435-DD41-5646-B6FF-6793CBB2C5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93" b="35980"/>
          <a:stretch/>
        </p:blipFill>
        <p:spPr>
          <a:xfrm>
            <a:off x="5969482" y="1088112"/>
            <a:ext cx="2560156" cy="27844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3EC3FE-7DF2-D34D-BB53-5BE9DBB1BCFF}"/>
              </a:ext>
            </a:extLst>
          </p:cNvPr>
          <p:cNvSpPr/>
          <p:nvPr/>
        </p:nvSpPr>
        <p:spPr>
          <a:xfrm>
            <a:off x="6582895" y="3901840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(1241 – 1294)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6919D74-0AB2-4147-96C3-0DEA4F6A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001" y="1155714"/>
            <a:ext cx="1885910" cy="271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E6591F-E67E-A546-9129-094A38F3E107}"/>
              </a:ext>
            </a:extLst>
          </p:cNvPr>
          <p:cNvSpPr/>
          <p:nvPr/>
        </p:nvSpPr>
        <p:spPr>
          <a:xfrm>
            <a:off x="3849903" y="3872589"/>
            <a:ext cx="18582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(1255 – 1330)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3A0482-BE36-944F-AFF6-8FC7BC1FE13E}"/>
              </a:ext>
            </a:extLst>
          </p:cNvPr>
          <p:cNvSpPr/>
          <p:nvPr/>
        </p:nvSpPr>
        <p:spPr>
          <a:xfrm>
            <a:off x="1244576" y="3930415"/>
            <a:ext cx="19447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 - 1300)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9A0CB-18D9-E8C6-C514-4B2640D656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00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9FA5FA-0BAE-5BC1-AB5C-B26E27B0DC5C}"/>
              </a:ext>
            </a:extLst>
          </p:cNvPr>
          <p:cNvSpPr txBox="1"/>
          <p:nvPr/>
        </p:nvSpPr>
        <p:spPr>
          <a:xfrm>
            <a:off x="1173707" y="0"/>
            <a:ext cx="79702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25212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3. Cuộc kháng chiến lần thứ ba, chống quân xâm lược Nguyên (1287 - 1288).</a:t>
            </a:r>
            <a:endParaRPr kumimoji="0" lang="en-VN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6535C-0C95-BF6D-D798-02796FAAE0A1}"/>
              </a:ext>
            </a:extLst>
          </p:cNvPr>
          <p:cNvSpPr txBox="1"/>
          <p:nvPr/>
        </p:nvSpPr>
        <p:spPr>
          <a:xfrm>
            <a:off x="-122829" y="133624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Sau hai lần thất bại vua Nguyên tiếp tục cử Thoát Hoan chỉ huy quân tấn công Đại Việt lần thứ ba.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0CE84-6262-6973-D1C8-7354692AF1F2}"/>
              </a:ext>
            </a:extLst>
          </p:cNvPr>
          <p:cNvSpPr txBox="1"/>
          <p:nvPr/>
        </p:nvSpPr>
        <p:spPr>
          <a:xfrm>
            <a:off x="-122829" y="237609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oán được dã tâm và ý đồ xâm lược của kẻ thù nhà trên tích cực chuẩn bị kháng chiến.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101BB9-F576-F570-7348-08FA41506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59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7780" y="2019057"/>
            <a:ext cx="3714656" cy="2020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  <a:defRPr/>
            </a:pPr>
            <a:r>
              <a:rPr lang="vi-VN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ra ở đâu?</a:t>
            </a:r>
          </a:p>
        </p:txBody>
      </p:sp>
      <p:pic>
        <p:nvPicPr>
          <p:cNvPr id="19458" name="Picture 2" descr="Tập trung, Máy tính Biểu tượng nhóm Thảo luận Clip nghệ thuật - hội nghị png  tải về - Miễn phí trong suốt điểm png Tải về.">
            <a:extLst>
              <a:ext uri="{FF2B5EF4-FFF2-40B4-BE49-F238E27FC236}">
                <a16:creationId xmlns:a16="http://schemas.microsoft.com/office/drawing/2014/main" id="{B389DA58-C42C-F24E-9E18-C05F4FB6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50" y="1082904"/>
            <a:ext cx="2956499" cy="29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FEB792-17EC-4CDA-DE5B-7DAC7B39D2DA}"/>
              </a:ext>
            </a:extLst>
          </p:cNvPr>
          <p:cNvSpPr/>
          <p:nvPr/>
        </p:nvSpPr>
        <p:spPr>
          <a:xfrm>
            <a:off x="1859332" y="1003394"/>
            <a:ext cx="21515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567DE8-5320-4F05-8E65-28B91E9FB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5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9598AB-354D-3346-8628-74DE5EE2FB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9" b="7467"/>
          <a:stretch/>
        </p:blipFill>
        <p:spPr>
          <a:xfrm flipH="1">
            <a:off x="1134695" y="1048491"/>
            <a:ext cx="2476179" cy="3452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25AF0A-A865-E248-8DC9-CF2D95DC70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862"/>
          <a:stretch/>
        </p:blipFill>
        <p:spPr>
          <a:xfrm>
            <a:off x="5989156" y="1183432"/>
            <a:ext cx="2468658" cy="33171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ADD89C-EF83-2A4C-ABAF-440C22424885}"/>
              </a:ext>
            </a:extLst>
          </p:cNvPr>
          <p:cNvSpPr/>
          <p:nvPr/>
        </p:nvSpPr>
        <p:spPr>
          <a:xfrm>
            <a:off x="1590749" y="588037"/>
            <a:ext cx="20457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 VIỆT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31B61A-C971-FD4B-A007-C74D861E5F7A}"/>
              </a:ext>
            </a:extLst>
          </p:cNvPr>
          <p:cNvSpPr/>
          <p:nvPr/>
        </p:nvSpPr>
        <p:spPr>
          <a:xfrm>
            <a:off x="5715639" y="598656"/>
            <a:ext cx="29578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NGUYÊN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A31287-AC60-EA49-AEFC-25AF7546B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3906" y="2476296"/>
            <a:ext cx="2295250" cy="1973787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46C0E0A-26F7-C542-8F58-B6F7C29AD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55" y="696169"/>
            <a:ext cx="1623084" cy="172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C2D82F-1F4B-4345-A92C-80C02DDDC126}"/>
              </a:ext>
            </a:extLst>
          </p:cNvPr>
          <p:cNvSpPr/>
          <p:nvPr/>
        </p:nvSpPr>
        <p:spPr>
          <a:xfrm>
            <a:off x="257412" y="505800"/>
            <a:ext cx="649256" cy="41319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66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lang="en-US" sz="6600" b="1" kern="120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ầ</a:t>
            </a:r>
            <a:r>
              <a:rPr lang="en-US" sz="6600" b="1" kern="1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lang="en-US" sz="66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b="1" kern="12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3562BC-2AD9-BF07-4DF5-93590B9B39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8CA22-CE88-9D57-E7D1-904DE1BB6828}"/>
              </a:ext>
            </a:extLst>
          </p:cNvPr>
          <p:cNvSpPr txBox="1"/>
          <p:nvPr/>
        </p:nvSpPr>
        <p:spPr>
          <a:xfrm>
            <a:off x="3318931" y="1349831"/>
            <a:ext cx="56896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lần kháng chiến chống quân xâm lược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– Nguyên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của nhà Trần</a:t>
            </a: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(t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hế kỉ XIII</a:t>
            </a: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(t3)</a:t>
            </a:r>
            <a:endParaRPr kumimoji="0" lang="en-VN" sz="40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2A5038-9CD2-464B-68F2-1FBD9DE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230" y="-1099418"/>
            <a:ext cx="6783931" cy="4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5EF1D88-9A39-C2AD-2C2B-93A86BEA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1" y="-1881480"/>
            <a:ext cx="7236509" cy="4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9C1F89-0591-90B2-1EF5-5296F8DD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04" y="3962400"/>
            <a:ext cx="6571696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DDCEE-68CB-DF7D-2AB1-FF86177C92CB}"/>
              </a:ext>
            </a:extLst>
          </p:cNvPr>
          <p:cNvSpPr/>
          <p:nvPr/>
        </p:nvSpPr>
        <p:spPr>
          <a:xfrm>
            <a:off x="4946597" y="510070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1" r="18459" b="17496"/>
          <a:stretch/>
        </p:blipFill>
        <p:spPr>
          <a:xfrm>
            <a:off x="-65469" y="718613"/>
            <a:ext cx="3826026" cy="4761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4CDBF8-66DD-7E36-879F-3B0FAA8C5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972096" y="19618"/>
            <a:ext cx="1226627" cy="1226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482932-78E9-5046-3C78-2BD6557DB7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54164" y="2539875"/>
            <a:ext cx="1226627" cy="122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398F8-C2D9-A1DF-47E7-5C7D3A23E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4908" y="664936"/>
            <a:ext cx="1226627" cy="122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02782-BB07-215C-FCDC-96F154FA6A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89486" y="3287127"/>
            <a:ext cx="1241399" cy="12413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D96695-2DA5-F2B4-3787-5AA3A7B12248}"/>
              </a:ext>
            </a:extLst>
          </p:cNvPr>
          <p:cNvSpPr/>
          <p:nvPr/>
        </p:nvSpPr>
        <p:spPr>
          <a:xfrm>
            <a:off x="3083425" y="-1744662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C0BED2-392D-6F07-7B71-A149CA482A0C}"/>
              </a:ext>
            </a:extLst>
          </p:cNvPr>
          <p:cNvSpPr txBox="1"/>
          <p:nvPr/>
        </p:nvSpPr>
        <p:spPr>
          <a:xfrm>
            <a:off x="-3451833" y="19618"/>
            <a:ext cx="2494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nhất,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Cổ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1258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B7CE9A-C845-DC5B-FD82-7013B9FD7E07}"/>
              </a:ext>
            </a:extLst>
          </p:cNvPr>
          <p:cNvSpPr txBox="1"/>
          <p:nvPr/>
        </p:nvSpPr>
        <p:spPr>
          <a:xfrm>
            <a:off x="-6191818" y="2468641"/>
            <a:ext cx="2699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hai,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128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ED0643-9273-2EA2-DBD3-A83750EBFD09}"/>
              </a:ext>
            </a:extLst>
          </p:cNvPr>
          <p:cNvSpPr txBox="1"/>
          <p:nvPr/>
        </p:nvSpPr>
        <p:spPr>
          <a:xfrm>
            <a:off x="11760674" y="678084"/>
            <a:ext cx="3026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ba,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87 - 1288).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67BBAD-1CA4-8B33-2FD0-C9F887440E3B}"/>
              </a:ext>
            </a:extLst>
          </p:cNvPr>
          <p:cNvSpPr txBox="1"/>
          <p:nvPr/>
        </p:nvSpPr>
        <p:spPr>
          <a:xfrm>
            <a:off x="14430885" y="3479180"/>
            <a:ext cx="3549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68199A-2580-283D-CE34-26760513F6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33003 -0.0071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25 4.07407E-6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BB5B9-6591-4BDF-3093-D34AE614D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 descr="Marker">
            <a:extLst>
              <a:ext uri="{FF2B5EF4-FFF2-40B4-BE49-F238E27FC236}">
                <a16:creationId xmlns:a16="http://schemas.microsoft.com/office/drawing/2014/main" id="{5A59504E-CC82-85F9-1933-35BC5DDD2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65938" y="1176704"/>
            <a:ext cx="914400" cy="914400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A5BD5A58-6757-345B-CCD7-5DD5EF753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75538" y="2702902"/>
            <a:ext cx="914400" cy="914400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A6AA5AFC-7AE5-4AE7-EF80-C6339CB87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91154" y="2310912"/>
            <a:ext cx="914400" cy="914400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D1AAB128-5B2A-D70B-DC2D-346DC642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3354" y="2514600"/>
            <a:ext cx="914400" cy="914400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68C73702-1FE4-727F-8746-F150B8CC8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29907" y="32253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368448" y="1104097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891112" y="968307"/>
            <a:ext cx="2547301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How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53930" y="2016754"/>
            <a:ext cx="4425978" cy="20438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</a:pPr>
            <a:r>
              <a:rPr lang="vi-VN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ra như thế nào? </a:t>
            </a:r>
          </a:p>
          <a:p>
            <a:pPr marL="38100" indent="0" algn="ctr" defTabSz="685800">
              <a:buClrTx/>
              <a:buNone/>
            </a:pPr>
            <a:r>
              <a:rPr lang="vi-VN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(trận Vân Đồn và Bạch Đằng)</a:t>
            </a:r>
          </a:p>
        </p:txBody>
      </p:sp>
      <p:pic>
        <p:nvPicPr>
          <p:cNvPr id="23554" name="Picture 2" descr="3.1 - Unit 1 - A helping hand - Vocabulary 2 | Baamboozle">
            <a:extLst>
              <a:ext uri="{FF2B5EF4-FFF2-40B4-BE49-F238E27FC236}">
                <a16:creationId xmlns:a16="http://schemas.microsoft.com/office/drawing/2014/main" id="{37438691-7C0F-AC41-8B45-B1146237A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908" y="1033153"/>
            <a:ext cx="2956500" cy="30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5A0985-6E58-39BC-CC4D-F5DE902B1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88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4872E2-B7D4-2343-93BE-F345F28EC1A0}"/>
              </a:ext>
            </a:extLst>
          </p:cNvPr>
          <p:cNvSpPr/>
          <p:nvPr/>
        </p:nvSpPr>
        <p:spPr>
          <a:xfrm>
            <a:off x="1371598" y="1931703"/>
            <a:ext cx="7058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Trận Vân Đồn</a:t>
            </a:r>
          </a:p>
        </p:txBody>
      </p:sp>
      <p:pic>
        <p:nvPicPr>
          <p:cNvPr id="2" name="trận vân đồn.mp4" descr="trận vân đồn.mp4">
            <a:hlinkClick r:id="" action="ppaction://media"/>
            <a:extLst>
              <a:ext uri="{FF2B5EF4-FFF2-40B4-BE49-F238E27FC236}">
                <a16:creationId xmlns:a16="http://schemas.microsoft.com/office/drawing/2014/main" id="{C2FC7D99-3EFD-9C49-8E9D-0E9F12255F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88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2A29CE-9172-C448-B216-BBA0B3712259}"/>
              </a:ext>
            </a:extLst>
          </p:cNvPr>
          <p:cNvSpPr/>
          <p:nvPr/>
        </p:nvSpPr>
        <p:spPr>
          <a:xfrm>
            <a:off x="1796143" y="1553191"/>
            <a:ext cx="62375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 Bạch Đằng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sông bạch đằng.mp4" descr="sông bạch đằng.mp4">
            <a:hlinkClick r:id="" action="ppaction://media"/>
            <a:extLst>
              <a:ext uri="{FF2B5EF4-FFF2-40B4-BE49-F238E27FC236}">
                <a16:creationId xmlns:a16="http://schemas.microsoft.com/office/drawing/2014/main" id="{203D3DA9-175D-5344-B4E1-7E5ECFC9DB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0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708A10-84DF-3646-9872-2BEA457C1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8" t="2116" r="1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69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9FA5FA-0BAE-5BC1-AB5C-B26E27B0DC5C}"/>
              </a:ext>
            </a:extLst>
          </p:cNvPr>
          <p:cNvSpPr txBox="1"/>
          <p:nvPr/>
        </p:nvSpPr>
        <p:spPr>
          <a:xfrm>
            <a:off x="1756131" y="0"/>
            <a:ext cx="74243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25212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3. Cuộc kháng chiến lần thứ ba, chống quân xâm lược Nguyên (1287 - 1288).</a:t>
            </a:r>
            <a:endParaRPr lang="en-VN" sz="1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45971A-9DD5-20CD-A184-0E2434C34948}"/>
              </a:ext>
            </a:extLst>
          </p:cNvPr>
          <p:cNvSpPr txBox="1"/>
          <p:nvPr/>
        </p:nvSpPr>
        <p:spPr>
          <a:xfrm>
            <a:off x="0" y="131046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12/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1287 quân Nguyên ồ ạt tấn công Đại Việt. Quân dân nhà Trần đã tổ chức đánh chặn các hướng tấn công của quân Nguyên.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FFFFC5-EE6C-250B-E781-2B983895EA31}"/>
              </a:ext>
            </a:extLst>
          </p:cNvPr>
          <p:cNvSpPr txBox="1"/>
          <p:nvPr/>
        </p:nvSpPr>
        <p:spPr>
          <a:xfrm>
            <a:off x="0" y="311337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Với những chiến thắng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quyết định 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ở sông Bạch Đằng đã quét sách quân Nguyên ra khỏi đất nước.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DD168C-2EE6-776F-6569-E4CE31A50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493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490248" y="658237"/>
            <a:ext cx="3561677" cy="849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2992" y="1416967"/>
            <a:ext cx="3916350" cy="1796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đánh giặc của nhà Trần lần 3? Có gì giống và khác so với hai lần trước ?</a:t>
            </a:r>
          </a:p>
        </p:txBody>
      </p:sp>
      <p:pic>
        <p:nvPicPr>
          <p:cNvPr id="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96405C52-9529-4043-BBF0-5BBB88D67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5051925" y="905256"/>
            <a:ext cx="3081663" cy="32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783FDC-2707-5830-A6DF-2F07782DA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5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41361C-C915-D44C-8124-AE33B13B59AA}"/>
              </a:ext>
            </a:extLst>
          </p:cNvPr>
          <p:cNvSpPr/>
          <p:nvPr/>
        </p:nvSpPr>
        <p:spPr>
          <a:xfrm>
            <a:off x="1594604" y="1676862"/>
            <a:ext cx="6476004" cy="139653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8625" b="1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7075CA-673C-6862-FB69-18E8B6839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79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2890229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643922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1767360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Chủ trương đánh giặc nào được nhà Trần thực hiện trong cả ba lần kháng chiến chống quân Mông – Nguyên.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4477" y="1462009"/>
            <a:ext cx="3888287" cy="6946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“vườn không nhà trống”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4283655" cy="7177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 đánh ngay từ khi quân giặc vừa tiến vào nước ta.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0973" y="2315015"/>
            <a:ext cx="3680099" cy="11072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91619" y="2316652"/>
            <a:ext cx="4478645" cy="10799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diệt đoàn thuyền lương của giặc.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82187" y="1625578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03020" y="2381980"/>
            <a:ext cx="603402" cy="9865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60" y="2431403"/>
            <a:ext cx="603557" cy="99085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60" y="1487099"/>
            <a:ext cx="603557" cy="713632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1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C66E22-CA1F-3437-F298-3EB7137457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" y="1106510"/>
            <a:ext cx="1226627" cy="12266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8" y="3626767"/>
            <a:ext cx="1226627" cy="12266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189" y="945456"/>
            <a:ext cx="1226627" cy="12266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417" y="3577344"/>
            <a:ext cx="1241399" cy="12413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3009813" y="0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544521" y="1106510"/>
            <a:ext cx="2494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nhất,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Cổ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1258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486604" y="3555533"/>
            <a:ext cx="2699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hai,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128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5761955" y="958604"/>
            <a:ext cx="3026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ba,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87 - 1288).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632816" y="3769397"/>
            <a:ext cx="3549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C16FE1-073D-FFFB-C2B0-4A585E92F2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64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3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Tướng nào của Mông Cổ chỉ huy 30 vạn quân xâm lược Đại Việt?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1462009"/>
            <a:ext cx="3680099" cy="8286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vi-VN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8286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vi-VN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16382" y="2744100"/>
            <a:ext cx="3680099" cy="10429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endParaRPr lang="vi-VN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81678" y="2747242"/>
            <a:ext cx="3680099" cy="10429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 Lương Hợp Thai</a:t>
            </a:r>
            <a:endParaRPr lang="vi-VN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76120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93079" y="2769123"/>
            <a:ext cx="603402" cy="9526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20" y="2777821"/>
            <a:ext cx="603557" cy="95683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519870"/>
            <a:ext cx="603557" cy="692117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511777" y="394934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1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21B333-6A7B-97E5-A7F6-82FA57970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7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làm nên chiến thắng ở Vân Đồn vào cuối năm 1287 là ai?</a:t>
            </a:r>
            <a:endParaRPr lang="vi-VN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0332" y="1462009"/>
            <a:ext cx="4142432" cy="7103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Khánh Dư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7103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0332" y="2393032"/>
            <a:ext cx="4142432" cy="7103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396173"/>
            <a:ext cx="3680099" cy="7103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1481116"/>
            <a:ext cx="663853" cy="65251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418055"/>
            <a:ext cx="603402" cy="64885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426753"/>
            <a:ext cx="603557" cy="6517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496093"/>
            <a:ext cx="603557" cy="651719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1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DA87F1-CDE2-0BF0-5A55-15AA71F3EB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Với chiến thắng Bạch Đằng năm 1288, quân ta đã bắt sống tướng nào của quân Nguyên?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1610254"/>
            <a:ext cx="4512764" cy="8207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613396"/>
            <a:ext cx="4512763" cy="84870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alt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2675029"/>
            <a:ext cx="4512764" cy="8207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678171"/>
            <a:ext cx="4512763" cy="84870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endParaRPr lang="en-US" alt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918184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23" y="2908858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26" y="2807603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75" y="1966383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647254" y="3858386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2A4A29-7EF7-C423-AA22-29A878E0A0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944" y="1581244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33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Ý nghĩa của cuộc chiến thắng Bạch Đằng (4-1288) là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6283" y="1462009"/>
            <a:ext cx="4396481" cy="8871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vi-VN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100" kern="1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100" kern="1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70282" y="2688460"/>
            <a:ext cx="4546039" cy="9181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Tất cả các câu trên đúng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0" y="2704471"/>
            <a:ext cx="4396481" cy="8871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 tan ý đồ xâm lược Đại Việt của quân Nguyên</a:t>
            </a:r>
            <a:endParaRPr lang="vi-VN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72000" y="1462009"/>
            <a:ext cx="4546039" cy="9181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Thể hiện ý chí quyết chiến, quyết thắng của quân dân nhà Trần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72" y="1722958"/>
            <a:ext cx="507692" cy="5731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89536" y="2969981"/>
            <a:ext cx="506944" cy="5699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92" y="1763885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26" y="3018515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11776" y="4003201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272D2C-E31C-F291-CE94-4391C9D017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41361C-C915-D44C-8124-AE33B13B59AA}"/>
              </a:ext>
            </a:extLst>
          </p:cNvPr>
          <p:cNvSpPr/>
          <p:nvPr/>
        </p:nvSpPr>
        <p:spPr>
          <a:xfrm>
            <a:off x="2441409" y="1676862"/>
            <a:ext cx="4782399" cy="139653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8625" b="1" kern="12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lang="en-US" sz="8625" b="1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625" b="1" kern="12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lang="en-US" sz="8625" b="1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CE81C7-9E06-41E5-F2AE-E8D1940F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250329" y="480589"/>
            <a:ext cx="3561677" cy="849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2992" y="1416967"/>
            <a:ext cx="3916350" cy="2396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cách đánh giặc trên sông Bạch Đằng 1288 với cách đánh của Ngô Quyền năm 938 và Lê Hoàn ?</a:t>
            </a:r>
          </a:p>
        </p:txBody>
      </p:sp>
      <p:pic>
        <p:nvPicPr>
          <p:cNvPr id="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96405C52-9529-4043-BBF0-5BBB88D67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5051925" y="905256"/>
            <a:ext cx="3081663" cy="32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FE73FE-83CD-3666-B667-C1440CEF8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09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257" name="Google Shape;257;p35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p35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700" y="1158825"/>
            <a:ext cx="2746650" cy="27466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59" name="Google Shape;259;p35"/>
          <p:cNvSpPr txBox="1">
            <a:spLocks noGrp="1"/>
          </p:cNvSpPr>
          <p:nvPr>
            <p:ph type="ctrTitle" idx="4294967295"/>
          </p:nvPr>
        </p:nvSpPr>
        <p:spPr>
          <a:xfrm>
            <a:off x="1568221" y="1753334"/>
            <a:ext cx="3234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DẶN DÒ!!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53D834-801B-F76A-2F79-16E8EE344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;p26">
            <a:extLst>
              <a:ext uri="{FF2B5EF4-FFF2-40B4-BE49-F238E27FC236}">
                <a16:creationId xmlns:a16="http://schemas.microsoft.com/office/drawing/2014/main" id="{5B4DF518-F8E7-C141-A6E9-5E48353FBEA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40837" y="609600"/>
            <a:ext cx="4441435" cy="24644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lần thứ ba, chống quân xâm lược Nguyên (1287 - 1288).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A7CF3-2357-954C-889A-1094465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28" y="138735"/>
            <a:ext cx="3212966" cy="46514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BD46D1-982F-3606-D1F9-CC6D53D17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987" y="2229170"/>
            <a:ext cx="749465" cy="74946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987" y="3649288"/>
            <a:ext cx="749465" cy="74946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6763" y="828366"/>
            <a:ext cx="749465" cy="74946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6763" y="2763292"/>
            <a:ext cx="749465" cy="74946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1299018" y="-23830"/>
            <a:ext cx="75873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NHÓM (5W + 1H)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293546" y="958856"/>
            <a:ext cx="3050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Tại sao lại diễn ra cuộc kháng chiến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chống quân Nguyên lần 3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205565" y="4356640"/>
            <a:ext cx="3226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người lãnh đạo cuộc kháng chiến?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1639823" y="3132802"/>
            <a:ext cx="409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ra khi nào?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440520" y="2254897"/>
            <a:ext cx="306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ra ở đâu?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E3889E-A41F-70D8-9540-0885298C510C}"/>
              </a:ext>
            </a:extLst>
          </p:cNvPr>
          <p:cNvSpPr txBox="1"/>
          <p:nvPr/>
        </p:nvSpPr>
        <p:spPr>
          <a:xfrm>
            <a:off x="5169877" y="4228602"/>
            <a:ext cx="3974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ra như thế nào? </a:t>
            </a:r>
          </a:p>
          <a:p>
            <a:pPr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(trận Vân Đồn và Bạch Đằng)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52EB66-D863-A5CA-F450-BDEEAC6C0FE6}"/>
              </a:ext>
            </a:extLst>
          </p:cNvPr>
          <p:cNvSpPr/>
          <p:nvPr/>
        </p:nvSpPr>
        <p:spPr>
          <a:xfrm>
            <a:off x="-125202" y="913553"/>
            <a:ext cx="12394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4237D-F92D-FB24-A0C4-AA89F0DB779B}"/>
              </a:ext>
            </a:extLst>
          </p:cNvPr>
          <p:cNvSpPr/>
          <p:nvPr/>
        </p:nvSpPr>
        <p:spPr>
          <a:xfrm>
            <a:off x="74373" y="2921109"/>
            <a:ext cx="14959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628966-E124-8DA3-360E-03AA553B6C16}"/>
              </a:ext>
            </a:extLst>
          </p:cNvPr>
          <p:cNvSpPr/>
          <p:nvPr/>
        </p:nvSpPr>
        <p:spPr>
          <a:xfrm>
            <a:off x="84959" y="4356640"/>
            <a:ext cx="12394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C9FCB5-B38B-E19D-BA3C-0A84E6947E25}"/>
              </a:ext>
            </a:extLst>
          </p:cNvPr>
          <p:cNvSpPr/>
          <p:nvPr/>
        </p:nvSpPr>
        <p:spPr>
          <a:xfrm>
            <a:off x="5975377" y="1454721"/>
            <a:ext cx="16658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852279-0C7E-C7EE-6FA3-0A58A3648EAB}"/>
              </a:ext>
            </a:extLst>
          </p:cNvPr>
          <p:cNvSpPr/>
          <p:nvPr/>
        </p:nvSpPr>
        <p:spPr>
          <a:xfrm>
            <a:off x="6402437" y="3520716"/>
            <a:ext cx="12105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8124F-9646-7824-F9E3-D64A110B3D60}"/>
              </a:ext>
            </a:extLst>
          </p:cNvPr>
          <p:cNvSpPr/>
          <p:nvPr/>
        </p:nvSpPr>
        <p:spPr>
          <a:xfrm>
            <a:off x="4618814" y="828366"/>
            <a:ext cx="115887" cy="42361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49779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7780" y="2019057"/>
            <a:ext cx="3714656" cy="2020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  <a:defRPr/>
            </a:pPr>
            <a:r>
              <a:rPr lang="vi-VN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lại diễn ra cuộc kháng chiến chống quân Nguyên năm 1287 – 1288.</a:t>
            </a:r>
          </a:p>
        </p:txBody>
      </p:sp>
      <p:pic>
        <p:nvPicPr>
          <p:cNvPr id="19458" name="Picture 2" descr="Tập trung, Máy tính Biểu tượng nhóm Thảo luận Clip nghệ thuật - hội nghị png  tải về - Miễn phí trong suốt điểm png Tải về.">
            <a:extLst>
              <a:ext uri="{FF2B5EF4-FFF2-40B4-BE49-F238E27FC236}">
                <a16:creationId xmlns:a16="http://schemas.microsoft.com/office/drawing/2014/main" id="{B389DA58-C42C-F24E-9E18-C05F4FB6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50" y="1082904"/>
            <a:ext cx="2956499" cy="29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FEB792-17EC-4CDA-DE5B-7DAC7B39D2DA}"/>
              </a:ext>
            </a:extLst>
          </p:cNvPr>
          <p:cNvSpPr/>
          <p:nvPr/>
        </p:nvSpPr>
        <p:spPr>
          <a:xfrm>
            <a:off x="2051693" y="1003394"/>
            <a:ext cx="17668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7064DA-B505-AD6B-4888-08C4AE357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51C6C0-BFEA-894E-B2D3-6667868F9399}"/>
              </a:ext>
            </a:extLst>
          </p:cNvPr>
          <p:cNvGrpSpPr/>
          <p:nvPr/>
        </p:nvGrpSpPr>
        <p:grpSpPr>
          <a:xfrm>
            <a:off x="1281274" y="827896"/>
            <a:ext cx="4552628" cy="2243917"/>
            <a:chOff x="3750364" y="1656522"/>
            <a:chExt cx="4552628" cy="224391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5A5633B-083E-0C4C-B0C0-BB53EF09DC55}"/>
                </a:ext>
              </a:extLst>
            </p:cNvPr>
            <p:cNvSpPr/>
            <p:nvPr/>
          </p:nvSpPr>
          <p:spPr>
            <a:xfrm>
              <a:off x="3750364" y="1656522"/>
              <a:ext cx="4552628" cy="2243917"/>
            </a:xfrm>
            <a:prstGeom prst="roundRect">
              <a:avLst>
                <a:gd name="adj" fmla="val 33214"/>
              </a:avLst>
            </a:prstGeom>
            <a:solidFill>
              <a:schemeClr val="tx2">
                <a:lumMod val="10000"/>
                <a:lumOff val="9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334429-B4DB-9448-B111-9E452EA37168}"/>
                </a:ext>
              </a:extLst>
            </p:cNvPr>
            <p:cNvSpPr/>
            <p:nvPr/>
          </p:nvSpPr>
          <p:spPr>
            <a:xfrm>
              <a:off x="3770944" y="1948141"/>
              <a:ext cx="453204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 2 lần thất bại, vua Nguyên tức giận quyết tâm xâm lược nước ta lần thứ 3 để trả thù. Và mở rộng lãnh thổ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F7FE92-8F47-0A41-AB98-32FC06F94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1"/>
          <a:stretch/>
        </p:blipFill>
        <p:spPr bwMode="auto">
          <a:xfrm>
            <a:off x="5586413" y="570721"/>
            <a:ext cx="3089274" cy="404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D17B5F-6D86-516C-4D19-0BCAEB9A0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10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256118" y="1082904"/>
            <a:ext cx="3234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When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502782" y="2358504"/>
            <a:ext cx="2740973" cy="16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  <a:defRPr/>
            </a:pPr>
            <a:r>
              <a:rPr lang="vi-VN" sz="36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ra khi nào?</a:t>
            </a:r>
          </a:p>
        </p:txBody>
      </p:sp>
      <p:pic>
        <p:nvPicPr>
          <p:cNvPr id="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96405C52-9529-4043-BBF0-5BBB88D67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5051925" y="905256"/>
            <a:ext cx="3081663" cy="32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C70321-57B9-C8EF-BCC1-2B63BEA6E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56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;p26">
            <a:extLst>
              <a:ext uri="{FF2B5EF4-FFF2-40B4-BE49-F238E27FC236}">
                <a16:creationId xmlns:a16="http://schemas.microsoft.com/office/drawing/2014/main" id="{5B4DF518-F8E7-C141-A6E9-5E48353FBEA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497042" y="902677"/>
            <a:ext cx="5234183" cy="19017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Cuối năm 1287, quân Nguyên ồ ạt tiến vào nước ta.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A7CF3-2357-954C-889A-1094465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28" y="138735"/>
            <a:ext cx="3212966" cy="46514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5ECAFF-D64B-1663-11A9-97612E34B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07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Fallback>
  </mc:AlternateContent>
</p:sld>
</file>

<file path=ppt/theme/theme1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930</Words>
  <Application>Microsoft Office PowerPoint</Application>
  <PresentationFormat>On-screen Show (16:9)</PresentationFormat>
  <Paragraphs>126</Paragraphs>
  <Slides>36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Times New Roman</vt:lpstr>
      <vt:lpstr>Tahoma</vt:lpstr>
      <vt:lpstr>Tinos</vt:lpstr>
      <vt:lpstr>Redressed</vt:lpstr>
      <vt:lpstr>Livvic Light</vt:lpstr>
      <vt:lpstr>Rajdhani</vt:lpstr>
      <vt:lpstr>Calibri Light</vt:lpstr>
      <vt:lpstr>Calibri</vt:lpstr>
      <vt:lpstr>Livvic SemiBold</vt:lpstr>
      <vt:lpstr>Arial</vt:lpstr>
      <vt:lpstr>Livvic</vt:lpstr>
      <vt:lpstr>Oswald</vt:lpstr>
      <vt:lpstr>Quintus template</vt:lpstr>
      <vt:lpstr>1_Quintus template</vt:lpstr>
      <vt:lpstr>1_Office Theme</vt:lpstr>
      <vt:lpstr>2_Office Theme</vt:lpstr>
      <vt:lpstr>Papyrus History Lesson by Slidesgo</vt:lpstr>
      <vt:lpstr>1_Papyrus History Lesson by Slidesgo</vt:lpstr>
      <vt:lpstr>PowerPoint Presentation</vt:lpstr>
      <vt:lpstr>PowerPoint Presentation</vt:lpstr>
      <vt:lpstr>PowerPoint Presentation</vt:lpstr>
      <vt:lpstr>3. Cuộc kháng chiến lần thứ ba, chống quân xâm lược Nguyên (1287 - 1288).</vt:lpstr>
      <vt:lpstr>PowerPoint Presentation</vt:lpstr>
      <vt:lpstr>PowerPoint Presentation</vt:lpstr>
      <vt:lpstr>PowerPoint Presentation</vt:lpstr>
      <vt:lpstr>When</vt:lpstr>
      <vt:lpstr>Cuối năm 1287, quân Nguyên ồ ạt tiến vào nước ta. </vt:lpstr>
      <vt:lpstr>PowerPoint Presentation</vt:lpstr>
      <vt:lpstr>PowerPoint Presentation</vt:lpstr>
      <vt:lpstr>PowerPoint Presentation</vt:lpstr>
      <vt:lpstr>PowerPoint Presentation</vt:lpstr>
      <vt:lpstr>Who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</vt:lpstr>
      <vt:lpstr>PowerPoint Presentation</vt:lpstr>
      <vt:lpstr>PowerPoint Presentation</vt:lpstr>
      <vt:lpstr>PowerPoint Presentation</vt:lpstr>
      <vt:lpstr>PowerPoint Presentation</vt:lpstr>
      <vt:lpstr>THẢO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DẶN DÒ!!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Đại Việt dưới thời nhà Trần (tiết 4)</dc:title>
  <dc:creator>OSC</dc:creator>
  <cp:lastModifiedBy>OSC</cp:lastModifiedBy>
  <cp:revision>17</cp:revision>
  <dcterms:modified xsi:type="dcterms:W3CDTF">2023-04-11T07:53:02Z</dcterms:modified>
</cp:coreProperties>
</file>