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93" r:id="rId3"/>
    <p:sldId id="277" r:id="rId4"/>
    <p:sldId id="273" r:id="rId5"/>
    <p:sldId id="274" r:id="rId6"/>
    <p:sldId id="258" r:id="rId7"/>
    <p:sldId id="275" r:id="rId8"/>
    <p:sldId id="280" r:id="rId9"/>
    <p:sldId id="276" r:id="rId10"/>
    <p:sldId id="279" r:id="rId11"/>
    <p:sldId id="281" r:id="rId12"/>
    <p:sldId id="294" r:id="rId13"/>
    <p:sldId id="304" r:id="rId14"/>
    <p:sldId id="296" r:id="rId15"/>
    <p:sldId id="284" r:id="rId16"/>
    <p:sldId id="298" r:id="rId17"/>
    <p:sldId id="300" r:id="rId18"/>
    <p:sldId id="303" r:id="rId19"/>
    <p:sldId id="299" r:id="rId20"/>
    <p:sldId id="285" r:id="rId21"/>
    <p:sldId id="301" r:id="rId22"/>
    <p:sldId id="302" r:id="rId23"/>
    <p:sldId id="308" r:id="rId24"/>
    <p:sldId id="278" r:id="rId25"/>
    <p:sldId id="282" r:id="rId26"/>
    <p:sldId id="307" r:id="rId27"/>
    <p:sldId id="306" r:id="rId28"/>
    <p:sldId id="309" r:id="rId29"/>
    <p:sldId id="283" r:id="rId30"/>
    <p:sldId id="310" r:id="rId31"/>
    <p:sldId id="287" r:id="rId32"/>
    <p:sldId id="292" r:id="rId33"/>
    <p:sldId id="271" r:id="rId34"/>
    <p:sldId id="288" r:id="rId35"/>
    <p:sldId id="290" r:id="rId36"/>
    <p:sldId id="289" r:id="rId37"/>
    <p:sldId id="272" r:id="rId38"/>
    <p:sldId id="28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0DB3"/>
    <a:srgbClr val="0066CC"/>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0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7D38609-6565-42A7-A5A3-A1656D2B6A71}"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7B7B98-D59F-455F-9606-6521F8545C52}"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374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38609-6565-42A7-A5A3-A1656D2B6A71}"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7B7B98-D59F-455F-9606-6521F8545C52}" type="slidenum">
              <a:rPr lang="en-US" smtClean="0"/>
              <a:t>‹#›</a:t>
            </a:fld>
            <a:endParaRPr lang="en-US"/>
          </a:p>
        </p:txBody>
      </p:sp>
    </p:spTree>
    <p:extLst>
      <p:ext uri="{BB962C8B-B14F-4D97-AF65-F5344CB8AC3E}">
        <p14:creationId xmlns:p14="http://schemas.microsoft.com/office/powerpoint/2010/main" val="1838645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38609-6565-42A7-A5A3-A1656D2B6A71}"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7B7B98-D59F-455F-9606-6521F8545C52}" type="slidenum">
              <a:rPr lang="en-US" smtClean="0"/>
              <a:t>‹#›</a:t>
            </a:fld>
            <a:endParaRPr lang="en-US"/>
          </a:p>
        </p:txBody>
      </p:sp>
    </p:spTree>
    <p:extLst>
      <p:ext uri="{BB962C8B-B14F-4D97-AF65-F5344CB8AC3E}">
        <p14:creationId xmlns:p14="http://schemas.microsoft.com/office/powerpoint/2010/main" val="2963033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38609-6565-42A7-A5A3-A1656D2B6A71}"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7B7B98-D59F-455F-9606-6521F8545C52}" type="slidenum">
              <a:rPr lang="en-US" smtClean="0"/>
              <a:t>‹#›</a:t>
            </a:fld>
            <a:endParaRPr lang="en-US"/>
          </a:p>
        </p:txBody>
      </p:sp>
    </p:spTree>
    <p:extLst>
      <p:ext uri="{BB962C8B-B14F-4D97-AF65-F5344CB8AC3E}">
        <p14:creationId xmlns:p14="http://schemas.microsoft.com/office/powerpoint/2010/main" val="3151142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D38609-6565-42A7-A5A3-A1656D2B6A71}"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7B7B98-D59F-455F-9606-6521F8545C52}"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2658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D38609-6565-42A7-A5A3-A1656D2B6A71}" type="datetimeFigureOut">
              <a:rPr lang="en-US" smtClean="0"/>
              <a:t>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7B7B98-D59F-455F-9606-6521F8545C52}" type="slidenum">
              <a:rPr lang="en-US" smtClean="0"/>
              <a:t>‹#›</a:t>
            </a:fld>
            <a:endParaRPr lang="en-US"/>
          </a:p>
        </p:txBody>
      </p:sp>
    </p:spTree>
    <p:extLst>
      <p:ext uri="{BB962C8B-B14F-4D97-AF65-F5344CB8AC3E}">
        <p14:creationId xmlns:p14="http://schemas.microsoft.com/office/powerpoint/2010/main" val="2484767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D38609-6565-42A7-A5A3-A1656D2B6A71}" type="datetimeFigureOut">
              <a:rPr lang="en-US" smtClean="0"/>
              <a:t>11/4/2022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7B7B98-D59F-455F-9606-6521F8545C52}" type="slidenum">
              <a:rPr lang="en-US" smtClean="0"/>
              <a:t>‹#›</a:t>
            </a:fld>
            <a:endParaRPr lang="en-US"/>
          </a:p>
        </p:txBody>
      </p:sp>
    </p:spTree>
    <p:extLst>
      <p:ext uri="{BB962C8B-B14F-4D97-AF65-F5344CB8AC3E}">
        <p14:creationId xmlns:p14="http://schemas.microsoft.com/office/powerpoint/2010/main" val="1291206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7D38609-6565-42A7-A5A3-A1656D2B6A71}" type="datetimeFigureOut">
              <a:rPr lang="en-US" smtClean="0"/>
              <a:t>11/4/2022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7B7B98-D59F-455F-9606-6521F8545C52}" type="slidenum">
              <a:rPr lang="en-US" smtClean="0"/>
              <a:t>‹#›</a:t>
            </a:fld>
            <a:endParaRPr lang="en-US"/>
          </a:p>
        </p:txBody>
      </p:sp>
    </p:spTree>
    <p:extLst>
      <p:ext uri="{BB962C8B-B14F-4D97-AF65-F5344CB8AC3E}">
        <p14:creationId xmlns:p14="http://schemas.microsoft.com/office/powerpoint/2010/main" val="1731226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7D38609-6565-42A7-A5A3-A1656D2B6A71}" type="datetimeFigureOut">
              <a:rPr lang="en-US" smtClean="0"/>
              <a:t>11/4/2022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B67B7B98-D59F-455F-9606-6521F8545C52}" type="slidenum">
              <a:rPr lang="en-US" smtClean="0"/>
              <a:t>‹#›</a:t>
            </a:fld>
            <a:endParaRPr lang="en-US"/>
          </a:p>
        </p:txBody>
      </p:sp>
    </p:spTree>
    <p:extLst>
      <p:ext uri="{BB962C8B-B14F-4D97-AF65-F5344CB8AC3E}">
        <p14:creationId xmlns:p14="http://schemas.microsoft.com/office/powerpoint/2010/main" val="2904459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7D38609-6565-42A7-A5A3-A1656D2B6A71}" type="datetimeFigureOut">
              <a:rPr lang="en-US" smtClean="0"/>
              <a:t>11/4/2022</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67B7B98-D59F-455F-9606-6521F8545C52}" type="slidenum">
              <a:rPr lang="en-US" smtClean="0"/>
              <a:t>‹#›</a:t>
            </a:fld>
            <a:endParaRPr lang="en-US"/>
          </a:p>
        </p:txBody>
      </p:sp>
    </p:spTree>
    <p:extLst>
      <p:ext uri="{BB962C8B-B14F-4D97-AF65-F5344CB8AC3E}">
        <p14:creationId xmlns:p14="http://schemas.microsoft.com/office/powerpoint/2010/main" val="626866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7D38609-6565-42A7-A5A3-A1656D2B6A71}" type="datetimeFigureOut">
              <a:rPr lang="en-US" smtClean="0"/>
              <a:t>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7B7B98-D59F-455F-9606-6521F8545C52}" type="slidenum">
              <a:rPr lang="en-US" smtClean="0"/>
              <a:t>‹#›</a:t>
            </a:fld>
            <a:endParaRPr lang="en-US"/>
          </a:p>
        </p:txBody>
      </p:sp>
    </p:spTree>
    <p:extLst>
      <p:ext uri="{BB962C8B-B14F-4D97-AF65-F5344CB8AC3E}">
        <p14:creationId xmlns:p14="http://schemas.microsoft.com/office/powerpoint/2010/main" val="1942483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7D38609-6565-42A7-A5A3-A1656D2B6A71}" type="datetimeFigureOut">
              <a:rPr lang="en-US" smtClean="0"/>
              <a:t>11/4/2022</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B67B7B98-D59F-455F-9606-6521F8545C52}"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928706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7.xml"/><Relationship Id="rId7" Type="http://schemas.openxmlformats.org/officeDocument/2006/relationships/image" Target="../media/image14.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14.jpe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9.png"/><Relationship Id="rId4" Type="http://schemas.openxmlformats.org/officeDocument/2006/relationships/image" Target="../media/image14.jpeg"/></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3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vi.wikipedia.org/wiki/X%C4%83ng" TargetMode="External"/><Relationship Id="rId2" Type="http://schemas.openxmlformats.org/officeDocument/2006/relationships/hyperlink" Target="https://vi.wikipedia.org/w/index.php?title=Hidrocacbon&amp;action=edit&amp;redlink=1" TargetMode="External"/><Relationship Id="rId1" Type="http://schemas.openxmlformats.org/officeDocument/2006/relationships/slideLayout" Target="../slideLayouts/slideLayout7.xml"/><Relationship Id="rId6" Type="http://schemas.openxmlformats.org/officeDocument/2006/relationships/hyperlink" Target="https://vi.wikipedia.org/wiki/Nh%E1%BB%B1a_%C4%91%C6%B0%E1%BB%9Dng" TargetMode="External"/><Relationship Id="rId5" Type="http://schemas.openxmlformats.org/officeDocument/2006/relationships/hyperlink" Target="https://vi.wikipedia.org/wiki/D%E1%BA%A7u_nh%E1%BB%9Dn" TargetMode="External"/><Relationship Id="rId4" Type="http://schemas.openxmlformats.org/officeDocument/2006/relationships/hyperlink" Target="https://vi.wikipedia.org/w/index.php?title=Diezel&amp;action=edit&amp;redlink=1"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3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vi.wikipedia.org/wiki/S%C3%B4i" TargetMode="External"/><Relationship Id="rId2" Type="http://schemas.openxmlformats.org/officeDocument/2006/relationships/hyperlink" Target="https://vi.wikipedia.org/wiki/Ch%E1%BA%A5t_l%E1%BB%8Fng" TargetMode="External"/><Relationship Id="rId1" Type="http://schemas.openxmlformats.org/officeDocument/2006/relationships/slideLayout" Target="../slideLayouts/slideLayout7.xml"/><Relationship Id="rId6" Type="http://schemas.openxmlformats.org/officeDocument/2006/relationships/hyperlink" Target="https://vi.wikipedia.org/wiki/H%E1%BB%93" TargetMode="External"/><Relationship Id="rId5" Type="http://schemas.openxmlformats.org/officeDocument/2006/relationships/hyperlink" Target="https://vi.wikipedia.org/wiki/%C4%90%E1%BA%A1i_d%C6%B0%C6%A1ng" TargetMode="External"/><Relationship Id="rId4" Type="http://schemas.openxmlformats.org/officeDocument/2006/relationships/hyperlink" Target="https://vi.wikipedia.org/wiki/V%C3%B2ng_tu%E1%BA%A7n_ho%C3%A0n_n%C6%B0%E1%BB%9Bc"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14.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736978" y="436729"/>
            <a:ext cx="3848669" cy="5650171"/>
          </a:xfrm>
          <a:ln w="38100">
            <a:solidFill>
              <a:srgbClr val="C00000"/>
            </a:solidFill>
          </a:ln>
        </p:spPr>
        <p:txBody>
          <a:bodyPr>
            <a:normAutofit/>
          </a:bodyPr>
          <a:lstStyle/>
          <a:p>
            <a:pPr algn="ctr"/>
            <a:r>
              <a:rPr lang="en-US" sz="3600" b="1" dirty="0" err="1">
                <a:solidFill>
                  <a:schemeClr val="accent1">
                    <a:lumMod val="75000"/>
                  </a:schemeClr>
                </a:solidFill>
              </a:rPr>
              <a:t>Chương</a:t>
            </a:r>
            <a:r>
              <a:rPr lang="en-US" sz="3600" b="1" dirty="0">
                <a:solidFill>
                  <a:schemeClr val="accent1">
                    <a:lumMod val="75000"/>
                  </a:schemeClr>
                </a:solidFill>
              </a:rPr>
              <a:t> IV - </a:t>
            </a:r>
            <a:r>
              <a:rPr lang="en-US" sz="3600" b="1" err="1">
                <a:solidFill>
                  <a:schemeClr val="accent1">
                    <a:lumMod val="75000"/>
                  </a:schemeClr>
                </a:solidFill>
              </a:rPr>
              <a:t>Bài</a:t>
            </a:r>
            <a:r>
              <a:rPr lang="en-US" sz="3600" b="1">
                <a:solidFill>
                  <a:schemeClr val="accent1">
                    <a:lumMod val="75000"/>
                  </a:schemeClr>
                </a:solidFill>
              </a:rPr>
              <a:t> 17</a:t>
            </a:r>
            <a:r>
              <a:rPr lang="en-US" sz="3600" b="1" dirty="0">
                <a:solidFill>
                  <a:schemeClr val="accent1">
                    <a:lumMod val="75000"/>
                  </a:schemeClr>
                </a:solidFill>
              </a:rPr>
              <a:t/>
            </a:r>
            <a:br>
              <a:rPr lang="en-US" sz="3600" b="1" dirty="0">
                <a:solidFill>
                  <a:schemeClr val="accent1">
                    <a:lumMod val="75000"/>
                  </a:schemeClr>
                </a:solidFill>
              </a:rPr>
            </a:br>
            <a:r>
              <a:rPr lang="en-US" dirty="0"/>
              <a:t/>
            </a:r>
            <a:br>
              <a:rPr lang="en-US" dirty="0"/>
            </a:br>
            <a:r>
              <a:rPr lang="en-US" b="1" dirty="0" err="1">
                <a:solidFill>
                  <a:srgbClr val="FF0000"/>
                </a:solidFill>
              </a:rPr>
              <a:t>Tách</a:t>
            </a:r>
            <a:r>
              <a:rPr lang="en-US" b="1" dirty="0">
                <a:solidFill>
                  <a:srgbClr val="FF0000"/>
                </a:solidFill>
              </a:rPr>
              <a:t> </a:t>
            </a:r>
            <a:r>
              <a:rPr lang="en-US" b="1" dirty="0" err="1">
                <a:solidFill>
                  <a:srgbClr val="FF0000"/>
                </a:solidFill>
              </a:rPr>
              <a:t>chất</a:t>
            </a:r>
            <a:r>
              <a:rPr lang="en-US" b="1" dirty="0">
                <a:solidFill>
                  <a:srgbClr val="FF0000"/>
                </a:solidFill>
              </a:rPr>
              <a:t> </a:t>
            </a:r>
            <a:r>
              <a:rPr lang="en-US" b="1" dirty="0" err="1">
                <a:solidFill>
                  <a:srgbClr val="FF0000"/>
                </a:solidFill>
              </a:rPr>
              <a:t>khỏi</a:t>
            </a:r>
            <a:r>
              <a:rPr lang="en-US" b="1" dirty="0">
                <a:solidFill>
                  <a:srgbClr val="FF0000"/>
                </a:solidFill>
              </a:rPr>
              <a:t> </a:t>
            </a:r>
            <a:r>
              <a:rPr lang="en-US" b="1" dirty="0" err="1">
                <a:solidFill>
                  <a:srgbClr val="FF0000"/>
                </a:solidFill>
              </a:rPr>
              <a:t>hỗn</a:t>
            </a:r>
            <a:r>
              <a:rPr lang="en-US" b="1" dirty="0">
                <a:solidFill>
                  <a:srgbClr val="FF0000"/>
                </a:solidFill>
              </a:rPr>
              <a:t> </a:t>
            </a:r>
            <a:r>
              <a:rPr lang="en-US" b="1" dirty="0" err="1">
                <a:solidFill>
                  <a:srgbClr val="FF0000"/>
                </a:solidFill>
              </a:rPr>
              <a:t>hợp</a:t>
            </a:r>
            <a:r>
              <a:rPr lang="en-US" b="1" dirty="0">
                <a:solidFill>
                  <a:srgbClr val="FF0000"/>
                </a:solidFill>
              </a:rPr>
              <a:t/>
            </a:r>
            <a:br>
              <a:rPr lang="en-US" b="1" dirty="0">
                <a:solidFill>
                  <a:srgbClr val="FF0000"/>
                </a:solidFill>
              </a:rPr>
            </a:br>
            <a:r>
              <a:rPr lang="en-US" b="1" dirty="0">
                <a:solidFill>
                  <a:srgbClr val="FF0000"/>
                </a:solidFill>
              </a:rPr>
              <a:t/>
            </a:r>
            <a:br>
              <a:rPr lang="en-US" b="1" dirty="0">
                <a:solidFill>
                  <a:srgbClr val="FF0000"/>
                </a:solidFill>
              </a:rPr>
            </a:br>
            <a:r>
              <a:rPr lang="en-US" b="1" dirty="0">
                <a:solidFill>
                  <a:srgbClr val="FF0000"/>
                </a:solidFill>
              </a:rPr>
              <a:t/>
            </a:r>
            <a:br>
              <a:rPr lang="en-US" b="1" dirty="0">
                <a:solidFill>
                  <a:srgbClr val="FF0000"/>
                </a:solidFill>
              </a:rPr>
            </a:br>
            <a:endParaRPr lang="en-US" b="1" dirty="0">
              <a:solidFill>
                <a:srgbClr val="FF0000"/>
              </a:solidFill>
              <a:latin typeface="Century Schoolbook" panose="020406040505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5337" y="28575"/>
            <a:ext cx="3619067" cy="304617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4404" y="0"/>
            <a:ext cx="3967595" cy="270683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4404" y="2706831"/>
            <a:ext cx="3967595" cy="359006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5337" y="2784764"/>
            <a:ext cx="3599377" cy="3407352"/>
          </a:xfrm>
          <a:prstGeom prst="rect">
            <a:avLst/>
          </a:prstGeom>
        </p:spPr>
      </p:pic>
    </p:spTree>
    <p:extLst>
      <p:ext uri="{BB962C8B-B14F-4D97-AF65-F5344CB8AC3E}">
        <p14:creationId xmlns:p14="http://schemas.microsoft.com/office/powerpoint/2010/main" val="26780012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92246" y="384048"/>
            <a:ext cx="10167633" cy="1384995"/>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Mây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đâu</a:t>
            </a:r>
            <a:r>
              <a:rPr lang="en-US" sz="2800" b="1" dirty="0">
                <a:latin typeface="Times New Roman" panose="02020603050405020304" pitchFamily="18" charset="0"/>
                <a:cs typeface="Times New Roman" panose="02020603050405020304" pitchFamily="18" charset="0"/>
              </a:rPr>
              <a:t>? </a:t>
            </a:r>
          </a:p>
          <a:p>
            <a:pPr algn="ctr"/>
            <a:r>
              <a:rPr lang="vi-VN" sz="2800" b="1" dirty="0">
                <a:solidFill>
                  <a:srgbClr val="002060"/>
                </a:solidFill>
                <a:latin typeface="Times New Roman" panose="02020603050405020304" pitchFamily="18" charset="0"/>
                <a:cs typeface="Times New Roman" panose="02020603050405020304" pitchFamily="18" charset="0"/>
              </a:rPr>
              <a:t>Mây tạo thành khi hơi nước bốc lên, gặp lạnh và ngưng tụ trong không khí</a:t>
            </a:r>
            <a:r>
              <a:rPr lang="en-US" sz="2800" b="1" dirty="0">
                <a:solidFill>
                  <a:srgbClr val="002060"/>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1201479" y="2014869"/>
            <a:ext cx="10260419" cy="1384995"/>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Lấy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biết</a:t>
            </a:r>
            <a:r>
              <a:rPr lang="en-US" sz="2800" b="1" dirty="0">
                <a:latin typeface="Times New Roman" panose="02020603050405020304" pitchFamily="18" charset="0"/>
                <a:cs typeface="Times New Roman" panose="02020603050405020304" pitchFamily="18" charset="0"/>
              </a:rPr>
              <a:t>?</a:t>
            </a:r>
          </a:p>
          <a:p>
            <a:pPr algn="ctr"/>
            <a:r>
              <a:rPr lang="en-US" sz="2800" b="1" dirty="0" err="1">
                <a:solidFill>
                  <a:srgbClr val="002060"/>
                </a:solidFill>
                <a:latin typeface="Times New Roman" panose="02020603050405020304" pitchFamily="18" charset="0"/>
                <a:cs typeface="Times New Roman" panose="02020603050405020304" pitchFamily="18" charset="0"/>
              </a:rPr>
              <a:t>Chưng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cất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rượu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chưng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cất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tinh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dầu</a:t>
            </a:r>
            <a:r>
              <a:rPr lang="en-US" sz="2800" b="1" dirty="0">
                <a:solidFill>
                  <a:srgbClr val="002060"/>
                </a:solidFill>
                <a:latin typeface="Times New Roman" panose="02020603050405020304" pitchFamily="18" charset="0"/>
                <a:cs typeface="Times New Roman" panose="02020603050405020304" pitchFamily="18" charset="0"/>
              </a:rPr>
              <a:t>…</a:t>
            </a:r>
          </a:p>
        </p:txBody>
      </p:sp>
      <p:sp>
        <p:nvSpPr>
          <p:cNvPr id="7" name="TextBox 6"/>
          <p:cNvSpPr txBox="1"/>
          <p:nvPr/>
        </p:nvSpPr>
        <p:spPr>
          <a:xfrm>
            <a:off x="1201480" y="3615060"/>
            <a:ext cx="10377377" cy="2031325"/>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tồn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tại</a:t>
            </a:r>
            <a:r>
              <a:rPr lang="en-US" sz="2800" b="1" dirty="0">
                <a:latin typeface="Times New Roman" panose="02020603050405020304" pitchFamily="18" charset="0"/>
                <a:cs typeface="Times New Roman" panose="02020603050405020304" pitchFamily="18" charset="0"/>
              </a:rPr>
              <a:t> ở 3 </a:t>
            </a:r>
            <a:r>
              <a:rPr lang="en-US" sz="2800" b="1" dirty="0" err="1">
                <a:latin typeface="Times New Roman" panose="02020603050405020304" pitchFamily="18" charset="0"/>
                <a:cs typeface="Times New Roman" panose="02020603050405020304" pitchFamily="18" charset="0"/>
              </a:rPr>
              <a:t>trạng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rắn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lỏng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p>
          <a:p>
            <a:pPr algn="ctr"/>
            <a:r>
              <a:rPr lang="en-US" sz="2800" b="1" dirty="0" err="1">
                <a:latin typeface="Times New Roman" panose="02020603050405020304" pitchFamily="18" charset="0"/>
                <a:cs typeface="Times New Roman" panose="02020603050405020304" pitchFamily="18" charset="0"/>
              </a:rPr>
              <a:t>Mỗi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riêng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khỏi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hỗn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hợp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dựa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đâu</a:t>
            </a:r>
            <a:r>
              <a:rPr lang="en-US" sz="2800" b="1" dirty="0">
                <a:latin typeface="Times New Roman" panose="02020603050405020304" pitchFamily="18" charset="0"/>
                <a:cs typeface="Times New Roman" panose="02020603050405020304" pitchFamily="18" charset="0"/>
              </a:rPr>
              <a:t>?</a:t>
            </a:r>
          </a:p>
          <a:p>
            <a:pPr algn="ctr">
              <a:lnSpc>
                <a:spcPct val="150000"/>
              </a:lnSpc>
            </a:pPr>
            <a:r>
              <a:rPr lang="en-US" sz="2800" b="1" dirty="0" err="1">
                <a:solidFill>
                  <a:srgbClr val="C00000"/>
                </a:solidFill>
                <a:latin typeface="Times New Roman" panose="02020603050405020304" pitchFamily="18" charset="0"/>
                <a:cs typeface="Times New Roman" panose="02020603050405020304" pitchFamily="18" charset="0"/>
              </a:rPr>
              <a:t>Để</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tách</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chất</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ra</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khỏi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hỗn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hợp</a:t>
            </a:r>
            <a:r>
              <a:rPr lang="en-US" sz="2800" b="1" dirty="0">
                <a:solidFill>
                  <a:srgbClr val="C00000"/>
                </a:solidFill>
                <a:latin typeface="Times New Roman" panose="02020603050405020304" pitchFamily="18" charset="0"/>
                <a:cs typeface="Times New Roman" panose="02020603050405020304" pitchFamily="18" charset="0"/>
              </a:rPr>
              <a:t> ta </a:t>
            </a:r>
            <a:r>
              <a:rPr lang="en-US" sz="2800" b="1" dirty="0" err="1">
                <a:solidFill>
                  <a:srgbClr val="C00000"/>
                </a:solidFill>
                <a:latin typeface="Times New Roman" panose="02020603050405020304" pitchFamily="18" charset="0"/>
                <a:cs typeface="Times New Roman" panose="02020603050405020304" pitchFamily="18" charset="0"/>
              </a:rPr>
              <a:t>dựa</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vào</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u="sng" dirty="0" err="1">
                <a:solidFill>
                  <a:srgbClr val="C00000"/>
                </a:solidFill>
                <a:latin typeface="Times New Roman" panose="02020603050405020304" pitchFamily="18" charset="0"/>
                <a:cs typeface="Times New Roman" panose="02020603050405020304" pitchFamily="18" charset="0"/>
              </a:rPr>
              <a:t>sự</a:t>
            </a:r>
            <a:r>
              <a:rPr lang="en-US" sz="2800" b="1" u="sng" dirty="0">
                <a:solidFill>
                  <a:srgbClr val="C00000"/>
                </a:solidFill>
                <a:latin typeface="Times New Roman" panose="02020603050405020304" pitchFamily="18" charset="0"/>
                <a:cs typeface="Times New Roman" panose="02020603050405020304" pitchFamily="18" charset="0"/>
              </a:rPr>
              <a:t> </a:t>
            </a:r>
            <a:r>
              <a:rPr lang="en-US" sz="2800" b="1" u="sng" dirty="0" err="1">
                <a:solidFill>
                  <a:srgbClr val="C00000"/>
                </a:solidFill>
                <a:latin typeface="Times New Roman" panose="02020603050405020304" pitchFamily="18" charset="0"/>
                <a:cs typeface="Times New Roman" panose="02020603050405020304" pitchFamily="18" charset="0"/>
              </a:rPr>
              <a:t>khác</a:t>
            </a:r>
            <a:r>
              <a:rPr lang="en-US" sz="2800" b="1" u="sng" dirty="0">
                <a:solidFill>
                  <a:srgbClr val="C00000"/>
                </a:solidFill>
                <a:latin typeface="Times New Roman" panose="02020603050405020304" pitchFamily="18" charset="0"/>
                <a:cs typeface="Times New Roman" panose="02020603050405020304" pitchFamily="18" charset="0"/>
              </a:rPr>
              <a:t> </a:t>
            </a:r>
            <a:r>
              <a:rPr lang="en-US" sz="2800" b="1" u="sng" dirty="0" err="1">
                <a:solidFill>
                  <a:srgbClr val="C00000"/>
                </a:solidFill>
                <a:latin typeface="Times New Roman" panose="02020603050405020304" pitchFamily="18" charset="0"/>
                <a:cs typeface="Times New Roman" panose="02020603050405020304" pitchFamily="18" charset="0"/>
              </a:rPr>
              <a:t>nhau</a:t>
            </a:r>
            <a:r>
              <a:rPr lang="en-US" sz="2800" b="1" u="sng" dirty="0">
                <a:solidFill>
                  <a:srgbClr val="C00000"/>
                </a:solidFill>
                <a:latin typeface="Times New Roman" panose="02020603050405020304" pitchFamily="18" charset="0"/>
                <a:cs typeface="Times New Roman" panose="02020603050405020304" pitchFamily="18" charset="0"/>
              </a:rPr>
              <a:t> </a:t>
            </a:r>
            <a:r>
              <a:rPr lang="en-US" sz="2800" b="1" u="sng" dirty="0" err="1">
                <a:solidFill>
                  <a:srgbClr val="C00000"/>
                </a:solidFill>
                <a:latin typeface="Times New Roman" panose="02020603050405020304" pitchFamily="18" charset="0"/>
                <a:cs typeface="Times New Roman" panose="02020603050405020304" pitchFamily="18" charset="0"/>
              </a:rPr>
              <a:t>về</a:t>
            </a:r>
            <a:r>
              <a:rPr lang="en-US" sz="2800" b="1" u="sng" dirty="0">
                <a:solidFill>
                  <a:srgbClr val="C00000"/>
                </a:solidFill>
                <a:latin typeface="Times New Roman" panose="02020603050405020304" pitchFamily="18" charset="0"/>
                <a:cs typeface="Times New Roman" panose="02020603050405020304" pitchFamily="18" charset="0"/>
              </a:rPr>
              <a:t> </a:t>
            </a:r>
            <a:r>
              <a:rPr lang="en-US" sz="2800" b="1" u="sng" dirty="0" err="1">
                <a:solidFill>
                  <a:srgbClr val="C00000"/>
                </a:solidFill>
                <a:latin typeface="Times New Roman" panose="02020603050405020304" pitchFamily="18" charset="0"/>
                <a:cs typeface="Times New Roman" panose="02020603050405020304" pitchFamily="18" charset="0"/>
              </a:rPr>
              <a:t>tính</a:t>
            </a:r>
            <a:r>
              <a:rPr lang="en-US" sz="2800" b="1" u="sng" dirty="0">
                <a:solidFill>
                  <a:srgbClr val="C00000"/>
                </a:solidFill>
                <a:latin typeface="Times New Roman" panose="02020603050405020304" pitchFamily="18" charset="0"/>
                <a:cs typeface="Times New Roman" panose="02020603050405020304" pitchFamily="18" charset="0"/>
              </a:rPr>
              <a:t> </a:t>
            </a:r>
            <a:r>
              <a:rPr lang="en-US" sz="2800" b="1" u="sng" dirty="0" err="1">
                <a:solidFill>
                  <a:srgbClr val="C00000"/>
                </a:solidFill>
                <a:latin typeface="Times New Roman" panose="02020603050405020304" pitchFamily="18" charset="0"/>
                <a:cs typeface="Times New Roman" panose="02020603050405020304" pitchFamily="18" charset="0"/>
              </a:rPr>
              <a:t>chất</a:t>
            </a:r>
            <a:endParaRPr lang="en-US" sz="2800" b="1" u="sng"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432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1000"/>
                                        <p:tgtEl>
                                          <p:spTgt spid="5">
                                            <p:txEl>
                                              <p:pRg st="1" end="1"/>
                                            </p:txEl>
                                          </p:spTgt>
                                        </p:tgtEl>
                                      </p:cBhvr>
                                    </p:animEffect>
                                    <p:anim calcmode="lin" valueType="num">
                                      <p:cBhvr>
                                        <p:cTn id="1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wipe(down)">
                                      <p:cBhvr>
                                        <p:cTn id="24" dur="500"/>
                                        <p:tgtEl>
                                          <p:spTgt spid="7">
                                            <p:txEl>
                                              <p:pRg st="0" end="0"/>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wipe(down)">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 calcmode="lin" valueType="num">
                                      <p:cBhvr>
                                        <p:cTn id="32"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34"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6567" y="95687"/>
            <a:ext cx="11185452" cy="523220"/>
          </a:xfrm>
          <a:prstGeom prst="rect">
            <a:avLst/>
          </a:prstGeom>
          <a:noFill/>
        </p:spPr>
        <p:txBody>
          <a:bodyPr wrap="square" rtlCol="0">
            <a:spAutoFit/>
          </a:bodyPr>
          <a:lstStyle/>
          <a:p>
            <a:pPr algn="ctr"/>
            <a:r>
              <a:rPr lang="en-US" sz="2800" b="1" dirty="0" err="1">
                <a:solidFill>
                  <a:schemeClr val="bg2">
                    <a:lumMod val="10000"/>
                  </a:schemeClr>
                </a:solidFill>
                <a:latin typeface="Times New Roman" panose="02020603050405020304" pitchFamily="18" charset="0"/>
                <a:cs typeface="Times New Roman" panose="02020603050405020304" pitchFamily="18" charset="0"/>
              </a:rPr>
              <a:t>Liệt</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kê</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những</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tính</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chất</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khác</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nhau</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để</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tách</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chất</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ra</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khỏi</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hỗn</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hợp</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p>
        </p:txBody>
      </p:sp>
      <p:sp>
        <p:nvSpPr>
          <p:cNvPr id="3" name="TextBox 2"/>
          <p:cNvSpPr txBox="1"/>
          <p:nvPr/>
        </p:nvSpPr>
        <p:spPr>
          <a:xfrm>
            <a:off x="718967" y="95953"/>
            <a:ext cx="10600660" cy="1384995"/>
          </a:xfrm>
          <a:prstGeom prst="rect">
            <a:avLst/>
          </a:prstGeom>
          <a:noFill/>
        </p:spPr>
        <p:txBody>
          <a:bodyPr wrap="square" rtlCol="0">
            <a:spAutoFit/>
          </a:bodyPr>
          <a:lstStyle/>
          <a:p>
            <a:pPr algn="ctr"/>
            <a:r>
              <a:rPr lang="en-US" sz="2800" b="1" dirty="0" err="1">
                <a:solidFill>
                  <a:srgbClr val="C00000"/>
                </a:solidFill>
                <a:latin typeface="Times New Roman" panose="02020603050405020304" pitchFamily="18" charset="0"/>
                <a:cs typeface="Times New Roman" panose="02020603050405020304" pitchFamily="18" charset="0"/>
              </a:rPr>
              <a:t>Nguyên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tắc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tách</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chất</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Dựa</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vào</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các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tính</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chất</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khác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nhau</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có</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thể</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áp</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dụng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cách</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phù</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hợp</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để</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tách</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chất</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ra</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khỏi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hỗn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hợp</a:t>
            </a:r>
            <a:r>
              <a:rPr lang="en-US" sz="2800" b="1" dirty="0">
                <a:solidFill>
                  <a:srgbClr val="C00000"/>
                </a:solidFill>
                <a:latin typeface="Times New Roman" panose="02020603050405020304" pitchFamily="18" charset="0"/>
                <a:cs typeface="Times New Roman" panose="02020603050405020304" pitchFamily="18" charset="0"/>
              </a:rPr>
              <a:t>.</a:t>
            </a:r>
          </a:p>
          <a:p>
            <a:pPr algn="ct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4" name="Freeform 3"/>
          <p:cNvSpPr/>
          <p:nvPr/>
        </p:nvSpPr>
        <p:spPr>
          <a:xfrm>
            <a:off x="4868408" y="1127050"/>
            <a:ext cx="2376289" cy="1148531"/>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275" tIns="41275" rIns="41275" bIns="41275" numCol="1" spcCol="1270" anchor="ctr" anchorCtr="0">
            <a:noAutofit/>
          </a:bodyPr>
          <a:lstStyle/>
          <a:p>
            <a:pPr lvl="0" algn="ctr" defTabSz="2889250">
              <a:spcBef>
                <a:spcPct val="0"/>
              </a:spcBef>
              <a:spcAft>
                <a:spcPct val="35000"/>
              </a:spcAft>
            </a:pPr>
            <a:r>
              <a:rPr lang="en-US" sz="2800" b="1" kern="1200" dirty="0" err="1">
                <a:solidFill>
                  <a:schemeClr val="bg1"/>
                </a:solidFill>
                <a:latin typeface="Times New Roman" panose="02020603050405020304" pitchFamily="18" charset="0"/>
                <a:cs typeface="Times New Roman" panose="02020603050405020304" pitchFamily="18" charset="0"/>
              </a:rPr>
              <a:t>Chất</a:t>
            </a:r>
            <a:endParaRPr lang="en-US" sz="2800" b="1" kern="1200" dirty="0">
              <a:solidFill>
                <a:schemeClr val="bg1"/>
              </a:solidFill>
              <a:latin typeface="Times New Roman" panose="02020603050405020304" pitchFamily="18" charset="0"/>
              <a:cs typeface="Times New Roman" panose="02020603050405020304" pitchFamily="18" charset="0"/>
            </a:endParaRPr>
          </a:p>
          <a:p>
            <a:pPr lvl="0" algn="ctr" defTabSz="2889250">
              <a:spcBef>
                <a:spcPct val="0"/>
              </a:spcBef>
              <a:spcAft>
                <a:spcPct val="35000"/>
              </a:spcAft>
            </a:pPr>
            <a:r>
              <a:rPr lang="en-US" sz="2800" b="1" dirty="0">
                <a:solidFill>
                  <a:schemeClr val="bg1"/>
                </a:solidFill>
                <a:latin typeface="Times New Roman" panose="02020603050405020304" pitchFamily="18" charset="0"/>
                <a:cs typeface="Times New Roman" panose="02020603050405020304" pitchFamily="18" charset="0"/>
              </a:rPr>
              <a:t>(</a:t>
            </a:r>
            <a:r>
              <a:rPr lang="en-US" sz="2800" b="1" dirty="0" err="1">
                <a:solidFill>
                  <a:schemeClr val="bg1"/>
                </a:solidFill>
                <a:latin typeface="Times New Roman" panose="02020603050405020304" pitchFamily="18" charset="0"/>
                <a:cs typeface="Times New Roman" panose="02020603050405020304" pitchFamily="18" charset="0"/>
              </a:rPr>
              <a:t>trạng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thái</a:t>
            </a:r>
            <a:r>
              <a:rPr lang="en-US" sz="2800" b="1" dirty="0">
                <a:solidFill>
                  <a:schemeClr val="bg1"/>
                </a:solidFill>
                <a:latin typeface="Times New Roman" panose="02020603050405020304" pitchFamily="18" charset="0"/>
                <a:cs typeface="Times New Roman" panose="02020603050405020304" pitchFamily="18" charset="0"/>
              </a:rPr>
              <a:t>)</a:t>
            </a:r>
            <a:endParaRPr lang="en-US" sz="2800" b="1" kern="1200" dirty="0">
              <a:solidFill>
                <a:schemeClr val="bg1"/>
              </a:solidFill>
              <a:latin typeface="Times New Roman" panose="02020603050405020304" pitchFamily="18" charset="0"/>
              <a:cs typeface="Times New Roman" panose="02020603050405020304" pitchFamily="18" charset="0"/>
            </a:endParaRPr>
          </a:p>
        </p:txBody>
      </p:sp>
      <p:sp>
        <p:nvSpPr>
          <p:cNvPr id="5" name="Freeform 4"/>
          <p:cNvSpPr/>
          <p:nvPr/>
        </p:nvSpPr>
        <p:spPr>
          <a:xfrm>
            <a:off x="2022257" y="2885308"/>
            <a:ext cx="2098567" cy="1870011"/>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275" tIns="41275" rIns="41275" bIns="41275" numCol="1" spcCol="1270" anchor="ctr" anchorCtr="0">
            <a:noAutofit/>
          </a:bodyPr>
          <a:lstStyle/>
          <a:p>
            <a:pPr lvl="0" algn="ctr" defTabSz="2889250">
              <a:spcBef>
                <a:spcPct val="0"/>
              </a:spcBef>
              <a:spcAft>
                <a:spcPct val="35000"/>
              </a:spcAft>
            </a:pPr>
            <a:r>
              <a:rPr lang="en-US" sz="2800" b="1" kern="1200" dirty="0" err="1">
                <a:solidFill>
                  <a:schemeClr val="bg1"/>
                </a:solidFill>
                <a:latin typeface="Times New Roman" panose="02020603050405020304" pitchFamily="18" charset="0"/>
                <a:cs typeface="Times New Roman" panose="02020603050405020304" pitchFamily="18" charset="0"/>
              </a:rPr>
              <a:t>Rắn</a:t>
            </a:r>
            <a:endParaRPr lang="en-US" sz="2800" b="1" kern="1200" dirty="0">
              <a:solidFill>
                <a:schemeClr val="bg1"/>
              </a:solidFill>
              <a:latin typeface="Times New Roman" panose="02020603050405020304" pitchFamily="18" charset="0"/>
              <a:cs typeface="Times New Roman" panose="02020603050405020304" pitchFamily="18" charset="0"/>
            </a:endParaRPr>
          </a:p>
          <a:p>
            <a:pPr lvl="0" algn="ctr" defTabSz="2889250">
              <a:spcBef>
                <a:spcPct val="0"/>
              </a:spcBef>
              <a:spcAft>
                <a:spcPct val="35000"/>
              </a:spcAft>
            </a:pPr>
            <a:r>
              <a:rPr lang="en-US" sz="2600" b="1" dirty="0" err="1">
                <a:solidFill>
                  <a:srgbClr val="002060"/>
                </a:solidFill>
                <a:latin typeface="Times New Roman" panose="02020603050405020304" pitchFamily="18" charset="0"/>
                <a:cs typeface="Times New Roman" panose="02020603050405020304" pitchFamily="18" charset="0"/>
              </a:rPr>
              <a:t>Cát</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đá</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vôi</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muối</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ăn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đường</a:t>
            </a:r>
            <a:r>
              <a:rPr lang="en-US" sz="2600" b="1" dirty="0">
                <a:solidFill>
                  <a:srgbClr val="002060"/>
                </a:solidFill>
                <a:latin typeface="Times New Roman" panose="02020603050405020304" pitchFamily="18" charset="0"/>
                <a:cs typeface="Times New Roman" panose="02020603050405020304" pitchFamily="18" charset="0"/>
              </a:rPr>
              <a:t>…</a:t>
            </a:r>
            <a:endParaRPr lang="en-US" sz="2600" b="1" kern="1200" dirty="0">
              <a:solidFill>
                <a:srgbClr val="002060"/>
              </a:solidFill>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6019297" y="2275581"/>
            <a:ext cx="0" cy="2656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115340" y="2566895"/>
            <a:ext cx="588693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125339" y="2582340"/>
            <a:ext cx="0" cy="37805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019297" y="2566895"/>
            <a:ext cx="0" cy="33711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996098" y="2566895"/>
            <a:ext cx="0" cy="35906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4992302" y="2899479"/>
            <a:ext cx="2098567" cy="1870011"/>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275" tIns="41275" rIns="41275" bIns="41275" numCol="1" spcCol="1270" anchor="ctr" anchorCtr="0">
            <a:noAutofit/>
          </a:bodyPr>
          <a:lstStyle/>
          <a:p>
            <a:pPr lvl="0" algn="ctr" defTabSz="2889250">
              <a:spcBef>
                <a:spcPct val="0"/>
              </a:spcBef>
              <a:spcAft>
                <a:spcPct val="35000"/>
              </a:spcAft>
            </a:pPr>
            <a:r>
              <a:rPr lang="en-US" sz="2800" b="1" dirty="0" err="1">
                <a:solidFill>
                  <a:schemeClr val="bg1"/>
                </a:solidFill>
                <a:latin typeface="Times New Roman" panose="02020603050405020304" pitchFamily="18" charset="0"/>
                <a:cs typeface="Times New Roman" panose="02020603050405020304" pitchFamily="18" charset="0"/>
              </a:rPr>
              <a:t>Lỏng</a:t>
            </a:r>
            <a:endParaRPr lang="en-US" sz="2800" b="1" kern="1200" dirty="0">
              <a:solidFill>
                <a:schemeClr val="bg1"/>
              </a:solidFill>
              <a:latin typeface="Times New Roman" panose="02020603050405020304" pitchFamily="18" charset="0"/>
              <a:cs typeface="Times New Roman" panose="02020603050405020304" pitchFamily="18" charset="0"/>
            </a:endParaRPr>
          </a:p>
          <a:p>
            <a:pPr lvl="0" algn="ctr" defTabSz="2889250">
              <a:spcBef>
                <a:spcPct val="0"/>
              </a:spcBef>
              <a:spcAft>
                <a:spcPct val="35000"/>
              </a:spcAft>
            </a:pPr>
            <a:r>
              <a:rPr lang="en-US" sz="2600" b="1" dirty="0" err="1">
                <a:solidFill>
                  <a:srgbClr val="002060"/>
                </a:solidFill>
                <a:latin typeface="Times New Roman" panose="02020603050405020304" pitchFamily="18" charset="0"/>
                <a:cs typeface="Times New Roman" panose="02020603050405020304" pitchFamily="18" charset="0"/>
              </a:rPr>
              <a:t>Nước</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xăng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dầu</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ăn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dầu</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hỏa</a:t>
            </a:r>
            <a:r>
              <a:rPr lang="en-US" sz="2600" b="1" dirty="0">
                <a:solidFill>
                  <a:srgbClr val="002060"/>
                </a:solidFill>
                <a:latin typeface="Times New Roman" panose="02020603050405020304" pitchFamily="18" charset="0"/>
                <a:cs typeface="Times New Roman" panose="02020603050405020304" pitchFamily="18" charset="0"/>
              </a:rPr>
              <a:t>…</a:t>
            </a:r>
            <a:endParaRPr lang="en-US" sz="2600" b="1" kern="1200" dirty="0">
              <a:solidFill>
                <a:srgbClr val="002060"/>
              </a:solidFill>
              <a:latin typeface="Times New Roman" panose="02020603050405020304" pitchFamily="18" charset="0"/>
              <a:cs typeface="Times New Roman" panose="02020603050405020304" pitchFamily="18" charset="0"/>
            </a:endParaRPr>
          </a:p>
        </p:txBody>
      </p:sp>
      <p:sp>
        <p:nvSpPr>
          <p:cNvPr id="20" name="Freeform 19"/>
          <p:cNvSpPr/>
          <p:nvPr/>
        </p:nvSpPr>
        <p:spPr>
          <a:xfrm>
            <a:off x="7912711" y="2885308"/>
            <a:ext cx="2098567" cy="1870011"/>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275" tIns="41275" rIns="41275" bIns="41275" numCol="1" spcCol="1270" anchor="ctr" anchorCtr="0">
            <a:noAutofit/>
          </a:bodyPr>
          <a:lstStyle/>
          <a:p>
            <a:pPr lvl="0" algn="ctr" defTabSz="2889250">
              <a:spcBef>
                <a:spcPct val="0"/>
              </a:spcBef>
              <a:spcAft>
                <a:spcPct val="35000"/>
              </a:spcAft>
            </a:pPr>
            <a:r>
              <a:rPr lang="en-US" sz="2800" b="1" dirty="0" err="1">
                <a:solidFill>
                  <a:schemeClr val="bg1"/>
                </a:solidFill>
                <a:latin typeface="Times New Roman" panose="02020603050405020304" pitchFamily="18" charset="0"/>
                <a:cs typeface="Times New Roman" panose="02020603050405020304" pitchFamily="18" charset="0"/>
              </a:rPr>
              <a:t>Khí</a:t>
            </a:r>
            <a:endParaRPr lang="en-US" sz="2800" b="1" kern="1200" dirty="0">
              <a:solidFill>
                <a:schemeClr val="bg1"/>
              </a:solidFill>
              <a:latin typeface="Times New Roman" panose="02020603050405020304" pitchFamily="18" charset="0"/>
              <a:cs typeface="Times New Roman" panose="02020603050405020304" pitchFamily="18" charset="0"/>
            </a:endParaRPr>
          </a:p>
          <a:p>
            <a:pPr lvl="0" algn="ctr" defTabSz="2889250">
              <a:spcBef>
                <a:spcPct val="0"/>
              </a:spcBef>
              <a:spcAft>
                <a:spcPct val="35000"/>
              </a:spcAft>
            </a:pPr>
            <a:r>
              <a:rPr lang="en-US" sz="2600" b="1" dirty="0" err="1">
                <a:solidFill>
                  <a:srgbClr val="002060"/>
                </a:solidFill>
                <a:latin typeface="Times New Roman" panose="02020603050405020304" pitchFamily="18" charset="0"/>
                <a:cs typeface="Times New Roman" panose="02020603050405020304" pitchFamily="18" charset="0"/>
              </a:rPr>
              <a:t>Oxi</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cacbonic</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hiđro</a:t>
            </a:r>
            <a:r>
              <a:rPr lang="en-US" sz="2600" b="1" dirty="0">
                <a:solidFill>
                  <a:srgbClr val="002060"/>
                </a:solidFill>
                <a:latin typeface="Times New Roman" panose="02020603050405020304" pitchFamily="18" charset="0"/>
                <a:cs typeface="Times New Roman" panose="02020603050405020304" pitchFamily="18" charset="0"/>
              </a:rPr>
              <a:t>…</a:t>
            </a:r>
            <a:endParaRPr lang="en-US" sz="2600" b="1" kern="1200" dirty="0">
              <a:solidFill>
                <a:srgbClr val="002060"/>
              </a:solidFill>
              <a:latin typeface="Times New Roman" panose="02020603050405020304" pitchFamily="18" charset="0"/>
              <a:cs typeface="Times New Roman" panose="02020603050405020304" pitchFamily="18" charset="0"/>
            </a:endParaRPr>
          </a:p>
        </p:txBody>
      </p:sp>
      <p:cxnSp>
        <p:nvCxnSpPr>
          <p:cNvPr id="23" name="Straight Connector 22"/>
          <p:cNvCxnSpPr/>
          <p:nvPr/>
        </p:nvCxnSpPr>
        <p:spPr>
          <a:xfrm>
            <a:off x="2022257" y="4954773"/>
            <a:ext cx="399704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198781" y="4954772"/>
            <a:ext cx="3812497"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flipV="1">
            <a:off x="1913860" y="4869712"/>
            <a:ext cx="108397" cy="85061"/>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0011278" y="4869712"/>
            <a:ext cx="164080" cy="8506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019297" y="4954772"/>
            <a:ext cx="108397" cy="118959"/>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6127694" y="4954772"/>
            <a:ext cx="71087" cy="85063"/>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aphicFrame>
        <p:nvGraphicFramePr>
          <p:cNvPr id="41" name="Table 40"/>
          <p:cNvGraphicFramePr>
            <a:graphicFrameLocks noGrp="1"/>
          </p:cNvGraphicFramePr>
          <p:nvPr>
            <p:extLst>
              <p:ext uri="{D42A27DB-BD31-4B8C-83A1-F6EECF244321}">
                <p14:modId xmlns:p14="http://schemas.microsoft.com/office/powerpoint/2010/main" val="2139816571"/>
              </p:ext>
            </p:extLst>
          </p:nvPr>
        </p:nvGraphicFramePr>
        <p:xfrm>
          <a:off x="1233318" y="5182585"/>
          <a:ext cx="9771380" cy="883920"/>
        </p:xfrm>
        <a:graphic>
          <a:graphicData uri="http://schemas.openxmlformats.org/drawingml/2006/table">
            <a:tbl>
              <a:tblPr firstRow="1" bandRow="1">
                <a:tableStyleId>{5C22544A-7EE6-4342-B048-85BDC9FD1C3A}</a:tableStyleId>
              </a:tblPr>
              <a:tblGrid>
                <a:gridCol w="2927223">
                  <a:extLst>
                    <a:ext uri="{9D8B030D-6E8A-4147-A177-3AD203B41FA5}">
                      <a16:colId xmlns="" xmlns:a16="http://schemas.microsoft.com/office/drawing/2014/main" val="20000"/>
                    </a:ext>
                  </a:extLst>
                </a:gridCol>
                <a:gridCol w="6844157">
                  <a:extLst>
                    <a:ext uri="{9D8B030D-6E8A-4147-A177-3AD203B41FA5}">
                      <a16:colId xmlns="" xmlns:a16="http://schemas.microsoft.com/office/drawing/2014/main" val="20001"/>
                    </a:ext>
                  </a:extLst>
                </a:gridCol>
              </a:tblGrid>
              <a:tr h="370840">
                <a:tc>
                  <a:txBody>
                    <a:bodyPr/>
                    <a:lstStyle/>
                    <a:p>
                      <a:pPr marL="285750" indent="-285750">
                        <a:buFont typeface="Wingdings" panose="05000000000000000000" pitchFamily="2" charset="2"/>
                        <a:buChar char="ü"/>
                      </a:pPr>
                      <a:endParaRPr lang="en-US" sz="2600" baseline="0" dirty="0"/>
                    </a:p>
                  </a:txBody>
                  <a:tcPr>
                    <a:solidFill>
                      <a:srgbClr val="002060"/>
                    </a:solidFill>
                  </a:tcPr>
                </a:tc>
                <a:tc>
                  <a:txBody>
                    <a:bodyPr/>
                    <a:lstStyle/>
                    <a:p>
                      <a:pPr marL="285750" indent="-285750">
                        <a:buFont typeface="Wingdings" panose="05000000000000000000" pitchFamily="2" charset="2"/>
                        <a:buChar char="ü"/>
                      </a:pPr>
                      <a:endParaRPr lang="en-US" sz="2600" dirty="0"/>
                    </a:p>
                    <a:p>
                      <a:pPr marL="285750" indent="-285750">
                        <a:buFont typeface="Wingdings" panose="05000000000000000000" pitchFamily="2" charset="2"/>
                        <a:buChar char="ü"/>
                      </a:pPr>
                      <a:endParaRPr lang="en-US" sz="2600" dirty="0"/>
                    </a:p>
                  </a:txBody>
                  <a:tcPr>
                    <a:solidFill>
                      <a:srgbClr val="002060"/>
                    </a:solidFill>
                  </a:tcPr>
                </a:tc>
                <a:extLst>
                  <a:ext uri="{0D108BD9-81ED-4DB2-BD59-A6C34878D82A}">
                    <a16:rowId xmlns="" xmlns:a16="http://schemas.microsoft.com/office/drawing/2014/main" val="10000"/>
                  </a:ext>
                </a:extLst>
              </a:tr>
            </a:tbl>
          </a:graphicData>
        </a:graphic>
      </p:graphicFrame>
      <p:sp>
        <p:nvSpPr>
          <p:cNvPr id="43" name="Rectangle 42"/>
          <p:cNvSpPr/>
          <p:nvPr/>
        </p:nvSpPr>
        <p:spPr>
          <a:xfrm>
            <a:off x="1411520" y="5169927"/>
            <a:ext cx="2618024" cy="492443"/>
          </a:xfrm>
          <a:prstGeom prst="rect">
            <a:avLst/>
          </a:prstGeom>
        </p:spPr>
        <p:txBody>
          <a:bodyPr wrap="none">
            <a:spAutoFit/>
          </a:bodyPr>
          <a:lstStyle/>
          <a:p>
            <a:pPr marL="285750" indent="-285750">
              <a:buFont typeface="Wingdings" panose="05000000000000000000" pitchFamily="2" charset="2"/>
              <a:buChar char="ü"/>
            </a:pPr>
            <a:r>
              <a:rPr lang="en-US" sz="2600" b="1" dirty="0" err="1">
                <a:solidFill>
                  <a:srgbClr val="FFFF00"/>
                </a:solidFill>
                <a:latin typeface="Times New Roman" panose="02020603050405020304" pitchFamily="18" charset="0"/>
                <a:cs typeface="Times New Roman" panose="02020603050405020304" pitchFamily="18" charset="0"/>
              </a:rPr>
              <a:t>Kích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thước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hạt</a:t>
            </a:r>
            <a:endParaRPr lang="en-US" sz="2600" b="1" dirty="0">
              <a:solidFill>
                <a:srgbClr val="FFFF00"/>
              </a:solidFill>
              <a:latin typeface="Times New Roman" panose="02020603050405020304" pitchFamily="18" charset="0"/>
              <a:cs typeface="Times New Roman" panose="02020603050405020304" pitchFamily="18" charset="0"/>
            </a:endParaRPr>
          </a:p>
        </p:txBody>
      </p:sp>
      <p:sp>
        <p:nvSpPr>
          <p:cNvPr id="44" name="TextBox 43"/>
          <p:cNvSpPr txBox="1"/>
          <p:nvPr/>
        </p:nvSpPr>
        <p:spPr>
          <a:xfrm>
            <a:off x="1411520" y="5549477"/>
            <a:ext cx="3564520" cy="492443"/>
          </a:xfrm>
          <a:prstGeom prst="rect">
            <a:avLst/>
          </a:prstGeom>
          <a:noFill/>
        </p:spPr>
        <p:txBody>
          <a:bodyPr wrap="square" rtlCol="0">
            <a:spAutoFit/>
          </a:bodyPr>
          <a:lstStyle/>
          <a:p>
            <a:pPr marL="285750" indent="-285750">
              <a:buFont typeface="Wingdings" panose="05000000000000000000" pitchFamily="2" charset="2"/>
              <a:buChar char="ü"/>
            </a:pPr>
            <a:r>
              <a:rPr lang="en-US" sz="2600" b="1" dirty="0" err="1">
                <a:solidFill>
                  <a:srgbClr val="FFFF00"/>
                </a:solidFill>
                <a:latin typeface="Times New Roman" panose="02020603050405020304" pitchFamily="18" charset="0"/>
                <a:cs typeface="Times New Roman" panose="02020603050405020304" pitchFamily="18" charset="0"/>
              </a:rPr>
              <a:t>Nặng</a:t>
            </a:r>
            <a:r>
              <a:rPr lang="en-US" sz="2600" b="1" dirty="0">
                <a:solidFill>
                  <a:srgbClr val="FFFF00"/>
                </a:solidFill>
                <a:latin typeface="Times New Roman" panose="02020603050405020304" pitchFamily="18" charset="0"/>
                <a:cs typeface="Times New Roman" panose="02020603050405020304" pitchFamily="18" charset="0"/>
              </a:rPr>
              <a:t> hay  </a:t>
            </a:r>
            <a:r>
              <a:rPr lang="en-US" sz="2600" b="1" dirty="0" err="1">
                <a:solidFill>
                  <a:srgbClr val="FFFF00"/>
                </a:solidFill>
                <a:latin typeface="Times New Roman" panose="02020603050405020304" pitchFamily="18" charset="0"/>
                <a:cs typeface="Times New Roman" panose="02020603050405020304" pitchFamily="18" charset="0"/>
              </a:rPr>
              <a:t>nhẹ</a:t>
            </a:r>
            <a:r>
              <a:rPr lang="en-US" sz="2600" b="1" dirty="0">
                <a:solidFill>
                  <a:srgbClr val="FFFF00"/>
                </a:solidFill>
                <a:latin typeface="Times New Roman" panose="02020603050405020304" pitchFamily="18" charset="0"/>
                <a:cs typeface="Times New Roman" panose="02020603050405020304" pitchFamily="18" charset="0"/>
              </a:rPr>
              <a:t>.</a:t>
            </a:r>
          </a:p>
        </p:txBody>
      </p:sp>
      <p:sp>
        <p:nvSpPr>
          <p:cNvPr id="45" name="TextBox 44"/>
          <p:cNvSpPr txBox="1"/>
          <p:nvPr/>
        </p:nvSpPr>
        <p:spPr>
          <a:xfrm>
            <a:off x="4190498" y="5174829"/>
            <a:ext cx="4187959" cy="492443"/>
          </a:xfrm>
          <a:prstGeom prst="rect">
            <a:avLst/>
          </a:prstGeom>
          <a:noFill/>
        </p:spPr>
        <p:txBody>
          <a:bodyPr wrap="square" rtlCol="0">
            <a:spAutoFit/>
          </a:bodyPr>
          <a:lstStyle/>
          <a:p>
            <a:pPr marL="285750" indent="-285750">
              <a:buFont typeface="Wingdings" panose="05000000000000000000" pitchFamily="2" charset="2"/>
              <a:buChar char="ü"/>
            </a:pPr>
            <a:r>
              <a:rPr lang="en-US" sz="2600" b="1" dirty="0" err="1">
                <a:solidFill>
                  <a:srgbClr val="FFFF00"/>
                </a:solidFill>
                <a:latin typeface="Times New Roman" panose="02020603050405020304" pitchFamily="18" charset="0"/>
                <a:cs typeface="Times New Roman" panose="02020603050405020304" pitchFamily="18" charset="0"/>
              </a:rPr>
              <a:t>Tính</a:t>
            </a:r>
            <a:r>
              <a:rPr lang="en-US" sz="2600" b="1" dirty="0">
                <a:solidFill>
                  <a:srgbClr val="FFFF00"/>
                </a:solidFill>
                <a:latin typeface="Times New Roman" panose="02020603050405020304" pitchFamily="18" charset="0"/>
                <a:cs typeface="Times New Roman" panose="02020603050405020304" pitchFamily="18" charset="0"/>
              </a:rPr>
              <a:t> bay </a:t>
            </a:r>
            <a:r>
              <a:rPr lang="en-US" sz="2600" b="1" dirty="0" err="1">
                <a:solidFill>
                  <a:srgbClr val="FFFF00"/>
                </a:solidFill>
                <a:latin typeface="Times New Roman" panose="02020603050405020304" pitchFamily="18" charset="0"/>
                <a:cs typeface="Times New Roman" panose="02020603050405020304" pitchFamily="18" charset="0"/>
              </a:rPr>
              <a:t>hơi</a:t>
            </a:r>
            <a:endParaRPr lang="en-US" sz="2600" b="1" dirty="0">
              <a:solidFill>
                <a:srgbClr val="FFFF00"/>
              </a:solidFill>
              <a:latin typeface="Times New Roman" panose="02020603050405020304" pitchFamily="18" charset="0"/>
              <a:cs typeface="Times New Roman" panose="02020603050405020304" pitchFamily="18" charset="0"/>
            </a:endParaRPr>
          </a:p>
        </p:txBody>
      </p:sp>
      <p:sp>
        <p:nvSpPr>
          <p:cNvPr id="46" name="TextBox 45"/>
          <p:cNvSpPr txBox="1"/>
          <p:nvPr/>
        </p:nvSpPr>
        <p:spPr>
          <a:xfrm>
            <a:off x="4179865" y="5568212"/>
            <a:ext cx="7246592" cy="492443"/>
          </a:xfrm>
          <a:prstGeom prst="rect">
            <a:avLst/>
          </a:prstGeom>
          <a:noFill/>
        </p:spPr>
        <p:txBody>
          <a:bodyPr wrap="square" rtlCol="0">
            <a:spAutoFit/>
          </a:bodyPr>
          <a:lstStyle/>
          <a:p>
            <a:pPr marL="285750" indent="-285750">
              <a:buFont typeface="Wingdings" panose="05000000000000000000" pitchFamily="2" charset="2"/>
              <a:buChar char="ü"/>
            </a:pPr>
            <a:r>
              <a:rPr lang="en-US" sz="2600" b="1" dirty="0" err="1">
                <a:solidFill>
                  <a:srgbClr val="FFFF00"/>
                </a:solidFill>
                <a:latin typeface="Times New Roman" panose="02020603050405020304" pitchFamily="18" charset="0"/>
                <a:cs typeface="Times New Roman" panose="02020603050405020304" pitchFamily="18" charset="0"/>
              </a:rPr>
              <a:t>Khả</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năng</a:t>
            </a:r>
            <a:r>
              <a:rPr lang="en-US" sz="2600" b="1" dirty="0">
                <a:solidFill>
                  <a:srgbClr val="FFFF00"/>
                </a:solidFill>
                <a:latin typeface="Times New Roman" panose="02020603050405020304" pitchFamily="18" charset="0"/>
                <a:cs typeface="Times New Roman" panose="02020603050405020304" pitchFamily="18" charset="0"/>
              </a:rPr>
              <a:t> tan </a:t>
            </a:r>
            <a:r>
              <a:rPr lang="en-US" sz="2600" b="1" dirty="0" err="1">
                <a:solidFill>
                  <a:srgbClr val="FFFF00"/>
                </a:solidFill>
                <a:latin typeface="Times New Roman" panose="02020603050405020304" pitchFamily="18" charset="0"/>
                <a:cs typeface="Times New Roman" panose="02020603050405020304" pitchFamily="18" charset="0"/>
              </a:rPr>
              <a:t>trong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dung </a:t>
            </a:r>
            <a:r>
              <a:rPr lang="en-US" sz="2600" b="1" dirty="0" err="1">
                <a:solidFill>
                  <a:srgbClr val="FFFF00"/>
                </a:solidFill>
                <a:latin typeface="Times New Roman" panose="02020603050405020304" pitchFamily="18" charset="0"/>
                <a:cs typeface="Times New Roman" panose="02020603050405020304" pitchFamily="18" charset="0"/>
              </a:rPr>
              <a:t>môi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khác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nhau</a:t>
            </a:r>
            <a:endParaRPr lang="en-US" sz="2600" b="1" dirty="0">
              <a:solidFill>
                <a:srgbClr val="FFFF00"/>
              </a:solidFill>
              <a:latin typeface="Times New Roman" panose="02020603050405020304" pitchFamily="18" charset="0"/>
              <a:cs typeface="Times New Roman" panose="02020603050405020304" pitchFamily="18" charset="0"/>
            </a:endParaRPr>
          </a:p>
        </p:txBody>
      </p:sp>
      <p:sp>
        <p:nvSpPr>
          <p:cNvPr id="47" name="TextBox 46"/>
          <p:cNvSpPr txBox="1"/>
          <p:nvPr/>
        </p:nvSpPr>
        <p:spPr>
          <a:xfrm>
            <a:off x="3217619" y="574359"/>
            <a:ext cx="8686800" cy="954107"/>
          </a:xfrm>
          <a:prstGeom prst="rect">
            <a:avLst/>
          </a:prstGeom>
          <a:noFill/>
        </p:spPr>
        <p:txBody>
          <a:bodyPr wrap="square" rtlCol="0">
            <a:spAutoFit/>
          </a:bodyPr>
          <a:lstStyle/>
          <a:p>
            <a:r>
              <a:rPr lang="en-US" sz="2800" b="1" dirty="0" err="1">
                <a:solidFill>
                  <a:schemeClr val="bg2">
                    <a:lumMod val="10000"/>
                  </a:schemeClr>
                </a:solidFill>
                <a:latin typeface="Times New Roman" panose="02020603050405020304" pitchFamily="18" charset="0"/>
                <a:cs typeface="Times New Roman" panose="02020603050405020304" pitchFamily="18" charset="0"/>
              </a:rPr>
              <a:t>Từ</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đó</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rút</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ra</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nguyên</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tắc</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tách</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chất</a:t>
            </a:r>
            <a:r>
              <a:rPr lang="en-US" sz="2800" b="1" dirty="0">
                <a:solidFill>
                  <a:schemeClr val="bg2">
                    <a:lumMod val="10000"/>
                  </a:schemeClr>
                </a:solidFill>
                <a:latin typeface="Times New Roman" panose="02020603050405020304" pitchFamily="18" charset="0"/>
                <a:cs typeface="Times New Roman" panose="02020603050405020304" pitchFamily="18" charset="0"/>
              </a:rPr>
              <a:t>?</a:t>
            </a:r>
          </a:p>
          <a:p>
            <a:endParaRPr lang="en-US" sz="2800" dirty="0"/>
          </a:p>
        </p:txBody>
      </p:sp>
    </p:spTree>
    <p:extLst>
      <p:ext uri="{BB962C8B-B14F-4D97-AF65-F5344CB8AC3E}">
        <p14:creationId xmlns:p14="http://schemas.microsoft.com/office/powerpoint/2010/main" val="218276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ppt_x"/>
                                          </p:val>
                                        </p:tav>
                                        <p:tav tm="100000">
                                          <p:val>
                                            <p:strVal val="#ppt_x"/>
                                          </p:val>
                                        </p:tav>
                                      </p:tavLst>
                                    </p:anim>
                                    <p:anim calcmode="lin" valueType="num">
                                      <p:cBhvr additive="base">
                                        <p:cTn id="28" dur="500" fill="hold"/>
                                        <p:tgtEl>
                                          <p:spTgt spid="3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ppt_x"/>
                                          </p:val>
                                        </p:tav>
                                        <p:tav tm="100000">
                                          <p:val>
                                            <p:strVal val="#ppt_x"/>
                                          </p:val>
                                        </p:tav>
                                      </p:tavLst>
                                    </p:anim>
                                    <p:anim calcmode="lin" valueType="num">
                                      <p:cBhvr additive="base">
                                        <p:cTn id="32" dur="500" fill="hold"/>
                                        <p:tgtEl>
                                          <p:spTgt spid="3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500" fill="hold"/>
                                        <p:tgtEl>
                                          <p:spTgt spid="40"/>
                                        </p:tgtEl>
                                        <p:attrNameLst>
                                          <p:attrName>ppt_x</p:attrName>
                                        </p:attrNameLst>
                                      </p:cBhvr>
                                      <p:tavLst>
                                        <p:tav tm="0">
                                          <p:val>
                                            <p:strVal val="#ppt_x"/>
                                          </p:val>
                                        </p:tav>
                                        <p:tav tm="100000">
                                          <p:val>
                                            <p:strVal val="#ppt_x"/>
                                          </p:val>
                                        </p:tav>
                                      </p:tavLst>
                                    </p:anim>
                                    <p:anim calcmode="lin" valueType="num">
                                      <p:cBhvr additive="base">
                                        <p:cTn id="40" dur="500" fill="hold"/>
                                        <p:tgtEl>
                                          <p:spTgt spid="4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500" fill="hold"/>
                                        <p:tgtEl>
                                          <p:spTgt spid="41"/>
                                        </p:tgtEl>
                                        <p:attrNameLst>
                                          <p:attrName>ppt_x</p:attrName>
                                        </p:attrNameLst>
                                      </p:cBhvr>
                                      <p:tavLst>
                                        <p:tav tm="0">
                                          <p:val>
                                            <p:strVal val="#ppt_x"/>
                                          </p:val>
                                        </p:tav>
                                        <p:tav tm="100000">
                                          <p:val>
                                            <p:strVal val="#ppt_x"/>
                                          </p:val>
                                        </p:tav>
                                      </p:tavLst>
                                    </p:anim>
                                    <p:anim calcmode="lin" valueType="num">
                                      <p:cBhvr additive="base">
                                        <p:cTn id="4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barn(inVertical)">
                                      <p:cBhvr>
                                        <p:cTn id="49" dur="500"/>
                                        <p:tgtEl>
                                          <p:spTgt spid="4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barn(inVertical)">
                                      <p:cBhvr>
                                        <p:cTn id="54" dur="500"/>
                                        <p:tgtEl>
                                          <p:spTgt spid="44"/>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barn(inVertical)">
                                      <p:cBhvr>
                                        <p:cTn id="59" dur="500"/>
                                        <p:tgtEl>
                                          <p:spTgt spid="45"/>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barn(inVertical)">
                                      <p:cBhvr>
                                        <p:cTn id="64" dur="500"/>
                                        <p:tgtEl>
                                          <p:spTgt spid="46"/>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xit" presetSubtype="4" fill="hold" grpId="0" nodeType="clickEffect">
                                  <p:stCondLst>
                                    <p:cond delay="0"/>
                                  </p:stCondLst>
                                  <p:childTnLst>
                                    <p:anim calcmode="lin" valueType="num">
                                      <p:cBhvr additive="base">
                                        <p:cTn id="68" dur="500"/>
                                        <p:tgtEl>
                                          <p:spTgt spid="47"/>
                                        </p:tgtEl>
                                        <p:attrNameLst>
                                          <p:attrName>ppt_x</p:attrName>
                                        </p:attrNameLst>
                                      </p:cBhvr>
                                      <p:tavLst>
                                        <p:tav tm="0">
                                          <p:val>
                                            <p:strVal val="ppt_x"/>
                                          </p:val>
                                        </p:tav>
                                        <p:tav tm="100000">
                                          <p:val>
                                            <p:strVal val="ppt_x"/>
                                          </p:val>
                                        </p:tav>
                                      </p:tavLst>
                                    </p:anim>
                                    <p:anim calcmode="lin" valueType="num">
                                      <p:cBhvr additive="base">
                                        <p:cTn id="69" dur="500"/>
                                        <p:tgtEl>
                                          <p:spTgt spid="47"/>
                                        </p:tgtEl>
                                        <p:attrNameLst>
                                          <p:attrName>ppt_y</p:attrName>
                                        </p:attrNameLst>
                                      </p:cBhvr>
                                      <p:tavLst>
                                        <p:tav tm="0">
                                          <p:val>
                                            <p:strVal val="ppt_y"/>
                                          </p:val>
                                        </p:tav>
                                        <p:tav tm="100000">
                                          <p:val>
                                            <p:strVal val="1+ppt_h/2"/>
                                          </p:val>
                                        </p:tav>
                                      </p:tavLst>
                                    </p:anim>
                                    <p:set>
                                      <p:cBhvr>
                                        <p:cTn id="70" dur="1" fill="hold">
                                          <p:stCondLst>
                                            <p:cond delay="499"/>
                                          </p:stCondLst>
                                        </p:cTn>
                                        <p:tgtEl>
                                          <p:spTgt spid="47"/>
                                        </p:tgtEl>
                                        <p:attrNameLst>
                                          <p:attrName>style.visibility</p:attrName>
                                        </p:attrNameLst>
                                      </p:cBhvr>
                                      <p:to>
                                        <p:strVal val="hidden"/>
                                      </p:to>
                                    </p:set>
                                  </p:childTnLst>
                                </p:cTn>
                              </p:par>
                              <p:par>
                                <p:cTn id="71" presetID="2" presetClass="exit" presetSubtype="4" fill="hold" grpId="0" nodeType="withEffect">
                                  <p:stCondLst>
                                    <p:cond delay="0"/>
                                  </p:stCondLst>
                                  <p:childTnLst>
                                    <p:anim calcmode="lin" valueType="num">
                                      <p:cBhvr additive="base">
                                        <p:cTn id="72" dur="500"/>
                                        <p:tgtEl>
                                          <p:spTgt spid="2"/>
                                        </p:tgtEl>
                                        <p:attrNameLst>
                                          <p:attrName>ppt_x</p:attrName>
                                        </p:attrNameLst>
                                      </p:cBhvr>
                                      <p:tavLst>
                                        <p:tav tm="0">
                                          <p:val>
                                            <p:strVal val="ppt_x"/>
                                          </p:val>
                                        </p:tav>
                                        <p:tav tm="100000">
                                          <p:val>
                                            <p:strVal val="ppt_x"/>
                                          </p:val>
                                        </p:tav>
                                      </p:tavLst>
                                    </p:anim>
                                    <p:anim calcmode="lin" valueType="num">
                                      <p:cBhvr additive="base">
                                        <p:cTn id="73" dur="500"/>
                                        <p:tgtEl>
                                          <p:spTgt spid="2"/>
                                        </p:tgtEl>
                                        <p:attrNameLst>
                                          <p:attrName>ppt_y</p:attrName>
                                        </p:attrNameLst>
                                      </p:cBhvr>
                                      <p:tavLst>
                                        <p:tav tm="0">
                                          <p:val>
                                            <p:strVal val="ppt_y"/>
                                          </p:val>
                                        </p:tav>
                                        <p:tav tm="100000">
                                          <p:val>
                                            <p:strVal val="1+ppt_h/2"/>
                                          </p:val>
                                        </p:tav>
                                      </p:tavLst>
                                    </p:anim>
                                    <p:set>
                                      <p:cBhvr>
                                        <p:cTn id="74" dur="1" fill="hold">
                                          <p:stCondLst>
                                            <p:cond delay="499"/>
                                          </p:stCondLst>
                                        </p:cTn>
                                        <p:tgtEl>
                                          <p:spTgt spid="2"/>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3"/>
                                        </p:tgtEl>
                                        <p:attrNameLst>
                                          <p:attrName>style.visibility</p:attrName>
                                        </p:attrNameLst>
                                      </p:cBhvr>
                                      <p:to>
                                        <p:strVal val="visible"/>
                                      </p:to>
                                    </p:set>
                                    <p:animEffect transition="in" filter="fade">
                                      <p:cBhvr>
                                        <p:cTn id="79" dur="1000"/>
                                        <p:tgtEl>
                                          <p:spTgt spid="3"/>
                                        </p:tgtEl>
                                      </p:cBhvr>
                                    </p:animEffect>
                                    <p:anim calcmode="lin" valueType="num">
                                      <p:cBhvr>
                                        <p:cTn id="80" dur="1000" fill="hold"/>
                                        <p:tgtEl>
                                          <p:spTgt spid="3"/>
                                        </p:tgtEl>
                                        <p:attrNameLst>
                                          <p:attrName>ppt_x</p:attrName>
                                        </p:attrNameLst>
                                      </p:cBhvr>
                                      <p:tavLst>
                                        <p:tav tm="0">
                                          <p:val>
                                            <p:strVal val="#ppt_x"/>
                                          </p:val>
                                        </p:tav>
                                        <p:tav tm="100000">
                                          <p:val>
                                            <p:strVal val="#ppt_x"/>
                                          </p:val>
                                        </p:tav>
                                      </p:tavLst>
                                    </p:anim>
                                    <p:anim calcmode="lin" valueType="num">
                                      <p:cBhvr>
                                        <p:cTn id="8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18" grpId="0" animBg="1"/>
      <p:bldP spid="20" grpId="0" animBg="1"/>
      <p:bldP spid="43" grpId="0"/>
      <p:bldP spid="44" grpId="0"/>
      <p:bldP spid="45" grpId="0"/>
      <p:bldP spid="46" grpId="0"/>
      <p:bldP spid="4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7249" y="1225907"/>
            <a:ext cx="1321196" cy="579967"/>
          </a:xfrm>
          <a:prstGeom prst="rect">
            <a:avLst/>
          </a:prstGeom>
        </p:spPr>
        <p:txBody>
          <a:bodyPr wrap="none">
            <a:spAutoFit/>
          </a:bodyPr>
          <a:lstStyle/>
          <a:p>
            <a:pPr>
              <a:lnSpc>
                <a:spcPct val="150000"/>
              </a:lnSpc>
            </a:pPr>
            <a:r>
              <a:rPr lang="en-US" sz="2400" b="1" dirty="0" err="1" smtClean="0">
                <a:solidFill>
                  <a:srgbClr val="FF0000"/>
                </a:solidFill>
                <a:latin typeface="Times New Roman" panose="02020603050405020304" pitchFamily="18" charset="0"/>
                <a:cs typeface="Times New Roman" panose="02020603050405020304" pitchFamily="18" charset="0"/>
              </a:rPr>
              <a:t>Kết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luận</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069675" y="508958"/>
            <a:ext cx="5995359" cy="461665"/>
          </a:xfrm>
          <a:prstGeom prst="rect">
            <a:avLst/>
          </a:prstGeom>
          <a:noFill/>
        </p:spPr>
        <p:txBody>
          <a:bodyPr wrap="square" rtlCol="0">
            <a:spAutoFit/>
          </a:bodyPr>
          <a:lstStyle/>
          <a:p>
            <a:r>
              <a:rPr lang="en-US" sz="2400" dirty="0" smtClean="0">
                <a:solidFill>
                  <a:srgbClr val="2D0DB3"/>
                </a:solidFill>
                <a:latin typeface="Times New Roman" panose="02020603050405020304" pitchFamily="18" charset="0"/>
                <a:cs typeface="Times New Roman" panose="02020603050405020304" pitchFamily="18" charset="0"/>
              </a:rPr>
              <a:t>I. NGUYÊN TẮC TÁCH CHẤT</a:t>
            </a:r>
            <a:endParaRPr lang="en-US" sz="2400" dirty="0">
              <a:solidFill>
                <a:srgbClr val="2D0DB3"/>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442356" y="1941535"/>
            <a:ext cx="10377377" cy="661207"/>
          </a:xfrm>
          <a:prstGeom prst="rect">
            <a:avLst/>
          </a:prstGeom>
          <a:noFill/>
        </p:spPr>
        <p:txBody>
          <a:bodyPr wrap="square" rtlCol="0">
            <a:spAutoFit/>
          </a:bodyPr>
          <a:lstStyle/>
          <a:p>
            <a:pPr algn="ctr">
              <a:lnSpc>
                <a:spcPct val="150000"/>
              </a:lnSpc>
            </a:pPr>
            <a:r>
              <a:rPr lang="en-US" sz="2800" b="1" dirty="0" err="1" smtClean="0">
                <a:solidFill>
                  <a:srgbClr val="C00000"/>
                </a:solidFill>
                <a:latin typeface="Times New Roman" panose="02020603050405020304" pitchFamily="18" charset="0"/>
                <a:cs typeface="Times New Roman" panose="02020603050405020304" pitchFamily="18" charset="0"/>
              </a:rPr>
              <a:t>Để</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tách</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chất</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ra</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khỏi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hỗn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hợp</a:t>
            </a:r>
            <a:r>
              <a:rPr lang="en-US" sz="2800" b="1" dirty="0">
                <a:solidFill>
                  <a:srgbClr val="C00000"/>
                </a:solidFill>
                <a:latin typeface="Times New Roman" panose="02020603050405020304" pitchFamily="18" charset="0"/>
                <a:cs typeface="Times New Roman" panose="02020603050405020304" pitchFamily="18" charset="0"/>
              </a:rPr>
              <a:t> ta </a:t>
            </a:r>
            <a:r>
              <a:rPr lang="en-US" sz="2800" b="1" dirty="0" err="1">
                <a:solidFill>
                  <a:srgbClr val="C00000"/>
                </a:solidFill>
                <a:latin typeface="Times New Roman" panose="02020603050405020304" pitchFamily="18" charset="0"/>
                <a:cs typeface="Times New Roman" panose="02020603050405020304" pitchFamily="18" charset="0"/>
              </a:rPr>
              <a:t>dựa</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vào</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u="sng" dirty="0" err="1">
                <a:solidFill>
                  <a:srgbClr val="C00000"/>
                </a:solidFill>
                <a:latin typeface="Times New Roman" panose="02020603050405020304" pitchFamily="18" charset="0"/>
                <a:cs typeface="Times New Roman" panose="02020603050405020304" pitchFamily="18" charset="0"/>
              </a:rPr>
              <a:t>sự</a:t>
            </a:r>
            <a:r>
              <a:rPr lang="en-US" sz="2800" b="1" u="sng" dirty="0">
                <a:solidFill>
                  <a:srgbClr val="C00000"/>
                </a:solidFill>
                <a:latin typeface="Times New Roman" panose="02020603050405020304" pitchFamily="18" charset="0"/>
                <a:cs typeface="Times New Roman" panose="02020603050405020304" pitchFamily="18" charset="0"/>
              </a:rPr>
              <a:t> </a:t>
            </a:r>
            <a:r>
              <a:rPr lang="en-US" sz="2800" b="1" u="sng" dirty="0" err="1">
                <a:solidFill>
                  <a:srgbClr val="C00000"/>
                </a:solidFill>
                <a:latin typeface="Times New Roman" panose="02020603050405020304" pitchFamily="18" charset="0"/>
                <a:cs typeface="Times New Roman" panose="02020603050405020304" pitchFamily="18" charset="0"/>
              </a:rPr>
              <a:t>khác</a:t>
            </a:r>
            <a:r>
              <a:rPr lang="en-US" sz="2800" b="1" u="sng" dirty="0">
                <a:solidFill>
                  <a:srgbClr val="C00000"/>
                </a:solidFill>
                <a:latin typeface="Times New Roman" panose="02020603050405020304" pitchFamily="18" charset="0"/>
                <a:cs typeface="Times New Roman" panose="02020603050405020304" pitchFamily="18" charset="0"/>
              </a:rPr>
              <a:t> </a:t>
            </a:r>
            <a:r>
              <a:rPr lang="en-US" sz="2800" b="1" u="sng" dirty="0" err="1">
                <a:solidFill>
                  <a:srgbClr val="C00000"/>
                </a:solidFill>
                <a:latin typeface="Times New Roman" panose="02020603050405020304" pitchFamily="18" charset="0"/>
                <a:cs typeface="Times New Roman" panose="02020603050405020304" pitchFamily="18" charset="0"/>
              </a:rPr>
              <a:t>nhau</a:t>
            </a:r>
            <a:r>
              <a:rPr lang="en-US" sz="2800" b="1" u="sng" dirty="0">
                <a:solidFill>
                  <a:srgbClr val="C00000"/>
                </a:solidFill>
                <a:latin typeface="Times New Roman" panose="02020603050405020304" pitchFamily="18" charset="0"/>
                <a:cs typeface="Times New Roman" panose="02020603050405020304" pitchFamily="18" charset="0"/>
              </a:rPr>
              <a:t> </a:t>
            </a:r>
            <a:r>
              <a:rPr lang="en-US" sz="2800" b="1" u="sng" dirty="0" err="1">
                <a:solidFill>
                  <a:srgbClr val="C00000"/>
                </a:solidFill>
                <a:latin typeface="Times New Roman" panose="02020603050405020304" pitchFamily="18" charset="0"/>
                <a:cs typeface="Times New Roman" panose="02020603050405020304" pitchFamily="18" charset="0"/>
              </a:rPr>
              <a:t>về</a:t>
            </a:r>
            <a:r>
              <a:rPr lang="en-US" sz="2800" b="1" u="sng" dirty="0">
                <a:solidFill>
                  <a:srgbClr val="C00000"/>
                </a:solidFill>
                <a:latin typeface="Times New Roman" panose="02020603050405020304" pitchFamily="18" charset="0"/>
                <a:cs typeface="Times New Roman" panose="02020603050405020304" pitchFamily="18" charset="0"/>
              </a:rPr>
              <a:t> </a:t>
            </a:r>
            <a:r>
              <a:rPr lang="en-US" sz="2800" b="1" u="sng" dirty="0" err="1">
                <a:solidFill>
                  <a:srgbClr val="C00000"/>
                </a:solidFill>
                <a:latin typeface="Times New Roman" panose="02020603050405020304" pitchFamily="18" charset="0"/>
                <a:cs typeface="Times New Roman" panose="02020603050405020304" pitchFamily="18" charset="0"/>
              </a:rPr>
              <a:t>tính</a:t>
            </a:r>
            <a:r>
              <a:rPr lang="en-US" sz="2800" b="1" u="sng" dirty="0">
                <a:solidFill>
                  <a:srgbClr val="C00000"/>
                </a:solidFill>
                <a:latin typeface="Times New Roman" panose="02020603050405020304" pitchFamily="18" charset="0"/>
                <a:cs typeface="Times New Roman" panose="02020603050405020304" pitchFamily="18" charset="0"/>
              </a:rPr>
              <a:t> </a:t>
            </a:r>
            <a:r>
              <a:rPr lang="en-US" sz="2800" b="1" u="sng" dirty="0" err="1">
                <a:solidFill>
                  <a:srgbClr val="C00000"/>
                </a:solidFill>
                <a:latin typeface="Times New Roman" panose="02020603050405020304" pitchFamily="18" charset="0"/>
                <a:cs typeface="Times New Roman" panose="02020603050405020304" pitchFamily="18" charset="0"/>
              </a:rPr>
              <a:t>chất</a:t>
            </a:r>
            <a:endParaRPr lang="en-US" sz="2800" b="1" u="sng"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145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p:cTn id="15"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670789" y="105463"/>
            <a:ext cx="6596418" cy="53657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700" b="1" u="sng" dirty="0" err="1">
                <a:solidFill>
                  <a:srgbClr val="C00000"/>
                </a:solidFill>
              </a:rPr>
              <a:t>Chương</a:t>
            </a:r>
            <a:r>
              <a:rPr lang="en-US" sz="2700" b="1" u="sng" dirty="0">
                <a:solidFill>
                  <a:srgbClr val="C00000"/>
                </a:solidFill>
              </a:rPr>
              <a:t> IV -  </a:t>
            </a:r>
            <a:r>
              <a:rPr lang="en-US" sz="2700" b="1" u="sng" err="1">
                <a:solidFill>
                  <a:srgbClr val="C00000"/>
                </a:solidFill>
              </a:rPr>
              <a:t>Bài</a:t>
            </a:r>
            <a:r>
              <a:rPr lang="en-US" sz="2700" b="1" u="sng">
                <a:solidFill>
                  <a:srgbClr val="C00000"/>
                </a:solidFill>
              </a:rPr>
              <a:t> 17 </a:t>
            </a:r>
            <a:r>
              <a:rPr lang="en-US" sz="2700" b="1" u="sng" dirty="0">
                <a:solidFill>
                  <a:srgbClr val="C00000"/>
                </a:solidFill>
              </a:rPr>
              <a:t>–</a:t>
            </a:r>
            <a:r>
              <a:rPr lang="en-US" sz="2700" b="1" dirty="0" err="1">
                <a:solidFill>
                  <a:srgbClr val="C00000"/>
                </a:solidFill>
              </a:rPr>
              <a:t>Tách</a:t>
            </a:r>
            <a:r>
              <a:rPr lang="en-US" sz="2700" b="1" dirty="0">
                <a:solidFill>
                  <a:srgbClr val="C00000"/>
                </a:solidFill>
              </a:rPr>
              <a:t> </a:t>
            </a:r>
            <a:r>
              <a:rPr lang="en-US" sz="2700" b="1" dirty="0" err="1">
                <a:solidFill>
                  <a:srgbClr val="C00000"/>
                </a:solidFill>
              </a:rPr>
              <a:t>chất</a:t>
            </a:r>
            <a:r>
              <a:rPr lang="en-US" sz="2700" b="1" dirty="0">
                <a:solidFill>
                  <a:srgbClr val="C00000"/>
                </a:solidFill>
              </a:rPr>
              <a:t> </a:t>
            </a:r>
            <a:r>
              <a:rPr lang="en-US" sz="2700" b="1" dirty="0" err="1">
                <a:solidFill>
                  <a:srgbClr val="C00000"/>
                </a:solidFill>
              </a:rPr>
              <a:t>khỏi</a:t>
            </a:r>
            <a:r>
              <a:rPr lang="en-US" sz="2700" b="1" dirty="0">
                <a:solidFill>
                  <a:srgbClr val="C00000"/>
                </a:solidFill>
              </a:rPr>
              <a:t> </a:t>
            </a:r>
            <a:r>
              <a:rPr lang="en-US" sz="2700" b="1" dirty="0" err="1">
                <a:solidFill>
                  <a:srgbClr val="C00000"/>
                </a:solidFill>
              </a:rPr>
              <a:t>hỗn</a:t>
            </a:r>
            <a:r>
              <a:rPr lang="en-US" sz="2700" b="1" dirty="0">
                <a:solidFill>
                  <a:srgbClr val="C00000"/>
                </a:solidFill>
              </a:rPr>
              <a:t> </a:t>
            </a:r>
            <a:r>
              <a:rPr lang="en-US" sz="2700" b="1" dirty="0" err="1">
                <a:solidFill>
                  <a:srgbClr val="C00000"/>
                </a:solidFill>
              </a:rPr>
              <a:t>hợp</a:t>
            </a:r>
            <a:r>
              <a:rPr lang="en-US" sz="2700" b="1" u="sng" dirty="0">
                <a:solidFill>
                  <a:srgbClr val="C00000"/>
                </a:solidFill>
              </a:rPr>
              <a:t>.</a:t>
            </a:r>
          </a:p>
        </p:txBody>
      </p:sp>
      <p:sp>
        <p:nvSpPr>
          <p:cNvPr id="3" name="TextBox 2"/>
          <p:cNvSpPr txBox="1"/>
          <p:nvPr/>
        </p:nvSpPr>
        <p:spPr>
          <a:xfrm>
            <a:off x="696037" y="897970"/>
            <a:ext cx="5609872" cy="1231106"/>
          </a:xfrm>
          <a:prstGeom prst="rect">
            <a:avLst/>
          </a:prstGeom>
          <a:noFill/>
        </p:spPr>
        <p:txBody>
          <a:bodyPr wrap="square" rtlCol="0">
            <a:spAutoFit/>
          </a:bodyPr>
          <a:lstStyle/>
          <a:p>
            <a:r>
              <a:rPr lang="en-US" sz="2400" b="1" dirty="0">
                <a:solidFill>
                  <a:srgbClr val="C00000"/>
                </a:solidFill>
                <a:latin typeface="Times New Roman" panose="02020603050405020304" pitchFamily="18" charset="0"/>
                <a:cs typeface="Times New Roman" panose="02020603050405020304" pitchFamily="18" charset="0"/>
              </a:rPr>
              <a:t>II. MỘT SỐ CÁCH TÁCH </a:t>
            </a:r>
            <a:r>
              <a:rPr lang="en-US" sz="2400" b="1" dirty="0" smtClean="0">
                <a:solidFill>
                  <a:srgbClr val="C00000"/>
                </a:solidFill>
                <a:latin typeface="Times New Roman" panose="02020603050405020304" pitchFamily="18" charset="0"/>
                <a:cs typeface="Times New Roman" panose="02020603050405020304" pitchFamily="18" charset="0"/>
              </a:rPr>
              <a:t>CHẤT</a:t>
            </a:r>
          </a:p>
          <a:p>
            <a:pPr lvl="0"/>
            <a:r>
              <a:rPr lang="en-US" sz="2400" b="1" dirty="0">
                <a:solidFill>
                  <a:srgbClr val="002060"/>
                </a:solidFill>
                <a:latin typeface="Times New Roman" panose="02020603050405020304" pitchFamily="18" charset="0"/>
                <a:cs typeface="Times New Roman" panose="02020603050405020304" pitchFamily="18" charset="0"/>
              </a:rPr>
              <a:t>1. </a:t>
            </a:r>
            <a:r>
              <a:rPr lang="en-US" sz="2400" b="1" dirty="0" err="1">
                <a:solidFill>
                  <a:srgbClr val="002060"/>
                </a:solidFill>
                <a:latin typeface="Times New Roman" panose="02020603050405020304" pitchFamily="18" charset="0"/>
                <a:cs typeface="Times New Roman" panose="02020603050405020304" pitchFamily="18" charset="0"/>
              </a:rPr>
              <a:t>Lắng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gạn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lọc</a:t>
            </a:r>
            <a:endParaRPr lang="en-US" sz="2400" b="1" dirty="0">
              <a:solidFill>
                <a:srgbClr val="002060"/>
              </a:solidFill>
              <a:latin typeface="Times New Roman" panose="02020603050405020304" pitchFamily="18" charset="0"/>
              <a:cs typeface="Times New Roman" panose="02020603050405020304" pitchFamily="18" charset="0"/>
            </a:endParaRPr>
          </a:p>
          <a:p>
            <a:r>
              <a:rPr lang="en-US" sz="2400" b="1" dirty="0" smtClean="0">
                <a:solidFill>
                  <a:srgbClr val="C00000"/>
                </a:solidFill>
                <a:latin typeface="Times New Roman" panose="02020603050405020304" pitchFamily="18" charset="0"/>
                <a:cs typeface="Times New Roman" panose="02020603050405020304" pitchFamily="18" charset="0"/>
              </a:rPr>
              <a:t> </a:t>
            </a:r>
            <a:endParaRPr lang="en-US" sz="2400" b="1" dirty="0">
              <a:solidFill>
                <a:srgbClr val="C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030" y="51900"/>
            <a:ext cx="1027562" cy="68099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4109" y="37571"/>
            <a:ext cx="841664" cy="72649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0085" y="91061"/>
            <a:ext cx="830822" cy="66501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6288" y="111868"/>
            <a:ext cx="794160" cy="644209"/>
          </a:xfrm>
          <a:prstGeom prst="rect">
            <a:avLst/>
          </a:prstGeom>
        </p:spPr>
      </p:pic>
    </p:spTree>
    <p:extLst>
      <p:ext uri="{BB962C8B-B14F-4D97-AF65-F5344CB8AC3E}">
        <p14:creationId xmlns:p14="http://schemas.microsoft.com/office/powerpoint/2010/main" val="83408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670789" y="105463"/>
            <a:ext cx="6596418" cy="53657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700" b="1" u="sng" dirty="0" err="1">
                <a:solidFill>
                  <a:srgbClr val="C00000"/>
                </a:solidFill>
              </a:rPr>
              <a:t>Chương</a:t>
            </a:r>
            <a:r>
              <a:rPr lang="en-US" sz="2700" b="1" u="sng" dirty="0">
                <a:solidFill>
                  <a:srgbClr val="C00000"/>
                </a:solidFill>
              </a:rPr>
              <a:t> IV -  </a:t>
            </a:r>
            <a:r>
              <a:rPr lang="en-US" sz="2700" b="1" u="sng" err="1">
                <a:solidFill>
                  <a:srgbClr val="C00000"/>
                </a:solidFill>
              </a:rPr>
              <a:t>Bài</a:t>
            </a:r>
            <a:r>
              <a:rPr lang="en-US" sz="2700" b="1" u="sng">
                <a:solidFill>
                  <a:srgbClr val="C00000"/>
                </a:solidFill>
              </a:rPr>
              <a:t> 17 </a:t>
            </a:r>
            <a:r>
              <a:rPr lang="en-US" sz="2700" b="1" u="sng" dirty="0">
                <a:solidFill>
                  <a:srgbClr val="C00000"/>
                </a:solidFill>
              </a:rPr>
              <a:t>–</a:t>
            </a:r>
            <a:r>
              <a:rPr lang="en-US" sz="2700" b="1" dirty="0" err="1">
                <a:solidFill>
                  <a:srgbClr val="C00000"/>
                </a:solidFill>
              </a:rPr>
              <a:t>Tách</a:t>
            </a:r>
            <a:r>
              <a:rPr lang="en-US" sz="2700" b="1" dirty="0">
                <a:solidFill>
                  <a:srgbClr val="C00000"/>
                </a:solidFill>
              </a:rPr>
              <a:t> </a:t>
            </a:r>
            <a:r>
              <a:rPr lang="en-US" sz="2700" b="1" dirty="0" err="1">
                <a:solidFill>
                  <a:srgbClr val="C00000"/>
                </a:solidFill>
              </a:rPr>
              <a:t>chất</a:t>
            </a:r>
            <a:r>
              <a:rPr lang="en-US" sz="2700" b="1" dirty="0">
                <a:solidFill>
                  <a:srgbClr val="C00000"/>
                </a:solidFill>
              </a:rPr>
              <a:t> </a:t>
            </a:r>
            <a:r>
              <a:rPr lang="en-US" sz="2700" b="1" dirty="0" err="1">
                <a:solidFill>
                  <a:srgbClr val="C00000"/>
                </a:solidFill>
              </a:rPr>
              <a:t>khỏi</a:t>
            </a:r>
            <a:r>
              <a:rPr lang="en-US" sz="2700" b="1" dirty="0">
                <a:solidFill>
                  <a:srgbClr val="C00000"/>
                </a:solidFill>
              </a:rPr>
              <a:t> </a:t>
            </a:r>
            <a:r>
              <a:rPr lang="en-US" sz="2700" b="1" dirty="0" err="1">
                <a:solidFill>
                  <a:srgbClr val="C00000"/>
                </a:solidFill>
              </a:rPr>
              <a:t>hỗn</a:t>
            </a:r>
            <a:r>
              <a:rPr lang="en-US" sz="2700" b="1" dirty="0">
                <a:solidFill>
                  <a:srgbClr val="C00000"/>
                </a:solidFill>
              </a:rPr>
              <a:t> </a:t>
            </a:r>
            <a:r>
              <a:rPr lang="en-US" sz="2700" b="1" dirty="0" err="1">
                <a:solidFill>
                  <a:srgbClr val="C00000"/>
                </a:solidFill>
              </a:rPr>
              <a:t>hợp</a:t>
            </a:r>
            <a:r>
              <a:rPr lang="en-US" sz="2700" b="1" u="sng" dirty="0">
                <a:solidFill>
                  <a:srgbClr val="C00000"/>
                </a:solidFill>
              </a:rPr>
              <a:t>.</a:t>
            </a:r>
          </a:p>
        </p:txBody>
      </p:sp>
      <p:sp>
        <p:nvSpPr>
          <p:cNvPr id="3" name="TextBox 2"/>
          <p:cNvSpPr txBox="1"/>
          <p:nvPr/>
        </p:nvSpPr>
        <p:spPr>
          <a:xfrm>
            <a:off x="696037" y="897970"/>
            <a:ext cx="5609872" cy="830997"/>
          </a:xfrm>
          <a:prstGeom prst="rect">
            <a:avLst/>
          </a:prstGeom>
          <a:noFill/>
        </p:spPr>
        <p:txBody>
          <a:bodyPr wrap="square" rtlCol="0">
            <a:spAutoFit/>
          </a:bodyPr>
          <a:lstStyle/>
          <a:p>
            <a:r>
              <a:rPr lang="en-US" sz="2400" b="1" dirty="0">
                <a:solidFill>
                  <a:srgbClr val="C00000"/>
                </a:solidFill>
                <a:latin typeface="Times New Roman" panose="02020603050405020304" pitchFamily="18" charset="0"/>
                <a:cs typeface="Times New Roman" panose="02020603050405020304" pitchFamily="18" charset="0"/>
              </a:rPr>
              <a:t>II. MỘT SỐ CÁCH TÁCH CHẤT </a:t>
            </a:r>
          </a:p>
          <a:p>
            <a:r>
              <a:rPr lang="en-US" sz="2400" b="1" dirty="0" smtClean="0">
                <a:solidFill>
                  <a:srgbClr val="C00000"/>
                </a:solidFill>
                <a:latin typeface="Times New Roman" panose="02020603050405020304" pitchFamily="18" charset="0"/>
                <a:cs typeface="Times New Roman" panose="02020603050405020304" pitchFamily="18" charset="0"/>
              </a:rPr>
              <a:t>1. </a:t>
            </a:r>
            <a:r>
              <a:rPr lang="en-US" sz="2400" b="1" dirty="0" err="1" smtClean="0">
                <a:solidFill>
                  <a:srgbClr val="C00000"/>
                </a:solidFill>
                <a:latin typeface="Times New Roman" panose="02020603050405020304" pitchFamily="18" charset="0"/>
                <a:cs typeface="Times New Roman" panose="02020603050405020304" pitchFamily="18" charset="0"/>
              </a:rPr>
              <a:t>Lắng</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gạn</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và</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lọc</a:t>
            </a:r>
            <a:endParaRPr lang="en-US" sz="2400" b="1" dirty="0">
              <a:solidFill>
                <a:srgbClr val="C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030" y="51900"/>
            <a:ext cx="1027562" cy="68099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4109" y="37571"/>
            <a:ext cx="841664" cy="72649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0085" y="91061"/>
            <a:ext cx="830822" cy="665017"/>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96288" y="111868"/>
            <a:ext cx="794160" cy="644209"/>
          </a:xfrm>
          <a:prstGeom prst="rect">
            <a:avLst/>
          </a:prstGeom>
        </p:spPr>
      </p:pic>
      <p:sp>
        <p:nvSpPr>
          <p:cNvPr id="9" name="TextBox 8"/>
          <p:cNvSpPr txBox="1"/>
          <p:nvPr/>
        </p:nvSpPr>
        <p:spPr>
          <a:xfrm>
            <a:off x="763137" y="3144594"/>
            <a:ext cx="5301233" cy="492443"/>
          </a:xfrm>
          <a:prstGeom prst="rect">
            <a:avLst/>
          </a:prstGeom>
          <a:noFill/>
        </p:spPr>
        <p:txBody>
          <a:bodyPr wrap="square" rtlCol="0">
            <a:spAutoFit/>
          </a:bodyPr>
          <a:lstStyle/>
          <a:p>
            <a:r>
              <a:rPr lang="en-US" sz="2600" b="1" dirty="0" smtClean="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Lọc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nước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từ</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hỗn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hợp</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nước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lẫn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đất</a:t>
            </a:r>
            <a:r>
              <a:rPr lang="en-US" sz="2600" b="1" dirty="0" smtClean="0">
                <a:latin typeface="Times New Roman" panose="02020603050405020304" pitchFamily="18" charset="0"/>
                <a:cs typeface="Times New Roman" panose="02020603050405020304" pitchFamily="18" charset="0"/>
              </a:rPr>
              <a:t>.</a:t>
            </a:r>
            <a:endParaRPr lang="en-US" sz="2600"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763137" y="1741357"/>
            <a:ext cx="10935586" cy="1292662"/>
          </a:xfrm>
          <a:prstGeom prst="rect">
            <a:avLst/>
          </a:prstGeom>
          <a:noFill/>
        </p:spPr>
        <p:txBody>
          <a:bodyPr wrap="square" rtlCol="0">
            <a:spAutoFit/>
          </a:bodyPr>
          <a:lstStyle/>
          <a:p>
            <a:pPr lvl="0"/>
            <a:r>
              <a:rPr lang="en-US" sz="2600" b="1" dirty="0" err="1" smtClean="0">
                <a:solidFill>
                  <a:srgbClr val="002060"/>
                </a:solidFill>
                <a:latin typeface="Times New Roman" panose="02020603050405020304" pitchFamily="18" charset="0"/>
                <a:cs typeface="Times New Roman" panose="02020603050405020304" pitchFamily="18" charset="0"/>
              </a:rPr>
              <a:t>làm</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thí</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nghiệm</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hoặc</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xem</a:t>
            </a:r>
            <a:r>
              <a:rPr lang="en-US" sz="2600" b="1" dirty="0" smtClean="0">
                <a:solidFill>
                  <a:srgbClr val="002060"/>
                </a:solidFill>
                <a:latin typeface="Times New Roman" panose="02020603050405020304" pitchFamily="18" charset="0"/>
                <a:cs typeface="Times New Roman" panose="02020603050405020304" pitchFamily="18" charset="0"/>
              </a:rPr>
              <a:t> video </a:t>
            </a:r>
            <a:r>
              <a:rPr lang="en-US" sz="2600" b="1" dirty="0" err="1" smtClean="0">
                <a:solidFill>
                  <a:srgbClr val="002060"/>
                </a:solidFill>
                <a:latin typeface="Times New Roman" panose="02020603050405020304" pitchFamily="18" charset="0"/>
                <a:cs typeface="Times New Roman" panose="02020603050405020304" pitchFamily="18" charset="0"/>
              </a:rPr>
              <a:t>mà</a:t>
            </a:r>
            <a:r>
              <a:rPr lang="en-US" sz="2600" b="1" dirty="0" smtClean="0">
                <a:solidFill>
                  <a:srgbClr val="002060"/>
                </a:solidFill>
                <a:latin typeface="Times New Roman" panose="02020603050405020304" pitchFamily="18" charset="0"/>
                <a:cs typeface="Times New Roman" panose="02020603050405020304" pitchFamily="18" charset="0"/>
              </a:rPr>
              <a:t> GV </a:t>
            </a:r>
            <a:r>
              <a:rPr lang="en-US" sz="2600" b="1" dirty="0" err="1" smtClean="0">
                <a:solidFill>
                  <a:srgbClr val="002060"/>
                </a:solidFill>
                <a:latin typeface="Times New Roman" panose="02020603050405020304" pitchFamily="18" charset="0"/>
                <a:cs typeface="Times New Roman" panose="02020603050405020304" pitchFamily="18" charset="0"/>
              </a:rPr>
              <a:t>cung</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cấp</a:t>
            </a:r>
            <a:r>
              <a:rPr lang="en-US" sz="2600" b="1" dirty="0" smtClean="0">
                <a:solidFill>
                  <a:srgbClr val="002060"/>
                </a:solidFill>
                <a:latin typeface="Times New Roman" panose="02020603050405020304" pitchFamily="18" charset="0"/>
                <a:cs typeface="Times New Roman" panose="02020603050405020304" pitchFamily="18" charset="0"/>
              </a:rPr>
              <a:t> -&gt; </a:t>
            </a:r>
            <a:r>
              <a:rPr lang="en-US" sz="2600" b="1" dirty="0" err="1" smtClean="0">
                <a:solidFill>
                  <a:srgbClr val="002060"/>
                </a:solidFill>
                <a:latin typeface="Times New Roman" panose="02020603050405020304" pitchFamily="18" charset="0"/>
                <a:cs typeface="Times New Roman" panose="02020603050405020304" pitchFamily="18" charset="0"/>
              </a:rPr>
              <a:t>thảo</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luận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và</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đi</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đến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thống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nhất</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ghi</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chép</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đầy</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đủ</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kết</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quả</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thu</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được</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vào</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bảng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và</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trả</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lời</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các</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câu</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hỏi</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trong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phiếu</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học</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tập</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Mỗi</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nhóm</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có</a:t>
            </a:r>
            <a:r>
              <a:rPr lang="en-US" sz="2600" b="1" dirty="0" smtClean="0">
                <a:solidFill>
                  <a:srgbClr val="002060"/>
                </a:solidFill>
                <a:latin typeface="Times New Roman" panose="02020603050405020304" pitchFamily="18" charset="0"/>
                <a:cs typeface="Times New Roman" panose="02020603050405020304" pitchFamily="18" charset="0"/>
              </a:rPr>
              <a:t> 5 </a:t>
            </a:r>
            <a:r>
              <a:rPr lang="en-US" sz="2600" b="1" dirty="0" err="1" smtClean="0">
                <a:solidFill>
                  <a:srgbClr val="002060"/>
                </a:solidFill>
                <a:latin typeface="Times New Roman" panose="02020603050405020304" pitchFamily="18" charset="0"/>
                <a:cs typeface="Times New Roman" panose="02020603050405020304" pitchFamily="18" charset="0"/>
              </a:rPr>
              <a:t>phút</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để</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hoàn</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thành</a:t>
            </a:r>
            <a:r>
              <a:rPr lang="en-US" sz="2600" b="1" dirty="0" smtClean="0">
                <a:solidFill>
                  <a:srgbClr val="002060"/>
                </a:solidFill>
                <a:latin typeface="Times New Roman" panose="02020603050405020304" pitchFamily="18" charset="0"/>
                <a:cs typeface="Times New Roman" panose="02020603050405020304" pitchFamily="18" charset="0"/>
              </a:rPr>
              <a:t>.</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696037" y="3585394"/>
            <a:ext cx="7522234"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Chuẩn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nước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hai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cốc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thủy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phểu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giấy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lọc</a:t>
            </a:r>
            <a:endParaRPr lang="en-US" sz="24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763137" y="4268209"/>
            <a:ext cx="7277992"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Tiến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hành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hành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khoa</a:t>
            </a:r>
            <a:endParaRPr lang="en-US" sz="2400" dirty="0">
              <a:latin typeface="Times New Roman" panose="02020603050405020304" pitchFamily="18" charset="0"/>
              <a:cs typeface="Times New Roman" panose="02020603050405020304" pitchFamily="18" charset="0"/>
            </a:endParaRPr>
          </a:p>
        </p:txBody>
      </p:sp>
      <p:pic>
        <p:nvPicPr>
          <p:cNvPr id="12" name="5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729268" y="3502494"/>
            <a:ext cx="3934303" cy="2116835"/>
          </a:xfrm>
          <a:prstGeom prst="rect">
            <a:avLst/>
          </a:prstGeom>
        </p:spPr>
      </p:pic>
    </p:spTree>
    <p:extLst>
      <p:ext uri="{BB962C8B-B14F-4D97-AF65-F5344CB8AC3E}">
        <p14:creationId xmlns:p14="http://schemas.microsoft.com/office/powerpoint/2010/main" val="44296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2"/>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12"/>
                                        </p:tgtEl>
                                      </p:cBhvr>
                                    </p:cmd>
                                  </p:childTnLst>
                                </p:cTn>
                              </p:par>
                            </p:childTnLst>
                          </p:cTn>
                        </p:par>
                      </p:childTnLst>
                    </p:cTn>
                  </p:par>
                </p:childTnLst>
              </p:cTn>
              <p:nextCondLst>
                <p:cond evt="onClick" delay="0">
                  <p:tgtEl>
                    <p:spTgt spid="12"/>
                  </p:tgtEl>
                </p:cond>
              </p:nextCondLst>
            </p:seq>
            <p:video>
              <p:cMediaNode vol="80000">
                <p:cTn id="38" fill="hold" display="0">
                  <p:stCondLst>
                    <p:cond delay="indefinite"/>
                  </p:stCondLst>
                </p:cTn>
                <p:tgtEl>
                  <p:spTgt spid="12"/>
                </p:tgtEl>
              </p:cMediaNode>
            </p:video>
          </p:childTnLst>
        </p:cTn>
      </p:par>
    </p:tnLst>
    <p:bldLst>
      <p:bldP spid="3" grpId="0"/>
      <p:bldP spid="9" grpId="0"/>
      <p:bldP spid="10" grpId="0"/>
      <p:bldP spid="8" grpId="0"/>
      <p:bldP spid="11" grpId="0"/>
      <p:bldP spid="11"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5061" y="0"/>
            <a:ext cx="8963246" cy="1446550"/>
          </a:xfrm>
          <a:prstGeom prst="rect">
            <a:avLst/>
          </a:prstGeom>
          <a:noFill/>
        </p:spPr>
        <p:txBody>
          <a:bodyPr wrap="square" rtlCol="0">
            <a:spAutoFit/>
          </a:bodyPr>
          <a:lstStyle/>
          <a:p>
            <a:r>
              <a:rPr lang="en-US" sz="2200" b="1" dirty="0">
                <a:latin typeface="Times New Roman" panose="02020603050405020304" pitchFamily="18" charset="0"/>
                <a:cs typeface="Times New Roman" panose="02020603050405020304" pitchFamily="18" charset="0"/>
              </a:rPr>
              <a:t>NHÓM </a:t>
            </a:r>
            <a:r>
              <a:rPr lang="en-US" sz="2200" b="1" dirty="0" smtClean="0">
                <a:latin typeface="Times New Roman" panose="02020603050405020304" pitchFamily="18" charset="0"/>
                <a:cs typeface="Times New Roman" panose="02020603050405020304" pitchFamily="18" charset="0"/>
              </a:rPr>
              <a:t>  </a:t>
            </a:r>
            <a:r>
              <a:rPr lang="en-US" sz="2200" b="1" dirty="0">
                <a:latin typeface="Times New Roman" panose="02020603050405020304" pitchFamily="18" charset="0"/>
                <a:cs typeface="Times New Roman" panose="02020603050405020304" pitchFamily="18" charset="0"/>
              </a:rPr>
              <a:t>LỚP </a:t>
            </a:r>
            <a:r>
              <a:rPr lang="en-US" sz="2200" i="1" dirty="0" smtClean="0">
                <a:latin typeface="Times New Roman" panose="02020603050405020304" pitchFamily="18" charset="0"/>
                <a:cs typeface="Times New Roman" panose="02020603050405020304" pitchFamily="18" charset="0"/>
              </a:rPr>
              <a:t>6b</a:t>
            </a:r>
            <a:endParaRPr lang="en-US" sz="2200" dirty="0">
              <a:latin typeface="Times New Roman" panose="02020603050405020304" pitchFamily="18" charset="0"/>
              <a:cs typeface="Times New Roman" panose="02020603050405020304" pitchFamily="18" charset="0"/>
            </a:endParaRPr>
          </a:p>
          <a:p>
            <a:pPr algn="ctr"/>
            <a:r>
              <a:rPr lang="en-US" sz="2200" b="1" dirty="0">
                <a:latin typeface="Times New Roman" panose="02020603050405020304" pitchFamily="18" charset="0"/>
                <a:cs typeface="Times New Roman" panose="02020603050405020304" pitchFamily="18" charset="0"/>
              </a:rPr>
              <a:t>PHIẾU HỌC TẬP</a:t>
            </a:r>
            <a:endParaRPr lang="en-US" sz="2200" dirty="0">
              <a:latin typeface="Times New Roman" panose="02020603050405020304" pitchFamily="18" charset="0"/>
              <a:cs typeface="Times New Roman" panose="02020603050405020304" pitchFamily="18" charset="0"/>
            </a:endParaRPr>
          </a:p>
          <a:p>
            <a:pPr algn="ctr"/>
            <a:r>
              <a:rPr lang="en-US" sz="2200" b="1" dirty="0" err="1">
                <a:latin typeface="Times New Roman" panose="02020603050405020304" pitchFamily="18" charset="0"/>
                <a:cs typeface="Times New Roman" panose="02020603050405020304" pitchFamily="18" charset="0"/>
              </a:rPr>
              <a:t>Lọc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nước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từ</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hỗn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hợp</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nước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lẫn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đất</a:t>
            </a:r>
            <a:endParaRPr lang="en-US" sz="2200" dirty="0">
              <a:latin typeface="Times New Roman" panose="02020603050405020304" pitchFamily="18" charset="0"/>
              <a:cs typeface="Times New Roman" panose="02020603050405020304" pitchFamily="18" charset="0"/>
            </a:endParaRPr>
          </a:p>
          <a:p>
            <a:endParaRPr lang="en-US" sz="2200" dirty="0">
              <a:latin typeface="Times New Roman" panose="02020603050405020304" pitchFamily="18"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659786867"/>
              </p:ext>
            </p:extLst>
          </p:nvPr>
        </p:nvGraphicFramePr>
        <p:xfrm>
          <a:off x="350886" y="1208894"/>
          <a:ext cx="9037674" cy="5649106"/>
        </p:xfrm>
        <a:graphic>
          <a:graphicData uri="http://schemas.openxmlformats.org/drawingml/2006/table">
            <a:tbl>
              <a:tblPr firstRow="1" firstCol="1" bandRow="1">
                <a:tableStyleId>{5C22544A-7EE6-4342-B048-85BDC9FD1C3A}</a:tableStyleId>
              </a:tblPr>
              <a:tblGrid>
                <a:gridCol w="1285763">
                  <a:extLst>
                    <a:ext uri="{9D8B030D-6E8A-4147-A177-3AD203B41FA5}">
                      <a16:colId xmlns="" xmlns:a16="http://schemas.microsoft.com/office/drawing/2014/main" val="20000"/>
                    </a:ext>
                  </a:extLst>
                </a:gridCol>
                <a:gridCol w="3828497">
                  <a:extLst>
                    <a:ext uri="{9D8B030D-6E8A-4147-A177-3AD203B41FA5}">
                      <a16:colId xmlns="" xmlns:a16="http://schemas.microsoft.com/office/drawing/2014/main" val="20001"/>
                    </a:ext>
                  </a:extLst>
                </a:gridCol>
                <a:gridCol w="1180214">
                  <a:extLst>
                    <a:ext uri="{9D8B030D-6E8A-4147-A177-3AD203B41FA5}">
                      <a16:colId xmlns="" xmlns:a16="http://schemas.microsoft.com/office/drawing/2014/main" val="20002"/>
                    </a:ext>
                  </a:extLst>
                </a:gridCol>
                <a:gridCol w="1520456">
                  <a:extLst>
                    <a:ext uri="{9D8B030D-6E8A-4147-A177-3AD203B41FA5}">
                      <a16:colId xmlns="" xmlns:a16="http://schemas.microsoft.com/office/drawing/2014/main" val="20003"/>
                    </a:ext>
                  </a:extLst>
                </a:gridCol>
                <a:gridCol w="1222744">
                  <a:extLst>
                    <a:ext uri="{9D8B030D-6E8A-4147-A177-3AD203B41FA5}">
                      <a16:colId xmlns="" xmlns:a16="http://schemas.microsoft.com/office/drawing/2014/main" val="20004"/>
                    </a:ext>
                  </a:extLst>
                </a:gridCol>
              </a:tblGrid>
              <a:tr h="1000879">
                <a:tc>
                  <a:txBody>
                    <a:bodyPr/>
                    <a:lstStyle/>
                    <a:p>
                      <a:pPr marL="0" marR="0" algn="ctr">
                        <a:lnSpc>
                          <a:spcPct val="107000"/>
                        </a:lnSpc>
                        <a:spcBef>
                          <a:spcPts val="0"/>
                        </a:spcBef>
                        <a:spcAft>
                          <a:spcPts val="0"/>
                        </a:spcAft>
                      </a:pPr>
                      <a:r>
                        <a:rPr lang="en-US" sz="2000" b="1" dirty="0" err="1">
                          <a:effectLst/>
                          <a:latin typeface="Times New Roman" panose="02020603050405020304" pitchFamily="18" charset="0"/>
                          <a:cs typeface="Times New Roman" panose="02020603050405020304" pitchFamily="18" charset="0"/>
                        </a:rPr>
                        <a:t>Chuẩn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bị</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solidFill>
                      <a:schemeClr val="accent2">
                        <a:lumMod val="75000"/>
                      </a:schemeClr>
                    </a:solidFill>
                  </a:tcPr>
                </a:tc>
                <a:tc>
                  <a:txBody>
                    <a:bodyPr/>
                    <a:lstStyle/>
                    <a:p>
                      <a:pPr marL="0" marR="0" algn="ctr">
                        <a:lnSpc>
                          <a:spcPct val="107000"/>
                        </a:lnSpc>
                        <a:spcBef>
                          <a:spcPts val="0"/>
                        </a:spcBef>
                        <a:spcAft>
                          <a:spcPts val="0"/>
                        </a:spcAft>
                      </a:pPr>
                      <a:r>
                        <a:rPr lang="en-US" sz="2000" b="1" dirty="0" err="1">
                          <a:effectLst/>
                          <a:latin typeface="Times New Roman" panose="02020603050405020304" pitchFamily="18" charset="0"/>
                          <a:cs typeface="Times New Roman" panose="02020603050405020304" pitchFamily="18" charset="0"/>
                        </a:rPr>
                        <a:t>Tiến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hành</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solidFill>
                      <a:schemeClr val="accent2">
                        <a:lumMod val="75000"/>
                      </a:schemeClr>
                    </a:solidFill>
                  </a:tcPr>
                </a:tc>
                <a:tc>
                  <a:txBody>
                    <a:bodyPr/>
                    <a:lstStyle/>
                    <a:p>
                      <a:pPr marL="0" marR="0" algn="ctr">
                        <a:lnSpc>
                          <a:spcPct val="107000"/>
                        </a:lnSpc>
                        <a:spcBef>
                          <a:spcPts val="0"/>
                        </a:spcBef>
                        <a:spcAft>
                          <a:spcPts val="0"/>
                        </a:spcAft>
                      </a:pPr>
                      <a:r>
                        <a:rPr lang="en-US" sz="2000" b="1">
                          <a:effectLst/>
                          <a:latin typeface="Times New Roman" panose="02020603050405020304" pitchFamily="18" charset="0"/>
                          <a:cs typeface="Times New Roman" panose="02020603050405020304" pitchFamily="18" charset="0"/>
                        </a:rPr>
                        <a:t>Kết quả</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solidFill>
                      <a:schemeClr val="accent2">
                        <a:lumMod val="75000"/>
                      </a:schemeClr>
                    </a:solidFill>
                  </a:tcPr>
                </a:tc>
                <a:tc>
                  <a:txBody>
                    <a:bodyPr/>
                    <a:lstStyle/>
                    <a:p>
                      <a:pPr marL="0" marR="0" algn="ctr">
                        <a:lnSpc>
                          <a:spcPct val="107000"/>
                        </a:lnSpc>
                        <a:spcBef>
                          <a:spcPts val="0"/>
                        </a:spcBef>
                        <a:spcAft>
                          <a:spcPts val="0"/>
                        </a:spcAft>
                      </a:pPr>
                      <a:r>
                        <a:rPr lang="en-US" sz="2000" b="1">
                          <a:effectLst/>
                          <a:latin typeface="Times New Roman" panose="02020603050405020304" pitchFamily="18" charset="0"/>
                          <a:cs typeface="Times New Roman" panose="02020603050405020304" pitchFamily="18" charset="0"/>
                        </a:rPr>
                        <a:t>Phương pháp tách chất</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solidFill>
                      <a:schemeClr val="accent2">
                        <a:lumMod val="75000"/>
                      </a:schemeClr>
                    </a:solidFill>
                  </a:tcPr>
                </a:tc>
                <a:tc>
                  <a:txBody>
                    <a:bodyPr/>
                    <a:lstStyle/>
                    <a:p>
                      <a:pPr marL="0" marR="0" algn="ctr">
                        <a:lnSpc>
                          <a:spcPct val="107000"/>
                        </a:lnSpc>
                        <a:spcBef>
                          <a:spcPts val="0"/>
                        </a:spcBef>
                        <a:spcAft>
                          <a:spcPts val="0"/>
                        </a:spcAft>
                      </a:pPr>
                      <a:r>
                        <a:rPr lang="en-US" sz="2000" b="1" dirty="0" err="1">
                          <a:effectLst/>
                          <a:latin typeface="Times New Roman" panose="02020603050405020304" pitchFamily="18" charset="0"/>
                          <a:cs typeface="Times New Roman" panose="02020603050405020304" pitchFamily="18" charset="0"/>
                        </a:rPr>
                        <a:t>Dựa</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vào</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tính</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chất</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solidFill>
                      <a:schemeClr val="accent2">
                        <a:lumMod val="75000"/>
                      </a:schemeClr>
                    </a:solidFill>
                  </a:tcPr>
                </a:tc>
                <a:extLst>
                  <a:ext uri="{0D108BD9-81ED-4DB2-BD59-A6C34878D82A}">
                    <a16:rowId xmlns="" xmlns:a16="http://schemas.microsoft.com/office/drawing/2014/main" val="10000"/>
                  </a:ext>
                </a:extLst>
              </a:tr>
              <a:tr h="4648227">
                <a:tc>
                  <a:txBody>
                    <a:bodyPr/>
                    <a:lstStyle/>
                    <a:p>
                      <a:pPr marL="0" marR="0">
                        <a:lnSpc>
                          <a:spcPct val="107000"/>
                        </a:lnSpc>
                        <a:spcBef>
                          <a:spcPts val="0"/>
                        </a:spcBef>
                        <a:spcAft>
                          <a:spcPts val="0"/>
                        </a:spcAft>
                      </a:pPr>
                      <a:r>
                        <a:rPr lang="en-US" sz="2000" b="1" dirty="0" err="1">
                          <a:effectLst/>
                          <a:latin typeface="Times New Roman" panose="02020603050405020304" pitchFamily="18" charset="0"/>
                          <a:cs typeface="Times New Roman" panose="02020603050405020304" pitchFamily="18" charset="0"/>
                        </a:rPr>
                        <a:t>đất</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nước</a:t>
                      </a:r>
                      <a:r>
                        <a:rPr lang="en-US" sz="2000" b="1" dirty="0">
                          <a:effectLst/>
                          <a:latin typeface="Times New Roman" panose="02020603050405020304" pitchFamily="18" charset="0"/>
                          <a:cs typeface="Times New Roman" panose="02020603050405020304" pitchFamily="18" charset="0"/>
                        </a:rPr>
                        <a:t>, </a:t>
                      </a:r>
                    </a:p>
                    <a:p>
                      <a:pPr marL="0" marR="0">
                        <a:lnSpc>
                          <a:spcPct val="107000"/>
                        </a:lnSpc>
                        <a:spcBef>
                          <a:spcPts val="0"/>
                        </a:spcBef>
                        <a:spcAft>
                          <a:spcPts val="0"/>
                        </a:spcAft>
                      </a:pPr>
                      <a:r>
                        <a:rPr lang="en-US" sz="2000" b="1" dirty="0">
                          <a:effectLst/>
                          <a:latin typeface="Times New Roman" panose="02020603050405020304" pitchFamily="18" charset="0"/>
                          <a:cs typeface="Times New Roman" panose="02020603050405020304" pitchFamily="18" charset="0"/>
                        </a:rPr>
                        <a:t>2 </a:t>
                      </a:r>
                      <a:r>
                        <a:rPr lang="en-US" sz="2000" b="1" dirty="0" err="1">
                          <a:effectLst/>
                          <a:latin typeface="Times New Roman" panose="02020603050405020304" pitchFamily="18" charset="0"/>
                          <a:cs typeface="Times New Roman" panose="02020603050405020304" pitchFamily="18" charset="0"/>
                        </a:rPr>
                        <a:t>cốc</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thủy</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tinh</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phễu</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lọc</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giấy</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lọc</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solidFill>
                      <a:schemeClr val="accent2">
                        <a:lumMod val="75000"/>
                      </a:schemeClr>
                    </a:solidFill>
                  </a:tcPr>
                </a:tc>
                <a:tc>
                  <a:txBody>
                    <a:bodyPr/>
                    <a:lstStyle/>
                    <a:p>
                      <a:pPr marL="0" marR="0">
                        <a:lnSpc>
                          <a:spcPct val="107000"/>
                        </a:lnSpc>
                        <a:spcBef>
                          <a:spcPts val="0"/>
                        </a:spcBef>
                        <a:spcAft>
                          <a:spcPts val="0"/>
                        </a:spcAft>
                      </a:pP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Lấy</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một</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cốc</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nước</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cho</a:t>
                      </a:r>
                      <a:r>
                        <a:rPr lang="en-US" sz="2000" b="1" dirty="0">
                          <a:effectLst/>
                          <a:latin typeface="Times New Roman" panose="02020603050405020304" pitchFamily="18" charset="0"/>
                          <a:cs typeface="Times New Roman" panose="02020603050405020304" pitchFamily="18" charset="0"/>
                        </a:rPr>
                        <a:t> 1 </a:t>
                      </a:r>
                      <a:r>
                        <a:rPr lang="en-US" sz="2000" b="1" dirty="0" err="1">
                          <a:effectLst/>
                          <a:latin typeface="Times New Roman" panose="02020603050405020304" pitchFamily="18" charset="0"/>
                          <a:cs typeface="Times New Roman" panose="02020603050405020304" pitchFamily="18" charset="0"/>
                        </a:rPr>
                        <a:t>thìa</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đất</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vào</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cốc</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Khuấy</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mạnh</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cho</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hỗn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hợp</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trong</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cốc</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đục</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đều</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lên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Dừng</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khuấy</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và</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quan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sát</a:t>
                      </a:r>
                      <a:r>
                        <a:rPr lang="en-US" sz="2000" b="1" dirty="0">
                          <a:effectLst/>
                          <a:latin typeface="Times New Roman" panose="02020603050405020304" pitchFamily="18" charset="0"/>
                          <a:cs typeface="Times New Roman" panose="02020603050405020304" pitchFamily="18" charset="0"/>
                        </a:rPr>
                        <a:t>.</a:t>
                      </a:r>
                    </a:p>
                    <a:p>
                      <a:pPr marL="342900" marR="0" indent="-342900" algn="l">
                        <a:lnSpc>
                          <a:spcPct val="107000"/>
                        </a:lnSpc>
                        <a:spcBef>
                          <a:spcPts val="0"/>
                        </a:spcBef>
                        <a:spcAft>
                          <a:spcPts val="0"/>
                        </a:spcAft>
                        <a:buFontTx/>
                        <a:buChar char="-"/>
                      </a:pPr>
                      <a:r>
                        <a:rPr lang="en-US" sz="2000" b="1" dirty="0" err="1">
                          <a:effectLst/>
                          <a:latin typeface="Times New Roman" panose="02020603050405020304" pitchFamily="18" charset="0"/>
                          <a:cs typeface="Times New Roman" panose="02020603050405020304" pitchFamily="18" charset="0"/>
                        </a:rPr>
                        <a:t>Gấp</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giấy</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lọc</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và</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đặt</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vào</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phễu</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Hình</a:t>
                      </a:r>
                      <a:r>
                        <a:rPr lang="en-US" sz="2000" b="1" dirty="0">
                          <a:effectLst/>
                          <a:latin typeface="Times New Roman" panose="02020603050405020304" pitchFamily="18" charset="0"/>
                          <a:cs typeface="Times New Roman" panose="02020603050405020304" pitchFamily="18" charset="0"/>
                        </a:rPr>
                        <a:t> 2.3)</a:t>
                      </a:r>
                    </a:p>
                    <a:p>
                      <a:pPr marL="342900" marR="0" indent="-342900" algn="l">
                        <a:lnSpc>
                          <a:spcPct val="107000"/>
                        </a:lnSpc>
                        <a:spcBef>
                          <a:spcPts val="0"/>
                        </a:spcBef>
                        <a:spcAft>
                          <a:spcPts val="0"/>
                        </a:spcAft>
                        <a:buFontTx/>
                        <a:buChar char="-"/>
                      </a:pPr>
                      <a:endParaRPr lang="en-US" sz="2000" b="1" dirty="0">
                        <a:effectLst/>
                        <a:latin typeface="Times New Roman" panose="02020603050405020304" pitchFamily="18" charset="0"/>
                        <a:cs typeface="Times New Roman" panose="02020603050405020304" pitchFamily="18" charset="0"/>
                      </a:endParaRPr>
                    </a:p>
                    <a:p>
                      <a:pPr marL="342900" marR="0" indent="-342900" algn="l">
                        <a:lnSpc>
                          <a:spcPct val="107000"/>
                        </a:lnSpc>
                        <a:spcBef>
                          <a:spcPts val="0"/>
                        </a:spcBef>
                        <a:spcAft>
                          <a:spcPts val="0"/>
                        </a:spcAft>
                        <a:buFontTx/>
                        <a:buChar char="-"/>
                      </a:pPr>
                      <a:r>
                        <a:rPr lang="en-US" sz="2000" b="1" dirty="0" err="1">
                          <a:effectLst/>
                          <a:latin typeface="Times New Roman" panose="02020603050405020304" pitchFamily="18" charset="0"/>
                          <a:cs typeface="Times New Roman" panose="02020603050405020304" pitchFamily="18" charset="0"/>
                        </a:rPr>
                        <a:t>Gạn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lấy</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lớp</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nước</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phía</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trên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gọi</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là</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nước</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gạn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đem</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rót</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từ</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từ</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đến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hết</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vào</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phễu</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lọc</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có</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giấy</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lọc</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Hình</a:t>
                      </a:r>
                      <a:r>
                        <a:rPr lang="en-US" sz="2000" b="1" dirty="0">
                          <a:effectLst/>
                          <a:latin typeface="Times New Roman" panose="02020603050405020304" pitchFamily="18" charset="0"/>
                          <a:cs typeface="Times New Roman" panose="02020603050405020304" pitchFamily="18" charset="0"/>
                        </a:rPr>
                        <a:t> 2.4). </a:t>
                      </a:r>
                    </a:p>
                    <a:p>
                      <a:pPr marL="0" marR="0" indent="0" algn="l">
                        <a:lnSpc>
                          <a:spcPct val="107000"/>
                        </a:lnSpc>
                        <a:spcBef>
                          <a:spcPts val="0"/>
                        </a:spcBef>
                        <a:spcAft>
                          <a:spcPts val="0"/>
                        </a:spcAft>
                        <a:buFontTx/>
                        <a:buNone/>
                      </a:pPr>
                      <a:r>
                        <a:rPr lang="en-US" sz="2000" b="1" dirty="0">
                          <a:effectLst/>
                          <a:latin typeface="Times New Roman" panose="02020603050405020304" pitchFamily="18" charset="0"/>
                          <a:cs typeface="Times New Roman" panose="02020603050405020304" pitchFamily="18" charset="0"/>
                        </a:rPr>
                        <a:t>                                   </a:t>
                      </a:r>
                    </a:p>
                    <a:p>
                      <a:pPr marL="0" marR="0">
                        <a:lnSpc>
                          <a:spcPct val="100000"/>
                        </a:lnSpc>
                        <a:spcBef>
                          <a:spcPts val="0"/>
                        </a:spcBef>
                        <a:spcAft>
                          <a:spcPts val="0"/>
                        </a:spcAft>
                      </a:pPr>
                      <a:r>
                        <a:rPr lang="en-US" sz="2000" b="1" dirty="0" err="1">
                          <a:effectLst/>
                          <a:latin typeface="Times New Roman" panose="02020603050405020304" pitchFamily="18" charset="0"/>
                          <a:cs typeface="Times New Roman" panose="02020603050405020304" pitchFamily="18" charset="0"/>
                        </a:rPr>
                        <a:t>Nước</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chảy</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ra</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khỏi</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phễu</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lọc</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được</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thu</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vào</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cốc</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hứng</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gọi</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là</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nước</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lọc</a:t>
                      </a:r>
                      <a:r>
                        <a:rPr lang="en-US" sz="2000" b="1" dirty="0">
                          <a:effectLst/>
                          <a:latin typeface="Times New Roman" panose="02020603050405020304" pitchFamily="18" charset="0"/>
                          <a:cs typeface="Times New Roman" panose="02020603050405020304" pitchFamily="18" charset="0"/>
                        </a:rPr>
                        <a:t>.</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tc>
                <a:tc>
                  <a:txBody>
                    <a:bodyPr/>
                    <a:lstStyle/>
                    <a:p>
                      <a:pPr marL="0" marR="0">
                        <a:lnSpc>
                          <a:spcPct val="107000"/>
                        </a:lnSpc>
                        <a:spcBef>
                          <a:spcPts val="0"/>
                        </a:spcBef>
                        <a:spcAft>
                          <a:spcPts val="0"/>
                        </a:spcAft>
                      </a:pPr>
                      <a:r>
                        <a:rPr lang="en-US" sz="2000" b="1" dirty="0">
                          <a:effectLst/>
                          <a:latin typeface="Times New Roman" panose="02020603050405020304" pitchFamily="18" charset="0"/>
                          <a:cs typeface="Times New Roman" panose="02020603050405020304" pitchFamily="18" charset="0"/>
                        </a:rPr>
                        <a:t> </a:t>
                      </a:r>
                    </a:p>
                    <a:p>
                      <a:pPr marL="0" marR="0">
                        <a:lnSpc>
                          <a:spcPct val="107000"/>
                        </a:lnSpc>
                        <a:spcBef>
                          <a:spcPts val="0"/>
                        </a:spcBef>
                        <a:spcAft>
                          <a:spcPts val="0"/>
                        </a:spcAft>
                      </a:pPr>
                      <a:r>
                        <a:rPr lang="en-US" sz="2000" b="1" dirty="0">
                          <a:effectLst/>
                          <a:latin typeface="Times New Roman" panose="02020603050405020304" pitchFamily="18" charset="0"/>
                          <a:cs typeface="Times New Roman" panose="02020603050405020304" pitchFamily="18" charset="0"/>
                        </a:rPr>
                        <a:t> </a:t>
                      </a:r>
                    </a:p>
                    <a:p>
                      <a:pPr marL="0" marR="0">
                        <a:lnSpc>
                          <a:spcPct val="107000"/>
                        </a:lnSpc>
                        <a:spcBef>
                          <a:spcPts val="0"/>
                        </a:spcBef>
                        <a:spcAft>
                          <a:spcPts val="0"/>
                        </a:spcAft>
                      </a:pPr>
                      <a:r>
                        <a:rPr lang="en-US" sz="2000" b="1" dirty="0">
                          <a:effectLst/>
                          <a:latin typeface="Times New Roman" panose="02020603050405020304" pitchFamily="18" charset="0"/>
                          <a:cs typeface="Times New Roman" panose="02020603050405020304" pitchFamily="18" charset="0"/>
                        </a:rPr>
                        <a:t> </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tc>
                <a:tc>
                  <a:txBody>
                    <a:bodyPr/>
                    <a:lstStyle/>
                    <a:p>
                      <a:pPr marL="0" marR="0">
                        <a:lnSpc>
                          <a:spcPct val="107000"/>
                        </a:lnSpc>
                        <a:spcBef>
                          <a:spcPts val="0"/>
                        </a:spcBef>
                        <a:spcAft>
                          <a:spcPts val="0"/>
                        </a:spcAft>
                      </a:pPr>
                      <a:r>
                        <a:rPr lang="en-US" sz="2000" b="1" dirty="0">
                          <a:effectLst/>
                          <a:latin typeface="Times New Roman" panose="02020603050405020304" pitchFamily="18" charset="0"/>
                          <a:cs typeface="Times New Roman" panose="02020603050405020304" pitchFamily="18" charset="0"/>
                        </a:rPr>
                        <a:t> </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tc>
                <a:tc>
                  <a:txBody>
                    <a:bodyPr/>
                    <a:lstStyle/>
                    <a:p>
                      <a:pPr marL="0" marR="0">
                        <a:lnSpc>
                          <a:spcPct val="107000"/>
                        </a:lnSpc>
                        <a:spcBef>
                          <a:spcPts val="0"/>
                        </a:spcBef>
                        <a:spcAft>
                          <a:spcPts val="0"/>
                        </a:spcAft>
                      </a:pPr>
                      <a:r>
                        <a:rPr lang="en-US" sz="2000" b="1" dirty="0">
                          <a:effectLst/>
                          <a:latin typeface="Times New Roman" panose="02020603050405020304" pitchFamily="18" charset="0"/>
                          <a:cs typeface="Times New Roman" panose="02020603050405020304" pitchFamily="18" charset="0"/>
                        </a:rPr>
                        <a:t> </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tc>
                <a:extLst>
                  <a:ext uri="{0D108BD9-81ED-4DB2-BD59-A6C34878D82A}">
                    <a16:rowId xmlns="" xmlns:a16="http://schemas.microsoft.com/office/drawing/2014/main" val="10001"/>
                  </a:ext>
                </a:extLst>
              </a:tr>
            </a:tbl>
          </a:graphicData>
        </a:graphic>
      </p:graphicFrame>
      <p:sp>
        <p:nvSpPr>
          <p:cNvPr id="9" name="TextBox 8"/>
          <p:cNvSpPr txBox="1"/>
          <p:nvPr/>
        </p:nvSpPr>
        <p:spPr>
          <a:xfrm>
            <a:off x="9579939" y="2200940"/>
            <a:ext cx="2115879" cy="2308324"/>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hãy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quan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sát</a:t>
            </a:r>
            <a:r>
              <a:rPr lang="en-US" sz="2400" b="1" dirty="0">
                <a:latin typeface="Times New Roman" panose="02020603050405020304" pitchFamily="18" charset="0"/>
                <a:cs typeface="Times New Roman" panose="02020603050405020304" pitchFamily="18" charset="0"/>
              </a:rPr>
              <a:t>, so </a:t>
            </a:r>
            <a:r>
              <a:rPr lang="en-US" sz="2400" b="1" dirty="0" err="1">
                <a:latin typeface="Times New Roman" panose="02020603050405020304" pitchFamily="18" charset="0"/>
                <a:cs typeface="Times New Roman" panose="02020603050405020304" pitchFamily="18" charset="0"/>
              </a:rPr>
              <a:t>sánh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màu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sắc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lọc</a:t>
            </a:r>
            <a:r>
              <a:rPr lang="en-US" sz="2400" b="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8184" y="3828270"/>
            <a:ext cx="1536715" cy="68099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5708" y="5430453"/>
            <a:ext cx="1625609" cy="689792"/>
          </a:xfrm>
          <a:prstGeom prst="rect">
            <a:avLst/>
          </a:prstGeom>
        </p:spPr>
      </p:pic>
    </p:spTree>
    <p:extLst>
      <p:ext uri="{BB962C8B-B14F-4D97-AF65-F5344CB8AC3E}">
        <p14:creationId xmlns:p14="http://schemas.microsoft.com/office/powerpoint/2010/main" val="1456775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5061" y="0"/>
            <a:ext cx="8963246" cy="1446550"/>
          </a:xfrm>
          <a:prstGeom prst="rect">
            <a:avLst/>
          </a:prstGeom>
          <a:noFill/>
        </p:spPr>
        <p:txBody>
          <a:bodyPr wrap="square" rtlCol="0">
            <a:spAutoFit/>
          </a:bodyPr>
          <a:lstStyle/>
          <a:p>
            <a:r>
              <a:rPr lang="en-US" sz="2200" b="1" dirty="0">
                <a:latin typeface="Times New Roman" panose="02020603050405020304" pitchFamily="18" charset="0"/>
                <a:cs typeface="Times New Roman" panose="02020603050405020304" pitchFamily="18" charset="0"/>
              </a:rPr>
              <a:t>NHÓM </a:t>
            </a:r>
            <a:r>
              <a:rPr lang="en-US" sz="2200" b="1" dirty="0" smtClean="0">
                <a:latin typeface="Times New Roman" panose="02020603050405020304" pitchFamily="18" charset="0"/>
                <a:cs typeface="Times New Roman" panose="02020603050405020304" pitchFamily="18" charset="0"/>
              </a:rPr>
              <a:t>  </a:t>
            </a:r>
            <a:r>
              <a:rPr lang="en-US" sz="2200" b="1" dirty="0">
                <a:latin typeface="Times New Roman" panose="02020603050405020304" pitchFamily="18" charset="0"/>
                <a:cs typeface="Times New Roman" panose="02020603050405020304" pitchFamily="18" charset="0"/>
              </a:rPr>
              <a:t>LỚP </a:t>
            </a:r>
            <a:r>
              <a:rPr lang="en-US" sz="2200" i="1" dirty="0" smtClean="0">
                <a:latin typeface="Times New Roman" panose="02020603050405020304" pitchFamily="18" charset="0"/>
                <a:cs typeface="Times New Roman" panose="02020603050405020304" pitchFamily="18" charset="0"/>
              </a:rPr>
              <a:t>6b</a:t>
            </a:r>
            <a:endParaRPr lang="en-US" sz="2200" dirty="0">
              <a:latin typeface="Times New Roman" panose="02020603050405020304" pitchFamily="18" charset="0"/>
              <a:cs typeface="Times New Roman" panose="02020603050405020304" pitchFamily="18" charset="0"/>
            </a:endParaRPr>
          </a:p>
          <a:p>
            <a:pPr algn="ctr"/>
            <a:r>
              <a:rPr lang="en-US" sz="2200" b="1" dirty="0">
                <a:latin typeface="Times New Roman" panose="02020603050405020304" pitchFamily="18" charset="0"/>
                <a:cs typeface="Times New Roman" panose="02020603050405020304" pitchFamily="18" charset="0"/>
              </a:rPr>
              <a:t>PHIẾU HỌC TẬP</a:t>
            </a:r>
            <a:endParaRPr lang="en-US" sz="2200" dirty="0">
              <a:latin typeface="Times New Roman" panose="02020603050405020304" pitchFamily="18" charset="0"/>
              <a:cs typeface="Times New Roman" panose="02020603050405020304" pitchFamily="18" charset="0"/>
            </a:endParaRPr>
          </a:p>
          <a:p>
            <a:pPr algn="ctr"/>
            <a:r>
              <a:rPr lang="en-US" sz="2200" b="1" dirty="0" err="1">
                <a:latin typeface="Times New Roman" panose="02020603050405020304" pitchFamily="18" charset="0"/>
                <a:cs typeface="Times New Roman" panose="02020603050405020304" pitchFamily="18" charset="0"/>
              </a:rPr>
              <a:t>Lọc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nước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từ</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hỗn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hợp</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nước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lẫn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đất</a:t>
            </a:r>
            <a:endParaRPr lang="en-US" sz="2200" dirty="0">
              <a:latin typeface="Times New Roman" panose="02020603050405020304" pitchFamily="18" charset="0"/>
              <a:cs typeface="Times New Roman" panose="02020603050405020304" pitchFamily="18" charset="0"/>
            </a:endParaRPr>
          </a:p>
          <a:p>
            <a:endParaRPr lang="en-US" sz="2200" dirty="0">
              <a:latin typeface="Times New Roman" panose="02020603050405020304" pitchFamily="18"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934878812"/>
              </p:ext>
            </p:extLst>
          </p:nvPr>
        </p:nvGraphicFramePr>
        <p:xfrm>
          <a:off x="350886" y="1208894"/>
          <a:ext cx="9491855" cy="5649106"/>
        </p:xfrm>
        <a:graphic>
          <a:graphicData uri="http://schemas.openxmlformats.org/drawingml/2006/table">
            <a:tbl>
              <a:tblPr firstRow="1" firstCol="1" bandRow="1">
                <a:tableStyleId>{5C22544A-7EE6-4342-B048-85BDC9FD1C3A}</a:tableStyleId>
              </a:tblPr>
              <a:tblGrid>
                <a:gridCol w="1301136">
                  <a:extLst>
                    <a:ext uri="{9D8B030D-6E8A-4147-A177-3AD203B41FA5}">
                      <a16:colId xmlns="" xmlns:a16="http://schemas.microsoft.com/office/drawing/2014/main" val="20000"/>
                    </a:ext>
                  </a:extLst>
                </a:gridCol>
                <a:gridCol w="3874271">
                  <a:extLst>
                    <a:ext uri="{9D8B030D-6E8A-4147-A177-3AD203B41FA5}">
                      <a16:colId xmlns="" xmlns:a16="http://schemas.microsoft.com/office/drawing/2014/main" val="20001"/>
                    </a:ext>
                  </a:extLst>
                </a:gridCol>
                <a:gridCol w="1470614">
                  <a:extLst>
                    <a:ext uri="{9D8B030D-6E8A-4147-A177-3AD203B41FA5}">
                      <a16:colId xmlns="" xmlns:a16="http://schemas.microsoft.com/office/drawing/2014/main" val="20002"/>
                    </a:ext>
                  </a:extLst>
                </a:gridCol>
                <a:gridCol w="1215440">
                  <a:extLst>
                    <a:ext uri="{9D8B030D-6E8A-4147-A177-3AD203B41FA5}">
                      <a16:colId xmlns="" xmlns:a16="http://schemas.microsoft.com/office/drawing/2014/main" val="20003"/>
                    </a:ext>
                  </a:extLst>
                </a:gridCol>
                <a:gridCol w="1630394">
                  <a:extLst>
                    <a:ext uri="{9D8B030D-6E8A-4147-A177-3AD203B41FA5}">
                      <a16:colId xmlns="" xmlns:a16="http://schemas.microsoft.com/office/drawing/2014/main" val="20004"/>
                    </a:ext>
                  </a:extLst>
                </a:gridCol>
              </a:tblGrid>
              <a:tr h="1000879">
                <a:tc>
                  <a:txBody>
                    <a:bodyPr/>
                    <a:lstStyle/>
                    <a:p>
                      <a:pPr marL="0" marR="0" algn="ctr">
                        <a:lnSpc>
                          <a:spcPct val="107000"/>
                        </a:lnSpc>
                        <a:spcBef>
                          <a:spcPts val="0"/>
                        </a:spcBef>
                        <a:spcAft>
                          <a:spcPts val="0"/>
                        </a:spcAft>
                      </a:pPr>
                      <a:r>
                        <a:rPr lang="en-US" sz="2000" b="1" dirty="0" err="1">
                          <a:effectLst/>
                          <a:latin typeface="Times New Roman" panose="02020603050405020304" pitchFamily="18" charset="0"/>
                          <a:cs typeface="Times New Roman" panose="02020603050405020304" pitchFamily="18" charset="0"/>
                        </a:rPr>
                        <a:t>Chuẩn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bị</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solidFill>
                      <a:schemeClr val="accent2">
                        <a:lumMod val="75000"/>
                      </a:schemeClr>
                    </a:solidFill>
                  </a:tcPr>
                </a:tc>
                <a:tc>
                  <a:txBody>
                    <a:bodyPr/>
                    <a:lstStyle/>
                    <a:p>
                      <a:pPr marL="0" marR="0" algn="ctr">
                        <a:lnSpc>
                          <a:spcPct val="107000"/>
                        </a:lnSpc>
                        <a:spcBef>
                          <a:spcPts val="0"/>
                        </a:spcBef>
                        <a:spcAft>
                          <a:spcPts val="0"/>
                        </a:spcAft>
                      </a:pPr>
                      <a:r>
                        <a:rPr lang="en-US" sz="2000" b="1" dirty="0" err="1">
                          <a:effectLst/>
                          <a:latin typeface="Times New Roman" panose="02020603050405020304" pitchFamily="18" charset="0"/>
                          <a:cs typeface="Times New Roman" panose="02020603050405020304" pitchFamily="18" charset="0"/>
                        </a:rPr>
                        <a:t>Tiến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hành</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solidFill>
                      <a:schemeClr val="accent2">
                        <a:lumMod val="75000"/>
                      </a:schemeClr>
                    </a:solidFill>
                  </a:tcPr>
                </a:tc>
                <a:tc>
                  <a:txBody>
                    <a:bodyPr/>
                    <a:lstStyle/>
                    <a:p>
                      <a:pPr marL="0" marR="0" algn="ctr">
                        <a:lnSpc>
                          <a:spcPct val="107000"/>
                        </a:lnSpc>
                        <a:spcBef>
                          <a:spcPts val="0"/>
                        </a:spcBef>
                        <a:spcAft>
                          <a:spcPts val="0"/>
                        </a:spcAft>
                      </a:pPr>
                      <a:r>
                        <a:rPr lang="en-US" sz="2000" b="1">
                          <a:effectLst/>
                          <a:latin typeface="Times New Roman" panose="02020603050405020304" pitchFamily="18" charset="0"/>
                          <a:cs typeface="Times New Roman" panose="02020603050405020304" pitchFamily="18" charset="0"/>
                        </a:rPr>
                        <a:t>Kết quả</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solidFill>
                      <a:schemeClr val="accent2">
                        <a:lumMod val="75000"/>
                      </a:schemeClr>
                    </a:solidFill>
                  </a:tcPr>
                </a:tc>
                <a:tc>
                  <a:txBody>
                    <a:bodyPr/>
                    <a:lstStyle/>
                    <a:p>
                      <a:pPr marL="0" marR="0" algn="ctr">
                        <a:lnSpc>
                          <a:spcPct val="107000"/>
                        </a:lnSpc>
                        <a:spcBef>
                          <a:spcPts val="0"/>
                        </a:spcBef>
                        <a:spcAft>
                          <a:spcPts val="0"/>
                        </a:spcAft>
                      </a:pPr>
                      <a:r>
                        <a:rPr lang="en-US" sz="2000" b="1">
                          <a:effectLst/>
                          <a:latin typeface="Times New Roman" panose="02020603050405020304" pitchFamily="18" charset="0"/>
                          <a:cs typeface="Times New Roman" panose="02020603050405020304" pitchFamily="18" charset="0"/>
                        </a:rPr>
                        <a:t>Phương pháp tách chất</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solidFill>
                      <a:schemeClr val="accent2">
                        <a:lumMod val="75000"/>
                      </a:schemeClr>
                    </a:solidFill>
                  </a:tcPr>
                </a:tc>
                <a:tc>
                  <a:txBody>
                    <a:bodyPr/>
                    <a:lstStyle/>
                    <a:p>
                      <a:pPr marL="0" marR="0" algn="ctr">
                        <a:lnSpc>
                          <a:spcPct val="107000"/>
                        </a:lnSpc>
                        <a:spcBef>
                          <a:spcPts val="0"/>
                        </a:spcBef>
                        <a:spcAft>
                          <a:spcPts val="0"/>
                        </a:spcAft>
                      </a:pPr>
                      <a:r>
                        <a:rPr lang="en-US" sz="2000" b="1" dirty="0" err="1">
                          <a:effectLst/>
                          <a:latin typeface="Times New Roman" panose="02020603050405020304" pitchFamily="18" charset="0"/>
                          <a:cs typeface="Times New Roman" panose="02020603050405020304" pitchFamily="18" charset="0"/>
                        </a:rPr>
                        <a:t>Dựa</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vào</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tính</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chất</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solidFill>
                      <a:schemeClr val="accent2">
                        <a:lumMod val="75000"/>
                      </a:schemeClr>
                    </a:solidFill>
                  </a:tcPr>
                </a:tc>
                <a:extLst>
                  <a:ext uri="{0D108BD9-81ED-4DB2-BD59-A6C34878D82A}">
                    <a16:rowId xmlns="" xmlns:a16="http://schemas.microsoft.com/office/drawing/2014/main" val="10000"/>
                  </a:ext>
                </a:extLst>
              </a:tr>
              <a:tr h="4648227">
                <a:tc>
                  <a:txBody>
                    <a:bodyPr/>
                    <a:lstStyle/>
                    <a:p>
                      <a:pPr marL="0" marR="0">
                        <a:lnSpc>
                          <a:spcPct val="107000"/>
                        </a:lnSpc>
                        <a:spcBef>
                          <a:spcPts val="0"/>
                        </a:spcBef>
                        <a:spcAft>
                          <a:spcPts val="0"/>
                        </a:spcAft>
                      </a:pPr>
                      <a:r>
                        <a:rPr lang="en-US" sz="2000" b="1" dirty="0" err="1">
                          <a:effectLst/>
                          <a:latin typeface="Times New Roman" panose="02020603050405020304" pitchFamily="18" charset="0"/>
                          <a:cs typeface="Times New Roman" panose="02020603050405020304" pitchFamily="18" charset="0"/>
                        </a:rPr>
                        <a:t>đất</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nước</a:t>
                      </a:r>
                      <a:r>
                        <a:rPr lang="en-US" sz="2000" b="1" dirty="0">
                          <a:effectLst/>
                          <a:latin typeface="Times New Roman" panose="02020603050405020304" pitchFamily="18" charset="0"/>
                          <a:cs typeface="Times New Roman" panose="02020603050405020304" pitchFamily="18" charset="0"/>
                        </a:rPr>
                        <a:t>, </a:t>
                      </a:r>
                    </a:p>
                    <a:p>
                      <a:pPr marL="0" marR="0">
                        <a:lnSpc>
                          <a:spcPct val="107000"/>
                        </a:lnSpc>
                        <a:spcBef>
                          <a:spcPts val="0"/>
                        </a:spcBef>
                        <a:spcAft>
                          <a:spcPts val="0"/>
                        </a:spcAft>
                      </a:pPr>
                      <a:r>
                        <a:rPr lang="en-US" sz="2000" b="1" dirty="0">
                          <a:effectLst/>
                          <a:latin typeface="Times New Roman" panose="02020603050405020304" pitchFamily="18" charset="0"/>
                          <a:cs typeface="Times New Roman" panose="02020603050405020304" pitchFamily="18" charset="0"/>
                        </a:rPr>
                        <a:t>2 </a:t>
                      </a:r>
                      <a:r>
                        <a:rPr lang="en-US" sz="2000" b="1" dirty="0" err="1">
                          <a:effectLst/>
                          <a:latin typeface="Times New Roman" panose="02020603050405020304" pitchFamily="18" charset="0"/>
                          <a:cs typeface="Times New Roman" panose="02020603050405020304" pitchFamily="18" charset="0"/>
                        </a:rPr>
                        <a:t>cốc</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thủy</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tinh</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phễu</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lọc</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giấy</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lọc</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solidFill>
                      <a:schemeClr val="accent2">
                        <a:lumMod val="75000"/>
                      </a:schemeClr>
                    </a:solidFill>
                  </a:tcPr>
                </a:tc>
                <a:tc>
                  <a:txBody>
                    <a:bodyPr/>
                    <a:lstStyle/>
                    <a:p>
                      <a:pPr marL="0" marR="0">
                        <a:lnSpc>
                          <a:spcPct val="107000"/>
                        </a:lnSpc>
                        <a:spcBef>
                          <a:spcPts val="0"/>
                        </a:spcBef>
                        <a:spcAft>
                          <a:spcPts val="0"/>
                        </a:spcAft>
                      </a:pP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Lấy</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một</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cốc</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nước</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cho</a:t>
                      </a:r>
                      <a:r>
                        <a:rPr lang="en-US" sz="2000" b="1" dirty="0">
                          <a:effectLst/>
                          <a:latin typeface="Times New Roman" panose="02020603050405020304" pitchFamily="18" charset="0"/>
                          <a:cs typeface="Times New Roman" panose="02020603050405020304" pitchFamily="18" charset="0"/>
                        </a:rPr>
                        <a:t> 1 </a:t>
                      </a:r>
                      <a:r>
                        <a:rPr lang="en-US" sz="2000" b="1" dirty="0" err="1">
                          <a:effectLst/>
                          <a:latin typeface="Times New Roman" panose="02020603050405020304" pitchFamily="18" charset="0"/>
                          <a:cs typeface="Times New Roman" panose="02020603050405020304" pitchFamily="18" charset="0"/>
                        </a:rPr>
                        <a:t>thìa</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đất</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vào</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cốc</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Khuấy</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mạnh</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cho</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hỗn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hợp</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trong</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cốc</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đục</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đều</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lên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Dừng</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khuấy</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và</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quan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sát</a:t>
                      </a:r>
                      <a:r>
                        <a:rPr lang="en-US" sz="2000" b="1" dirty="0">
                          <a:effectLst/>
                          <a:latin typeface="Times New Roman" panose="02020603050405020304" pitchFamily="18" charset="0"/>
                          <a:cs typeface="Times New Roman" panose="02020603050405020304" pitchFamily="18" charset="0"/>
                        </a:rPr>
                        <a:t>.</a:t>
                      </a:r>
                    </a:p>
                    <a:p>
                      <a:pPr marL="342900" marR="0" indent="-342900" algn="l">
                        <a:lnSpc>
                          <a:spcPct val="107000"/>
                        </a:lnSpc>
                        <a:spcBef>
                          <a:spcPts val="0"/>
                        </a:spcBef>
                        <a:spcAft>
                          <a:spcPts val="0"/>
                        </a:spcAft>
                        <a:buFontTx/>
                        <a:buChar char="-"/>
                      </a:pPr>
                      <a:r>
                        <a:rPr lang="en-US" sz="2000" b="1" dirty="0" err="1">
                          <a:effectLst/>
                          <a:latin typeface="Times New Roman" panose="02020603050405020304" pitchFamily="18" charset="0"/>
                          <a:cs typeface="Times New Roman" panose="02020603050405020304" pitchFamily="18" charset="0"/>
                        </a:rPr>
                        <a:t>Gấp</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giấy</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lọc</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và</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đặt</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vào</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phễu</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Hình</a:t>
                      </a:r>
                      <a:r>
                        <a:rPr lang="en-US" sz="2000" b="1" dirty="0">
                          <a:effectLst/>
                          <a:latin typeface="Times New Roman" panose="02020603050405020304" pitchFamily="18" charset="0"/>
                          <a:cs typeface="Times New Roman" panose="02020603050405020304" pitchFamily="18" charset="0"/>
                        </a:rPr>
                        <a:t> 2.3)</a:t>
                      </a:r>
                    </a:p>
                    <a:p>
                      <a:pPr marL="342900" marR="0" indent="-342900" algn="l">
                        <a:lnSpc>
                          <a:spcPct val="107000"/>
                        </a:lnSpc>
                        <a:spcBef>
                          <a:spcPts val="0"/>
                        </a:spcBef>
                        <a:spcAft>
                          <a:spcPts val="0"/>
                        </a:spcAft>
                        <a:buFontTx/>
                        <a:buChar char="-"/>
                      </a:pPr>
                      <a:endParaRPr lang="en-US" sz="2000" b="1" dirty="0">
                        <a:effectLst/>
                        <a:latin typeface="Times New Roman" panose="02020603050405020304" pitchFamily="18" charset="0"/>
                        <a:cs typeface="Times New Roman" panose="02020603050405020304" pitchFamily="18" charset="0"/>
                      </a:endParaRPr>
                    </a:p>
                    <a:p>
                      <a:pPr marL="342900" marR="0" indent="-342900" algn="l">
                        <a:lnSpc>
                          <a:spcPct val="107000"/>
                        </a:lnSpc>
                        <a:spcBef>
                          <a:spcPts val="0"/>
                        </a:spcBef>
                        <a:spcAft>
                          <a:spcPts val="0"/>
                        </a:spcAft>
                        <a:buFontTx/>
                        <a:buChar char="-"/>
                      </a:pPr>
                      <a:r>
                        <a:rPr lang="en-US" sz="2000" b="1" dirty="0" err="1">
                          <a:effectLst/>
                          <a:latin typeface="Times New Roman" panose="02020603050405020304" pitchFamily="18" charset="0"/>
                          <a:cs typeface="Times New Roman" panose="02020603050405020304" pitchFamily="18" charset="0"/>
                        </a:rPr>
                        <a:t>Gạn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lấy</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lớp</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nước</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phía</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trên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gọi</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là</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nước</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gạn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đem</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rót</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từ</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từ</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đến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hết</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vào</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phễu</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lọc</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có</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giấy</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lọc</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Hình</a:t>
                      </a:r>
                      <a:r>
                        <a:rPr lang="en-US" sz="2000" b="1" dirty="0">
                          <a:effectLst/>
                          <a:latin typeface="Times New Roman" panose="02020603050405020304" pitchFamily="18" charset="0"/>
                          <a:cs typeface="Times New Roman" panose="02020603050405020304" pitchFamily="18" charset="0"/>
                        </a:rPr>
                        <a:t> 2.4). </a:t>
                      </a:r>
                    </a:p>
                    <a:p>
                      <a:pPr marL="0" marR="0" indent="0" algn="l">
                        <a:lnSpc>
                          <a:spcPct val="107000"/>
                        </a:lnSpc>
                        <a:spcBef>
                          <a:spcPts val="0"/>
                        </a:spcBef>
                        <a:spcAft>
                          <a:spcPts val="0"/>
                        </a:spcAft>
                        <a:buFontTx/>
                        <a:buNone/>
                      </a:pPr>
                      <a:r>
                        <a:rPr lang="en-US" sz="2000" b="1" dirty="0">
                          <a:effectLst/>
                          <a:latin typeface="Times New Roman" panose="02020603050405020304" pitchFamily="18" charset="0"/>
                          <a:cs typeface="Times New Roman" panose="02020603050405020304" pitchFamily="18" charset="0"/>
                        </a:rPr>
                        <a:t>                                   </a:t>
                      </a:r>
                    </a:p>
                    <a:p>
                      <a:pPr marL="0" marR="0">
                        <a:lnSpc>
                          <a:spcPct val="100000"/>
                        </a:lnSpc>
                        <a:spcBef>
                          <a:spcPts val="0"/>
                        </a:spcBef>
                        <a:spcAft>
                          <a:spcPts val="0"/>
                        </a:spcAft>
                      </a:pPr>
                      <a:r>
                        <a:rPr lang="en-US" sz="2000" b="1" dirty="0" err="1">
                          <a:effectLst/>
                          <a:latin typeface="Times New Roman" panose="02020603050405020304" pitchFamily="18" charset="0"/>
                          <a:cs typeface="Times New Roman" panose="02020603050405020304" pitchFamily="18" charset="0"/>
                        </a:rPr>
                        <a:t>Nước</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chảy</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ra</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khỏi</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phễu</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lọc</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được</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thu</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vào</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cốc</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hứng</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gọi</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là</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nước</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lọc</a:t>
                      </a:r>
                      <a:r>
                        <a:rPr lang="en-US" sz="2000" b="1" dirty="0">
                          <a:effectLst/>
                          <a:latin typeface="Times New Roman" panose="02020603050405020304" pitchFamily="18" charset="0"/>
                          <a:cs typeface="Times New Roman" panose="02020603050405020304" pitchFamily="18" charset="0"/>
                        </a:rPr>
                        <a:t>.</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tc>
                <a:tc>
                  <a:txBody>
                    <a:bodyPr/>
                    <a:lstStyle/>
                    <a:p>
                      <a:pPr marL="0" marR="0">
                        <a:lnSpc>
                          <a:spcPct val="107000"/>
                        </a:lnSpc>
                        <a:spcBef>
                          <a:spcPts val="0"/>
                        </a:spcBef>
                        <a:spcAft>
                          <a:spcPts val="0"/>
                        </a:spcAft>
                      </a:pPr>
                      <a:r>
                        <a:rPr lang="en-US" sz="2000" b="1" dirty="0">
                          <a:effectLst/>
                          <a:latin typeface="Times New Roman" panose="02020603050405020304" pitchFamily="18" charset="0"/>
                          <a:cs typeface="Times New Roman" panose="02020603050405020304" pitchFamily="18" charset="0"/>
                        </a:rPr>
                        <a:t> </a:t>
                      </a:r>
                    </a:p>
                    <a:p>
                      <a:pPr marL="0" marR="0">
                        <a:lnSpc>
                          <a:spcPct val="107000"/>
                        </a:lnSpc>
                        <a:spcBef>
                          <a:spcPts val="0"/>
                        </a:spcBef>
                        <a:spcAft>
                          <a:spcPts val="0"/>
                        </a:spcAft>
                      </a:pPr>
                      <a:r>
                        <a:rPr lang="en-US" sz="2000" b="1" dirty="0">
                          <a:effectLst/>
                          <a:latin typeface="Times New Roman" panose="02020603050405020304" pitchFamily="18" charset="0"/>
                          <a:cs typeface="Times New Roman" panose="02020603050405020304" pitchFamily="18" charset="0"/>
                        </a:rPr>
                        <a:t> </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tc>
                <a:tc>
                  <a:txBody>
                    <a:bodyPr/>
                    <a:lstStyle/>
                    <a:p>
                      <a:pPr marL="0" marR="0">
                        <a:lnSpc>
                          <a:spcPct val="107000"/>
                        </a:lnSpc>
                        <a:spcBef>
                          <a:spcPts val="0"/>
                        </a:spcBef>
                        <a:spcAft>
                          <a:spcPts val="0"/>
                        </a:spcAft>
                      </a:pPr>
                      <a:r>
                        <a:rPr lang="en-US" sz="2000" b="1" dirty="0">
                          <a:effectLst/>
                          <a:latin typeface="Times New Roman" panose="02020603050405020304" pitchFamily="18" charset="0"/>
                          <a:cs typeface="Times New Roman" panose="02020603050405020304" pitchFamily="18" charset="0"/>
                        </a:rPr>
                        <a:t> </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tc>
                <a:tc>
                  <a:txBody>
                    <a:bodyPr/>
                    <a:lstStyle/>
                    <a:p>
                      <a:pPr marL="0" marR="0">
                        <a:lnSpc>
                          <a:spcPct val="107000"/>
                        </a:lnSpc>
                        <a:spcBef>
                          <a:spcPts val="0"/>
                        </a:spcBef>
                        <a:spcAft>
                          <a:spcPts val="0"/>
                        </a:spcAft>
                      </a:pPr>
                      <a:r>
                        <a:rPr lang="en-US" sz="2000" b="1" dirty="0">
                          <a:effectLst/>
                          <a:latin typeface="Times New Roman" panose="02020603050405020304" pitchFamily="18" charset="0"/>
                          <a:cs typeface="Times New Roman" panose="02020603050405020304" pitchFamily="18" charset="0"/>
                        </a:rPr>
                        <a:t> </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tc>
                <a:extLst>
                  <a:ext uri="{0D108BD9-81ED-4DB2-BD59-A6C34878D82A}">
                    <a16:rowId xmlns="" xmlns:a16="http://schemas.microsoft.com/office/drawing/2014/main" val="10001"/>
                  </a:ext>
                </a:extLst>
              </a:tr>
            </a:tbl>
          </a:graphicData>
        </a:graphic>
      </p:graphicFrame>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8184" y="3828270"/>
            <a:ext cx="1536715" cy="68099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5708" y="5430453"/>
            <a:ext cx="1625609" cy="689792"/>
          </a:xfrm>
          <a:prstGeom prst="rect">
            <a:avLst/>
          </a:prstGeom>
        </p:spPr>
      </p:pic>
      <p:sp>
        <p:nvSpPr>
          <p:cNvPr id="4" name="TextBox 3"/>
          <p:cNvSpPr txBox="1"/>
          <p:nvPr/>
        </p:nvSpPr>
        <p:spPr>
          <a:xfrm>
            <a:off x="7168550" y="2746004"/>
            <a:ext cx="847546"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Lọc</a:t>
            </a:r>
            <a:endParaRPr lang="en-US" sz="24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8341743" y="2501660"/>
            <a:ext cx="897148" cy="3416320"/>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Dựa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nhau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kích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thước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hạt</a:t>
            </a:r>
            <a:endParaRPr lang="en-US" sz="24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5615797" y="2648309"/>
            <a:ext cx="1069676" cy="3046988"/>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Nước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hỏi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hỗn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hợp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nước</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35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670789" y="105463"/>
            <a:ext cx="6596418" cy="53657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700" b="1" u="sng" dirty="0" err="1">
                <a:solidFill>
                  <a:srgbClr val="C00000"/>
                </a:solidFill>
              </a:rPr>
              <a:t>Chương</a:t>
            </a:r>
            <a:r>
              <a:rPr lang="en-US" sz="2700" b="1" u="sng" dirty="0">
                <a:solidFill>
                  <a:srgbClr val="C00000"/>
                </a:solidFill>
              </a:rPr>
              <a:t> IV -  </a:t>
            </a:r>
            <a:r>
              <a:rPr lang="en-US" sz="2700" b="1" u="sng" err="1">
                <a:solidFill>
                  <a:srgbClr val="C00000"/>
                </a:solidFill>
              </a:rPr>
              <a:t>Bài</a:t>
            </a:r>
            <a:r>
              <a:rPr lang="en-US" sz="2700" b="1" u="sng">
                <a:solidFill>
                  <a:srgbClr val="C00000"/>
                </a:solidFill>
              </a:rPr>
              <a:t> 17 </a:t>
            </a:r>
            <a:r>
              <a:rPr lang="en-US" sz="2700" b="1" u="sng" dirty="0">
                <a:solidFill>
                  <a:srgbClr val="C00000"/>
                </a:solidFill>
              </a:rPr>
              <a:t>–</a:t>
            </a:r>
            <a:r>
              <a:rPr lang="en-US" sz="2700" b="1" dirty="0" err="1">
                <a:solidFill>
                  <a:srgbClr val="C00000"/>
                </a:solidFill>
              </a:rPr>
              <a:t>Tách</a:t>
            </a:r>
            <a:r>
              <a:rPr lang="en-US" sz="2700" b="1" dirty="0">
                <a:solidFill>
                  <a:srgbClr val="C00000"/>
                </a:solidFill>
              </a:rPr>
              <a:t> </a:t>
            </a:r>
            <a:r>
              <a:rPr lang="en-US" sz="2700" b="1" dirty="0" err="1">
                <a:solidFill>
                  <a:srgbClr val="C00000"/>
                </a:solidFill>
              </a:rPr>
              <a:t>chất</a:t>
            </a:r>
            <a:r>
              <a:rPr lang="en-US" sz="2700" b="1" dirty="0">
                <a:solidFill>
                  <a:srgbClr val="C00000"/>
                </a:solidFill>
              </a:rPr>
              <a:t> </a:t>
            </a:r>
            <a:r>
              <a:rPr lang="en-US" sz="2700" b="1" dirty="0" err="1">
                <a:solidFill>
                  <a:srgbClr val="C00000"/>
                </a:solidFill>
              </a:rPr>
              <a:t>khỏi</a:t>
            </a:r>
            <a:r>
              <a:rPr lang="en-US" sz="2700" b="1" dirty="0">
                <a:solidFill>
                  <a:srgbClr val="C00000"/>
                </a:solidFill>
              </a:rPr>
              <a:t> </a:t>
            </a:r>
            <a:r>
              <a:rPr lang="en-US" sz="2700" b="1" dirty="0" err="1">
                <a:solidFill>
                  <a:srgbClr val="C00000"/>
                </a:solidFill>
              </a:rPr>
              <a:t>hỗn</a:t>
            </a:r>
            <a:r>
              <a:rPr lang="en-US" sz="2700" b="1" dirty="0">
                <a:solidFill>
                  <a:srgbClr val="C00000"/>
                </a:solidFill>
              </a:rPr>
              <a:t> </a:t>
            </a:r>
            <a:r>
              <a:rPr lang="en-US" sz="2700" b="1" dirty="0" err="1">
                <a:solidFill>
                  <a:srgbClr val="C00000"/>
                </a:solidFill>
              </a:rPr>
              <a:t>hợp</a:t>
            </a:r>
            <a:r>
              <a:rPr lang="en-US" sz="2700" b="1" u="sng" dirty="0">
                <a:solidFill>
                  <a:srgbClr val="C00000"/>
                </a:solidFill>
              </a:rPr>
              <a:t>.</a:t>
            </a:r>
          </a:p>
        </p:txBody>
      </p:sp>
      <p:sp>
        <p:nvSpPr>
          <p:cNvPr id="3" name="TextBox 2"/>
          <p:cNvSpPr txBox="1"/>
          <p:nvPr/>
        </p:nvSpPr>
        <p:spPr>
          <a:xfrm>
            <a:off x="696037" y="897970"/>
            <a:ext cx="5609872" cy="1231106"/>
          </a:xfrm>
          <a:prstGeom prst="rect">
            <a:avLst/>
          </a:prstGeom>
          <a:noFill/>
        </p:spPr>
        <p:txBody>
          <a:bodyPr wrap="square" rtlCol="0">
            <a:spAutoFit/>
          </a:bodyPr>
          <a:lstStyle/>
          <a:p>
            <a:r>
              <a:rPr lang="en-US" sz="2400" b="1" dirty="0">
                <a:solidFill>
                  <a:srgbClr val="C00000"/>
                </a:solidFill>
                <a:latin typeface="Times New Roman" panose="02020603050405020304" pitchFamily="18" charset="0"/>
                <a:cs typeface="Times New Roman" panose="02020603050405020304" pitchFamily="18" charset="0"/>
              </a:rPr>
              <a:t>II. MỘT SỐ CÁCH TÁCH </a:t>
            </a:r>
            <a:r>
              <a:rPr lang="en-US" sz="2400" b="1" dirty="0" smtClean="0">
                <a:solidFill>
                  <a:srgbClr val="C00000"/>
                </a:solidFill>
                <a:latin typeface="Times New Roman" panose="02020603050405020304" pitchFamily="18" charset="0"/>
                <a:cs typeface="Times New Roman" panose="02020603050405020304" pitchFamily="18" charset="0"/>
              </a:rPr>
              <a:t>CHẤT</a:t>
            </a:r>
          </a:p>
          <a:p>
            <a:pPr lvl="0"/>
            <a:r>
              <a:rPr lang="en-US" sz="2400" b="1" dirty="0">
                <a:solidFill>
                  <a:srgbClr val="002060"/>
                </a:solidFill>
                <a:latin typeface="Times New Roman" panose="02020603050405020304" pitchFamily="18" charset="0"/>
                <a:cs typeface="Times New Roman" panose="02020603050405020304" pitchFamily="18" charset="0"/>
              </a:rPr>
              <a:t>1. </a:t>
            </a:r>
            <a:r>
              <a:rPr lang="en-US" sz="2400" b="1" dirty="0" err="1">
                <a:solidFill>
                  <a:srgbClr val="002060"/>
                </a:solidFill>
                <a:latin typeface="Times New Roman" panose="02020603050405020304" pitchFamily="18" charset="0"/>
                <a:cs typeface="Times New Roman" panose="02020603050405020304" pitchFamily="18" charset="0"/>
              </a:rPr>
              <a:t>Lắng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gạn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lọc</a:t>
            </a:r>
            <a:endParaRPr lang="en-US" sz="2400" b="1" dirty="0">
              <a:solidFill>
                <a:srgbClr val="002060"/>
              </a:solidFill>
              <a:latin typeface="Times New Roman" panose="02020603050405020304" pitchFamily="18" charset="0"/>
              <a:cs typeface="Times New Roman" panose="02020603050405020304" pitchFamily="18" charset="0"/>
            </a:endParaRPr>
          </a:p>
          <a:p>
            <a:r>
              <a:rPr lang="en-US" sz="2400" b="1" dirty="0" smtClean="0">
                <a:solidFill>
                  <a:srgbClr val="C00000"/>
                </a:solidFill>
                <a:latin typeface="Times New Roman" panose="02020603050405020304" pitchFamily="18" charset="0"/>
                <a:cs typeface="Times New Roman" panose="02020603050405020304" pitchFamily="18" charset="0"/>
              </a:rPr>
              <a:t> </a:t>
            </a:r>
            <a:endParaRPr lang="en-US" sz="2400" b="1" dirty="0">
              <a:solidFill>
                <a:srgbClr val="C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030" y="51900"/>
            <a:ext cx="1027562" cy="68099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4109" y="37571"/>
            <a:ext cx="841664" cy="72649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0085" y="91061"/>
            <a:ext cx="830822" cy="66501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6288" y="111868"/>
            <a:ext cx="794160" cy="644209"/>
          </a:xfrm>
          <a:prstGeom prst="rect">
            <a:avLst/>
          </a:prstGeom>
        </p:spPr>
      </p:pic>
      <p:sp>
        <p:nvSpPr>
          <p:cNvPr id="8" name="TextBox 7"/>
          <p:cNvSpPr txBox="1"/>
          <p:nvPr/>
        </p:nvSpPr>
        <p:spPr>
          <a:xfrm>
            <a:off x="583031" y="2194662"/>
            <a:ext cx="11385178"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Lọc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phương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pháp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như</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thế</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phương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pháp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như</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thế</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nào</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745248" y="2794827"/>
            <a:ext cx="1299212"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Kết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luận</a:t>
            </a:r>
            <a:endParaRPr lang="en-US" sz="2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2196617" y="2794827"/>
            <a:ext cx="8387994" cy="830997"/>
          </a:xfrm>
          <a:prstGeom prst="rect">
            <a:avLst/>
          </a:prstGeom>
          <a:noFill/>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Lọc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tá</a:t>
            </a:r>
            <a:r>
              <a:rPr lang="en-US" sz="2400" b="1" dirty="0" err="1" smtClean="0">
                <a:latin typeface="Times New Roman" panose="02020603050405020304" pitchFamily="18" charset="0"/>
                <a:cs typeface="Times New Roman" panose="02020603050405020304" pitchFamily="18" charset="0"/>
              </a:rPr>
              <a:t>ch</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rắn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khỏi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chất</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lỏng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Lắng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tách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các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chất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rắn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lơ</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lững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nặng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hơn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ra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khỏi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các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chất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nhẹ</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hơn</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619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670789" y="105463"/>
            <a:ext cx="6596418" cy="53657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700" b="1" u="sng" dirty="0" err="1">
                <a:solidFill>
                  <a:srgbClr val="C00000"/>
                </a:solidFill>
              </a:rPr>
              <a:t>Chương</a:t>
            </a:r>
            <a:r>
              <a:rPr lang="en-US" sz="2700" b="1" u="sng" dirty="0">
                <a:solidFill>
                  <a:srgbClr val="C00000"/>
                </a:solidFill>
              </a:rPr>
              <a:t> IV -  </a:t>
            </a:r>
            <a:r>
              <a:rPr lang="en-US" sz="2700" b="1" u="sng" err="1">
                <a:solidFill>
                  <a:srgbClr val="C00000"/>
                </a:solidFill>
              </a:rPr>
              <a:t>Bài</a:t>
            </a:r>
            <a:r>
              <a:rPr lang="en-US" sz="2700" b="1" u="sng">
                <a:solidFill>
                  <a:srgbClr val="C00000"/>
                </a:solidFill>
              </a:rPr>
              <a:t> 17 </a:t>
            </a:r>
            <a:r>
              <a:rPr lang="en-US" sz="2700" b="1" u="sng" dirty="0">
                <a:solidFill>
                  <a:srgbClr val="C00000"/>
                </a:solidFill>
              </a:rPr>
              <a:t>–</a:t>
            </a:r>
            <a:r>
              <a:rPr lang="en-US" sz="2700" b="1" dirty="0" err="1">
                <a:solidFill>
                  <a:srgbClr val="C00000"/>
                </a:solidFill>
              </a:rPr>
              <a:t>Tách</a:t>
            </a:r>
            <a:r>
              <a:rPr lang="en-US" sz="2700" b="1" dirty="0">
                <a:solidFill>
                  <a:srgbClr val="C00000"/>
                </a:solidFill>
              </a:rPr>
              <a:t> </a:t>
            </a:r>
            <a:r>
              <a:rPr lang="en-US" sz="2700" b="1" dirty="0" err="1">
                <a:solidFill>
                  <a:srgbClr val="C00000"/>
                </a:solidFill>
              </a:rPr>
              <a:t>chất</a:t>
            </a:r>
            <a:r>
              <a:rPr lang="en-US" sz="2700" b="1" dirty="0">
                <a:solidFill>
                  <a:srgbClr val="C00000"/>
                </a:solidFill>
              </a:rPr>
              <a:t> </a:t>
            </a:r>
            <a:r>
              <a:rPr lang="en-US" sz="2700" b="1" dirty="0" err="1">
                <a:solidFill>
                  <a:srgbClr val="C00000"/>
                </a:solidFill>
              </a:rPr>
              <a:t>khỏi</a:t>
            </a:r>
            <a:r>
              <a:rPr lang="en-US" sz="2700" b="1" dirty="0">
                <a:solidFill>
                  <a:srgbClr val="C00000"/>
                </a:solidFill>
              </a:rPr>
              <a:t> </a:t>
            </a:r>
            <a:r>
              <a:rPr lang="en-US" sz="2700" b="1" dirty="0" err="1">
                <a:solidFill>
                  <a:srgbClr val="C00000"/>
                </a:solidFill>
              </a:rPr>
              <a:t>hỗn</a:t>
            </a:r>
            <a:r>
              <a:rPr lang="en-US" sz="2700" b="1" dirty="0">
                <a:solidFill>
                  <a:srgbClr val="C00000"/>
                </a:solidFill>
              </a:rPr>
              <a:t> </a:t>
            </a:r>
            <a:r>
              <a:rPr lang="en-US" sz="2700" b="1" dirty="0" err="1">
                <a:solidFill>
                  <a:srgbClr val="C00000"/>
                </a:solidFill>
              </a:rPr>
              <a:t>hợp</a:t>
            </a:r>
            <a:r>
              <a:rPr lang="en-US" sz="2700" b="1" u="sng" dirty="0">
                <a:solidFill>
                  <a:srgbClr val="C00000"/>
                </a:solidFill>
              </a:rPr>
              <a:t>.</a:t>
            </a:r>
          </a:p>
        </p:txBody>
      </p:sp>
      <p:sp>
        <p:nvSpPr>
          <p:cNvPr id="3" name="TextBox 2"/>
          <p:cNvSpPr txBox="1"/>
          <p:nvPr/>
        </p:nvSpPr>
        <p:spPr>
          <a:xfrm>
            <a:off x="696037" y="897970"/>
            <a:ext cx="5609872" cy="461665"/>
          </a:xfrm>
          <a:prstGeom prst="rect">
            <a:avLst/>
          </a:prstGeom>
          <a:noFill/>
        </p:spPr>
        <p:txBody>
          <a:bodyPr wrap="square" rtlCol="0">
            <a:spAutoFit/>
          </a:bodyPr>
          <a:lstStyle/>
          <a:p>
            <a:r>
              <a:rPr lang="en-US" sz="2400" b="1" dirty="0">
                <a:solidFill>
                  <a:srgbClr val="C00000"/>
                </a:solidFill>
                <a:latin typeface="Times New Roman" panose="02020603050405020304" pitchFamily="18" charset="0"/>
                <a:cs typeface="Times New Roman" panose="02020603050405020304" pitchFamily="18" charset="0"/>
              </a:rPr>
              <a:t>II. MỘT SỐ CÁCH TÁCH CHẤT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030" y="51900"/>
            <a:ext cx="1027562" cy="68099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4109" y="37571"/>
            <a:ext cx="841664" cy="72649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0085" y="91061"/>
            <a:ext cx="830822" cy="66501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6288" y="111868"/>
            <a:ext cx="794160" cy="644209"/>
          </a:xfrm>
          <a:prstGeom prst="rect">
            <a:avLst/>
          </a:prstGeom>
        </p:spPr>
      </p:pic>
      <p:sp>
        <p:nvSpPr>
          <p:cNvPr id="10" name="TextBox 9"/>
          <p:cNvSpPr txBox="1"/>
          <p:nvPr/>
        </p:nvSpPr>
        <p:spPr>
          <a:xfrm>
            <a:off x="834649" y="1467385"/>
            <a:ext cx="3409547" cy="492443"/>
          </a:xfrm>
          <a:prstGeom prst="rect">
            <a:avLst/>
          </a:prstGeom>
          <a:noFill/>
        </p:spPr>
        <p:txBody>
          <a:bodyPr wrap="square" rtlCol="0">
            <a:spAutoFit/>
          </a:bodyPr>
          <a:lstStyle/>
          <a:p>
            <a:pPr lvl="0"/>
            <a:r>
              <a:rPr lang="en-US" sz="2600" b="1" dirty="0" smtClean="0">
                <a:solidFill>
                  <a:srgbClr val="002060"/>
                </a:solidFill>
                <a:latin typeface="Times New Roman" panose="02020603050405020304" pitchFamily="18" charset="0"/>
                <a:cs typeface="Times New Roman" panose="02020603050405020304" pitchFamily="18" charset="0"/>
              </a:rPr>
              <a:t>1. </a:t>
            </a:r>
            <a:r>
              <a:rPr lang="en-US" sz="2600" b="1" dirty="0" err="1" smtClean="0">
                <a:solidFill>
                  <a:srgbClr val="002060"/>
                </a:solidFill>
                <a:latin typeface="Times New Roman" panose="02020603050405020304" pitchFamily="18" charset="0"/>
                <a:cs typeface="Times New Roman" panose="02020603050405020304" pitchFamily="18" charset="0"/>
              </a:rPr>
              <a:t>Lắng</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gạn</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và</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lọc</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834649" y="2191109"/>
            <a:ext cx="9972136"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Tại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sao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bụi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khỏi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phù</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khỏi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nước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sông</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855158" y="2884055"/>
            <a:ext cx="8583283" cy="830997"/>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Hạt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bụi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năng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xuống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phù</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nặng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nước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xuống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ra</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082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8"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670789" y="105463"/>
            <a:ext cx="6596418" cy="53657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700" b="1" u="sng" dirty="0" err="1">
                <a:solidFill>
                  <a:srgbClr val="C00000"/>
                </a:solidFill>
              </a:rPr>
              <a:t>Chương</a:t>
            </a:r>
            <a:r>
              <a:rPr lang="en-US" sz="2700" b="1" u="sng" dirty="0">
                <a:solidFill>
                  <a:srgbClr val="C00000"/>
                </a:solidFill>
              </a:rPr>
              <a:t> IV -  </a:t>
            </a:r>
            <a:r>
              <a:rPr lang="en-US" sz="2700" b="1" u="sng" err="1">
                <a:solidFill>
                  <a:srgbClr val="C00000"/>
                </a:solidFill>
              </a:rPr>
              <a:t>Bài</a:t>
            </a:r>
            <a:r>
              <a:rPr lang="en-US" sz="2700" b="1" u="sng">
                <a:solidFill>
                  <a:srgbClr val="C00000"/>
                </a:solidFill>
              </a:rPr>
              <a:t> 17 </a:t>
            </a:r>
            <a:r>
              <a:rPr lang="en-US" sz="2700" b="1" u="sng" dirty="0">
                <a:solidFill>
                  <a:srgbClr val="C00000"/>
                </a:solidFill>
              </a:rPr>
              <a:t>–</a:t>
            </a:r>
            <a:r>
              <a:rPr lang="en-US" sz="2700" b="1" dirty="0" err="1">
                <a:solidFill>
                  <a:srgbClr val="C00000"/>
                </a:solidFill>
              </a:rPr>
              <a:t>Tách</a:t>
            </a:r>
            <a:r>
              <a:rPr lang="en-US" sz="2700" b="1" dirty="0">
                <a:solidFill>
                  <a:srgbClr val="C00000"/>
                </a:solidFill>
              </a:rPr>
              <a:t> </a:t>
            </a:r>
            <a:r>
              <a:rPr lang="en-US" sz="2700" b="1" dirty="0" err="1">
                <a:solidFill>
                  <a:srgbClr val="C00000"/>
                </a:solidFill>
              </a:rPr>
              <a:t>chất</a:t>
            </a:r>
            <a:r>
              <a:rPr lang="en-US" sz="2700" b="1" dirty="0">
                <a:solidFill>
                  <a:srgbClr val="C00000"/>
                </a:solidFill>
              </a:rPr>
              <a:t> </a:t>
            </a:r>
            <a:r>
              <a:rPr lang="en-US" sz="2700" b="1" dirty="0" err="1">
                <a:solidFill>
                  <a:srgbClr val="C00000"/>
                </a:solidFill>
              </a:rPr>
              <a:t>khỏi</a:t>
            </a:r>
            <a:r>
              <a:rPr lang="en-US" sz="2700" b="1" dirty="0">
                <a:solidFill>
                  <a:srgbClr val="C00000"/>
                </a:solidFill>
              </a:rPr>
              <a:t> </a:t>
            </a:r>
            <a:r>
              <a:rPr lang="en-US" sz="2700" b="1" dirty="0" err="1">
                <a:solidFill>
                  <a:srgbClr val="C00000"/>
                </a:solidFill>
              </a:rPr>
              <a:t>hỗn</a:t>
            </a:r>
            <a:r>
              <a:rPr lang="en-US" sz="2700" b="1" dirty="0">
                <a:solidFill>
                  <a:srgbClr val="C00000"/>
                </a:solidFill>
              </a:rPr>
              <a:t> </a:t>
            </a:r>
            <a:r>
              <a:rPr lang="en-US" sz="2700" b="1" dirty="0" err="1">
                <a:solidFill>
                  <a:srgbClr val="C00000"/>
                </a:solidFill>
              </a:rPr>
              <a:t>hợp</a:t>
            </a:r>
            <a:r>
              <a:rPr lang="en-US" sz="2700" b="1" u="sng" dirty="0">
                <a:solidFill>
                  <a:srgbClr val="C00000"/>
                </a:solidFill>
              </a:rPr>
              <a:t>.</a:t>
            </a:r>
          </a:p>
        </p:txBody>
      </p:sp>
      <p:sp>
        <p:nvSpPr>
          <p:cNvPr id="3" name="TextBox 2"/>
          <p:cNvSpPr txBox="1"/>
          <p:nvPr/>
        </p:nvSpPr>
        <p:spPr>
          <a:xfrm>
            <a:off x="696037" y="897970"/>
            <a:ext cx="5609872" cy="461665"/>
          </a:xfrm>
          <a:prstGeom prst="rect">
            <a:avLst/>
          </a:prstGeom>
          <a:noFill/>
        </p:spPr>
        <p:txBody>
          <a:bodyPr wrap="square" rtlCol="0">
            <a:spAutoFit/>
          </a:bodyPr>
          <a:lstStyle/>
          <a:p>
            <a:r>
              <a:rPr lang="en-US" sz="2400" b="1" dirty="0">
                <a:solidFill>
                  <a:srgbClr val="C00000"/>
                </a:solidFill>
                <a:latin typeface="Times New Roman" panose="02020603050405020304" pitchFamily="18" charset="0"/>
                <a:cs typeface="Times New Roman" panose="02020603050405020304" pitchFamily="18" charset="0"/>
              </a:rPr>
              <a:t>II. MỘT SỐ CÁCH TÁCH CHẤT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030" y="51900"/>
            <a:ext cx="1027562" cy="68099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4109" y="37571"/>
            <a:ext cx="841664" cy="72649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0085" y="91061"/>
            <a:ext cx="830822" cy="665017"/>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96288" y="111868"/>
            <a:ext cx="794160" cy="644209"/>
          </a:xfrm>
          <a:prstGeom prst="rect">
            <a:avLst/>
          </a:prstGeom>
        </p:spPr>
      </p:pic>
      <p:sp>
        <p:nvSpPr>
          <p:cNvPr id="11" name="Rectangle 10"/>
          <p:cNvSpPr/>
          <p:nvPr/>
        </p:nvSpPr>
        <p:spPr>
          <a:xfrm>
            <a:off x="7789225" y="3800837"/>
            <a:ext cx="184731" cy="369332"/>
          </a:xfrm>
          <a:prstGeom prst="rect">
            <a:avLst/>
          </a:prstGeom>
        </p:spPr>
        <p:txBody>
          <a:bodyPr wrap="none">
            <a:spAutoFit/>
          </a:bodyPr>
          <a:lstStyle/>
          <a:p>
            <a:endParaRPr lang="en-US" dirty="0"/>
          </a:p>
        </p:txBody>
      </p:sp>
      <p:sp>
        <p:nvSpPr>
          <p:cNvPr id="8" name="TextBox 7"/>
          <p:cNvSpPr txBox="1"/>
          <p:nvPr/>
        </p:nvSpPr>
        <p:spPr>
          <a:xfrm>
            <a:off x="983411" y="1440292"/>
            <a:ext cx="2152085"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rPr>
              <a:t>2. </a:t>
            </a:r>
            <a:r>
              <a:rPr lang="en-US" sz="2400" dirty="0" err="1" smtClean="0">
                <a:solidFill>
                  <a:srgbClr val="FF0000"/>
                </a:solidFill>
                <a:latin typeface="Times New Roman" panose="02020603050405020304" pitchFamily="18" charset="0"/>
                <a:cs typeface="Times New Roman" panose="02020603050405020304" pitchFamily="18" charset="0"/>
              </a:rPr>
              <a:t>Cô</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cạn</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812139" y="2104645"/>
            <a:ext cx="6304653"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HS </a:t>
            </a:r>
            <a:r>
              <a:rPr lang="en-US" sz="2400" dirty="0" err="1" smtClean="0">
                <a:latin typeface="Times New Roman" panose="02020603050405020304" pitchFamily="18" charset="0"/>
                <a:cs typeface="Times New Roman" panose="02020603050405020304" pitchFamily="18" charset="0"/>
              </a:rPr>
              <a:t>Tiến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hành</a:t>
            </a:r>
            <a:r>
              <a:rPr lang="en-US" sz="2400" dirty="0" smtClean="0">
                <a:latin typeface="Times New Roman" panose="02020603050405020304" pitchFamily="18" charset="0"/>
                <a:cs typeface="Times New Roman" panose="02020603050405020304" pitchFamily="18" charset="0"/>
              </a:rPr>
              <a:t> TN </a:t>
            </a:r>
            <a:r>
              <a:rPr lang="en-US" sz="2400" dirty="0" err="1" smtClean="0">
                <a:latin typeface="Times New Roman" panose="02020603050405020304" pitchFamily="18" charset="0"/>
                <a:cs typeface="Times New Roman" panose="02020603050405020304" pitchFamily="18" charset="0"/>
              </a:rPr>
              <a:t>theo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nhóm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gian</a:t>
            </a:r>
            <a:r>
              <a:rPr lang="en-US" sz="2400" dirty="0" smtClean="0">
                <a:latin typeface="Times New Roman" panose="02020603050405020304" pitchFamily="18" charset="0"/>
                <a:cs typeface="Times New Roman" panose="02020603050405020304" pitchFamily="18" charset="0"/>
              </a:rPr>
              <a:t> 10 </a:t>
            </a:r>
            <a:r>
              <a:rPr lang="en-US" sz="2400" dirty="0" err="1" smtClean="0">
                <a:latin typeface="Times New Roman" panose="02020603050405020304" pitchFamily="18" charset="0"/>
                <a:cs typeface="Times New Roman" panose="02020603050405020304" pitchFamily="18" charset="0"/>
              </a:rPr>
              <a:t>phút</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983411" y="2632918"/>
            <a:ext cx="7763774" cy="830997"/>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Dụng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cụ</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Đèn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cồn</a:t>
            </a:r>
            <a:r>
              <a:rPr lang="en-US" sz="2400" dirty="0" smtClean="0">
                <a:latin typeface="Times New Roman" panose="02020603050405020304" pitchFamily="18" charset="0"/>
                <a:cs typeface="Times New Roman" panose="02020603050405020304" pitchFamily="18" charset="0"/>
              </a:rPr>
              <a:t>, dung </a:t>
            </a:r>
            <a:r>
              <a:rPr lang="en-US" sz="2400" dirty="0" err="1" smtClean="0">
                <a:latin typeface="Times New Roman" panose="02020603050405020304" pitchFamily="18" charset="0"/>
                <a:cs typeface="Times New Roman" panose="02020603050405020304" pitchFamily="18" charset="0"/>
              </a:rPr>
              <a:t>dịch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nước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muối</a:t>
            </a:r>
            <a:r>
              <a:rPr lang="en-US" sz="2400" dirty="0" smtClean="0">
                <a:latin typeface="Times New Roman" panose="02020603050405020304" pitchFamily="18" charset="0"/>
                <a:cs typeface="Times New Roman" panose="02020603050405020304" pitchFamily="18" charset="0"/>
              </a:rPr>
              <a:t> </a:t>
            </a:r>
          </a:p>
          <a:p>
            <a:r>
              <a:rPr lang="en-US" sz="2400" dirty="0" err="1" smtClean="0">
                <a:latin typeface="Times New Roman" panose="02020603050405020304" pitchFamily="18" charset="0"/>
                <a:cs typeface="Times New Roman" panose="02020603050405020304" pitchFamily="18" charset="0"/>
              </a:rPr>
              <a:t>Giá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nghiệm</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t>
            </a:r>
            <a:r>
              <a:rPr lang="en-US" sz="2400" dirty="0" err="1" smtClean="0">
                <a:latin typeface="Times New Roman" panose="02020603050405020304" pitchFamily="18" charset="0"/>
                <a:cs typeface="Times New Roman" panose="02020603050405020304" pitchFamily="18" charset="0"/>
              </a:rPr>
              <a:t>ưới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đốt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chén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sứ</a:t>
            </a:r>
            <a:endParaRPr lang="en-US" sz="24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983411" y="3735238"/>
            <a:ext cx="9178506" cy="1107996"/>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Video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nghiệm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muối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khỏi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hỗn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hợp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muối</a:t>
            </a:r>
            <a:r>
              <a:rPr lang="en-US" sz="2400" b="1" dirty="0" smtClean="0">
                <a:latin typeface="Times New Roman" panose="02020603050405020304" pitchFamily="18" charset="0"/>
                <a:cs typeface="Times New Roman" panose="02020603050405020304" pitchFamily="18" charset="0"/>
              </a:rPr>
              <a:t>.</a:t>
            </a:r>
            <a:r>
              <a:rPr lang="en-US" sz="2400" b="1" dirty="0">
                <a:latin typeface="Times New Roman" panose="02020603050405020304" pitchFamily="18" charset="0"/>
                <a:cs typeface="Times New Roman" panose="02020603050405020304" pitchFamily="18" charset="0"/>
              </a:rPr>
              <a:t> https://youtu.be/OXkgpq4hgzI</a:t>
            </a:r>
          </a:p>
          <a:p>
            <a:endParaRPr lang="en-US" dirty="0"/>
          </a:p>
        </p:txBody>
      </p:sp>
      <p:pic>
        <p:nvPicPr>
          <p:cNvPr id="17" name="10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203057" y="1190445"/>
            <a:ext cx="4300440" cy="1964166"/>
          </a:xfrm>
          <a:prstGeom prst="rect">
            <a:avLst/>
          </a:prstGeom>
        </p:spPr>
      </p:pic>
    </p:spTree>
    <p:extLst>
      <p:ext uri="{BB962C8B-B14F-4D97-AF65-F5344CB8AC3E}">
        <p14:creationId xmlns:p14="http://schemas.microsoft.com/office/powerpoint/2010/main" val="382894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17"/>
                                        </p:tgtEl>
                                      </p:cBhvr>
                                    </p:cmd>
                                  </p:childTnLst>
                                </p:cTn>
                              </p:par>
                            </p:childTnLst>
                          </p:cTn>
                        </p:par>
                      </p:childTnLst>
                    </p:cTn>
                  </p:par>
                </p:childTnLst>
              </p:cTn>
              <p:nextCondLst>
                <p:cond evt="onClick" delay="0">
                  <p:tgtEl>
                    <p:spTgt spid="17"/>
                  </p:tgtEl>
                </p:cond>
              </p:nextCondLst>
            </p:seq>
            <p:video>
              <p:cMediaNode vol="80000">
                <p:cTn id="34" fill="hold" display="0">
                  <p:stCondLst>
                    <p:cond delay="indefinite"/>
                  </p:stCondLst>
                </p:cTn>
                <p:tgtEl>
                  <p:spTgt spid="17"/>
                </p:tgtEl>
              </p:cMediaNode>
            </p:video>
          </p:childTnLst>
        </p:cTn>
      </p:par>
    </p:tnLst>
    <p:bldLst>
      <p:bldP spid="3" grpId="0"/>
      <p:bldP spid="12" grpId="0"/>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7249" y="1225907"/>
            <a:ext cx="7895559" cy="646331"/>
          </a:xfrm>
          <a:prstGeom prst="rect">
            <a:avLst/>
          </a:prstGeom>
        </p:spPr>
        <p:txBody>
          <a:bodyPr wrap="none">
            <a:spAutoFit/>
          </a:bodyPr>
          <a:lstStyle/>
          <a:p>
            <a:pPr>
              <a:lnSpc>
                <a:spcPct val="150000"/>
              </a:lnSpc>
            </a:pP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thực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tế</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em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thường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gặp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chất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tinh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khiết</a:t>
            </a:r>
            <a:r>
              <a:rPr lang="en-US" sz="2400" b="1" dirty="0">
                <a:solidFill>
                  <a:srgbClr val="FF0000"/>
                </a:solidFill>
                <a:latin typeface="Times New Roman" panose="02020603050405020304" pitchFamily="18" charset="0"/>
                <a:cs typeface="Times New Roman" panose="02020603050405020304" pitchFamily="18" charset="0"/>
              </a:rPr>
              <a:t> hay </a:t>
            </a:r>
            <a:r>
              <a:rPr lang="en-US" sz="2400" b="1" dirty="0" err="1">
                <a:solidFill>
                  <a:srgbClr val="FF0000"/>
                </a:solidFill>
                <a:latin typeface="Times New Roman" panose="02020603050405020304" pitchFamily="18" charset="0"/>
                <a:cs typeface="Times New Roman" panose="02020603050405020304" pitchFamily="18" charset="0"/>
              </a:rPr>
              <a:t>hỗn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hợp</a:t>
            </a:r>
            <a:r>
              <a:rPr lang="en-US" sz="2400" b="1" dirty="0">
                <a:solidFill>
                  <a:srgbClr val="FF0000"/>
                </a:solidFill>
                <a:latin typeface="Times New Roman" panose="02020603050405020304" pitchFamily="18" charset="0"/>
                <a:cs typeface="Times New Roman" panose="02020603050405020304" pitchFamily="18" charset="0"/>
              </a:rPr>
              <a:t>?</a:t>
            </a:r>
          </a:p>
        </p:txBody>
      </p:sp>
      <p:sp>
        <p:nvSpPr>
          <p:cNvPr id="3" name="TextBox 2"/>
          <p:cNvSpPr txBox="1"/>
          <p:nvPr/>
        </p:nvSpPr>
        <p:spPr>
          <a:xfrm>
            <a:off x="1069675" y="508958"/>
            <a:ext cx="5995359" cy="461665"/>
          </a:xfrm>
          <a:prstGeom prst="rect">
            <a:avLst/>
          </a:prstGeom>
          <a:noFill/>
        </p:spPr>
        <p:txBody>
          <a:bodyPr wrap="square" rtlCol="0">
            <a:spAutoFit/>
          </a:bodyPr>
          <a:lstStyle/>
          <a:p>
            <a:r>
              <a:rPr lang="en-US" sz="2400" dirty="0" smtClean="0">
                <a:solidFill>
                  <a:srgbClr val="2D0DB3"/>
                </a:solidFill>
                <a:latin typeface="Times New Roman" panose="02020603050405020304" pitchFamily="18" charset="0"/>
                <a:cs typeface="Times New Roman" panose="02020603050405020304" pitchFamily="18" charset="0"/>
              </a:rPr>
              <a:t>I. NGUYÊN TẮC TÁCH CHẤT</a:t>
            </a:r>
            <a:endParaRPr lang="en-US" sz="2400" dirty="0">
              <a:solidFill>
                <a:srgbClr val="2D0DB3"/>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311216" y="2225615"/>
            <a:ext cx="3562710" cy="461665"/>
          </a:xfrm>
          <a:prstGeom prst="rect">
            <a:avLst/>
          </a:prstGeom>
          <a:noFill/>
        </p:spPr>
        <p:txBody>
          <a:bodyPr wrap="square" rtlCol="0">
            <a:spAutoFit/>
          </a:bodyPr>
          <a:lstStyle/>
          <a:p>
            <a:r>
              <a:rPr lang="en-US" sz="2400" dirty="0" smtClean="0">
                <a:solidFill>
                  <a:srgbClr val="C00000"/>
                </a:solidFill>
                <a:latin typeface="Times New Roman" panose="02020603050405020304" pitchFamily="18" charset="0"/>
                <a:cs typeface="Times New Roman" panose="02020603050405020304" pitchFamily="18" charset="0"/>
              </a:rPr>
              <a:t>Ta </a:t>
            </a:r>
            <a:r>
              <a:rPr lang="en-US" sz="2400" dirty="0" err="1" smtClean="0">
                <a:solidFill>
                  <a:srgbClr val="C00000"/>
                </a:solidFill>
                <a:latin typeface="Times New Roman" panose="02020603050405020304" pitchFamily="18" charset="0"/>
                <a:cs typeface="Times New Roman" panose="02020603050405020304" pitchFamily="18" charset="0"/>
              </a:rPr>
              <a:t>thường</a:t>
            </a: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smtClean="0">
                <a:solidFill>
                  <a:srgbClr val="C00000"/>
                </a:solidFill>
                <a:latin typeface="Times New Roman" panose="02020603050405020304" pitchFamily="18" charset="0"/>
                <a:cs typeface="Times New Roman" panose="02020603050405020304" pitchFamily="18" charset="0"/>
              </a:rPr>
              <a:t>gặp</a:t>
            </a: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smtClean="0">
                <a:solidFill>
                  <a:srgbClr val="C00000"/>
                </a:solidFill>
                <a:latin typeface="Times New Roman" panose="02020603050405020304" pitchFamily="18" charset="0"/>
                <a:cs typeface="Times New Roman" panose="02020603050405020304" pitchFamily="18" charset="0"/>
              </a:rPr>
              <a:t>Hỗn</a:t>
            </a: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smtClean="0">
                <a:solidFill>
                  <a:srgbClr val="C00000"/>
                </a:solidFill>
                <a:latin typeface="Times New Roman" panose="02020603050405020304" pitchFamily="18" charset="0"/>
                <a:cs typeface="Times New Roman" panose="02020603050405020304" pitchFamily="18" charset="0"/>
              </a:rPr>
              <a:t>hợp</a:t>
            </a:r>
            <a:endParaRPr lang="en-US" sz="24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817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5061" y="0"/>
            <a:ext cx="8963246" cy="1446550"/>
          </a:xfrm>
          <a:prstGeom prst="rect">
            <a:avLst/>
          </a:prstGeom>
          <a:noFill/>
        </p:spPr>
        <p:txBody>
          <a:bodyPr wrap="square" rtlCol="0">
            <a:spAutoFit/>
          </a:bodyPr>
          <a:lstStyle/>
          <a:p>
            <a:r>
              <a:rPr lang="en-US" sz="2200" b="1" dirty="0">
                <a:latin typeface="Times New Roman" panose="02020603050405020304" pitchFamily="18" charset="0"/>
                <a:cs typeface="Times New Roman" panose="02020603050405020304" pitchFamily="18" charset="0"/>
              </a:rPr>
              <a:t>NHÓM </a:t>
            </a:r>
            <a:r>
              <a:rPr lang="en-US" sz="2200" b="1" dirty="0" smtClean="0">
                <a:latin typeface="Times New Roman" panose="02020603050405020304" pitchFamily="18" charset="0"/>
                <a:cs typeface="Times New Roman" panose="02020603050405020304" pitchFamily="18" charset="0"/>
              </a:rPr>
              <a:t> </a:t>
            </a:r>
            <a:r>
              <a:rPr lang="en-US" sz="2200" b="1" dirty="0">
                <a:latin typeface="Times New Roman" panose="02020603050405020304" pitchFamily="18" charset="0"/>
                <a:cs typeface="Times New Roman" panose="02020603050405020304" pitchFamily="18" charset="0"/>
              </a:rPr>
              <a:t>LỚP </a:t>
            </a:r>
            <a:r>
              <a:rPr lang="en-US" sz="2200" i="1" dirty="0" smtClean="0">
                <a:latin typeface="Times New Roman" panose="02020603050405020304" pitchFamily="18" charset="0"/>
                <a:cs typeface="Times New Roman" panose="02020603050405020304" pitchFamily="18" charset="0"/>
              </a:rPr>
              <a:t>6b</a:t>
            </a:r>
            <a:endParaRPr lang="en-US" sz="2200" dirty="0">
              <a:latin typeface="Times New Roman" panose="02020603050405020304" pitchFamily="18" charset="0"/>
              <a:cs typeface="Times New Roman" panose="02020603050405020304" pitchFamily="18" charset="0"/>
            </a:endParaRPr>
          </a:p>
          <a:p>
            <a:pPr algn="ctr"/>
            <a:r>
              <a:rPr lang="en-US" sz="2200" b="1" dirty="0">
                <a:latin typeface="Times New Roman" panose="02020603050405020304" pitchFamily="18" charset="0"/>
                <a:cs typeface="Times New Roman" panose="02020603050405020304" pitchFamily="18" charset="0"/>
              </a:rPr>
              <a:t>PHIẾU HỌC TẬP</a:t>
            </a:r>
            <a:endParaRPr lang="en-US" sz="2200" dirty="0">
              <a:latin typeface="Times New Roman" panose="02020603050405020304" pitchFamily="18" charset="0"/>
              <a:cs typeface="Times New Roman" panose="02020603050405020304" pitchFamily="18" charset="0"/>
            </a:endParaRPr>
          </a:p>
          <a:p>
            <a:pPr algn="ctr"/>
            <a:r>
              <a:rPr lang="en-US" sz="2200" b="1" dirty="0">
                <a:latin typeface="Times New Roman" panose="02020603050405020304" pitchFamily="18" charset="0"/>
                <a:cs typeface="Times New Roman" panose="02020603050405020304" pitchFamily="18" charset="0"/>
              </a:rPr>
              <a:t>Video </a:t>
            </a:r>
            <a:r>
              <a:rPr lang="en-US" sz="2200" b="1" dirty="0" err="1">
                <a:latin typeface="Times New Roman" panose="02020603050405020304" pitchFamily="18" charset="0"/>
                <a:cs typeface="Times New Roman" panose="02020603050405020304" pitchFamily="18" charset="0"/>
              </a:rPr>
              <a:t>về</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thực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hành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thí</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nghiệm</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tách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muối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ra</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khỏi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hỗn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hợp</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nước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muối</a:t>
            </a:r>
            <a:r>
              <a:rPr lang="en-US" sz="2200" b="1"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a:p>
            <a:endParaRPr lang="en-US" sz="2200" dirty="0">
              <a:latin typeface="Times New Roman" panose="02020603050405020304" pitchFamily="18"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973168517"/>
              </p:ext>
            </p:extLst>
          </p:nvPr>
        </p:nvGraphicFramePr>
        <p:xfrm>
          <a:off x="350886" y="1208894"/>
          <a:ext cx="9037674" cy="5178041"/>
        </p:xfrm>
        <a:graphic>
          <a:graphicData uri="http://schemas.openxmlformats.org/drawingml/2006/table">
            <a:tbl>
              <a:tblPr firstRow="1" firstCol="1" bandRow="1">
                <a:tableStyleId>{5C22544A-7EE6-4342-B048-85BDC9FD1C3A}</a:tableStyleId>
              </a:tblPr>
              <a:tblGrid>
                <a:gridCol w="1616137">
                  <a:extLst>
                    <a:ext uri="{9D8B030D-6E8A-4147-A177-3AD203B41FA5}">
                      <a16:colId xmlns="" xmlns:a16="http://schemas.microsoft.com/office/drawing/2014/main" val="20000"/>
                    </a:ext>
                  </a:extLst>
                </a:gridCol>
                <a:gridCol w="3498123">
                  <a:extLst>
                    <a:ext uri="{9D8B030D-6E8A-4147-A177-3AD203B41FA5}">
                      <a16:colId xmlns="" xmlns:a16="http://schemas.microsoft.com/office/drawing/2014/main" val="20001"/>
                    </a:ext>
                  </a:extLst>
                </a:gridCol>
                <a:gridCol w="1180214">
                  <a:extLst>
                    <a:ext uri="{9D8B030D-6E8A-4147-A177-3AD203B41FA5}">
                      <a16:colId xmlns="" xmlns:a16="http://schemas.microsoft.com/office/drawing/2014/main" val="20002"/>
                    </a:ext>
                  </a:extLst>
                </a:gridCol>
                <a:gridCol w="1520456">
                  <a:extLst>
                    <a:ext uri="{9D8B030D-6E8A-4147-A177-3AD203B41FA5}">
                      <a16:colId xmlns="" xmlns:a16="http://schemas.microsoft.com/office/drawing/2014/main" val="20003"/>
                    </a:ext>
                  </a:extLst>
                </a:gridCol>
                <a:gridCol w="1222744">
                  <a:extLst>
                    <a:ext uri="{9D8B030D-6E8A-4147-A177-3AD203B41FA5}">
                      <a16:colId xmlns="" xmlns:a16="http://schemas.microsoft.com/office/drawing/2014/main" val="20004"/>
                    </a:ext>
                  </a:extLst>
                </a:gridCol>
              </a:tblGrid>
              <a:tr h="861465">
                <a:tc>
                  <a:txBody>
                    <a:bodyPr/>
                    <a:lstStyle/>
                    <a:p>
                      <a:pPr marL="0" marR="0" algn="ctr">
                        <a:lnSpc>
                          <a:spcPct val="107000"/>
                        </a:lnSpc>
                        <a:spcBef>
                          <a:spcPts val="0"/>
                        </a:spcBef>
                        <a:spcAft>
                          <a:spcPts val="0"/>
                        </a:spcAft>
                      </a:pPr>
                      <a:r>
                        <a:rPr lang="en-US" sz="2000" b="1" dirty="0" err="1">
                          <a:effectLst/>
                          <a:latin typeface="Times New Roman" panose="02020603050405020304" pitchFamily="18" charset="0"/>
                          <a:cs typeface="Times New Roman" panose="02020603050405020304" pitchFamily="18" charset="0"/>
                        </a:rPr>
                        <a:t>Chuẩn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bị</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solidFill>
                      <a:schemeClr val="accent2">
                        <a:lumMod val="75000"/>
                      </a:schemeClr>
                    </a:solidFill>
                  </a:tcPr>
                </a:tc>
                <a:tc>
                  <a:txBody>
                    <a:bodyPr/>
                    <a:lstStyle/>
                    <a:p>
                      <a:pPr marL="0" marR="0" algn="ctr">
                        <a:lnSpc>
                          <a:spcPct val="107000"/>
                        </a:lnSpc>
                        <a:spcBef>
                          <a:spcPts val="0"/>
                        </a:spcBef>
                        <a:spcAft>
                          <a:spcPts val="0"/>
                        </a:spcAft>
                      </a:pPr>
                      <a:r>
                        <a:rPr lang="en-US" sz="2000" b="1" dirty="0" err="1">
                          <a:effectLst/>
                          <a:latin typeface="Times New Roman" panose="02020603050405020304" pitchFamily="18" charset="0"/>
                          <a:cs typeface="Times New Roman" panose="02020603050405020304" pitchFamily="18" charset="0"/>
                        </a:rPr>
                        <a:t>Tiến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hành</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solidFill>
                      <a:schemeClr val="accent2">
                        <a:lumMod val="75000"/>
                      </a:schemeClr>
                    </a:solidFill>
                  </a:tcPr>
                </a:tc>
                <a:tc>
                  <a:txBody>
                    <a:bodyPr/>
                    <a:lstStyle/>
                    <a:p>
                      <a:pPr marL="0" marR="0" algn="ctr">
                        <a:lnSpc>
                          <a:spcPct val="107000"/>
                        </a:lnSpc>
                        <a:spcBef>
                          <a:spcPts val="0"/>
                        </a:spcBef>
                        <a:spcAft>
                          <a:spcPts val="0"/>
                        </a:spcAft>
                      </a:pPr>
                      <a:r>
                        <a:rPr lang="en-US" sz="2000" b="1">
                          <a:effectLst/>
                          <a:latin typeface="Times New Roman" panose="02020603050405020304" pitchFamily="18" charset="0"/>
                          <a:cs typeface="Times New Roman" panose="02020603050405020304" pitchFamily="18" charset="0"/>
                        </a:rPr>
                        <a:t>Kết quả</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solidFill>
                      <a:schemeClr val="accent2">
                        <a:lumMod val="75000"/>
                      </a:schemeClr>
                    </a:solidFill>
                  </a:tcPr>
                </a:tc>
                <a:tc>
                  <a:txBody>
                    <a:bodyPr/>
                    <a:lstStyle/>
                    <a:p>
                      <a:pPr marL="0" marR="0" algn="ctr">
                        <a:lnSpc>
                          <a:spcPct val="107000"/>
                        </a:lnSpc>
                        <a:spcBef>
                          <a:spcPts val="0"/>
                        </a:spcBef>
                        <a:spcAft>
                          <a:spcPts val="0"/>
                        </a:spcAft>
                      </a:pPr>
                      <a:r>
                        <a:rPr lang="en-US" sz="2000" b="1">
                          <a:effectLst/>
                          <a:latin typeface="Times New Roman" panose="02020603050405020304" pitchFamily="18" charset="0"/>
                          <a:cs typeface="Times New Roman" panose="02020603050405020304" pitchFamily="18" charset="0"/>
                        </a:rPr>
                        <a:t>Phương pháp tách chất</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solidFill>
                      <a:schemeClr val="accent2">
                        <a:lumMod val="75000"/>
                      </a:schemeClr>
                    </a:solidFill>
                  </a:tcPr>
                </a:tc>
                <a:tc>
                  <a:txBody>
                    <a:bodyPr/>
                    <a:lstStyle/>
                    <a:p>
                      <a:pPr marL="0" marR="0" algn="ctr">
                        <a:lnSpc>
                          <a:spcPct val="107000"/>
                        </a:lnSpc>
                        <a:spcBef>
                          <a:spcPts val="0"/>
                        </a:spcBef>
                        <a:spcAft>
                          <a:spcPts val="0"/>
                        </a:spcAft>
                      </a:pPr>
                      <a:r>
                        <a:rPr lang="en-US" sz="2000" b="1" dirty="0" err="1">
                          <a:effectLst/>
                          <a:latin typeface="Times New Roman" panose="02020603050405020304" pitchFamily="18" charset="0"/>
                          <a:cs typeface="Times New Roman" panose="02020603050405020304" pitchFamily="18" charset="0"/>
                        </a:rPr>
                        <a:t>Dựa</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vào</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tính</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chất</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solidFill>
                      <a:schemeClr val="accent2">
                        <a:lumMod val="75000"/>
                      </a:schemeClr>
                    </a:solidFill>
                  </a:tcPr>
                </a:tc>
                <a:extLst>
                  <a:ext uri="{0D108BD9-81ED-4DB2-BD59-A6C34878D82A}">
                    <a16:rowId xmlns="" xmlns:a16="http://schemas.microsoft.com/office/drawing/2014/main" val="10000"/>
                  </a:ext>
                </a:extLst>
              </a:tr>
              <a:tr h="4199633">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800" b="1" kern="1200" dirty="0">
                          <a:solidFill>
                            <a:schemeClr val="lt1"/>
                          </a:solidFill>
                          <a:effectLst/>
                          <a:latin typeface="Times New Roman" panose="02020603050405020304" pitchFamily="18" charset="0"/>
                          <a:ea typeface="+mn-ea"/>
                          <a:cs typeface="Times New Roman" panose="02020603050405020304" pitchFamily="18" charset="0"/>
                        </a:rPr>
                        <a:t>Video </a:t>
                      </a:r>
                      <a:r>
                        <a:rPr lang="en-US" sz="1800" b="1" kern="1200" dirty="0" err="1">
                          <a:solidFill>
                            <a:schemeClr val="lt1"/>
                          </a:solidFill>
                          <a:effectLst/>
                          <a:latin typeface="Times New Roman" panose="02020603050405020304" pitchFamily="18" charset="0"/>
                          <a:ea typeface="+mn-ea"/>
                          <a:cs typeface="Times New Roman" panose="02020603050405020304" pitchFamily="18" charset="0"/>
                        </a:rPr>
                        <a:t>về</a:t>
                      </a:r>
                      <a:r>
                        <a:rPr lang="en-US" sz="1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lt1"/>
                          </a:solidFill>
                          <a:effectLst/>
                          <a:latin typeface="Times New Roman" panose="02020603050405020304" pitchFamily="18" charset="0"/>
                          <a:ea typeface="+mn-ea"/>
                          <a:cs typeface="Times New Roman" panose="02020603050405020304" pitchFamily="18" charset="0"/>
                        </a:rPr>
                        <a:t>thực</a:t>
                      </a:r>
                      <a:r>
                        <a:rPr lang="en-US" sz="1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lt1"/>
                          </a:solidFill>
                          <a:effectLst/>
                          <a:latin typeface="Times New Roman" panose="02020603050405020304" pitchFamily="18" charset="0"/>
                          <a:ea typeface="+mn-ea"/>
                          <a:cs typeface="Times New Roman" panose="02020603050405020304" pitchFamily="18" charset="0"/>
                        </a:rPr>
                        <a:t>hành</a:t>
                      </a:r>
                      <a:r>
                        <a:rPr lang="en-US" sz="1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lt1"/>
                          </a:solidFill>
                          <a:effectLst/>
                          <a:latin typeface="Times New Roman" panose="02020603050405020304" pitchFamily="18" charset="0"/>
                          <a:ea typeface="+mn-ea"/>
                          <a:cs typeface="Times New Roman" panose="02020603050405020304" pitchFamily="18" charset="0"/>
                        </a:rPr>
                        <a:t>thí</a:t>
                      </a:r>
                      <a:r>
                        <a:rPr lang="en-US" sz="1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lt1"/>
                          </a:solidFill>
                          <a:effectLst/>
                          <a:latin typeface="Times New Roman" panose="02020603050405020304" pitchFamily="18" charset="0"/>
                          <a:ea typeface="+mn-ea"/>
                          <a:cs typeface="Times New Roman" panose="02020603050405020304" pitchFamily="18" charset="0"/>
                        </a:rPr>
                        <a:t>nghiệm</a:t>
                      </a:r>
                      <a:r>
                        <a:rPr lang="en-US" sz="1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lt1"/>
                          </a:solidFill>
                          <a:effectLst/>
                          <a:latin typeface="Times New Roman" panose="02020603050405020304" pitchFamily="18" charset="0"/>
                          <a:ea typeface="+mn-ea"/>
                          <a:cs typeface="Times New Roman" panose="02020603050405020304" pitchFamily="18" charset="0"/>
                        </a:rPr>
                        <a:t>tách</a:t>
                      </a:r>
                      <a:r>
                        <a:rPr lang="en-US" sz="1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lt1"/>
                          </a:solidFill>
                          <a:effectLst/>
                          <a:latin typeface="Times New Roman" panose="02020603050405020304" pitchFamily="18" charset="0"/>
                          <a:ea typeface="+mn-ea"/>
                          <a:cs typeface="Times New Roman" panose="02020603050405020304" pitchFamily="18" charset="0"/>
                        </a:rPr>
                        <a:t>muối</a:t>
                      </a:r>
                      <a:r>
                        <a:rPr lang="en-US" sz="1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lt1"/>
                          </a:solidFill>
                          <a:effectLst/>
                          <a:latin typeface="Times New Roman" panose="02020603050405020304" pitchFamily="18" charset="0"/>
                          <a:ea typeface="+mn-ea"/>
                          <a:cs typeface="Times New Roman" panose="02020603050405020304" pitchFamily="18" charset="0"/>
                        </a:rPr>
                        <a:t>ra</a:t>
                      </a:r>
                      <a:r>
                        <a:rPr lang="en-US" sz="1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lt1"/>
                          </a:solidFill>
                          <a:effectLst/>
                          <a:latin typeface="Times New Roman" panose="02020603050405020304" pitchFamily="18" charset="0"/>
                          <a:ea typeface="+mn-ea"/>
                          <a:cs typeface="Times New Roman" panose="02020603050405020304" pitchFamily="18" charset="0"/>
                        </a:rPr>
                        <a:t>khỏi</a:t>
                      </a:r>
                      <a:r>
                        <a:rPr lang="en-US" sz="1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lt1"/>
                          </a:solidFill>
                          <a:effectLst/>
                          <a:latin typeface="Times New Roman" panose="02020603050405020304" pitchFamily="18" charset="0"/>
                          <a:ea typeface="+mn-ea"/>
                          <a:cs typeface="Times New Roman" panose="02020603050405020304" pitchFamily="18" charset="0"/>
                        </a:rPr>
                        <a:t>hỗn</a:t>
                      </a:r>
                      <a:r>
                        <a:rPr lang="en-US" sz="1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lt1"/>
                          </a:solidFill>
                          <a:effectLst/>
                          <a:latin typeface="Times New Roman" panose="02020603050405020304" pitchFamily="18" charset="0"/>
                          <a:ea typeface="+mn-ea"/>
                          <a:cs typeface="Times New Roman" panose="02020603050405020304" pitchFamily="18" charset="0"/>
                        </a:rPr>
                        <a:t>hợp</a:t>
                      </a:r>
                      <a:r>
                        <a:rPr lang="en-US" sz="1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lt1"/>
                          </a:solidFill>
                          <a:effectLst/>
                          <a:latin typeface="Times New Roman" panose="02020603050405020304" pitchFamily="18" charset="0"/>
                          <a:ea typeface="+mn-ea"/>
                          <a:cs typeface="Times New Roman" panose="02020603050405020304" pitchFamily="18" charset="0"/>
                        </a:rPr>
                        <a:t>nước</a:t>
                      </a:r>
                      <a:r>
                        <a:rPr lang="en-US" sz="1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lt1"/>
                          </a:solidFill>
                          <a:effectLst/>
                          <a:latin typeface="Times New Roman" panose="02020603050405020304" pitchFamily="18" charset="0"/>
                          <a:ea typeface="+mn-ea"/>
                          <a:cs typeface="Times New Roman" panose="02020603050405020304" pitchFamily="18" charset="0"/>
                        </a:rPr>
                        <a:t>muối</a:t>
                      </a:r>
                      <a:r>
                        <a:rPr lang="en-US" sz="1800" b="1" kern="1200" dirty="0">
                          <a:solidFill>
                            <a:schemeClr val="lt1"/>
                          </a:solidFill>
                          <a:effectLst/>
                          <a:latin typeface="Times New Roman" panose="02020603050405020304" pitchFamily="18" charset="0"/>
                          <a:ea typeface="+mn-ea"/>
                          <a:cs typeface="Times New Roman" panose="02020603050405020304" pitchFamily="18" charset="0"/>
                        </a:rPr>
                        <a:t>.</a:t>
                      </a:r>
                    </a:p>
                    <a:p>
                      <a:pPr marL="0" marR="0">
                        <a:lnSpc>
                          <a:spcPct val="107000"/>
                        </a:lnSpc>
                        <a:spcBef>
                          <a:spcPts val="0"/>
                        </a:spcBef>
                        <a:spcAft>
                          <a:spcPts val="0"/>
                        </a:spcAft>
                      </a:pP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solidFill>
                      <a:schemeClr val="accent2">
                        <a:lumMod val="75000"/>
                      </a:schemeClr>
                    </a:solidFill>
                  </a:tcPr>
                </a:tc>
                <a:tc>
                  <a:txBody>
                    <a:bodyPr/>
                    <a:lstStyle/>
                    <a:p>
                      <a:pPr marL="0" marR="0">
                        <a:lnSpc>
                          <a:spcPct val="107000"/>
                        </a:lnSpc>
                        <a:spcBef>
                          <a:spcPts val="0"/>
                        </a:spcBef>
                        <a:spcAft>
                          <a:spcPts val="0"/>
                        </a:spcAft>
                      </a:pP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tc>
                <a:tc>
                  <a:txBody>
                    <a:bodyPr/>
                    <a:lstStyle/>
                    <a:p>
                      <a:pPr marL="0" marR="0">
                        <a:lnSpc>
                          <a:spcPct val="107000"/>
                        </a:lnSpc>
                        <a:spcBef>
                          <a:spcPts val="0"/>
                        </a:spcBef>
                        <a:spcAft>
                          <a:spcPts val="0"/>
                        </a:spcAft>
                      </a:pPr>
                      <a:r>
                        <a:rPr lang="en-US" sz="2000" b="1" dirty="0">
                          <a:effectLst/>
                          <a:latin typeface="Times New Roman" panose="02020603050405020304" pitchFamily="18" charset="0"/>
                          <a:cs typeface="Times New Roman" panose="02020603050405020304" pitchFamily="18" charset="0"/>
                        </a:rPr>
                        <a:t> </a:t>
                      </a:r>
                    </a:p>
                    <a:p>
                      <a:pPr marL="0" marR="0">
                        <a:lnSpc>
                          <a:spcPct val="107000"/>
                        </a:lnSpc>
                        <a:spcBef>
                          <a:spcPts val="0"/>
                        </a:spcBef>
                        <a:spcAft>
                          <a:spcPts val="0"/>
                        </a:spcAft>
                      </a:pPr>
                      <a:r>
                        <a:rPr lang="en-US" sz="2000" b="1" dirty="0">
                          <a:effectLst/>
                          <a:latin typeface="Times New Roman" panose="02020603050405020304" pitchFamily="18" charset="0"/>
                          <a:cs typeface="Times New Roman" panose="02020603050405020304" pitchFamily="18" charset="0"/>
                        </a:rPr>
                        <a:t> </a:t>
                      </a:r>
                    </a:p>
                    <a:p>
                      <a:pPr marL="0" marR="0">
                        <a:lnSpc>
                          <a:spcPct val="107000"/>
                        </a:lnSpc>
                        <a:spcBef>
                          <a:spcPts val="0"/>
                        </a:spcBef>
                        <a:spcAft>
                          <a:spcPts val="0"/>
                        </a:spcAft>
                      </a:pPr>
                      <a:r>
                        <a:rPr lang="en-US" sz="2000" b="1" dirty="0">
                          <a:effectLst/>
                          <a:latin typeface="Times New Roman" panose="02020603050405020304" pitchFamily="18" charset="0"/>
                          <a:cs typeface="Times New Roman" panose="02020603050405020304" pitchFamily="18" charset="0"/>
                        </a:rPr>
                        <a:t> </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tc>
                <a:tc>
                  <a:txBody>
                    <a:bodyPr/>
                    <a:lstStyle/>
                    <a:p>
                      <a:pPr marL="0" marR="0">
                        <a:lnSpc>
                          <a:spcPct val="107000"/>
                        </a:lnSpc>
                        <a:spcBef>
                          <a:spcPts val="0"/>
                        </a:spcBef>
                        <a:spcAft>
                          <a:spcPts val="0"/>
                        </a:spcAft>
                      </a:pPr>
                      <a:r>
                        <a:rPr lang="en-US" sz="2000" b="1" dirty="0">
                          <a:effectLst/>
                          <a:latin typeface="Times New Roman" panose="02020603050405020304" pitchFamily="18" charset="0"/>
                          <a:cs typeface="Times New Roman" panose="02020603050405020304" pitchFamily="18" charset="0"/>
                        </a:rPr>
                        <a:t> </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tc>
                <a:tc>
                  <a:txBody>
                    <a:bodyPr/>
                    <a:lstStyle/>
                    <a:p>
                      <a:pPr marL="0" marR="0">
                        <a:lnSpc>
                          <a:spcPct val="107000"/>
                        </a:lnSpc>
                        <a:spcBef>
                          <a:spcPts val="0"/>
                        </a:spcBef>
                        <a:spcAft>
                          <a:spcPts val="0"/>
                        </a:spcAft>
                      </a:pPr>
                      <a:r>
                        <a:rPr lang="en-US" sz="2000" b="1" dirty="0">
                          <a:effectLst/>
                          <a:latin typeface="Times New Roman" panose="02020603050405020304" pitchFamily="18" charset="0"/>
                          <a:cs typeface="Times New Roman" panose="02020603050405020304" pitchFamily="18" charset="0"/>
                        </a:rPr>
                        <a:t> </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16455642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5061" y="0"/>
            <a:ext cx="8963246" cy="1446550"/>
          </a:xfrm>
          <a:prstGeom prst="rect">
            <a:avLst/>
          </a:prstGeom>
          <a:noFill/>
        </p:spPr>
        <p:txBody>
          <a:bodyPr wrap="square" rtlCol="0">
            <a:spAutoFit/>
          </a:bodyPr>
          <a:lstStyle/>
          <a:p>
            <a:r>
              <a:rPr lang="en-US" sz="2200" b="1" dirty="0">
                <a:latin typeface="Times New Roman" panose="02020603050405020304" pitchFamily="18" charset="0"/>
                <a:cs typeface="Times New Roman" panose="02020603050405020304" pitchFamily="18" charset="0"/>
              </a:rPr>
              <a:t>NHÓM </a:t>
            </a:r>
            <a:r>
              <a:rPr lang="en-US" sz="2200" b="1" dirty="0" smtClean="0">
                <a:latin typeface="Times New Roman" panose="02020603050405020304" pitchFamily="18" charset="0"/>
                <a:cs typeface="Times New Roman" panose="02020603050405020304" pitchFamily="18" charset="0"/>
              </a:rPr>
              <a:t>  </a:t>
            </a:r>
            <a:r>
              <a:rPr lang="en-US" sz="2200" b="1" dirty="0">
                <a:latin typeface="Times New Roman" panose="02020603050405020304" pitchFamily="18" charset="0"/>
                <a:cs typeface="Times New Roman" panose="02020603050405020304" pitchFamily="18" charset="0"/>
              </a:rPr>
              <a:t>LỚP </a:t>
            </a:r>
            <a:r>
              <a:rPr lang="en-US" sz="2200" i="1" dirty="0" smtClean="0">
                <a:latin typeface="Times New Roman" panose="02020603050405020304" pitchFamily="18" charset="0"/>
                <a:cs typeface="Times New Roman" panose="02020603050405020304" pitchFamily="18" charset="0"/>
              </a:rPr>
              <a:t>6b</a:t>
            </a:r>
            <a:endParaRPr lang="en-US" sz="2200" dirty="0">
              <a:latin typeface="Times New Roman" panose="02020603050405020304" pitchFamily="18" charset="0"/>
              <a:cs typeface="Times New Roman" panose="02020603050405020304" pitchFamily="18" charset="0"/>
            </a:endParaRPr>
          </a:p>
          <a:p>
            <a:pPr algn="ctr"/>
            <a:r>
              <a:rPr lang="en-US" sz="2200" b="1" dirty="0">
                <a:latin typeface="Times New Roman" panose="02020603050405020304" pitchFamily="18" charset="0"/>
                <a:cs typeface="Times New Roman" panose="02020603050405020304" pitchFamily="18" charset="0"/>
              </a:rPr>
              <a:t>PHIẾU HỌC TẬP</a:t>
            </a:r>
            <a:endParaRPr lang="en-US" sz="2200" dirty="0">
              <a:latin typeface="Times New Roman" panose="02020603050405020304" pitchFamily="18" charset="0"/>
              <a:cs typeface="Times New Roman" panose="02020603050405020304" pitchFamily="18" charset="0"/>
            </a:endParaRPr>
          </a:p>
          <a:p>
            <a:pPr algn="ctr"/>
            <a:r>
              <a:rPr lang="en-US" sz="2200" b="1" dirty="0">
                <a:latin typeface="Times New Roman" panose="02020603050405020304" pitchFamily="18" charset="0"/>
                <a:cs typeface="Times New Roman" panose="02020603050405020304" pitchFamily="18" charset="0"/>
              </a:rPr>
              <a:t>Video </a:t>
            </a:r>
            <a:r>
              <a:rPr lang="en-US" sz="2200" b="1" dirty="0" err="1">
                <a:latin typeface="Times New Roman" panose="02020603050405020304" pitchFamily="18" charset="0"/>
                <a:cs typeface="Times New Roman" panose="02020603050405020304" pitchFamily="18" charset="0"/>
              </a:rPr>
              <a:t>về</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thực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hành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thí</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nghiệm</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tách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muối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ra</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khỏi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hỗn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hợp</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nước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muối</a:t>
            </a:r>
            <a:r>
              <a:rPr lang="en-US" sz="2200" b="1"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a:p>
            <a:endParaRPr lang="en-US" sz="2200" dirty="0">
              <a:latin typeface="Times New Roman" panose="02020603050405020304" pitchFamily="18"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123215413"/>
              </p:ext>
            </p:extLst>
          </p:nvPr>
        </p:nvGraphicFramePr>
        <p:xfrm>
          <a:off x="350886" y="1208894"/>
          <a:ext cx="9037674" cy="5178041"/>
        </p:xfrm>
        <a:graphic>
          <a:graphicData uri="http://schemas.openxmlformats.org/drawingml/2006/table">
            <a:tbl>
              <a:tblPr firstRow="1" firstCol="1" bandRow="1">
                <a:tableStyleId>{5C22544A-7EE6-4342-B048-85BDC9FD1C3A}</a:tableStyleId>
              </a:tblPr>
              <a:tblGrid>
                <a:gridCol w="1616137">
                  <a:extLst>
                    <a:ext uri="{9D8B030D-6E8A-4147-A177-3AD203B41FA5}">
                      <a16:colId xmlns="" xmlns:a16="http://schemas.microsoft.com/office/drawing/2014/main" val="20000"/>
                    </a:ext>
                  </a:extLst>
                </a:gridCol>
                <a:gridCol w="3498123">
                  <a:extLst>
                    <a:ext uri="{9D8B030D-6E8A-4147-A177-3AD203B41FA5}">
                      <a16:colId xmlns="" xmlns:a16="http://schemas.microsoft.com/office/drawing/2014/main" val="20001"/>
                    </a:ext>
                  </a:extLst>
                </a:gridCol>
                <a:gridCol w="1180214">
                  <a:extLst>
                    <a:ext uri="{9D8B030D-6E8A-4147-A177-3AD203B41FA5}">
                      <a16:colId xmlns="" xmlns:a16="http://schemas.microsoft.com/office/drawing/2014/main" val="20002"/>
                    </a:ext>
                  </a:extLst>
                </a:gridCol>
                <a:gridCol w="1520456">
                  <a:extLst>
                    <a:ext uri="{9D8B030D-6E8A-4147-A177-3AD203B41FA5}">
                      <a16:colId xmlns="" xmlns:a16="http://schemas.microsoft.com/office/drawing/2014/main" val="20003"/>
                    </a:ext>
                  </a:extLst>
                </a:gridCol>
                <a:gridCol w="1222744">
                  <a:extLst>
                    <a:ext uri="{9D8B030D-6E8A-4147-A177-3AD203B41FA5}">
                      <a16:colId xmlns="" xmlns:a16="http://schemas.microsoft.com/office/drawing/2014/main" val="20004"/>
                    </a:ext>
                  </a:extLst>
                </a:gridCol>
              </a:tblGrid>
              <a:tr h="861465">
                <a:tc>
                  <a:txBody>
                    <a:bodyPr/>
                    <a:lstStyle/>
                    <a:p>
                      <a:pPr marL="0" marR="0" algn="ctr">
                        <a:lnSpc>
                          <a:spcPct val="107000"/>
                        </a:lnSpc>
                        <a:spcBef>
                          <a:spcPts val="0"/>
                        </a:spcBef>
                        <a:spcAft>
                          <a:spcPts val="0"/>
                        </a:spcAft>
                      </a:pPr>
                      <a:r>
                        <a:rPr lang="en-US" sz="2000" b="1" dirty="0" err="1">
                          <a:effectLst/>
                          <a:latin typeface="Times New Roman" panose="02020603050405020304" pitchFamily="18" charset="0"/>
                          <a:cs typeface="Times New Roman" panose="02020603050405020304" pitchFamily="18" charset="0"/>
                        </a:rPr>
                        <a:t>Chuẩn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bị</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solidFill>
                      <a:schemeClr val="accent2">
                        <a:lumMod val="75000"/>
                      </a:schemeClr>
                    </a:solidFill>
                  </a:tcPr>
                </a:tc>
                <a:tc>
                  <a:txBody>
                    <a:bodyPr/>
                    <a:lstStyle/>
                    <a:p>
                      <a:pPr marL="0" marR="0" algn="ctr">
                        <a:lnSpc>
                          <a:spcPct val="107000"/>
                        </a:lnSpc>
                        <a:spcBef>
                          <a:spcPts val="0"/>
                        </a:spcBef>
                        <a:spcAft>
                          <a:spcPts val="0"/>
                        </a:spcAft>
                      </a:pPr>
                      <a:r>
                        <a:rPr lang="en-US" sz="2000" b="1" dirty="0" err="1">
                          <a:effectLst/>
                          <a:latin typeface="Times New Roman" panose="02020603050405020304" pitchFamily="18" charset="0"/>
                          <a:cs typeface="Times New Roman" panose="02020603050405020304" pitchFamily="18" charset="0"/>
                        </a:rPr>
                        <a:t>Tiến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hành</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solidFill>
                      <a:schemeClr val="accent2">
                        <a:lumMod val="75000"/>
                      </a:schemeClr>
                    </a:solidFill>
                  </a:tcPr>
                </a:tc>
                <a:tc>
                  <a:txBody>
                    <a:bodyPr/>
                    <a:lstStyle/>
                    <a:p>
                      <a:pPr marL="0" marR="0" algn="ctr">
                        <a:lnSpc>
                          <a:spcPct val="107000"/>
                        </a:lnSpc>
                        <a:spcBef>
                          <a:spcPts val="0"/>
                        </a:spcBef>
                        <a:spcAft>
                          <a:spcPts val="0"/>
                        </a:spcAft>
                      </a:pPr>
                      <a:r>
                        <a:rPr lang="en-US" sz="2000" b="1">
                          <a:effectLst/>
                          <a:latin typeface="Times New Roman" panose="02020603050405020304" pitchFamily="18" charset="0"/>
                          <a:cs typeface="Times New Roman" panose="02020603050405020304" pitchFamily="18" charset="0"/>
                        </a:rPr>
                        <a:t>Kết quả</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solidFill>
                      <a:schemeClr val="accent2">
                        <a:lumMod val="75000"/>
                      </a:schemeClr>
                    </a:solidFill>
                  </a:tcPr>
                </a:tc>
                <a:tc>
                  <a:txBody>
                    <a:bodyPr/>
                    <a:lstStyle/>
                    <a:p>
                      <a:pPr marL="0" marR="0" algn="ctr">
                        <a:lnSpc>
                          <a:spcPct val="107000"/>
                        </a:lnSpc>
                        <a:spcBef>
                          <a:spcPts val="0"/>
                        </a:spcBef>
                        <a:spcAft>
                          <a:spcPts val="0"/>
                        </a:spcAft>
                      </a:pPr>
                      <a:r>
                        <a:rPr lang="en-US" sz="2000" b="1">
                          <a:effectLst/>
                          <a:latin typeface="Times New Roman" panose="02020603050405020304" pitchFamily="18" charset="0"/>
                          <a:cs typeface="Times New Roman" panose="02020603050405020304" pitchFamily="18" charset="0"/>
                        </a:rPr>
                        <a:t>Phương pháp tách chất</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solidFill>
                      <a:schemeClr val="accent2">
                        <a:lumMod val="75000"/>
                      </a:schemeClr>
                    </a:solidFill>
                  </a:tcPr>
                </a:tc>
                <a:tc>
                  <a:txBody>
                    <a:bodyPr/>
                    <a:lstStyle/>
                    <a:p>
                      <a:pPr marL="0" marR="0" algn="ctr">
                        <a:lnSpc>
                          <a:spcPct val="107000"/>
                        </a:lnSpc>
                        <a:spcBef>
                          <a:spcPts val="0"/>
                        </a:spcBef>
                        <a:spcAft>
                          <a:spcPts val="0"/>
                        </a:spcAft>
                      </a:pPr>
                      <a:r>
                        <a:rPr lang="en-US" sz="2000" b="1" dirty="0" err="1">
                          <a:effectLst/>
                          <a:latin typeface="Times New Roman" panose="02020603050405020304" pitchFamily="18" charset="0"/>
                          <a:cs typeface="Times New Roman" panose="02020603050405020304" pitchFamily="18" charset="0"/>
                        </a:rPr>
                        <a:t>Dựa</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vào</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tính</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chất</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solidFill>
                      <a:schemeClr val="accent2">
                        <a:lumMod val="75000"/>
                      </a:schemeClr>
                    </a:solidFill>
                  </a:tcPr>
                </a:tc>
                <a:extLst>
                  <a:ext uri="{0D108BD9-81ED-4DB2-BD59-A6C34878D82A}">
                    <a16:rowId xmlns="" xmlns:a16="http://schemas.microsoft.com/office/drawing/2014/main" val="10000"/>
                  </a:ext>
                </a:extLst>
              </a:tr>
              <a:tr h="4199633">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800" b="1" kern="1200" dirty="0" err="1" smtClean="0">
                          <a:solidFill>
                            <a:schemeClr val="lt1"/>
                          </a:solidFill>
                          <a:effectLst/>
                          <a:latin typeface="Times New Roman" panose="02020603050405020304" pitchFamily="18" charset="0"/>
                          <a:ea typeface="+mn-ea"/>
                          <a:cs typeface="Times New Roman" panose="02020603050405020304" pitchFamily="18" charset="0"/>
                        </a:rPr>
                        <a:t>Làm</a:t>
                      </a:r>
                      <a:r>
                        <a:rPr lang="en-US" sz="1800" b="1" kern="1200" baseline="0" dirty="0" smtClean="0">
                          <a:solidFill>
                            <a:schemeClr val="lt1"/>
                          </a:solidFill>
                          <a:effectLst/>
                          <a:latin typeface="Times New Roman" panose="02020603050405020304" pitchFamily="18" charset="0"/>
                          <a:ea typeface="+mn-ea"/>
                          <a:cs typeface="Times New Roman" panose="02020603050405020304" pitchFamily="18" charset="0"/>
                        </a:rPr>
                        <a:t> </a:t>
                      </a:r>
                      <a:r>
                        <a:rPr lang="en-US" sz="1800" b="1" kern="1200" baseline="0" dirty="0" err="1" smtClean="0">
                          <a:solidFill>
                            <a:schemeClr val="lt1"/>
                          </a:solidFill>
                          <a:effectLst/>
                          <a:latin typeface="Times New Roman" panose="02020603050405020304" pitchFamily="18" charset="0"/>
                          <a:ea typeface="+mn-ea"/>
                          <a:cs typeface="Times New Roman" panose="02020603050405020304" pitchFamily="18" charset="0"/>
                        </a:rPr>
                        <a:t>thí</a:t>
                      </a:r>
                      <a:r>
                        <a:rPr lang="en-US" sz="1800" b="1" kern="1200" baseline="0" dirty="0" smtClean="0">
                          <a:solidFill>
                            <a:schemeClr val="lt1"/>
                          </a:solidFill>
                          <a:effectLst/>
                          <a:latin typeface="Times New Roman" panose="02020603050405020304" pitchFamily="18" charset="0"/>
                          <a:ea typeface="+mn-ea"/>
                          <a:cs typeface="Times New Roman" panose="02020603050405020304" pitchFamily="18" charset="0"/>
                        </a:rPr>
                        <a:t> </a:t>
                      </a:r>
                      <a:r>
                        <a:rPr lang="en-US" sz="1800" b="1" kern="1200" baseline="0" dirty="0" err="1" smtClean="0">
                          <a:solidFill>
                            <a:schemeClr val="lt1"/>
                          </a:solidFill>
                          <a:effectLst/>
                          <a:latin typeface="Times New Roman" panose="02020603050405020304" pitchFamily="18" charset="0"/>
                          <a:ea typeface="+mn-ea"/>
                          <a:cs typeface="Times New Roman" panose="02020603050405020304" pitchFamily="18" charset="0"/>
                        </a:rPr>
                        <a:t>nghiệm</a:t>
                      </a:r>
                      <a:r>
                        <a:rPr lang="en-US" sz="1800" b="1" kern="1200" baseline="0" dirty="0" smtClean="0">
                          <a:solidFill>
                            <a:schemeClr val="lt1"/>
                          </a:solidFill>
                          <a:effectLst/>
                          <a:latin typeface="Times New Roman" panose="02020603050405020304" pitchFamily="18" charset="0"/>
                          <a:ea typeface="+mn-ea"/>
                          <a:cs typeface="Times New Roman" panose="02020603050405020304" pitchFamily="18" charset="0"/>
                        </a:rPr>
                        <a:t> </a:t>
                      </a:r>
                      <a:r>
                        <a:rPr lang="en-US" sz="1800" b="1" kern="1200" baseline="0" dirty="0" err="1" smtClean="0">
                          <a:solidFill>
                            <a:schemeClr val="lt1"/>
                          </a:solidFill>
                          <a:effectLst/>
                          <a:latin typeface="Times New Roman" panose="02020603050405020304" pitchFamily="18" charset="0"/>
                          <a:ea typeface="+mn-ea"/>
                          <a:cs typeface="Times New Roman" panose="02020603050405020304" pitchFamily="18" charset="0"/>
                        </a:rPr>
                        <a:t>hoặc</a:t>
                      </a:r>
                      <a:r>
                        <a:rPr lang="en-US" sz="1800" b="1" kern="1200" baseline="0" dirty="0" smtClean="0">
                          <a:solidFill>
                            <a:schemeClr val="lt1"/>
                          </a:solidFill>
                          <a:effectLst/>
                          <a:latin typeface="Times New Roman" panose="02020603050405020304" pitchFamily="18" charset="0"/>
                          <a:ea typeface="+mn-ea"/>
                          <a:cs typeface="Times New Roman" panose="02020603050405020304" pitchFamily="18" charset="0"/>
                        </a:rPr>
                        <a:t> </a:t>
                      </a:r>
                      <a:r>
                        <a:rPr lang="en-US" sz="1800" b="1" kern="1200" baseline="0" dirty="0" err="1" smtClean="0">
                          <a:solidFill>
                            <a:schemeClr val="lt1"/>
                          </a:solidFill>
                          <a:effectLst/>
                          <a:latin typeface="Times New Roman" panose="02020603050405020304" pitchFamily="18" charset="0"/>
                          <a:ea typeface="+mn-ea"/>
                          <a:cs typeface="Times New Roman" panose="02020603050405020304" pitchFamily="18" charset="0"/>
                        </a:rPr>
                        <a:t>có</a:t>
                      </a:r>
                      <a:r>
                        <a:rPr lang="en-US" sz="1800" b="1" kern="1200" baseline="0" dirty="0" smtClean="0">
                          <a:solidFill>
                            <a:schemeClr val="lt1"/>
                          </a:solidFill>
                          <a:effectLst/>
                          <a:latin typeface="Times New Roman" panose="02020603050405020304" pitchFamily="18" charset="0"/>
                          <a:ea typeface="+mn-ea"/>
                          <a:cs typeface="Times New Roman" panose="02020603050405020304" pitchFamily="18" charset="0"/>
                        </a:rPr>
                        <a:t> </a:t>
                      </a:r>
                      <a:r>
                        <a:rPr lang="en-US" sz="1800" b="1" kern="1200" baseline="0" dirty="0" err="1" smtClean="0">
                          <a:solidFill>
                            <a:schemeClr val="lt1"/>
                          </a:solidFill>
                          <a:effectLst/>
                          <a:latin typeface="Times New Roman" panose="02020603050405020304" pitchFamily="18" charset="0"/>
                          <a:ea typeface="+mn-ea"/>
                          <a:cs typeface="Times New Roman" panose="02020603050405020304" pitchFamily="18" charset="0"/>
                        </a:rPr>
                        <a:t>thể</a:t>
                      </a:r>
                      <a:r>
                        <a:rPr lang="en-US" sz="1800" b="1" kern="1200" baseline="0" dirty="0" smtClean="0">
                          <a:solidFill>
                            <a:schemeClr val="lt1"/>
                          </a:solidFill>
                          <a:effectLst/>
                          <a:latin typeface="Times New Roman" panose="02020603050405020304" pitchFamily="18" charset="0"/>
                          <a:ea typeface="+mn-ea"/>
                          <a:cs typeface="Times New Roman" panose="02020603050405020304" pitchFamily="18" charset="0"/>
                        </a:rPr>
                        <a:t> </a:t>
                      </a:r>
                      <a:r>
                        <a:rPr lang="en-US" sz="1800" b="1" kern="1200" baseline="0" dirty="0" err="1" smtClean="0">
                          <a:solidFill>
                            <a:schemeClr val="lt1"/>
                          </a:solidFill>
                          <a:effectLst/>
                          <a:latin typeface="Times New Roman" panose="02020603050405020304" pitchFamily="18" charset="0"/>
                          <a:ea typeface="+mn-ea"/>
                          <a:cs typeface="Times New Roman" panose="02020603050405020304" pitchFamily="18" charset="0"/>
                        </a:rPr>
                        <a:t>xem</a:t>
                      </a:r>
                      <a:r>
                        <a:rPr lang="en-US" sz="1800" b="1" kern="1200" baseline="0" dirty="0" smtClean="0">
                          <a:solidFill>
                            <a:schemeClr val="lt1"/>
                          </a:solidFill>
                          <a:effectLst/>
                          <a:latin typeface="Times New Roman" panose="02020603050405020304" pitchFamily="18" charset="0"/>
                          <a:ea typeface="+mn-ea"/>
                          <a:cs typeface="Times New Roman" panose="02020603050405020304" pitchFamily="18" charset="0"/>
                        </a:rPr>
                        <a:t> </a:t>
                      </a:r>
                      <a:endParaRPr lang="en-US" sz="1800" b="1" kern="1200" dirty="0" smtClean="0">
                        <a:solidFill>
                          <a:schemeClr val="lt1"/>
                        </a:solidFill>
                        <a:effectLst/>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7000"/>
                        </a:lnSpc>
                        <a:spcBef>
                          <a:spcPts val="0"/>
                        </a:spcBef>
                        <a:spcAft>
                          <a:spcPts val="0"/>
                        </a:spcAft>
                        <a:buClrTx/>
                        <a:buSzTx/>
                        <a:buFontTx/>
                        <a:buNone/>
                        <a:tabLst/>
                        <a:defRPr/>
                      </a:pPr>
                      <a:r>
                        <a:rPr lang="en-US" sz="1800" b="1" kern="1200" dirty="0" smtClean="0">
                          <a:solidFill>
                            <a:schemeClr val="lt1"/>
                          </a:solidFill>
                          <a:effectLst/>
                          <a:latin typeface="Times New Roman" panose="02020603050405020304" pitchFamily="18" charset="0"/>
                          <a:ea typeface="+mn-ea"/>
                          <a:cs typeface="Times New Roman" panose="02020603050405020304" pitchFamily="18" charset="0"/>
                        </a:rPr>
                        <a:t>Video </a:t>
                      </a:r>
                      <a:r>
                        <a:rPr lang="en-US" sz="1800" b="1" kern="1200" dirty="0" err="1">
                          <a:solidFill>
                            <a:schemeClr val="lt1"/>
                          </a:solidFill>
                          <a:effectLst/>
                          <a:latin typeface="Times New Roman" panose="02020603050405020304" pitchFamily="18" charset="0"/>
                          <a:ea typeface="+mn-ea"/>
                          <a:cs typeface="Times New Roman" panose="02020603050405020304" pitchFamily="18" charset="0"/>
                        </a:rPr>
                        <a:t>về</a:t>
                      </a:r>
                      <a:r>
                        <a:rPr lang="en-US" sz="1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lt1"/>
                          </a:solidFill>
                          <a:effectLst/>
                          <a:latin typeface="Times New Roman" panose="02020603050405020304" pitchFamily="18" charset="0"/>
                          <a:ea typeface="+mn-ea"/>
                          <a:cs typeface="Times New Roman" panose="02020603050405020304" pitchFamily="18" charset="0"/>
                        </a:rPr>
                        <a:t>thực</a:t>
                      </a:r>
                      <a:r>
                        <a:rPr lang="en-US" sz="1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lt1"/>
                          </a:solidFill>
                          <a:effectLst/>
                          <a:latin typeface="Times New Roman" panose="02020603050405020304" pitchFamily="18" charset="0"/>
                          <a:ea typeface="+mn-ea"/>
                          <a:cs typeface="Times New Roman" panose="02020603050405020304" pitchFamily="18" charset="0"/>
                        </a:rPr>
                        <a:t>hành</a:t>
                      </a:r>
                      <a:r>
                        <a:rPr lang="en-US" sz="1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lt1"/>
                          </a:solidFill>
                          <a:effectLst/>
                          <a:latin typeface="Times New Roman" panose="02020603050405020304" pitchFamily="18" charset="0"/>
                          <a:ea typeface="+mn-ea"/>
                          <a:cs typeface="Times New Roman" panose="02020603050405020304" pitchFamily="18" charset="0"/>
                        </a:rPr>
                        <a:t>thí</a:t>
                      </a:r>
                      <a:r>
                        <a:rPr lang="en-US" sz="1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lt1"/>
                          </a:solidFill>
                          <a:effectLst/>
                          <a:latin typeface="Times New Roman" panose="02020603050405020304" pitchFamily="18" charset="0"/>
                          <a:ea typeface="+mn-ea"/>
                          <a:cs typeface="Times New Roman" panose="02020603050405020304" pitchFamily="18" charset="0"/>
                        </a:rPr>
                        <a:t>nghiệm</a:t>
                      </a:r>
                      <a:r>
                        <a:rPr lang="en-US" sz="1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lt1"/>
                          </a:solidFill>
                          <a:effectLst/>
                          <a:latin typeface="Times New Roman" panose="02020603050405020304" pitchFamily="18" charset="0"/>
                          <a:ea typeface="+mn-ea"/>
                          <a:cs typeface="Times New Roman" panose="02020603050405020304" pitchFamily="18" charset="0"/>
                        </a:rPr>
                        <a:t>tách</a:t>
                      </a:r>
                      <a:r>
                        <a:rPr lang="en-US" sz="1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lt1"/>
                          </a:solidFill>
                          <a:effectLst/>
                          <a:latin typeface="Times New Roman" panose="02020603050405020304" pitchFamily="18" charset="0"/>
                          <a:ea typeface="+mn-ea"/>
                          <a:cs typeface="Times New Roman" panose="02020603050405020304" pitchFamily="18" charset="0"/>
                        </a:rPr>
                        <a:t>muối</a:t>
                      </a:r>
                      <a:r>
                        <a:rPr lang="en-US" sz="1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lt1"/>
                          </a:solidFill>
                          <a:effectLst/>
                          <a:latin typeface="Times New Roman" panose="02020603050405020304" pitchFamily="18" charset="0"/>
                          <a:ea typeface="+mn-ea"/>
                          <a:cs typeface="Times New Roman" panose="02020603050405020304" pitchFamily="18" charset="0"/>
                        </a:rPr>
                        <a:t>ra</a:t>
                      </a:r>
                      <a:r>
                        <a:rPr lang="en-US" sz="1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lt1"/>
                          </a:solidFill>
                          <a:effectLst/>
                          <a:latin typeface="Times New Roman" panose="02020603050405020304" pitchFamily="18" charset="0"/>
                          <a:ea typeface="+mn-ea"/>
                          <a:cs typeface="Times New Roman" panose="02020603050405020304" pitchFamily="18" charset="0"/>
                        </a:rPr>
                        <a:t>khỏi</a:t>
                      </a:r>
                      <a:r>
                        <a:rPr lang="en-US" sz="1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lt1"/>
                          </a:solidFill>
                          <a:effectLst/>
                          <a:latin typeface="Times New Roman" panose="02020603050405020304" pitchFamily="18" charset="0"/>
                          <a:ea typeface="+mn-ea"/>
                          <a:cs typeface="Times New Roman" panose="02020603050405020304" pitchFamily="18" charset="0"/>
                        </a:rPr>
                        <a:t>hỗn</a:t>
                      </a:r>
                      <a:r>
                        <a:rPr lang="en-US" sz="1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lt1"/>
                          </a:solidFill>
                          <a:effectLst/>
                          <a:latin typeface="Times New Roman" panose="02020603050405020304" pitchFamily="18" charset="0"/>
                          <a:ea typeface="+mn-ea"/>
                          <a:cs typeface="Times New Roman" panose="02020603050405020304" pitchFamily="18" charset="0"/>
                        </a:rPr>
                        <a:t>hợp</a:t>
                      </a:r>
                      <a:r>
                        <a:rPr lang="en-US" sz="1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lt1"/>
                          </a:solidFill>
                          <a:effectLst/>
                          <a:latin typeface="Times New Roman" panose="02020603050405020304" pitchFamily="18" charset="0"/>
                          <a:ea typeface="+mn-ea"/>
                          <a:cs typeface="Times New Roman" panose="02020603050405020304" pitchFamily="18" charset="0"/>
                        </a:rPr>
                        <a:t>nước</a:t>
                      </a:r>
                      <a:r>
                        <a:rPr lang="en-US" sz="1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lt1"/>
                          </a:solidFill>
                          <a:effectLst/>
                          <a:latin typeface="Times New Roman" panose="02020603050405020304" pitchFamily="18" charset="0"/>
                          <a:ea typeface="+mn-ea"/>
                          <a:cs typeface="Times New Roman" panose="02020603050405020304" pitchFamily="18" charset="0"/>
                        </a:rPr>
                        <a:t>muối</a:t>
                      </a:r>
                      <a:r>
                        <a:rPr lang="en-US" sz="1800" b="1" kern="1200" dirty="0">
                          <a:solidFill>
                            <a:schemeClr val="lt1"/>
                          </a:solidFill>
                          <a:effectLst/>
                          <a:latin typeface="Times New Roman" panose="02020603050405020304" pitchFamily="18" charset="0"/>
                          <a:ea typeface="+mn-ea"/>
                          <a:cs typeface="Times New Roman" panose="02020603050405020304" pitchFamily="18" charset="0"/>
                        </a:rPr>
                        <a:t>.</a:t>
                      </a:r>
                    </a:p>
                    <a:p>
                      <a:pPr marL="0" marR="0">
                        <a:lnSpc>
                          <a:spcPct val="107000"/>
                        </a:lnSpc>
                        <a:spcBef>
                          <a:spcPts val="0"/>
                        </a:spcBef>
                        <a:spcAft>
                          <a:spcPts val="0"/>
                        </a:spcAft>
                      </a:pP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solidFill>
                      <a:schemeClr val="accent2">
                        <a:lumMod val="75000"/>
                      </a:schemeClr>
                    </a:solidFill>
                  </a:tcPr>
                </a:tc>
                <a:tc>
                  <a:txBody>
                    <a:bodyPr/>
                    <a:lstStyle/>
                    <a:p>
                      <a:pPr marL="0" marR="0">
                        <a:lnSpc>
                          <a:spcPct val="107000"/>
                        </a:lnSpc>
                        <a:spcBef>
                          <a:spcPts val="0"/>
                        </a:spcBef>
                        <a:spcAft>
                          <a:spcPts val="0"/>
                        </a:spcAft>
                      </a:pP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tc>
                <a:tc>
                  <a:txBody>
                    <a:bodyPr/>
                    <a:lstStyle/>
                    <a:p>
                      <a:pPr marL="0" marR="0">
                        <a:lnSpc>
                          <a:spcPct val="107000"/>
                        </a:lnSpc>
                        <a:spcBef>
                          <a:spcPts val="0"/>
                        </a:spcBef>
                        <a:spcAft>
                          <a:spcPts val="0"/>
                        </a:spcAft>
                      </a:pPr>
                      <a:r>
                        <a:rPr lang="en-US" sz="2000" b="1" dirty="0">
                          <a:effectLst/>
                          <a:latin typeface="Times New Roman" panose="02020603050405020304" pitchFamily="18" charset="0"/>
                          <a:cs typeface="Times New Roman" panose="02020603050405020304" pitchFamily="18" charset="0"/>
                        </a:rPr>
                        <a:t> </a:t>
                      </a:r>
                    </a:p>
                    <a:p>
                      <a:pPr marL="0" marR="0">
                        <a:lnSpc>
                          <a:spcPct val="107000"/>
                        </a:lnSpc>
                        <a:spcBef>
                          <a:spcPts val="0"/>
                        </a:spcBef>
                        <a:spcAft>
                          <a:spcPts val="0"/>
                        </a:spcAft>
                      </a:pPr>
                      <a:r>
                        <a:rPr lang="en-US" sz="2000" b="1" dirty="0">
                          <a:effectLst/>
                          <a:latin typeface="Times New Roman" panose="02020603050405020304" pitchFamily="18" charset="0"/>
                          <a:cs typeface="Times New Roman" panose="02020603050405020304" pitchFamily="18" charset="0"/>
                        </a:rPr>
                        <a:t> </a:t>
                      </a:r>
                    </a:p>
                    <a:p>
                      <a:pPr marL="0" marR="0">
                        <a:lnSpc>
                          <a:spcPct val="107000"/>
                        </a:lnSpc>
                        <a:spcBef>
                          <a:spcPts val="0"/>
                        </a:spcBef>
                        <a:spcAft>
                          <a:spcPts val="0"/>
                        </a:spcAft>
                      </a:pPr>
                      <a:r>
                        <a:rPr lang="en-US" sz="2000" b="1" dirty="0">
                          <a:effectLst/>
                          <a:latin typeface="Times New Roman" panose="02020603050405020304" pitchFamily="18" charset="0"/>
                          <a:cs typeface="Times New Roman" panose="02020603050405020304" pitchFamily="18" charset="0"/>
                        </a:rPr>
                        <a:t> </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tc>
                <a:tc>
                  <a:txBody>
                    <a:bodyPr/>
                    <a:lstStyle/>
                    <a:p>
                      <a:pPr marL="0" marR="0">
                        <a:lnSpc>
                          <a:spcPct val="107000"/>
                        </a:lnSpc>
                        <a:spcBef>
                          <a:spcPts val="0"/>
                        </a:spcBef>
                        <a:spcAft>
                          <a:spcPts val="0"/>
                        </a:spcAft>
                      </a:pPr>
                      <a:r>
                        <a:rPr lang="en-US" sz="2000" b="1" dirty="0">
                          <a:effectLst/>
                          <a:latin typeface="Times New Roman" panose="02020603050405020304" pitchFamily="18" charset="0"/>
                          <a:cs typeface="Times New Roman" panose="02020603050405020304" pitchFamily="18" charset="0"/>
                        </a:rPr>
                        <a:t> </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tc>
                <a:tc>
                  <a:txBody>
                    <a:bodyPr/>
                    <a:lstStyle/>
                    <a:p>
                      <a:pPr marL="0" marR="0">
                        <a:lnSpc>
                          <a:spcPct val="107000"/>
                        </a:lnSpc>
                        <a:spcBef>
                          <a:spcPts val="0"/>
                        </a:spcBef>
                        <a:spcAft>
                          <a:spcPts val="0"/>
                        </a:spcAft>
                      </a:pPr>
                      <a:r>
                        <a:rPr lang="en-US" sz="2000" b="1" dirty="0">
                          <a:effectLst/>
                          <a:latin typeface="Times New Roman" panose="02020603050405020304" pitchFamily="18" charset="0"/>
                          <a:cs typeface="Times New Roman" panose="02020603050405020304" pitchFamily="18" charset="0"/>
                        </a:rPr>
                        <a:t> </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tc>
                <a:extLst>
                  <a:ext uri="{0D108BD9-81ED-4DB2-BD59-A6C34878D82A}">
                    <a16:rowId xmlns="" xmlns:a16="http://schemas.microsoft.com/office/drawing/2014/main" val="10001"/>
                  </a:ext>
                </a:extLst>
              </a:tr>
            </a:tbl>
          </a:graphicData>
        </a:graphic>
      </p:graphicFrame>
      <p:sp>
        <p:nvSpPr>
          <p:cNvPr id="2" name="TextBox 1"/>
          <p:cNvSpPr txBox="1"/>
          <p:nvPr/>
        </p:nvSpPr>
        <p:spPr>
          <a:xfrm>
            <a:off x="2070340" y="2389517"/>
            <a:ext cx="3001992" cy="3046988"/>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Cho </a:t>
            </a:r>
            <a:r>
              <a:rPr lang="en-US" sz="2400" dirty="0" err="1" smtClean="0">
                <a:latin typeface="Times New Roman" panose="02020603050405020304" pitchFamily="18" charset="0"/>
                <a:cs typeface="Times New Roman" panose="02020603050405020304" pitchFamily="18" charset="0"/>
              </a:rPr>
              <a:t>nước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muối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chén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sứ</a:t>
            </a:r>
            <a:endParaRPr lang="en-US" sz="2400" dirty="0" smtClean="0">
              <a:latin typeface="Times New Roman" panose="02020603050405020304" pitchFamily="18" charset="0"/>
              <a:cs typeface="Times New Roman" panose="02020603050405020304" pitchFamily="18" charset="0"/>
            </a:endParaRPr>
          </a:p>
          <a:p>
            <a:r>
              <a:rPr lang="en-US" sz="2400" dirty="0" err="1" smtClean="0">
                <a:latin typeface="Times New Roman" panose="02020603050405020304" pitchFamily="18" charset="0"/>
                <a:cs typeface="Times New Roman" panose="02020603050405020304" pitchFamily="18" charset="0"/>
              </a:rPr>
              <a:t>Đặt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chén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sứ</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lưới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đốt</a:t>
            </a:r>
            <a:endParaRPr lang="en-US" sz="2400" dirty="0" smtClean="0">
              <a:latin typeface="Times New Roman" panose="02020603050405020304" pitchFamily="18" charset="0"/>
              <a:cs typeface="Times New Roman" panose="02020603050405020304" pitchFamily="18" charset="0"/>
            </a:endParaRPr>
          </a:p>
          <a:p>
            <a:r>
              <a:rPr lang="en-US" sz="2400" dirty="0" err="1" smtClean="0">
                <a:latin typeface="Times New Roman" panose="02020603050405020304" pitchFamily="18" charset="0"/>
                <a:cs typeface="Times New Roman" panose="02020603050405020304" pitchFamily="18" charset="0"/>
              </a:rPr>
              <a:t>Dùng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đèn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cồn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đun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nóng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hỗn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hợp</a:t>
            </a:r>
            <a:r>
              <a:rPr lang="en-US" sz="2400" dirty="0" smtClean="0">
                <a:latin typeface="Times New Roman" panose="02020603050405020304" pitchFamily="18" charset="0"/>
                <a:cs typeface="Times New Roman" panose="02020603050405020304" pitchFamily="18" charset="0"/>
              </a:rPr>
              <a:t>.</a:t>
            </a:r>
          </a:p>
          <a:p>
            <a:r>
              <a:rPr lang="en-US" sz="2400" dirty="0" smtClean="0">
                <a:latin typeface="Times New Roman" panose="02020603050405020304" pitchFamily="18" charset="0"/>
                <a:cs typeface="Times New Roman" panose="02020603050405020304" pitchFamily="18" charset="0"/>
              </a:rPr>
              <a:t>Cho </a:t>
            </a:r>
            <a:r>
              <a:rPr lang="en-US" sz="2400" dirty="0" err="1" smtClean="0">
                <a:latin typeface="Times New Roman" panose="02020603050405020304" pitchFamily="18" charset="0"/>
                <a:cs typeface="Times New Roman" panose="02020603050405020304" pitchFamily="18" charset="0"/>
              </a:rPr>
              <a:t>hơi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nước</a:t>
            </a:r>
            <a:r>
              <a:rPr lang="en-US" sz="2400" dirty="0" smtClean="0">
                <a:latin typeface="Times New Roman" panose="02020603050405020304" pitchFamily="18" charset="0"/>
                <a:cs typeface="Times New Roman" panose="02020603050405020304" pitchFamily="18" charset="0"/>
              </a:rPr>
              <a:t> bay </a:t>
            </a:r>
            <a:r>
              <a:rPr lang="en-US" sz="2400" dirty="0" err="1" smtClean="0">
                <a:latin typeface="Times New Roman" panose="02020603050405020304" pitchFamily="18" charset="0"/>
                <a:cs typeface="Times New Roman" panose="02020603050405020304" pitchFamily="18" charset="0"/>
              </a:rPr>
              <a:t>hơi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còn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muối</a:t>
            </a:r>
            <a:endParaRPr lang="en-US" sz="2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633049" y="2389517"/>
            <a:ext cx="931653" cy="3046988"/>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Thu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muối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cô</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lại</a:t>
            </a:r>
            <a:r>
              <a:rPr lang="en-US" sz="2400" dirty="0" smtClean="0">
                <a:latin typeface="Times New Roman" panose="02020603050405020304" pitchFamily="18" charset="0"/>
                <a:cs typeface="Times New Roman" panose="02020603050405020304" pitchFamily="18" charset="0"/>
              </a:rPr>
              <a:t> ở </a:t>
            </a:r>
            <a:r>
              <a:rPr lang="en-US" sz="2400" dirty="0" err="1" smtClean="0">
                <a:latin typeface="Times New Roman" panose="02020603050405020304" pitchFamily="18" charset="0"/>
                <a:cs typeface="Times New Roman" panose="02020603050405020304" pitchFamily="18" charset="0"/>
              </a:rPr>
              <a:t>đáy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chén</a:t>
            </a:r>
            <a:endParaRPr lang="en-US" sz="2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6823494" y="2605177"/>
            <a:ext cx="1069676"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Cô</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cạn</a:t>
            </a:r>
            <a:endParaRPr lang="en-US" sz="2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8333117" y="2449902"/>
            <a:ext cx="888521" cy="3416320"/>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Dựa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nhau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tính</a:t>
            </a:r>
            <a:r>
              <a:rPr lang="en-US" sz="2400" dirty="0" smtClean="0">
                <a:latin typeface="Times New Roman" panose="02020603050405020304" pitchFamily="18" charset="0"/>
                <a:cs typeface="Times New Roman" panose="02020603050405020304" pitchFamily="18" charset="0"/>
              </a:rPr>
              <a:t> bay </a:t>
            </a:r>
            <a:r>
              <a:rPr lang="en-US" sz="2400" dirty="0" err="1" smtClean="0">
                <a:latin typeface="Times New Roman" panose="02020603050405020304" pitchFamily="18" charset="0"/>
                <a:cs typeface="Times New Roman" panose="02020603050405020304" pitchFamily="18" charset="0"/>
              </a:rPr>
              <a:t>hơi</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533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670789" y="105463"/>
            <a:ext cx="6596418" cy="53657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700" b="1" u="sng" dirty="0" err="1">
                <a:solidFill>
                  <a:srgbClr val="C00000"/>
                </a:solidFill>
              </a:rPr>
              <a:t>Chương</a:t>
            </a:r>
            <a:r>
              <a:rPr lang="en-US" sz="2700" b="1" u="sng" dirty="0">
                <a:solidFill>
                  <a:srgbClr val="C00000"/>
                </a:solidFill>
              </a:rPr>
              <a:t> IV -  </a:t>
            </a:r>
            <a:r>
              <a:rPr lang="en-US" sz="2700" b="1" u="sng" err="1">
                <a:solidFill>
                  <a:srgbClr val="C00000"/>
                </a:solidFill>
              </a:rPr>
              <a:t>Bài</a:t>
            </a:r>
            <a:r>
              <a:rPr lang="en-US" sz="2700" b="1" u="sng">
                <a:solidFill>
                  <a:srgbClr val="C00000"/>
                </a:solidFill>
              </a:rPr>
              <a:t> 17 </a:t>
            </a:r>
            <a:r>
              <a:rPr lang="en-US" sz="2700" b="1" u="sng" dirty="0">
                <a:solidFill>
                  <a:srgbClr val="C00000"/>
                </a:solidFill>
              </a:rPr>
              <a:t>–</a:t>
            </a:r>
            <a:r>
              <a:rPr lang="en-US" sz="2700" b="1" dirty="0" err="1">
                <a:solidFill>
                  <a:srgbClr val="C00000"/>
                </a:solidFill>
              </a:rPr>
              <a:t>Tách</a:t>
            </a:r>
            <a:r>
              <a:rPr lang="en-US" sz="2700" b="1" dirty="0">
                <a:solidFill>
                  <a:srgbClr val="C00000"/>
                </a:solidFill>
              </a:rPr>
              <a:t> </a:t>
            </a:r>
            <a:r>
              <a:rPr lang="en-US" sz="2700" b="1" dirty="0" err="1">
                <a:solidFill>
                  <a:srgbClr val="C00000"/>
                </a:solidFill>
              </a:rPr>
              <a:t>chất</a:t>
            </a:r>
            <a:r>
              <a:rPr lang="en-US" sz="2700" b="1" dirty="0">
                <a:solidFill>
                  <a:srgbClr val="C00000"/>
                </a:solidFill>
              </a:rPr>
              <a:t> </a:t>
            </a:r>
            <a:r>
              <a:rPr lang="en-US" sz="2700" b="1" dirty="0" err="1">
                <a:solidFill>
                  <a:srgbClr val="C00000"/>
                </a:solidFill>
              </a:rPr>
              <a:t>khỏi</a:t>
            </a:r>
            <a:r>
              <a:rPr lang="en-US" sz="2700" b="1" dirty="0">
                <a:solidFill>
                  <a:srgbClr val="C00000"/>
                </a:solidFill>
              </a:rPr>
              <a:t> </a:t>
            </a:r>
            <a:r>
              <a:rPr lang="en-US" sz="2700" b="1" dirty="0" err="1">
                <a:solidFill>
                  <a:srgbClr val="C00000"/>
                </a:solidFill>
              </a:rPr>
              <a:t>hỗn</a:t>
            </a:r>
            <a:r>
              <a:rPr lang="en-US" sz="2700" b="1" dirty="0">
                <a:solidFill>
                  <a:srgbClr val="C00000"/>
                </a:solidFill>
              </a:rPr>
              <a:t> </a:t>
            </a:r>
            <a:r>
              <a:rPr lang="en-US" sz="2700" b="1" dirty="0" err="1">
                <a:solidFill>
                  <a:srgbClr val="C00000"/>
                </a:solidFill>
              </a:rPr>
              <a:t>hợp</a:t>
            </a:r>
            <a:r>
              <a:rPr lang="en-US" sz="2700" b="1" u="sng" dirty="0">
                <a:solidFill>
                  <a:srgbClr val="C00000"/>
                </a:solidFill>
              </a:rPr>
              <a:t>.</a:t>
            </a:r>
          </a:p>
        </p:txBody>
      </p:sp>
      <p:sp>
        <p:nvSpPr>
          <p:cNvPr id="3" name="TextBox 2"/>
          <p:cNvSpPr txBox="1"/>
          <p:nvPr/>
        </p:nvSpPr>
        <p:spPr>
          <a:xfrm>
            <a:off x="696037" y="897970"/>
            <a:ext cx="5609872" cy="461665"/>
          </a:xfrm>
          <a:prstGeom prst="rect">
            <a:avLst/>
          </a:prstGeom>
          <a:noFill/>
        </p:spPr>
        <p:txBody>
          <a:bodyPr wrap="square" rtlCol="0">
            <a:spAutoFit/>
          </a:bodyPr>
          <a:lstStyle/>
          <a:p>
            <a:r>
              <a:rPr lang="en-US" sz="2400" b="1" dirty="0">
                <a:solidFill>
                  <a:srgbClr val="C00000"/>
                </a:solidFill>
                <a:latin typeface="Times New Roman" panose="02020603050405020304" pitchFamily="18" charset="0"/>
                <a:cs typeface="Times New Roman" panose="02020603050405020304" pitchFamily="18" charset="0"/>
              </a:rPr>
              <a:t>II. MỘT SỐ CÁCH TÁCH CHẤT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030" y="51900"/>
            <a:ext cx="1027562" cy="68099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4109" y="37571"/>
            <a:ext cx="841664" cy="72649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0085" y="91061"/>
            <a:ext cx="830822" cy="66501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6288" y="111868"/>
            <a:ext cx="794160" cy="644209"/>
          </a:xfrm>
          <a:prstGeom prst="rect">
            <a:avLst/>
          </a:prstGeom>
        </p:spPr>
      </p:pic>
      <p:sp>
        <p:nvSpPr>
          <p:cNvPr id="11" name="Rectangle 10"/>
          <p:cNvSpPr/>
          <p:nvPr/>
        </p:nvSpPr>
        <p:spPr>
          <a:xfrm>
            <a:off x="7789225" y="3800837"/>
            <a:ext cx="184731" cy="369332"/>
          </a:xfrm>
          <a:prstGeom prst="rect">
            <a:avLst/>
          </a:prstGeom>
        </p:spPr>
        <p:txBody>
          <a:bodyPr wrap="none">
            <a:spAutoFit/>
          </a:bodyPr>
          <a:lstStyle/>
          <a:p>
            <a:endParaRPr lang="en-US" dirty="0"/>
          </a:p>
        </p:txBody>
      </p:sp>
      <p:sp>
        <p:nvSpPr>
          <p:cNvPr id="8" name="TextBox 7"/>
          <p:cNvSpPr txBox="1"/>
          <p:nvPr/>
        </p:nvSpPr>
        <p:spPr>
          <a:xfrm>
            <a:off x="983411" y="1440292"/>
            <a:ext cx="2152085"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rPr>
              <a:t>2. </a:t>
            </a:r>
            <a:r>
              <a:rPr lang="en-US" sz="2400" dirty="0" err="1" smtClean="0">
                <a:solidFill>
                  <a:srgbClr val="FF0000"/>
                </a:solidFill>
                <a:latin typeface="Times New Roman" panose="02020603050405020304" pitchFamily="18" charset="0"/>
                <a:cs typeface="Times New Roman" panose="02020603050405020304" pitchFamily="18" charset="0"/>
              </a:rPr>
              <a:t>Cô</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cạn</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812138" y="2104645"/>
            <a:ext cx="9039227"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Quá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muối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từ</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nước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dụng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phương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pháp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nào</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983411" y="2632918"/>
            <a:ext cx="7763774"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Phương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pháp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cô</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cạn</a:t>
            </a:r>
            <a:endParaRPr lang="en-US" sz="24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983411" y="3735238"/>
            <a:ext cx="10843404" cy="738664"/>
          </a:xfrm>
          <a:prstGeom prst="rect">
            <a:avLst/>
          </a:prstGeom>
          <a:noFill/>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Có</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một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mẫu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muối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có</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lẫn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cát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em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hãy</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đề</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xuất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phương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pháp</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tách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muối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khỏi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cát</a:t>
            </a:r>
            <a:endParaRPr lang="en-US" sz="2400" b="1" dirty="0">
              <a:latin typeface="Times New Roman" panose="02020603050405020304" pitchFamily="18" charset="0"/>
              <a:cs typeface="Times New Roman" panose="02020603050405020304" pitchFamily="18" charset="0"/>
            </a:endParaRPr>
          </a:p>
          <a:p>
            <a:endParaRPr lang="en-US" dirty="0"/>
          </a:p>
        </p:txBody>
      </p:sp>
      <p:sp>
        <p:nvSpPr>
          <p:cNvPr id="17" name="TextBox 16"/>
          <p:cNvSpPr txBox="1"/>
          <p:nvPr/>
        </p:nvSpPr>
        <p:spPr>
          <a:xfrm>
            <a:off x="873169" y="4170169"/>
            <a:ext cx="7595240" cy="2215991"/>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phương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pháp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muối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khỏi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cát</a:t>
            </a:r>
            <a:r>
              <a:rPr lang="en-US" sz="2400" dirty="0" smtClean="0">
                <a:latin typeface="Times New Roman" panose="02020603050405020304" pitchFamily="18" charset="0"/>
                <a:cs typeface="Times New Roman" panose="02020603050405020304" pitchFamily="18" charset="0"/>
              </a:rPr>
              <a:t>:</a:t>
            </a:r>
          </a:p>
          <a:p>
            <a:r>
              <a:rPr lang="en-US" sz="2400" dirty="0" smtClean="0">
                <a:latin typeface="Times New Roman" panose="02020603050405020304" pitchFamily="18" charset="0"/>
                <a:cs typeface="Times New Roman" panose="02020603050405020304" pitchFamily="18" charset="0"/>
              </a:rPr>
              <a:t>B1: Cho </a:t>
            </a:r>
            <a:r>
              <a:rPr lang="en-US" sz="2400" dirty="0" err="1" smtClean="0">
                <a:latin typeface="Times New Roman" panose="02020603050405020304" pitchFamily="18" charset="0"/>
                <a:cs typeface="Times New Roman" panose="02020603050405020304" pitchFamily="18" charset="0"/>
              </a:rPr>
              <a:t>hỗn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hợp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muối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nước</a:t>
            </a:r>
            <a:endParaRPr lang="en-US" sz="2400" dirty="0" smtClean="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B2. </a:t>
            </a:r>
            <a:r>
              <a:rPr lang="en-US" sz="2400" dirty="0" err="1" smtClean="0">
                <a:latin typeface="Times New Roman" panose="02020603050405020304" pitchFamily="18" charset="0"/>
                <a:cs typeface="Times New Roman" panose="02020603050405020304" pitchFamily="18" charset="0"/>
              </a:rPr>
              <a:t>Dùng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phễu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lọc</a:t>
            </a:r>
            <a:r>
              <a:rPr lang="en-US" sz="2400" dirty="0" smtClean="0">
                <a:latin typeface="Times New Roman" panose="02020603050405020304" pitchFamily="18" charset="0"/>
                <a:cs typeface="Times New Roman" panose="02020603050405020304" pitchFamily="18" charset="0"/>
              </a:rPr>
              <a:t> dung </a:t>
            </a:r>
            <a:r>
              <a:rPr lang="en-US" sz="2400" dirty="0" err="1" smtClean="0">
                <a:latin typeface="Times New Roman" panose="02020603050405020304" pitchFamily="18" charset="0"/>
                <a:cs typeface="Times New Roman" panose="02020603050405020304" pitchFamily="18" charset="0"/>
              </a:rPr>
              <a:t>dịch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nước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muối</a:t>
            </a:r>
            <a:endParaRPr lang="en-US" sz="2400" dirty="0" smtClean="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B3. </a:t>
            </a:r>
            <a:r>
              <a:rPr lang="en-US" sz="2400" dirty="0" err="1" smtClean="0">
                <a:latin typeface="Times New Roman" panose="02020603050405020304" pitchFamily="18" charset="0"/>
                <a:cs typeface="Times New Roman" panose="02020603050405020304" pitchFamily="18" charset="0"/>
              </a:rPr>
              <a:t>Cô</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cạn</a:t>
            </a:r>
            <a:r>
              <a:rPr lang="en-US" sz="2400" dirty="0" smtClean="0">
                <a:latin typeface="Times New Roman" panose="02020603050405020304" pitchFamily="18" charset="0"/>
                <a:cs typeface="Times New Roman" panose="02020603050405020304" pitchFamily="18" charset="0"/>
              </a:rPr>
              <a:t> dung </a:t>
            </a:r>
            <a:r>
              <a:rPr lang="en-US" sz="2400" dirty="0" err="1" smtClean="0">
                <a:latin typeface="Times New Roman" panose="02020603050405020304" pitchFamily="18" charset="0"/>
                <a:cs typeface="Times New Roman" panose="02020603050405020304" pitchFamily="18" charset="0"/>
              </a:rPr>
              <a:t>dịch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nước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muối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nước</a:t>
            </a:r>
            <a:r>
              <a:rPr lang="en-US" sz="2400" dirty="0" smtClean="0">
                <a:latin typeface="Times New Roman" panose="02020603050405020304" pitchFamily="18" charset="0"/>
                <a:cs typeface="Times New Roman" panose="02020603050405020304" pitchFamily="18" charset="0"/>
              </a:rPr>
              <a:t> bay </a:t>
            </a:r>
            <a:r>
              <a:rPr lang="en-US" sz="2400" dirty="0" err="1" smtClean="0">
                <a:latin typeface="Times New Roman" panose="02020603050405020304" pitchFamily="18" charset="0"/>
                <a:cs typeface="Times New Roman" panose="02020603050405020304" pitchFamily="18" charset="0"/>
              </a:rPr>
              <a:t>hơi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hết</a:t>
            </a:r>
            <a:endParaRPr lang="en-US" sz="2400" dirty="0" smtClean="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B4. Ta </a:t>
            </a:r>
            <a:r>
              <a:rPr lang="en-US" sz="2400" dirty="0" err="1" smtClean="0">
                <a:latin typeface="Times New Roman" panose="02020603050405020304" pitchFamily="18" charset="0"/>
                <a:cs typeface="Times New Roman" panose="02020603050405020304" pitchFamily="18" charset="0"/>
              </a:rPr>
              <a:t>thu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muối</a:t>
            </a:r>
            <a:endParaRPr lang="en-US" sz="24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44197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5" grpId="0"/>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670789" y="105463"/>
            <a:ext cx="6596418" cy="53657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700" b="1" u="sng" dirty="0" err="1">
                <a:solidFill>
                  <a:srgbClr val="C00000"/>
                </a:solidFill>
              </a:rPr>
              <a:t>Chương</a:t>
            </a:r>
            <a:r>
              <a:rPr lang="en-US" sz="2700" b="1" u="sng" dirty="0">
                <a:solidFill>
                  <a:srgbClr val="C00000"/>
                </a:solidFill>
              </a:rPr>
              <a:t> IV -  </a:t>
            </a:r>
            <a:r>
              <a:rPr lang="en-US" sz="2700" b="1" u="sng" err="1">
                <a:solidFill>
                  <a:srgbClr val="C00000"/>
                </a:solidFill>
              </a:rPr>
              <a:t>Bài</a:t>
            </a:r>
            <a:r>
              <a:rPr lang="en-US" sz="2700" b="1" u="sng">
                <a:solidFill>
                  <a:srgbClr val="C00000"/>
                </a:solidFill>
              </a:rPr>
              <a:t> 17 </a:t>
            </a:r>
            <a:r>
              <a:rPr lang="en-US" sz="2700" b="1" u="sng" dirty="0">
                <a:solidFill>
                  <a:srgbClr val="C00000"/>
                </a:solidFill>
              </a:rPr>
              <a:t>–</a:t>
            </a:r>
            <a:r>
              <a:rPr lang="en-US" sz="2700" b="1" dirty="0" err="1">
                <a:solidFill>
                  <a:srgbClr val="C00000"/>
                </a:solidFill>
              </a:rPr>
              <a:t>Tách</a:t>
            </a:r>
            <a:r>
              <a:rPr lang="en-US" sz="2700" b="1" dirty="0">
                <a:solidFill>
                  <a:srgbClr val="C00000"/>
                </a:solidFill>
              </a:rPr>
              <a:t> </a:t>
            </a:r>
            <a:r>
              <a:rPr lang="en-US" sz="2700" b="1" dirty="0" err="1">
                <a:solidFill>
                  <a:srgbClr val="C00000"/>
                </a:solidFill>
              </a:rPr>
              <a:t>chất</a:t>
            </a:r>
            <a:r>
              <a:rPr lang="en-US" sz="2700" b="1" dirty="0">
                <a:solidFill>
                  <a:srgbClr val="C00000"/>
                </a:solidFill>
              </a:rPr>
              <a:t> </a:t>
            </a:r>
            <a:r>
              <a:rPr lang="en-US" sz="2700" b="1" dirty="0" err="1">
                <a:solidFill>
                  <a:srgbClr val="C00000"/>
                </a:solidFill>
              </a:rPr>
              <a:t>khỏi</a:t>
            </a:r>
            <a:r>
              <a:rPr lang="en-US" sz="2700" b="1" dirty="0">
                <a:solidFill>
                  <a:srgbClr val="C00000"/>
                </a:solidFill>
              </a:rPr>
              <a:t> </a:t>
            </a:r>
            <a:r>
              <a:rPr lang="en-US" sz="2700" b="1" dirty="0" err="1">
                <a:solidFill>
                  <a:srgbClr val="C00000"/>
                </a:solidFill>
              </a:rPr>
              <a:t>hỗn</a:t>
            </a:r>
            <a:r>
              <a:rPr lang="en-US" sz="2700" b="1" dirty="0">
                <a:solidFill>
                  <a:srgbClr val="C00000"/>
                </a:solidFill>
              </a:rPr>
              <a:t> </a:t>
            </a:r>
            <a:r>
              <a:rPr lang="en-US" sz="2700" b="1" dirty="0" err="1">
                <a:solidFill>
                  <a:srgbClr val="C00000"/>
                </a:solidFill>
              </a:rPr>
              <a:t>hợp</a:t>
            </a:r>
            <a:r>
              <a:rPr lang="en-US" sz="2700" b="1" u="sng" dirty="0">
                <a:solidFill>
                  <a:srgbClr val="C00000"/>
                </a:solidFill>
              </a:rPr>
              <a:t>.</a:t>
            </a:r>
          </a:p>
        </p:txBody>
      </p:sp>
      <p:sp>
        <p:nvSpPr>
          <p:cNvPr id="3" name="TextBox 2"/>
          <p:cNvSpPr txBox="1"/>
          <p:nvPr/>
        </p:nvSpPr>
        <p:spPr>
          <a:xfrm>
            <a:off x="696037" y="897970"/>
            <a:ext cx="5609872" cy="461665"/>
          </a:xfrm>
          <a:prstGeom prst="rect">
            <a:avLst/>
          </a:prstGeom>
          <a:noFill/>
        </p:spPr>
        <p:txBody>
          <a:bodyPr wrap="square" rtlCol="0">
            <a:spAutoFit/>
          </a:bodyPr>
          <a:lstStyle/>
          <a:p>
            <a:r>
              <a:rPr lang="en-US" sz="2400" b="1" dirty="0">
                <a:solidFill>
                  <a:srgbClr val="C00000"/>
                </a:solidFill>
                <a:latin typeface="Times New Roman" panose="02020603050405020304" pitchFamily="18" charset="0"/>
                <a:cs typeface="Times New Roman" panose="02020603050405020304" pitchFamily="18" charset="0"/>
              </a:rPr>
              <a:t>II. MỘT SỐ CÁCH TÁCH CHẤT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030" y="51900"/>
            <a:ext cx="1027562" cy="68099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4109" y="37571"/>
            <a:ext cx="841664" cy="72649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0085" y="91061"/>
            <a:ext cx="830822" cy="66501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6288" y="111868"/>
            <a:ext cx="794160" cy="644209"/>
          </a:xfrm>
          <a:prstGeom prst="rect">
            <a:avLst/>
          </a:prstGeom>
        </p:spPr>
      </p:pic>
      <p:sp>
        <p:nvSpPr>
          <p:cNvPr id="11" name="Rectangle 10"/>
          <p:cNvSpPr/>
          <p:nvPr/>
        </p:nvSpPr>
        <p:spPr>
          <a:xfrm>
            <a:off x="7789225" y="3800837"/>
            <a:ext cx="184731" cy="369332"/>
          </a:xfrm>
          <a:prstGeom prst="rect">
            <a:avLst/>
          </a:prstGeom>
        </p:spPr>
        <p:txBody>
          <a:bodyPr wrap="none">
            <a:spAutoFit/>
          </a:bodyPr>
          <a:lstStyle/>
          <a:p>
            <a:endParaRPr lang="en-US" dirty="0"/>
          </a:p>
        </p:txBody>
      </p:sp>
      <p:sp>
        <p:nvSpPr>
          <p:cNvPr id="8" name="TextBox 7"/>
          <p:cNvSpPr txBox="1"/>
          <p:nvPr/>
        </p:nvSpPr>
        <p:spPr>
          <a:xfrm>
            <a:off x="983411" y="1440292"/>
            <a:ext cx="2152085"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rPr>
              <a:t>2. </a:t>
            </a:r>
            <a:r>
              <a:rPr lang="en-US" sz="2400" dirty="0" err="1" smtClean="0">
                <a:solidFill>
                  <a:srgbClr val="FF0000"/>
                </a:solidFill>
                <a:latin typeface="Times New Roman" panose="02020603050405020304" pitchFamily="18" charset="0"/>
                <a:cs typeface="Times New Roman" panose="02020603050405020304" pitchFamily="18" charset="0"/>
              </a:rPr>
              <a:t>Cô</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cạn</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812139" y="2104645"/>
            <a:ext cx="4268820"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Thế</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phương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pháp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cô</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cạn</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983411" y="2632918"/>
            <a:ext cx="1457864"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Kết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luận</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2260121" y="2608211"/>
            <a:ext cx="7203056" cy="738664"/>
          </a:xfrm>
          <a:prstGeom prst="rect">
            <a:avLst/>
          </a:prstGeom>
          <a:noFill/>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Tách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các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chất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khó</a:t>
            </a:r>
            <a:r>
              <a:rPr lang="en-US" sz="2400" b="1" dirty="0" smtClean="0">
                <a:latin typeface="Times New Roman" panose="02020603050405020304" pitchFamily="18" charset="0"/>
                <a:cs typeface="Times New Roman" panose="02020603050405020304" pitchFamily="18" charset="0"/>
              </a:rPr>
              <a:t> bay </a:t>
            </a:r>
            <a:r>
              <a:rPr lang="en-US" sz="2400" b="1" dirty="0" err="1" smtClean="0">
                <a:latin typeface="Times New Roman" panose="02020603050405020304" pitchFamily="18" charset="0"/>
                <a:cs typeface="Times New Roman" panose="02020603050405020304" pitchFamily="18" charset="0"/>
              </a:rPr>
              <a:t>hơi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ra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khỏi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chất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dễ</a:t>
            </a:r>
            <a:r>
              <a:rPr lang="en-US" sz="2400" b="1" dirty="0" smtClean="0">
                <a:latin typeface="Times New Roman" panose="02020603050405020304" pitchFamily="18" charset="0"/>
                <a:cs typeface="Times New Roman" panose="02020603050405020304" pitchFamily="18" charset="0"/>
              </a:rPr>
              <a:t> bay </a:t>
            </a:r>
            <a:r>
              <a:rPr lang="en-US" sz="2400" b="1" dirty="0" err="1" smtClean="0">
                <a:latin typeface="Times New Roman" panose="02020603050405020304" pitchFamily="18" charset="0"/>
                <a:cs typeface="Times New Roman" panose="02020603050405020304" pitchFamily="18" charset="0"/>
              </a:rPr>
              <a:t>hơi</a:t>
            </a:r>
            <a:endParaRPr lang="en-US" sz="2400" b="1"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92144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5"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670789" y="105463"/>
            <a:ext cx="6596418" cy="53657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700" b="1" u="sng" dirty="0" err="1">
                <a:solidFill>
                  <a:srgbClr val="C00000"/>
                </a:solidFill>
              </a:rPr>
              <a:t>Chương</a:t>
            </a:r>
            <a:r>
              <a:rPr lang="en-US" sz="2700" b="1" u="sng" dirty="0">
                <a:solidFill>
                  <a:srgbClr val="C00000"/>
                </a:solidFill>
              </a:rPr>
              <a:t> IV -  </a:t>
            </a:r>
            <a:r>
              <a:rPr lang="en-US" sz="2700" b="1" u="sng" err="1">
                <a:solidFill>
                  <a:srgbClr val="C00000"/>
                </a:solidFill>
              </a:rPr>
              <a:t>Bài</a:t>
            </a:r>
            <a:r>
              <a:rPr lang="en-US" sz="2700" b="1" u="sng">
                <a:solidFill>
                  <a:srgbClr val="C00000"/>
                </a:solidFill>
              </a:rPr>
              <a:t> 17 </a:t>
            </a:r>
            <a:r>
              <a:rPr lang="en-US" sz="2700" b="1" u="sng" dirty="0">
                <a:solidFill>
                  <a:srgbClr val="C00000"/>
                </a:solidFill>
              </a:rPr>
              <a:t>–</a:t>
            </a:r>
            <a:r>
              <a:rPr lang="en-US" sz="2700" b="1" dirty="0" err="1">
                <a:solidFill>
                  <a:srgbClr val="C00000"/>
                </a:solidFill>
              </a:rPr>
              <a:t>Tách</a:t>
            </a:r>
            <a:r>
              <a:rPr lang="en-US" sz="2700" b="1" dirty="0">
                <a:solidFill>
                  <a:srgbClr val="C00000"/>
                </a:solidFill>
              </a:rPr>
              <a:t> </a:t>
            </a:r>
            <a:r>
              <a:rPr lang="en-US" sz="2700" b="1" dirty="0" err="1">
                <a:solidFill>
                  <a:srgbClr val="C00000"/>
                </a:solidFill>
              </a:rPr>
              <a:t>chất</a:t>
            </a:r>
            <a:r>
              <a:rPr lang="en-US" sz="2700" b="1" dirty="0">
                <a:solidFill>
                  <a:srgbClr val="C00000"/>
                </a:solidFill>
              </a:rPr>
              <a:t> </a:t>
            </a:r>
            <a:r>
              <a:rPr lang="en-US" sz="2700" b="1" dirty="0" err="1">
                <a:solidFill>
                  <a:srgbClr val="C00000"/>
                </a:solidFill>
              </a:rPr>
              <a:t>khỏi</a:t>
            </a:r>
            <a:r>
              <a:rPr lang="en-US" sz="2700" b="1" dirty="0">
                <a:solidFill>
                  <a:srgbClr val="C00000"/>
                </a:solidFill>
              </a:rPr>
              <a:t> </a:t>
            </a:r>
            <a:r>
              <a:rPr lang="en-US" sz="2700" b="1" dirty="0" err="1">
                <a:solidFill>
                  <a:srgbClr val="C00000"/>
                </a:solidFill>
              </a:rPr>
              <a:t>hỗn</a:t>
            </a:r>
            <a:r>
              <a:rPr lang="en-US" sz="2700" b="1" dirty="0">
                <a:solidFill>
                  <a:srgbClr val="C00000"/>
                </a:solidFill>
              </a:rPr>
              <a:t> </a:t>
            </a:r>
            <a:r>
              <a:rPr lang="en-US" sz="2700" b="1" dirty="0" err="1">
                <a:solidFill>
                  <a:srgbClr val="C00000"/>
                </a:solidFill>
              </a:rPr>
              <a:t>hợp</a:t>
            </a:r>
            <a:r>
              <a:rPr lang="en-US" sz="2700" b="1" u="sng" dirty="0">
                <a:solidFill>
                  <a:srgbClr val="C00000"/>
                </a:solidFill>
              </a:rPr>
              <a:t>.</a:t>
            </a:r>
          </a:p>
        </p:txBody>
      </p:sp>
      <p:sp>
        <p:nvSpPr>
          <p:cNvPr id="3" name="TextBox 2"/>
          <p:cNvSpPr txBox="1"/>
          <p:nvPr/>
        </p:nvSpPr>
        <p:spPr>
          <a:xfrm>
            <a:off x="696037" y="897970"/>
            <a:ext cx="5609872" cy="830997"/>
          </a:xfrm>
          <a:prstGeom prst="rect">
            <a:avLst/>
          </a:prstGeom>
          <a:noFill/>
        </p:spPr>
        <p:txBody>
          <a:bodyPr wrap="square" rtlCol="0">
            <a:spAutoFit/>
          </a:bodyPr>
          <a:lstStyle/>
          <a:p>
            <a:r>
              <a:rPr lang="en-US" sz="2400" b="1" dirty="0">
                <a:solidFill>
                  <a:srgbClr val="C00000"/>
                </a:solidFill>
                <a:latin typeface="Times New Roman" panose="02020603050405020304" pitchFamily="18" charset="0"/>
                <a:cs typeface="Times New Roman" panose="02020603050405020304" pitchFamily="18" charset="0"/>
              </a:rPr>
              <a:t>II. MỘT SỐ CÁCH TÁCH </a:t>
            </a:r>
            <a:r>
              <a:rPr lang="en-US" sz="2400" b="1" dirty="0" smtClean="0">
                <a:solidFill>
                  <a:srgbClr val="C00000"/>
                </a:solidFill>
                <a:latin typeface="Times New Roman" panose="02020603050405020304" pitchFamily="18" charset="0"/>
                <a:cs typeface="Times New Roman" panose="02020603050405020304" pitchFamily="18" charset="0"/>
              </a:rPr>
              <a:t>CHẤT</a:t>
            </a:r>
          </a:p>
          <a:p>
            <a:r>
              <a:rPr lang="en-US" sz="2400" b="1" dirty="0" smtClean="0">
                <a:solidFill>
                  <a:srgbClr val="C00000"/>
                </a:solidFill>
                <a:latin typeface="Times New Roman" panose="02020603050405020304" pitchFamily="18" charset="0"/>
                <a:cs typeface="Times New Roman" panose="02020603050405020304" pitchFamily="18" charset="0"/>
              </a:rPr>
              <a:t>3. </a:t>
            </a:r>
            <a:r>
              <a:rPr lang="en-US" sz="2400" b="1" dirty="0" err="1" smtClean="0">
                <a:solidFill>
                  <a:srgbClr val="C00000"/>
                </a:solidFill>
                <a:latin typeface="Times New Roman" panose="02020603050405020304" pitchFamily="18" charset="0"/>
                <a:cs typeface="Times New Roman" panose="02020603050405020304" pitchFamily="18" charset="0"/>
              </a:rPr>
              <a:t>Chiết</a:t>
            </a:r>
            <a:r>
              <a:rPr lang="en-US" sz="2400" b="1" dirty="0" smtClean="0">
                <a:solidFill>
                  <a:srgbClr val="C00000"/>
                </a:solidFill>
                <a:latin typeface="Times New Roman" panose="02020603050405020304" pitchFamily="18" charset="0"/>
                <a:cs typeface="Times New Roman" panose="02020603050405020304" pitchFamily="18" charset="0"/>
              </a:rPr>
              <a:t> </a:t>
            </a:r>
            <a:endParaRPr lang="en-US" sz="2400" b="1" dirty="0">
              <a:solidFill>
                <a:srgbClr val="C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030" y="51900"/>
            <a:ext cx="1027562" cy="68099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4109" y="37571"/>
            <a:ext cx="841664" cy="72649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0085" y="91061"/>
            <a:ext cx="830822" cy="66501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6288" y="111868"/>
            <a:ext cx="794160" cy="644209"/>
          </a:xfrm>
          <a:prstGeom prst="rect">
            <a:avLst/>
          </a:prstGeom>
        </p:spPr>
      </p:pic>
      <p:sp>
        <p:nvSpPr>
          <p:cNvPr id="9" name="TextBox 8"/>
          <p:cNvSpPr txBox="1"/>
          <p:nvPr/>
        </p:nvSpPr>
        <p:spPr>
          <a:xfrm>
            <a:off x="834649" y="2975490"/>
            <a:ext cx="9614441" cy="523220"/>
          </a:xfrm>
          <a:prstGeom prst="rect">
            <a:avLst/>
          </a:prstGeom>
          <a:noFill/>
        </p:spPr>
        <p:txBody>
          <a:bodyPr wrap="square" rtlCol="0">
            <a:spAutoFit/>
          </a:bodyPr>
          <a:lstStyle/>
          <a:p>
            <a:r>
              <a:rPr lang="en-US" sz="2600" b="1" dirty="0" err="1" smtClean="0">
                <a:latin typeface="Times New Roman" panose="02020603050405020304" pitchFamily="18" charset="0"/>
                <a:cs typeface="Times New Roman" panose="02020603050405020304" pitchFamily="18" charset="0"/>
              </a:rPr>
              <a:t>Tách</a:t>
            </a:r>
            <a:r>
              <a:rPr lang="en-US" sz="2600" b="1" dirty="0" smtClean="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dầu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ăn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ra</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khỏi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nước</a:t>
            </a:r>
            <a:r>
              <a:rPr lang="en-US" sz="2600" b="1" dirty="0" smtClean="0">
                <a:latin typeface="Times New Roman" panose="02020603050405020304" pitchFamily="18" charset="0"/>
                <a:cs typeface="Times New Roman" panose="02020603050405020304" pitchFamily="18" charset="0"/>
              </a:rPr>
              <a:t>.</a:t>
            </a:r>
            <a:r>
              <a:rPr lang="en-US" sz="2800" dirty="0"/>
              <a:t> https://</a:t>
            </a:r>
            <a:r>
              <a:rPr lang="en-US" sz="2800" dirty="0" smtClean="0"/>
              <a:t>youtu.be/kJYpB72Yy78</a:t>
            </a:r>
            <a:endParaRPr lang="en-US" sz="2600"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834649" y="1682243"/>
            <a:ext cx="10935586" cy="1292662"/>
          </a:xfrm>
          <a:prstGeom prst="rect">
            <a:avLst/>
          </a:prstGeom>
          <a:noFill/>
        </p:spPr>
        <p:txBody>
          <a:bodyPr wrap="square" rtlCol="0">
            <a:spAutoFit/>
          </a:bodyPr>
          <a:lstStyle/>
          <a:p>
            <a:pPr lvl="0"/>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xem</a:t>
            </a:r>
            <a:r>
              <a:rPr lang="en-US" sz="2600" b="1" dirty="0">
                <a:solidFill>
                  <a:srgbClr val="002060"/>
                </a:solidFill>
                <a:latin typeface="Times New Roman" panose="02020603050405020304" pitchFamily="18" charset="0"/>
                <a:cs typeface="Times New Roman" panose="02020603050405020304" pitchFamily="18" charset="0"/>
              </a:rPr>
              <a:t> video </a:t>
            </a:r>
            <a:r>
              <a:rPr lang="en-US" sz="2600" b="1" dirty="0" err="1">
                <a:solidFill>
                  <a:srgbClr val="002060"/>
                </a:solidFill>
                <a:latin typeface="Times New Roman" panose="02020603050405020304" pitchFamily="18" charset="0"/>
                <a:cs typeface="Times New Roman" panose="02020603050405020304" pitchFamily="18" charset="0"/>
              </a:rPr>
              <a:t>mà</a:t>
            </a:r>
            <a:r>
              <a:rPr lang="en-US" sz="2600" b="1" dirty="0">
                <a:solidFill>
                  <a:srgbClr val="002060"/>
                </a:solidFill>
                <a:latin typeface="Times New Roman" panose="02020603050405020304" pitchFamily="18" charset="0"/>
                <a:cs typeface="Times New Roman" panose="02020603050405020304" pitchFamily="18" charset="0"/>
              </a:rPr>
              <a:t> GV </a:t>
            </a:r>
            <a:r>
              <a:rPr lang="en-US" sz="2600" b="1" dirty="0" err="1">
                <a:solidFill>
                  <a:srgbClr val="002060"/>
                </a:solidFill>
                <a:latin typeface="Times New Roman" panose="02020603050405020304" pitchFamily="18" charset="0"/>
                <a:cs typeface="Times New Roman" panose="02020603050405020304" pitchFamily="18" charset="0"/>
              </a:rPr>
              <a:t>cung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cấp</a:t>
            </a:r>
            <a:r>
              <a:rPr lang="en-US" sz="2600" b="1" dirty="0">
                <a:solidFill>
                  <a:srgbClr val="002060"/>
                </a:solidFill>
                <a:latin typeface="Times New Roman" panose="02020603050405020304" pitchFamily="18" charset="0"/>
                <a:cs typeface="Times New Roman" panose="02020603050405020304" pitchFamily="18" charset="0"/>
              </a:rPr>
              <a:t> -&gt; </a:t>
            </a:r>
            <a:r>
              <a:rPr lang="en-US" sz="2600" b="1" dirty="0" err="1">
                <a:solidFill>
                  <a:srgbClr val="002060"/>
                </a:solidFill>
                <a:latin typeface="Times New Roman" panose="02020603050405020304" pitchFamily="18" charset="0"/>
                <a:cs typeface="Times New Roman" panose="02020603050405020304" pitchFamily="18" charset="0"/>
              </a:rPr>
              <a:t>thảo</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luận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và</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đi</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đến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thống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nhất</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ghi</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chép</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đầy</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đủ</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kết</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quả</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thu</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được</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vào</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bảng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và</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trả</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lời</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các</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câu</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hỏi</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trong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phiếu</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học</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tập</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Mỗi</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nhóm</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có</a:t>
            </a:r>
            <a:r>
              <a:rPr lang="en-US" sz="2600" b="1" dirty="0" smtClean="0">
                <a:solidFill>
                  <a:srgbClr val="002060"/>
                </a:solidFill>
                <a:latin typeface="Times New Roman" panose="02020603050405020304" pitchFamily="18" charset="0"/>
                <a:cs typeface="Times New Roman" panose="02020603050405020304" pitchFamily="18" charset="0"/>
              </a:rPr>
              <a:t> 10 </a:t>
            </a:r>
            <a:r>
              <a:rPr lang="en-US" sz="2600" b="1" dirty="0" err="1" smtClean="0">
                <a:solidFill>
                  <a:srgbClr val="002060"/>
                </a:solidFill>
                <a:latin typeface="Times New Roman" panose="02020603050405020304" pitchFamily="18" charset="0"/>
                <a:cs typeface="Times New Roman" panose="02020603050405020304" pitchFamily="18" charset="0"/>
              </a:rPr>
              <a:t>phút</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để</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hoàn</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thành</a:t>
            </a:r>
            <a:r>
              <a:rPr lang="en-US" sz="2600" b="1" dirty="0" smtClean="0">
                <a:solidFill>
                  <a:srgbClr val="002060"/>
                </a:solidFill>
                <a:latin typeface="Times New Roman" panose="02020603050405020304" pitchFamily="18" charset="0"/>
                <a:cs typeface="Times New Roman" panose="02020603050405020304" pitchFamily="18" charset="0"/>
              </a:rPr>
              <a:t>.</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7789225" y="3800837"/>
            <a:ext cx="184731" cy="369332"/>
          </a:xfrm>
          <a:prstGeom prst="rect">
            <a:avLst/>
          </a:prstGeom>
        </p:spPr>
        <p:txBody>
          <a:bodyPr wrap="none">
            <a:spAutoFit/>
          </a:bodyPr>
          <a:lstStyle/>
          <a:p>
            <a:endParaRPr lang="en-US" dirty="0"/>
          </a:p>
        </p:txBody>
      </p:sp>
    </p:spTree>
    <p:extLst>
      <p:ext uri="{BB962C8B-B14F-4D97-AF65-F5344CB8AC3E}">
        <p14:creationId xmlns:p14="http://schemas.microsoft.com/office/powerpoint/2010/main" val="422262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5061" y="0"/>
            <a:ext cx="8963246" cy="1477328"/>
          </a:xfrm>
          <a:prstGeom prst="rect">
            <a:avLst/>
          </a:prstGeom>
          <a:noFill/>
        </p:spPr>
        <p:txBody>
          <a:bodyPr wrap="square" rtlCol="0">
            <a:spAutoFit/>
          </a:bodyPr>
          <a:lstStyle/>
          <a:p>
            <a:r>
              <a:rPr lang="en-US" sz="2200" b="1" dirty="0">
                <a:latin typeface="Times New Roman" panose="02020603050405020304" pitchFamily="18" charset="0"/>
                <a:cs typeface="Times New Roman" panose="02020603050405020304" pitchFamily="18" charset="0"/>
              </a:rPr>
              <a:t>NHÓM </a:t>
            </a:r>
            <a:r>
              <a:rPr lang="en-US" sz="2200" b="1" dirty="0" smtClean="0">
                <a:latin typeface="Times New Roman" panose="02020603050405020304" pitchFamily="18" charset="0"/>
                <a:cs typeface="Times New Roman" panose="02020603050405020304" pitchFamily="18" charset="0"/>
              </a:rPr>
              <a:t>   </a:t>
            </a:r>
            <a:r>
              <a:rPr lang="en-US" sz="2200" b="1" dirty="0">
                <a:latin typeface="Times New Roman" panose="02020603050405020304" pitchFamily="18" charset="0"/>
                <a:cs typeface="Times New Roman" panose="02020603050405020304" pitchFamily="18" charset="0"/>
              </a:rPr>
              <a:t>LỚP </a:t>
            </a:r>
            <a:r>
              <a:rPr lang="en-US" sz="2200" i="1"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a:p>
            <a:pPr algn="ctr"/>
            <a:r>
              <a:rPr lang="en-US" sz="2200" b="1" dirty="0">
                <a:latin typeface="Times New Roman" panose="02020603050405020304" pitchFamily="18" charset="0"/>
                <a:cs typeface="Times New Roman" panose="02020603050405020304" pitchFamily="18" charset="0"/>
              </a:rPr>
              <a:t>PHIẾU HỌC TẬP</a:t>
            </a:r>
            <a:endParaRPr lang="en-US" sz="2200" dirty="0">
              <a:latin typeface="Times New Roman" panose="02020603050405020304" pitchFamily="18" charset="0"/>
              <a:cs typeface="Times New Roman" panose="02020603050405020304" pitchFamily="18" charset="0"/>
            </a:endParaRPr>
          </a:p>
          <a:p>
            <a:pPr algn="ctr"/>
            <a:r>
              <a:rPr lang="en-US" sz="2400" b="1" dirty="0" err="1">
                <a:latin typeface="Times New Roman" panose="02020603050405020304" pitchFamily="18" charset="0"/>
                <a:cs typeface="Times New Roman" panose="02020603050405020304" pitchFamily="18" charset="0"/>
              </a:rPr>
              <a:t>Tách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dầu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khỏi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nước</a:t>
            </a:r>
            <a:endParaRPr lang="en-US" sz="2400" dirty="0">
              <a:latin typeface="Times New Roman" panose="02020603050405020304" pitchFamily="18" charset="0"/>
              <a:cs typeface="Times New Roman" panose="02020603050405020304" pitchFamily="18" charset="0"/>
            </a:endParaRPr>
          </a:p>
          <a:p>
            <a:endParaRPr lang="en-US" sz="2200" dirty="0">
              <a:latin typeface="Times New Roman" panose="02020603050405020304" pitchFamily="18"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721922452"/>
              </p:ext>
            </p:extLst>
          </p:nvPr>
        </p:nvGraphicFramePr>
        <p:xfrm>
          <a:off x="350886" y="1208894"/>
          <a:ext cx="9037674" cy="5410270"/>
        </p:xfrm>
        <a:graphic>
          <a:graphicData uri="http://schemas.openxmlformats.org/drawingml/2006/table">
            <a:tbl>
              <a:tblPr firstRow="1" firstCol="1" bandRow="1">
                <a:tableStyleId>{5C22544A-7EE6-4342-B048-85BDC9FD1C3A}</a:tableStyleId>
              </a:tblPr>
              <a:tblGrid>
                <a:gridCol w="1285763">
                  <a:extLst>
                    <a:ext uri="{9D8B030D-6E8A-4147-A177-3AD203B41FA5}">
                      <a16:colId xmlns="" xmlns:a16="http://schemas.microsoft.com/office/drawing/2014/main" val="20000"/>
                    </a:ext>
                  </a:extLst>
                </a:gridCol>
                <a:gridCol w="3828497">
                  <a:extLst>
                    <a:ext uri="{9D8B030D-6E8A-4147-A177-3AD203B41FA5}">
                      <a16:colId xmlns="" xmlns:a16="http://schemas.microsoft.com/office/drawing/2014/main" val="20001"/>
                    </a:ext>
                  </a:extLst>
                </a:gridCol>
                <a:gridCol w="1180214">
                  <a:extLst>
                    <a:ext uri="{9D8B030D-6E8A-4147-A177-3AD203B41FA5}">
                      <a16:colId xmlns="" xmlns:a16="http://schemas.microsoft.com/office/drawing/2014/main" val="20002"/>
                    </a:ext>
                  </a:extLst>
                </a:gridCol>
                <a:gridCol w="1520456">
                  <a:extLst>
                    <a:ext uri="{9D8B030D-6E8A-4147-A177-3AD203B41FA5}">
                      <a16:colId xmlns="" xmlns:a16="http://schemas.microsoft.com/office/drawing/2014/main" val="20003"/>
                    </a:ext>
                  </a:extLst>
                </a:gridCol>
                <a:gridCol w="1222744">
                  <a:extLst>
                    <a:ext uri="{9D8B030D-6E8A-4147-A177-3AD203B41FA5}">
                      <a16:colId xmlns="" xmlns:a16="http://schemas.microsoft.com/office/drawing/2014/main" val="20004"/>
                    </a:ext>
                  </a:extLst>
                </a:gridCol>
              </a:tblGrid>
              <a:tr h="1022288">
                <a:tc>
                  <a:txBody>
                    <a:bodyPr/>
                    <a:lstStyle/>
                    <a:p>
                      <a:pPr marL="0" marR="0" algn="ctr">
                        <a:lnSpc>
                          <a:spcPct val="107000"/>
                        </a:lnSpc>
                        <a:spcBef>
                          <a:spcPts val="0"/>
                        </a:spcBef>
                        <a:spcAft>
                          <a:spcPts val="0"/>
                        </a:spcAft>
                      </a:pPr>
                      <a:r>
                        <a:rPr lang="en-US" sz="2000" b="1" dirty="0" err="1">
                          <a:effectLst/>
                          <a:latin typeface="Times New Roman" panose="02020603050405020304" pitchFamily="18" charset="0"/>
                          <a:cs typeface="Times New Roman" panose="02020603050405020304" pitchFamily="18" charset="0"/>
                        </a:rPr>
                        <a:t>Chuẩn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bị</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solidFill>
                      <a:schemeClr val="accent2">
                        <a:lumMod val="75000"/>
                      </a:schemeClr>
                    </a:solidFill>
                  </a:tcPr>
                </a:tc>
                <a:tc>
                  <a:txBody>
                    <a:bodyPr/>
                    <a:lstStyle/>
                    <a:p>
                      <a:pPr marL="0" marR="0" algn="ctr">
                        <a:lnSpc>
                          <a:spcPct val="107000"/>
                        </a:lnSpc>
                        <a:spcBef>
                          <a:spcPts val="0"/>
                        </a:spcBef>
                        <a:spcAft>
                          <a:spcPts val="0"/>
                        </a:spcAft>
                      </a:pPr>
                      <a:r>
                        <a:rPr lang="en-US" sz="2000" b="1" dirty="0" err="1">
                          <a:effectLst/>
                          <a:latin typeface="Times New Roman" panose="02020603050405020304" pitchFamily="18" charset="0"/>
                          <a:cs typeface="Times New Roman" panose="02020603050405020304" pitchFamily="18" charset="0"/>
                        </a:rPr>
                        <a:t>Tiến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hành</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solidFill>
                      <a:schemeClr val="accent2">
                        <a:lumMod val="75000"/>
                      </a:schemeClr>
                    </a:solidFill>
                  </a:tcPr>
                </a:tc>
                <a:tc>
                  <a:txBody>
                    <a:bodyPr/>
                    <a:lstStyle/>
                    <a:p>
                      <a:pPr marL="0" marR="0" algn="ctr">
                        <a:lnSpc>
                          <a:spcPct val="107000"/>
                        </a:lnSpc>
                        <a:spcBef>
                          <a:spcPts val="0"/>
                        </a:spcBef>
                        <a:spcAft>
                          <a:spcPts val="0"/>
                        </a:spcAft>
                      </a:pPr>
                      <a:r>
                        <a:rPr lang="en-US" sz="2000" b="1">
                          <a:effectLst/>
                          <a:latin typeface="Times New Roman" panose="02020603050405020304" pitchFamily="18" charset="0"/>
                          <a:cs typeface="Times New Roman" panose="02020603050405020304" pitchFamily="18" charset="0"/>
                        </a:rPr>
                        <a:t>Kết quả</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solidFill>
                      <a:schemeClr val="accent2">
                        <a:lumMod val="75000"/>
                      </a:schemeClr>
                    </a:solidFill>
                  </a:tcPr>
                </a:tc>
                <a:tc>
                  <a:txBody>
                    <a:bodyPr/>
                    <a:lstStyle/>
                    <a:p>
                      <a:pPr marL="0" marR="0" algn="ctr">
                        <a:lnSpc>
                          <a:spcPct val="107000"/>
                        </a:lnSpc>
                        <a:spcBef>
                          <a:spcPts val="0"/>
                        </a:spcBef>
                        <a:spcAft>
                          <a:spcPts val="0"/>
                        </a:spcAft>
                      </a:pPr>
                      <a:r>
                        <a:rPr lang="en-US" sz="2000" b="1">
                          <a:effectLst/>
                          <a:latin typeface="Times New Roman" panose="02020603050405020304" pitchFamily="18" charset="0"/>
                          <a:cs typeface="Times New Roman" panose="02020603050405020304" pitchFamily="18" charset="0"/>
                        </a:rPr>
                        <a:t>Phương pháp tách chất</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solidFill>
                      <a:schemeClr val="accent2">
                        <a:lumMod val="75000"/>
                      </a:schemeClr>
                    </a:solidFill>
                  </a:tcPr>
                </a:tc>
                <a:tc>
                  <a:txBody>
                    <a:bodyPr/>
                    <a:lstStyle/>
                    <a:p>
                      <a:pPr marL="0" marR="0" algn="ctr">
                        <a:lnSpc>
                          <a:spcPct val="107000"/>
                        </a:lnSpc>
                        <a:spcBef>
                          <a:spcPts val="0"/>
                        </a:spcBef>
                        <a:spcAft>
                          <a:spcPts val="0"/>
                        </a:spcAft>
                      </a:pPr>
                      <a:r>
                        <a:rPr lang="en-US" sz="2000" b="1" dirty="0" err="1">
                          <a:effectLst/>
                          <a:latin typeface="Times New Roman" panose="02020603050405020304" pitchFamily="18" charset="0"/>
                          <a:cs typeface="Times New Roman" panose="02020603050405020304" pitchFamily="18" charset="0"/>
                        </a:rPr>
                        <a:t>Dựa</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vào</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tính</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chất</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solidFill>
                      <a:schemeClr val="accent2">
                        <a:lumMod val="75000"/>
                      </a:schemeClr>
                    </a:solidFill>
                  </a:tcPr>
                </a:tc>
                <a:extLst>
                  <a:ext uri="{0D108BD9-81ED-4DB2-BD59-A6C34878D82A}">
                    <a16:rowId xmlns="" xmlns:a16="http://schemas.microsoft.com/office/drawing/2014/main" val="10000"/>
                  </a:ext>
                </a:extLst>
              </a:tr>
              <a:tr h="4387982">
                <a:tc>
                  <a:txBody>
                    <a:bodyPr/>
                    <a:lstStyle/>
                    <a:p>
                      <a:pPr marL="0" marR="0">
                        <a:lnSpc>
                          <a:spcPct val="107000"/>
                        </a:lnSpc>
                        <a:spcBef>
                          <a:spcPts val="0"/>
                        </a:spcBef>
                        <a:spcAft>
                          <a:spcPts val="0"/>
                        </a:spcAft>
                      </a:pPr>
                      <a:r>
                        <a:rPr lang="en-US" sz="2000" b="1" dirty="0" err="1">
                          <a:effectLst/>
                          <a:latin typeface="Times New Roman" panose="02020603050405020304" pitchFamily="18" charset="0"/>
                          <a:ea typeface="Arial" panose="020B0604020202020204" pitchFamily="34" charset="0"/>
                          <a:cs typeface="Times New Roman" panose="02020603050405020304" pitchFamily="18" charset="0"/>
                        </a:rPr>
                        <a:t>dầu</a:t>
                      </a:r>
                      <a:r>
                        <a:rPr lang="en-US" sz="20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effectLst/>
                          <a:latin typeface="Times New Roman" panose="02020603050405020304" pitchFamily="18" charset="0"/>
                          <a:ea typeface="Arial" panose="020B0604020202020204" pitchFamily="34" charset="0"/>
                          <a:cs typeface="Times New Roman" panose="02020603050405020304" pitchFamily="18" charset="0"/>
                        </a:rPr>
                        <a:t>ăn</a:t>
                      </a:r>
                      <a:r>
                        <a:rPr lang="en-US" sz="20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effectLst/>
                          <a:latin typeface="Times New Roman" panose="02020603050405020304" pitchFamily="18" charset="0"/>
                          <a:ea typeface="Arial" panose="020B0604020202020204" pitchFamily="34" charset="0"/>
                          <a:cs typeface="Times New Roman" panose="02020603050405020304" pitchFamily="18" charset="0"/>
                        </a:rPr>
                        <a:t>nước</a:t>
                      </a:r>
                      <a:r>
                        <a:rPr lang="en-US" sz="2000" b="1"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b="1" dirty="0">
                          <a:effectLst/>
                          <a:latin typeface="Times New Roman" panose="02020603050405020304" pitchFamily="18" charset="0"/>
                          <a:ea typeface="Arial" panose="020B0604020202020204" pitchFamily="34" charset="0"/>
                          <a:cs typeface="Times New Roman" panose="02020603050405020304" pitchFamily="18" charset="0"/>
                        </a:rPr>
                        <a:t>1 </a:t>
                      </a:r>
                      <a:r>
                        <a:rPr lang="en-US" sz="2000" b="1" dirty="0" err="1">
                          <a:effectLst/>
                          <a:latin typeface="Times New Roman" panose="02020603050405020304" pitchFamily="18" charset="0"/>
                          <a:ea typeface="Arial" panose="020B0604020202020204" pitchFamily="34" charset="0"/>
                          <a:cs typeface="Times New Roman" panose="02020603050405020304" pitchFamily="18" charset="0"/>
                        </a:rPr>
                        <a:t>cốc</a:t>
                      </a:r>
                      <a:r>
                        <a:rPr lang="en-US" sz="20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effectLst/>
                          <a:latin typeface="Times New Roman" panose="02020603050405020304" pitchFamily="18" charset="0"/>
                          <a:ea typeface="Arial" panose="020B0604020202020204" pitchFamily="34" charset="0"/>
                          <a:cs typeface="Times New Roman" panose="02020603050405020304" pitchFamily="18" charset="0"/>
                        </a:rPr>
                        <a:t>thủy</a:t>
                      </a:r>
                      <a:r>
                        <a:rPr lang="en-US" sz="20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effectLst/>
                          <a:latin typeface="Times New Roman" panose="02020603050405020304" pitchFamily="18" charset="0"/>
                          <a:ea typeface="Arial" panose="020B0604020202020204" pitchFamily="34" charset="0"/>
                          <a:cs typeface="Times New Roman" panose="02020603050405020304" pitchFamily="18" charset="0"/>
                        </a:rPr>
                        <a:t>tinh</a:t>
                      </a:r>
                      <a:r>
                        <a:rPr lang="en-US" sz="20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effectLst/>
                          <a:latin typeface="Times New Roman" panose="02020603050405020304" pitchFamily="18" charset="0"/>
                          <a:ea typeface="Arial" panose="020B0604020202020204" pitchFamily="34" charset="0"/>
                          <a:cs typeface="Times New Roman" panose="02020603050405020304" pitchFamily="18" charset="0"/>
                        </a:rPr>
                        <a:t>phễu</a:t>
                      </a:r>
                      <a:r>
                        <a:rPr lang="en-US" sz="20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effectLst/>
                          <a:latin typeface="Times New Roman" panose="02020603050405020304" pitchFamily="18" charset="0"/>
                          <a:ea typeface="Arial" panose="020B0604020202020204" pitchFamily="34" charset="0"/>
                          <a:cs typeface="Times New Roman" panose="02020603050405020304" pitchFamily="18" charset="0"/>
                        </a:rPr>
                        <a:t>chiết</a:t>
                      </a:r>
                      <a:r>
                        <a:rPr lang="en-US" sz="2000" b="1" dirty="0">
                          <a:effectLst/>
                          <a:latin typeface="Times New Roman" panose="02020603050405020304" pitchFamily="18" charset="0"/>
                          <a:ea typeface="Arial" panose="020B0604020202020204" pitchFamily="34" charset="0"/>
                          <a:cs typeface="Times New Roman" panose="02020603050405020304" pitchFamily="18" charset="0"/>
                        </a:rPr>
                        <a:t>, chai </a:t>
                      </a:r>
                      <a:r>
                        <a:rPr lang="en-US" sz="2000" b="1" dirty="0" err="1">
                          <a:effectLst/>
                          <a:latin typeface="Times New Roman" panose="02020603050405020304" pitchFamily="18" charset="0"/>
                          <a:ea typeface="Arial" panose="020B0604020202020204" pitchFamily="34" charset="0"/>
                          <a:cs typeface="Times New Roman" panose="02020603050405020304" pitchFamily="18" charset="0"/>
                        </a:rPr>
                        <a:t>nhựa</a:t>
                      </a:r>
                      <a:r>
                        <a:rPr lang="en-US" sz="20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effectLst/>
                          <a:latin typeface="Times New Roman" panose="02020603050405020304" pitchFamily="18" charset="0"/>
                          <a:ea typeface="Arial" panose="020B0604020202020204" pitchFamily="34" charset="0"/>
                          <a:cs typeface="Times New Roman" panose="02020603050405020304" pitchFamily="18" charset="0"/>
                        </a:rPr>
                        <a:t>giá</a:t>
                      </a:r>
                      <a:r>
                        <a:rPr lang="en-US" sz="20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effectLst/>
                          <a:latin typeface="Times New Roman" panose="02020603050405020304" pitchFamily="18" charset="0"/>
                          <a:ea typeface="Arial" panose="020B0604020202020204" pitchFamily="34" charset="0"/>
                          <a:cs typeface="Times New Roman" panose="02020603050405020304" pitchFamily="18" charset="0"/>
                        </a:rPr>
                        <a:t>sắt</a:t>
                      </a:r>
                      <a:r>
                        <a:rPr lang="en-US" sz="20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effectLst/>
                          <a:latin typeface="Times New Roman" panose="02020603050405020304" pitchFamily="18" charset="0"/>
                          <a:ea typeface="Arial" panose="020B0604020202020204" pitchFamily="34" charset="0"/>
                          <a:cs typeface="Times New Roman" panose="02020603050405020304" pitchFamily="18" charset="0"/>
                        </a:rPr>
                        <a:t>kẹp</a:t>
                      </a:r>
                      <a:r>
                        <a:rPr lang="en-US" sz="20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smtClean="0">
                          <a:effectLst/>
                          <a:latin typeface="Times New Roman" panose="02020603050405020304" pitchFamily="18" charset="0"/>
                          <a:ea typeface="Arial" panose="020B0604020202020204" pitchFamily="34" charset="0"/>
                          <a:cs typeface="Times New Roman" panose="02020603050405020304" pitchFamily="18" charset="0"/>
                        </a:rPr>
                        <a:t>sắt</a:t>
                      </a:r>
                      <a:r>
                        <a:rPr lang="en-US" sz="2000" b="1"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smtClean="0">
                          <a:effectLst/>
                          <a:latin typeface="Times New Roman" panose="02020603050405020304" pitchFamily="18" charset="0"/>
                          <a:ea typeface="Arial" panose="020B0604020202020204" pitchFamily="34" charset="0"/>
                          <a:cs typeface="Times New Roman" panose="02020603050405020304" pitchFamily="18" charset="0"/>
                        </a:rPr>
                        <a:t>có</a:t>
                      </a:r>
                      <a:r>
                        <a:rPr lang="en-US" sz="2000" b="1" baseline="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baseline="0" dirty="0" err="1" smtClean="0">
                          <a:effectLst/>
                          <a:latin typeface="Times New Roman" panose="02020603050405020304" pitchFamily="18" charset="0"/>
                          <a:ea typeface="Arial" panose="020B0604020202020204" pitchFamily="34" charset="0"/>
                          <a:cs typeface="Times New Roman" panose="02020603050405020304" pitchFamily="18" charset="0"/>
                        </a:rPr>
                        <a:t>thể</a:t>
                      </a:r>
                      <a:r>
                        <a:rPr lang="en-US" sz="2000" b="1" baseline="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baseline="0" dirty="0" err="1" smtClean="0">
                          <a:effectLst/>
                          <a:latin typeface="Times New Roman" panose="02020603050405020304" pitchFamily="18" charset="0"/>
                          <a:ea typeface="Arial" panose="020B0604020202020204" pitchFamily="34" charset="0"/>
                          <a:cs typeface="Times New Roman" panose="02020603050405020304" pitchFamily="18" charset="0"/>
                        </a:rPr>
                        <a:t>xem</a:t>
                      </a:r>
                      <a:r>
                        <a:rPr lang="en-US" sz="2000" b="1" baseline="0" dirty="0" smtClean="0">
                          <a:effectLst/>
                          <a:latin typeface="Times New Roman" panose="02020603050405020304" pitchFamily="18" charset="0"/>
                          <a:ea typeface="Arial" panose="020B0604020202020204" pitchFamily="34" charset="0"/>
                          <a:cs typeface="Times New Roman" panose="02020603050405020304" pitchFamily="18" charset="0"/>
                        </a:rPr>
                        <a:t> video</a:t>
                      </a:r>
                      <a:endParaRPr lang="en-US" sz="2000" b="1" dirty="0" smtClean="0">
                        <a:effectLst/>
                        <a:latin typeface="Times New Roman" panose="02020603050405020304" pitchFamily="18" charset="0"/>
                        <a:ea typeface="Arial" panose="020B0604020202020204" pitchFamily="34" charset="0"/>
                        <a:cs typeface="Times New Roman" panose="02020603050405020304" pitchFamily="18" charset="0"/>
                      </a:endParaRPr>
                    </a:p>
                    <a:p>
                      <a:pPr marL="0" marR="0">
                        <a:lnSpc>
                          <a:spcPct val="107000"/>
                        </a:lnSpc>
                        <a:spcBef>
                          <a:spcPts val="0"/>
                        </a:spcBef>
                        <a:spcAft>
                          <a:spcPts val="0"/>
                        </a:spcAft>
                      </a:pPr>
                      <a:r>
                        <a:rPr lang="en-US" sz="2000" dirty="0" smtClean="0"/>
                        <a:t>https://youtu.be/kJYpB72Yy78</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r>
                        <a:rPr lang="en-US" sz="2000" b="1" kern="1200" dirty="0">
                          <a:solidFill>
                            <a:schemeClr val="dk1"/>
                          </a:solidFill>
                          <a:effectLst/>
                          <a:latin typeface="Times New Roman" panose="02020603050405020304" pitchFamily="18" charset="0"/>
                          <a:ea typeface="+mn-ea"/>
                          <a:cs typeface="Times New Roman" panose="02020603050405020304" pitchFamily="18" charset="0"/>
                        </a:rPr>
                        <a:t>-</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Lấy</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một</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chai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nhựa,rót</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nước</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đến</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½ chai,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thêm</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dầu</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ăn</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đến</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¾ chai,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lắc</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mạnh</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quan</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sát</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hỗn</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hợp</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trong</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chai.</a:t>
                      </a:r>
                    </a:p>
                    <a:p>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Rót</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hỗn</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hợp</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trong</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chai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ra</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phễu</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chiết</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để</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yên</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vài</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phút</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cho</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tách</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lớp</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Mở</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từ</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từ</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khóa</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phễu</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chiết</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cho</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chất</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lỏng</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phía</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dưới</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nước</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chảy</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xuống</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một</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bình</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nhỏ</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Khi</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phần</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dầu</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ăn</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chạm</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vào</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bề</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mặt</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khóa</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thì</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vặn</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khóa</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lại</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Quan</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sát</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chất</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lỏng</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thu</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được</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trong</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cốc</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a:t>
                      </a:r>
                    </a:p>
                    <a:p>
                      <a:pPr marL="0" marR="0">
                        <a:lnSpc>
                          <a:spcPct val="107000"/>
                        </a:lnSpc>
                        <a:spcBef>
                          <a:spcPts val="0"/>
                        </a:spcBef>
                        <a:spcAft>
                          <a:spcPts val="0"/>
                        </a:spcAft>
                      </a:pP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tc>
                <a:tc>
                  <a:txBody>
                    <a:bodyPr/>
                    <a:lstStyle/>
                    <a:p>
                      <a:pPr marL="0" marR="0">
                        <a:lnSpc>
                          <a:spcPct val="107000"/>
                        </a:lnSpc>
                        <a:spcBef>
                          <a:spcPts val="0"/>
                        </a:spcBef>
                        <a:spcAft>
                          <a:spcPts val="0"/>
                        </a:spcAft>
                      </a:pPr>
                      <a:r>
                        <a:rPr lang="en-US" sz="2000" b="1" dirty="0">
                          <a:effectLst/>
                          <a:latin typeface="Times New Roman" panose="02020603050405020304" pitchFamily="18" charset="0"/>
                          <a:cs typeface="Times New Roman" panose="02020603050405020304" pitchFamily="18" charset="0"/>
                        </a:rPr>
                        <a:t> </a:t>
                      </a:r>
                    </a:p>
                    <a:p>
                      <a:pPr marL="0" marR="0">
                        <a:lnSpc>
                          <a:spcPct val="107000"/>
                        </a:lnSpc>
                        <a:spcBef>
                          <a:spcPts val="0"/>
                        </a:spcBef>
                        <a:spcAft>
                          <a:spcPts val="0"/>
                        </a:spcAft>
                      </a:pPr>
                      <a:r>
                        <a:rPr lang="en-US" sz="2000" b="1" dirty="0">
                          <a:effectLst/>
                          <a:latin typeface="Times New Roman" panose="02020603050405020304" pitchFamily="18" charset="0"/>
                          <a:cs typeface="Times New Roman" panose="02020603050405020304" pitchFamily="18" charset="0"/>
                        </a:rPr>
                        <a:t> </a:t>
                      </a:r>
                    </a:p>
                    <a:p>
                      <a:pPr marL="0" marR="0">
                        <a:lnSpc>
                          <a:spcPct val="107000"/>
                        </a:lnSpc>
                        <a:spcBef>
                          <a:spcPts val="0"/>
                        </a:spcBef>
                        <a:spcAft>
                          <a:spcPts val="0"/>
                        </a:spcAft>
                      </a:pPr>
                      <a:r>
                        <a:rPr lang="en-US" sz="2000" b="1" dirty="0">
                          <a:effectLst/>
                          <a:latin typeface="Times New Roman" panose="02020603050405020304" pitchFamily="18" charset="0"/>
                          <a:cs typeface="Times New Roman" panose="02020603050405020304" pitchFamily="18" charset="0"/>
                        </a:rPr>
                        <a:t> </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tc>
                <a:tc>
                  <a:txBody>
                    <a:bodyPr/>
                    <a:lstStyle/>
                    <a:p>
                      <a:pPr marL="0" marR="0">
                        <a:lnSpc>
                          <a:spcPct val="107000"/>
                        </a:lnSpc>
                        <a:spcBef>
                          <a:spcPts val="0"/>
                        </a:spcBef>
                        <a:spcAft>
                          <a:spcPts val="0"/>
                        </a:spcAft>
                      </a:pPr>
                      <a:r>
                        <a:rPr lang="en-US" sz="2000" b="1" dirty="0">
                          <a:effectLst/>
                          <a:latin typeface="Times New Roman" panose="02020603050405020304" pitchFamily="18" charset="0"/>
                          <a:cs typeface="Times New Roman" panose="02020603050405020304" pitchFamily="18" charset="0"/>
                        </a:rPr>
                        <a:t> </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tc>
                <a:tc>
                  <a:txBody>
                    <a:bodyPr/>
                    <a:lstStyle/>
                    <a:p>
                      <a:pPr marL="0" marR="0">
                        <a:lnSpc>
                          <a:spcPct val="107000"/>
                        </a:lnSpc>
                        <a:spcBef>
                          <a:spcPts val="0"/>
                        </a:spcBef>
                        <a:spcAft>
                          <a:spcPts val="0"/>
                        </a:spcAft>
                      </a:pPr>
                      <a:r>
                        <a:rPr lang="en-US" sz="2000" b="1" dirty="0">
                          <a:effectLst/>
                          <a:latin typeface="Times New Roman" panose="02020603050405020304" pitchFamily="18" charset="0"/>
                          <a:cs typeface="Times New Roman" panose="02020603050405020304" pitchFamily="18" charset="0"/>
                        </a:rPr>
                        <a:t> </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tc>
                <a:extLst>
                  <a:ext uri="{0D108BD9-81ED-4DB2-BD59-A6C34878D82A}">
                    <a16:rowId xmlns="" xmlns:a16="http://schemas.microsoft.com/office/drawing/2014/main" val="10001"/>
                  </a:ext>
                </a:extLst>
              </a:tr>
            </a:tbl>
          </a:graphicData>
        </a:graphic>
      </p:graphicFrame>
      <p:sp>
        <p:nvSpPr>
          <p:cNvPr id="9" name="TextBox 8"/>
          <p:cNvSpPr txBox="1"/>
          <p:nvPr/>
        </p:nvSpPr>
        <p:spPr>
          <a:xfrm>
            <a:off x="9548039" y="1339703"/>
            <a:ext cx="2569531" cy="4893647"/>
          </a:xfrm>
          <a:prstGeom prst="rect">
            <a:avLst/>
          </a:prstGeom>
          <a:noFill/>
        </p:spPr>
        <p:txBody>
          <a:bodyPr wrap="square" rtlCol="0">
            <a:spAutoFit/>
          </a:bodyPr>
          <a:lstStyle/>
          <a:p>
            <a:pPr marL="457200" lvl="0" indent="-457200">
              <a:buFont typeface="+mj-lt"/>
              <a:buAutoNum type="arabicPeriod"/>
            </a:pP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dầu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ăn,chất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lỏng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nặng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hơn</a:t>
            </a:r>
            <a:r>
              <a:rPr lang="en-US" sz="2400" b="1"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pPr marL="457200" lvl="0" indent="-457200">
              <a:buFont typeface="+mj-lt"/>
              <a:buAutoNum type="arabicPeriod"/>
            </a:pPr>
            <a:r>
              <a:rPr lang="en-US" sz="2400" b="1" dirty="0" err="1">
                <a:latin typeface="Times New Roman" panose="02020603050405020304" pitchFamily="18" charset="0"/>
                <a:cs typeface="Times New Roman" panose="02020603050405020304" pitchFamily="18" charset="0"/>
              </a:rPr>
              <a:t>Tại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phải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mở</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khóa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phễu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marL="457200" indent="-457200">
              <a:buFont typeface="+mj-lt"/>
              <a:buAutoNum type="arabicPeriod"/>
            </a:pPr>
            <a:endParaRPr lang="en-US" sz="2400" dirty="0">
              <a:latin typeface="Times New Roman" panose="02020603050405020304" pitchFamily="18" charset="0"/>
              <a:cs typeface="Times New Roman" panose="02020603050405020304" pitchFamily="18" charset="0"/>
            </a:endParaRPr>
          </a:p>
          <a:p>
            <a:pPr marL="457200" lvl="0" indent="-457200">
              <a:buFont typeface="+mj-lt"/>
              <a:buAutoNum type="arabicPeriod"/>
            </a:pP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lỏng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còn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lẫn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nhau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6907" y="5622878"/>
            <a:ext cx="1364777" cy="955343"/>
          </a:xfrm>
          <a:prstGeom prst="rect">
            <a:avLst/>
          </a:prstGeom>
        </p:spPr>
      </p:pic>
      <p:pic>
        <p:nvPicPr>
          <p:cNvPr id="6" name="10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723852" y="0"/>
            <a:ext cx="3476446" cy="835430"/>
          </a:xfrm>
          <a:prstGeom prst="rect">
            <a:avLst/>
          </a:prstGeom>
        </p:spPr>
      </p:pic>
    </p:spTree>
    <p:extLst>
      <p:ext uri="{BB962C8B-B14F-4D97-AF65-F5344CB8AC3E}">
        <p14:creationId xmlns:p14="http://schemas.microsoft.com/office/powerpoint/2010/main" val="240514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670789" y="105463"/>
            <a:ext cx="6596418" cy="53657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700" b="1" u="sng" dirty="0" err="1">
                <a:solidFill>
                  <a:srgbClr val="C00000"/>
                </a:solidFill>
              </a:rPr>
              <a:t>Chương</a:t>
            </a:r>
            <a:r>
              <a:rPr lang="en-US" sz="2700" b="1" u="sng" dirty="0">
                <a:solidFill>
                  <a:srgbClr val="C00000"/>
                </a:solidFill>
              </a:rPr>
              <a:t> IV -  </a:t>
            </a:r>
            <a:r>
              <a:rPr lang="en-US" sz="2700" b="1" u="sng" err="1">
                <a:solidFill>
                  <a:srgbClr val="C00000"/>
                </a:solidFill>
              </a:rPr>
              <a:t>Bài</a:t>
            </a:r>
            <a:r>
              <a:rPr lang="en-US" sz="2700" b="1" u="sng">
                <a:solidFill>
                  <a:srgbClr val="C00000"/>
                </a:solidFill>
              </a:rPr>
              <a:t> 17 </a:t>
            </a:r>
            <a:r>
              <a:rPr lang="en-US" sz="2700" b="1" u="sng" dirty="0">
                <a:solidFill>
                  <a:srgbClr val="C00000"/>
                </a:solidFill>
              </a:rPr>
              <a:t>–</a:t>
            </a:r>
            <a:r>
              <a:rPr lang="en-US" sz="2700" b="1" dirty="0" err="1">
                <a:solidFill>
                  <a:srgbClr val="C00000"/>
                </a:solidFill>
              </a:rPr>
              <a:t>Tách</a:t>
            </a:r>
            <a:r>
              <a:rPr lang="en-US" sz="2700" b="1" dirty="0">
                <a:solidFill>
                  <a:srgbClr val="C00000"/>
                </a:solidFill>
              </a:rPr>
              <a:t> </a:t>
            </a:r>
            <a:r>
              <a:rPr lang="en-US" sz="2700" b="1" dirty="0" err="1">
                <a:solidFill>
                  <a:srgbClr val="C00000"/>
                </a:solidFill>
              </a:rPr>
              <a:t>chất</a:t>
            </a:r>
            <a:r>
              <a:rPr lang="en-US" sz="2700" b="1" dirty="0">
                <a:solidFill>
                  <a:srgbClr val="C00000"/>
                </a:solidFill>
              </a:rPr>
              <a:t> </a:t>
            </a:r>
            <a:r>
              <a:rPr lang="en-US" sz="2700" b="1" dirty="0" err="1">
                <a:solidFill>
                  <a:srgbClr val="C00000"/>
                </a:solidFill>
              </a:rPr>
              <a:t>khỏi</a:t>
            </a:r>
            <a:r>
              <a:rPr lang="en-US" sz="2700" b="1" dirty="0">
                <a:solidFill>
                  <a:srgbClr val="C00000"/>
                </a:solidFill>
              </a:rPr>
              <a:t> </a:t>
            </a:r>
            <a:r>
              <a:rPr lang="en-US" sz="2700" b="1" dirty="0" err="1">
                <a:solidFill>
                  <a:srgbClr val="C00000"/>
                </a:solidFill>
              </a:rPr>
              <a:t>hỗn</a:t>
            </a:r>
            <a:r>
              <a:rPr lang="en-US" sz="2700" b="1" dirty="0">
                <a:solidFill>
                  <a:srgbClr val="C00000"/>
                </a:solidFill>
              </a:rPr>
              <a:t> </a:t>
            </a:r>
            <a:r>
              <a:rPr lang="en-US" sz="2700" b="1" dirty="0" err="1">
                <a:solidFill>
                  <a:srgbClr val="C00000"/>
                </a:solidFill>
              </a:rPr>
              <a:t>hợp</a:t>
            </a:r>
            <a:r>
              <a:rPr lang="en-US" sz="2700" b="1" u="sng" dirty="0">
                <a:solidFill>
                  <a:srgbClr val="C00000"/>
                </a:solidFill>
              </a:rPr>
              <a:t>.</a:t>
            </a:r>
          </a:p>
        </p:txBody>
      </p:sp>
      <p:sp>
        <p:nvSpPr>
          <p:cNvPr id="3" name="TextBox 2"/>
          <p:cNvSpPr txBox="1"/>
          <p:nvPr/>
        </p:nvSpPr>
        <p:spPr>
          <a:xfrm>
            <a:off x="696037" y="897970"/>
            <a:ext cx="5609872" cy="830997"/>
          </a:xfrm>
          <a:prstGeom prst="rect">
            <a:avLst/>
          </a:prstGeom>
          <a:noFill/>
        </p:spPr>
        <p:txBody>
          <a:bodyPr wrap="square" rtlCol="0">
            <a:spAutoFit/>
          </a:bodyPr>
          <a:lstStyle/>
          <a:p>
            <a:r>
              <a:rPr lang="en-US" sz="2400" b="1" dirty="0">
                <a:solidFill>
                  <a:srgbClr val="C00000"/>
                </a:solidFill>
                <a:latin typeface="Times New Roman" panose="02020603050405020304" pitchFamily="18" charset="0"/>
                <a:cs typeface="Times New Roman" panose="02020603050405020304" pitchFamily="18" charset="0"/>
              </a:rPr>
              <a:t>II. MỘT SỐ CÁCH TÁCH </a:t>
            </a:r>
            <a:r>
              <a:rPr lang="en-US" sz="2400" b="1" dirty="0" smtClean="0">
                <a:solidFill>
                  <a:srgbClr val="C00000"/>
                </a:solidFill>
                <a:latin typeface="Times New Roman" panose="02020603050405020304" pitchFamily="18" charset="0"/>
                <a:cs typeface="Times New Roman" panose="02020603050405020304" pitchFamily="18" charset="0"/>
              </a:rPr>
              <a:t>CHẤT</a:t>
            </a:r>
          </a:p>
          <a:p>
            <a:r>
              <a:rPr lang="en-US" sz="2400" b="1" dirty="0" smtClean="0">
                <a:solidFill>
                  <a:srgbClr val="C00000"/>
                </a:solidFill>
                <a:latin typeface="Times New Roman" panose="02020603050405020304" pitchFamily="18" charset="0"/>
                <a:cs typeface="Times New Roman" panose="02020603050405020304" pitchFamily="18" charset="0"/>
              </a:rPr>
              <a:t>3. </a:t>
            </a:r>
            <a:r>
              <a:rPr lang="en-US" sz="2400" b="1" dirty="0" err="1" smtClean="0">
                <a:solidFill>
                  <a:srgbClr val="C00000"/>
                </a:solidFill>
                <a:latin typeface="Times New Roman" panose="02020603050405020304" pitchFamily="18" charset="0"/>
                <a:cs typeface="Times New Roman" panose="02020603050405020304" pitchFamily="18" charset="0"/>
              </a:rPr>
              <a:t>Chiết</a:t>
            </a:r>
            <a:r>
              <a:rPr lang="en-US" sz="2400" b="1" dirty="0" smtClean="0">
                <a:solidFill>
                  <a:srgbClr val="C00000"/>
                </a:solidFill>
                <a:latin typeface="Times New Roman" panose="02020603050405020304" pitchFamily="18" charset="0"/>
                <a:cs typeface="Times New Roman" panose="02020603050405020304" pitchFamily="18" charset="0"/>
              </a:rPr>
              <a:t> </a:t>
            </a:r>
            <a:endParaRPr lang="en-US" sz="2400" b="1" dirty="0">
              <a:solidFill>
                <a:srgbClr val="C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030" y="51900"/>
            <a:ext cx="1027562" cy="68099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4109" y="37571"/>
            <a:ext cx="841664" cy="72649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0085" y="91061"/>
            <a:ext cx="830822" cy="66501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6288" y="111868"/>
            <a:ext cx="794160" cy="644209"/>
          </a:xfrm>
          <a:prstGeom prst="rect">
            <a:avLst/>
          </a:prstGeom>
        </p:spPr>
      </p:pic>
      <p:sp>
        <p:nvSpPr>
          <p:cNvPr id="9" name="TextBox 8"/>
          <p:cNvSpPr txBox="1"/>
          <p:nvPr/>
        </p:nvSpPr>
        <p:spPr>
          <a:xfrm>
            <a:off x="562424" y="2174686"/>
            <a:ext cx="7684429" cy="492443"/>
          </a:xfrm>
          <a:prstGeom prst="rect">
            <a:avLst/>
          </a:prstGeom>
          <a:noFill/>
        </p:spPr>
        <p:txBody>
          <a:bodyPr wrap="square" rtlCol="0">
            <a:spAutoFit/>
          </a:bodyPr>
          <a:lstStyle/>
          <a:p>
            <a:pPr lvl="0"/>
            <a:r>
              <a:rPr lang="en-US" sz="2600" dirty="0" err="1" smtClean="0">
                <a:solidFill>
                  <a:srgbClr val="002060"/>
                </a:solidFill>
                <a:latin typeface="Times New Roman" panose="02020603050405020304" pitchFamily="18" charset="0"/>
                <a:cs typeface="Times New Roman" panose="02020603050405020304" pitchFamily="18" charset="0"/>
              </a:rPr>
              <a:t>Nước</a:t>
            </a:r>
            <a:r>
              <a:rPr lang="en-US" sz="2600" dirty="0" smtClean="0">
                <a:solidFill>
                  <a:srgbClr val="002060"/>
                </a:solidFill>
                <a:latin typeface="Times New Roman" panose="02020603050405020304" pitchFamily="18" charset="0"/>
                <a:cs typeface="Times New Roman" panose="02020603050405020304" pitchFamily="18" charset="0"/>
              </a:rPr>
              <a:t> </a:t>
            </a:r>
            <a:r>
              <a:rPr lang="en-US" sz="2600" dirty="0" err="1" smtClean="0">
                <a:solidFill>
                  <a:srgbClr val="002060"/>
                </a:solidFill>
                <a:latin typeface="Times New Roman" panose="02020603050405020304" pitchFamily="18" charset="0"/>
                <a:cs typeface="Times New Roman" panose="02020603050405020304" pitchFamily="18" charset="0"/>
              </a:rPr>
              <a:t>và</a:t>
            </a:r>
            <a:r>
              <a:rPr lang="en-US" sz="2600" dirty="0" smtClean="0">
                <a:solidFill>
                  <a:srgbClr val="002060"/>
                </a:solidFill>
                <a:latin typeface="Times New Roman" panose="02020603050405020304" pitchFamily="18" charset="0"/>
                <a:cs typeface="Times New Roman" panose="02020603050405020304" pitchFamily="18" charset="0"/>
              </a:rPr>
              <a:t> </a:t>
            </a:r>
            <a:r>
              <a:rPr lang="en-US" sz="2600" dirty="0" err="1" smtClean="0">
                <a:solidFill>
                  <a:srgbClr val="002060"/>
                </a:solidFill>
                <a:latin typeface="Times New Roman" panose="02020603050405020304" pitchFamily="18" charset="0"/>
                <a:cs typeface="Times New Roman" panose="02020603050405020304" pitchFamily="18" charset="0"/>
              </a:rPr>
              <a:t>dầu</a:t>
            </a:r>
            <a:r>
              <a:rPr lang="en-US" sz="2600" dirty="0" smtClean="0">
                <a:solidFill>
                  <a:srgbClr val="002060"/>
                </a:solidFill>
                <a:latin typeface="Times New Roman" panose="02020603050405020304" pitchFamily="18" charset="0"/>
                <a:cs typeface="Times New Roman" panose="02020603050405020304" pitchFamily="18" charset="0"/>
              </a:rPr>
              <a:t> </a:t>
            </a:r>
            <a:r>
              <a:rPr lang="en-US" sz="2600" dirty="0" err="1" smtClean="0">
                <a:solidFill>
                  <a:srgbClr val="002060"/>
                </a:solidFill>
                <a:latin typeface="Times New Roman" panose="02020603050405020304" pitchFamily="18" charset="0"/>
                <a:cs typeface="Times New Roman" panose="02020603050405020304" pitchFamily="18" charset="0"/>
              </a:rPr>
              <a:t>ăn</a:t>
            </a:r>
            <a:r>
              <a:rPr lang="en-US" sz="2600" dirty="0" smtClean="0">
                <a:solidFill>
                  <a:srgbClr val="002060"/>
                </a:solidFill>
                <a:latin typeface="Times New Roman" panose="02020603050405020304" pitchFamily="18" charset="0"/>
                <a:cs typeface="Times New Roman" panose="02020603050405020304" pitchFamily="18" charset="0"/>
              </a:rPr>
              <a:t> </a:t>
            </a:r>
            <a:r>
              <a:rPr lang="en-US" sz="2600" dirty="0" err="1" smtClean="0">
                <a:solidFill>
                  <a:srgbClr val="002060"/>
                </a:solidFill>
                <a:latin typeface="Times New Roman" panose="02020603050405020304" pitchFamily="18" charset="0"/>
                <a:cs typeface="Times New Roman" panose="02020603050405020304" pitchFamily="18" charset="0"/>
              </a:rPr>
              <a:t>chất</a:t>
            </a:r>
            <a:r>
              <a:rPr lang="en-US" sz="2600" dirty="0" smtClean="0">
                <a:solidFill>
                  <a:srgbClr val="002060"/>
                </a:solidFill>
                <a:latin typeface="Times New Roman" panose="02020603050405020304" pitchFamily="18" charset="0"/>
                <a:cs typeface="Times New Roman" panose="02020603050405020304" pitchFamily="18" charset="0"/>
              </a:rPr>
              <a:t> </a:t>
            </a:r>
            <a:r>
              <a:rPr lang="en-US" sz="2600" dirty="0" err="1" smtClean="0">
                <a:solidFill>
                  <a:srgbClr val="002060"/>
                </a:solidFill>
                <a:latin typeface="Times New Roman" panose="02020603050405020304" pitchFamily="18" charset="0"/>
                <a:cs typeface="Times New Roman" panose="02020603050405020304" pitchFamily="18" charset="0"/>
              </a:rPr>
              <a:t>nào</a:t>
            </a:r>
            <a:r>
              <a:rPr lang="en-US" sz="2600" dirty="0" smtClean="0">
                <a:solidFill>
                  <a:srgbClr val="002060"/>
                </a:solidFill>
                <a:latin typeface="Times New Roman" panose="02020603050405020304" pitchFamily="18" charset="0"/>
                <a:cs typeface="Times New Roman" panose="02020603050405020304" pitchFamily="18" charset="0"/>
              </a:rPr>
              <a:t> </a:t>
            </a:r>
            <a:r>
              <a:rPr lang="en-US" sz="2600" dirty="0" err="1" smtClean="0">
                <a:solidFill>
                  <a:srgbClr val="002060"/>
                </a:solidFill>
                <a:latin typeface="Times New Roman" panose="02020603050405020304" pitchFamily="18" charset="0"/>
                <a:cs typeface="Times New Roman" panose="02020603050405020304" pitchFamily="18" charset="0"/>
              </a:rPr>
              <a:t>nặng</a:t>
            </a:r>
            <a:r>
              <a:rPr lang="en-US" sz="2600" dirty="0" smtClean="0">
                <a:solidFill>
                  <a:srgbClr val="002060"/>
                </a:solidFill>
                <a:latin typeface="Times New Roman" panose="02020603050405020304" pitchFamily="18" charset="0"/>
                <a:cs typeface="Times New Roman" panose="02020603050405020304" pitchFamily="18" charset="0"/>
              </a:rPr>
              <a:t> </a:t>
            </a:r>
            <a:r>
              <a:rPr lang="en-US" sz="2600" dirty="0" err="1" smtClean="0">
                <a:solidFill>
                  <a:srgbClr val="002060"/>
                </a:solidFill>
                <a:latin typeface="Times New Roman" panose="02020603050405020304" pitchFamily="18" charset="0"/>
                <a:cs typeface="Times New Roman" panose="02020603050405020304" pitchFamily="18" charset="0"/>
              </a:rPr>
              <a:t>hơn</a:t>
            </a:r>
            <a:r>
              <a:rPr lang="en-US" sz="2600" dirty="0" smtClean="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nặng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smtClean="0">
                <a:solidFill>
                  <a:srgbClr val="002060"/>
                </a:solidFill>
                <a:latin typeface="Times New Roman" panose="02020603050405020304" pitchFamily="18" charset="0"/>
                <a:cs typeface="Times New Roman" panose="02020603050405020304" pitchFamily="18" charset="0"/>
              </a:rPr>
              <a:t>hơn</a:t>
            </a:r>
            <a:r>
              <a:rPr lang="en-US" sz="2600" dirty="0" smtClean="0">
                <a:solidFill>
                  <a:srgbClr val="002060"/>
                </a:solidFill>
                <a:latin typeface="Times New Roman" panose="02020603050405020304" pitchFamily="18" charset="0"/>
                <a:cs typeface="Times New Roman" panose="02020603050405020304" pitchFamily="18" charset="0"/>
              </a:rPr>
              <a:t>?</a:t>
            </a:r>
            <a:endParaRPr lang="en-US" sz="2600" dirty="0">
              <a:solidFill>
                <a:srgbClr val="00206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834649" y="1682243"/>
            <a:ext cx="2857457" cy="492443"/>
          </a:xfrm>
          <a:prstGeom prst="rect">
            <a:avLst/>
          </a:prstGeom>
          <a:noFill/>
        </p:spPr>
        <p:txBody>
          <a:bodyPr wrap="square" rtlCol="0">
            <a:spAutoFit/>
          </a:bodyPr>
          <a:lstStyle/>
          <a:p>
            <a:pPr lvl="0"/>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Trả</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lời</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câu</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hỏi</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7789225" y="3800837"/>
            <a:ext cx="184731" cy="369332"/>
          </a:xfrm>
          <a:prstGeom prst="rect">
            <a:avLst/>
          </a:prstGeom>
        </p:spPr>
        <p:txBody>
          <a:bodyPr wrap="none">
            <a:spAutoFit/>
          </a:bodyPr>
          <a:lstStyle/>
          <a:p>
            <a:endParaRPr lang="en-US" dirty="0"/>
          </a:p>
        </p:txBody>
      </p:sp>
      <p:sp>
        <p:nvSpPr>
          <p:cNvPr id="13" name="TextBox 12"/>
          <p:cNvSpPr txBox="1"/>
          <p:nvPr/>
        </p:nvSpPr>
        <p:spPr>
          <a:xfrm>
            <a:off x="562424" y="2728126"/>
            <a:ext cx="5471260" cy="461665"/>
          </a:xfrm>
          <a:prstGeom prst="rect">
            <a:avLst/>
          </a:prstGeom>
          <a:noFill/>
        </p:spPr>
        <p:txBody>
          <a:bodyPr wrap="square" rtlCol="0">
            <a:spAutoFit/>
          </a:bodyPr>
          <a:lstStyle/>
          <a:p>
            <a:r>
              <a:rPr lang="en-US" sz="2400" dirty="0" err="1" smtClean="0">
                <a:solidFill>
                  <a:srgbClr val="FF0000"/>
                </a:solidFill>
                <a:latin typeface="Times New Roman" panose="02020603050405020304" pitchFamily="18" charset="0"/>
                <a:cs typeface="Times New Roman" panose="02020603050405020304" pitchFamily="18" charset="0"/>
              </a:rPr>
              <a:t>Nước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nặng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hơn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dầu</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ăn</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562424" y="3273688"/>
            <a:ext cx="7482668" cy="461665"/>
          </a:xfrm>
          <a:prstGeom prst="rect">
            <a:avLst/>
          </a:prstGeom>
          <a:noFill/>
        </p:spPr>
        <p:txBody>
          <a:bodyPr wrap="square" rtlCol="0">
            <a:spAutoFit/>
          </a:bodyPr>
          <a:lstStyle/>
          <a:p>
            <a:r>
              <a:rPr lang="en-US" sz="2400" dirty="0" err="1" smtClean="0">
                <a:solidFill>
                  <a:srgbClr val="002060"/>
                </a:solidFill>
                <a:latin typeface="Times New Roman" panose="02020603050405020304" pitchFamily="18" charset="0"/>
                <a:cs typeface="Times New Roman" panose="02020603050405020304" pitchFamily="18" charset="0"/>
              </a:rPr>
              <a:t>Tại</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sao</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phải</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mở</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khóa</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phễu</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chiết</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một</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cách</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từ</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từ</a:t>
            </a:r>
            <a:r>
              <a:rPr lang="en-US" sz="2400" dirty="0" smtClean="0">
                <a:solidFill>
                  <a:srgbClr val="002060"/>
                </a:solidFill>
                <a:latin typeface="Times New Roman" panose="02020603050405020304" pitchFamily="18" charset="0"/>
                <a:cs typeface="Times New Roman" panose="02020603050405020304" pitchFamily="18" charset="0"/>
              </a:rPr>
              <a:t>?</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562424" y="3754670"/>
            <a:ext cx="6886582" cy="461665"/>
          </a:xfrm>
          <a:prstGeom prst="rect">
            <a:avLst/>
          </a:prstGeom>
          <a:noFill/>
        </p:spPr>
        <p:txBody>
          <a:bodyPr wrap="square" rtlCol="0">
            <a:spAutoFit/>
          </a:bodyPr>
          <a:lstStyle/>
          <a:p>
            <a:r>
              <a:rPr lang="en-US" sz="2400" dirty="0" err="1" smtClean="0">
                <a:solidFill>
                  <a:srgbClr val="FF0000"/>
                </a:solidFill>
                <a:latin typeface="Times New Roman" panose="02020603050405020304" pitchFamily="18" charset="0"/>
                <a:cs typeface="Times New Roman" panose="02020603050405020304" pitchFamily="18" charset="0"/>
              </a:rPr>
              <a:t>Để</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nước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từ</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từ</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chảy</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xuống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còn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dầu</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không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chảy</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xuống</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562424" y="4341912"/>
            <a:ext cx="6798214" cy="461665"/>
          </a:xfrm>
          <a:prstGeom prst="rect">
            <a:avLst/>
          </a:prstGeom>
          <a:noFill/>
        </p:spPr>
        <p:txBody>
          <a:bodyPr wrap="square" rtlCol="0">
            <a:spAutoFit/>
          </a:bodyPr>
          <a:lstStyle/>
          <a:p>
            <a:r>
              <a:rPr lang="en-US" sz="2400" dirty="0" err="1" smtClean="0">
                <a:solidFill>
                  <a:srgbClr val="002060"/>
                </a:solidFill>
              </a:rPr>
              <a:t>Các</a:t>
            </a:r>
            <a:r>
              <a:rPr lang="en-US" sz="2400" dirty="0" smtClean="0">
                <a:solidFill>
                  <a:srgbClr val="002060"/>
                </a:solidFill>
              </a:rPr>
              <a:t> </a:t>
            </a:r>
            <a:r>
              <a:rPr lang="en-US" sz="2400" dirty="0" err="1" smtClean="0">
                <a:solidFill>
                  <a:srgbClr val="002060"/>
                </a:solidFill>
              </a:rPr>
              <a:t>chất</a:t>
            </a:r>
            <a:r>
              <a:rPr lang="en-US" sz="2400" dirty="0" smtClean="0">
                <a:solidFill>
                  <a:srgbClr val="002060"/>
                </a:solidFill>
              </a:rPr>
              <a:t> </a:t>
            </a:r>
            <a:r>
              <a:rPr lang="en-US" sz="2400" dirty="0" err="1" smtClean="0">
                <a:solidFill>
                  <a:srgbClr val="002060"/>
                </a:solidFill>
              </a:rPr>
              <a:t>lỏng</a:t>
            </a:r>
            <a:r>
              <a:rPr lang="en-US" sz="2400" dirty="0" smtClean="0">
                <a:solidFill>
                  <a:srgbClr val="002060"/>
                </a:solidFill>
              </a:rPr>
              <a:t> </a:t>
            </a:r>
            <a:r>
              <a:rPr lang="en-US" sz="2400" dirty="0" err="1" smtClean="0">
                <a:solidFill>
                  <a:srgbClr val="002060"/>
                </a:solidFill>
              </a:rPr>
              <a:t>thu</a:t>
            </a:r>
            <a:r>
              <a:rPr lang="en-US" sz="2400" dirty="0" smtClean="0">
                <a:solidFill>
                  <a:srgbClr val="002060"/>
                </a:solidFill>
              </a:rPr>
              <a:t> </a:t>
            </a:r>
            <a:r>
              <a:rPr lang="en-US" sz="2400" dirty="0" err="1" smtClean="0">
                <a:solidFill>
                  <a:srgbClr val="002060"/>
                </a:solidFill>
              </a:rPr>
              <a:t>được</a:t>
            </a:r>
            <a:r>
              <a:rPr lang="en-US" sz="2400" dirty="0" smtClean="0">
                <a:solidFill>
                  <a:srgbClr val="002060"/>
                </a:solidFill>
              </a:rPr>
              <a:t> </a:t>
            </a:r>
            <a:r>
              <a:rPr lang="en-US" sz="2400" dirty="0" err="1" smtClean="0">
                <a:solidFill>
                  <a:srgbClr val="002060"/>
                </a:solidFill>
              </a:rPr>
              <a:t>còn</a:t>
            </a:r>
            <a:r>
              <a:rPr lang="en-US" sz="2400" dirty="0" smtClean="0">
                <a:solidFill>
                  <a:srgbClr val="002060"/>
                </a:solidFill>
              </a:rPr>
              <a:t> </a:t>
            </a:r>
            <a:r>
              <a:rPr lang="en-US" sz="2400" dirty="0" err="1" smtClean="0">
                <a:solidFill>
                  <a:srgbClr val="002060"/>
                </a:solidFill>
              </a:rPr>
              <a:t>lẫn</a:t>
            </a:r>
            <a:r>
              <a:rPr lang="en-US" sz="2400" dirty="0" smtClean="0">
                <a:solidFill>
                  <a:srgbClr val="002060"/>
                </a:solidFill>
              </a:rPr>
              <a:t> </a:t>
            </a:r>
            <a:r>
              <a:rPr lang="en-US" sz="2400" dirty="0" err="1" smtClean="0">
                <a:solidFill>
                  <a:srgbClr val="002060"/>
                </a:solidFill>
              </a:rPr>
              <a:t>vào</a:t>
            </a:r>
            <a:r>
              <a:rPr lang="en-US" sz="2400" dirty="0" smtClean="0">
                <a:solidFill>
                  <a:srgbClr val="002060"/>
                </a:solidFill>
              </a:rPr>
              <a:t> </a:t>
            </a:r>
            <a:r>
              <a:rPr lang="en-US" sz="2400" dirty="0" err="1" smtClean="0">
                <a:solidFill>
                  <a:srgbClr val="002060"/>
                </a:solidFill>
              </a:rPr>
              <a:t>nhau</a:t>
            </a:r>
            <a:r>
              <a:rPr lang="en-US" sz="2400" dirty="0" smtClean="0">
                <a:solidFill>
                  <a:srgbClr val="002060"/>
                </a:solidFill>
              </a:rPr>
              <a:t> </a:t>
            </a:r>
            <a:r>
              <a:rPr lang="en-US" sz="2400" dirty="0" err="1" smtClean="0">
                <a:solidFill>
                  <a:srgbClr val="002060"/>
                </a:solidFill>
              </a:rPr>
              <a:t>không</a:t>
            </a:r>
            <a:r>
              <a:rPr lang="en-US" sz="2400" dirty="0" smtClean="0">
                <a:solidFill>
                  <a:srgbClr val="002060"/>
                </a:solidFill>
              </a:rPr>
              <a:t>? </a:t>
            </a:r>
            <a:endParaRPr lang="en-US" sz="2400" dirty="0">
              <a:solidFill>
                <a:srgbClr val="002060"/>
              </a:solidFill>
            </a:endParaRPr>
          </a:p>
        </p:txBody>
      </p:sp>
      <p:sp>
        <p:nvSpPr>
          <p:cNvPr id="19" name="TextBox 18"/>
          <p:cNvSpPr txBox="1"/>
          <p:nvPr/>
        </p:nvSpPr>
        <p:spPr>
          <a:xfrm>
            <a:off x="696037" y="4986068"/>
            <a:ext cx="6852076" cy="461665"/>
          </a:xfrm>
          <a:prstGeom prst="rect">
            <a:avLst/>
          </a:prstGeom>
          <a:noFill/>
        </p:spPr>
        <p:txBody>
          <a:bodyPr wrap="square" rtlCol="0">
            <a:spAutoFit/>
          </a:bodyPr>
          <a:lstStyle/>
          <a:p>
            <a:r>
              <a:rPr lang="en-US" sz="2400" dirty="0" err="1" smtClean="0">
                <a:solidFill>
                  <a:srgbClr val="FF0000"/>
                </a:solidFill>
                <a:latin typeface="Times New Roman" panose="02020603050405020304" pitchFamily="18" charset="0"/>
                <a:cs typeface="Times New Roman" panose="02020603050405020304" pitchFamily="18" charset="0"/>
              </a:rPr>
              <a:t>Các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chất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lỏng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thu</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được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không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còn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lẫn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vào</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nhau</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044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3" grpId="0"/>
      <p:bldP spid="16" grpId="0"/>
      <p:bldP spid="18"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5061" y="0"/>
            <a:ext cx="8963246" cy="1477328"/>
          </a:xfrm>
          <a:prstGeom prst="rect">
            <a:avLst/>
          </a:prstGeom>
          <a:noFill/>
        </p:spPr>
        <p:txBody>
          <a:bodyPr wrap="square" rtlCol="0">
            <a:spAutoFit/>
          </a:bodyPr>
          <a:lstStyle/>
          <a:p>
            <a:r>
              <a:rPr lang="en-US" sz="2200" b="1" dirty="0">
                <a:latin typeface="Times New Roman" panose="02020603050405020304" pitchFamily="18" charset="0"/>
                <a:cs typeface="Times New Roman" panose="02020603050405020304" pitchFamily="18" charset="0"/>
              </a:rPr>
              <a:t>NHÓM </a:t>
            </a:r>
            <a:r>
              <a:rPr lang="en-US" sz="2200" b="1" dirty="0" smtClean="0">
                <a:latin typeface="Times New Roman" panose="02020603050405020304" pitchFamily="18" charset="0"/>
                <a:cs typeface="Times New Roman" panose="02020603050405020304" pitchFamily="18" charset="0"/>
              </a:rPr>
              <a:t> </a:t>
            </a:r>
            <a:r>
              <a:rPr lang="en-US" sz="2200" b="1" dirty="0">
                <a:latin typeface="Times New Roman" panose="02020603050405020304" pitchFamily="18" charset="0"/>
                <a:cs typeface="Times New Roman" panose="02020603050405020304" pitchFamily="18" charset="0"/>
              </a:rPr>
              <a:t>LỚP </a:t>
            </a:r>
            <a:r>
              <a:rPr lang="en-US" sz="2200" i="1"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a:p>
            <a:pPr algn="ctr"/>
            <a:r>
              <a:rPr lang="en-US" sz="2200" b="1" dirty="0">
                <a:latin typeface="Times New Roman" panose="02020603050405020304" pitchFamily="18" charset="0"/>
                <a:cs typeface="Times New Roman" panose="02020603050405020304" pitchFamily="18" charset="0"/>
              </a:rPr>
              <a:t>PHIẾU HỌC TẬP</a:t>
            </a:r>
            <a:endParaRPr lang="en-US" sz="2200" dirty="0">
              <a:latin typeface="Times New Roman" panose="02020603050405020304" pitchFamily="18" charset="0"/>
              <a:cs typeface="Times New Roman" panose="02020603050405020304" pitchFamily="18" charset="0"/>
            </a:endParaRPr>
          </a:p>
          <a:p>
            <a:pPr algn="ctr"/>
            <a:r>
              <a:rPr lang="en-US" sz="2400" b="1" dirty="0" err="1">
                <a:latin typeface="Times New Roman" panose="02020603050405020304" pitchFamily="18" charset="0"/>
                <a:cs typeface="Times New Roman" panose="02020603050405020304" pitchFamily="18" charset="0"/>
              </a:rPr>
              <a:t>Tách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dầu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khỏi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nước</a:t>
            </a:r>
            <a:endParaRPr lang="en-US" sz="2400" dirty="0">
              <a:latin typeface="Times New Roman" panose="02020603050405020304" pitchFamily="18" charset="0"/>
              <a:cs typeface="Times New Roman" panose="02020603050405020304" pitchFamily="18" charset="0"/>
            </a:endParaRPr>
          </a:p>
          <a:p>
            <a:endParaRPr lang="en-US" sz="2200" dirty="0">
              <a:latin typeface="Times New Roman" panose="02020603050405020304" pitchFamily="18"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647485838"/>
              </p:ext>
            </p:extLst>
          </p:nvPr>
        </p:nvGraphicFramePr>
        <p:xfrm>
          <a:off x="350886" y="1208894"/>
          <a:ext cx="9037674" cy="5410270"/>
        </p:xfrm>
        <a:graphic>
          <a:graphicData uri="http://schemas.openxmlformats.org/drawingml/2006/table">
            <a:tbl>
              <a:tblPr firstRow="1" firstCol="1" bandRow="1">
                <a:tableStyleId>{5C22544A-7EE6-4342-B048-85BDC9FD1C3A}</a:tableStyleId>
              </a:tblPr>
              <a:tblGrid>
                <a:gridCol w="1285763">
                  <a:extLst>
                    <a:ext uri="{9D8B030D-6E8A-4147-A177-3AD203B41FA5}">
                      <a16:colId xmlns="" xmlns:a16="http://schemas.microsoft.com/office/drawing/2014/main" val="20000"/>
                    </a:ext>
                  </a:extLst>
                </a:gridCol>
                <a:gridCol w="3828497">
                  <a:extLst>
                    <a:ext uri="{9D8B030D-6E8A-4147-A177-3AD203B41FA5}">
                      <a16:colId xmlns="" xmlns:a16="http://schemas.microsoft.com/office/drawing/2014/main" val="20001"/>
                    </a:ext>
                  </a:extLst>
                </a:gridCol>
                <a:gridCol w="1180214">
                  <a:extLst>
                    <a:ext uri="{9D8B030D-6E8A-4147-A177-3AD203B41FA5}">
                      <a16:colId xmlns="" xmlns:a16="http://schemas.microsoft.com/office/drawing/2014/main" val="20002"/>
                    </a:ext>
                  </a:extLst>
                </a:gridCol>
                <a:gridCol w="1520456">
                  <a:extLst>
                    <a:ext uri="{9D8B030D-6E8A-4147-A177-3AD203B41FA5}">
                      <a16:colId xmlns="" xmlns:a16="http://schemas.microsoft.com/office/drawing/2014/main" val="20003"/>
                    </a:ext>
                  </a:extLst>
                </a:gridCol>
                <a:gridCol w="1222744">
                  <a:extLst>
                    <a:ext uri="{9D8B030D-6E8A-4147-A177-3AD203B41FA5}">
                      <a16:colId xmlns="" xmlns:a16="http://schemas.microsoft.com/office/drawing/2014/main" val="20004"/>
                    </a:ext>
                  </a:extLst>
                </a:gridCol>
              </a:tblGrid>
              <a:tr h="1022288">
                <a:tc>
                  <a:txBody>
                    <a:bodyPr/>
                    <a:lstStyle/>
                    <a:p>
                      <a:pPr marL="0" marR="0" algn="ctr">
                        <a:lnSpc>
                          <a:spcPct val="107000"/>
                        </a:lnSpc>
                        <a:spcBef>
                          <a:spcPts val="0"/>
                        </a:spcBef>
                        <a:spcAft>
                          <a:spcPts val="0"/>
                        </a:spcAft>
                      </a:pPr>
                      <a:r>
                        <a:rPr lang="en-US" sz="2000" b="1" dirty="0" err="1">
                          <a:effectLst/>
                          <a:latin typeface="Times New Roman" panose="02020603050405020304" pitchFamily="18" charset="0"/>
                          <a:cs typeface="Times New Roman" panose="02020603050405020304" pitchFamily="18" charset="0"/>
                        </a:rPr>
                        <a:t>Chuẩn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bị</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solidFill>
                      <a:schemeClr val="accent2">
                        <a:lumMod val="75000"/>
                      </a:schemeClr>
                    </a:solidFill>
                  </a:tcPr>
                </a:tc>
                <a:tc>
                  <a:txBody>
                    <a:bodyPr/>
                    <a:lstStyle/>
                    <a:p>
                      <a:pPr marL="0" marR="0" algn="ctr">
                        <a:lnSpc>
                          <a:spcPct val="107000"/>
                        </a:lnSpc>
                        <a:spcBef>
                          <a:spcPts val="0"/>
                        </a:spcBef>
                        <a:spcAft>
                          <a:spcPts val="0"/>
                        </a:spcAft>
                      </a:pPr>
                      <a:r>
                        <a:rPr lang="en-US" sz="2000" b="1" dirty="0" err="1">
                          <a:effectLst/>
                          <a:latin typeface="Times New Roman" panose="02020603050405020304" pitchFamily="18" charset="0"/>
                          <a:cs typeface="Times New Roman" panose="02020603050405020304" pitchFamily="18" charset="0"/>
                        </a:rPr>
                        <a:t>Tiến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hành</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solidFill>
                      <a:schemeClr val="accent2">
                        <a:lumMod val="75000"/>
                      </a:schemeClr>
                    </a:solidFill>
                  </a:tcPr>
                </a:tc>
                <a:tc>
                  <a:txBody>
                    <a:bodyPr/>
                    <a:lstStyle/>
                    <a:p>
                      <a:pPr marL="0" marR="0" algn="ctr">
                        <a:lnSpc>
                          <a:spcPct val="107000"/>
                        </a:lnSpc>
                        <a:spcBef>
                          <a:spcPts val="0"/>
                        </a:spcBef>
                        <a:spcAft>
                          <a:spcPts val="0"/>
                        </a:spcAft>
                      </a:pPr>
                      <a:r>
                        <a:rPr lang="en-US" sz="2000" b="1">
                          <a:effectLst/>
                          <a:latin typeface="Times New Roman" panose="02020603050405020304" pitchFamily="18" charset="0"/>
                          <a:cs typeface="Times New Roman" panose="02020603050405020304" pitchFamily="18" charset="0"/>
                        </a:rPr>
                        <a:t>Kết quả</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solidFill>
                      <a:schemeClr val="accent2">
                        <a:lumMod val="75000"/>
                      </a:schemeClr>
                    </a:solidFill>
                  </a:tcPr>
                </a:tc>
                <a:tc>
                  <a:txBody>
                    <a:bodyPr/>
                    <a:lstStyle/>
                    <a:p>
                      <a:pPr marL="0" marR="0" algn="ctr">
                        <a:lnSpc>
                          <a:spcPct val="107000"/>
                        </a:lnSpc>
                        <a:spcBef>
                          <a:spcPts val="0"/>
                        </a:spcBef>
                        <a:spcAft>
                          <a:spcPts val="0"/>
                        </a:spcAft>
                      </a:pPr>
                      <a:r>
                        <a:rPr lang="en-US" sz="2000" b="1">
                          <a:effectLst/>
                          <a:latin typeface="Times New Roman" panose="02020603050405020304" pitchFamily="18" charset="0"/>
                          <a:cs typeface="Times New Roman" panose="02020603050405020304" pitchFamily="18" charset="0"/>
                        </a:rPr>
                        <a:t>Phương pháp tách chất</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solidFill>
                      <a:schemeClr val="accent2">
                        <a:lumMod val="75000"/>
                      </a:schemeClr>
                    </a:solidFill>
                  </a:tcPr>
                </a:tc>
                <a:tc>
                  <a:txBody>
                    <a:bodyPr/>
                    <a:lstStyle/>
                    <a:p>
                      <a:pPr marL="0" marR="0" algn="ctr">
                        <a:lnSpc>
                          <a:spcPct val="107000"/>
                        </a:lnSpc>
                        <a:spcBef>
                          <a:spcPts val="0"/>
                        </a:spcBef>
                        <a:spcAft>
                          <a:spcPts val="0"/>
                        </a:spcAft>
                      </a:pPr>
                      <a:r>
                        <a:rPr lang="en-US" sz="2000" b="1" dirty="0" err="1">
                          <a:effectLst/>
                          <a:latin typeface="Times New Roman" panose="02020603050405020304" pitchFamily="18" charset="0"/>
                          <a:cs typeface="Times New Roman" panose="02020603050405020304" pitchFamily="18" charset="0"/>
                        </a:rPr>
                        <a:t>Dựa</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vào</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tính</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chất</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solidFill>
                      <a:schemeClr val="accent2">
                        <a:lumMod val="75000"/>
                      </a:schemeClr>
                    </a:solidFill>
                  </a:tcPr>
                </a:tc>
                <a:extLst>
                  <a:ext uri="{0D108BD9-81ED-4DB2-BD59-A6C34878D82A}">
                    <a16:rowId xmlns="" xmlns:a16="http://schemas.microsoft.com/office/drawing/2014/main" val="10000"/>
                  </a:ext>
                </a:extLst>
              </a:tr>
              <a:tr h="4387982">
                <a:tc>
                  <a:txBody>
                    <a:bodyPr/>
                    <a:lstStyle/>
                    <a:p>
                      <a:pPr marL="0" marR="0">
                        <a:lnSpc>
                          <a:spcPct val="107000"/>
                        </a:lnSpc>
                        <a:spcBef>
                          <a:spcPts val="0"/>
                        </a:spcBef>
                        <a:spcAft>
                          <a:spcPts val="0"/>
                        </a:spcAft>
                      </a:pPr>
                      <a:r>
                        <a:rPr lang="en-US" sz="2000" b="1" dirty="0" err="1">
                          <a:effectLst/>
                          <a:latin typeface="Times New Roman" panose="02020603050405020304" pitchFamily="18" charset="0"/>
                          <a:ea typeface="Arial" panose="020B0604020202020204" pitchFamily="34" charset="0"/>
                          <a:cs typeface="Times New Roman" panose="02020603050405020304" pitchFamily="18" charset="0"/>
                        </a:rPr>
                        <a:t>dầu</a:t>
                      </a:r>
                      <a:r>
                        <a:rPr lang="en-US" sz="20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effectLst/>
                          <a:latin typeface="Times New Roman" panose="02020603050405020304" pitchFamily="18" charset="0"/>
                          <a:ea typeface="Arial" panose="020B0604020202020204" pitchFamily="34" charset="0"/>
                          <a:cs typeface="Times New Roman" panose="02020603050405020304" pitchFamily="18" charset="0"/>
                        </a:rPr>
                        <a:t>ăn</a:t>
                      </a:r>
                      <a:r>
                        <a:rPr lang="en-US" sz="20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effectLst/>
                          <a:latin typeface="Times New Roman" panose="02020603050405020304" pitchFamily="18" charset="0"/>
                          <a:ea typeface="Arial" panose="020B0604020202020204" pitchFamily="34" charset="0"/>
                          <a:cs typeface="Times New Roman" panose="02020603050405020304" pitchFamily="18" charset="0"/>
                        </a:rPr>
                        <a:t>nước</a:t>
                      </a:r>
                      <a:r>
                        <a:rPr lang="en-US" sz="2000" b="1"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b="1" dirty="0">
                          <a:effectLst/>
                          <a:latin typeface="Times New Roman" panose="02020603050405020304" pitchFamily="18" charset="0"/>
                          <a:ea typeface="Arial" panose="020B0604020202020204" pitchFamily="34" charset="0"/>
                          <a:cs typeface="Times New Roman" panose="02020603050405020304" pitchFamily="18" charset="0"/>
                        </a:rPr>
                        <a:t>1 </a:t>
                      </a:r>
                      <a:r>
                        <a:rPr lang="en-US" sz="2000" b="1" dirty="0" err="1">
                          <a:effectLst/>
                          <a:latin typeface="Times New Roman" panose="02020603050405020304" pitchFamily="18" charset="0"/>
                          <a:ea typeface="Arial" panose="020B0604020202020204" pitchFamily="34" charset="0"/>
                          <a:cs typeface="Times New Roman" panose="02020603050405020304" pitchFamily="18" charset="0"/>
                        </a:rPr>
                        <a:t>cốc</a:t>
                      </a:r>
                      <a:r>
                        <a:rPr lang="en-US" sz="20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effectLst/>
                          <a:latin typeface="Times New Roman" panose="02020603050405020304" pitchFamily="18" charset="0"/>
                          <a:ea typeface="Arial" panose="020B0604020202020204" pitchFamily="34" charset="0"/>
                          <a:cs typeface="Times New Roman" panose="02020603050405020304" pitchFamily="18" charset="0"/>
                        </a:rPr>
                        <a:t>thủy</a:t>
                      </a:r>
                      <a:r>
                        <a:rPr lang="en-US" sz="20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effectLst/>
                          <a:latin typeface="Times New Roman" panose="02020603050405020304" pitchFamily="18" charset="0"/>
                          <a:ea typeface="Arial" panose="020B0604020202020204" pitchFamily="34" charset="0"/>
                          <a:cs typeface="Times New Roman" panose="02020603050405020304" pitchFamily="18" charset="0"/>
                        </a:rPr>
                        <a:t>tinh</a:t>
                      </a:r>
                      <a:r>
                        <a:rPr lang="en-US" sz="20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effectLst/>
                          <a:latin typeface="Times New Roman" panose="02020603050405020304" pitchFamily="18" charset="0"/>
                          <a:ea typeface="Arial" panose="020B0604020202020204" pitchFamily="34" charset="0"/>
                          <a:cs typeface="Times New Roman" panose="02020603050405020304" pitchFamily="18" charset="0"/>
                        </a:rPr>
                        <a:t>phễu</a:t>
                      </a:r>
                      <a:r>
                        <a:rPr lang="en-US" sz="20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effectLst/>
                          <a:latin typeface="Times New Roman" panose="02020603050405020304" pitchFamily="18" charset="0"/>
                          <a:ea typeface="Arial" panose="020B0604020202020204" pitchFamily="34" charset="0"/>
                          <a:cs typeface="Times New Roman" panose="02020603050405020304" pitchFamily="18" charset="0"/>
                        </a:rPr>
                        <a:t>chiết</a:t>
                      </a:r>
                      <a:r>
                        <a:rPr lang="en-US" sz="2000" b="1" dirty="0">
                          <a:effectLst/>
                          <a:latin typeface="Times New Roman" panose="02020603050405020304" pitchFamily="18" charset="0"/>
                          <a:ea typeface="Arial" panose="020B0604020202020204" pitchFamily="34" charset="0"/>
                          <a:cs typeface="Times New Roman" panose="02020603050405020304" pitchFamily="18" charset="0"/>
                        </a:rPr>
                        <a:t>, chai </a:t>
                      </a:r>
                      <a:r>
                        <a:rPr lang="en-US" sz="2000" b="1" dirty="0" err="1">
                          <a:effectLst/>
                          <a:latin typeface="Times New Roman" panose="02020603050405020304" pitchFamily="18" charset="0"/>
                          <a:ea typeface="Arial" panose="020B0604020202020204" pitchFamily="34" charset="0"/>
                          <a:cs typeface="Times New Roman" panose="02020603050405020304" pitchFamily="18" charset="0"/>
                        </a:rPr>
                        <a:t>nhựa</a:t>
                      </a:r>
                      <a:r>
                        <a:rPr lang="en-US" sz="20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effectLst/>
                          <a:latin typeface="Times New Roman" panose="02020603050405020304" pitchFamily="18" charset="0"/>
                          <a:ea typeface="Arial" panose="020B0604020202020204" pitchFamily="34" charset="0"/>
                          <a:cs typeface="Times New Roman" panose="02020603050405020304" pitchFamily="18" charset="0"/>
                        </a:rPr>
                        <a:t>giá</a:t>
                      </a:r>
                      <a:r>
                        <a:rPr lang="en-US" sz="20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effectLst/>
                          <a:latin typeface="Times New Roman" panose="02020603050405020304" pitchFamily="18" charset="0"/>
                          <a:ea typeface="Arial" panose="020B0604020202020204" pitchFamily="34" charset="0"/>
                          <a:cs typeface="Times New Roman" panose="02020603050405020304" pitchFamily="18" charset="0"/>
                        </a:rPr>
                        <a:t>sắt</a:t>
                      </a:r>
                      <a:r>
                        <a:rPr lang="en-US" sz="20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effectLst/>
                          <a:latin typeface="Times New Roman" panose="02020603050405020304" pitchFamily="18" charset="0"/>
                          <a:ea typeface="Arial" panose="020B0604020202020204" pitchFamily="34" charset="0"/>
                          <a:cs typeface="Times New Roman" panose="02020603050405020304" pitchFamily="18" charset="0"/>
                        </a:rPr>
                        <a:t>kẹp</a:t>
                      </a:r>
                      <a:r>
                        <a:rPr lang="en-US" sz="20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smtClean="0">
                          <a:effectLst/>
                          <a:latin typeface="Times New Roman" panose="02020603050405020304" pitchFamily="18" charset="0"/>
                          <a:ea typeface="Arial" panose="020B0604020202020204" pitchFamily="34" charset="0"/>
                          <a:cs typeface="Times New Roman" panose="02020603050405020304" pitchFamily="18" charset="0"/>
                        </a:rPr>
                        <a:t>sắt</a:t>
                      </a:r>
                      <a:r>
                        <a:rPr lang="en-US" sz="2000" b="1"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smtClean="0">
                          <a:effectLst/>
                          <a:latin typeface="Times New Roman" panose="02020603050405020304" pitchFamily="18" charset="0"/>
                          <a:ea typeface="Arial" panose="020B0604020202020204" pitchFamily="34" charset="0"/>
                          <a:cs typeface="Times New Roman" panose="02020603050405020304" pitchFamily="18" charset="0"/>
                        </a:rPr>
                        <a:t>có</a:t>
                      </a:r>
                      <a:r>
                        <a:rPr lang="en-US" sz="2000" b="1" baseline="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baseline="0" dirty="0" err="1" smtClean="0">
                          <a:effectLst/>
                          <a:latin typeface="Times New Roman" panose="02020603050405020304" pitchFamily="18" charset="0"/>
                          <a:ea typeface="Arial" panose="020B0604020202020204" pitchFamily="34" charset="0"/>
                          <a:cs typeface="Times New Roman" panose="02020603050405020304" pitchFamily="18" charset="0"/>
                        </a:rPr>
                        <a:t>thể</a:t>
                      </a:r>
                      <a:r>
                        <a:rPr lang="en-US" sz="2000" b="1" baseline="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baseline="0" dirty="0" err="1" smtClean="0">
                          <a:effectLst/>
                          <a:latin typeface="Times New Roman" panose="02020603050405020304" pitchFamily="18" charset="0"/>
                          <a:ea typeface="Arial" panose="020B0604020202020204" pitchFamily="34" charset="0"/>
                          <a:cs typeface="Times New Roman" panose="02020603050405020304" pitchFamily="18" charset="0"/>
                        </a:rPr>
                        <a:t>xem</a:t>
                      </a:r>
                      <a:r>
                        <a:rPr lang="en-US" sz="2000" b="1" baseline="0" dirty="0" smtClean="0">
                          <a:effectLst/>
                          <a:latin typeface="Times New Roman" panose="02020603050405020304" pitchFamily="18" charset="0"/>
                          <a:ea typeface="Arial" panose="020B0604020202020204" pitchFamily="34" charset="0"/>
                          <a:cs typeface="Times New Roman" panose="02020603050405020304" pitchFamily="18" charset="0"/>
                        </a:rPr>
                        <a:t> video</a:t>
                      </a:r>
                      <a:endParaRPr lang="en-US" sz="2000" b="1" dirty="0" smtClean="0">
                        <a:effectLst/>
                        <a:latin typeface="Times New Roman" panose="02020603050405020304" pitchFamily="18" charset="0"/>
                        <a:ea typeface="Arial" panose="020B0604020202020204" pitchFamily="34" charset="0"/>
                        <a:cs typeface="Times New Roman" panose="02020603050405020304" pitchFamily="18" charset="0"/>
                      </a:endParaRPr>
                    </a:p>
                    <a:p>
                      <a:pPr marL="0" marR="0">
                        <a:lnSpc>
                          <a:spcPct val="107000"/>
                        </a:lnSpc>
                        <a:spcBef>
                          <a:spcPts val="0"/>
                        </a:spcBef>
                        <a:spcAft>
                          <a:spcPts val="0"/>
                        </a:spcAft>
                      </a:pPr>
                      <a:r>
                        <a:rPr lang="en-US" sz="2000" dirty="0" smtClean="0"/>
                        <a:t>https://youtu.be/kJYpB72Yy78</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r>
                        <a:rPr lang="en-US" sz="2000" b="1" kern="1200" dirty="0">
                          <a:solidFill>
                            <a:schemeClr val="dk1"/>
                          </a:solidFill>
                          <a:effectLst/>
                          <a:latin typeface="Times New Roman" panose="02020603050405020304" pitchFamily="18" charset="0"/>
                          <a:ea typeface="+mn-ea"/>
                          <a:cs typeface="Times New Roman" panose="02020603050405020304" pitchFamily="18" charset="0"/>
                        </a:rPr>
                        <a:t>-</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Lấy</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một</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chai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nhựa,rót</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nước</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đến</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½ chai,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thêm</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dầu</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ăn</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đến</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¾ chai,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lắc</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mạnh</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quan</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sát</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hỗn</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hợp</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trong</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chai.</a:t>
                      </a:r>
                    </a:p>
                    <a:p>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Rót</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hỗn</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hợp</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trong</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chai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ra</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phễu</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chiết</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để</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yên</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vài</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phút</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cho</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tách</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lớp</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Mở</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từ</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từ</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khóa</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phễu</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chiết</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cho</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chất</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lỏng</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phía</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dưới</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nước</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chảy</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xuống</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một</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bình</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nhỏ</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Khi</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phần</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dầu</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ăn</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chạm</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vào</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bề</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mặt</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khóa</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thì</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vặn</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khóa</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lại</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Quan</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sát</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chất</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lỏng</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thu</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được</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trong</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cốc</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a:t>
                      </a:r>
                    </a:p>
                    <a:p>
                      <a:pPr marL="0" marR="0">
                        <a:lnSpc>
                          <a:spcPct val="107000"/>
                        </a:lnSpc>
                        <a:spcBef>
                          <a:spcPts val="0"/>
                        </a:spcBef>
                        <a:spcAft>
                          <a:spcPts val="0"/>
                        </a:spcAft>
                      </a:pP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tc>
                <a:tc>
                  <a:txBody>
                    <a:bodyPr/>
                    <a:lstStyle/>
                    <a:p>
                      <a:pPr marL="0" marR="0">
                        <a:lnSpc>
                          <a:spcPct val="107000"/>
                        </a:lnSpc>
                        <a:spcBef>
                          <a:spcPts val="0"/>
                        </a:spcBef>
                        <a:spcAft>
                          <a:spcPts val="0"/>
                        </a:spcAft>
                      </a:pPr>
                      <a:r>
                        <a:rPr lang="en-US" sz="2000" b="1" dirty="0">
                          <a:effectLst/>
                          <a:latin typeface="Times New Roman" panose="02020603050405020304" pitchFamily="18" charset="0"/>
                          <a:cs typeface="Times New Roman" panose="02020603050405020304" pitchFamily="18" charset="0"/>
                        </a:rPr>
                        <a:t> </a:t>
                      </a:r>
                    </a:p>
                    <a:p>
                      <a:pPr marL="0" marR="0">
                        <a:lnSpc>
                          <a:spcPct val="107000"/>
                        </a:lnSpc>
                        <a:spcBef>
                          <a:spcPts val="0"/>
                        </a:spcBef>
                        <a:spcAft>
                          <a:spcPts val="0"/>
                        </a:spcAft>
                      </a:pPr>
                      <a:r>
                        <a:rPr lang="en-US" sz="2000" b="1" dirty="0">
                          <a:effectLst/>
                          <a:latin typeface="Times New Roman" panose="02020603050405020304" pitchFamily="18" charset="0"/>
                          <a:cs typeface="Times New Roman" panose="02020603050405020304" pitchFamily="18" charset="0"/>
                        </a:rPr>
                        <a:t> </a:t>
                      </a:r>
                    </a:p>
                    <a:p>
                      <a:pPr marL="0" marR="0">
                        <a:lnSpc>
                          <a:spcPct val="107000"/>
                        </a:lnSpc>
                        <a:spcBef>
                          <a:spcPts val="0"/>
                        </a:spcBef>
                        <a:spcAft>
                          <a:spcPts val="0"/>
                        </a:spcAft>
                      </a:pPr>
                      <a:r>
                        <a:rPr lang="en-US" sz="2000" b="1" dirty="0">
                          <a:effectLst/>
                          <a:latin typeface="Times New Roman" panose="02020603050405020304" pitchFamily="18" charset="0"/>
                          <a:cs typeface="Times New Roman" panose="02020603050405020304" pitchFamily="18" charset="0"/>
                        </a:rPr>
                        <a:t> </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tc>
                <a:tc>
                  <a:txBody>
                    <a:bodyPr/>
                    <a:lstStyle/>
                    <a:p>
                      <a:pPr marL="0" marR="0">
                        <a:lnSpc>
                          <a:spcPct val="107000"/>
                        </a:lnSpc>
                        <a:spcBef>
                          <a:spcPts val="0"/>
                        </a:spcBef>
                        <a:spcAft>
                          <a:spcPts val="0"/>
                        </a:spcAft>
                      </a:pPr>
                      <a:r>
                        <a:rPr lang="en-US" sz="2000" b="1" dirty="0">
                          <a:effectLst/>
                          <a:latin typeface="Times New Roman" panose="02020603050405020304" pitchFamily="18" charset="0"/>
                          <a:cs typeface="Times New Roman" panose="02020603050405020304" pitchFamily="18" charset="0"/>
                        </a:rPr>
                        <a:t> </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tc>
                <a:tc>
                  <a:txBody>
                    <a:bodyPr/>
                    <a:lstStyle/>
                    <a:p>
                      <a:pPr marL="0" marR="0">
                        <a:lnSpc>
                          <a:spcPct val="107000"/>
                        </a:lnSpc>
                        <a:spcBef>
                          <a:spcPts val="0"/>
                        </a:spcBef>
                        <a:spcAft>
                          <a:spcPts val="0"/>
                        </a:spcAft>
                      </a:pPr>
                      <a:r>
                        <a:rPr lang="en-US" sz="2000" b="1" dirty="0">
                          <a:effectLst/>
                          <a:latin typeface="Times New Roman" panose="02020603050405020304" pitchFamily="18" charset="0"/>
                          <a:cs typeface="Times New Roman" panose="02020603050405020304" pitchFamily="18" charset="0"/>
                        </a:rPr>
                        <a:t> </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tc>
                <a:extLst>
                  <a:ext uri="{0D108BD9-81ED-4DB2-BD59-A6C34878D82A}">
                    <a16:rowId xmlns="" xmlns:a16="http://schemas.microsoft.com/office/drawing/2014/main" val="10001"/>
                  </a:ext>
                </a:extLst>
              </a:tr>
            </a:tbl>
          </a:graphicData>
        </a:graphic>
      </p:graphicFrame>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6907" y="5622878"/>
            <a:ext cx="1364777" cy="955343"/>
          </a:xfrm>
          <a:prstGeom prst="rect">
            <a:avLst/>
          </a:prstGeom>
        </p:spPr>
      </p:pic>
      <p:sp>
        <p:nvSpPr>
          <p:cNvPr id="2" name="TextBox 1"/>
          <p:cNvSpPr txBox="1"/>
          <p:nvPr/>
        </p:nvSpPr>
        <p:spPr>
          <a:xfrm>
            <a:off x="5667555" y="2803585"/>
            <a:ext cx="819509" cy="2308324"/>
          </a:xfrm>
          <a:prstGeom prst="rect">
            <a:avLst/>
          </a:prstGeom>
          <a:noFill/>
        </p:spPr>
        <p:txBody>
          <a:bodyPr wrap="square" rtlCol="0">
            <a:spAutoFit/>
          </a:bodyPr>
          <a:lstStyle/>
          <a:p>
            <a:r>
              <a:rPr lang="en-US" sz="2400" dirty="0" err="1" smtClean="0">
                <a:solidFill>
                  <a:srgbClr val="FF0000"/>
                </a:solidFill>
                <a:latin typeface="Times New Roman" panose="02020603050405020304" pitchFamily="18" charset="0"/>
                <a:cs typeface="Times New Roman" panose="02020603050405020304" pitchFamily="18" charset="0"/>
              </a:rPr>
              <a:t>Dầu</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được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tách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ra</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khỏi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nước</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6996023" y="3053751"/>
            <a:ext cx="957532" cy="461665"/>
          </a:xfrm>
          <a:prstGeom prst="rect">
            <a:avLst/>
          </a:prstGeom>
          <a:noFill/>
        </p:spPr>
        <p:txBody>
          <a:bodyPr wrap="square" rtlCol="0">
            <a:spAutoFit/>
          </a:bodyPr>
          <a:lstStyle/>
          <a:p>
            <a:r>
              <a:rPr lang="en-US" sz="2400" dirty="0" err="1" smtClean="0">
                <a:solidFill>
                  <a:srgbClr val="FF0000"/>
                </a:solidFill>
                <a:latin typeface="Times New Roman" panose="02020603050405020304" pitchFamily="18" charset="0"/>
                <a:cs typeface="Times New Roman" panose="02020603050405020304" pitchFamily="18" charset="0"/>
              </a:rPr>
              <a:t>Chiết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8186467" y="2622431"/>
            <a:ext cx="1224951" cy="3416320"/>
          </a:xfrm>
          <a:prstGeom prst="rect">
            <a:avLst/>
          </a:prstGeom>
          <a:noFill/>
        </p:spPr>
        <p:txBody>
          <a:bodyPr wrap="square" rtlCol="0">
            <a:spAutoFit/>
          </a:bodyPr>
          <a:lstStyle/>
          <a:p>
            <a:r>
              <a:rPr lang="en-US" sz="2400" dirty="0" err="1" smtClean="0">
                <a:solidFill>
                  <a:srgbClr val="FF0000"/>
                </a:solidFill>
                <a:latin typeface="Times New Roman" panose="02020603050405020304" pitchFamily="18" charset="0"/>
                <a:cs typeface="Times New Roman" panose="02020603050405020304" pitchFamily="18" charset="0"/>
              </a:rPr>
              <a:t>Dựa</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vào</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tính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chất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nặng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nhẹ</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của</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chất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không</a:t>
            </a:r>
            <a:r>
              <a:rPr lang="en-US" sz="2400" dirty="0" smtClean="0">
                <a:solidFill>
                  <a:srgbClr val="FF0000"/>
                </a:solidFill>
                <a:latin typeface="Times New Roman" panose="02020603050405020304" pitchFamily="18" charset="0"/>
                <a:cs typeface="Times New Roman" panose="02020603050405020304" pitchFamily="18" charset="0"/>
              </a:rPr>
              <a:t> tan </a:t>
            </a:r>
            <a:r>
              <a:rPr lang="en-US" sz="2400" dirty="0" err="1" smtClean="0">
                <a:solidFill>
                  <a:srgbClr val="FF0000"/>
                </a:solidFill>
                <a:latin typeface="Times New Roman" panose="02020603050405020304" pitchFamily="18" charset="0"/>
                <a:cs typeface="Times New Roman" panose="02020603050405020304" pitchFamily="18" charset="0"/>
              </a:rPr>
              <a:t>vào</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nhau</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1152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670789" y="105463"/>
            <a:ext cx="6596418" cy="53657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700" b="1" u="sng" dirty="0" err="1">
                <a:solidFill>
                  <a:srgbClr val="C00000"/>
                </a:solidFill>
              </a:rPr>
              <a:t>Chương</a:t>
            </a:r>
            <a:r>
              <a:rPr lang="en-US" sz="2700" b="1" u="sng" dirty="0">
                <a:solidFill>
                  <a:srgbClr val="C00000"/>
                </a:solidFill>
              </a:rPr>
              <a:t> IV -  </a:t>
            </a:r>
            <a:r>
              <a:rPr lang="en-US" sz="2700" b="1" u="sng" err="1">
                <a:solidFill>
                  <a:srgbClr val="C00000"/>
                </a:solidFill>
              </a:rPr>
              <a:t>Bài</a:t>
            </a:r>
            <a:r>
              <a:rPr lang="en-US" sz="2700" b="1" u="sng">
                <a:solidFill>
                  <a:srgbClr val="C00000"/>
                </a:solidFill>
              </a:rPr>
              <a:t> 17 </a:t>
            </a:r>
            <a:r>
              <a:rPr lang="en-US" sz="2700" b="1" u="sng" dirty="0">
                <a:solidFill>
                  <a:srgbClr val="C00000"/>
                </a:solidFill>
              </a:rPr>
              <a:t>–</a:t>
            </a:r>
            <a:r>
              <a:rPr lang="en-US" sz="2700" b="1" dirty="0" err="1">
                <a:solidFill>
                  <a:srgbClr val="C00000"/>
                </a:solidFill>
              </a:rPr>
              <a:t>Tách</a:t>
            </a:r>
            <a:r>
              <a:rPr lang="en-US" sz="2700" b="1" dirty="0">
                <a:solidFill>
                  <a:srgbClr val="C00000"/>
                </a:solidFill>
              </a:rPr>
              <a:t> </a:t>
            </a:r>
            <a:r>
              <a:rPr lang="en-US" sz="2700" b="1" dirty="0" err="1">
                <a:solidFill>
                  <a:srgbClr val="C00000"/>
                </a:solidFill>
              </a:rPr>
              <a:t>chất</a:t>
            </a:r>
            <a:r>
              <a:rPr lang="en-US" sz="2700" b="1" dirty="0">
                <a:solidFill>
                  <a:srgbClr val="C00000"/>
                </a:solidFill>
              </a:rPr>
              <a:t> </a:t>
            </a:r>
            <a:r>
              <a:rPr lang="en-US" sz="2700" b="1" dirty="0" err="1">
                <a:solidFill>
                  <a:srgbClr val="C00000"/>
                </a:solidFill>
              </a:rPr>
              <a:t>khỏi</a:t>
            </a:r>
            <a:r>
              <a:rPr lang="en-US" sz="2700" b="1" dirty="0">
                <a:solidFill>
                  <a:srgbClr val="C00000"/>
                </a:solidFill>
              </a:rPr>
              <a:t> </a:t>
            </a:r>
            <a:r>
              <a:rPr lang="en-US" sz="2700" b="1" dirty="0" err="1">
                <a:solidFill>
                  <a:srgbClr val="C00000"/>
                </a:solidFill>
              </a:rPr>
              <a:t>hỗn</a:t>
            </a:r>
            <a:r>
              <a:rPr lang="en-US" sz="2700" b="1" dirty="0">
                <a:solidFill>
                  <a:srgbClr val="C00000"/>
                </a:solidFill>
              </a:rPr>
              <a:t> </a:t>
            </a:r>
            <a:r>
              <a:rPr lang="en-US" sz="2700" b="1" dirty="0" err="1">
                <a:solidFill>
                  <a:srgbClr val="C00000"/>
                </a:solidFill>
              </a:rPr>
              <a:t>hợp</a:t>
            </a:r>
            <a:r>
              <a:rPr lang="en-US" sz="2700" b="1" u="sng" dirty="0">
                <a:solidFill>
                  <a:srgbClr val="C00000"/>
                </a:solidFill>
              </a:rPr>
              <a:t>.</a:t>
            </a:r>
          </a:p>
        </p:txBody>
      </p:sp>
      <p:sp>
        <p:nvSpPr>
          <p:cNvPr id="3" name="TextBox 2"/>
          <p:cNvSpPr txBox="1"/>
          <p:nvPr/>
        </p:nvSpPr>
        <p:spPr>
          <a:xfrm>
            <a:off x="696037" y="897970"/>
            <a:ext cx="5609872" cy="830997"/>
          </a:xfrm>
          <a:prstGeom prst="rect">
            <a:avLst/>
          </a:prstGeom>
          <a:noFill/>
        </p:spPr>
        <p:txBody>
          <a:bodyPr wrap="square" rtlCol="0">
            <a:spAutoFit/>
          </a:bodyPr>
          <a:lstStyle/>
          <a:p>
            <a:r>
              <a:rPr lang="en-US" sz="2400" b="1" dirty="0">
                <a:solidFill>
                  <a:srgbClr val="C00000"/>
                </a:solidFill>
                <a:latin typeface="Times New Roman" panose="02020603050405020304" pitchFamily="18" charset="0"/>
                <a:cs typeface="Times New Roman" panose="02020603050405020304" pitchFamily="18" charset="0"/>
              </a:rPr>
              <a:t>II. MỘT SỐ CÁCH TÁCH </a:t>
            </a:r>
            <a:r>
              <a:rPr lang="en-US" sz="2400" b="1" dirty="0" smtClean="0">
                <a:solidFill>
                  <a:srgbClr val="C00000"/>
                </a:solidFill>
                <a:latin typeface="Times New Roman" panose="02020603050405020304" pitchFamily="18" charset="0"/>
                <a:cs typeface="Times New Roman" panose="02020603050405020304" pitchFamily="18" charset="0"/>
              </a:rPr>
              <a:t>CHẤT</a:t>
            </a:r>
          </a:p>
          <a:p>
            <a:r>
              <a:rPr lang="en-US" sz="2400" b="1" dirty="0" smtClean="0">
                <a:solidFill>
                  <a:srgbClr val="C00000"/>
                </a:solidFill>
                <a:latin typeface="Times New Roman" panose="02020603050405020304" pitchFamily="18" charset="0"/>
                <a:cs typeface="Times New Roman" panose="02020603050405020304" pitchFamily="18" charset="0"/>
              </a:rPr>
              <a:t>3. </a:t>
            </a:r>
            <a:r>
              <a:rPr lang="en-US" sz="2400" b="1" dirty="0" err="1" smtClean="0">
                <a:solidFill>
                  <a:srgbClr val="C00000"/>
                </a:solidFill>
                <a:latin typeface="Times New Roman" panose="02020603050405020304" pitchFamily="18" charset="0"/>
                <a:cs typeface="Times New Roman" panose="02020603050405020304" pitchFamily="18" charset="0"/>
              </a:rPr>
              <a:t>Chiết</a:t>
            </a:r>
            <a:r>
              <a:rPr lang="en-US" sz="2400" b="1" dirty="0" smtClean="0">
                <a:solidFill>
                  <a:srgbClr val="C00000"/>
                </a:solidFill>
                <a:latin typeface="Times New Roman" panose="02020603050405020304" pitchFamily="18" charset="0"/>
                <a:cs typeface="Times New Roman" panose="02020603050405020304" pitchFamily="18" charset="0"/>
              </a:rPr>
              <a:t> </a:t>
            </a:r>
            <a:endParaRPr lang="en-US" sz="2400" b="1" dirty="0">
              <a:solidFill>
                <a:srgbClr val="C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030" y="51900"/>
            <a:ext cx="1027562" cy="68099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4109" y="37571"/>
            <a:ext cx="841664" cy="72649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0085" y="91061"/>
            <a:ext cx="830822" cy="66501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6288" y="111868"/>
            <a:ext cx="794160" cy="644209"/>
          </a:xfrm>
          <a:prstGeom prst="rect">
            <a:avLst/>
          </a:prstGeom>
        </p:spPr>
      </p:pic>
      <p:sp>
        <p:nvSpPr>
          <p:cNvPr id="9" name="TextBox 8"/>
          <p:cNvSpPr txBox="1"/>
          <p:nvPr/>
        </p:nvSpPr>
        <p:spPr>
          <a:xfrm>
            <a:off x="562424" y="2174686"/>
            <a:ext cx="7684429" cy="492443"/>
          </a:xfrm>
          <a:prstGeom prst="rect">
            <a:avLst/>
          </a:prstGeom>
          <a:noFill/>
        </p:spPr>
        <p:txBody>
          <a:bodyPr wrap="square" rtlCol="0">
            <a:spAutoFit/>
          </a:bodyPr>
          <a:lstStyle/>
          <a:p>
            <a:pPr lvl="0"/>
            <a:r>
              <a:rPr lang="en-US" sz="2600" dirty="0" err="1" smtClean="0">
                <a:solidFill>
                  <a:srgbClr val="002060"/>
                </a:solidFill>
                <a:latin typeface="Times New Roman" panose="02020603050405020304" pitchFamily="18" charset="0"/>
                <a:cs typeface="Times New Roman" panose="02020603050405020304" pitchFamily="18" charset="0"/>
              </a:rPr>
              <a:t>Kết</a:t>
            </a:r>
            <a:r>
              <a:rPr lang="en-US" sz="2600" dirty="0" smtClean="0">
                <a:solidFill>
                  <a:srgbClr val="002060"/>
                </a:solidFill>
                <a:latin typeface="Times New Roman" panose="02020603050405020304" pitchFamily="18" charset="0"/>
                <a:cs typeface="Times New Roman" panose="02020603050405020304" pitchFamily="18" charset="0"/>
              </a:rPr>
              <a:t> </a:t>
            </a:r>
            <a:r>
              <a:rPr lang="en-US" sz="2600" dirty="0" err="1" smtClean="0">
                <a:solidFill>
                  <a:srgbClr val="002060"/>
                </a:solidFill>
                <a:latin typeface="Times New Roman" panose="02020603050405020304" pitchFamily="18" charset="0"/>
                <a:cs typeface="Times New Roman" panose="02020603050405020304" pitchFamily="18" charset="0"/>
              </a:rPr>
              <a:t>luận</a:t>
            </a:r>
            <a:endParaRPr lang="en-US" sz="2600" dirty="0">
              <a:solidFill>
                <a:srgbClr val="00206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834648" y="1682243"/>
            <a:ext cx="6525989" cy="492443"/>
          </a:xfrm>
          <a:prstGeom prst="rect">
            <a:avLst/>
          </a:prstGeom>
          <a:noFill/>
        </p:spPr>
        <p:txBody>
          <a:bodyPr wrap="square" rtlCol="0">
            <a:spAutoFit/>
          </a:bodyPr>
          <a:lstStyle/>
          <a:p>
            <a:pPr lvl="0"/>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Thế</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nào</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là</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phương</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pháp</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chiết</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chất</a:t>
            </a:r>
            <a:r>
              <a:rPr lang="en-US" sz="2600" b="1" dirty="0" smtClean="0">
                <a:solidFill>
                  <a:srgbClr val="002060"/>
                </a:solidFill>
                <a:latin typeface="Times New Roman" panose="02020603050405020304" pitchFamily="18" charset="0"/>
                <a:cs typeface="Times New Roman" panose="02020603050405020304" pitchFamily="18" charset="0"/>
              </a:rPr>
              <a:t> ?</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7789225" y="3800837"/>
            <a:ext cx="184731" cy="369332"/>
          </a:xfrm>
          <a:prstGeom prst="rect">
            <a:avLst/>
          </a:prstGeom>
        </p:spPr>
        <p:txBody>
          <a:bodyPr wrap="none">
            <a:spAutoFit/>
          </a:bodyPr>
          <a:lstStyle/>
          <a:p>
            <a:endParaRPr lang="en-US" dirty="0"/>
          </a:p>
        </p:txBody>
      </p:sp>
      <p:sp>
        <p:nvSpPr>
          <p:cNvPr id="13" name="TextBox 12"/>
          <p:cNvSpPr txBox="1"/>
          <p:nvPr/>
        </p:nvSpPr>
        <p:spPr>
          <a:xfrm>
            <a:off x="1821880" y="2190075"/>
            <a:ext cx="8469434" cy="461665"/>
          </a:xfrm>
          <a:prstGeom prst="rect">
            <a:avLst/>
          </a:prstGeom>
          <a:noFill/>
        </p:spPr>
        <p:txBody>
          <a:bodyPr wrap="square" rtlCol="0">
            <a:spAutoFit/>
          </a:bodyPr>
          <a:lstStyle/>
          <a:p>
            <a:r>
              <a:rPr lang="en-US" sz="2400" dirty="0" err="1" smtClean="0">
                <a:solidFill>
                  <a:srgbClr val="FF0000"/>
                </a:solidFill>
                <a:latin typeface="Times New Roman" panose="02020603050405020304" pitchFamily="18" charset="0"/>
                <a:cs typeface="Times New Roman" panose="02020603050405020304" pitchFamily="18" charset="0"/>
              </a:rPr>
              <a:t>Chiết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là</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tách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các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chất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lỏng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không</a:t>
            </a:r>
            <a:r>
              <a:rPr lang="en-US" sz="2400" dirty="0" smtClean="0">
                <a:solidFill>
                  <a:srgbClr val="FF0000"/>
                </a:solidFill>
                <a:latin typeface="Times New Roman" panose="02020603050405020304" pitchFamily="18" charset="0"/>
                <a:cs typeface="Times New Roman" panose="02020603050405020304" pitchFamily="18" charset="0"/>
              </a:rPr>
              <a:t> tan </a:t>
            </a:r>
            <a:r>
              <a:rPr lang="en-US" sz="2400" dirty="0" err="1" smtClean="0">
                <a:solidFill>
                  <a:srgbClr val="FF0000"/>
                </a:solidFill>
                <a:latin typeface="Times New Roman" panose="02020603050405020304" pitchFamily="18" charset="0"/>
                <a:cs typeface="Times New Roman" panose="02020603050405020304" pitchFamily="18" charset="0"/>
              </a:rPr>
              <a:t>vào</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nhau</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ra</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khỏi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nhau</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225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153307454"/>
              </p:ext>
            </p:extLst>
          </p:nvPr>
        </p:nvGraphicFramePr>
        <p:xfrm>
          <a:off x="109180" y="54585"/>
          <a:ext cx="11959988" cy="6780572"/>
        </p:xfrm>
        <a:graphic>
          <a:graphicData uri="http://schemas.openxmlformats.org/drawingml/2006/table">
            <a:tbl>
              <a:tblPr firstRow="1" bandRow="1">
                <a:tableStyleId>{5C22544A-7EE6-4342-B048-85BDC9FD1C3A}</a:tableStyleId>
              </a:tblPr>
              <a:tblGrid>
                <a:gridCol w="5083695">
                  <a:extLst>
                    <a:ext uri="{9D8B030D-6E8A-4147-A177-3AD203B41FA5}">
                      <a16:colId xmlns="" xmlns:a16="http://schemas.microsoft.com/office/drawing/2014/main" val="20000"/>
                    </a:ext>
                  </a:extLst>
                </a:gridCol>
                <a:gridCol w="2367985">
                  <a:extLst>
                    <a:ext uri="{9D8B030D-6E8A-4147-A177-3AD203B41FA5}">
                      <a16:colId xmlns="" xmlns:a16="http://schemas.microsoft.com/office/drawing/2014/main" val="20001"/>
                    </a:ext>
                  </a:extLst>
                </a:gridCol>
                <a:gridCol w="4508308">
                  <a:extLst>
                    <a:ext uri="{9D8B030D-6E8A-4147-A177-3AD203B41FA5}">
                      <a16:colId xmlns="" xmlns:a16="http://schemas.microsoft.com/office/drawing/2014/main" val="20002"/>
                    </a:ext>
                  </a:extLst>
                </a:gridCol>
              </a:tblGrid>
              <a:tr h="954948">
                <a:tc>
                  <a:txBody>
                    <a:bodyPr/>
                    <a:lstStyle/>
                    <a:p>
                      <a:pPr marL="0" marR="0" algn="ctr">
                        <a:lnSpc>
                          <a:spcPct val="107000"/>
                        </a:lnSpc>
                        <a:spcBef>
                          <a:spcPts val="0"/>
                        </a:spcBef>
                        <a:spcAft>
                          <a:spcPts val="0"/>
                        </a:spcAft>
                      </a:pPr>
                      <a:r>
                        <a:rPr lang="en-US" sz="2800" b="1" dirty="0">
                          <a:effectLst/>
                          <a:latin typeface="Times New Roman" panose="02020603050405020304" pitchFamily="18" charset="0"/>
                          <a:cs typeface="Times New Roman" panose="02020603050405020304" pitchFamily="18" charset="0"/>
                        </a:rPr>
                        <a:t>STT</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solidFill>
                      <a:schemeClr val="accent2"/>
                    </a:solidFill>
                  </a:tcPr>
                </a:tc>
                <a:tc>
                  <a:txBody>
                    <a:bodyPr/>
                    <a:lstStyle/>
                    <a:p>
                      <a:pPr marL="0" marR="0" algn="ctr">
                        <a:lnSpc>
                          <a:spcPct val="107000"/>
                        </a:lnSpc>
                        <a:spcBef>
                          <a:spcPts val="0"/>
                        </a:spcBef>
                        <a:spcAft>
                          <a:spcPts val="0"/>
                        </a:spcAft>
                      </a:pPr>
                      <a:r>
                        <a:rPr lang="en-US" sz="2800" b="1">
                          <a:effectLst/>
                          <a:latin typeface="Times New Roman" panose="02020603050405020304" pitchFamily="18" charset="0"/>
                          <a:cs typeface="Times New Roman" panose="02020603050405020304" pitchFamily="18" charset="0"/>
                        </a:rPr>
                        <a:t>Phương pháp tách chất</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solidFill>
                      <a:schemeClr val="accent2"/>
                    </a:solidFill>
                  </a:tcPr>
                </a:tc>
                <a:tc>
                  <a:txBody>
                    <a:bodyPr/>
                    <a:lstStyle/>
                    <a:p>
                      <a:pPr marL="0" marR="0" algn="ctr">
                        <a:lnSpc>
                          <a:spcPct val="107000"/>
                        </a:lnSpc>
                        <a:spcBef>
                          <a:spcPts val="0"/>
                        </a:spcBef>
                        <a:spcAft>
                          <a:spcPts val="0"/>
                        </a:spcAft>
                      </a:pPr>
                      <a:r>
                        <a:rPr lang="en-US" sz="2800" b="1" dirty="0" err="1">
                          <a:effectLst/>
                          <a:latin typeface="Times New Roman" panose="02020603050405020304" pitchFamily="18" charset="0"/>
                          <a:cs typeface="Times New Roman" panose="02020603050405020304" pitchFamily="18" charset="0"/>
                        </a:rPr>
                        <a:t>Dựa</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vào</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tính</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chất</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solidFill>
                      <a:schemeClr val="accent2"/>
                    </a:solidFill>
                  </a:tcPr>
                </a:tc>
                <a:extLst>
                  <a:ext uri="{0D108BD9-81ED-4DB2-BD59-A6C34878D82A}">
                    <a16:rowId xmlns="" xmlns:a16="http://schemas.microsoft.com/office/drawing/2014/main" val="10000"/>
                  </a:ext>
                </a:extLst>
              </a:tr>
              <a:tr h="954948">
                <a:tc>
                  <a:txBody>
                    <a:bodyPr/>
                    <a:lstStyle/>
                    <a:p>
                      <a:pPr marL="0" marR="0" algn="ctr">
                        <a:lnSpc>
                          <a:spcPct val="107000"/>
                        </a:lnSpc>
                        <a:spcBef>
                          <a:spcPts val="0"/>
                        </a:spcBef>
                        <a:spcAft>
                          <a:spcPts val="0"/>
                        </a:spcAft>
                      </a:pPr>
                      <a:r>
                        <a:rPr lang="en-US" sz="2800" b="1" dirty="0">
                          <a:effectLst/>
                          <a:latin typeface="Times New Roman" panose="02020603050405020304" pitchFamily="18" charset="0"/>
                          <a:cs typeface="Times New Roman" panose="02020603050405020304" pitchFamily="18" charset="0"/>
                        </a:rPr>
                        <a:t>1. </a:t>
                      </a:r>
                      <a:r>
                        <a:rPr lang="en-US" sz="2800" b="1" dirty="0" err="1">
                          <a:effectLst/>
                          <a:latin typeface="Times New Roman" panose="02020603050405020304" pitchFamily="18" charset="0"/>
                          <a:cs typeface="Times New Roman" panose="02020603050405020304" pitchFamily="18" charset="0"/>
                        </a:rPr>
                        <a:t>Lọc</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nước</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từ</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hỗn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hợp</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nước</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lẫn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đất</a:t>
                      </a:r>
                      <a:r>
                        <a:rPr lang="en-US" sz="2800" b="1" dirty="0">
                          <a:effectLst/>
                          <a:latin typeface="Times New Roman" panose="02020603050405020304" pitchFamily="18" charset="0"/>
                          <a:cs typeface="Times New Roman" panose="02020603050405020304" pitchFamily="18" charset="0"/>
                        </a:rPr>
                        <a:t>.</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pPr>
                      <a:r>
                        <a:rPr lang="en-US" sz="2800" b="1" dirty="0" err="1">
                          <a:effectLst/>
                          <a:latin typeface="Times New Roman" panose="02020603050405020304" pitchFamily="18" charset="0"/>
                          <a:cs typeface="Times New Roman" panose="02020603050405020304" pitchFamily="18" charset="0"/>
                        </a:rPr>
                        <a:t>Lọc</a:t>
                      </a:r>
                      <a:endParaRPr lang="en-US" sz="2800" b="1" dirty="0">
                        <a:effectLst/>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800" b="1" dirty="0" err="1">
                          <a:effectLst/>
                          <a:latin typeface="Times New Roman" panose="02020603050405020304" pitchFamily="18" charset="0"/>
                          <a:cs typeface="Times New Roman" panose="02020603050405020304" pitchFamily="18" charset="0"/>
                        </a:rPr>
                        <a:t>Dựa</a:t>
                      </a:r>
                      <a:r>
                        <a:rPr lang="en-US" sz="2800" b="1" baseline="0" dirty="0">
                          <a:effectLst/>
                          <a:latin typeface="Times New Roman" panose="02020603050405020304" pitchFamily="18" charset="0"/>
                          <a:cs typeface="Times New Roman" panose="02020603050405020304" pitchFamily="18" charset="0"/>
                        </a:rPr>
                        <a:t> </a:t>
                      </a:r>
                      <a:r>
                        <a:rPr lang="en-US" sz="2800" b="1" baseline="0" dirty="0" err="1">
                          <a:effectLst/>
                          <a:latin typeface="Times New Roman" panose="02020603050405020304" pitchFamily="18" charset="0"/>
                          <a:cs typeface="Times New Roman" panose="02020603050405020304" pitchFamily="18" charset="0"/>
                        </a:rPr>
                        <a:t>vào</a:t>
                      </a:r>
                      <a:r>
                        <a:rPr lang="en-US" sz="2800" b="1" baseline="0" dirty="0">
                          <a:effectLst/>
                          <a:latin typeface="Times New Roman" panose="02020603050405020304" pitchFamily="18" charset="0"/>
                          <a:cs typeface="Times New Roman" panose="02020603050405020304" pitchFamily="18" charset="0"/>
                        </a:rPr>
                        <a:t> </a:t>
                      </a:r>
                      <a:r>
                        <a:rPr lang="en-US" sz="2800" b="1" baseline="0" dirty="0" err="1">
                          <a:effectLst/>
                          <a:latin typeface="Times New Roman" panose="02020603050405020304" pitchFamily="18" charset="0"/>
                          <a:cs typeface="Times New Roman" panose="02020603050405020304" pitchFamily="18" charset="0"/>
                        </a:rPr>
                        <a:t>sự</a:t>
                      </a:r>
                      <a:r>
                        <a:rPr lang="en-US" sz="2800" b="1" baseline="0" dirty="0">
                          <a:effectLst/>
                          <a:latin typeface="Times New Roman" panose="02020603050405020304" pitchFamily="18" charset="0"/>
                          <a:cs typeface="Times New Roman" panose="02020603050405020304" pitchFamily="18" charset="0"/>
                        </a:rPr>
                        <a:t> </a:t>
                      </a:r>
                      <a:r>
                        <a:rPr lang="en-US" sz="2800" b="1" baseline="0" dirty="0" err="1">
                          <a:effectLst/>
                          <a:latin typeface="Times New Roman" panose="02020603050405020304" pitchFamily="18" charset="0"/>
                          <a:cs typeface="Times New Roman" panose="02020603050405020304" pitchFamily="18" charset="0"/>
                        </a:rPr>
                        <a:t>khác</a:t>
                      </a:r>
                      <a:r>
                        <a:rPr lang="en-US" sz="2800" b="1" baseline="0" dirty="0">
                          <a:effectLst/>
                          <a:latin typeface="Times New Roman" panose="02020603050405020304" pitchFamily="18" charset="0"/>
                          <a:cs typeface="Times New Roman" panose="02020603050405020304" pitchFamily="18" charset="0"/>
                        </a:rPr>
                        <a:t> </a:t>
                      </a:r>
                      <a:r>
                        <a:rPr lang="en-US" sz="2800" b="1" baseline="0" dirty="0" err="1">
                          <a:effectLst/>
                          <a:latin typeface="Times New Roman" panose="02020603050405020304" pitchFamily="18" charset="0"/>
                          <a:cs typeface="Times New Roman" panose="02020603050405020304" pitchFamily="18" charset="0"/>
                        </a:rPr>
                        <a:t>nhau</a:t>
                      </a:r>
                      <a:r>
                        <a:rPr lang="en-US" sz="2800" b="1" baseline="0" dirty="0">
                          <a:effectLst/>
                          <a:latin typeface="Times New Roman" panose="02020603050405020304" pitchFamily="18" charset="0"/>
                          <a:cs typeface="Times New Roman" panose="02020603050405020304" pitchFamily="18" charset="0"/>
                        </a:rPr>
                        <a:t> </a:t>
                      </a:r>
                      <a:r>
                        <a:rPr lang="en-US" sz="2800" b="1" baseline="0" dirty="0" err="1">
                          <a:effectLst/>
                          <a:latin typeface="Times New Roman" panose="02020603050405020304" pitchFamily="18" charset="0"/>
                          <a:cs typeface="Times New Roman" panose="02020603050405020304" pitchFamily="18" charset="0"/>
                        </a:rPr>
                        <a:t>về</a:t>
                      </a:r>
                      <a:r>
                        <a:rPr lang="en-US" sz="2800" b="1" baseline="0" dirty="0">
                          <a:effectLst/>
                          <a:latin typeface="Times New Roman" panose="02020603050405020304" pitchFamily="18" charset="0"/>
                          <a:cs typeface="Times New Roman" panose="02020603050405020304" pitchFamily="18" charset="0"/>
                        </a:rPr>
                        <a:t> </a:t>
                      </a:r>
                      <a:r>
                        <a:rPr lang="en-US" sz="2800" b="1" baseline="0" dirty="0" err="1">
                          <a:solidFill>
                            <a:srgbClr val="002060"/>
                          </a:solidFill>
                          <a:effectLst/>
                          <a:latin typeface="Times New Roman" panose="02020603050405020304" pitchFamily="18" charset="0"/>
                          <a:cs typeface="Times New Roman" panose="02020603050405020304" pitchFamily="18" charset="0"/>
                        </a:rPr>
                        <a:t>k</a:t>
                      </a:r>
                      <a:r>
                        <a:rPr lang="en-US" sz="2800" b="1" dirty="0" err="1">
                          <a:solidFill>
                            <a:srgbClr val="002060"/>
                          </a:solidFill>
                          <a:latin typeface="Times New Roman" panose="02020603050405020304" pitchFamily="18" charset="0"/>
                          <a:cs typeface="Times New Roman" panose="02020603050405020304" pitchFamily="18" charset="0"/>
                        </a:rPr>
                        <a:t>ích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thước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hạt</a:t>
                      </a:r>
                      <a:r>
                        <a:rPr lang="en-US" sz="2800" b="1" dirty="0">
                          <a:solidFill>
                            <a:srgbClr val="002060"/>
                          </a:solidFill>
                          <a:latin typeface="Times New Roman" panose="02020603050405020304" pitchFamily="18" charset="0"/>
                          <a:cs typeface="Times New Roman" panose="02020603050405020304" pitchFamily="18" charset="0"/>
                        </a:rPr>
                        <a:t>.</a:t>
                      </a:r>
                    </a:p>
                  </a:txBody>
                  <a:tcPr/>
                </a:tc>
                <a:extLst>
                  <a:ext uri="{0D108BD9-81ED-4DB2-BD59-A6C34878D82A}">
                    <a16:rowId xmlns="" xmlns:a16="http://schemas.microsoft.com/office/drawing/2014/main" val="10001"/>
                  </a:ext>
                </a:extLst>
              </a:tr>
              <a:tr h="954948">
                <a:tc>
                  <a:txBody>
                    <a:bodyPr/>
                    <a:lstStyle/>
                    <a:p>
                      <a:pPr marL="0" marR="0" algn="ctr">
                        <a:lnSpc>
                          <a:spcPct val="107000"/>
                        </a:lnSpc>
                        <a:spcBef>
                          <a:spcPts val="0"/>
                        </a:spcBef>
                        <a:spcAft>
                          <a:spcPts val="0"/>
                        </a:spcAft>
                      </a:pPr>
                      <a:r>
                        <a:rPr lang="en-US" sz="2800" b="1" dirty="0">
                          <a:effectLst/>
                          <a:latin typeface="Times New Roman" panose="02020603050405020304" pitchFamily="18" charset="0"/>
                          <a:cs typeface="Times New Roman" panose="02020603050405020304" pitchFamily="18" charset="0"/>
                        </a:rPr>
                        <a:t> 2. </a:t>
                      </a:r>
                      <a:r>
                        <a:rPr lang="en-US" sz="2800" b="1" dirty="0" err="1">
                          <a:effectLst/>
                          <a:latin typeface="Times New Roman" panose="02020603050405020304" pitchFamily="18" charset="0"/>
                          <a:cs typeface="Times New Roman" panose="02020603050405020304" pitchFamily="18" charset="0"/>
                        </a:rPr>
                        <a:t>Tách</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muối</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ăn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từ</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nước</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muối</a:t>
                      </a:r>
                      <a:r>
                        <a:rPr lang="en-US" sz="2800" b="1" dirty="0">
                          <a:effectLst/>
                          <a:latin typeface="Times New Roman" panose="02020603050405020304" pitchFamily="18" charset="0"/>
                          <a:cs typeface="Times New Roman" panose="02020603050405020304" pitchFamily="18" charset="0"/>
                        </a:rPr>
                        <a:t>.</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pPr>
                      <a:r>
                        <a:rPr lang="en-US" sz="2800" b="1" dirty="0" err="1">
                          <a:effectLst/>
                          <a:latin typeface="Times New Roman" panose="02020603050405020304" pitchFamily="18" charset="0"/>
                          <a:cs typeface="Times New Roman" panose="02020603050405020304" pitchFamily="18" charset="0"/>
                        </a:rPr>
                        <a:t>Cô</a:t>
                      </a:r>
                      <a:r>
                        <a:rPr lang="en-US" sz="2800" b="1" baseline="0" dirty="0">
                          <a:effectLst/>
                          <a:latin typeface="Times New Roman" panose="02020603050405020304" pitchFamily="18" charset="0"/>
                          <a:cs typeface="Times New Roman" panose="02020603050405020304" pitchFamily="18" charset="0"/>
                        </a:rPr>
                        <a:t> </a:t>
                      </a:r>
                      <a:r>
                        <a:rPr lang="en-US" sz="2800" b="1" baseline="0" dirty="0" err="1">
                          <a:effectLst/>
                          <a:latin typeface="Times New Roman" panose="02020603050405020304" pitchFamily="18" charset="0"/>
                          <a:cs typeface="Times New Roman" panose="02020603050405020304" pitchFamily="18" charset="0"/>
                        </a:rPr>
                        <a:t>cạn</a:t>
                      </a:r>
                      <a:endParaRPr lang="en-US" sz="2800" b="1" dirty="0">
                        <a:effectLst/>
                        <a:latin typeface="Times New Roman" panose="02020603050405020304" pitchFamily="18" charset="0"/>
                        <a:cs typeface="Times New Roman" panose="02020603050405020304" pitchFamily="18" charset="0"/>
                      </a:endParaRPr>
                    </a:p>
                  </a:txBody>
                  <a:tcPr/>
                </a:tc>
                <a:tc>
                  <a:txBody>
                    <a:bodyPr/>
                    <a:lstStyle/>
                    <a:p>
                      <a:pPr algn="l">
                        <a:lnSpc>
                          <a:spcPct val="107000"/>
                        </a:lnSpc>
                      </a:pPr>
                      <a:r>
                        <a:rPr lang="en-US" sz="2800" b="1" dirty="0" err="1">
                          <a:effectLst/>
                          <a:latin typeface="Times New Roman" panose="02020603050405020304" pitchFamily="18" charset="0"/>
                          <a:cs typeface="Times New Roman" panose="02020603050405020304" pitchFamily="18" charset="0"/>
                        </a:rPr>
                        <a:t>Dựa</a:t>
                      </a:r>
                      <a:r>
                        <a:rPr lang="en-US" sz="2800" b="1" baseline="0" dirty="0">
                          <a:effectLst/>
                          <a:latin typeface="Times New Roman" panose="02020603050405020304" pitchFamily="18" charset="0"/>
                          <a:cs typeface="Times New Roman" panose="02020603050405020304" pitchFamily="18" charset="0"/>
                        </a:rPr>
                        <a:t> </a:t>
                      </a:r>
                      <a:r>
                        <a:rPr lang="en-US" sz="2800" b="1" baseline="0" dirty="0" err="1">
                          <a:effectLst/>
                          <a:latin typeface="Times New Roman" panose="02020603050405020304" pitchFamily="18" charset="0"/>
                          <a:cs typeface="Times New Roman" panose="02020603050405020304" pitchFamily="18" charset="0"/>
                        </a:rPr>
                        <a:t>vào</a:t>
                      </a:r>
                      <a:r>
                        <a:rPr lang="en-US" sz="2800" b="1" baseline="0" dirty="0">
                          <a:effectLst/>
                          <a:latin typeface="Times New Roman" panose="02020603050405020304" pitchFamily="18" charset="0"/>
                          <a:cs typeface="Times New Roman" panose="02020603050405020304" pitchFamily="18" charset="0"/>
                        </a:rPr>
                        <a:t> </a:t>
                      </a:r>
                      <a:r>
                        <a:rPr lang="en-US" sz="2800" b="1" baseline="0" dirty="0" err="1">
                          <a:effectLst/>
                          <a:latin typeface="Times New Roman" panose="02020603050405020304" pitchFamily="18" charset="0"/>
                          <a:cs typeface="Times New Roman" panose="02020603050405020304" pitchFamily="18" charset="0"/>
                        </a:rPr>
                        <a:t>sự</a:t>
                      </a:r>
                      <a:r>
                        <a:rPr lang="en-US" sz="2800" b="1" baseline="0" dirty="0">
                          <a:effectLst/>
                          <a:latin typeface="Times New Roman" panose="02020603050405020304" pitchFamily="18" charset="0"/>
                          <a:cs typeface="Times New Roman" panose="02020603050405020304" pitchFamily="18" charset="0"/>
                        </a:rPr>
                        <a:t> </a:t>
                      </a:r>
                      <a:r>
                        <a:rPr lang="en-US" sz="2800" b="1" baseline="0" dirty="0" err="1">
                          <a:effectLst/>
                          <a:latin typeface="Times New Roman" panose="02020603050405020304" pitchFamily="18" charset="0"/>
                          <a:cs typeface="Times New Roman" panose="02020603050405020304" pitchFamily="18" charset="0"/>
                        </a:rPr>
                        <a:t>khác</a:t>
                      </a:r>
                      <a:r>
                        <a:rPr lang="en-US" sz="2800" b="1" baseline="0" dirty="0">
                          <a:effectLst/>
                          <a:latin typeface="Times New Roman" panose="02020603050405020304" pitchFamily="18" charset="0"/>
                          <a:cs typeface="Times New Roman" panose="02020603050405020304" pitchFamily="18" charset="0"/>
                        </a:rPr>
                        <a:t> </a:t>
                      </a:r>
                      <a:r>
                        <a:rPr lang="en-US" sz="2800" b="1" baseline="0" dirty="0" err="1">
                          <a:effectLst/>
                          <a:latin typeface="Times New Roman" panose="02020603050405020304" pitchFamily="18" charset="0"/>
                          <a:cs typeface="Times New Roman" panose="02020603050405020304" pitchFamily="18" charset="0"/>
                        </a:rPr>
                        <a:t>nhau</a:t>
                      </a:r>
                      <a:r>
                        <a:rPr lang="en-US" sz="2800" b="1" baseline="0" dirty="0">
                          <a:effectLst/>
                          <a:latin typeface="Times New Roman" panose="02020603050405020304" pitchFamily="18" charset="0"/>
                          <a:cs typeface="Times New Roman" panose="02020603050405020304" pitchFamily="18" charset="0"/>
                        </a:rPr>
                        <a:t> </a:t>
                      </a:r>
                      <a:r>
                        <a:rPr lang="en-US" sz="2800" b="1" baseline="0" dirty="0" err="1">
                          <a:effectLst/>
                          <a:latin typeface="Times New Roman" panose="02020603050405020304" pitchFamily="18" charset="0"/>
                          <a:cs typeface="Times New Roman" panose="02020603050405020304" pitchFamily="18" charset="0"/>
                        </a:rPr>
                        <a:t>về</a:t>
                      </a:r>
                      <a:r>
                        <a:rPr lang="en-US" sz="2800" b="1" baseline="0" dirty="0">
                          <a:effectLst/>
                          <a:latin typeface="Times New Roman" panose="02020603050405020304" pitchFamily="18" charset="0"/>
                          <a:cs typeface="Times New Roman" panose="02020603050405020304" pitchFamily="18" charset="0"/>
                        </a:rPr>
                        <a:t> </a:t>
                      </a:r>
                      <a:r>
                        <a:rPr lang="en-US" sz="2800" b="1" baseline="0" dirty="0" err="1">
                          <a:solidFill>
                            <a:srgbClr val="002060"/>
                          </a:solidFill>
                          <a:effectLst/>
                          <a:latin typeface="Times New Roman" panose="02020603050405020304" pitchFamily="18" charset="0"/>
                          <a:cs typeface="Times New Roman" panose="02020603050405020304" pitchFamily="18" charset="0"/>
                        </a:rPr>
                        <a:t>tính</a:t>
                      </a:r>
                      <a:r>
                        <a:rPr lang="en-US" sz="2800" b="1" baseline="0" dirty="0">
                          <a:solidFill>
                            <a:srgbClr val="002060"/>
                          </a:solidFill>
                          <a:effectLst/>
                          <a:latin typeface="Times New Roman" panose="02020603050405020304" pitchFamily="18" charset="0"/>
                          <a:cs typeface="Times New Roman" panose="02020603050405020304" pitchFamily="18" charset="0"/>
                        </a:rPr>
                        <a:t> bay </a:t>
                      </a:r>
                      <a:r>
                        <a:rPr lang="en-US" sz="2800" b="1" baseline="0" dirty="0" err="1">
                          <a:solidFill>
                            <a:srgbClr val="002060"/>
                          </a:solidFill>
                          <a:effectLst/>
                          <a:latin typeface="Times New Roman" panose="02020603050405020304" pitchFamily="18" charset="0"/>
                          <a:cs typeface="Times New Roman" panose="02020603050405020304" pitchFamily="18" charset="0"/>
                        </a:rPr>
                        <a:t>hơi</a:t>
                      </a:r>
                      <a:r>
                        <a:rPr lang="en-US" sz="2800" b="1" baseline="0" dirty="0">
                          <a:solidFill>
                            <a:srgbClr val="002060"/>
                          </a:solidFill>
                          <a:effectLst/>
                          <a:latin typeface="Times New Roman" panose="02020603050405020304" pitchFamily="18" charset="0"/>
                          <a:cs typeface="Times New Roman" panose="02020603050405020304" pitchFamily="18" charset="0"/>
                        </a:rPr>
                        <a:t>.</a:t>
                      </a:r>
                      <a:endParaRPr lang="en-US" sz="2800" b="1" dirty="0">
                        <a:solidFill>
                          <a:srgbClr val="002060"/>
                        </a:solidFill>
                        <a:effectLst/>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2"/>
                  </a:ext>
                </a:extLst>
              </a:tr>
              <a:tr h="1402686">
                <a:tc>
                  <a:txBody>
                    <a:bodyPr/>
                    <a:lstStyle/>
                    <a:p>
                      <a:pPr marL="0" marR="0" algn="l">
                        <a:lnSpc>
                          <a:spcPct val="107000"/>
                        </a:lnSpc>
                        <a:spcBef>
                          <a:spcPts val="0"/>
                        </a:spcBef>
                        <a:spcAft>
                          <a:spcPts val="0"/>
                        </a:spcAft>
                      </a:pPr>
                      <a:r>
                        <a:rPr lang="en-US" sz="2800" b="1" dirty="0">
                          <a:effectLst/>
                          <a:latin typeface="Times New Roman" panose="02020603050405020304" pitchFamily="18" charset="0"/>
                          <a:cs typeface="Times New Roman" panose="02020603050405020304" pitchFamily="18" charset="0"/>
                        </a:rPr>
                        <a:t>   3.Tách </a:t>
                      </a:r>
                      <a:r>
                        <a:rPr lang="en-US" sz="2800" b="1" dirty="0" err="1">
                          <a:effectLst/>
                          <a:latin typeface="Times New Roman" panose="02020603050405020304" pitchFamily="18" charset="0"/>
                          <a:cs typeface="Times New Roman" panose="02020603050405020304" pitchFamily="18" charset="0"/>
                        </a:rPr>
                        <a:t>dầu</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ăn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khỏi</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nước</a:t>
                      </a:r>
                      <a:r>
                        <a:rPr lang="en-US" sz="2800" b="1" dirty="0">
                          <a:effectLst/>
                          <a:latin typeface="Times New Roman" panose="02020603050405020304" pitchFamily="18" charset="0"/>
                          <a:cs typeface="Times New Roman" panose="02020603050405020304" pitchFamily="18" charset="0"/>
                        </a:rPr>
                        <a:t>.</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pPr>
                      <a:endParaRPr lang="en-US" sz="2800" b="1" dirty="0">
                        <a:effectLst/>
                        <a:latin typeface="Times New Roman" panose="02020603050405020304" pitchFamily="18" charset="0"/>
                        <a:cs typeface="Times New Roman" panose="02020603050405020304" pitchFamily="18" charset="0"/>
                      </a:endParaRPr>
                    </a:p>
                    <a:p>
                      <a:pPr algn="ctr">
                        <a:lnSpc>
                          <a:spcPct val="107000"/>
                        </a:lnSpc>
                      </a:pPr>
                      <a:r>
                        <a:rPr lang="en-US" sz="2800" b="1" dirty="0" err="1">
                          <a:effectLst/>
                          <a:latin typeface="Times New Roman" panose="02020603050405020304" pitchFamily="18" charset="0"/>
                          <a:cs typeface="Times New Roman" panose="02020603050405020304" pitchFamily="18" charset="0"/>
                        </a:rPr>
                        <a:t>Chiết</a:t>
                      </a:r>
                      <a:endParaRPr lang="en-US" sz="2800" b="1" dirty="0">
                        <a:effectLst/>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800" b="1" dirty="0" err="1">
                          <a:effectLst/>
                          <a:latin typeface="Times New Roman" panose="02020603050405020304" pitchFamily="18" charset="0"/>
                          <a:cs typeface="Times New Roman" panose="02020603050405020304" pitchFamily="18" charset="0"/>
                        </a:rPr>
                        <a:t>Dựa</a:t>
                      </a:r>
                      <a:r>
                        <a:rPr lang="en-US" sz="2800" b="1" baseline="0" dirty="0">
                          <a:effectLst/>
                          <a:latin typeface="Times New Roman" panose="02020603050405020304" pitchFamily="18" charset="0"/>
                          <a:cs typeface="Times New Roman" panose="02020603050405020304" pitchFamily="18" charset="0"/>
                        </a:rPr>
                        <a:t> </a:t>
                      </a:r>
                      <a:r>
                        <a:rPr lang="en-US" sz="2800" b="1" baseline="0" dirty="0" err="1">
                          <a:effectLst/>
                          <a:latin typeface="Times New Roman" panose="02020603050405020304" pitchFamily="18" charset="0"/>
                          <a:cs typeface="Times New Roman" panose="02020603050405020304" pitchFamily="18" charset="0"/>
                        </a:rPr>
                        <a:t>vào</a:t>
                      </a:r>
                      <a:r>
                        <a:rPr lang="en-US" sz="2800" b="1" baseline="0" dirty="0">
                          <a:effectLst/>
                          <a:latin typeface="Times New Roman" panose="02020603050405020304" pitchFamily="18" charset="0"/>
                          <a:cs typeface="Times New Roman" panose="02020603050405020304" pitchFamily="18" charset="0"/>
                        </a:rPr>
                        <a:t> </a:t>
                      </a:r>
                      <a:r>
                        <a:rPr lang="en-US" sz="2800" b="1" baseline="0" dirty="0" err="1">
                          <a:effectLst/>
                          <a:latin typeface="Times New Roman" panose="02020603050405020304" pitchFamily="18" charset="0"/>
                          <a:cs typeface="Times New Roman" panose="02020603050405020304" pitchFamily="18" charset="0"/>
                        </a:rPr>
                        <a:t>sự</a:t>
                      </a:r>
                      <a:r>
                        <a:rPr lang="en-US" sz="2800" b="1" baseline="0" dirty="0">
                          <a:effectLst/>
                          <a:latin typeface="Times New Roman" panose="02020603050405020304" pitchFamily="18" charset="0"/>
                          <a:cs typeface="Times New Roman" panose="02020603050405020304" pitchFamily="18" charset="0"/>
                        </a:rPr>
                        <a:t> </a:t>
                      </a:r>
                      <a:r>
                        <a:rPr lang="en-US" sz="2800" b="1" baseline="0" dirty="0" err="1">
                          <a:effectLst/>
                          <a:latin typeface="Times New Roman" panose="02020603050405020304" pitchFamily="18" charset="0"/>
                          <a:cs typeface="Times New Roman" panose="02020603050405020304" pitchFamily="18" charset="0"/>
                        </a:rPr>
                        <a:t>khác</a:t>
                      </a:r>
                      <a:r>
                        <a:rPr lang="en-US" sz="2800" b="1" baseline="0" dirty="0">
                          <a:effectLst/>
                          <a:latin typeface="Times New Roman" panose="02020603050405020304" pitchFamily="18" charset="0"/>
                          <a:cs typeface="Times New Roman" panose="02020603050405020304" pitchFamily="18" charset="0"/>
                        </a:rPr>
                        <a:t> </a:t>
                      </a:r>
                      <a:r>
                        <a:rPr lang="en-US" sz="2800" b="1" baseline="0" dirty="0" err="1">
                          <a:effectLst/>
                          <a:latin typeface="Times New Roman" panose="02020603050405020304" pitchFamily="18" charset="0"/>
                          <a:cs typeface="Times New Roman" panose="02020603050405020304" pitchFamily="18" charset="0"/>
                        </a:rPr>
                        <a:t>nhau</a:t>
                      </a:r>
                      <a:r>
                        <a:rPr lang="en-US" sz="2800" b="1" baseline="0" dirty="0">
                          <a:effectLst/>
                          <a:latin typeface="Times New Roman" panose="02020603050405020304" pitchFamily="18" charset="0"/>
                          <a:cs typeface="Times New Roman" panose="02020603050405020304" pitchFamily="18" charset="0"/>
                        </a:rPr>
                        <a:t> </a:t>
                      </a:r>
                      <a:r>
                        <a:rPr lang="en-US" sz="2800" b="1" baseline="0" dirty="0" err="1">
                          <a:effectLst/>
                          <a:latin typeface="Times New Roman" panose="02020603050405020304" pitchFamily="18" charset="0"/>
                          <a:cs typeface="Times New Roman" panose="02020603050405020304" pitchFamily="18" charset="0"/>
                        </a:rPr>
                        <a:t>về</a:t>
                      </a:r>
                      <a:r>
                        <a:rPr lang="en-US" sz="2800" b="1" baseline="0" dirty="0">
                          <a:effectLst/>
                          <a:latin typeface="Times New Roman" panose="02020603050405020304" pitchFamily="18" charset="0"/>
                          <a:cs typeface="Times New Roman" panose="02020603050405020304" pitchFamily="18" charset="0"/>
                        </a:rPr>
                        <a:t> </a:t>
                      </a:r>
                      <a:r>
                        <a:rPr lang="en-US" sz="2800" b="1" baseline="0" dirty="0" err="1">
                          <a:solidFill>
                            <a:srgbClr val="002060"/>
                          </a:solidFill>
                          <a:effectLst/>
                          <a:latin typeface="Times New Roman" panose="02020603050405020304" pitchFamily="18" charset="0"/>
                          <a:cs typeface="Times New Roman" panose="02020603050405020304" pitchFamily="18" charset="0"/>
                        </a:rPr>
                        <a:t>k</a:t>
                      </a:r>
                      <a:r>
                        <a:rPr lang="en-US" sz="2800" b="1" dirty="0" err="1">
                          <a:solidFill>
                            <a:srgbClr val="002060"/>
                          </a:solidFill>
                          <a:latin typeface="Times New Roman" panose="02020603050405020304" pitchFamily="18" charset="0"/>
                          <a:cs typeface="Times New Roman" panose="02020603050405020304" pitchFamily="18" charset="0"/>
                        </a:rPr>
                        <a:t>hả</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năng</a:t>
                      </a:r>
                      <a:r>
                        <a:rPr lang="en-US" sz="2800" b="1" dirty="0">
                          <a:solidFill>
                            <a:srgbClr val="002060"/>
                          </a:solidFill>
                          <a:latin typeface="Times New Roman" panose="02020603050405020304" pitchFamily="18" charset="0"/>
                          <a:cs typeface="Times New Roman" panose="02020603050405020304" pitchFamily="18" charset="0"/>
                        </a:rPr>
                        <a:t> tan </a:t>
                      </a:r>
                      <a:r>
                        <a:rPr lang="en-US" sz="2800" b="1" dirty="0" err="1">
                          <a:solidFill>
                            <a:srgbClr val="002060"/>
                          </a:solidFill>
                          <a:latin typeface="Times New Roman" panose="02020603050405020304" pitchFamily="18" charset="0"/>
                          <a:cs typeface="Times New Roman" panose="02020603050405020304" pitchFamily="18" charset="0"/>
                        </a:rPr>
                        <a:t>trong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các</a:t>
                      </a:r>
                      <a:r>
                        <a:rPr lang="en-US" sz="2800" b="1" dirty="0">
                          <a:solidFill>
                            <a:srgbClr val="002060"/>
                          </a:solidFill>
                          <a:latin typeface="Times New Roman" panose="02020603050405020304" pitchFamily="18" charset="0"/>
                          <a:cs typeface="Times New Roman" panose="02020603050405020304" pitchFamily="18" charset="0"/>
                        </a:rPr>
                        <a:t> dung </a:t>
                      </a:r>
                      <a:r>
                        <a:rPr lang="en-US" sz="2800" b="1" dirty="0" err="1">
                          <a:solidFill>
                            <a:srgbClr val="002060"/>
                          </a:solidFill>
                          <a:latin typeface="Times New Roman" panose="02020603050405020304" pitchFamily="18" charset="0"/>
                          <a:cs typeface="Times New Roman" panose="02020603050405020304" pitchFamily="18" charset="0"/>
                        </a:rPr>
                        <a:t>môi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nhau</a:t>
                      </a:r>
                      <a:r>
                        <a:rPr lang="en-US" sz="2800" b="1" dirty="0">
                          <a:solidFill>
                            <a:srgbClr val="002060"/>
                          </a:solidFill>
                          <a:latin typeface="Times New Roman" panose="02020603050405020304" pitchFamily="18" charset="0"/>
                          <a:cs typeface="Times New Roman" panose="02020603050405020304" pitchFamily="18" charset="0"/>
                        </a:rPr>
                        <a:t>.</a:t>
                      </a:r>
                    </a:p>
                  </a:txBody>
                  <a:tcPr/>
                </a:tc>
                <a:extLst>
                  <a:ext uri="{0D108BD9-81ED-4DB2-BD59-A6C34878D82A}">
                    <a16:rowId xmlns="" xmlns:a16="http://schemas.microsoft.com/office/drawing/2014/main" val="10003"/>
                  </a:ext>
                </a:extLst>
              </a:tr>
              <a:tr h="954948">
                <a:tc>
                  <a:txBody>
                    <a:bodyPr/>
                    <a:lstStyle/>
                    <a:p>
                      <a:pPr marL="0" marR="0" algn="l">
                        <a:lnSpc>
                          <a:spcPct val="107000"/>
                        </a:lnSpc>
                        <a:spcBef>
                          <a:spcPts val="0"/>
                        </a:spcBef>
                        <a:spcAft>
                          <a:spcPts val="0"/>
                        </a:spcAft>
                      </a:pPr>
                      <a:r>
                        <a:rPr lang="en-US" sz="2800" b="1" dirty="0">
                          <a:effectLst/>
                          <a:latin typeface="Times New Roman" panose="02020603050405020304" pitchFamily="18" charset="0"/>
                          <a:cs typeface="Times New Roman" panose="02020603050405020304" pitchFamily="18" charset="0"/>
                        </a:rPr>
                        <a:t>  4.Tách </a:t>
                      </a:r>
                      <a:r>
                        <a:rPr lang="en-US" sz="2800" b="1" dirty="0" err="1">
                          <a:effectLst/>
                          <a:latin typeface="Times New Roman" panose="02020603050405020304" pitchFamily="18" charset="0"/>
                          <a:cs typeface="Times New Roman" panose="02020603050405020304" pitchFamily="18" charset="0"/>
                        </a:rPr>
                        <a:t>vàng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khỏi</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cát</a:t>
                      </a:r>
                      <a:r>
                        <a:rPr lang="en-US" sz="2800" b="1" dirty="0">
                          <a:effectLst/>
                          <a:latin typeface="Times New Roman" panose="02020603050405020304" pitchFamily="18" charset="0"/>
                          <a:cs typeface="Times New Roman" panose="02020603050405020304" pitchFamily="18" charset="0"/>
                        </a:rPr>
                        <a:t>.</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pPr>
                      <a:r>
                        <a:rPr lang="en-US" sz="2800" b="1" dirty="0" err="1">
                          <a:effectLst/>
                          <a:latin typeface="Times New Roman" panose="02020603050405020304" pitchFamily="18" charset="0"/>
                          <a:cs typeface="Times New Roman" panose="02020603050405020304" pitchFamily="18" charset="0"/>
                        </a:rPr>
                        <a:t>Lắng</a:t>
                      </a:r>
                      <a:endParaRPr lang="en-US" sz="2800" b="1" dirty="0">
                        <a:effectLst/>
                        <a:latin typeface="Times New Roman" panose="02020603050405020304" pitchFamily="18" charset="0"/>
                        <a:cs typeface="Times New Roman" panose="02020603050405020304" pitchFamily="18" charset="0"/>
                      </a:endParaRPr>
                    </a:p>
                  </a:txBody>
                  <a:tcPr/>
                </a:tc>
                <a:tc>
                  <a:txBody>
                    <a:bodyPr/>
                    <a:lstStyle/>
                    <a:p>
                      <a:pPr algn="l">
                        <a:lnSpc>
                          <a:spcPct val="107000"/>
                        </a:lnSpc>
                      </a:pPr>
                      <a:r>
                        <a:rPr lang="en-US" sz="2800" b="1" dirty="0" err="1">
                          <a:effectLst/>
                          <a:latin typeface="Times New Roman" panose="02020603050405020304" pitchFamily="18" charset="0"/>
                          <a:cs typeface="Times New Roman" panose="02020603050405020304" pitchFamily="18" charset="0"/>
                        </a:rPr>
                        <a:t>Dựa</a:t>
                      </a:r>
                      <a:r>
                        <a:rPr lang="en-US" sz="2800" b="1" baseline="0" dirty="0">
                          <a:effectLst/>
                          <a:latin typeface="Times New Roman" panose="02020603050405020304" pitchFamily="18" charset="0"/>
                          <a:cs typeface="Times New Roman" panose="02020603050405020304" pitchFamily="18" charset="0"/>
                        </a:rPr>
                        <a:t> </a:t>
                      </a:r>
                      <a:r>
                        <a:rPr lang="en-US" sz="2800" b="1" baseline="0" dirty="0" err="1">
                          <a:effectLst/>
                          <a:latin typeface="Times New Roman" panose="02020603050405020304" pitchFamily="18" charset="0"/>
                          <a:cs typeface="Times New Roman" panose="02020603050405020304" pitchFamily="18" charset="0"/>
                        </a:rPr>
                        <a:t>vào</a:t>
                      </a:r>
                      <a:r>
                        <a:rPr lang="en-US" sz="2800" b="1" baseline="0" dirty="0">
                          <a:effectLst/>
                          <a:latin typeface="Times New Roman" panose="02020603050405020304" pitchFamily="18" charset="0"/>
                          <a:cs typeface="Times New Roman" panose="02020603050405020304" pitchFamily="18" charset="0"/>
                        </a:rPr>
                        <a:t> </a:t>
                      </a:r>
                      <a:r>
                        <a:rPr lang="en-US" sz="2800" b="1" baseline="0" dirty="0" err="1">
                          <a:effectLst/>
                          <a:latin typeface="Times New Roman" panose="02020603050405020304" pitchFamily="18" charset="0"/>
                          <a:cs typeface="Times New Roman" panose="02020603050405020304" pitchFamily="18" charset="0"/>
                        </a:rPr>
                        <a:t>sự</a:t>
                      </a:r>
                      <a:r>
                        <a:rPr lang="en-US" sz="2800" b="1" baseline="0" dirty="0">
                          <a:effectLst/>
                          <a:latin typeface="Times New Roman" panose="02020603050405020304" pitchFamily="18" charset="0"/>
                          <a:cs typeface="Times New Roman" panose="02020603050405020304" pitchFamily="18" charset="0"/>
                        </a:rPr>
                        <a:t> </a:t>
                      </a:r>
                      <a:r>
                        <a:rPr lang="en-US" sz="2800" b="1" baseline="0" dirty="0" err="1">
                          <a:effectLst/>
                          <a:latin typeface="Times New Roman" panose="02020603050405020304" pitchFamily="18" charset="0"/>
                          <a:cs typeface="Times New Roman" panose="02020603050405020304" pitchFamily="18" charset="0"/>
                        </a:rPr>
                        <a:t>khác</a:t>
                      </a:r>
                      <a:r>
                        <a:rPr lang="en-US" sz="2800" b="1" baseline="0" dirty="0">
                          <a:effectLst/>
                          <a:latin typeface="Times New Roman" panose="02020603050405020304" pitchFamily="18" charset="0"/>
                          <a:cs typeface="Times New Roman" panose="02020603050405020304" pitchFamily="18" charset="0"/>
                        </a:rPr>
                        <a:t> </a:t>
                      </a:r>
                      <a:r>
                        <a:rPr lang="en-US" sz="2800" b="1" baseline="0" dirty="0" err="1">
                          <a:effectLst/>
                          <a:latin typeface="Times New Roman" panose="02020603050405020304" pitchFamily="18" charset="0"/>
                          <a:cs typeface="Times New Roman" panose="02020603050405020304" pitchFamily="18" charset="0"/>
                        </a:rPr>
                        <a:t>nhau</a:t>
                      </a:r>
                      <a:r>
                        <a:rPr lang="en-US" sz="2800" b="1" baseline="0" dirty="0">
                          <a:effectLst/>
                          <a:latin typeface="Times New Roman" panose="02020603050405020304" pitchFamily="18" charset="0"/>
                          <a:cs typeface="Times New Roman" panose="02020603050405020304" pitchFamily="18" charset="0"/>
                        </a:rPr>
                        <a:t> </a:t>
                      </a:r>
                      <a:r>
                        <a:rPr lang="en-US" sz="2800" b="1" baseline="0" dirty="0" err="1">
                          <a:effectLst/>
                          <a:latin typeface="Times New Roman" panose="02020603050405020304" pitchFamily="18" charset="0"/>
                          <a:cs typeface="Times New Roman" panose="02020603050405020304" pitchFamily="18" charset="0"/>
                        </a:rPr>
                        <a:t>về</a:t>
                      </a:r>
                      <a:r>
                        <a:rPr lang="en-US" sz="2800" b="1" baseline="0" dirty="0">
                          <a:effectLst/>
                          <a:latin typeface="Times New Roman" panose="02020603050405020304" pitchFamily="18" charset="0"/>
                          <a:cs typeface="Times New Roman" panose="02020603050405020304" pitchFamily="18" charset="0"/>
                        </a:rPr>
                        <a:t> </a:t>
                      </a:r>
                      <a:r>
                        <a:rPr lang="en-US" sz="2800" b="1" baseline="0" dirty="0" err="1">
                          <a:effectLst/>
                          <a:latin typeface="Times New Roman" panose="02020603050405020304" pitchFamily="18" charset="0"/>
                          <a:cs typeface="Times New Roman" panose="02020603050405020304" pitchFamily="18" charset="0"/>
                        </a:rPr>
                        <a:t>mức</a:t>
                      </a:r>
                      <a:r>
                        <a:rPr lang="en-US" sz="2800" b="1" baseline="0" dirty="0">
                          <a:effectLst/>
                          <a:latin typeface="Times New Roman" panose="02020603050405020304" pitchFamily="18" charset="0"/>
                          <a:cs typeface="Times New Roman" panose="02020603050405020304" pitchFamily="18" charset="0"/>
                        </a:rPr>
                        <a:t> </a:t>
                      </a:r>
                      <a:r>
                        <a:rPr lang="en-US" sz="2800" b="1" baseline="0" dirty="0" err="1">
                          <a:effectLst/>
                          <a:latin typeface="Times New Roman" panose="02020603050405020304" pitchFamily="18" charset="0"/>
                          <a:cs typeface="Times New Roman" panose="02020603050405020304" pitchFamily="18" charset="0"/>
                        </a:rPr>
                        <a:t>độ</a:t>
                      </a:r>
                      <a:r>
                        <a:rPr lang="en-US" sz="2800" b="1" baseline="0" dirty="0">
                          <a:effectLst/>
                          <a:latin typeface="Times New Roman" panose="02020603050405020304" pitchFamily="18" charset="0"/>
                          <a:cs typeface="Times New Roman" panose="02020603050405020304" pitchFamily="18" charset="0"/>
                        </a:rPr>
                        <a:t> </a:t>
                      </a:r>
                      <a:r>
                        <a:rPr lang="en-US" sz="2800" b="1" baseline="0" dirty="0" err="1">
                          <a:effectLst/>
                          <a:latin typeface="Times New Roman" panose="02020603050405020304" pitchFamily="18" charset="0"/>
                          <a:cs typeface="Times New Roman" panose="02020603050405020304" pitchFamily="18" charset="0"/>
                        </a:rPr>
                        <a:t>nặng</a:t>
                      </a:r>
                      <a:r>
                        <a:rPr lang="en-US" sz="2800" b="1" baseline="0" dirty="0">
                          <a:effectLst/>
                          <a:latin typeface="Times New Roman" panose="02020603050405020304" pitchFamily="18" charset="0"/>
                          <a:cs typeface="Times New Roman" panose="02020603050405020304" pitchFamily="18" charset="0"/>
                        </a:rPr>
                        <a:t> </a:t>
                      </a:r>
                      <a:r>
                        <a:rPr lang="en-US" sz="2800" b="1" baseline="0" dirty="0" err="1">
                          <a:effectLst/>
                          <a:latin typeface="Times New Roman" panose="02020603050405020304" pitchFamily="18" charset="0"/>
                          <a:cs typeface="Times New Roman" panose="02020603050405020304" pitchFamily="18" charset="0"/>
                        </a:rPr>
                        <a:t>nhẹ</a:t>
                      </a:r>
                      <a:r>
                        <a:rPr lang="en-US" sz="2800" b="1" baseline="0" dirty="0">
                          <a:effectLst/>
                          <a:latin typeface="Times New Roman" panose="02020603050405020304" pitchFamily="18" charset="0"/>
                          <a:cs typeface="Times New Roman" panose="02020603050405020304" pitchFamily="18" charset="0"/>
                        </a:rPr>
                        <a:t>.</a:t>
                      </a:r>
                      <a:endParaRPr lang="en-US" sz="2800" b="1" dirty="0">
                        <a:effectLst/>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4"/>
                  </a:ext>
                </a:extLst>
              </a:tr>
              <a:tr h="1301157">
                <a:tc>
                  <a:txBody>
                    <a:bodyPr/>
                    <a:lstStyle/>
                    <a:p>
                      <a:pPr marL="0" marR="0" indent="0" algn="ctr">
                        <a:lnSpc>
                          <a:spcPct val="107000"/>
                        </a:lnSpc>
                        <a:spcBef>
                          <a:spcPts val="0"/>
                        </a:spcBef>
                        <a:spcAft>
                          <a:spcPts val="0"/>
                        </a:spcAft>
                        <a:buFont typeface="+mj-lt"/>
                        <a:buNone/>
                      </a:pPr>
                      <a:r>
                        <a:rPr lang="en-US" sz="2800" b="1" dirty="0">
                          <a:effectLst/>
                          <a:latin typeface="Times New Roman" panose="02020603050405020304" pitchFamily="18" charset="0"/>
                          <a:cs typeface="Times New Roman" panose="02020603050405020304" pitchFamily="18" charset="0"/>
                        </a:rPr>
                        <a:t> 5. </a:t>
                      </a:r>
                      <a:r>
                        <a:rPr lang="en-US" sz="2800" b="1" dirty="0" err="1">
                          <a:effectLst/>
                          <a:latin typeface="Times New Roman" panose="02020603050405020304" pitchFamily="18" charset="0"/>
                          <a:cs typeface="Times New Roman" panose="02020603050405020304" pitchFamily="18" charset="0"/>
                        </a:rPr>
                        <a:t>Tách</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nước</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sạch</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khỏi</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các</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hạt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tạp</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chất</a:t>
                      </a:r>
                      <a:r>
                        <a:rPr lang="en-US" sz="2800" b="1" dirty="0">
                          <a:effectLst/>
                          <a:latin typeface="Times New Roman" panose="02020603050405020304" pitchFamily="18" charset="0"/>
                          <a:cs typeface="Times New Roman" panose="02020603050405020304" pitchFamily="18" charset="0"/>
                        </a:rPr>
                        <a:t>.</a:t>
                      </a:r>
                    </a:p>
                  </a:txBody>
                  <a:tcPr anchor="ctr"/>
                </a:tc>
                <a:tc>
                  <a:txBody>
                    <a:bodyPr/>
                    <a:lstStyle/>
                    <a:p>
                      <a:pPr algn="ctr">
                        <a:lnSpc>
                          <a:spcPct val="107000"/>
                        </a:lnSpc>
                      </a:pPr>
                      <a:endParaRPr lang="en-US" sz="2800" b="1" dirty="0">
                        <a:effectLst/>
                        <a:latin typeface="Times New Roman" panose="02020603050405020304" pitchFamily="18" charset="0"/>
                        <a:cs typeface="Times New Roman" panose="02020603050405020304" pitchFamily="18" charset="0"/>
                      </a:endParaRPr>
                    </a:p>
                    <a:p>
                      <a:pPr algn="ctr">
                        <a:lnSpc>
                          <a:spcPct val="107000"/>
                        </a:lnSpc>
                      </a:pPr>
                      <a:r>
                        <a:rPr lang="en-US" sz="2800" b="1" dirty="0" err="1">
                          <a:effectLst/>
                          <a:latin typeface="Times New Roman" panose="02020603050405020304" pitchFamily="18" charset="0"/>
                          <a:cs typeface="Times New Roman" panose="02020603050405020304" pitchFamily="18" charset="0"/>
                        </a:rPr>
                        <a:t>Lọc</a:t>
                      </a:r>
                      <a:endParaRPr lang="en-US" sz="2800" b="1" dirty="0">
                        <a:effectLst/>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800" b="1" dirty="0" err="1">
                          <a:effectLst/>
                          <a:latin typeface="Times New Roman" panose="02020603050405020304" pitchFamily="18" charset="0"/>
                          <a:cs typeface="Times New Roman" panose="02020603050405020304" pitchFamily="18" charset="0"/>
                        </a:rPr>
                        <a:t>Dựa</a:t>
                      </a:r>
                      <a:r>
                        <a:rPr lang="en-US" sz="2800" b="1" baseline="0" dirty="0">
                          <a:effectLst/>
                          <a:latin typeface="Times New Roman" panose="02020603050405020304" pitchFamily="18" charset="0"/>
                          <a:cs typeface="Times New Roman" panose="02020603050405020304" pitchFamily="18" charset="0"/>
                        </a:rPr>
                        <a:t> </a:t>
                      </a:r>
                      <a:r>
                        <a:rPr lang="en-US" sz="2800" b="1" baseline="0" dirty="0" err="1">
                          <a:effectLst/>
                          <a:latin typeface="Times New Roman" panose="02020603050405020304" pitchFamily="18" charset="0"/>
                          <a:cs typeface="Times New Roman" panose="02020603050405020304" pitchFamily="18" charset="0"/>
                        </a:rPr>
                        <a:t>vào</a:t>
                      </a:r>
                      <a:r>
                        <a:rPr lang="en-US" sz="2800" b="1" baseline="0" dirty="0">
                          <a:effectLst/>
                          <a:latin typeface="Times New Roman" panose="02020603050405020304" pitchFamily="18" charset="0"/>
                          <a:cs typeface="Times New Roman" panose="02020603050405020304" pitchFamily="18" charset="0"/>
                        </a:rPr>
                        <a:t> </a:t>
                      </a:r>
                      <a:r>
                        <a:rPr lang="en-US" sz="2800" b="1" baseline="0" dirty="0" err="1">
                          <a:effectLst/>
                          <a:latin typeface="Times New Roman" panose="02020603050405020304" pitchFamily="18" charset="0"/>
                          <a:cs typeface="Times New Roman" panose="02020603050405020304" pitchFamily="18" charset="0"/>
                        </a:rPr>
                        <a:t>sự</a:t>
                      </a:r>
                      <a:r>
                        <a:rPr lang="en-US" sz="2800" b="1" baseline="0" dirty="0">
                          <a:effectLst/>
                          <a:latin typeface="Times New Roman" panose="02020603050405020304" pitchFamily="18" charset="0"/>
                          <a:cs typeface="Times New Roman" panose="02020603050405020304" pitchFamily="18" charset="0"/>
                        </a:rPr>
                        <a:t> </a:t>
                      </a:r>
                      <a:r>
                        <a:rPr lang="en-US" sz="2800" b="1" baseline="0" dirty="0" err="1">
                          <a:effectLst/>
                          <a:latin typeface="Times New Roman" panose="02020603050405020304" pitchFamily="18" charset="0"/>
                          <a:cs typeface="Times New Roman" panose="02020603050405020304" pitchFamily="18" charset="0"/>
                        </a:rPr>
                        <a:t>khác</a:t>
                      </a:r>
                      <a:r>
                        <a:rPr lang="en-US" sz="2800" b="1" baseline="0" dirty="0">
                          <a:effectLst/>
                          <a:latin typeface="Times New Roman" panose="02020603050405020304" pitchFamily="18" charset="0"/>
                          <a:cs typeface="Times New Roman" panose="02020603050405020304" pitchFamily="18" charset="0"/>
                        </a:rPr>
                        <a:t> </a:t>
                      </a:r>
                      <a:r>
                        <a:rPr lang="en-US" sz="2800" b="1" baseline="0" dirty="0" err="1">
                          <a:effectLst/>
                          <a:latin typeface="Times New Roman" panose="02020603050405020304" pitchFamily="18" charset="0"/>
                          <a:cs typeface="Times New Roman" panose="02020603050405020304" pitchFamily="18" charset="0"/>
                        </a:rPr>
                        <a:t>nhau</a:t>
                      </a:r>
                      <a:r>
                        <a:rPr lang="en-US" sz="2800" b="1" baseline="0" dirty="0">
                          <a:effectLst/>
                          <a:latin typeface="Times New Roman" panose="02020603050405020304" pitchFamily="18" charset="0"/>
                          <a:cs typeface="Times New Roman" panose="02020603050405020304" pitchFamily="18" charset="0"/>
                        </a:rPr>
                        <a:t> </a:t>
                      </a:r>
                      <a:r>
                        <a:rPr lang="en-US" sz="2800" b="1" baseline="0" dirty="0" err="1">
                          <a:effectLst/>
                          <a:latin typeface="Times New Roman" panose="02020603050405020304" pitchFamily="18" charset="0"/>
                          <a:cs typeface="Times New Roman" panose="02020603050405020304" pitchFamily="18" charset="0"/>
                        </a:rPr>
                        <a:t>về</a:t>
                      </a:r>
                      <a:r>
                        <a:rPr lang="en-US" sz="2800" b="1" baseline="0" dirty="0">
                          <a:effectLst/>
                          <a:latin typeface="Times New Roman" panose="02020603050405020304" pitchFamily="18" charset="0"/>
                          <a:cs typeface="Times New Roman" panose="02020603050405020304" pitchFamily="18" charset="0"/>
                        </a:rPr>
                        <a:t> </a:t>
                      </a:r>
                      <a:r>
                        <a:rPr lang="en-US" sz="2800" b="1" baseline="0" dirty="0" err="1">
                          <a:solidFill>
                            <a:srgbClr val="002060"/>
                          </a:solidFill>
                          <a:effectLst/>
                          <a:latin typeface="Times New Roman" panose="02020603050405020304" pitchFamily="18" charset="0"/>
                          <a:cs typeface="Times New Roman" panose="02020603050405020304" pitchFamily="18" charset="0"/>
                        </a:rPr>
                        <a:t>k</a:t>
                      </a:r>
                      <a:r>
                        <a:rPr lang="en-US" sz="2800" b="1" dirty="0" err="1">
                          <a:solidFill>
                            <a:srgbClr val="002060"/>
                          </a:solidFill>
                          <a:latin typeface="Times New Roman" panose="02020603050405020304" pitchFamily="18" charset="0"/>
                          <a:cs typeface="Times New Roman" panose="02020603050405020304" pitchFamily="18" charset="0"/>
                        </a:rPr>
                        <a:t>ích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thước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hạt</a:t>
                      </a:r>
                      <a:r>
                        <a:rPr lang="en-US" sz="2800" b="1" dirty="0">
                          <a:solidFill>
                            <a:srgbClr val="002060"/>
                          </a:solidFill>
                          <a:latin typeface="Times New Roman" panose="02020603050405020304" pitchFamily="18" charset="0"/>
                          <a:cs typeface="Times New Roman" panose="02020603050405020304" pitchFamily="18" charset="0"/>
                        </a:rPr>
                        <a:t>.</a:t>
                      </a:r>
                      <a:endParaRPr lang="en-US" sz="2800" b="1" dirty="0">
                        <a:effectLst/>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7081902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3869" y="229703"/>
            <a:ext cx="11483163" cy="3431196"/>
          </a:xfrm>
          <a:prstGeom prst="rect">
            <a:avLst/>
          </a:prstGeom>
          <a:noFill/>
        </p:spPr>
        <p:txBody>
          <a:bodyPr wrap="square" rtlCol="0">
            <a:spAutoFit/>
          </a:bodyPr>
          <a:lstStyle/>
          <a:p>
            <a:pPr lvl="0" algn="ctr">
              <a:lnSpc>
                <a:spcPct val="150000"/>
              </a:lnSpc>
            </a:pPr>
            <a:r>
              <a:rPr lang="en-US" sz="2400" b="1" dirty="0" err="1">
                <a:solidFill>
                  <a:srgbClr val="002060"/>
                </a:solidFill>
                <a:latin typeface="Times New Roman" panose="02020603050405020304" pitchFamily="18" charset="0"/>
                <a:cs typeface="Times New Roman" panose="02020603050405020304" pitchFamily="18" charset="0"/>
              </a:rPr>
              <a:t>Học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sinh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làm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việc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nhân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trong</a:t>
            </a:r>
            <a:r>
              <a:rPr lang="en-US" sz="2400" b="1" dirty="0">
                <a:solidFill>
                  <a:srgbClr val="002060"/>
                </a:solidFill>
                <a:latin typeface="Times New Roman" panose="02020603050405020304" pitchFamily="18" charset="0"/>
                <a:cs typeface="Times New Roman" panose="02020603050405020304" pitchFamily="18" charset="0"/>
              </a:rPr>
              <a:t> 3 </a:t>
            </a:r>
            <a:r>
              <a:rPr lang="en-US" sz="2400" b="1" dirty="0" err="1">
                <a:solidFill>
                  <a:srgbClr val="002060"/>
                </a:solidFill>
                <a:latin typeface="Times New Roman" panose="02020603050405020304" pitchFamily="18" charset="0"/>
                <a:cs typeface="Times New Roman" panose="02020603050405020304" pitchFamily="18" charset="0"/>
              </a:rPr>
              <a:t>phút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quan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sát</a:t>
            </a:r>
            <a:r>
              <a:rPr lang="en-US" sz="2400" b="1" dirty="0">
                <a:solidFill>
                  <a:srgbClr val="002060"/>
                </a:solidFill>
                <a:latin typeface="Times New Roman" panose="02020603050405020304" pitchFamily="18" charset="0"/>
                <a:cs typeface="Times New Roman" panose="02020603050405020304" pitchFamily="18" charset="0"/>
              </a:rPr>
              <a:t> H2.1, </a:t>
            </a:r>
            <a:r>
              <a:rPr lang="en-US" sz="2400" b="1" dirty="0" err="1">
                <a:solidFill>
                  <a:srgbClr val="002060"/>
                </a:solidFill>
                <a:latin typeface="Times New Roman" panose="02020603050405020304" pitchFamily="18" charset="0"/>
                <a:cs typeface="Times New Roman" panose="02020603050405020304" pitchFamily="18" charset="0"/>
              </a:rPr>
              <a:t>tìm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hiểu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nội</a:t>
            </a:r>
            <a:r>
              <a:rPr lang="en-US" sz="2400" b="1" dirty="0">
                <a:solidFill>
                  <a:srgbClr val="002060"/>
                </a:solidFill>
                <a:latin typeface="Times New Roman" panose="02020603050405020304" pitchFamily="18" charset="0"/>
                <a:cs typeface="Times New Roman" panose="02020603050405020304" pitchFamily="18" charset="0"/>
              </a:rPr>
              <a:t> dung </a:t>
            </a:r>
            <a:r>
              <a:rPr lang="en-US" sz="2400" b="1" dirty="0" err="1">
                <a:solidFill>
                  <a:srgbClr val="002060"/>
                </a:solidFill>
                <a:latin typeface="Times New Roman" panose="02020603050405020304" pitchFamily="18" charset="0"/>
                <a:cs typeface="Times New Roman" panose="02020603050405020304" pitchFamily="18" charset="0"/>
              </a:rPr>
              <a:t>trong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sách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giáo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khoa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bài</a:t>
            </a:r>
            <a:r>
              <a:rPr lang="en-US" sz="2400" b="1" dirty="0">
                <a:solidFill>
                  <a:srgbClr val="002060"/>
                </a:solidFill>
                <a:latin typeface="Times New Roman" panose="02020603050405020304" pitchFamily="18" charset="0"/>
                <a:cs typeface="Times New Roman" panose="02020603050405020304" pitchFamily="18" charset="0"/>
              </a:rPr>
              <a:t> 2 </a:t>
            </a:r>
            <a:r>
              <a:rPr lang="en-US" sz="2400" b="1" dirty="0" err="1">
                <a:solidFill>
                  <a:srgbClr val="002060"/>
                </a:solidFill>
                <a:latin typeface="Times New Roman" panose="02020603050405020304" pitchFamily="18" charset="0"/>
                <a:cs typeface="Times New Roman" panose="02020603050405020304" pitchFamily="18" charset="0"/>
              </a:rPr>
              <a:t>và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trả</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lời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câu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hỏi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sau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phiếu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học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tập</a:t>
            </a:r>
            <a:r>
              <a:rPr lang="en-US" sz="2400" b="1" dirty="0">
                <a:solidFill>
                  <a:srgbClr val="002060"/>
                </a:solidFill>
                <a:latin typeface="Times New Roman" panose="02020603050405020304" pitchFamily="18" charset="0"/>
                <a:cs typeface="Times New Roman" panose="02020603050405020304" pitchFamily="18" charset="0"/>
              </a:rPr>
              <a:t>:</a:t>
            </a:r>
          </a:p>
          <a:p>
            <a:pPr>
              <a:lnSpc>
                <a:spcPct val="150000"/>
              </a:lnSpc>
            </a:pP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Tại</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đãi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tìm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vàng</a:t>
            </a:r>
            <a:r>
              <a:rPr lang="en-US" sz="2400" b="1" dirty="0">
                <a:latin typeface="Times New Roman" panose="02020603050405020304" pitchFamily="18" charset="0"/>
                <a:cs typeface="Times New Roman" panose="02020603050405020304" pitchFamily="18" charset="0"/>
              </a:rPr>
              <a:t>? </a:t>
            </a:r>
            <a:endParaRPr lang="en-US" sz="2400" b="1" dirty="0" smtClean="0">
              <a:latin typeface="Times New Roman" panose="02020603050405020304" pitchFamily="18" charset="0"/>
              <a:cs typeface="Times New Roman" panose="02020603050405020304" pitchFamily="18" charset="0"/>
            </a:endParaRPr>
          </a:p>
          <a:p>
            <a:pPr>
              <a:lnSpc>
                <a:spcPct val="150000"/>
              </a:lnSpc>
            </a:pP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phù</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xuống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khỏi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a:t>
            </a:r>
          </a:p>
          <a:p>
            <a:pPr>
              <a:lnSpc>
                <a:spcPct val="150000"/>
              </a:lnSpc>
            </a:pP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dưới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ánh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muối</a:t>
            </a:r>
            <a:r>
              <a:rPr lang="en-US" sz="2400" b="1" dirty="0">
                <a:latin typeface="Times New Roman" panose="02020603050405020304" pitchFamily="18" charset="0"/>
                <a:cs typeface="Times New Roman" panose="02020603050405020304" pitchFamily="18" charset="0"/>
              </a:rPr>
              <a:t>?</a:t>
            </a:r>
          </a:p>
          <a:p>
            <a:pPr>
              <a:lnSpc>
                <a:spcPct val="150000"/>
              </a:lnSpc>
            </a:pPr>
            <a:endParaRPr lang="en-US" sz="2800" b="1" dirty="0">
              <a:latin typeface="Times New Roman" panose="02020603050405020304" pitchFamily="18" charset="0"/>
              <a:cs typeface="Times New Roman" panose="02020603050405020304" pitchFamily="18" charset="0"/>
            </a:endParaRPr>
          </a:p>
        </p:txBody>
      </p:sp>
      <p:pic>
        <p:nvPicPr>
          <p:cNvPr id="2" name="3 phu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27225" y="3660899"/>
            <a:ext cx="4876800" cy="1704731"/>
          </a:xfrm>
          <a:prstGeom prst="rect">
            <a:avLst/>
          </a:prstGeom>
        </p:spPr>
      </p:pic>
    </p:spTree>
    <p:extLst>
      <p:ext uri="{BB962C8B-B14F-4D97-AF65-F5344CB8AC3E}">
        <p14:creationId xmlns:p14="http://schemas.microsoft.com/office/powerpoint/2010/main" val="9825111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670789" y="105463"/>
            <a:ext cx="6596418" cy="53657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700" b="1" u="sng" dirty="0" err="1">
                <a:solidFill>
                  <a:srgbClr val="C00000"/>
                </a:solidFill>
              </a:rPr>
              <a:t>Chương</a:t>
            </a:r>
            <a:r>
              <a:rPr lang="en-US" sz="2700" b="1" u="sng" dirty="0">
                <a:solidFill>
                  <a:srgbClr val="C00000"/>
                </a:solidFill>
              </a:rPr>
              <a:t> IV -  </a:t>
            </a:r>
            <a:r>
              <a:rPr lang="en-US" sz="2700" b="1" u="sng" err="1">
                <a:solidFill>
                  <a:srgbClr val="C00000"/>
                </a:solidFill>
              </a:rPr>
              <a:t>Bài</a:t>
            </a:r>
            <a:r>
              <a:rPr lang="en-US" sz="2700" b="1" u="sng">
                <a:solidFill>
                  <a:srgbClr val="C00000"/>
                </a:solidFill>
              </a:rPr>
              <a:t> 17 </a:t>
            </a:r>
            <a:r>
              <a:rPr lang="en-US" sz="2700" b="1" u="sng" dirty="0">
                <a:solidFill>
                  <a:srgbClr val="C00000"/>
                </a:solidFill>
              </a:rPr>
              <a:t>–</a:t>
            </a:r>
            <a:r>
              <a:rPr lang="en-US" sz="2700" b="1" dirty="0" err="1">
                <a:solidFill>
                  <a:srgbClr val="C00000"/>
                </a:solidFill>
              </a:rPr>
              <a:t>Tách</a:t>
            </a:r>
            <a:r>
              <a:rPr lang="en-US" sz="2700" b="1" dirty="0">
                <a:solidFill>
                  <a:srgbClr val="C00000"/>
                </a:solidFill>
              </a:rPr>
              <a:t> </a:t>
            </a:r>
            <a:r>
              <a:rPr lang="en-US" sz="2700" b="1" dirty="0" err="1">
                <a:solidFill>
                  <a:srgbClr val="C00000"/>
                </a:solidFill>
              </a:rPr>
              <a:t>chất</a:t>
            </a:r>
            <a:r>
              <a:rPr lang="en-US" sz="2700" b="1" dirty="0">
                <a:solidFill>
                  <a:srgbClr val="C00000"/>
                </a:solidFill>
              </a:rPr>
              <a:t> </a:t>
            </a:r>
            <a:r>
              <a:rPr lang="en-US" sz="2700" b="1" dirty="0" err="1">
                <a:solidFill>
                  <a:srgbClr val="C00000"/>
                </a:solidFill>
              </a:rPr>
              <a:t>khỏi</a:t>
            </a:r>
            <a:r>
              <a:rPr lang="en-US" sz="2700" b="1" dirty="0">
                <a:solidFill>
                  <a:srgbClr val="C00000"/>
                </a:solidFill>
              </a:rPr>
              <a:t> </a:t>
            </a:r>
            <a:r>
              <a:rPr lang="en-US" sz="2700" b="1" dirty="0" err="1">
                <a:solidFill>
                  <a:srgbClr val="C00000"/>
                </a:solidFill>
              </a:rPr>
              <a:t>hỗn</a:t>
            </a:r>
            <a:r>
              <a:rPr lang="en-US" sz="2700" b="1" dirty="0">
                <a:solidFill>
                  <a:srgbClr val="C00000"/>
                </a:solidFill>
              </a:rPr>
              <a:t> </a:t>
            </a:r>
            <a:r>
              <a:rPr lang="en-US" sz="2700" b="1" dirty="0" err="1">
                <a:solidFill>
                  <a:srgbClr val="C00000"/>
                </a:solidFill>
              </a:rPr>
              <a:t>hợp</a:t>
            </a:r>
            <a:r>
              <a:rPr lang="en-US" sz="2700" b="1" u="sng" dirty="0">
                <a:solidFill>
                  <a:srgbClr val="C00000"/>
                </a:solidFill>
              </a:rPr>
              <a:t>.</a:t>
            </a:r>
          </a:p>
        </p:txBody>
      </p:sp>
      <p:sp>
        <p:nvSpPr>
          <p:cNvPr id="3" name="TextBox 2"/>
          <p:cNvSpPr txBox="1"/>
          <p:nvPr/>
        </p:nvSpPr>
        <p:spPr>
          <a:xfrm>
            <a:off x="696037" y="897970"/>
            <a:ext cx="5609872" cy="830997"/>
          </a:xfrm>
          <a:prstGeom prst="rect">
            <a:avLst/>
          </a:prstGeom>
          <a:noFill/>
        </p:spPr>
        <p:txBody>
          <a:bodyPr wrap="square" rtlCol="0">
            <a:spAutoFit/>
          </a:bodyPr>
          <a:lstStyle/>
          <a:p>
            <a:r>
              <a:rPr lang="en-US" sz="2400" b="1" dirty="0">
                <a:solidFill>
                  <a:srgbClr val="C00000"/>
                </a:solidFill>
                <a:latin typeface="Times New Roman" panose="02020603050405020304" pitchFamily="18" charset="0"/>
                <a:cs typeface="Times New Roman" panose="02020603050405020304" pitchFamily="18" charset="0"/>
              </a:rPr>
              <a:t>II. MỘT SỐ CÁCH TÁCH </a:t>
            </a:r>
            <a:r>
              <a:rPr lang="en-US" sz="2400" b="1" dirty="0" smtClean="0">
                <a:solidFill>
                  <a:srgbClr val="C00000"/>
                </a:solidFill>
                <a:latin typeface="Times New Roman" panose="02020603050405020304" pitchFamily="18" charset="0"/>
                <a:cs typeface="Times New Roman" panose="02020603050405020304" pitchFamily="18" charset="0"/>
              </a:rPr>
              <a:t>CHẤT</a:t>
            </a:r>
          </a:p>
          <a:p>
            <a:r>
              <a:rPr lang="en-US" sz="2400" b="1" dirty="0" smtClean="0">
                <a:solidFill>
                  <a:srgbClr val="C00000"/>
                </a:solidFill>
                <a:latin typeface="Times New Roman" panose="02020603050405020304" pitchFamily="18" charset="0"/>
                <a:cs typeface="Times New Roman" panose="02020603050405020304" pitchFamily="18" charset="0"/>
              </a:rPr>
              <a:t>3. </a:t>
            </a:r>
            <a:r>
              <a:rPr lang="en-US" sz="2400" b="1" dirty="0" err="1" smtClean="0">
                <a:solidFill>
                  <a:srgbClr val="C00000"/>
                </a:solidFill>
                <a:latin typeface="Times New Roman" panose="02020603050405020304" pitchFamily="18" charset="0"/>
                <a:cs typeface="Times New Roman" panose="02020603050405020304" pitchFamily="18" charset="0"/>
              </a:rPr>
              <a:t>Chiết</a:t>
            </a:r>
            <a:r>
              <a:rPr lang="en-US" sz="2400" b="1" dirty="0" smtClean="0">
                <a:solidFill>
                  <a:srgbClr val="C00000"/>
                </a:solidFill>
                <a:latin typeface="Times New Roman" panose="02020603050405020304" pitchFamily="18" charset="0"/>
                <a:cs typeface="Times New Roman" panose="02020603050405020304" pitchFamily="18" charset="0"/>
              </a:rPr>
              <a:t> </a:t>
            </a:r>
            <a:endParaRPr lang="en-US" sz="2400" b="1" dirty="0">
              <a:solidFill>
                <a:srgbClr val="C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030" y="51900"/>
            <a:ext cx="1027562" cy="68099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4109" y="37571"/>
            <a:ext cx="841664" cy="72649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0085" y="91061"/>
            <a:ext cx="830822" cy="66501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6288" y="111868"/>
            <a:ext cx="794160" cy="644209"/>
          </a:xfrm>
          <a:prstGeom prst="rect">
            <a:avLst/>
          </a:prstGeom>
        </p:spPr>
      </p:pic>
      <p:sp>
        <p:nvSpPr>
          <p:cNvPr id="10" name="TextBox 9"/>
          <p:cNvSpPr txBox="1"/>
          <p:nvPr/>
        </p:nvSpPr>
        <p:spPr>
          <a:xfrm>
            <a:off x="834648" y="1682243"/>
            <a:ext cx="10181284" cy="892552"/>
          </a:xfrm>
          <a:prstGeom prst="rect">
            <a:avLst/>
          </a:prstGeom>
          <a:noFill/>
        </p:spPr>
        <p:txBody>
          <a:bodyPr wrap="square" rtlCol="0">
            <a:spAutoFit/>
          </a:bodyPr>
          <a:lstStyle/>
          <a:p>
            <a:pPr lvl="0"/>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Khai</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thác</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dầu</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mỏ</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dưới</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đáy</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biển</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thường</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thu</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được</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hỗn</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hợp</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dầu</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mỏ</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và</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nước</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biển</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Người</a:t>
            </a:r>
            <a:r>
              <a:rPr lang="en-US" sz="2600" b="1" dirty="0" smtClean="0">
                <a:solidFill>
                  <a:srgbClr val="002060"/>
                </a:solidFill>
                <a:latin typeface="Times New Roman" panose="02020603050405020304" pitchFamily="18" charset="0"/>
                <a:cs typeface="Times New Roman" panose="02020603050405020304" pitchFamily="18" charset="0"/>
              </a:rPr>
              <a:t> ta </a:t>
            </a:r>
            <a:r>
              <a:rPr lang="en-US" sz="2600" b="1" dirty="0" err="1" smtClean="0">
                <a:solidFill>
                  <a:srgbClr val="002060"/>
                </a:solidFill>
                <a:latin typeface="Times New Roman" panose="02020603050405020304" pitchFamily="18" charset="0"/>
                <a:cs typeface="Times New Roman" panose="02020603050405020304" pitchFamily="18" charset="0"/>
              </a:rPr>
              <a:t>làm</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thế</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nào</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để</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tách</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dầu</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mỏ</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ra</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khỏi</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hỗn</a:t>
            </a:r>
            <a:r>
              <a:rPr lang="en-US" sz="2600" b="1" dirty="0" smtClean="0">
                <a:solidFill>
                  <a:srgbClr val="002060"/>
                </a:solidFill>
                <a:latin typeface="Times New Roman" panose="02020603050405020304" pitchFamily="18" charset="0"/>
                <a:cs typeface="Times New Roman" panose="02020603050405020304" pitchFamily="18" charset="0"/>
              </a:rPr>
              <a:t> </a:t>
            </a:r>
            <a:r>
              <a:rPr lang="en-US" sz="2600" b="1" dirty="0" err="1" smtClean="0">
                <a:solidFill>
                  <a:srgbClr val="002060"/>
                </a:solidFill>
                <a:latin typeface="Times New Roman" panose="02020603050405020304" pitchFamily="18" charset="0"/>
                <a:cs typeface="Times New Roman" panose="02020603050405020304" pitchFamily="18" charset="0"/>
              </a:rPr>
              <a:t>hợp</a:t>
            </a:r>
            <a:r>
              <a:rPr lang="en-US" sz="2600" b="1" dirty="0" smtClean="0">
                <a:solidFill>
                  <a:srgbClr val="002060"/>
                </a:solidFill>
                <a:latin typeface="Times New Roman" panose="02020603050405020304" pitchFamily="18" charset="0"/>
                <a:cs typeface="Times New Roman" panose="02020603050405020304" pitchFamily="18" charset="0"/>
              </a:rPr>
              <a:t>?</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7789225" y="3800837"/>
            <a:ext cx="184731" cy="369332"/>
          </a:xfrm>
          <a:prstGeom prst="rect">
            <a:avLst/>
          </a:prstGeom>
        </p:spPr>
        <p:txBody>
          <a:bodyPr wrap="none">
            <a:spAutoFit/>
          </a:bodyPr>
          <a:lstStyle/>
          <a:p>
            <a:endParaRPr lang="en-US" dirty="0"/>
          </a:p>
        </p:txBody>
      </p:sp>
      <p:sp>
        <p:nvSpPr>
          <p:cNvPr id="13" name="TextBox 12"/>
          <p:cNvSpPr txBox="1"/>
          <p:nvPr/>
        </p:nvSpPr>
        <p:spPr>
          <a:xfrm>
            <a:off x="696037" y="2769172"/>
            <a:ext cx="8469434" cy="461665"/>
          </a:xfrm>
          <a:prstGeom prst="rect">
            <a:avLst/>
          </a:prstGeom>
          <a:noFill/>
        </p:spPr>
        <p:txBody>
          <a:bodyPr wrap="square" rtlCol="0">
            <a:spAutoFit/>
          </a:bodyPr>
          <a:lstStyle/>
          <a:p>
            <a:r>
              <a:rPr lang="en-US" sz="2400" dirty="0" err="1" smtClean="0">
                <a:solidFill>
                  <a:srgbClr val="FF0000"/>
                </a:solidFill>
                <a:latin typeface="Times New Roman" panose="02020603050405020304" pitchFamily="18" charset="0"/>
                <a:cs typeface="Times New Roman" panose="02020603050405020304" pitchFamily="18" charset="0"/>
              </a:rPr>
              <a:t>Để</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tách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dầu</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mỏ</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ra</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khỏi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nước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biển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lọc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dầu</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2794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745" y="109180"/>
            <a:ext cx="11408106" cy="6302601"/>
          </a:xfrm>
          <a:prstGeom prst="rect">
            <a:avLst/>
          </a:prstGeom>
        </p:spPr>
      </p:pic>
    </p:spTree>
    <p:extLst>
      <p:ext uri="{BB962C8B-B14F-4D97-AF65-F5344CB8AC3E}">
        <p14:creationId xmlns:p14="http://schemas.microsoft.com/office/powerpoint/2010/main" val="40831562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18474" y="463058"/>
            <a:ext cx="6930102" cy="742511"/>
          </a:xfrm>
          <a:prstGeom prst="rect">
            <a:avLst/>
          </a:prstGeom>
        </p:spPr>
        <p:txBody>
          <a:bodyPr wrap="none">
            <a:spAutoFit/>
          </a:bodyPr>
          <a:lstStyle/>
          <a:p>
            <a:pPr>
              <a:lnSpc>
                <a:spcPct val="150000"/>
              </a:lnSpc>
            </a:pPr>
            <a:r>
              <a:rPr lang="en-US" sz="3200" b="1" dirty="0" err="1">
                <a:solidFill>
                  <a:srgbClr val="FF0000"/>
                </a:solidFill>
                <a:latin typeface="Times New Roman" panose="02020603050405020304" pitchFamily="18" charset="0"/>
                <a:cs typeface="Times New Roman" panose="02020603050405020304" pitchFamily="18" charset="0"/>
              </a:rPr>
              <a:t>Vì</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sao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chúng</a:t>
            </a:r>
            <a:r>
              <a:rPr lang="en-US" sz="3200" b="1" dirty="0">
                <a:solidFill>
                  <a:srgbClr val="FF0000"/>
                </a:solidFill>
                <a:latin typeface="Times New Roman" panose="02020603050405020304" pitchFamily="18" charset="0"/>
                <a:cs typeface="Times New Roman" panose="02020603050405020304" pitchFamily="18" charset="0"/>
              </a:rPr>
              <a:t> ta </a:t>
            </a:r>
            <a:r>
              <a:rPr lang="en-US" sz="3200" b="1" dirty="0" err="1">
                <a:solidFill>
                  <a:srgbClr val="FF0000"/>
                </a:solidFill>
                <a:latin typeface="Times New Roman" panose="02020603050405020304" pitchFamily="18" charset="0"/>
                <a:cs typeface="Times New Roman" panose="02020603050405020304" pitchFamily="18" charset="0"/>
              </a:rPr>
              <a:t>lại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cần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phải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chất</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3" name="TextBox 2"/>
          <p:cNvSpPr txBox="1"/>
          <p:nvPr/>
        </p:nvSpPr>
        <p:spPr>
          <a:xfrm>
            <a:off x="810489" y="1562539"/>
            <a:ext cx="10920846" cy="3970318"/>
          </a:xfrm>
          <a:prstGeom prst="rect">
            <a:avLst/>
          </a:prstGeom>
          <a:solidFill>
            <a:schemeClr val="bg1"/>
          </a:solidFill>
        </p:spPr>
        <p:txBody>
          <a:bodyPr wrap="square" rtlCol="0">
            <a:spAutoFit/>
          </a:bodyPr>
          <a:lstStyle/>
          <a:p>
            <a:r>
              <a:rPr lang="en-US" sz="2800" b="1" dirty="0">
                <a:highlight>
                  <a:srgbClr val="FFFF00"/>
                </a:highlight>
                <a:latin typeface="Times New Roman" panose="02020603050405020304" pitchFamily="18" charset="0"/>
                <a:cs typeface="Times New Roman" panose="02020603050405020304" pitchFamily="18" charset="0"/>
              </a:rPr>
              <a:t>T</a:t>
            </a:r>
            <a:r>
              <a:rPr lang="vi-VN" sz="2800" b="1" dirty="0" smtClean="0">
                <a:highlight>
                  <a:srgbClr val="FFFF00"/>
                </a:highlight>
                <a:latin typeface="Times New Roman" panose="02020603050405020304" pitchFamily="18" charset="0"/>
                <a:cs typeface="Times New Roman" panose="02020603050405020304" pitchFamily="18" charset="0"/>
              </a:rPr>
              <a:t>rong </a:t>
            </a:r>
            <a:r>
              <a:rPr lang="vi-VN" sz="2800" b="1" dirty="0">
                <a:highlight>
                  <a:srgbClr val="FFFF00"/>
                </a:highlight>
                <a:latin typeface="Times New Roman" panose="02020603050405020304" pitchFamily="18" charset="0"/>
                <a:cs typeface="Times New Roman" panose="02020603050405020304" pitchFamily="18" charset="0"/>
              </a:rPr>
              <a:t>tự nhiên </a:t>
            </a:r>
            <a:r>
              <a:rPr lang="en-US" sz="2800" b="1" dirty="0" err="1" smtClean="0">
                <a:highlight>
                  <a:srgbClr val="FFFF00"/>
                </a:highlight>
                <a:latin typeface="Times New Roman" panose="02020603050405020304" pitchFamily="18" charset="0"/>
                <a:cs typeface="Times New Roman" panose="02020603050405020304" pitchFamily="18" charset="0"/>
              </a:rPr>
              <a:t>hầu</a:t>
            </a:r>
            <a:r>
              <a:rPr lang="en-US" sz="2800" b="1" dirty="0" smtClean="0">
                <a:highlight>
                  <a:srgbClr val="FFFF00"/>
                </a:highlight>
                <a:latin typeface="Times New Roman" panose="02020603050405020304" pitchFamily="18" charset="0"/>
                <a:cs typeface="Times New Roman" panose="02020603050405020304" pitchFamily="18" charset="0"/>
              </a:rPr>
              <a:t> </a:t>
            </a:r>
            <a:r>
              <a:rPr lang="en-US" sz="2800" b="1" dirty="0" err="1" smtClean="0">
                <a:highlight>
                  <a:srgbClr val="FFFF00"/>
                </a:highlight>
                <a:latin typeface="Times New Roman" panose="02020603050405020304" pitchFamily="18" charset="0"/>
                <a:cs typeface="Times New Roman" panose="02020603050405020304" pitchFamily="18" charset="0"/>
              </a:rPr>
              <a:t>hết</a:t>
            </a:r>
            <a:r>
              <a:rPr lang="en-US" sz="2800" b="1" dirty="0" smtClean="0">
                <a:highlight>
                  <a:srgbClr val="FFFF00"/>
                </a:highlight>
                <a:latin typeface="Times New Roman" panose="02020603050405020304" pitchFamily="18" charset="0"/>
                <a:cs typeface="Times New Roman" panose="02020603050405020304" pitchFamily="18" charset="0"/>
              </a:rPr>
              <a:t> </a:t>
            </a:r>
            <a:r>
              <a:rPr lang="en-US" sz="2800" b="1" dirty="0" err="1" smtClean="0">
                <a:highlight>
                  <a:srgbClr val="FFFF00"/>
                </a:highlight>
                <a:latin typeface="Times New Roman" panose="02020603050405020304" pitchFamily="18" charset="0"/>
                <a:cs typeface="Times New Roman" panose="02020603050405020304" pitchFamily="18" charset="0"/>
              </a:rPr>
              <a:t>các</a:t>
            </a:r>
            <a:r>
              <a:rPr lang="en-US" sz="2800" b="1" dirty="0" smtClean="0">
                <a:highlight>
                  <a:srgbClr val="FFFF00"/>
                </a:highlight>
                <a:latin typeface="Times New Roman" panose="02020603050405020304" pitchFamily="18" charset="0"/>
                <a:cs typeface="Times New Roman" panose="02020603050405020304" pitchFamily="18" charset="0"/>
              </a:rPr>
              <a:t> </a:t>
            </a:r>
            <a:r>
              <a:rPr lang="en-US" sz="2800" b="1" dirty="0" err="1" smtClean="0">
                <a:highlight>
                  <a:srgbClr val="FFFF00"/>
                </a:highlight>
                <a:latin typeface="Times New Roman" panose="02020603050405020304" pitchFamily="18" charset="0"/>
                <a:cs typeface="Times New Roman" panose="02020603050405020304" pitchFamily="18" charset="0"/>
              </a:rPr>
              <a:t>chất</a:t>
            </a:r>
            <a:r>
              <a:rPr lang="en-US" sz="2800" b="1" dirty="0" smtClean="0">
                <a:highlight>
                  <a:srgbClr val="FFFF00"/>
                </a:highlight>
                <a:latin typeface="Times New Roman" panose="02020603050405020304" pitchFamily="18" charset="0"/>
                <a:cs typeface="Times New Roman" panose="02020603050405020304" pitchFamily="18" charset="0"/>
              </a:rPr>
              <a:t> </a:t>
            </a:r>
            <a:r>
              <a:rPr lang="vi-VN" sz="2800" b="1" dirty="0" smtClean="0">
                <a:highlight>
                  <a:srgbClr val="FFFF00"/>
                </a:highlight>
                <a:latin typeface="Times New Roman" panose="02020603050405020304" pitchFamily="18" charset="0"/>
                <a:cs typeface="Times New Roman" panose="02020603050405020304" pitchFamily="18" charset="0"/>
              </a:rPr>
              <a:t>đều</a:t>
            </a:r>
            <a:r>
              <a:rPr lang="en-US" sz="2800" b="1" dirty="0" smtClean="0">
                <a:highlight>
                  <a:srgbClr val="FFFF00"/>
                </a:highlight>
                <a:latin typeface="Times New Roman" panose="02020603050405020304" pitchFamily="18" charset="0"/>
                <a:cs typeface="Times New Roman" panose="02020603050405020304" pitchFamily="18" charset="0"/>
              </a:rPr>
              <a:t> </a:t>
            </a:r>
            <a:r>
              <a:rPr lang="en-US" sz="2800" b="1" dirty="0" err="1">
                <a:highlight>
                  <a:srgbClr val="FFFF00"/>
                </a:highlight>
                <a:latin typeface="Times New Roman" panose="02020603050405020304" pitchFamily="18" charset="0"/>
                <a:cs typeface="Times New Roman" panose="02020603050405020304" pitchFamily="18" charset="0"/>
              </a:rPr>
              <a:t>là</a:t>
            </a:r>
            <a:r>
              <a:rPr lang="en-US" sz="2800" b="1" dirty="0">
                <a:highlight>
                  <a:srgbClr val="FFFF00"/>
                </a:highlight>
                <a:latin typeface="Times New Roman" panose="02020603050405020304" pitchFamily="18" charset="0"/>
                <a:cs typeface="Times New Roman" panose="02020603050405020304" pitchFamily="18" charset="0"/>
              </a:rPr>
              <a:t> </a:t>
            </a:r>
            <a:r>
              <a:rPr lang="en-US" sz="2800" b="1" dirty="0" err="1">
                <a:highlight>
                  <a:srgbClr val="FFFF00"/>
                </a:highlight>
                <a:latin typeface="Times New Roman" panose="02020603050405020304" pitchFamily="18" charset="0"/>
                <a:cs typeface="Times New Roman" panose="02020603050405020304" pitchFamily="18" charset="0"/>
              </a:rPr>
              <a:t>hỗn</a:t>
            </a:r>
            <a:r>
              <a:rPr lang="en-US" sz="2800" b="1" dirty="0">
                <a:highlight>
                  <a:srgbClr val="FFFF00"/>
                </a:highlight>
                <a:latin typeface="Times New Roman" panose="02020603050405020304" pitchFamily="18" charset="0"/>
                <a:cs typeface="Times New Roman" panose="02020603050405020304" pitchFamily="18" charset="0"/>
              </a:rPr>
              <a:t> </a:t>
            </a:r>
            <a:r>
              <a:rPr lang="en-US" sz="2800" b="1" dirty="0" err="1" smtClean="0">
                <a:highlight>
                  <a:srgbClr val="FFFF00"/>
                </a:highlight>
                <a:latin typeface="Times New Roman" panose="02020603050405020304" pitchFamily="18" charset="0"/>
                <a:cs typeface="Times New Roman" panose="02020603050405020304" pitchFamily="18" charset="0"/>
              </a:rPr>
              <a:t>hợp</a:t>
            </a:r>
            <a:r>
              <a:rPr lang="vi-VN" sz="2800" b="1" dirty="0" smtClean="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H</a:t>
            </a:r>
            <a:r>
              <a:rPr lang="vi-VN" sz="2800" b="1" dirty="0">
                <a:latin typeface="Times New Roman" panose="02020603050405020304" pitchFamily="18" charset="0"/>
                <a:cs typeface="Times New Roman" panose="02020603050405020304" pitchFamily="18" charset="0"/>
              </a:rPr>
              <a:t>ỗn hợp trong tự nhiên đều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hỗn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hợp</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của hai hay nhiều chất khác </a:t>
            </a:r>
            <a:r>
              <a:rPr lang="vi-VN" sz="2800" b="1" dirty="0" smtClean="0">
                <a:latin typeface="Times New Roman" panose="02020603050405020304" pitchFamily="18" charset="0"/>
                <a:cs typeface="Times New Roman" panose="02020603050405020304" pitchFamily="18" charset="0"/>
              </a:rPr>
              <a:t>nhau</a:t>
            </a:r>
            <a:r>
              <a:rPr lang="en-US" sz="2800" dirty="0" smtClean="0"/>
              <a:t>. </a:t>
            </a:r>
            <a:r>
              <a:rPr lang="vi-VN" sz="2800" b="1" dirty="0" smtClean="0">
                <a:latin typeface="Times New Roman" panose="02020603050405020304" pitchFamily="18" charset="0"/>
                <a:cs typeface="Times New Roman" panose="02020603050405020304" pitchFamily="18" charset="0"/>
              </a:rPr>
              <a:t>Do </a:t>
            </a:r>
            <a:r>
              <a:rPr lang="vi-VN" sz="2800" b="1" dirty="0">
                <a:latin typeface="Times New Roman" panose="02020603050405020304" pitchFamily="18" charset="0"/>
                <a:cs typeface="Times New Roman" panose="02020603050405020304" pitchFamily="18" charset="0"/>
              </a:rPr>
              <a:t>nhu cầu sử dụng nên quá trình tách chất trong </a:t>
            </a:r>
            <a:r>
              <a:rPr lang="en-US" sz="2800" b="1" dirty="0" err="1">
                <a:latin typeface="Times New Roman" panose="02020603050405020304" pitchFamily="18" charset="0"/>
                <a:cs typeface="Times New Roman" panose="02020603050405020304" pitchFamily="18" charset="0"/>
              </a:rPr>
              <a:t>đời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công nghệ hóa học là rất cần thiết. Một ví dụ điển hình cho quá trình tách chất trong công nghệ hóa học là công nghệ lọc hóa dầu. Dầu thô gồm hỗn hợp nhiều các </a:t>
            </a:r>
            <a:r>
              <a:rPr lang="vi-VN" sz="2800" b="1" u="sng" dirty="0">
                <a:latin typeface="Times New Roman" panose="02020603050405020304" pitchFamily="18" charset="0"/>
                <a:cs typeface="Times New Roman" panose="02020603050405020304" pitchFamily="18" charset="0"/>
                <a:hlinkClick r:id="rId2" tooltip="Hidrocacbon (trang chưa được viết)"/>
              </a:rPr>
              <a:t>hidrocacbon</a:t>
            </a:r>
            <a:r>
              <a:rPr lang="vi-VN" sz="2800" b="1" dirty="0">
                <a:latin typeface="Times New Roman" panose="02020603050405020304" pitchFamily="18" charset="0"/>
                <a:cs typeface="Times New Roman" panose="02020603050405020304" pitchFamily="18" charset="0"/>
              </a:rPr>
              <a:t> khác nhau, do đó để có thể sử dụng được cho những mục đích khác nhau, hỗn hợp dầu thô cần phải được tách ra thành các sản phẩm có ích như </a:t>
            </a:r>
            <a:r>
              <a:rPr lang="vi-VN" sz="2800" b="1" u="sng" dirty="0">
                <a:latin typeface="Times New Roman" panose="02020603050405020304" pitchFamily="18" charset="0"/>
                <a:cs typeface="Times New Roman" panose="02020603050405020304" pitchFamily="18" charset="0"/>
                <a:hlinkClick r:id="rId3" tooltip="Xăng"/>
              </a:rPr>
              <a:t>xăng</a:t>
            </a:r>
            <a:r>
              <a:rPr lang="vi-VN" sz="2800" b="1" dirty="0">
                <a:latin typeface="Times New Roman" panose="02020603050405020304" pitchFamily="18" charset="0"/>
                <a:cs typeface="Times New Roman" panose="02020603050405020304" pitchFamily="18" charset="0"/>
              </a:rPr>
              <a:t>, </a:t>
            </a:r>
            <a:r>
              <a:rPr lang="vi-VN" sz="2800" b="1" u="sng" dirty="0">
                <a:latin typeface="Times New Roman" panose="02020603050405020304" pitchFamily="18" charset="0"/>
                <a:cs typeface="Times New Roman" panose="02020603050405020304" pitchFamily="18" charset="0"/>
                <a:hlinkClick r:id="rId4" tooltip="Diezel (trang chưa được viết)"/>
              </a:rPr>
              <a:t>diezel</a:t>
            </a:r>
            <a:r>
              <a:rPr lang="vi-VN" sz="2800" b="1" dirty="0">
                <a:latin typeface="Times New Roman" panose="02020603050405020304" pitchFamily="18" charset="0"/>
                <a:cs typeface="Times New Roman" panose="02020603050405020304" pitchFamily="18" charset="0"/>
              </a:rPr>
              <a:t>, </a:t>
            </a:r>
            <a:r>
              <a:rPr lang="vi-VN" sz="2800" b="1" u="sng" dirty="0">
                <a:latin typeface="Times New Roman" panose="02020603050405020304" pitchFamily="18" charset="0"/>
                <a:cs typeface="Times New Roman" panose="02020603050405020304" pitchFamily="18" charset="0"/>
                <a:hlinkClick r:id="rId5" tooltip="Dầu nhờn"/>
              </a:rPr>
              <a:t>dầu nhờn</a:t>
            </a:r>
            <a:r>
              <a:rPr lang="vi-VN" sz="2800" b="1" dirty="0">
                <a:latin typeface="Times New Roman" panose="02020603050405020304" pitchFamily="18" charset="0"/>
                <a:cs typeface="Times New Roman" panose="02020603050405020304" pitchFamily="18" charset="0"/>
              </a:rPr>
              <a:t>, </a:t>
            </a:r>
            <a:r>
              <a:rPr lang="vi-VN" sz="2800" b="1" u="sng" dirty="0">
                <a:latin typeface="Times New Roman" panose="02020603050405020304" pitchFamily="18" charset="0"/>
                <a:cs typeface="Times New Roman" panose="02020603050405020304" pitchFamily="18" charset="0"/>
                <a:hlinkClick r:id="rId6" tooltip="Nhựa đường"/>
              </a:rPr>
              <a:t>nhựa đường</a:t>
            </a:r>
            <a:r>
              <a:rPr lang="vi-VN" sz="2800" b="1" dirty="0">
                <a:latin typeface="Times New Roman" panose="02020603050405020304" pitchFamily="18" charset="0"/>
                <a:cs typeface="Times New Roman" panose="02020603050405020304" pitchFamily="18" charset="0"/>
              </a:rPr>
              <a:t>.v.v..</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603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298709" y="1144795"/>
            <a:ext cx="10467833" cy="523220"/>
          </a:xfrm>
          <a:prstGeom prst="rect">
            <a:avLst/>
          </a:prstGeom>
          <a:noFill/>
        </p:spPr>
        <p:txBody>
          <a:bodyPr wrap="square" rtlCol="0">
            <a:spAutoFit/>
          </a:bodyPr>
          <a:lstStyle/>
          <a:p>
            <a:r>
              <a:rPr lang="en-US" sz="2800" b="1">
                <a:solidFill>
                  <a:srgbClr val="C00000"/>
                </a:solidFill>
              </a:rPr>
              <a:t>CỦNG CỐ</a:t>
            </a:r>
          </a:p>
        </p:txBody>
      </p:sp>
      <p:sp>
        <p:nvSpPr>
          <p:cNvPr id="18" name="Rectangle 17"/>
          <p:cNvSpPr/>
          <p:nvPr/>
        </p:nvSpPr>
        <p:spPr>
          <a:xfrm>
            <a:off x="1708387" y="1926714"/>
            <a:ext cx="9491125" cy="2888483"/>
          </a:xfrm>
          <a:prstGeom prst="rect">
            <a:avLst/>
          </a:prstGeom>
          <a:solidFill>
            <a:schemeClr val="accent1">
              <a:lumMod val="40000"/>
              <a:lumOff val="60000"/>
            </a:schemeClr>
          </a:solidFill>
        </p:spPr>
        <p:txBody>
          <a:bodyPr wrap="square">
            <a:spAutoFit/>
          </a:bodyPr>
          <a:lstStyle/>
          <a:p>
            <a:pPr marL="457200" indent="-457200">
              <a:lnSpc>
                <a:spcPct val="115000"/>
              </a:lnSpc>
              <a:spcAft>
                <a:spcPts val="0"/>
              </a:spcAft>
              <a:buAutoNum type="arabicPeriod"/>
              <a:tabLst>
                <a:tab pos="540385" algn="l"/>
              </a:tabLst>
            </a:pPr>
            <a:r>
              <a:rPr lang="en-US" sz="2600" b="1" dirty="0" err="1">
                <a:latin typeface="Times New Roman" panose="02020603050405020304" pitchFamily="18" charset="0"/>
                <a:ea typeface="Arial" panose="020B0604020202020204" pitchFamily="34" charset="0"/>
                <a:cs typeface="Arial" panose="020B0604020202020204" pitchFamily="34" charset="0"/>
              </a:rPr>
              <a:t>Hình</a:t>
            </a:r>
            <a:r>
              <a:rPr lang="en-US" sz="2600" b="1" dirty="0">
                <a:latin typeface="Times New Roman" panose="02020603050405020304" pitchFamily="18" charset="0"/>
                <a:ea typeface="Arial" panose="020B0604020202020204" pitchFamily="34" charset="0"/>
                <a:cs typeface="Arial" panose="020B0604020202020204" pitchFamily="34" charset="0"/>
              </a:rPr>
              <a:t> </a:t>
            </a:r>
            <a:r>
              <a:rPr lang="en-US" sz="2600" b="1" dirty="0" err="1">
                <a:latin typeface="Times New Roman" panose="02020603050405020304" pitchFamily="18" charset="0"/>
                <a:ea typeface="Arial" panose="020B0604020202020204" pitchFamily="34" charset="0"/>
                <a:cs typeface="Arial" panose="020B0604020202020204" pitchFamily="34" charset="0"/>
              </a:rPr>
              <a:t>thức</a:t>
            </a:r>
            <a:r>
              <a:rPr lang="en-US" sz="2600" b="1" dirty="0">
                <a:latin typeface="Times New Roman" panose="02020603050405020304" pitchFamily="18" charset="0"/>
                <a:ea typeface="Arial" panose="020B0604020202020204" pitchFamily="34" charset="0"/>
                <a:cs typeface="Arial" panose="020B0604020202020204" pitchFamily="34" charset="0"/>
              </a:rPr>
              <a:t>: HS </a:t>
            </a:r>
            <a:r>
              <a:rPr lang="en-US" sz="2600" b="1" dirty="0" err="1">
                <a:latin typeface="Times New Roman" panose="02020603050405020304" pitchFamily="18" charset="0"/>
                <a:ea typeface="Arial" panose="020B0604020202020204" pitchFamily="34" charset="0"/>
                <a:cs typeface="Arial" panose="020B0604020202020204" pitchFamily="34" charset="0"/>
              </a:rPr>
              <a:t>làm</a:t>
            </a:r>
            <a:r>
              <a:rPr lang="en-US" sz="2600" b="1" dirty="0">
                <a:latin typeface="Times New Roman" panose="02020603050405020304" pitchFamily="18" charset="0"/>
                <a:ea typeface="Arial" panose="020B0604020202020204" pitchFamily="34" charset="0"/>
                <a:cs typeface="Arial" panose="020B0604020202020204" pitchFamily="34" charset="0"/>
              </a:rPr>
              <a:t> </a:t>
            </a:r>
            <a:r>
              <a:rPr lang="en-US" sz="2600" b="1" dirty="0" err="1">
                <a:latin typeface="Times New Roman" panose="02020603050405020304" pitchFamily="18" charset="0"/>
                <a:ea typeface="Arial" panose="020B0604020202020204" pitchFamily="34" charset="0"/>
                <a:cs typeface="Arial" panose="020B0604020202020204" pitchFamily="34" charset="0"/>
              </a:rPr>
              <a:t>việc</a:t>
            </a:r>
            <a:r>
              <a:rPr lang="en-US" sz="2600" b="1" dirty="0">
                <a:latin typeface="Times New Roman" panose="02020603050405020304" pitchFamily="18" charset="0"/>
                <a:ea typeface="Arial" panose="020B0604020202020204" pitchFamily="34" charset="0"/>
                <a:cs typeface="Arial" panose="020B0604020202020204" pitchFamily="34" charset="0"/>
              </a:rPr>
              <a:t> </a:t>
            </a:r>
            <a:r>
              <a:rPr lang="en-US" sz="2600" b="1" dirty="0" err="1">
                <a:latin typeface="Times New Roman" panose="02020603050405020304" pitchFamily="18" charset="0"/>
                <a:ea typeface="Arial" panose="020B0604020202020204" pitchFamily="34" charset="0"/>
                <a:cs typeface="Arial" panose="020B0604020202020204" pitchFamily="34" charset="0"/>
              </a:rPr>
              <a:t>cá</a:t>
            </a:r>
            <a:r>
              <a:rPr lang="en-US" sz="2600" b="1" dirty="0">
                <a:latin typeface="Times New Roman" panose="02020603050405020304" pitchFamily="18" charset="0"/>
                <a:ea typeface="Arial" panose="020B0604020202020204" pitchFamily="34" charset="0"/>
                <a:cs typeface="Arial" panose="020B0604020202020204" pitchFamily="34" charset="0"/>
              </a:rPr>
              <a:t> </a:t>
            </a:r>
            <a:r>
              <a:rPr lang="en-US" sz="2600" b="1" dirty="0" err="1">
                <a:latin typeface="Times New Roman" panose="02020603050405020304" pitchFamily="18" charset="0"/>
                <a:ea typeface="Arial" panose="020B0604020202020204" pitchFamily="34" charset="0"/>
                <a:cs typeface="Arial" panose="020B0604020202020204" pitchFamily="34" charset="0"/>
              </a:rPr>
              <a:t>nhân</a:t>
            </a:r>
            <a:r>
              <a:rPr lang="en-US" sz="2600" b="1" dirty="0">
                <a:latin typeface="Times New Roman" panose="02020603050405020304" pitchFamily="18" charset="0"/>
                <a:ea typeface="Arial" panose="020B0604020202020204" pitchFamily="34" charset="0"/>
                <a:cs typeface="Arial" panose="020B0604020202020204" pitchFamily="34" charset="0"/>
              </a:rPr>
              <a:t>.</a:t>
            </a:r>
          </a:p>
          <a:p>
            <a:pPr marL="457200" indent="-457200">
              <a:lnSpc>
                <a:spcPct val="115000"/>
              </a:lnSpc>
              <a:spcAft>
                <a:spcPts val="0"/>
              </a:spcAft>
              <a:buAutoNum type="arabicPeriod"/>
              <a:tabLst>
                <a:tab pos="540385" algn="l"/>
              </a:tabLst>
            </a:pPr>
            <a:r>
              <a:rPr lang="en-US" sz="2600" b="1" dirty="0" err="1">
                <a:effectLst/>
                <a:latin typeface="Times New Roman" panose="02020603050405020304" pitchFamily="18" charset="0"/>
                <a:ea typeface="Calibri" panose="020F0502020204030204" pitchFamily="34" charset="0"/>
                <a:cs typeface="Arial" panose="020B0604020202020204" pitchFamily="34" charset="0"/>
              </a:rPr>
              <a:t>Nhiệm</a:t>
            </a:r>
            <a:r>
              <a:rPr lang="en-US" sz="2600" b="1" dirty="0">
                <a:effectLst/>
                <a:latin typeface="Times New Roman" panose="02020603050405020304" pitchFamily="18" charset="0"/>
                <a:ea typeface="Calibri" panose="020F0502020204030204" pitchFamily="34" charset="0"/>
                <a:cs typeface="Arial" panose="020B0604020202020204" pitchFamily="34" charset="0"/>
              </a:rPr>
              <a:t> </a:t>
            </a:r>
            <a:r>
              <a:rPr lang="en-US" sz="2600" b="1" dirty="0" err="1">
                <a:effectLst/>
                <a:latin typeface="Times New Roman" panose="02020603050405020304" pitchFamily="18" charset="0"/>
                <a:ea typeface="Calibri" panose="020F0502020204030204" pitchFamily="34" charset="0"/>
                <a:cs typeface="Arial" panose="020B0604020202020204" pitchFamily="34" charset="0"/>
              </a:rPr>
              <a:t>vụ</a:t>
            </a:r>
            <a:r>
              <a:rPr lang="en-US" sz="2600" b="1" dirty="0" smtClean="0">
                <a:effectLst/>
                <a:latin typeface="Times New Roman" panose="02020603050405020304" pitchFamily="18" charset="0"/>
                <a:ea typeface="Calibri" panose="020F0502020204030204" pitchFamily="34" charset="0"/>
                <a:cs typeface="Arial" panose="020B0604020202020204" pitchFamily="34" charset="0"/>
              </a:rPr>
              <a:t>:</a:t>
            </a:r>
          </a:p>
          <a:p>
            <a:pPr>
              <a:lnSpc>
                <a:spcPct val="115000"/>
              </a:lnSpc>
              <a:tabLst>
                <a:tab pos="540385" algn="l"/>
              </a:tabLst>
            </a:pPr>
            <a:r>
              <a:rPr lang="en-US" sz="26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Đề</a:t>
            </a:r>
            <a:r>
              <a:rPr lang="en-US" sz="2600" b="1" dirty="0" smtClean="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xuất</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phương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pháp</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làm</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sạch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bể</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cá</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cảnh</a:t>
            </a:r>
            <a:r>
              <a:rPr lang="en-US" sz="2600" b="1" dirty="0" smtClean="0">
                <a:latin typeface="Times New Roman" panose="02020603050405020304" pitchFamily="18" charset="0"/>
                <a:cs typeface="Times New Roman" panose="02020603050405020304" pitchFamily="18" charset="0"/>
              </a:rPr>
              <a:t>.</a:t>
            </a:r>
            <a:endParaRPr lang="en-US" sz="26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15000"/>
              </a:lnSpc>
              <a:spcAft>
                <a:spcPts val="0"/>
              </a:spcAft>
              <a:buFontTx/>
              <a:buChar char="-"/>
              <a:tabLst>
                <a:tab pos="540385" algn="l"/>
              </a:tabLst>
            </a:pPr>
            <a:r>
              <a:rPr lang="en-US" sz="2600" b="1" dirty="0" err="1">
                <a:latin typeface="Times New Roman" panose="02020603050405020304" pitchFamily="18" charset="0"/>
                <a:ea typeface="Calibri" panose="020F0502020204030204" pitchFamily="34" charset="0"/>
                <a:cs typeface="Arial" panose="020B0604020202020204" pitchFamily="34" charset="0"/>
              </a:rPr>
              <a:t>Viết</a:t>
            </a:r>
            <a:r>
              <a:rPr lang="en-US" sz="2600" b="1" dirty="0">
                <a:latin typeface="Times New Roman" panose="02020603050405020304" pitchFamily="18" charset="0"/>
                <a:ea typeface="Calibri" panose="020F0502020204030204" pitchFamily="34" charset="0"/>
                <a:cs typeface="Arial" panose="020B0604020202020204" pitchFamily="34" charset="0"/>
              </a:rPr>
              <a:t> 3 </a:t>
            </a:r>
            <a:r>
              <a:rPr lang="en-US" sz="2600" b="1" dirty="0" err="1">
                <a:latin typeface="Times New Roman" panose="02020603050405020304" pitchFamily="18" charset="0"/>
                <a:ea typeface="Calibri" panose="020F0502020204030204" pitchFamily="34" charset="0"/>
                <a:cs typeface="Arial" panose="020B0604020202020204" pitchFamily="34" charset="0"/>
              </a:rPr>
              <a:t>nội</a:t>
            </a:r>
            <a:r>
              <a:rPr lang="en-US" sz="2600" b="1" dirty="0">
                <a:latin typeface="Times New Roman" panose="02020603050405020304" pitchFamily="18" charset="0"/>
                <a:ea typeface="Calibri" panose="020F0502020204030204" pitchFamily="34" charset="0"/>
                <a:cs typeface="Arial" panose="020B0604020202020204" pitchFamily="34" charset="0"/>
              </a:rPr>
              <a:t> dung con </a:t>
            </a:r>
            <a:r>
              <a:rPr lang="en-US" sz="2600" b="1" dirty="0" err="1">
                <a:latin typeface="Times New Roman" panose="02020603050405020304" pitchFamily="18" charset="0"/>
                <a:ea typeface="Calibri" panose="020F0502020204030204" pitchFamily="34" charset="0"/>
                <a:cs typeface="Arial" panose="020B0604020202020204" pitchFamily="34" charset="0"/>
              </a:rPr>
              <a:t>ấn</a:t>
            </a:r>
            <a:r>
              <a:rPr lang="en-US" sz="2600" b="1" dirty="0">
                <a:latin typeface="Times New Roman" panose="02020603050405020304" pitchFamily="18" charset="0"/>
                <a:ea typeface="Calibri" panose="020F0502020204030204" pitchFamily="34" charset="0"/>
                <a:cs typeface="Arial" panose="020B0604020202020204" pitchFamily="34" charset="0"/>
              </a:rPr>
              <a:t> </a:t>
            </a:r>
            <a:r>
              <a:rPr lang="en-US" sz="2600" b="1" dirty="0" err="1">
                <a:latin typeface="Times New Roman" panose="02020603050405020304" pitchFamily="18" charset="0"/>
                <a:ea typeface="Calibri" panose="020F0502020204030204" pitchFamily="34" charset="0"/>
                <a:cs typeface="Arial" panose="020B0604020202020204" pitchFamily="34" charset="0"/>
              </a:rPr>
              <a:t>tượng</a:t>
            </a:r>
            <a:r>
              <a:rPr lang="en-US" sz="2600" b="1" dirty="0">
                <a:latin typeface="Times New Roman" panose="02020603050405020304" pitchFamily="18" charset="0"/>
                <a:ea typeface="Calibri" panose="020F0502020204030204" pitchFamily="34" charset="0"/>
                <a:cs typeface="Arial" panose="020B0604020202020204" pitchFamily="34" charset="0"/>
              </a:rPr>
              <a:t> </a:t>
            </a:r>
            <a:r>
              <a:rPr lang="en-US" sz="2600" b="1" dirty="0" err="1">
                <a:latin typeface="Times New Roman" panose="02020603050405020304" pitchFamily="18" charset="0"/>
                <a:ea typeface="Calibri" panose="020F0502020204030204" pitchFamily="34" charset="0"/>
                <a:cs typeface="Arial" panose="020B0604020202020204" pitchFamily="34" charset="0"/>
              </a:rPr>
              <a:t>nhất</a:t>
            </a:r>
            <a:r>
              <a:rPr lang="en-US" sz="2600" b="1" dirty="0">
                <a:latin typeface="Times New Roman" panose="02020603050405020304" pitchFamily="18" charset="0"/>
                <a:ea typeface="Calibri" panose="020F0502020204030204" pitchFamily="34" charset="0"/>
                <a:cs typeface="Arial" panose="020B0604020202020204" pitchFamily="34" charset="0"/>
              </a:rPr>
              <a:t> </a:t>
            </a:r>
            <a:r>
              <a:rPr lang="en-US" sz="2600" b="1" dirty="0" err="1">
                <a:latin typeface="Times New Roman" panose="02020603050405020304" pitchFamily="18" charset="0"/>
                <a:ea typeface="Calibri" panose="020F0502020204030204" pitchFamily="34" charset="0"/>
                <a:cs typeface="Arial" panose="020B0604020202020204" pitchFamily="34" charset="0"/>
              </a:rPr>
              <a:t>trong</a:t>
            </a:r>
            <a:r>
              <a:rPr lang="en-US" sz="2600" b="1" dirty="0">
                <a:latin typeface="Times New Roman" panose="02020603050405020304" pitchFamily="18" charset="0"/>
                <a:ea typeface="Calibri" panose="020F0502020204030204" pitchFamily="34" charset="0"/>
                <a:cs typeface="Arial" panose="020B0604020202020204" pitchFamily="34" charset="0"/>
              </a:rPr>
              <a:t> </a:t>
            </a:r>
            <a:r>
              <a:rPr lang="en-US" sz="2600" b="1" dirty="0" err="1">
                <a:latin typeface="Times New Roman" panose="02020603050405020304" pitchFamily="18" charset="0"/>
                <a:ea typeface="Calibri" panose="020F0502020204030204" pitchFamily="34" charset="0"/>
                <a:cs typeface="Arial" panose="020B0604020202020204" pitchFamily="34" charset="0"/>
              </a:rPr>
              <a:t>giờ</a:t>
            </a:r>
            <a:r>
              <a:rPr lang="en-US" sz="2600" b="1" dirty="0">
                <a:latin typeface="Times New Roman" panose="02020603050405020304" pitchFamily="18" charset="0"/>
                <a:ea typeface="Calibri" panose="020F0502020204030204" pitchFamily="34" charset="0"/>
                <a:cs typeface="Arial" panose="020B0604020202020204" pitchFamily="34" charset="0"/>
              </a:rPr>
              <a:t> </a:t>
            </a:r>
            <a:r>
              <a:rPr lang="en-US" sz="2600" b="1" dirty="0" err="1">
                <a:latin typeface="Times New Roman" panose="02020603050405020304" pitchFamily="18" charset="0"/>
                <a:ea typeface="Calibri" panose="020F0502020204030204" pitchFamily="34" charset="0"/>
                <a:cs typeface="Arial" panose="020B0604020202020204" pitchFamily="34" charset="0"/>
              </a:rPr>
              <a:t>học</a:t>
            </a:r>
            <a:r>
              <a:rPr lang="en-US" sz="2600" b="1" dirty="0">
                <a:latin typeface="Times New Roman" panose="02020603050405020304" pitchFamily="18" charset="0"/>
                <a:ea typeface="Calibri" panose="020F0502020204030204" pitchFamily="34" charset="0"/>
                <a:cs typeface="Arial" panose="020B0604020202020204" pitchFamily="34" charset="0"/>
              </a:rPr>
              <a:t> </a:t>
            </a:r>
            <a:r>
              <a:rPr lang="en-US" sz="2600" b="1" dirty="0" err="1">
                <a:latin typeface="Times New Roman" panose="02020603050405020304" pitchFamily="18" charset="0"/>
                <a:ea typeface="Calibri" panose="020F0502020204030204" pitchFamily="34" charset="0"/>
                <a:cs typeface="Arial" panose="020B0604020202020204" pitchFamily="34" charset="0"/>
              </a:rPr>
              <a:t>vào</a:t>
            </a:r>
            <a:r>
              <a:rPr lang="en-US" sz="2600" b="1" dirty="0">
                <a:latin typeface="Times New Roman" panose="02020603050405020304" pitchFamily="18" charset="0"/>
                <a:ea typeface="Calibri" panose="020F0502020204030204" pitchFamily="34" charset="0"/>
                <a:cs typeface="Arial" panose="020B0604020202020204" pitchFamily="34" charset="0"/>
              </a:rPr>
              <a:t> </a:t>
            </a:r>
            <a:r>
              <a:rPr lang="en-US" sz="2600" b="1" dirty="0" err="1">
                <a:latin typeface="Times New Roman" panose="02020603050405020304" pitchFamily="18" charset="0"/>
                <a:ea typeface="Calibri" panose="020F0502020204030204" pitchFamily="34" charset="0"/>
                <a:cs typeface="Arial" panose="020B0604020202020204" pitchFamily="34" charset="0"/>
              </a:rPr>
              <a:t>mục</a:t>
            </a:r>
            <a:r>
              <a:rPr lang="en-US" sz="2600" b="1" dirty="0">
                <a:latin typeface="Times New Roman" panose="02020603050405020304" pitchFamily="18" charset="0"/>
                <a:ea typeface="Calibri" panose="020F0502020204030204" pitchFamily="34" charset="0"/>
                <a:cs typeface="Arial" panose="020B0604020202020204" pitchFamily="34" charset="0"/>
              </a:rPr>
              <a:t> con </a:t>
            </a:r>
            <a:r>
              <a:rPr lang="en-US" sz="2600" b="1" dirty="0" err="1">
                <a:latin typeface="Times New Roman" panose="02020603050405020304" pitchFamily="18" charset="0"/>
                <a:ea typeface="Calibri" panose="020F0502020204030204" pitchFamily="34" charset="0"/>
                <a:cs typeface="Arial" panose="020B0604020202020204" pitchFamily="34" charset="0"/>
              </a:rPr>
              <a:t>đã</a:t>
            </a:r>
            <a:r>
              <a:rPr lang="en-US" sz="2600" b="1" dirty="0">
                <a:latin typeface="Times New Roman" panose="02020603050405020304" pitchFamily="18" charset="0"/>
                <a:ea typeface="Calibri" panose="020F0502020204030204" pitchFamily="34" charset="0"/>
                <a:cs typeface="Arial" panose="020B0604020202020204" pitchFamily="34" charset="0"/>
              </a:rPr>
              <a:t> </a:t>
            </a:r>
            <a:r>
              <a:rPr lang="en-US" sz="2600" b="1" dirty="0" err="1">
                <a:latin typeface="Times New Roman" panose="02020603050405020304" pitchFamily="18" charset="0"/>
                <a:ea typeface="Calibri" panose="020F0502020204030204" pitchFamily="34" charset="0"/>
                <a:cs typeface="Arial" panose="020B0604020202020204" pitchFamily="34" charset="0"/>
              </a:rPr>
              <a:t>học</a:t>
            </a:r>
            <a:r>
              <a:rPr lang="en-US" sz="2600" b="1" dirty="0">
                <a:latin typeface="Times New Roman" panose="02020603050405020304" pitchFamily="18" charset="0"/>
                <a:ea typeface="Calibri" panose="020F0502020204030204" pitchFamily="34" charset="0"/>
                <a:cs typeface="Arial" panose="020B0604020202020204" pitchFamily="34" charset="0"/>
              </a:rPr>
              <a:t> </a:t>
            </a:r>
            <a:r>
              <a:rPr lang="en-US" sz="2600" b="1" dirty="0" err="1">
                <a:latin typeface="Times New Roman" panose="02020603050405020304" pitchFamily="18" charset="0"/>
                <a:ea typeface="Calibri" panose="020F0502020204030204" pitchFamily="34" charset="0"/>
                <a:cs typeface="Arial" panose="020B0604020202020204" pitchFamily="34" charset="0"/>
              </a:rPr>
              <a:t>được</a:t>
            </a:r>
            <a:r>
              <a:rPr lang="en-US" sz="2600" b="1" dirty="0">
                <a:latin typeface="Times New Roman" panose="02020603050405020304" pitchFamily="18" charset="0"/>
                <a:ea typeface="Calibri" panose="020F0502020204030204" pitchFamily="34" charset="0"/>
                <a:cs typeface="Arial" panose="020B0604020202020204" pitchFamily="34" charset="0"/>
              </a:rPr>
              <a:t> </a:t>
            </a:r>
            <a:r>
              <a:rPr lang="en-US" sz="2600" b="1" dirty="0" err="1">
                <a:latin typeface="Times New Roman" panose="02020603050405020304" pitchFamily="18" charset="0"/>
                <a:ea typeface="Calibri" panose="020F0502020204030204" pitchFamily="34" charset="0"/>
                <a:cs typeface="Arial" panose="020B0604020202020204" pitchFamily="34" charset="0"/>
              </a:rPr>
              <a:t>trong</a:t>
            </a:r>
            <a:r>
              <a:rPr lang="en-US" sz="2600" b="1" dirty="0">
                <a:latin typeface="Times New Roman" panose="02020603050405020304" pitchFamily="18" charset="0"/>
                <a:ea typeface="Calibri" panose="020F0502020204030204" pitchFamily="34" charset="0"/>
                <a:cs typeface="Arial" panose="020B0604020202020204" pitchFamily="34" charset="0"/>
              </a:rPr>
              <a:t> PHT KWL.</a:t>
            </a:r>
          </a:p>
          <a:p>
            <a:pPr marL="342900" indent="-342900">
              <a:lnSpc>
                <a:spcPct val="115000"/>
              </a:lnSpc>
              <a:spcAft>
                <a:spcPts val="0"/>
              </a:spcAft>
              <a:buFontTx/>
              <a:buChar char="-"/>
              <a:tabLst>
                <a:tab pos="540385" algn="l"/>
              </a:tabLst>
            </a:pPr>
            <a:r>
              <a:rPr lang="en-US" sz="2600" b="1" dirty="0" err="1">
                <a:latin typeface="Times New Roman" panose="02020603050405020304" pitchFamily="18" charset="0"/>
                <a:ea typeface="Calibri" panose="020F0502020204030204" pitchFamily="34" charset="0"/>
                <a:cs typeface="Arial" panose="020B0604020202020204" pitchFamily="34" charset="0"/>
              </a:rPr>
              <a:t>Tóm</a:t>
            </a:r>
            <a:r>
              <a:rPr lang="en-US" sz="2600" b="1" dirty="0">
                <a:latin typeface="Times New Roman" panose="02020603050405020304" pitchFamily="18" charset="0"/>
                <a:ea typeface="Calibri" panose="020F0502020204030204" pitchFamily="34" charset="0"/>
                <a:cs typeface="Arial" panose="020B0604020202020204" pitchFamily="34" charset="0"/>
              </a:rPr>
              <a:t> </a:t>
            </a:r>
            <a:r>
              <a:rPr lang="en-US" sz="2600" b="1" dirty="0" err="1">
                <a:latin typeface="Times New Roman" panose="02020603050405020304" pitchFamily="18" charset="0"/>
                <a:ea typeface="Calibri" panose="020F0502020204030204" pitchFamily="34" charset="0"/>
                <a:cs typeface="Arial" panose="020B0604020202020204" pitchFamily="34" charset="0"/>
              </a:rPr>
              <a:t>tắt</a:t>
            </a:r>
            <a:r>
              <a:rPr lang="en-US" sz="2600" b="1" dirty="0">
                <a:latin typeface="Times New Roman" panose="02020603050405020304" pitchFamily="18" charset="0"/>
                <a:ea typeface="Calibri" panose="020F0502020204030204" pitchFamily="34" charset="0"/>
                <a:cs typeface="Arial" panose="020B0604020202020204" pitchFamily="34" charset="0"/>
              </a:rPr>
              <a:t> </a:t>
            </a:r>
            <a:r>
              <a:rPr lang="en-US" sz="2600" b="1" dirty="0" err="1">
                <a:latin typeface="Times New Roman" panose="02020603050405020304" pitchFamily="18" charset="0"/>
                <a:ea typeface="Calibri" panose="020F0502020204030204" pitchFamily="34" charset="0"/>
                <a:cs typeface="Arial" panose="020B0604020202020204" pitchFamily="34" charset="0"/>
              </a:rPr>
              <a:t>nội</a:t>
            </a:r>
            <a:r>
              <a:rPr lang="en-US" sz="2600" b="1" dirty="0">
                <a:latin typeface="Times New Roman" panose="02020603050405020304" pitchFamily="18" charset="0"/>
                <a:ea typeface="Calibri" panose="020F0502020204030204" pitchFamily="34" charset="0"/>
                <a:cs typeface="Arial" panose="020B0604020202020204" pitchFamily="34" charset="0"/>
              </a:rPr>
              <a:t> dung </a:t>
            </a:r>
            <a:r>
              <a:rPr lang="en-US" sz="2600" b="1" dirty="0" err="1">
                <a:latin typeface="Times New Roman" panose="02020603050405020304" pitchFamily="18" charset="0"/>
                <a:ea typeface="Calibri" panose="020F0502020204030204" pitchFamily="34" charset="0"/>
                <a:cs typeface="Arial" panose="020B0604020202020204" pitchFamily="34" charset="0"/>
              </a:rPr>
              <a:t>bài</a:t>
            </a:r>
            <a:r>
              <a:rPr lang="en-US" sz="2600" b="1" dirty="0">
                <a:latin typeface="Times New Roman" panose="02020603050405020304" pitchFamily="18" charset="0"/>
                <a:ea typeface="Calibri" panose="020F0502020204030204" pitchFamily="34" charset="0"/>
                <a:cs typeface="Arial" panose="020B0604020202020204" pitchFamily="34" charset="0"/>
              </a:rPr>
              <a:t> </a:t>
            </a:r>
            <a:r>
              <a:rPr lang="en-US" sz="2600" b="1" dirty="0" err="1">
                <a:latin typeface="Times New Roman" panose="02020603050405020304" pitchFamily="18" charset="0"/>
                <a:ea typeface="Calibri" panose="020F0502020204030204" pitchFamily="34" charset="0"/>
                <a:cs typeface="Arial" panose="020B0604020202020204" pitchFamily="34" charset="0"/>
              </a:rPr>
              <a:t>học</a:t>
            </a:r>
            <a:r>
              <a:rPr lang="en-US" sz="2600" b="1" dirty="0">
                <a:latin typeface="Times New Roman" panose="02020603050405020304" pitchFamily="18" charset="0"/>
                <a:ea typeface="Calibri" panose="020F0502020204030204" pitchFamily="34" charset="0"/>
                <a:cs typeface="Arial" panose="020B0604020202020204" pitchFamily="34" charset="0"/>
              </a:rPr>
              <a:t> </a:t>
            </a:r>
            <a:r>
              <a:rPr lang="en-US" sz="2600" b="1" dirty="0" err="1">
                <a:latin typeface="Times New Roman" panose="02020603050405020304" pitchFamily="18" charset="0"/>
                <a:ea typeface="Calibri" panose="020F0502020204030204" pitchFamily="34" charset="0"/>
                <a:cs typeface="Arial" panose="020B0604020202020204" pitchFamily="34" charset="0"/>
              </a:rPr>
              <a:t>dưới</a:t>
            </a:r>
            <a:r>
              <a:rPr lang="en-US" sz="2600" b="1" dirty="0">
                <a:latin typeface="Times New Roman" panose="02020603050405020304" pitchFamily="18" charset="0"/>
                <a:ea typeface="Calibri" panose="020F0502020204030204" pitchFamily="34" charset="0"/>
                <a:cs typeface="Arial" panose="020B0604020202020204" pitchFamily="34" charset="0"/>
              </a:rPr>
              <a:t> </a:t>
            </a:r>
            <a:r>
              <a:rPr lang="en-US" sz="2600" b="1" dirty="0" err="1">
                <a:latin typeface="Times New Roman" panose="02020603050405020304" pitchFamily="18" charset="0"/>
                <a:ea typeface="Calibri" panose="020F0502020204030204" pitchFamily="34" charset="0"/>
                <a:cs typeface="Arial" panose="020B0604020202020204" pitchFamily="34" charset="0"/>
              </a:rPr>
              <a:t>dạng</a:t>
            </a:r>
            <a:r>
              <a:rPr lang="en-US" sz="2600" b="1" dirty="0">
                <a:latin typeface="Times New Roman" panose="02020603050405020304" pitchFamily="18" charset="0"/>
                <a:ea typeface="Calibri" panose="020F0502020204030204" pitchFamily="34" charset="0"/>
                <a:cs typeface="Arial" panose="020B0604020202020204" pitchFamily="34" charset="0"/>
              </a:rPr>
              <a:t> </a:t>
            </a:r>
            <a:r>
              <a:rPr lang="en-US" sz="2600" b="1" dirty="0" err="1">
                <a:latin typeface="Times New Roman" panose="02020603050405020304" pitchFamily="18" charset="0"/>
                <a:ea typeface="Calibri" panose="020F0502020204030204" pitchFamily="34" charset="0"/>
                <a:cs typeface="Arial" panose="020B0604020202020204" pitchFamily="34" charset="0"/>
              </a:rPr>
              <a:t>sơ</a:t>
            </a:r>
            <a:r>
              <a:rPr lang="en-US" sz="2600" b="1" dirty="0">
                <a:latin typeface="Times New Roman" panose="02020603050405020304" pitchFamily="18" charset="0"/>
                <a:ea typeface="Calibri" panose="020F0502020204030204" pitchFamily="34" charset="0"/>
                <a:cs typeface="Arial" panose="020B0604020202020204" pitchFamily="34" charset="0"/>
              </a:rPr>
              <a:t> </a:t>
            </a:r>
            <a:r>
              <a:rPr lang="en-US" sz="2600" b="1" dirty="0" err="1">
                <a:latin typeface="Times New Roman" panose="02020603050405020304" pitchFamily="18" charset="0"/>
                <a:ea typeface="Calibri" panose="020F0502020204030204" pitchFamily="34" charset="0"/>
                <a:cs typeface="Arial" panose="020B0604020202020204" pitchFamily="34" charset="0"/>
              </a:rPr>
              <a:t>đồ</a:t>
            </a:r>
            <a:r>
              <a:rPr lang="en-US" sz="2600" b="1" dirty="0">
                <a:latin typeface="Times New Roman" panose="02020603050405020304" pitchFamily="18" charset="0"/>
                <a:ea typeface="Calibri" panose="020F0502020204030204" pitchFamily="34" charset="0"/>
                <a:cs typeface="Arial" panose="020B0604020202020204" pitchFamily="34" charset="0"/>
              </a:rPr>
              <a:t> </a:t>
            </a:r>
            <a:r>
              <a:rPr lang="en-US" sz="2600" b="1" dirty="0" err="1">
                <a:latin typeface="Times New Roman" panose="02020603050405020304" pitchFamily="18" charset="0"/>
                <a:ea typeface="Calibri" panose="020F0502020204030204" pitchFamily="34" charset="0"/>
                <a:cs typeface="Arial" panose="020B0604020202020204" pitchFamily="34" charset="0"/>
              </a:rPr>
              <a:t>tư</a:t>
            </a:r>
            <a:r>
              <a:rPr lang="en-US" sz="2600" b="1" dirty="0">
                <a:latin typeface="Times New Roman" panose="02020603050405020304" pitchFamily="18" charset="0"/>
                <a:ea typeface="Calibri" panose="020F0502020204030204" pitchFamily="34" charset="0"/>
                <a:cs typeface="Arial" panose="020B0604020202020204" pitchFamily="34" charset="0"/>
              </a:rPr>
              <a:t> </a:t>
            </a:r>
            <a:r>
              <a:rPr lang="en-US" sz="2600" b="1" dirty="0" err="1">
                <a:latin typeface="Times New Roman" panose="02020603050405020304" pitchFamily="18" charset="0"/>
                <a:ea typeface="Calibri" panose="020F0502020204030204" pitchFamily="34" charset="0"/>
                <a:cs typeface="Arial" panose="020B0604020202020204" pitchFamily="34" charset="0"/>
              </a:rPr>
              <a:t>duy</a:t>
            </a:r>
            <a:r>
              <a:rPr lang="en-US" sz="2600" b="1" dirty="0">
                <a:latin typeface="Times New Roman" panose="02020603050405020304" pitchFamily="18" charset="0"/>
                <a:ea typeface="Calibri" panose="020F0502020204030204" pitchFamily="34" charset="0"/>
                <a:cs typeface="Arial" panose="020B0604020202020204" pitchFamily="34" charset="0"/>
              </a:rPr>
              <a:t>. </a:t>
            </a:r>
            <a:endParaRPr lang="en-US" sz="2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0" name="Title 1"/>
          <p:cNvSpPr txBox="1">
            <a:spLocks/>
          </p:cNvSpPr>
          <p:nvPr/>
        </p:nvSpPr>
        <p:spPr>
          <a:xfrm>
            <a:off x="4670789" y="105463"/>
            <a:ext cx="6596418" cy="53657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700" b="1" u="sng">
                <a:solidFill>
                  <a:srgbClr val="C00000"/>
                </a:solidFill>
              </a:rPr>
              <a:t>Chương IV -  Bài 17 –</a:t>
            </a:r>
            <a:r>
              <a:rPr lang="en-US" sz="2700" b="1">
                <a:solidFill>
                  <a:srgbClr val="C00000"/>
                </a:solidFill>
              </a:rPr>
              <a:t>Tách chất khỏi hỗn hợp</a:t>
            </a:r>
            <a:r>
              <a:rPr lang="en-US" sz="2700" b="1" u="sng">
                <a:solidFill>
                  <a:srgbClr val="C00000"/>
                </a:solidFill>
              </a:rPr>
              <a:t>.</a:t>
            </a:r>
            <a:endParaRPr lang="en-US" sz="2700" b="1" u="sng" dirty="0">
              <a:solidFill>
                <a:srgbClr val="C00000"/>
              </a:solidFill>
            </a:endParaRP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030" y="83073"/>
            <a:ext cx="1027562" cy="680994"/>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4109" y="37571"/>
            <a:ext cx="841664" cy="726496"/>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0085" y="91061"/>
            <a:ext cx="830822" cy="665017"/>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6288" y="111868"/>
            <a:ext cx="794160" cy="644209"/>
          </a:xfrm>
          <a:prstGeom prst="rect">
            <a:avLst/>
          </a:prstGeom>
        </p:spPr>
      </p:pic>
    </p:spTree>
    <p:extLst>
      <p:ext uri="{BB962C8B-B14F-4D97-AF65-F5344CB8AC3E}">
        <p14:creationId xmlns:p14="http://schemas.microsoft.com/office/powerpoint/2010/main" val="12163623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96036" y="1201003"/>
            <a:ext cx="10467833" cy="523220"/>
          </a:xfrm>
          <a:prstGeom prst="rect">
            <a:avLst/>
          </a:prstGeom>
          <a:noFill/>
        </p:spPr>
        <p:txBody>
          <a:bodyPr wrap="square" rtlCol="0">
            <a:spAutoFit/>
          </a:bodyPr>
          <a:lstStyle/>
          <a:p>
            <a:r>
              <a:rPr lang="en-US" sz="2800" b="1" dirty="0">
                <a:solidFill>
                  <a:srgbClr val="C00000"/>
                </a:solidFill>
              </a:rPr>
              <a:t>VẬN DỤNG</a:t>
            </a:r>
          </a:p>
        </p:txBody>
      </p:sp>
      <p:sp>
        <p:nvSpPr>
          <p:cNvPr id="18" name="Rectangle 17"/>
          <p:cNvSpPr/>
          <p:nvPr/>
        </p:nvSpPr>
        <p:spPr>
          <a:xfrm>
            <a:off x="1708387" y="1926714"/>
            <a:ext cx="9491125" cy="4244239"/>
          </a:xfrm>
          <a:prstGeom prst="rect">
            <a:avLst/>
          </a:prstGeom>
          <a:solidFill>
            <a:schemeClr val="accent1">
              <a:lumMod val="40000"/>
              <a:lumOff val="60000"/>
            </a:schemeClr>
          </a:solidFill>
        </p:spPr>
        <p:txBody>
          <a:bodyPr wrap="square">
            <a:spAutoFit/>
          </a:bodyPr>
          <a:lstStyle/>
          <a:p>
            <a:pPr marL="457200" indent="-457200">
              <a:lnSpc>
                <a:spcPct val="115000"/>
              </a:lnSpc>
              <a:spcAft>
                <a:spcPts val="0"/>
              </a:spcAft>
              <a:buAutoNum type="arabicPeriod"/>
              <a:tabLst>
                <a:tab pos="540385" algn="l"/>
              </a:tabLst>
            </a:pPr>
            <a:r>
              <a:rPr lang="en-US" sz="2600" b="1" dirty="0" err="1">
                <a:latin typeface="Times New Roman" panose="02020603050405020304" pitchFamily="18" charset="0"/>
                <a:ea typeface="Arial" panose="020B0604020202020204" pitchFamily="34" charset="0"/>
                <a:cs typeface="Arial" panose="020B0604020202020204" pitchFamily="34" charset="0"/>
              </a:rPr>
              <a:t>Hình</a:t>
            </a:r>
            <a:r>
              <a:rPr lang="en-US" sz="2600" b="1" dirty="0">
                <a:latin typeface="Times New Roman" panose="02020603050405020304" pitchFamily="18" charset="0"/>
                <a:ea typeface="Arial" panose="020B0604020202020204" pitchFamily="34" charset="0"/>
                <a:cs typeface="Arial" panose="020B0604020202020204" pitchFamily="34" charset="0"/>
              </a:rPr>
              <a:t> </a:t>
            </a:r>
            <a:r>
              <a:rPr lang="en-US" sz="2600" b="1" dirty="0" err="1">
                <a:latin typeface="Times New Roman" panose="02020603050405020304" pitchFamily="18" charset="0"/>
                <a:ea typeface="Arial" panose="020B0604020202020204" pitchFamily="34" charset="0"/>
                <a:cs typeface="Arial" panose="020B0604020202020204" pitchFamily="34" charset="0"/>
              </a:rPr>
              <a:t>thức</a:t>
            </a:r>
            <a:r>
              <a:rPr lang="en-US" sz="2600" b="1" dirty="0">
                <a:latin typeface="Times New Roman" panose="02020603050405020304" pitchFamily="18" charset="0"/>
                <a:ea typeface="Arial" panose="020B0604020202020204" pitchFamily="34" charset="0"/>
                <a:cs typeface="Arial" panose="020B0604020202020204" pitchFamily="34" charset="0"/>
              </a:rPr>
              <a:t>: HS </a:t>
            </a:r>
            <a:r>
              <a:rPr lang="en-US" sz="2600" b="1" dirty="0" err="1">
                <a:latin typeface="Times New Roman" panose="02020603050405020304" pitchFamily="18" charset="0"/>
                <a:ea typeface="Arial" panose="020B0604020202020204" pitchFamily="34" charset="0"/>
                <a:cs typeface="Arial" panose="020B0604020202020204" pitchFamily="34" charset="0"/>
              </a:rPr>
              <a:t>làm</a:t>
            </a:r>
            <a:r>
              <a:rPr lang="en-US" sz="2600" b="1" dirty="0">
                <a:latin typeface="Times New Roman" panose="02020603050405020304" pitchFamily="18" charset="0"/>
                <a:ea typeface="Arial" panose="020B0604020202020204" pitchFamily="34" charset="0"/>
                <a:cs typeface="Arial" panose="020B0604020202020204" pitchFamily="34" charset="0"/>
              </a:rPr>
              <a:t> </a:t>
            </a:r>
            <a:r>
              <a:rPr lang="en-US" sz="2600" b="1" dirty="0" err="1">
                <a:latin typeface="Times New Roman" panose="02020603050405020304" pitchFamily="18" charset="0"/>
                <a:ea typeface="Arial" panose="020B0604020202020204" pitchFamily="34" charset="0"/>
                <a:cs typeface="Arial" panose="020B0604020202020204" pitchFamily="34" charset="0"/>
              </a:rPr>
              <a:t>việc</a:t>
            </a:r>
            <a:r>
              <a:rPr lang="en-US" sz="2600" b="1" dirty="0">
                <a:latin typeface="Times New Roman" panose="02020603050405020304" pitchFamily="18" charset="0"/>
                <a:ea typeface="Arial" panose="020B0604020202020204" pitchFamily="34" charset="0"/>
                <a:cs typeface="Arial" panose="020B0604020202020204" pitchFamily="34" charset="0"/>
              </a:rPr>
              <a:t> </a:t>
            </a:r>
            <a:r>
              <a:rPr lang="en-US" sz="2600" b="1" dirty="0" err="1">
                <a:latin typeface="Times New Roman" panose="02020603050405020304" pitchFamily="18" charset="0"/>
                <a:ea typeface="Arial" panose="020B0604020202020204" pitchFamily="34" charset="0"/>
                <a:cs typeface="Arial" panose="020B0604020202020204" pitchFamily="34" charset="0"/>
              </a:rPr>
              <a:t>cá</a:t>
            </a:r>
            <a:r>
              <a:rPr lang="en-US" sz="2600" b="1" dirty="0">
                <a:latin typeface="Times New Roman" panose="02020603050405020304" pitchFamily="18" charset="0"/>
                <a:ea typeface="Arial" panose="020B0604020202020204" pitchFamily="34" charset="0"/>
                <a:cs typeface="Arial" panose="020B0604020202020204" pitchFamily="34" charset="0"/>
              </a:rPr>
              <a:t> </a:t>
            </a:r>
            <a:r>
              <a:rPr lang="en-US" sz="2600" b="1" dirty="0" err="1">
                <a:latin typeface="Times New Roman" panose="02020603050405020304" pitchFamily="18" charset="0"/>
                <a:ea typeface="Arial" panose="020B0604020202020204" pitchFamily="34" charset="0"/>
                <a:cs typeface="Arial" panose="020B0604020202020204" pitchFamily="34" charset="0"/>
              </a:rPr>
              <a:t>nhân</a:t>
            </a:r>
            <a:r>
              <a:rPr lang="en-US" sz="2600" b="1" dirty="0">
                <a:latin typeface="Times New Roman" panose="02020603050405020304" pitchFamily="18" charset="0"/>
                <a:ea typeface="Arial" panose="020B0604020202020204" pitchFamily="34" charset="0"/>
                <a:cs typeface="Arial" panose="020B0604020202020204" pitchFamily="34" charset="0"/>
              </a:rPr>
              <a:t>.</a:t>
            </a:r>
          </a:p>
          <a:p>
            <a:pPr marL="457200" indent="-457200">
              <a:lnSpc>
                <a:spcPct val="115000"/>
              </a:lnSpc>
              <a:spcAft>
                <a:spcPts val="0"/>
              </a:spcAft>
              <a:buAutoNum type="arabicPeriod"/>
              <a:tabLst>
                <a:tab pos="540385" algn="l"/>
              </a:tabLst>
            </a:pPr>
            <a:r>
              <a:rPr lang="en-US" sz="2600" b="1" dirty="0" err="1">
                <a:effectLst/>
                <a:latin typeface="Times New Roman" panose="02020603050405020304" pitchFamily="18" charset="0"/>
                <a:ea typeface="Calibri" panose="020F0502020204030204" pitchFamily="34" charset="0"/>
                <a:cs typeface="Arial" panose="020B0604020202020204" pitchFamily="34" charset="0"/>
              </a:rPr>
              <a:t>Nhiệm</a:t>
            </a:r>
            <a:r>
              <a:rPr lang="en-US" sz="2600" b="1" dirty="0">
                <a:effectLst/>
                <a:latin typeface="Times New Roman" panose="02020603050405020304" pitchFamily="18" charset="0"/>
                <a:ea typeface="Calibri" panose="020F0502020204030204" pitchFamily="34" charset="0"/>
                <a:cs typeface="Arial" panose="020B0604020202020204" pitchFamily="34" charset="0"/>
              </a:rPr>
              <a:t> </a:t>
            </a:r>
            <a:r>
              <a:rPr lang="en-US" sz="2600" b="1" dirty="0" err="1">
                <a:effectLst/>
                <a:latin typeface="Times New Roman" panose="02020603050405020304" pitchFamily="18" charset="0"/>
                <a:ea typeface="Calibri" panose="020F0502020204030204" pitchFamily="34" charset="0"/>
                <a:cs typeface="Arial" panose="020B0604020202020204" pitchFamily="34" charset="0"/>
              </a:rPr>
              <a:t>vụ</a:t>
            </a:r>
            <a:r>
              <a:rPr lang="en-US" sz="2600" b="1" dirty="0">
                <a:effectLst/>
                <a:latin typeface="Times New Roman" panose="02020603050405020304" pitchFamily="18" charset="0"/>
                <a:ea typeface="Calibri" panose="020F0502020204030204" pitchFamily="34" charset="0"/>
                <a:cs typeface="Arial" panose="020B0604020202020204" pitchFamily="34" charset="0"/>
              </a:rPr>
              <a:t>: </a:t>
            </a:r>
          </a:p>
          <a:p>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Quá</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trình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làm</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muối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tinh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từ</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nước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biển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sử</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dụng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phương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pháp</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tách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chất</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nào</a:t>
            </a:r>
            <a:r>
              <a:rPr lang="en-US" sz="2600" b="1" dirty="0">
                <a:latin typeface="Times New Roman" panose="02020603050405020304" pitchFamily="18" charset="0"/>
                <a:cs typeface="Times New Roman" panose="02020603050405020304" pitchFamily="18" charset="0"/>
              </a:rPr>
              <a:t>?</a:t>
            </a:r>
          </a:p>
          <a:p>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Khi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có</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sự</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cố</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tràn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dầu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trên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biển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người</a:t>
            </a:r>
            <a:r>
              <a:rPr lang="en-US" sz="2600" b="1" dirty="0">
                <a:latin typeface="Times New Roman" panose="02020603050405020304" pitchFamily="18" charset="0"/>
                <a:cs typeface="Times New Roman" panose="02020603050405020304" pitchFamily="18" charset="0"/>
              </a:rPr>
              <a:t> ta </a:t>
            </a:r>
            <a:r>
              <a:rPr lang="en-US" sz="2600" b="1" dirty="0" err="1">
                <a:latin typeface="Times New Roman" panose="02020603050405020304" pitchFamily="18" charset="0"/>
                <a:cs typeface="Times New Roman" panose="02020603050405020304" pitchFamily="18" charset="0"/>
              </a:rPr>
              <a:t>làm</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thế</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nào</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để</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thu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hồi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được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dầu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thô</a:t>
            </a:r>
            <a:r>
              <a:rPr lang="en-US" sz="2600" b="1" dirty="0">
                <a:latin typeface="Times New Roman" panose="02020603050405020304" pitchFamily="18" charset="0"/>
                <a:cs typeface="Times New Roman" panose="02020603050405020304" pitchFamily="18" charset="0"/>
              </a:rPr>
              <a:t>?</a:t>
            </a:r>
          </a:p>
          <a:p>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Không</a:t>
            </a:r>
            <a:r>
              <a:rPr lang="en-US" sz="2600" b="1" dirty="0" smtClean="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khí</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tại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thành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phố</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Hà</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Nội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hiện</a:t>
            </a:r>
            <a:r>
              <a:rPr lang="en-US" sz="2600" b="1" dirty="0">
                <a:latin typeface="Times New Roman" panose="02020603050405020304" pitchFamily="18" charset="0"/>
                <a:cs typeface="Times New Roman" panose="02020603050405020304" pitchFamily="18" charset="0"/>
              </a:rPr>
              <a:t> nay </a:t>
            </a:r>
            <a:r>
              <a:rPr lang="en-US" sz="2600" b="1" dirty="0" err="1">
                <a:latin typeface="Times New Roman" panose="02020603050405020304" pitchFamily="18" charset="0"/>
                <a:cs typeface="Times New Roman" panose="02020603050405020304" pitchFamily="18" charset="0"/>
              </a:rPr>
              <a:t>đang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bị</a:t>
            </a:r>
            <a:r>
              <a:rPr lang="en-US" sz="2600" b="1" dirty="0">
                <a:latin typeface="Times New Roman" panose="02020603050405020304" pitchFamily="18" charset="0"/>
                <a:cs typeface="Times New Roman" panose="02020603050405020304" pitchFamily="18" charset="0"/>
              </a:rPr>
              <a:t> ô </a:t>
            </a:r>
            <a:r>
              <a:rPr lang="en-US" sz="2600" b="1" dirty="0" err="1">
                <a:latin typeface="Times New Roman" panose="02020603050405020304" pitchFamily="18" charset="0"/>
                <a:cs typeface="Times New Roman" panose="02020603050405020304" pitchFamily="18" charset="0"/>
              </a:rPr>
              <a:t>nhiễm</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bụi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mịn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khi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tham</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gia</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giao</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thông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chúng</a:t>
            </a:r>
            <a:r>
              <a:rPr lang="en-US" sz="2600" b="1" dirty="0">
                <a:latin typeface="Times New Roman" panose="02020603050405020304" pitchFamily="18" charset="0"/>
                <a:cs typeface="Times New Roman" panose="02020603050405020304" pitchFamily="18" charset="0"/>
              </a:rPr>
              <a:t> ta </a:t>
            </a:r>
            <a:r>
              <a:rPr lang="en-US" sz="2600" b="1" dirty="0" err="1">
                <a:latin typeface="Times New Roman" panose="02020603050405020304" pitchFamily="18" charset="0"/>
                <a:cs typeface="Times New Roman" panose="02020603050405020304" pitchFamily="18" charset="0"/>
              </a:rPr>
              <a:t>cần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tạo</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thói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quen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gì</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để</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hạn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chế</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tác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hại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của</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bụi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mịn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tác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động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đến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sức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khỏe</a:t>
            </a:r>
            <a:r>
              <a:rPr lang="en-US" sz="2600" b="1" dirty="0" smtClean="0">
                <a:latin typeface="Times New Roman" panose="02020603050405020304" pitchFamily="18" charset="0"/>
                <a:cs typeface="Times New Roman" panose="02020603050405020304" pitchFamily="18" charset="0"/>
              </a:rPr>
              <a:t>?</a:t>
            </a:r>
          </a:p>
          <a:p>
            <a:r>
              <a:rPr lang="en-US" sz="28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Đề</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xuất</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phương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pháp</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làm</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sạch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bể</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cá</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cảnh</a:t>
            </a:r>
            <a:r>
              <a:rPr lang="en-US" sz="2600" b="1" dirty="0" smtClean="0">
                <a:latin typeface="Times New Roman" panose="02020603050405020304" pitchFamily="18" charset="0"/>
                <a:cs typeface="Times New Roman" panose="02020603050405020304" pitchFamily="18" charset="0"/>
              </a:rPr>
              <a:t>.</a:t>
            </a:r>
            <a:endParaRPr lang="en-US" sz="2600" b="1" dirty="0">
              <a:latin typeface="Times New Roman" panose="02020603050405020304" pitchFamily="18" charset="0"/>
              <a:cs typeface="Times New Roman" panose="02020603050405020304" pitchFamily="18" charset="0"/>
            </a:endParaRPr>
          </a:p>
        </p:txBody>
      </p:sp>
      <p:sp>
        <p:nvSpPr>
          <p:cNvPr id="10" name="Title 1"/>
          <p:cNvSpPr txBox="1">
            <a:spLocks/>
          </p:cNvSpPr>
          <p:nvPr/>
        </p:nvSpPr>
        <p:spPr>
          <a:xfrm>
            <a:off x="4670789" y="105463"/>
            <a:ext cx="6596418" cy="53657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700" b="1" u="sng">
                <a:solidFill>
                  <a:srgbClr val="C00000"/>
                </a:solidFill>
              </a:rPr>
              <a:t>Chương IV -  Bài 17 –</a:t>
            </a:r>
            <a:r>
              <a:rPr lang="en-US" sz="2700" b="1">
                <a:solidFill>
                  <a:srgbClr val="C00000"/>
                </a:solidFill>
              </a:rPr>
              <a:t>Tách chất khỏi hỗn hợp</a:t>
            </a:r>
            <a:r>
              <a:rPr lang="en-US" sz="2700" b="1" u="sng">
                <a:solidFill>
                  <a:srgbClr val="C00000"/>
                </a:solidFill>
              </a:rPr>
              <a:t>.</a:t>
            </a:r>
            <a:endParaRPr lang="en-US" sz="2700" b="1" u="sng" dirty="0">
              <a:solidFill>
                <a:srgbClr val="C00000"/>
              </a:solidFill>
            </a:endParaRP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030" y="83073"/>
            <a:ext cx="1027562" cy="680994"/>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4109" y="37571"/>
            <a:ext cx="841664" cy="726496"/>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0085" y="91061"/>
            <a:ext cx="830822" cy="665017"/>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6288" y="111868"/>
            <a:ext cx="794160" cy="644209"/>
          </a:xfrm>
          <a:prstGeom prst="rect">
            <a:avLst/>
          </a:prstGeom>
        </p:spPr>
      </p:pic>
    </p:spTree>
    <p:extLst>
      <p:ext uri="{BB962C8B-B14F-4D97-AF65-F5344CB8AC3E}">
        <p14:creationId xmlns:p14="http://schemas.microsoft.com/office/powerpoint/2010/main" val="23583667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369792"/>
          </a:xfrm>
          <a:prstGeom prst="rect">
            <a:avLst/>
          </a:prstGeom>
        </p:spPr>
      </p:pic>
    </p:spTree>
    <p:extLst>
      <p:ext uri="{BB962C8B-B14F-4D97-AF65-F5344CB8AC3E}">
        <p14:creationId xmlns:p14="http://schemas.microsoft.com/office/powerpoint/2010/main" val="29605108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26595" y="395789"/>
            <a:ext cx="2934268" cy="646331"/>
          </a:xfrm>
          <a:prstGeom prst="rect">
            <a:avLst/>
          </a:prstGeom>
          <a:noFill/>
        </p:spPr>
        <p:txBody>
          <a:bodyPr wrap="square" rtlCol="0">
            <a:spAutoFit/>
          </a:bodyPr>
          <a:lstStyle/>
          <a:p>
            <a:r>
              <a:rPr lang="en-US" sz="3600" b="1" dirty="0" err="1">
                <a:solidFill>
                  <a:srgbClr val="C00000"/>
                </a:solidFill>
                <a:latin typeface="Times New Roman" panose="02020603050405020304" pitchFamily="18" charset="0"/>
                <a:cs typeface="Times New Roman" panose="02020603050405020304" pitchFamily="18" charset="0"/>
              </a:rPr>
              <a:t>Em</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có</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biết</a:t>
            </a:r>
            <a:endParaRPr lang="en-US" sz="3600" b="1" dirty="0">
              <a:solidFill>
                <a:srgbClr val="C0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750627" y="1160048"/>
            <a:ext cx="10781731" cy="4524315"/>
          </a:xfrm>
          <a:prstGeom prst="rect">
            <a:avLst/>
          </a:prstGeom>
          <a:noFill/>
        </p:spPr>
        <p:txBody>
          <a:bodyPr wrap="square" rtlCol="0">
            <a:spAutoFit/>
          </a:bodyPr>
          <a:lstStyle/>
          <a:p>
            <a:pPr algn="ctr"/>
            <a:r>
              <a:rPr lang="en-US" sz="2800" b="1" dirty="0" err="1">
                <a:solidFill>
                  <a:srgbClr val="002060"/>
                </a:solidFill>
                <a:latin typeface="Times New Roman" panose="02020603050405020304" pitchFamily="18" charset="0"/>
                <a:cs typeface="Times New Roman" panose="02020603050405020304" pitchFamily="18" charset="0"/>
              </a:rPr>
              <a:t>Cơ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chế</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lọc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không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khí</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thụ</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động</a:t>
            </a:r>
            <a:endParaRPr lang="en-US" sz="2800" b="1" dirty="0">
              <a:solidFill>
                <a:srgbClr val="002060"/>
              </a:solidFill>
              <a:latin typeface="Times New Roman" panose="02020603050405020304" pitchFamily="18" charset="0"/>
              <a:cs typeface="Times New Roman" panose="02020603050405020304" pitchFamily="18" charset="0"/>
            </a:endParaRPr>
          </a:p>
          <a:p>
            <a:r>
              <a:rPr lang="en-US" sz="2600" b="1" dirty="0" err="1">
                <a:latin typeface="Times New Roman" panose="02020603050405020304" pitchFamily="18" charset="0"/>
                <a:cs typeface="Times New Roman" panose="02020603050405020304" pitchFamily="18" charset="0"/>
              </a:rPr>
              <a:t>Lọc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không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khí</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thụ</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động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là</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phương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pháp</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sử</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dụng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bộ</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lọc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để</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làm</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sạch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không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khí</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Với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cơ</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chế</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này</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máy</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lọc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không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khí</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sẽ</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sử</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dụng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quạt</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hút</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để</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hút</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không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khí</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từ</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môi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trường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ngoài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vào</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bên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trong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máy</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Sau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đó</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không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khí</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sẽ</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được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đưa</a:t>
            </a:r>
            <a:r>
              <a:rPr lang="en-US" sz="2600" b="1" dirty="0">
                <a:latin typeface="Times New Roman" panose="02020603050405020304" pitchFamily="18" charset="0"/>
                <a:cs typeface="Times New Roman" panose="02020603050405020304" pitchFamily="18" charset="0"/>
              </a:rPr>
              <a:t> qua </a:t>
            </a:r>
            <a:r>
              <a:rPr lang="en-US" sz="2600" b="1" dirty="0" err="1">
                <a:latin typeface="Times New Roman" panose="02020603050405020304" pitchFamily="18" charset="0"/>
                <a:cs typeface="Times New Roman" panose="02020603050405020304" pitchFamily="18" charset="0"/>
              </a:rPr>
              <a:t>bộ</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lọc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để</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làm</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sạch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rồi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được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đưa</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trở</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lại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môi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trường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ngoài</a:t>
            </a:r>
            <a:r>
              <a:rPr lang="en-US" sz="2600" b="1" dirty="0">
                <a:latin typeface="Times New Roman" panose="02020603050405020304" pitchFamily="18" charset="0"/>
                <a:cs typeface="Times New Roman" panose="02020603050405020304" pitchFamily="18" charset="0"/>
              </a:rPr>
              <a:t>.</a:t>
            </a:r>
          </a:p>
          <a:p>
            <a:pPr lvl="0"/>
            <a:r>
              <a:rPr lang="en-US" sz="2600" b="1" dirty="0" err="1">
                <a:solidFill>
                  <a:srgbClr val="C00000"/>
                </a:solidFill>
                <a:latin typeface="Times New Roman" panose="02020603050405020304" pitchFamily="18" charset="0"/>
                <a:cs typeface="Times New Roman" panose="02020603050405020304" pitchFamily="18" charset="0"/>
              </a:rPr>
              <a:t>Màng</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lọc</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thô</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Có</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chức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năng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lọc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bụi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kích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thước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lớn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lông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động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vật</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tóc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côn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trùng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nhỏ</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một</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số</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loại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phấn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hoa</a:t>
            </a:r>
            <a:r>
              <a:rPr lang="en-US" sz="2600" b="1" dirty="0">
                <a:latin typeface="Times New Roman" panose="02020603050405020304" pitchFamily="18" charset="0"/>
                <a:cs typeface="Times New Roman" panose="02020603050405020304" pitchFamily="18" charset="0"/>
              </a:rPr>
              <a:t>.</a:t>
            </a:r>
          </a:p>
          <a:p>
            <a:pPr lvl="0"/>
            <a:r>
              <a:rPr lang="en-US" sz="2600" b="1" dirty="0" err="1">
                <a:solidFill>
                  <a:srgbClr val="C00000"/>
                </a:solidFill>
                <a:latin typeface="Times New Roman" panose="02020603050405020304" pitchFamily="18" charset="0"/>
                <a:cs typeface="Times New Roman" panose="02020603050405020304" pitchFamily="18" charset="0"/>
              </a:rPr>
              <a:t>Màng</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lọc</a:t>
            </a:r>
            <a:r>
              <a:rPr lang="en-US" sz="2600" b="1" dirty="0">
                <a:solidFill>
                  <a:srgbClr val="C00000"/>
                </a:solidFill>
                <a:latin typeface="Times New Roman" panose="02020603050405020304" pitchFamily="18" charset="0"/>
                <a:cs typeface="Times New Roman" panose="02020603050405020304" pitchFamily="18" charset="0"/>
              </a:rPr>
              <a:t> HEPA</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Có</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chức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năng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lọc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bụi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nấm</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mốc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phấn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hoa</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có</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kích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thước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nhỏ</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tới</a:t>
            </a:r>
            <a:r>
              <a:rPr lang="en-US" sz="2600" b="1" dirty="0">
                <a:latin typeface="Times New Roman" panose="02020603050405020304" pitchFamily="18" charset="0"/>
                <a:cs typeface="Times New Roman" panose="02020603050405020304" pitchFamily="18" charset="0"/>
              </a:rPr>
              <a:t> 0,3 </a:t>
            </a:r>
            <a:r>
              <a:rPr lang="en-US" sz="2600" b="1" dirty="0" err="1">
                <a:latin typeface="Times New Roman" panose="02020603050405020304" pitchFamily="18" charset="0"/>
                <a:cs typeface="Times New Roman" panose="02020603050405020304" pitchFamily="18" charset="0"/>
              </a:rPr>
              <a:t>micromet</a:t>
            </a:r>
            <a:r>
              <a:rPr lang="en-US" sz="2600" b="1" dirty="0">
                <a:latin typeface="Times New Roman" panose="02020603050405020304" pitchFamily="18" charset="0"/>
                <a:cs typeface="Times New Roman" panose="02020603050405020304" pitchFamily="18" charset="0"/>
              </a:rPr>
              <a:t>.</a:t>
            </a:r>
          </a:p>
          <a:p>
            <a:pPr lvl="0"/>
            <a:r>
              <a:rPr lang="en-US" sz="2600" b="1" dirty="0" err="1">
                <a:solidFill>
                  <a:srgbClr val="C00000"/>
                </a:solidFill>
                <a:latin typeface="Times New Roman" panose="02020603050405020304" pitchFamily="18" charset="0"/>
                <a:cs typeface="Times New Roman" panose="02020603050405020304" pitchFamily="18" charset="0"/>
              </a:rPr>
              <a:t>Màng</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lọc</a:t>
            </a:r>
            <a:r>
              <a:rPr lang="en-US" sz="2600" b="1" dirty="0">
                <a:solidFill>
                  <a:srgbClr val="C00000"/>
                </a:solidFill>
                <a:latin typeface="Times New Roman" panose="02020603050405020304" pitchFamily="18" charset="0"/>
                <a:cs typeface="Times New Roman" panose="02020603050405020304" pitchFamily="18" charset="0"/>
              </a:rPr>
              <a:t> than </a:t>
            </a:r>
            <a:r>
              <a:rPr lang="en-US" sz="2600" b="1" dirty="0" err="1">
                <a:solidFill>
                  <a:srgbClr val="C00000"/>
                </a:solidFill>
                <a:latin typeface="Times New Roman" panose="02020603050405020304" pitchFamily="18" charset="0"/>
                <a:cs typeface="Times New Roman" panose="02020603050405020304" pitchFamily="18" charset="0"/>
              </a:rPr>
              <a:t>hoạt</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tính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Có</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chức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năng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lọc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khí</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thải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khói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thuốc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mùi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khó</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chịu</a:t>
            </a:r>
            <a:r>
              <a:rPr lang="en-US" sz="26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83759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arn(inVertical)">
                                      <p:cBhvr>
                                        <p:cTn id="15" dur="500"/>
                                        <p:tgtEl>
                                          <p:spTgt spid="3">
                                            <p:txEl>
                                              <p:pRg st="3" end="3"/>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barn(inVertical)">
                                      <p:cBhvr>
                                        <p:cTn id="1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96036" y="1201003"/>
            <a:ext cx="10467833" cy="523220"/>
          </a:xfrm>
          <a:prstGeom prst="rect">
            <a:avLst/>
          </a:prstGeom>
          <a:noFill/>
        </p:spPr>
        <p:txBody>
          <a:bodyPr wrap="square" rtlCol="0">
            <a:spAutoFit/>
          </a:bodyPr>
          <a:lstStyle/>
          <a:p>
            <a:r>
              <a:rPr lang="en-US" sz="2800" b="1">
                <a:solidFill>
                  <a:srgbClr val="C00000"/>
                </a:solidFill>
              </a:rPr>
              <a:t>NHIỆM VỤ VỀ NHÀ</a:t>
            </a:r>
          </a:p>
        </p:txBody>
      </p:sp>
      <p:sp>
        <p:nvSpPr>
          <p:cNvPr id="18" name="Rectangle 17"/>
          <p:cNvSpPr/>
          <p:nvPr/>
        </p:nvSpPr>
        <p:spPr>
          <a:xfrm>
            <a:off x="1708387" y="1926714"/>
            <a:ext cx="9491125" cy="1895968"/>
          </a:xfrm>
          <a:prstGeom prst="rect">
            <a:avLst/>
          </a:prstGeom>
          <a:solidFill>
            <a:schemeClr val="accent1">
              <a:lumMod val="40000"/>
              <a:lumOff val="60000"/>
            </a:schemeClr>
          </a:solidFill>
        </p:spPr>
        <p:txBody>
          <a:bodyPr wrap="square">
            <a:spAutoFit/>
          </a:bodyPr>
          <a:lstStyle/>
          <a:p>
            <a:pPr marL="457200" indent="-457200">
              <a:lnSpc>
                <a:spcPct val="115000"/>
              </a:lnSpc>
              <a:spcAft>
                <a:spcPts val="0"/>
              </a:spcAft>
              <a:buAutoNum type="arabicPeriod"/>
              <a:tabLst>
                <a:tab pos="540385" algn="l"/>
              </a:tabLst>
            </a:pPr>
            <a:r>
              <a:rPr lang="en-US" sz="2600" b="1" dirty="0" err="1">
                <a:latin typeface="Times New Roman" panose="02020603050405020304" pitchFamily="18" charset="0"/>
                <a:ea typeface="Arial" panose="020B0604020202020204" pitchFamily="34" charset="0"/>
                <a:cs typeface="Arial" panose="020B0604020202020204" pitchFamily="34" charset="0"/>
              </a:rPr>
              <a:t>Hình</a:t>
            </a:r>
            <a:r>
              <a:rPr lang="en-US" sz="2600" b="1" dirty="0">
                <a:latin typeface="Times New Roman" panose="02020603050405020304" pitchFamily="18" charset="0"/>
                <a:ea typeface="Arial" panose="020B0604020202020204" pitchFamily="34" charset="0"/>
                <a:cs typeface="Arial" panose="020B0604020202020204" pitchFamily="34" charset="0"/>
              </a:rPr>
              <a:t> </a:t>
            </a:r>
            <a:r>
              <a:rPr lang="en-US" sz="2600" b="1" dirty="0" err="1">
                <a:latin typeface="Times New Roman" panose="02020603050405020304" pitchFamily="18" charset="0"/>
                <a:ea typeface="Arial" panose="020B0604020202020204" pitchFamily="34" charset="0"/>
                <a:cs typeface="Arial" panose="020B0604020202020204" pitchFamily="34" charset="0"/>
              </a:rPr>
              <a:t>thức</a:t>
            </a:r>
            <a:r>
              <a:rPr lang="en-US" sz="2600" b="1" dirty="0">
                <a:latin typeface="Times New Roman" panose="02020603050405020304" pitchFamily="18" charset="0"/>
                <a:ea typeface="Arial" panose="020B0604020202020204" pitchFamily="34" charset="0"/>
                <a:cs typeface="Arial" panose="020B0604020202020204" pitchFamily="34" charset="0"/>
              </a:rPr>
              <a:t>: HS </a:t>
            </a:r>
            <a:r>
              <a:rPr lang="en-US" sz="2600" b="1" dirty="0" err="1">
                <a:latin typeface="Times New Roman" panose="02020603050405020304" pitchFamily="18" charset="0"/>
                <a:ea typeface="Arial" panose="020B0604020202020204" pitchFamily="34" charset="0"/>
                <a:cs typeface="Arial" panose="020B0604020202020204" pitchFamily="34" charset="0"/>
              </a:rPr>
              <a:t>làm</a:t>
            </a:r>
            <a:r>
              <a:rPr lang="en-US" sz="2600" b="1" dirty="0">
                <a:latin typeface="Times New Roman" panose="02020603050405020304" pitchFamily="18" charset="0"/>
                <a:ea typeface="Arial" panose="020B0604020202020204" pitchFamily="34" charset="0"/>
                <a:cs typeface="Arial" panose="020B0604020202020204" pitchFamily="34" charset="0"/>
              </a:rPr>
              <a:t> </a:t>
            </a:r>
            <a:r>
              <a:rPr lang="en-US" sz="2600" b="1" dirty="0" err="1">
                <a:latin typeface="Times New Roman" panose="02020603050405020304" pitchFamily="18" charset="0"/>
                <a:ea typeface="Arial" panose="020B0604020202020204" pitchFamily="34" charset="0"/>
                <a:cs typeface="Arial" panose="020B0604020202020204" pitchFamily="34" charset="0"/>
              </a:rPr>
              <a:t>việc</a:t>
            </a:r>
            <a:r>
              <a:rPr lang="en-US" sz="2600" b="1" dirty="0">
                <a:latin typeface="Times New Roman" panose="02020603050405020304" pitchFamily="18" charset="0"/>
                <a:ea typeface="Arial" panose="020B0604020202020204" pitchFamily="34" charset="0"/>
                <a:cs typeface="Arial" panose="020B0604020202020204" pitchFamily="34" charset="0"/>
              </a:rPr>
              <a:t> </a:t>
            </a:r>
            <a:r>
              <a:rPr lang="en-US" sz="2600" b="1" dirty="0" err="1">
                <a:latin typeface="Times New Roman" panose="02020603050405020304" pitchFamily="18" charset="0"/>
                <a:ea typeface="Arial" panose="020B0604020202020204" pitchFamily="34" charset="0"/>
                <a:cs typeface="Arial" panose="020B0604020202020204" pitchFamily="34" charset="0"/>
              </a:rPr>
              <a:t>cá</a:t>
            </a:r>
            <a:r>
              <a:rPr lang="en-US" sz="2600" b="1" dirty="0">
                <a:latin typeface="Times New Roman" panose="02020603050405020304" pitchFamily="18" charset="0"/>
                <a:ea typeface="Arial" panose="020B0604020202020204" pitchFamily="34" charset="0"/>
                <a:cs typeface="Arial" panose="020B0604020202020204" pitchFamily="34" charset="0"/>
              </a:rPr>
              <a:t> </a:t>
            </a:r>
            <a:r>
              <a:rPr lang="en-US" sz="2600" b="1" dirty="0" err="1">
                <a:latin typeface="Times New Roman" panose="02020603050405020304" pitchFamily="18" charset="0"/>
                <a:ea typeface="Arial" panose="020B0604020202020204" pitchFamily="34" charset="0"/>
                <a:cs typeface="Arial" panose="020B0604020202020204" pitchFamily="34" charset="0"/>
              </a:rPr>
              <a:t>nhân</a:t>
            </a:r>
            <a:r>
              <a:rPr lang="en-US" sz="2600" b="1" dirty="0">
                <a:latin typeface="Times New Roman" panose="02020603050405020304" pitchFamily="18" charset="0"/>
                <a:ea typeface="Arial" panose="020B0604020202020204" pitchFamily="34" charset="0"/>
                <a:cs typeface="Arial" panose="020B0604020202020204" pitchFamily="34" charset="0"/>
              </a:rPr>
              <a:t>.</a:t>
            </a:r>
          </a:p>
          <a:p>
            <a:pPr marL="457200" indent="-457200">
              <a:lnSpc>
                <a:spcPct val="115000"/>
              </a:lnSpc>
              <a:spcAft>
                <a:spcPts val="0"/>
              </a:spcAft>
              <a:buAutoNum type="arabicPeriod"/>
              <a:tabLst>
                <a:tab pos="540385" algn="l"/>
              </a:tabLst>
            </a:pPr>
            <a:r>
              <a:rPr lang="en-US" sz="2600" b="1" dirty="0" err="1">
                <a:effectLst/>
                <a:latin typeface="Times New Roman" panose="02020603050405020304" pitchFamily="18" charset="0"/>
                <a:ea typeface="Calibri" panose="020F0502020204030204" pitchFamily="34" charset="0"/>
                <a:cs typeface="Arial" panose="020B0604020202020204" pitchFamily="34" charset="0"/>
              </a:rPr>
              <a:t>Nhiệm</a:t>
            </a:r>
            <a:r>
              <a:rPr lang="en-US" sz="2600" b="1" dirty="0">
                <a:effectLst/>
                <a:latin typeface="Times New Roman" panose="02020603050405020304" pitchFamily="18" charset="0"/>
                <a:ea typeface="Calibri" panose="020F0502020204030204" pitchFamily="34" charset="0"/>
                <a:cs typeface="Arial" panose="020B0604020202020204" pitchFamily="34" charset="0"/>
              </a:rPr>
              <a:t> </a:t>
            </a:r>
            <a:r>
              <a:rPr lang="en-US" sz="2600" b="1" dirty="0" err="1">
                <a:effectLst/>
                <a:latin typeface="Times New Roman" panose="02020603050405020304" pitchFamily="18" charset="0"/>
                <a:ea typeface="Calibri" panose="020F0502020204030204" pitchFamily="34" charset="0"/>
                <a:cs typeface="Arial" panose="020B0604020202020204" pitchFamily="34" charset="0"/>
              </a:rPr>
              <a:t>vụ</a:t>
            </a:r>
            <a:r>
              <a:rPr lang="en-US" sz="2600" b="1" dirty="0">
                <a:effectLst/>
                <a:latin typeface="Times New Roman" panose="02020603050405020304" pitchFamily="18" charset="0"/>
                <a:ea typeface="Calibri" panose="020F0502020204030204" pitchFamily="34" charset="0"/>
                <a:cs typeface="Arial" panose="020B0604020202020204" pitchFamily="34" charset="0"/>
              </a:rPr>
              <a:t>:</a:t>
            </a:r>
          </a:p>
          <a:p>
            <a:pPr>
              <a:lnSpc>
                <a:spcPct val="115000"/>
              </a:lnSpc>
              <a:spcAft>
                <a:spcPts val="0"/>
              </a:spcAft>
              <a:tabLst>
                <a:tab pos="540385" algn="l"/>
              </a:tabLst>
            </a:pP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Tìm</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hiểu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quá</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trình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lọc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bột</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sắn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dây</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và</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bột</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nghệ</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Người</a:t>
            </a:r>
            <a:r>
              <a:rPr lang="en-US" sz="2600" b="1" dirty="0">
                <a:latin typeface="Times New Roman" panose="02020603050405020304" pitchFamily="18" charset="0"/>
                <a:cs typeface="Times New Roman" panose="02020603050405020304" pitchFamily="18" charset="0"/>
              </a:rPr>
              <a:t> ta </a:t>
            </a:r>
            <a:r>
              <a:rPr lang="en-US" sz="2600" b="1" dirty="0" err="1">
                <a:latin typeface="Times New Roman" panose="02020603050405020304" pitchFamily="18" charset="0"/>
                <a:cs typeface="Times New Roman" panose="02020603050405020304" pitchFamily="18" charset="0"/>
              </a:rPr>
              <a:t>làm</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thế</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nào</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để</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tách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được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bột</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sắn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và</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bột</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nghệ</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ra</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khỏi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hỗn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hợp</a:t>
            </a:r>
            <a:r>
              <a:rPr lang="en-US" sz="2600" b="1" dirty="0">
                <a:latin typeface="Times New Roman" panose="02020603050405020304" pitchFamily="18" charset="0"/>
                <a:cs typeface="Times New Roman" panose="02020603050405020304" pitchFamily="18" charset="0"/>
              </a:rPr>
              <a:t>?</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0" name="Title 1"/>
          <p:cNvSpPr txBox="1">
            <a:spLocks/>
          </p:cNvSpPr>
          <p:nvPr/>
        </p:nvSpPr>
        <p:spPr>
          <a:xfrm>
            <a:off x="4670789" y="105463"/>
            <a:ext cx="6596418" cy="53657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700" b="1" u="sng">
                <a:solidFill>
                  <a:srgbClr val="C00000"/>
                </a:solidFill>
              </a:rPr>
              <a:t>Chương IV -  Bài 17 –</a:t>
            </a:r>
            <a:r>
              <a:rPr lang="en-US" sz="2700" b="1">
                <a:solidFill>
                  <a:srgbClr val="C00000"/>
                </a:solidFill>
              </a:rPr>
              <a:t>Tách chất khỏi hỗn hợp</a:t>
            </a:r>
            <a:r>
              <a:rPr lang="en-US" sz="2700" b="1" u="sng">
                <a:solidFill>
                  <a:srgbClr val="C00000"/>
                </a:solidFill>
              </a:rPr>
              <a:t>.</a:t>
            </a:r>
            <a:endParaRPr lang="en-US" sz="2700" b="1" u="sng" dirty="0">
              <a:solidFill>
                <a:srgbClr val="C00000"/>
              </a:solidFill>
            </a:endParaRP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030" y="83073"/>
            <a:ext cx="1027562" cy="680994"/>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4109" y="37571"/>
            <a:ext cx="841664" cy="726496"/>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0085" y="91061"/>
            <a:ext cx="830822" cy="665017"/>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6288" y="111868"/>
            <a:ext cx="794160" cy="644209"/>
          </a:xfrm>
          <a:prstGeom prst="rect">
            <a:avLst/>
          </a:prstGeom>
        </p:spPr>
      </p:pic>
    </p:spTree>
    <p:extLst>
      <p:ext uri="{BB962C8B-B14F-4D97-AF65-F5344CB8AC3E}">
        <p14:creationId xmlns:p14="http://schemas.microsoft.com/office/powerpoint/2010/main" val="20599163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5061" y="0"/>
            <a:ext cx="8963246" cy="1138773"/>
          </a:xfrm>
          <a:prstGeom prst="rect">
            <a:avLst/>
          </a:prstGeom>
          <a:noFill/>
        </p:spPr>
        <p:txBody>
          <a:bodyPr wrap="square" rtlCol="0">
            <a:spAutoFit/>
          </a:bodyPr>
          <a:lstStyle/>
          <a:p>
            <a:r>
              <a:rPr lang="en-US" sz="2200" b="1" dirty="0">
                <a:latin typeface="Times New Roman" panose="02020603050405020304" pitchFamily="18" charset="0"/>
                <a:cs typeface="Times New Roman" panose="02020603050405020304" pitchFamily="18" charset="0"/>
              </a:rPr>
              <a:t>NHÓM </a:t>
            </a:r>
            <a:r>
              <a:rPr lang="en-US" sz="2200" b="1" dirty="0" smtClean="0">
                <a:latin typeface="Times New Roman" panose="02020603050405020304" pitchFamily="18" charset="0"/>
                <a:cs typeface="Times New Roman" panose="02020603050405020304" pitchFamily="18" charset="0"/>
              </a:rPr>
              <a:t>  </a:t>
            </a:r>
            <a:r>
              <a:rPr lang="en-US" sz="2200" b="1" dirty="0">
                <a:latin typeface="Times New Roman" panose="02020603050405020304" pitchFamily="18" charset="0"/>
                <a:cs typeface="Times New Roman" panose="02020603050405020304" pitchFamily="18" charset="0"/>
              </a:rPr>
              <a:t>LỚP </a:t>
            </a:r>
            <a:r>
              <a:rPr lang="en-US" sz="2200" i="1" dirty="0" smtClean="0">
                <a:latin typeface="Times New Roman" panose="02020603050405020304" pitchFamily="18" charset="0"/>
                <a:cs typeface="Times New Roman" panose="02020603050405020304" pitchFamily="18" charset="0"/>
              </a:rPr>
              <a:t>6b</a:t>
            </a:r>
            <a:endParaRPr lang="en-US" sz="2200" dirty="0">
              <a:latin typeface="Times New Roman" panose="02020603050405020304" pitchFamily="18" charset="0"/>
              <a:cs typeface="Times New Roman" panose="02020603050405020304" pitchFamily="18" charset="0"/>
            </a:endParaRPr>
          </a:p>
          <a:p>
            <a:pPr algn="ctr"/>
            <a:r>
              <a:rPr lang="en-US" sz="2200" b="1" dirty="0">
                <a:latin typeface="Times New Roman" panose="02020603050405020304" pitchFamily="18" charset="0"/>
                <a:cs typeface="Times New Roman" panose="02020603050405020304" pitchFamily="18" charset="0"/>
              </a:rPr>
              <a:t>PHIẾU HỌC TẬP</a:t>
            </a:r>
            <a:endParaRPr lang="en-US" sz="2200" dirty="0">
              <a:latin typeface="Times New Roman" panose="02020603050405020304" pitchFamily="18" charset="0"/>
              <a:cs typeface="Times New Roman" panose="02020603050405020304" pitchFamily="18" charset="0"/>
            </a:endParaRPr>
          </a:p>
          <a:p>
            <a:pPr algn="ctr"/>
            <a:r>
              <a:rPr lang="en-US" sz="2200" b="1" dirty="0">
                <a:latin typeface="Times New Roman" panose="02020603050405020304" pitchFamily="18" charset="0"/>
                <a:cs typeface="Times New Roman" panose="02020603050405020304" pitchFamily="18" charset="0"/>
              </a:rPr>
              <a:t>Video </a:t>
            </a:r>
            <a:r>
              <a:rPr lang="en-US" sz="2200" b="1" dirty="0" err="1">
                <a:latin typeface="Times New Roman" panose="02020603050405020304" pitchFamily="18" charset="0"/>
                <a:cs typeface="Times New Roman" panose="02020603050405020304" pitchFamily="18" charset="0"/>
              </a:rPr>
              <a:t>về</a:t>
            </a:r>
            <a:r>
              <a:rPr lang="en-US" sz="22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tạo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máy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chai Coca</a:t>
            </a:r>
            <a:endParaRPr lang="en-US" sz="2200" dirty="0">
              <a:latin typeface="Times New Roman" panose="02020603050405020304" pitchFamily="18"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244030496"/>
              </p:ext>
            </p:extLst>
          </p:nvPr>
        </p:nvGraphicFramePr>
        <p:xfrm>
          <a:off x="350886" y="1208894"/>
          <a:ext cx="9037674" cy="5178041"/>
        </p:xfrm>
        <a:graphic>
          <a:graphicData uri="http://schemas.openxmlformats.org/drawingml/2006/table">
            <a:tbl>
              <a:tblPr firstRow="1" firstCol="1" bandRow="1">
                <a:tableStyleId>{5C22544A-7EE6-4342-B048-85BDC9FD1C3A}</a:tableStyleId>
              </a:tblPr>
              <a:tblGrid>
                <a:gridCol w="1594872">
                  <a:extLst>
                    <a:ext uri="{9D8B030D-6E8A-4147-A177-3AD203B41FA5}">
                      <a16:colId xmlns="" xmlns:a16="http://schemas.microsoft.com/office/drawing/2014/main" val="20000"/>
                    </a:ext>
                  </a:extLst>
                </a:gridCol>
                <a:gridCol w="3519388">
                  <a:extLst>
                    <a:ext uri="{9D8B030D-6E8A-4147-A177-3AD203B41FA5}">
                      <a16:colId xmlns="" xmlns:a16="http://schemas.microsoft.com/office/drawing/2014/main" val="20001"/>
                    </a:ext>
                  </a:extLst>
                </a:gridCol>
                <a:gridCol w="1180214">
                  <a:extLst>
                    <a:ext uri="{9D8B030D-6E8A-4147-A177-3AD203B41FA5}">
                      <a16:colId xmlns="" xmlns:a16="http://schemas.microsoft.com/office/drawing/2014/main" val="20002"/>
                    </a:ext>
                  </a:extLst>
                </a:gridCol>
                <a:gridCol w="1520456">
                  <a:extLst>
                    <a:ext uri="{9D8B030D-6E8A-4147-A177-3AD203B41FA5}">
                      <a16:colId xmlns="" xmlns:a16="http://schemas.microsoft.com/office/drawing/2014/main" val="20003"/>
                    </a:ext>
                  </a:extLst>
                </a:gridCol>
                <a:gridCol w="1222744">
                  <a:extLst>
                    <a:ext uri="{9D8B030D-6E8A-4147-A177-3AD203B41FA5}">
                      <a16:colId xmlns="" xmlns:a16="http://schemas.microsoft.com/office/drawing/2014/main" val="20004"/>
                    </a:ext>
                  </a:extLst>
                </a:gridCol>
              </a:tblGrid>
              <a:tr h="861465">
                <a:tc>
                  <a:txBody>
                    <a:bodyPr/>
                    <a:lstStyle/>
                    <a:p>
                      <a:pPr marL="0" marR="0" algn="ctr">
                        <a:lnSpc>
                          <a:spcPct val="107000"/>
                        </a:lnSpc>
                        <a:spcBef>
                          <a:spcPts val="0"/>
                        </a:spcBef>
                        <a:spcAft>
                          <a:spcPts val="0"/>
                        </a:spcAft>
                      </a:pPr>
                      <a:r>
                        <a:rPr lang="en-US" sz="2000" b="1" dirty="0" err="1">
                          <a:effectLst/>
                          <a:latin typeface="Times New Roman" panose="02020603050405020304" pitchFamily="18" charset="0"/>
                          <a:cs typeface="Times New Roman" panose="02020603050405020304" pitchFamily="18" charset="0"/>
                        </a:rPr>
                        <a:t>Chuẩn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bị</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solidFill>
                      <a:schemeClr val="accent2">
                        <a:lumMod val="75000"/>
                      </a:schemeClr>
                    </a:solidFill>
                  </a:tcPr>
                </a:tc>
                <a:tc>
                  <a:txBody>
                    <a:bodyPr/>
                    <a:lstStyle/>
                    <a:p>
                      <a:pPr marL="0" marR="0" algn="ctr">
                        <a:lnSpc>
                          <a:spcPct val="107000"/>
                        </a:lnSpc>
                        <a:spcBef>
                          <a:spcPts val="0"/>
                        </a:spcBef>
                        <a:spcAft>
                          <a:spcPts val="0"/>
                        </a:spcAft>
                      </a:pPr>
                      <a:r>
                        <a:rPr lang="en-US" sz="2000" b="1" dirty="0" err="1">
                          <a:effectLst/>
                          <a:latin typeface="Times New Roman" panose="02020603050405020304" pitchFamily="18" charset="0"/>
                          <a:cs typeface="Times New Roman" panose="02020603050405020304" pitchFamily="18" charset="0"/>
                        </a:rPr>
                        <a:t>Tiến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hành</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solidFill>
                      <a:schemeClr val="accent2">
                        <a:lumMod val="75000"/>
                      </a:schemeClr>
                    </a:solidFill>
                  </a:tcPr>
                </a:tc>
                <a:tc>
                  <a:txBody>
                    <a:bodyPr/>
                    <a:lstStyle/>
                    <a:p>
                      <a:pPr marL="0" marR="0" algn="ctr">
                        <a:lnSpc>
                          <a:spcPct val="107000"/>
                        </a:lnSpc>
                        <a:spcBef>
                          <a:spcPts val="0"/>
                        </a:spcBef>
                        <a:spcAft>
                          <a:spcPts val="0"/>
                        </a:spcAft>
                      </a:pPr>
                      <a:r>
                        <a:rPr lang="en-US" sz="2000" b="1">
                          <a:effectLst/>
                          <a:latin typeface="Times New Roman" panose="02020603050405020304" pitchFamily="18" charset="0"/>
                          <a:cs typeface="Times New Roman" panose="02020603050405020304" pitchFamily="18" charset="0"/>
                        </a:rPr>
                        <a:t>Kết quả</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solidFill>
                      <a:schemeClr val="accent2">
                        <a:lumMod val="75000"/>
                      </a:schemeClr>
                    </a:solidFill>
                  </a:tcPr>
                </a:tc>
                <a:tc>
                  <a:txBody>
                    <a:bodyPr/>
                    <a:lstStyle/>
                    <a:p>
                      <a:pPr marL="0" marR="0" algn="ctr">
                        <a:lnSpc>
                          <a:spcPct val="107000"/>
                        </a:lnSpc>
                        <a:spcBef>
                          <a:spcPts val="0"/>
                        </a:spcBef>
                        <a:spcAft>
                          <a:spcPts val="0"/>
                        </a:spcAft>
                      </a:pPr>
                      <a:r>
                        <a:rPr lang="en-US" sz="2000" b="1">
                          <a:effectLst/>
                          <a:latin typeface="Times New Roman" panose="02020603050405020304" pitchFamily="18" charset="0"/>
                          <a:cs typeface="Times New Roman" panose="02020603050405020304" pitchFamily="18" charset="0"/>
                        </a:rPr>
                        <a:t>Phương pháp tách chất</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solidFill>
                      <a:schemeClr val="accent2">
                        <a:lumMod val="75000"/>
                      </a:schemeClr>
                    </a:solidFill>
                  </a:tcPr>
                </a:tc>
                <a:tc>
                  <a:txBody>
                    <a:bodyPr/>
                    <a:lstStyle/>
                    <a:p>
                      <a:pPr marL="0" marR="0" algn="ctr">
                        <a:lnSpc>
                          <a:spcPct val="107000"/>
                        </a:lnSpc>
                        <a:spcBef>
                          <a:spcPts val="0"/>
                        </a:spcBef>
                        <a:spcAft>
                          <a:spcPts val="0"/>
                        </a:spcAft>
                      </a:pPr>
                      <a:r>
                        <a:rPr lang="en-US" sz="2000" b="1" dirty="0" err="1">
                          <a:effectLst/>
                          <a:latin typeface="Times New Roman" panose="02020603050405020304" pitchFamily="18" charset="0"/>
                          <a:cs typeface="Times New Roman" panose="02020603050405020304" pitchFamily="18" charset="0"/>
                        </a:rPr>
                        <a:t>Dựa</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vào</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tính</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chất</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solidFill>
                      <a:schemeClr val="accent2">
                        <a:lumMod val="75000"/>
                      </a:schemeClr>
                    </a:solidFill>
                  </a:tcPr>
                </a:tc>
                <a:extLst>
                  <a:ext uri="{0D108BD9-81ED-4DB2-BD59-A6C34878D82A}">
                    <a16:rowId xmlns="" xmlns:a16="http://schemas.microsoft.com/office/drawing/2014/main" val="10000"/>
                  </a:ext>
                </a:extLst>
              </a:tr>
              <a:tr h="4199633">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800" b="1" kern="1200" dirty="0">
                          <a:solidFill>
                            <a:schemeClr val="lt1"/>
                          </a:solidFill>
                          <a:effectLst/>
                          <a:latin typeface="Times New Roman" panose="02020603050405020304" pitchFamily="18" charset="0"/>
                          <a:ea typeface="+mn-ea"/>
                          <a:cs typeface="Times New Roman" panose="02020603050405020304" pitchFamily="18" charset="0"/>
                        </a:rPr>
                        <a:t>Video </a:t>
                      </a:r>
                      <a:r>
                        <a:rPr lang="en-US" sz="1800" b="1" kern="1200" dirty="0" err="1">
                          <a:solidFill>
                            <a:schemeClr val="lt1"/>
                          </a:solidFill>
                          <a:effectLst/>
                          <a:latin typeface="Times New Roman" panose="02020603050405020304" pitchFamily="18" charset="0"/>
                          <a:ea typeface="+mn-ea"/>
                          <a:cs typeface="Times New Roman" panose="02020603050405020304" pitchFamily="18" charset="0"/>
                        </a:rPr>
                        <a:t>về</a:t>
                      </a:r>
                      <a:r>
                        <a:rPr lang="en-US" sz="1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1800" b="1" u="none" strike="noStrike" kern="1200" dirty="0" err="1">
                          <a:solidFill>
                            <a:schemeClr val="lt1"/>
                          </a:solidFill>
                          <a:effectLst/>
                          <a:latin typeface="Times New Roman" panose="02020603050405020304" pitchFamily="18" charset="0"/>
                          <a:ea typeface="+mn-ea"/>
                          <a:cs typeface="Times New Roman" panose="02020603050405020304" pitchFamily="18" charset="0"/>
                        </a:rPr>
                        <a:t>chế</a:t>
                      </a:r>
                      <a:r>
                        <a:rPr lang="en-US" sz="1800" b="1" u="none" strike="noStrike" kern="1200" dirty="0">
                          <a:solidFill>
                            <a:schemeClr val="lt1"/>
                          </a:solidFill>
                          <a:effectLst/>
                          <a:latin typeface="Times New Roman" panose="02020603050405020304" pitchFamily="18" charset="0"/>
                          <a:ea typeface="+mn-ea"/>
                          <a:cs typeface="Times New Roman" panose="02020603050405020304" pitchFamily="18" charset="0"/>
                        </a:rPr>
                        <a:t> </a:t>
                      </a:r>
                      <a:r>
                        <a:rPr lang="en-US" sz="1800" b="1" u="none" strike="noStrike" kern="1200" dirty="0" err="1">
                          <a:solidFill>
                            <a:schemeClr val="lt1"/>
                          </a:solidFill>
                          <a:effectLst/>
                          <a:latin typeface="Times New Roman" panose="02020603050405020304" pitchFamily="18" charset="0"/>
                          <a:ea typeface="+mn-ea"/>
                          <a:cs typeface="Times New Roman" panose="02020603050405020304" pitchFamily="18" charset="0"/>
                        </a:rPr>
                        <a:t>tạo</a:t>
                      </a:r>
                      <a:r>
                        <a:rPr lang="en-US" sz="1800" b="1" u="none" strike="noStrike" kern="1200" dirty="0">
                          <a:solidFill>
                            <a:schemeClr val="lt1"/>
                          </a:solidFill>
                          <a:effectLst/>
                          <a:latin typeface="Times New Roman" panose="02020603050405020304" pitchFamily="18" charset="0"/>
                          <a:ea typeface="+mn-ea"/>
                          <a:cs typeface="Times New Roman" panose="02020603050405020304" pitchFamily="18" charset="0"/>
                        </a:rPr>
                        <a:t> </a:t>
                      </a:r>
                      <a:r>
                        <a:rPr lang="en-US" sz="1800" b="1" u="none" strike="noStrike" kern="1200" dirty="0" err="1">
                          <a:solidFill>
                            <a:schemeClr val="lt1"/>
                          </a:solidFill>
                          <a:effectLst/>
                          <a:latin typeface="Times New Roman" panose="02020603050405020304" pitchFamily="18" charset="0"/>
                          <a:ea typeface="+mn-ea"/>
                          <a:cs typeface="Times New Roman" panose="02020603050405020304" pitchFamily="18" charset="0"/>
                        </a:rPr>
                        <a:t>máy</a:t>
                      </a:r>
                      <a:r>
                        <a:rPr lang="en-US" sz="1800" b="1" u="none" strike="noStrike" kern="1200" dirty="0">
                          <a:solidFill>
                            <a:schemeClr val="lt1"/>
                          </a:solidFill>
                          <a:effectLst/>
                          <a:latin typeface="Times New Roman" panose="02020603050405020304" pitchFamily="18" charset="0"/>
                          <a:ea typeface="+mn-ea"/>
                          <a:cs typeface="Times New Roman" panose="02020603050405020304" pitchFamily="18" charset="0"/>
                        </a:rPr>
                        <a:t> </a:t>
                      </a:r>
                      <a:r>
                        <a:rPr lang="en-US" sz="1800" b="1" u="none" strike="noStrike" kern="1200" dirty="0" err="1">
                          <a:solidFill>
                            <a:schemeClr val="lt1"/>
                          </a:solidFill>
                          <a:effectLst/>
                          <a:latin typeface="Times New Roman" panose="02020603050405020304" pitchFamily="18" charset="0"/>
                          <a:ea typeface="+mn-ea"/>
                          <a:cs typeface="Times New Roman" panose="02020603050405020304" pitchFamily="18" charset="0"/>
                        </a:rPr>
                        <a:t>lọc</a:t>
                      </a:r>
                      <a:r>
                        <a:rPr lang="en-US" sz="1800" b="1" u="none" strike="noStrike" kern="1200" dirty="0">
                          <a:solidFill>
                            <a:schemeClr val="lt1"/>
                          </a:solidFill>
                          <a:effectLst/>
                          <a:latin typeface="Times New Roman" panose="02020603050405020304" pitchFamily="18" charset="0"/>
                          <a:ea typeface="+mn-ea"/>
                          <a:cs typeface="Times New Roman" panose="02020603050405020304" pitchFamily="18" charset="0"/>
                        </a:rPr>
                        <a:t> </a:t>
                      </a:r>
                      <a:r>
                        <a:rPr lang="en-US" sz="1800" b="1" u="none" strike="noStrike" kern="1200" dirty="0" err="1">
                          <a:solidFill>
                            <a:schemeClr val="lt1"/>
                          </a:solidFill>
                          <a:effectLst/>
                          <a:latin typeface="Times New Roman" panose="02020603050405020304" pitchFamily="18" charset="0"/>
                          <a:ea typeface="+mn-ea"/>
                          <a:cs typeface="Times New Roman" panose="02020603050405020304" pitchFamily="18" charset="0"/>
                        </a:rPr>
                        <a:t>nước</a:t>
                      </a:r>
                      <a:r>
                        <a:rPr lang="en-US" sz="1800" b="1" u="none" strike="noStrike" kern="1200" dirty="0">
                          <a:solidFill>
                            <a:schemeClr val="lt1"/>
                          </a:solidFill>
                          <a:effectLst/>
                          <a:latin typeface="Times New Roman" panose="02020603050405020304" pitchFamily="18" charset="0"/>
                          <a:ea typeface="+mn-ea"/>
                          <a:cs typeface="Times New Roman" panose="02020603050405020304" pitchFamily="18" charset="0"/>
                        </a:rPr>
                        <a:t> </a:t>
                      </a:r>
                      <a:r>
                        <a:rPr lang="en-US" sz="1800" b="1" u="none" strike="noStrike" kern="1200" dirty="0" err="1">
                          <a:solidFill>
                            <a:schemeClr val="lt1"/>
                          </a:solidFill>
                          <a:effectLst/>
                          <a:latin typeface="Times New Roman" panose="02020603050405020304" pitchFamily="18" charset="0"/>
                          <a:ea typeface="+mn-ea"/>
                          <a:cs typeface="Times New Roman" panose="02020603050405020304" pitchFamily="18" charset="0"/>
                        </a:rPr>
                        <a:t>từ</a:t>
                      </a:r>
                      <a:r>
                        <a:rPr lang="en-US" sz="1800" b="1" u="none" strike="noStrike" kern="1200" dirty="0">
                          <a:solidFill>
                            <a:schemeClr val="lt1"/>
                          </a:solidFill>
                          <a:effectLst/>
                          <a:latin typeface="Times New Roman" panose="02020603050405020304" pitchFamily="18" charset="0"/>
                          <a:ea typeface="+mn-ea"/>
                          <a:cs typeface="Times New Roman" panose="02020603050405020304" pitchFamily="18" charset="0"/>
                        </a:rPr>
                        <a:t> chai Coca</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solidFill>
                      <a:schemeClr val="accent2">
                        <a:lumMod val="75000"/>
                      </a:schemeClr>
                    </a:solidFill>
                  </a:tcPr>
                </a:tc>
                <a:tc>
                  <a:txBody>
                    <a:bodyPr/>
                    <a:lstStyle/>
                    <a:p>
                      <a:pPr marL="0" marR="0">
                        <a:lnSpc>
                          <a:spcPct val="107000"/>
                        </a:lnSpc>
                        <a:spcBef>
                          <a:spcPts val="0"/>
                        </a:spcBef>
                        <a:spcAft>
                          <a:spcPts val="0"/>
                        </a:spcAft>
                      </a:pP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tc>
                <a:tc>
                  <a:txBody>
                    <a:bodyPr/>
                    <a:lstStyle/>
                    <a:p>
                      <a:pPr marL="0" marR="0">
                        <a:lnSpc>
                          <a:spcPct val="107000"/>
                        </a:lnSpc>
                        <a:spcBef>
                          <a:spcPts val="0"/>
                        </a:spcBef>
                        <a:spcAft>
                          <a:spcPts val="0"/>
                        </a:spcAft>
                      </a:pPr>
                      <a:r>
                        <a:rPr lang="en-US" sz="2000" b="1" dirty="0">
                          <a:effectLst/>
                          <a:latin typeface="Times New Roman" panose="02020603050405020304" pitchFamily="18" charset="0"/>
                          <a:cs typeface="Times New Roman" panose="02020603050405020304" pitchFamily="18" charset="0"/>
                        </a:rPr>
                        <a:t> </a:t>
                      </a:r>
                    </a:p>
                    <a:p>
                      <a:pPr marL="0" marR="0">
                        <a:lnSpc>
                          <a:spcPct val="107000"/>
                        </a:lnSpc>
                        <a:spcBef>
                          <a:spcPts val="0"/>
                        </a:spcBef>
                        <a:spcAft>
                          <a:spcPts val="0"/>
                        </a:spcAft>
                      </a:pPr>
                      <a:r>
                        <a:rPr lang="en-US" sz="2000" b="1" dirty="0">
                          <a:effectLst/>
                          <a:latin typeface="Times New Roman" panose="02020603050405020304" pitchFamily="18" charset="0"/>
                          <a:cs typeface="Times New Roman" panose="02020603050405020304" pitchFamily="18" charset="0"/>
                        </a:rPr>
                        <a:t> </a:t>
                      </a:r>
                    </a:p>
                    <a:p>
                      <a:pPr marL="0" marR="0">
                        <a:lnSpc>
                          <a:spcPct val="107000"/>
                        </a:lnSpc>
                        <a:spcBef>
                          <a:spcPts val="0"/>
                        </a:spcBef>
                        <a:spcAft>
                          <a:spcPts val="0"/>
                        </a:spcAft>
                      </a:pPr>
                      <a:r>
                        <a:rPr lang="en-US" sz="2000" b="1" dirty="0">
                          <a:effectLst/>
                          <a:latin typeface="Times New Roman" panose="02020603050405020304" pitchFamily="18" charset="0"/>
                          <a:cs typeface="Times New Roman" panose="02020603050405020304" pitchFamily="18" charset="0"/>
                        </a:rPr>
                        <a:t> </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tc>
                <a:tc>
                  <a:txBody>
                    <a:bodyPr/>
                    <a:lstStyle/>
                    <a:p>
                      <a:pPr marL="0" marR="0">
                        <a:lnSpc>
                          <a:spcPct val="107000"/>
                        </a:lnSpc>
                        <a:spcBef>
                          <a:spcPts val="0"/>
                        </a:spcBef>
                        <a:spcAft>
                          <a:spcPts val="0"/>
                        </a:spcAft>
                      </a:pPr>
                      <a:r>
                        <a:rPr lang="en-US" sz="2000" b="1" dirty="0">
                          <a:effectLst/>
                          <a:latin typeface="Times New Roman" panose="02020603050405020304" pitchFamily="18" charset="0"/>
                          <a:cs typeface="Times New Roman" panose="02020603050405020304" pitchFamily="18" charset="0"/>
                        </a:rPr>
                        <a:t> </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tc>
                <a:tc>
                  <a:txBody>
                    <a:bodyPr/>
                    <a:lstStyle/>
                    <a:p>
                      <a:pPr marL="0" marR="0">
                        <a:lnSpc>
                          <a:spcPct val="107000"/>
                        </a:lnSpc>
                        <a:spcBef>
                          <a:spcPts val="0"/>
                        </a:spcBef>
                        <a:spcAft>
                          <a:spcPts val="0"/>
                        </a:spcAft>
                      </a:pPr>
                      <a:r>
                        <a:rPr lang="en-US" sz="2000" b="1" dirty="0">
                          <a:effectLst/>
                          <a:latin typeface="Times New Roman" panose="02020603050405020304" pitchFamily="18" charset="0"/>
                          <a:cs typeface="Times New Roman" panose="02020603050405020304" pitchFamily="18" charset="0"/>
                        </a:rPr>
                        <a:t> </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02" marR="68502" marT="0" marB="0"/>
                </a:tc>
                <a:extLst>
                  <a:ext uri="{0D108BD9-81ED-4DB2-BD59-A6C34878D82A}">
                    <a16:rowId xmlns="" xmlns:a16="http://schemas.microsoft.com/office/drawing/2014/main" val="10001"/>
                  </a:ext>
                </a:extLst>
              </a:tr>
            </a:tbl>
          </a:graphicData>
        </a:graphic>
      </p:graphicFrame>
      <p:sp>
        <p:nvSpPr>
          <p:cNvPr id="9" name="TextBox 8"/>
          <p:cNvSpPr txBox="1"/>
          <p:nvPr/>
        </p:nvSpPr>
        <p:spPr>
          <a:xfrm>
            <a:off x="9579939" y="2200940"/>
            <a:ext cx="2115879" cy="2308324"/>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hãy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xuất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bẩn</a:t>
            </a:r>
            <a:r>
              <a:rPr lang="en-US" sz="2400" b="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85002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80805" y="100234"/>
            <a:ext cx="5500553" cy="954107"/>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vàng</a:t>
            </a:r>
            <a:r>
              <a:rPr lang="en-US" sz="2800" b="1" dirty="0">
                <a:latin typeface="Times New Roman" panose="02020603050405020304" pitchFamily="18" charset="0"/>
                <a:cs typeface="Times New Roman" panose="02020603050405020304" pitchFamily="18" charset="0"/>
              </a:rPr>
              <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586" y="657960"/>
            <a:ext cx="11398828" cy="5505209"/>
          </a:xfrm>
          <a:prstGeom prst="rect">
            <a:avLst/>
          </a:prstGeom>
        </p:spPr>
      </p:pic>
      <p:sp>
        <p:nvSpPr>
          <p:cNvPr id="7" name="Rectangle 6"/>
          <p:cNvSpPr/>
          <p:nvPr/>
        </p:nvSpPr>
        <p:spPr>
          <a:xfrm>
            <a:off x="396586" y="2159538"/>
            <a:ext cx="6535842" cy="954107"/>
          </a:xfrm>
          <a:prstGeom prst="rect">
            <a:avLst/>
          </a:prstGeom>
          <a:solidFill>
            <a:schemeClr val="bg1"/>
          </a:solidFill>
        </p:spPr>
        <p:txBody>
          <a:bodyPr wrap="square">
            <a:spAutoFit/>
          </a:bodyPr>
          <a:lstStyle/>
          <a:p>
            <a:pPr algn="ctr"/>
            <a:r>
              <a:rPr lang="en-US" sz="2800" b="1" dirty="0" err="1">
                <a:solidFill>
                  <a:srgbClr val="C00000"/>
                </a:solidFill>
                <a:latin typeface="Times New Roman" panose="02020603050405020304" pitchFamily="18" charset="0"/>
                <a:cs typeface="Times New Roman" panose="02020603050405020304" pitchFamily="18" charset="0"/>
              </a:rPr>
              <a:t>Vàng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nặng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hơn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cát</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nên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khi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đãi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hỗn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hợp</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trong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nước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vàng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sẽ</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lắng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xuống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dưới</a:t>
            </a:r>
            <a:r>
              <a:rPr lang="en-US" sz="2800" b="1" dirty="0">
                <a:solidFill>
                  <a:srgbClr val="C0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087275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6890" y="153698"/>
            <a:ext cx="5663045" cy="264795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099464" cy="349567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6889" y="2926339"/>
            <a:ext cx="5663045" cy="3318597"/>
          </a:xfrm>
          <a:prstGeom prst="rect">
            <a:avLst/>
          </a:prstGeom>
        </p:spPr>
      </p:pic>
      <p:sp>
        <p:nvSpPr>
          <p:cNvPr id="5" name="TextBox 4"/>
          <p:cNvSpPr txBox="1"/>
          <p:nvPr/>
        </p:nvSpPr>
        <p:spPr>
          <a:xfrm>
            <a:off x="1683328" y="4416137"/>
            <a:ext cx="3304309" cy="954107"/>
          </a:xfrm>
          <a:prstGeom prst="rect">
            <a:avLst/>
          </a:prstGeom>
          <a:noFill/>
        </p:spPr>
        <p:txBody>
          <a:bodyPr wrap="square" rtlCol="0">
            <a:spAutoFit/>
          </a:bodyPr>
          <a:lstStyle/>
          <a:p>
            <a:r>
              <a:rPr lang="en-US" sz="2800" b="1" dirty="0" err="1">
                <a:solidFill>
                  <a:srgbClr val="C00000"/>
                </a:solidFill>
                <a:latin typeface="Times New Roman" panose="02020603050405020304" pitchFamily="18" charset="0"/>
                <a:cs typeface="Times New Roman" panose="02020603050405020304" pitchFamily="18" charset="0"/>
              </a:rPr>
              <a:t>Vì</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sao</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chúng</a:t>
            </a:r>
            <a:r>
              <a:rPr lang="en-US" sz="2800" b="1" dirty="0">
                <a:solidFill>
                  <a:srgbClr val="C00000"/>
                </a:solidFill>
                <a:latin typeface="Times New Roman" panose="02020603050405020304" pitchFamily="18" charset="0"/>
                <a:cs typeface="Times New Roman" panose="02020603050405020304" pitchFamily="18" charset="0"/>
              </a:rPr>
              <a:t> ta </a:t>
            </a:r>
            <a:r>
              <a:rPr lang="en-US" sz="2800" b="1" dirty="0" err="1">
                <a:solidFill>
                  <a:srgbClr val="C00000"/>
                </a:solidFill>
                <a:latin typeface="Times New Roman" panose="02020603050405020304" pitchFamily="18" charset="0"/>
                <a:cs typeface="Times New Roman" panose="02020603050405020304" pitchFamily="18" charset="0"/>
              </a:rPr>
              <a:t>lại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cần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phải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tách</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chất</a:t>
            </a:r>
            <a:r>
              <a:rPr lang="en-US" sz="2800" b="1" dirty="0">
                <a:solidFill>
                  <a:srgbClr val="C00000"/>
                </a:solidFill>
                <a:latin typeface="Times New Roman" panose="02020603050405020304" pitchFamily="18" charset="0"/>
                <a:cs typeface="Times New Roman" panose="02020603050405020304" pitchFamily="18" charset="0"/>
              </a:rPr>
              <a:t>?</a:t>
            </a:r>
          </a:p>
        </p:txBody>
      </p:sp>
      <p:sp>
        <p:nvSpPr>
          <p:cNvPr id="7" name="TextBox 6"/>
          <p:cNvSpPr txBox="1"/>
          <p:nvPr/>
        </p:nvSpPr>
        <p:spPr>
          <a:xfrm>
            <a:off x="1110401" y="5201139"/>
            <a:ext cx="4189227" cy="954107"/>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Vậy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dựa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để</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tách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chất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khỏi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hỗn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hợp</a:t>
            </a:r>
            <a:r>
              <a:rPr lang="en-US" sz="28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2261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70789" y="70957"/>
            <a:ext cx="6596418" cy="536575"/>
          </a:xfrm>
        </p:spPr>
        <p:txBody>
          <a:bodyPr>
            <a:normAutofit fontScale="90000"/>
          </a:bodyPr>
          <a:lstStyle/>
          <a:p>
            <a:pPr algn="ctr"/>
            <a:r>
              <a:rPr lang="en-US" sz="2700" b="1" u="sng" dirty="0" err="1">
                <a:solidFill>
                  <a:srgbClr val="C00000"/>
                </a:solidFill>
                <a:latin typeface="Times New Roman" panose="02020603050405020304" pitchFamily="18" charset="0"/>
                <a:cs typeface="Times New Roman" panose="02020603050405020304" pitchFamily="18" charset="0"/>
              </a:rPr>
              <a:t>Chương</a:t>
            </a:r>
            <a:r>
              <a:rPr lang="en-US" sz="2700" b="1" u="sng" dirty="0">
                <a:solidFill>
                  <a:srgbClr val="C00000"/>
                </a:solidFill>
                <a:latin typeface="Times New Roman" panose="02020603050405020304" pitchFamily="18" charset="0"/>
                <a:cs typeface="Times New Roman" panose="02020603050405020304" pitchFamily="18" charset="0"/>
              </a:rPr>
              <a:t> IV -  </a:t>
            </a:r>
            <a:r>
              <a:rPr lang="en-US" sz="2700" b="1" u="sng" dirty="0" err="1">
                <a:solidFill>
                  <a:srgbClr val="C00000"/>
                </a:solidFill>
                <a:latin typeface="Times New Roman" panose="02020603050405020304" pitchFamily="18" charset="0"/>
                <a:cs typeface="Times New Roman" panose="02020603050405020304" pitchFamily="18" charset="0"/>
              </a:rPr>
              <a:t>Bài</a:t>
            </a:r>
            <a:r>
              <a:rPr lang="en-US" sz="2700" b="1" u="sng" dirty="0">
                <a:solidFill>
                  <a:srgbClr val="C00000"/>
                </a:solidFill>
                <a:latin typeface="Times New Roman" panose="02020603050405020304" pitchFamily="18" charset="0"/>
                <a:cs typeface="Times New Roman" panose="02020603050405020304" pitchFamily="18" charset="0"/>
              </a:rPr>
              <a:t> 17 –</a:t>
            </a:r>
            <a:r>
              <a:rPr lang="en-US" sz="2700" b="1" dirty="0" err="1">
                <a:solidFill>
                  <a:srgbClr val="C00000"/>
                </a:solidFill>
                <a:latin typeface="Times New Roman" panose="02020603050405020304" pitchFamily="18" charset="0"/>
                <a:cs typeface="Times New Roman" panose="02020603050405020304" pitchFamily="18" charset="0"/>
              </a:rPr>
              <a:t>Tách</a:t>
            </a:r>
            <a:r>
              <a:rPr lang="en-US" sz="2700" b="1" dirty="0">
                <a:solidFill>
                  <a:srgbClr val="C00000"/>
                </a:solidFill>
                <a:latin typeface="Times New Roman" panose="02020603050405020304" pitchFamily="18" charset="0"/>
                <a:cs typeface="Times New Roman" panose="02020603050405020304" pitchFamily="18" charset="0"/>
              </a:rPr>
              <a:t> </a:t>
            </a:r>
            <a:r>
              <a:rPr lang="en-US" sz="2700" b="1" dirty="0" err="1">
                <a:solidFill>
                  <a:srgbClr val="C00000"/>
                </a:solidFill>
                <a:latin typeface="Times New Roman" panose="02020603050405020304" pitchFamily="18" charset="0"/>
                <a:cs typeface="Times New Roman" panose="02020603050405020304" pitchFamily="18" charset="0"/>
              </a:rPr>
              <a:t>chất</a:t>
            </a:r>
            <a:r>
              <a:rPr lang="en-US" sz="2700" b="1" dirty="0">
                <a:solidFill>
                  <a:srgbClr val="C00000"/>
                </a:solidFill>
                <a:latin typeface="Times New Roman" panose="02020603050405020304" pitchFamily="18" charset="0"/>
                <a:cs typeface="Times New Roman" panose="02020603050405020304" pitchFamily="18" charset="0"/>
              </a:rPr>
              <a:t> </a:t>
            </a:r>
            <a:r>
              <a:rPr lang="en-US" sz="2700" b="1" dirty="0" err="1">
                <a:solidFill>
                  <a:srgbClr val="C00000"/>
                </a:solidFill>
                <a:latin typeface="Times New Roman" panose="02020603050405020304" pitchFamily="18" charset="0"/>
                <a:cs typeface="Times New Roman" panose="02020603050405020304" pitchFamily="18" charset="0"/>
              </a:rPr>
              <a:t>khỏi</a:t>
            </a:r>
            <a:r>
              <a:rPr lang="en-US" sz="2700" b="1" dirty="0">
                <a:solidFill>
                  <a:srgbClr val="C00000"/>
                </a:solidFill>
                <a:latin typeface="Times New Roman" panose="02020603050405020304" pitchFamily="18" charset="0"/>
                <a:cs typeface="Times New Roman" panose="02020603050405020304" pitchFamily="18" charset="0"/>
              </a:rPr>
              <a:t> </a:t>
            </a:r>
            <a:r>
              <a:rPr lang="en-US" sz="2700" b="1" dirty="0" err="1">
                <a:solidFill>
                  <a:srgbClr val="C00000"/>
                </a:solidFill>
                <a:latin typeface="Times New Roman" panose="02020603050405020304" pitchFamily="18" charset="0"/>
                <a:cs typeface="Times New Roman" panose="02020603050405020304" pitchFamily="18" charset="0"/>
              </a:rPr>
              <a:t>hỗn</a:t>
            </a:r>
            <a:r>
              <a:rPr lang="en-US" sz="2700" b="1" dirty="0">
                <a:solidFill>
                  <a:srgbClr val="C00000"/>
                </a:solidFill>
                <a:latin typeface="Times New Roman" panose="02020603050405020304" pitchFamily="18" charset="0"/>
                <a:cs typeface="Times New Roman" panose="02020603050405020304" pitchFamily="18" charset="0"/>
              </a:rPr>
              <a:t> </a:t>
            </a:r>
            <a:r>
              <a:rPr lang="en-US" sz="2700" b="1" dirty="0" err="1">
                <a:solidFill>
                  <a:srgbClr val="C00000"/>
                </a:solidFill>
                <a:latin typeface="Times New Roman" panose="02020603050405020304" pitchFamily="18" charset="0"/>
                <a:cs typeface="Times New Roman" panose="02020603050405020304" pitchFamily="18" charset="0"/>
              </a:rPr>
              <a:t>hợp</a:t>
            </a:r>
            <a:r>
              <a:rPr lang="en-US" sz="2700" b="1" u="sng" dirty="0">
                <a:solidFill>
                  <a:srgbClr val="C00000"/>
                </a:solidFill>
                <a:latin typeface="Times New Roman" panose="02020603050405020304" pitchFamily="18" charset="0"/>
                <a:cs typeface="Times New Roman" panose="02020603050405020304" pitchFamily="18" charset="0"/>
              </a:rPr>
              <a:t>.</a:t>
            </a:r>
          </a:p>
        </p:txBody>
      </p:sp>
      <p:sp>
        <p:nvSpPr>
          <p:cNvPr id="9" name="TextBox 8"/>
          <p:cNvSpPr txBox="1"/>
          <p:nvPr/>
        </p:nvSpPr>
        <p:spPr>
          <a:xfrm>
            <a:off x="709683" y="899270"/>
            <a:ext cx="10467833" cy="523220"/>
          </a:xfrm>
          <a:prstGeom prst="rect">
            <a:avLst/>
          </a:prstGeom>
          <a:noFill/>
        </p:spPr>
        <p:txBody>
          <a:bodyPr wrap="square" rtlCol="0">
            <a:spAutoFit/>
          </a:bodyPr>
          <a:lstStyle/>
          <a:p>
            <a:r>
              <a:rPr lang="en-US" sz="2800" b="1" dirty="0">
                <a:solidFill>
                  <a:srgbClr val="C00000"/>
                </a:solidFill>
                <a:latin typeface="Times New Roman" panose="02020603050405020304" pitchFamily="18" charset="0"/>
                <a:cs typeface="Times New Roman" panose="02020603050405020304" pitchFamily="18" charset="0"/>
              </a:rPr>
              <a:t>I. NGUYÊN TẮC TÁCH CHẤT </a:t>
            </a:r>
          </a:p>
        </p:txBody>
      </p:sp>
      <p:sp>
        <p:nvSpPr>
          <p:cNvPr id="17" name="TextBox 16"/>
          <p:cNvSpPr txBox="1"/>
          <p:nvPr/>
        </p:nvSpPr>
        <p:spPr>
          <a:xfrm>
            <a:off x="709684" y="1289752"/>
            <a:ext cx="10467833" cy="954107"/>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cuộc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sống</a:t>
            </a:r>
            <a:r>
              <a:rPr lang="en-US" sz="2800" b="1" dirty="0">
                <a:latin typeface="Times New Roman" panose="02020603050405020304" pitchFamily="18" charset="0"/>
                <a:cs typeface="Times New Roman" panose="02020603050405020304" pitchFamily="18" charset="0"/>
              </a:rPr>
              <a:t>, ta </a:t>
            </a:r>
            <a:r>
              <a:rPr lang="en-US" sz="2800" b="1" dirty="0" err="1">
                <a:latin typeface="Times New Roman" panose="02020603050405020304" pitchFamily="18" charset="0"/>
                <a:cs typeface="Times New Roman" panose="02020603050405020304" pitchFamily="18" charset="0"/>
              </a:rPr>
              <a:t>gặp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tượng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khỏi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hỗn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hợp</a:t>
            </a:r>
            <a:r>
              <a:rPr lang="en-US" sz="2800" b="1" dirty="0">
                <a:latin typeface="Times New Roman" panose="02020603050405020304" pitchFamily="18" charset="0"/>
                <a:cs typeface="Times New Roman" panose="02020603050405020304" pitchFamily="18" charset="0"/>
              </a:rPr>
              <a:t> </a:t>
            </a: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030" y="83073"/>
            <a:ext cx="1027562" cy="680994"/>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4109" y="37571"/>
            <a:ext cx="841664" cy="726496"/>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0085" y="91061"/>
            <a:ext cx="830822" cy="665017"/>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6288" y="111868"/>
            <a:ext cx="794160" cy="644209"/>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082" y="2156403"/>
            <a:ext cx="12327081" cy="4710223"/>
          </a:xfrm>
          <a:prstGeom prst="rect">
            <a:avLst/>
          </a:prstGeom>
        </p:spPr>
      </p:pic>
    </p:spTree>
    <p:extLst>
      <p:ext uri="{BB962C8B-B14F-4D97-AF65-F5344CB8AC3E}">
        <p14:creationId xmlns:p14="http://schemas.microsoft.com/office/powerpoint/2010/main" val="173843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17" y="183289"/>
            <a:ext cx="6096000" cy="1051955"/>
          </a:xfrm>
          <a:prstGeom prst="rect">
            <a:avLst/>
          </a:prstGeom>
        </p:spPr>
        <p:txBody>
          <a:bodyPr>
            <a:spAutoFit/>
          </a:bodyPr>
          <a:lstStyle/>
          <a:p>
            <a:pPr indent="360045" algn="ctr">
              <a:lnSpc>
                <a:spcPct val="115000"/>
              </a:lnSpc>
              <a:tabLst>
                <a:tab pos="540385" algn="l"/>
              </a:tabLst>
            </a:pPr>
            <a:r>
              <a:rPr lang="en-US" sz="2800" b="1" dirty="0" err="1">
                <a:latin typeface="Times New Roman" panose="02020603050405020304" pitchFamily="18" charset="0"/>
                <a:ea typeface="Arial" panose="020B0604020202020204" pitchFamily="34" charset="0"/>
                <a:cs typeface="Arial" panose="020B0604020202020204" pitchFamily="34" charset="0"/>
              </a:rPr>
              <a:t>Tại</a:t>
            </a:r>
            <a:r>
              <a:rPr lang="en-US" sz="2800" b="1" dirty="0">
                <a:latin typeface="Times New Roman" panose="02020603050405020304" pitchFamily="18" charset="0"/>
                <a:ea typeface="Arial" panose="020B0604020202020204" pitchFamily="34" charset="0"/>
                <a:cs typeface="Arial" panose="020B0604020202020204" pitchFamily="34" charset="0"/>
              </a:rPr>
              <a:t> </a:t>
            </a:r>
            <a:r>
              <a:rPr lang="en-US" sz="2800" b="1" dirty="0" err="1">
                <a:latin typeface="Times New Roman" panose="02020603050405020304" pitchFamily="18" charset="0"/>
                <a:ea typeface="Arial" panose="020B0604020202020204" pitchFamily="34" charset="0"/>
                <a:cs typeface="Arial" panose="020B0604020202020204" pitchFamily="34" charset="0"/>
              </a:rPr>
              <a:t>sao</a:t>
            </a:r>
            <a:r>
              <a:rPr lang="en-US" sz="2800" b="1" dirty="0">
                <a:latin typeface="Times New Roman" panose="02020603050405020304" pitchFamily="18" charset="0"/>
                <a:ea typeface="Arial" panose="020B0604020202020204" pitchFamily="34" charset="0"/>
                <a:cs typeface="Arial" panose="020B0604020202020204" pitchFamily="34" charset="0"/>
              </a:rPr>
              <a:t> </a:t>
            </a:r>
            <a:r>
              <a:rPr lang="en-US" sz="2800" b="1" dirty="0" err="1">
                <a:latin typeface="Times New Roman" panose="02020603050405020304" pitchFamily="18" charset="0"/>
                <a:ea typeface="Arial" panose="020B0604020202020204" pitchFamily="34" charset="0"/>
                <a:cs typeface="Arial" panose="020B0604020202020204" pitchFamily="34" charset="0"/>
              </a:rPr>
              <a:t>phù</a:t>
            </a:r>
            <a:r>
              <a:rPr lang="en-US" sz="2800" b="1" dirty="0">
                <a:latin typeface="Times New Roman" panose="02020603050405020304" pitchFamily="18" charset="0"/>
                <a:ea typeface="Arial" panose="020B0604020202020204" pitchFamily="34" charset="0"/>
                <a:cs typeface="Arial" panose="020B0604020202020204" pitchFamily="34" charset="0"/>
              </a:rPr>
              <a:t> </a:t>
            </a:r>
            <a:r>
              <a:rPr lang="en-US" sz="2800" b="1" dirty="0" err="1">
                <a:latin typeface="Times New Roman" panose="02020603050405020304" pitchFamily="18" charset="0"/>
                <a:ea typeface="Arial" panose="020B0604020202020204" pitchFamily="34" charset="0"/>
                <a:cs typeface="Arial" panose="020B0604020202020204" pitchFamily="34" charset="0"/>
              </a:rPr>
              <a:t>sa</a:t>
            </a:r>
            <a:r>
              <a:rPr lang="en-US" sz="2800" b="1" dirty="0">
                <a:latin typeface="Times New Roman" panose="02020603050405020304" pitchFamily="18" charset="0"/>
                <a:ea typeface="Arial" panose="020B0604020202020204" pitchFamily="34" charset="0"/>
                <a:cs typeface="Arial" panose="020B0604020202020204" pitchFamily="34" charset="0"/>
              </a:rPr>
              <a:t> </a:t>
            </a:r>
            <a:r>
              <a:rPr lang="en-US" sz="2800" b="1" dirty="0" err="1">
                <a:latin typeface="Times New Roman" panose="02020603050405020304" pitchFamily="18" charset="0"/>
                <a:ea typeface="Arial" panose="020B0604020202020204" pitchFamily="34" charset="0"/>
                <a:cs typeface="Arial" panose="020B0604020202020204" pitchFamily="34" charset="0"/>
              </a:rPr>
              <a:t>trong</a:t>
            </a:r>
            <a:r>
              <a:rPr lang="en-US" sz="2800" b="1" dirty="0">
                <a:latin typeface="Times New Roman" panose="02020603050405020304" pitchFamily="18" charset="0"/>
                <a:ea typeface="Arial" panose="020B0604020202020204" pitchFamily="34" charset="0"/>
                <a:cs typeface="Arial" panose="020B0604020202020204" pitchFamily="34" charset="0"/>
              </a:rPr>
              <a:t> </a:t>
            </a:r>
            <a:r>
              <a:rPr lang="en-US" sz="2800" b="1" dirty="0" err="1">
                <a:latin typeface="Times New Roman" panose="02020603050405020304" pitchFamily="18" charset="0"/>
                <a:ea typeface="Arial" panose="020B0604020202020204" pitchFamily="34" charset="0"/>
                <a:cs typeface="Arial" panose="020B0604020202020204" pitchFamily="34" charset="0"/>
              </a:rPr>
              <a:t>nước</a:t>
            </a:r>
            <a:r>
              <a:rPr lang="en-US" sz="2800" b="1" dirty="0">
                <a:latin typeface="Times New Roman" panose="02020603050405020304" pitchFamily="18" charset="0"/>
                <a:ea typeface="Arial" panose="020B0604020202020204" pitchFamily="34" charset="0"/>
                <a:cs typeface="Arial" panose="020B0604020202020204" pitchFamily="34" charset="0"/>
              </a:rPr>
              <a:t> </a:t>
            </a:r>
            <a:r>
              <a:rPr lang="en-US" sz="2800" b="1" dirty="0" err="1">
                <a:latin typeface="Times New Roman" panose="02020603050405020304" pitchFamily="18" charset="0"/>
                <a:ea typeface="Arial" panose="020B0604020202020204" pitchFamily="34" charset="0"/>
                <a:cs typeface="Arial" panose="020B0604020202020204" pitchFamily="34" charset="0"/>
              </a:rPr>
              <a:t>sông</a:t>
            </a:r>
            <a:r>
              <a:rPr lang="en-US" sz="2800" b="1" dirty="0">
                <a:latin typeface="Times New Roman" panose="02020603050405020304" pitchFamily="18" charset="0"/>
                <a:ea typeface="Arial" panose="020B0604020202020204" pitchFamily="34" charset="0"/>
                <a:cs typeface="Arial" panose="020B0604020202020204" pitchFamily="34" charset="0"/>
              </a:rPr>
              <a:t> </a:t>
            </a:r>
            <a:r>
              <a:rPr lang="en-US" sz="2800" b="1" dirty="0" err="1">
                <a:latin typeface="Times New Roman" panose="02020603050405020304" pitchFamily="18" charset="0"/>
                <a:ea typeface="Arial" panose="020B0604020202020204" pitchFamily="34" charset="0"/>
                <a:cs typeface="Arial" panose="020B0604020202020204" pitchFamily="34" charset="0"/>
              </a:rPr>
              <a:t>lắng</a:t>
            </a:r>
            <a:r>
              <a:rPr lang="en-US" sz="2800" b="1" dirty="0">
                <a:latin typeface="Times New Roman" panose="02020603050405020304" pitchFamily="18" charset="0"/>
                <a:ea typeface="Arial" panose="020B0604020202020204" pitchFamily="34" charset="0"/>
                <a:cs typeface="Arial" panose="020B0604020202020204" pitchFamily="34" charset="0"/>
              </a:rPr>
              <a:t> </a:t>
            </a:r>
            <a:r>
              <a:rPr lang="en-US" sz="2800" b="1" dirty="0" err="1">
                <a:latin typeface="Times New Roman" panose="02020603050405020304" pitchFamily="18" charset="0"/>
                <a:ea typeface="Arial" panose="020B0604020202020204" pitchFamily="34" charset="0"/>
                <a:cs typeface="Arial" panose="020B0604020202020204" pitchFamily="34" charset="0"/>
              </a:rPr>
              <a:t>xuống</a:t>
            </a:r>
            <a:r>
              <a:rPr lang="en-US" sz="2800" b="1" dirty="0">
                <a:latin typeface="Times New Roman" panose="02020603050405020304" pitchFamily="18" charset="0"/>
                <a:ea typeface="Arial" panose="020B0604020202020204" pitchFamily="34" charset="0"/>
                <a:cs typeface="Arial" panose="020B0604020202020204" pitchFamily="34" charset="0"/>
              </a:rPr>
              <a:t>, </a:t>
            </a:r>
            <a:r>
              <a:rPr lang="en-US" sz="2800" b="1" dirty="0" err="1">
                <a:latin typeface="Times New Roman" panose="02020603050405020304" pitchFamily="18" charset="0"/>
                <a:ea typeface="Arial" panose="020B0604020202020204" pitchFamily="34" charset="0"/>
                <a:cs typeface="Arial" panose="020B0604020202020204" pitchFamily="34" charset="0"/>
              </a:rPr>
              <a:t>tách</a:t>
            </a:r>
            <a:r>
              <a:rPr lang="en-US" sz="2800" b="1" dirty="0">
                <a:latin typeface="Times New Roman" panose="02020603050405020304" pitchFamily="18" charset="0"/>
                <a:ea typeface="Arial" panose="020B0604020202020204" pitchFamily="34" charset="0"/>
                <a:cs typeface="Arial" panose="020B0604020202020204" pitchFamily="34" charset="0"/>
              </a:rPr>
              <a:t> </a:t>
            </a:r>
            <a:r>
              <a:rPr lang="en-US" sz="2800" b="1" dirty="0" err="1">
                <a:latin typeface="Times New Roman" panose="02020603050405020304" pitchFamily="18" charset="0"/>
                <a:ea typeface="Arial" panose="020B0604020202020204" pitchFamily="34" charset="0"/>
                <a:cs typeface="Arial" panose="020B0604020202020204" pitchFamily="34" charset="0"/>
              </a:rPr>
              <a:t>khỏi</a:t>
            </a:r>
            <a:r>
              <a:rPr lang="en-US" sz="2800" b="1" dirty="0">
                <a:latin typeface="Times New Roman" panose="02020603050405020304" pitchFamily="18" charset="0"/>
                <a:ea typeface="Arial" panose="020B0604020202020204" pitchFamily="34" charset="0"/>
                <a:cs typeface="Arial" panose="020B0604020202020204" pitchFamily="34" charset="0"/>
              </a:rPr>
              <a:t> </a:t>
            </a:r>
            <a:r>
              <a:rPr lang="en-US" sz="2800" b="1" dirty="0" err="1">
                <a:latin typeface="Times New Roman" panose="02020603050405020304" pitchFamily="18" charset="0"/>
                <a:ea typeface="Arial" panose="020B0604020202020204" pitchFamily="34" charset="0"/>
                <a:cs typeface="Arial" panose="020B0604020202020204" pitchFamily="34" charset="0"/>
              </a:rPr>
              <a:t>nước</a:t>
            </a:r>
            <a:r>
              <a:rPr lang="en-US" sz="2800" b="1" dirty="0">
                <a:latin typeface="Times New Roman" panose="02020603050405020304" pitchFamily="18" charset="0"/>
                <a:ea typeface="Arial" panose="020B0604020202020204" pitchFamily="34" charset="0"/>
                <a:cs typeface="Arial" panose="020B0604020202020204" pitchFamily="34" charset="0"/>
              </a:rPr>
              <a:t>?</a:t>
            </a:r>
            <a:endParaRPr lang="en-US" sz="2800" b="1" dirty="0">
              <a:latin typeface="Calibri" panose="020F0502020204030204" pitchFamily="34" charset="0"/>
              <a:ea typeface="Calibri" panose="020F0502020204030204" pitchFamily="34" charset="0"/>
              <a:cs typeface="Arial" panose="020B0604020202020204" pitchFamily="34" charset="0"/>
            </a:endParaRPr>
          </a:p>
        </p:txBody>
      </p:sp>
      <p:sp>
        <p:nvSpPr>
          <p:cNvPr id="3" name="TextBox 2"/>
          <p:cNvSpPr txBox="1"/>
          <p:nvPr/>
        </p:nvSpPr>
        <p:spPr>
          <a:xfrm>
            <a:off x="6879265" y="115353"/>
            <a:ext cx="4253023" cy="1384995"/>
          </a:xfrm>
          <a:prstGeom prst="rect">
            <a:avLst/>
          </a:prstGeom>
          <a:noFill/>
        </p:spPr>
        <p:txBody>
          <a:bodyPr wrap="square" rtlCol="0">
            <a:spAutoFit/>
          </a:bodyPr>
          <a:lstStyle/>
          <a:p>
            <a:pPr algn="ctr"/>
            <a:r>
              <a:rPr lang="en-US" sz="2800" b="1" dirty="0">
                <a:latin typeface="Times New Roman" panose="02020603050405020304" pitchFamily="18" charset="0"/>
                <a:ea typeface="Arial" panose="020B0604020202020204" pitchFamily="34" charset="0"/>
                <a:cs typeface="Arial" panose="020B0604020202020204" pitchFamily="34" charset="0"/>
              </a:rPr>
              <a:t> </a:t>
            </a:r>
            <a:r>
              <a:rPr lang="en-US" sz="2800" b="1" dirty="0" err="1">
                <a:latin typeface="Times New Roman" panose="02020603050405020304" pitchFamily="18" charset="0"/>
                <a:ea typeface="Arial" panose="020B0604020202020204" pitchFamily="34" charset="0"/>
                <a:cs typeface="Arial" panose="020B0604020202020204" pitchFamily="34" charset="0"/>
              </a:rPr>
              <a:t>Tại</a:t>
            </a:r>
            <a:r>
              <a:rPr lang="en-US" sz="2800" b="1" dirty="0">
                <a:latin typeface="Times New Roman" panose="02020603050405020304" pitchFamily="18" charset="0"/>
                <a:ea typeface="Arial" panose="020B0604020202020204" pitchFamily="34" charset="0"/>
                <a:cs typeface="Arial" panose="020B0604020202020204" pitchFamily="34" charset="0"/>
              </a:rPr>
              <a:t> </a:t>
            </a:r>
            <a:r>
              <a:rPr lang="en-US" sz="2800" b="1" dirty="0" err="1">
                <a:latin typeface="Times New Roman" panose="02020603050405020304" pitchFamily="18" charset="0"/>
                <a:ea typeface="Arial" panose="020B0604020202020204" pitchFamily="34" charset="0"/>
                <a:cs typeface="Arial" panose="020B0604020202020204" pitchFamily="34" charset="0"/>
              </a:rPr>
              <a:t>sao</a:t>
            </a:r>
            <a:r>
              <a:rPr lang="en-US" sz="2800" b="1" dirty="0">
                <a:latin typeface="Times New Roman" panose="02020603050405020304" pitchFamily="18" charset="0"/>
                <a:ea typeface="Arial" panose="020B0604020202020204" pitchFamily="34" charset="0"/>
                <a:cs typeface="Arial" panose="020B0604020202020204" pitchFamily="34" charset="0"/>
              </a:rPr>
              <a:t> </a:t>
            </a:r>
            <a:r>
              <a:rPr lang="en-US" sz="2800" b="1" dirty="0" err="1">
                <a:latin typeface="Times New Roman" panose="02020603050405020304" pitchFamily="18" charset="0"/>
                <a:ea typeface="Arial" panose="020B0604020202020204" pitchFamily="34" charset="0"/>
                <a:cs typeface="Arial" panose="020B0604020202020204" pitchFamily="34" charset="0"/>
              </a:rPr>
              <a:t>phơi</a:t>
            </a:r>
            <a:r>
              <a:rPr lang="en-US" sz="2800" b="1" dirty="0">
                <a:latin typeface="Times New Roman" panose="02020603050405020304" pitchFamily="18" charset="0"/>
                <a:ea typeface="Arial" panose="020B0604020202020204" pitchFamily="34" charset="0"/>
                <a:cs typeface="Arial" panose="020B0604020202020204" pitchFamily="34" charset="0"/>
              </a:rPr>
              <a:t> </a:t>
            </a:r>
            <a:r>
              <a:rPr lang="en-US" sz="2800" b="1" dirty="0" err="1">
                <a:latin typeface="Times New Roman" panose="02020603050405020304" pitchFamily="18" charset="0"/>
                <a:ea typeface="Arial" panose="020B0604020202020204" pitchFamily="34" charset="0"/>
                <a:cs typeface="Arial" panose="020B0604020202020204" pitchFamily="34" charset="0"/>
              </a:rPr>
              <a:t>nước</a:t>
            </a:r>
            <a:r>
              <a:rPr lang="en-US" sz="2800" b="1" dirty="0">
                <a:latin typeface="Times New Roman" panose="02020603050405020304" pitchFamily="18" charset="0"/>
                <a:ea typeface="Arial" panose="020B0604020202020204" pitchFamily="34" charset="0"/>
                <a:cs typeface="Arial" panose="020B0604020202020204" pitchFamily="34" charset="0"/>
              </a:rPr>
              <a:t> </a:t>
            </a:r>
            <a:r>
              <a:rPr lang="en-US" sz="2800" b="1" dirty="0" err="1">
                <a:latin typeface="Times New Roman" panose="02020603050405020304" pitchFamily="18" charset="0"/>
                <a:ea typeface="Arial" panose="020B0604020202020204" pitchFamily="34" charset="0"/>
                <a:cs typeface="Arial" panose="020B0604020202020204" pitchFamily="34" charset="0"/>
              </a:rPr>
              <a:t>biển</a:t>
            </a:r>
            <a:r>
              <a:rPr lang="en-US" sz="2800" b="1" dirty="0">
                <a:latin typeface="Times New Roman" panose="02020603050405020304" pitchFamily="18" charset="0"/>
                <a:ea typeface="Arial" panose="020B0604020202020204" pitchFamily="34" charset="0"/>
                <a:cs typeface="Arial" panose="020B0604020202020204" pitchFamily="34" charset="0"/>
              </a:rPr>
              <a:t> </a:t>
            </a:r>
            <a:r>
              <a:rPr lang="en-US" sz="2800" b="1" dirty="0" err="1">
                <a:latin typeface="Times New Roman" panose="02020603050405020304" pitchFamily="18" charset="0"/>
                <a:ea typeface="Arial" panose="020B0604020202020204" pitchFamily="34" charset="0"/>
                <a:cs typeface="Arial" panose="020B0604020202020204" pitchFamily="34" charset="0"/>
              </a:rPr>
              <a:t>dưới</a:t>
            </a:r>
            <a:r>
              <a:rPr lang="en-US" sz="2800" b="1" dirty="0">
                <a:latin typeface="Times New Roman" panose="02020603050405020304" pitchFamily="18" charset="0"/>
                <a:ea typeface="Arial" panose="020B0604020202020204" pitchFamily="34" charset="0"/>
                <a:cs typeface="Arial" panose="020B0604020202020204" pitchFamily="34" charset="0"/>
              </a:rPr>
              <a:t> </a:t>
            </a:r>
            <a:r>
              <a:rPr lang="en-US" sz="2800" b="1" dirty="0" err="1">
                <a:latin typeface="Times New Roman" panose="02020603050405020304" pitchFamily="18" charset="0"/>
                <a:ea typeface="Arial" panose="020B0604020202020204" pitchFamily="34" charset="0"/>
                <a:cs typeface="Arial" panose="020B0604020202020204" pitchFamily="34" charset="0"/>
              </a:rPr>
              <a:t>ánh</a:t>
            </a:r>
            <a:r>
              <a:rPr lang="en-US" sz="2800" b="1" dirty="0">
                <a:latin typeface="Times New Roman" panose="02020603050405020304" pitchFamily="18" charset="0"/>
                <a:ea typeface="Arial" panose="020B0604020202020204" pitchFamily="34" charset="0"/>
                <a:cs typeface="Arial" panose="020B0604020202020204" pitchFamily="34" charset="0"/>
              </a:rPr>
              <a:t> </a:t>
            </a:r>
            <a:r>
              <a:rPr lang="en-US" sz="2800" b="1" dirty="0" err="1">
                <a:latin typeface="Times New Roman" panose="02020603050405020304" pitchFamily="18" charset="0"/>
                <a:ea typeface="Arial" panose="020B0604020202020204" pitchFamily="34" charset="0"/>
                <a:cs typeface="Arial" panose="020B0604020202020204" pitchFamily="34" charset="0"/>
              </a:rPr>
              <a:t>nắng</a:t>
            </a:r>
            <a:r>
              <a:rPr lang="en-US" sz="2800" b="1" dirty="0">
                <a:latin typeface="Times New Roman" panose="02020603050405020304" pitchFamily="18" charset="0"/>
                <a:ea typeface="Arial" panose="020B0604020202020204" pitchFamily="34" charset="0"/>
                <a:cs typeface="Arial" panose="020B0604020202020204" pitchFamily="34" charset="0"/>
              </a:rPr>
              <a:t> </a:t>
            </a:r>
            <a:r>
              <a:rPr lang="en-US" sz="2800" b="1" dirty="0" err="1">
                <a:latin typeface="Times New Roman" panose="02020603050405020304" pitchFamily="18" charset="0"/>
                <a:ea typeface="Arial" panose="020B0604020202020204" pitchFamily="34" charset="0"/>
                <a:cs typeface="Arial" panose="020B0604020202020204" pitchFamily="34" charset="0"/>
              </a:rPr>
              <a:t>và</a:t>
            </a:r>
            <a:r>
              <a:rPr lang="en-US" sz="2800" b="1" dirty="0">
                <a:latin typeface="Times New Roman" panose="02020603050405020304" pitchFamily="18" charset="0"/>
                <a:ea typeface="Arial" panose="020B0604020202020204" pitchFamily="34" charset="0"/>
                <a:cs typeface="Arial" panose="020B0604020202020204" pitchFamily="34" charset="0"/>
              </a:rPr>
              <a:t> </a:t>
            </a:r>
            <a:r>
              <a:rPr lang="en-US" sz="2800" b="1" dirty="0" err="1">
                <a:latin typeface="Times New Roman" panose="02020603050405020304" pitchFamily="18" charset="0"/>
                <a:ea typeface="Arial" panose="020B0604020202020204" pitchFamily="34" charset="0"/>
                <a:cs typeface="Arial" panose="020B0604020202020204" pitchFamily="34" charset="0"/>
              </a:rPr>
              <a:t>gió</a:t>
            </a:r>
            <a:r>
              <a:rPr lang="en-US" sz="2800" b="1" dirty="0">
                <a:latin typeface="Times New Roman" panose="02020603050405020304" pitchFamily="18" charset="0"/>
                <a:ea typeface="Arial" panose="020B0604020202020204" pitchFamily="34" charset="0"/>
                <a:cs typeface="Arial" panose="020B0604020202020204" pitchFamily="34" charset="0"/>
              </a:rPr>
              <a:t> </a:t>
            </a:r>
            <a:r>
              <a:rPr lang="en-US" sz="2800" b="1" dirty="0" err="1">
                <a:latin typeface="Times New Roman" panose="02020603050405020304" pitchFamily="18" charset="0"/>
                <a:ea typeface="Arial" panose="020B0604020202020204" pitchFamily="34" charset="0"/>
                <a:cs typeface="Arial" panose="020B0604020202020204" pitchFamily="34" charset="0"/>
              </a:rPr>
              <a:t>lại</a:t>
            </a:r>
            <a:r>
              <a:rPr lang="en-US" sz="2800" b="1" dirty="0">
                <a:latin typeface="Times New Roman" panose="02020603050405020304" pitchFamily="18" charset="0"/>
                <a:ea typeface="Arial" panose="020B0604020202020204" pitchFamily="34" charset="0"/>
                <a:cs typeface="Arial" panose="020B0604020202020204" pitchFamily="34" charset="0"/>
              </a:rPr>
              <a:t> </a:t>
            </a:r>
            <a:r>
              <a:rPr lang="en-US" sz="2800" b="1" dirty="0" err="1">
                <a:latin typeface="Times New Roman" panose="02020603050405020304" pitchFamily="18" charset="0"/>
                <a:ea typeface="Arial" panose="020B0604020202020204" pitchFamily="34" charset="0"/>
                <a:cs typeface="Arial" panose="020B0604020202020204" pitchFamily="34" charset="0"/>
              </a:rPr>
              <a:t>thu</a:t>
            </a:r>
            <a:r>
              <a:rPr lang="en-US" sz="2800" b="1" dirty="0">
                <a:latin typeface="Times New Roman" panose="02020603050405020304" pitchFamily="18" charset="0"/>
                <a:ea typeface="Arial" panose="020B0604020202020204" pitchFamily="34" charset="0"/>
                <a:cs typeface="Arial" panose="020B0604020202020204" pitchFamily="34" charset="0"/>
              </a:rPr>
              <a:t> </a:t>
            </a:r>
            <a:r>
              <a:rPr lang="en-US" sz="2800" b="1" dirty="0" err="1">
                <a:latin typeface="Times New Roman" panose="02020603050405020304" pitchFamily="18" charset="0"/>
                <a:ea typeface="Arial" panose="020B0604020202020204" pitchFamily="34" charset="0"/>
                <a:cs typeface="Arial" panose="020B0604020202020204" pitchFamily="34" charset="0"/>
              </a:rPr>
              <a:t>được</a:t>
            </a:r>
            <a:r>
              <a:rPr lang="en-US" sz="2800" b="1" dirty="0">
                <a:latin typeface="Times New Roman" panose="02020603050405020304" pitchFamily="18" charset="0"/>
                <a:ea typeface="Arial" panose="020B0604020202020204" pitchFamily="34" charset="0"/>
                <a:cs typeface="Arial" panose="020B0604020202020204" pitchFamily="34" charset="0"/>
              </a:rPr>
              <a:t> </a:t>
            </a:r>
            <a:r>
              <a:rPr lang="en-US" sz="2800" b="1" dirty="0" err="1">
                <a:latin typeface="Times New Roman" panose="02020603050405020304" pitchFamily="18" charset="0"/>
                <a:ea typeface="Arial" panose="020B0604020202020204" pitchFamily="34" charset="0"/>
                <a:cs typeface="Arial" panose="020B0604020202020204" pitchFamily="34" charset="0"/>
              </a:rPr>
              <a:t>muối</a:t>
            </a:r>
            <a:r>
              <a:rPr lang="en-US" sz="2800" b="1" dirty="0">
                <a:latin typeface="Times New Roman" panose="02020603050405020304" pitchFamily="18" charset="0"/>
                <a:ea typeface="Arial" panose="020B0604020202020204" pitchFamily="34" charset="0"/>
                <a:cs typeface="Arial" panose="020B0604020202020204" pitchFamily="34" charset="0"/>
              </a:rPr>
              <a:t>?</a:t>
            </a:r>
            <a:endParaRPr lang="en-US" sz="2800" b="1" dirty="0">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21" y="1235244"/>
            <a:ext cx="5996762" cy="56227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2214" y="1414130"/>
            <a:ext cx="6439786" cy="5443870"/>
          </a:xfrm>
          <a:prstGeom prst="rect">
            <a:avLst/>
          </a:prstGeom>
        </p:spPr>
      </p:pic>
      <p:sp>
        <p:nvSpPr>
          <p:cNvPr id="6" name="TextBox 5"/>
          <p:cNvSpPr txBox="1"/>
          <p:nvPr/>
        </p:nvSpPr>
        <p:spPr>
          <a:xfrm>
            <a:off x="453655" y="191694"/>
            <a:ext cx="5465135" cy="954107"/>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Hạt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phù</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nặng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nước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lắng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xuống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đáy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sông</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717118" y="1891184"/>
            <a:ext cx="4848446" cy="1815882"/>
          </a:xfrm>
          <a:prstGeom prst="rect">
            <a:avLst/>
          </a:prstGeom>
          <a:solidFill>
            <a:srgbClr val="00B0F0"/>
          </a:solidFill>
        </p:spPr>
        <p:txBody>
          <a:bodyPr wrap="square" rtlCol="0">
            <a:spAutoFit/>
          </a:bodyPr>
          <a:lstStyle/>
          <a:p>
            <a:pPr algn="ctr"/>
            <a:r>
              <a:rPr lang="en-US" sz="2800" b="1" dirty="0" err="1">
                <a:solidFill>
                  <a:srgbClr val="002060"/>
                </a:solidFill>
                <a:latin typeface="Times New Roman" panose="02020603050405020304" pitchFamily="18" charset="0"/>
                <a:cs typeface="Times New Roman" panose="02020603050405020304" pitchFamily="18" charset="0"/>
              </a:rPr>
              <a:t>Muối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ăn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không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bị</a:t>
            </a:r>
            <a:r>
              <a:rPr lang="en-US" sz="2800" b="1" dirty="0">
                <a:solidFill>
                  <a:srgbClr val="002060"/>
                </a:solidFill>
                <a:latin typeface="Times New Roman" panose="02020603050405020304" pitchFamily="18" charset="0"/>
                <a:cs typeface="Times New Roman" panose="02020603050405020304" pitchFamily="18" charset="0"/>
              </a:rPr>
              <a:t> bay </a:t>
            </a:r>
            <a:r>
              <a:rPr lang="en-US" sz="2800" b="1" dirty="0" err="1">
                <a:solidFill>
                  <a:srgbClr val="002060"/>
                </a:solidFill>
                <a:latin typeface="Times New Roman" panose="02020603050405020304" pitchFamily="18" charset="0"/>
                <a:cs typeface="Times New Roman" panose="02020603050405020304" pitchFamily="18" charset="0"/>
              </a:rPr>
              <a:t>hơi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nên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làm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nước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biển</a:t>
            </a:r>
            <a:r>
              <a:rPr lang="en-US" sz="2800" b="1" dirty="0">
                <a:solidFill>
                  <a:srgbClr val="002060"/>
                </a:solidFill>
                <a:latin typeface="Times New Roman" panose="02020603050405020304" pitchFamily="18" charset="0"/>
                <a:cs typeface="Times New Roman" panose="02020603050405020304" pitchFamily="18" charset="0"/>
              </a:rPr>
              <a:t> bay </a:t>
            </a:r>
            <a:r>
              <a:rPr lang="en-US" sz="2800" b="1" dirty="0" err="1">
                <a:solidFill>
                  <a:srgbClr val="002060"/>
                </a:solidFill>
                <a:latin typeface="Times New Roman" panose="02020603050405020304" pitchFamily="18" charset="0"/>
                <a:cs typeface="Times New Roman" panose="02020603050405020304" pitchFamily="18" charset="0"/>
              </a:rPr>
              <a:t>hơi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bới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gió</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năng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lượng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mặt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trời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sẽ</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được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muối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rắn</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623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heel(1)">
                                      <p:cBhvr>
                                        <p:cTn id="18" dur="2000"/>
                                        <p:tgtEl>
                                          <p:spTgt spid="3"/>
                                        </p:tgtEl>
                                      </p:cBhvr>
                                    </p:animEffect>
                                  </p:childTnLst>
                                </p:cTn>
                              </p:par>
                              <p:par>
                                <p:cTn id="19" presetID="21" presetClass="entr" presetSubtype="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heel(1)">
                                      <p:cBhvr>
                                        <p:cTn id="21" dur="2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3376" y="744279"/>
            <a:ext cx="9526773" cy="4585871"/>
          </a:xfrm>
          <a:prstGeom prst="rect">
            <a:avLst/>
          </a:prstGeom>
          <a:noFill/>
        </p:spPr>
        <p:txBody>
          <a:bodyPr wrap="square" rtlCol="0">
            <a:spAutoFit/>
          </a:bodyPr>
          <a:lstStyle/>
          <a:p>
            <a:pPr algn="ctr"/>
            <a:r>
              <a:rPr lang="en-US" sz="4000" dirty="0" err="1">
                <a:solidFill>
                  <a:srgbClr val="C00000"/>
                </a:solidFill>
                <a:latin typeface="Times New Roman" panose="02020603050405020304" pitchFamily="18" charset="0"/>
                <a:cs typeface="Times New Roman" panose="02020603050405020304" pitchFamily="18" charset="0"/>
              </a:rPr>
              <a:t>Em</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có</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biết</a:t>
            </a:r>
            <a:endParaRPr lang="en-US" sz="4000" dirty="0">
              <a:solidFill>
                <a:srgbClr val="C00000"/>
              </a:solidFill>
              <a:latin typeface="Times New Roman" panose="02020603050405020304" pitchFamily="18" charset="0"/>
              <a:cs typeface="Times New Roman" panose="02020603050405020304" pitchFamily="18" charset="0"/>
            </a:endParaRPr>
          </a:p>
          <a:p>
            <a:pPr marL="285750" indent="-285750">
              <a:buFontTx/>
              <a:buChar char="-"/>
            </a:pPr>
            <a:r>
              <a:rPr lang="vi-VN" sz="2800" b="1" dirty="0">
                <a:latin typeface="Times New Roman" panose="02020603050405020304" pitchFamily="18" charset="0"/>
                <a:cs typeface="Times New Roman" panose="02020603050405020304" pitchFamily="18" charset="0"/>
              </a:rPr>
              <a:t>Bay hơi</a:t>
            </a:r>
            <a:r>
              <a:rPr lang="vi-VN" sz="2800" dirty="0">
                <a:latin typeface="Times New Roman" panose="02020603050405020304" pitchFamily="18" charset="0"/>
                <a:cs typeface="Times New Roman" panose="02020603050405020304" pitchFamily="18" charset="0"/>
              </a:rPr>
              <a:t> hay </a:t>
            </a:r>
            <a:r>
              <a:rPr lang="vi-VN" sz="2800" b="1" dirty="0">
                <a:latin typeface="Times New Roman" panose="02020603050405020304" pitchFamily="18" charset="0"/>
                <a:cs typeface="Times New Roman" panose="02020603050405020304" pitchFamily="18" charset="0"/>
              </a:rPr>
              <a:t>bốc hơi</a:t>
            </a:r>
            <a:r>
              <a:rPr lang="vi-VN" sz="2800" dirty="0">
                <a:latin typeface="Times New Roman" panose="02020603050405020304" pitchFamily="18" charset="0"/>
                <a:cs typeface="Times New Roman" panose="02020603050405020304" pitchFamily="18" charset="0"/>
              </a:rPr>
              <a:t> là một dạng hóa hơi của </a:t>
            </a:r>
            <a:r>
              <a:rPr lang="vi-VN" sz="2800" dirty="0">
                <a:latin typeface="Times New Roman" panose="02020603050405020304" pitchFamily="18" charset="0"/>
                <a:cs typeface="Times New Roman" panose="02020603050405020304" pitchFamily="18" charset="0"/>
                <a:hlinkClick r:id="rId2" tooltip="Chất lỏng"/>
              </a:rPr>
              <a:t>chất lỏng</a:t>
            </a:r>
            <a:r>
              <a:rPr lang="vi-VN" sz="2800" dirty="0">
                <a:latin typeface="Times New Roman" panose="02020603050405020304" pitchFamily="18" charset="0"/>
                <a:cs typeface="Times New Roman" panose="02020603050405020304" pitchFamily="18" charset="0"/>
              </a:rPr>
              <a:t> trên bề mặt một chất lỏng. Một dạng hóa hơi khác là đun </a:t>
            </a:r>
            <a:r>
              <a:rPr lang="vi-VN" sz="2800" dirty="0">
                <a:latin typeface="Times New Roman" panose="02020603050405020304" pitchFamily="18" charset="0"/>
                <a:cs typeface="Times New Roman" panose="02020603050405020304" pitchFamily="18" charset="0"/>
                <a:hlinkClick r:id="rId3" tooltip="Sôi"/>
              </a:rPr>
              <a:t>sôi</a:t>
            </a:r>
            <a:r>
              <a:rPr lang="vi-VN" sz="2800" dirty="0">
                <a:latin typeface="Times New Roman" panose="02020603050405020304" pitchFamily="18" charset="0"/>
                <a:cs typeface="Times New Roman" panose="02020603050405020304" pitchFamily="18" charset="0"/>
              </a:rPr>
              <a:t>, loại này thường xảy ra trên toàn bộ khối lượng chất lỏng.</a:t>
            </a:r>
            <a:endParaRPr lang="en-US" sz="2800" dirty="0">
              <a:latin typeface="Times New Roman" panose="02020603050405020304" pitchFamily="18" charset="0"/>
              <a:cs typeface="Times New Roman" panose="02020603050405020304" pitchFamily="18" charset="0"/>
            </a:endParaRPr>
          </a:p>
          <a:p>
            <a:pPr marL="285750" indent="-285750">
              <a:buFontTx/>
              <a:buChar char="-"/>
            </a:pPr>
            <a:r>
              <a:rPr lang="vi-VN" sz="2800" b="1" dirty="0">
                <a:latin typeface="Times New Roman" panose="02020603050405020304" pitchFamily="18" charset="0"/>
                <a:cs typeface="Times New Roman" panose="02020603050405020304" pitchFamily="18" charset="0"/>
              </a:rPr>
              <a:t>Bay hơi </a:t>
            </a:r>
            <a:r>
              <a:rPr lang="vi-VN" sz="2800" dirty="0">
                <a:latin typeface="Times New Roman" panose="02020603050405020304" pitchFamily="18" charset="0"/>
                <a:cs typeface="Times New Roman" panose="02020603050405020304" pitchFamily="18" charset="0"/>
              </a:rPr>
              <a:t>là một thành phần then chốt của </a:t>
            </a:r>
            <a:r>
              <a:rPr lang="vi-VN" sz="2800" dirty="0">
                <a:latin typeface="Times New Roman" panose="02020603050405020304" pitchFamily="18" charset="0"/>
                <a:cs typeface="Times New Roman" panose="02020603050405020304" pitchFamily="18" charset="0"/>
                <a:hlinkClick r:id="rId4" tooltip="Vòng tuần hoàn nước"/>
              </a:rPr>
              <a:t>vòng tuần hoàn nước</a:t>
            </a:r>
            <a:r>
              <a:rPr lang="vi-VN" sz="2800" dirty="0">
                <a:latin typeface="Times New Roman" panose="02020603050405020304" pitchFamily="18" charset="0"/>
                <a:cs typeface="Times New Roman" panose="02020603050405020304" pitchFamily="18" charset="0"/>
              </a:rPr>
              <a:t>. Mặt trời (năng lượng mặt trời) làm bay hơi nước từ </a:t>
            </a:r>
            <a:r>
              <a:rPr lang="vi-VN" sz="2800" dirty="0">
                <a:latin typeface="Times New Roman" panose="02020603050405020304" pitchFamily="18" charset="0"/>
                <a:cs typeface="Times New Roman" panose="02020603050405020304" pitchFamily="18" charset="0"/>
                <a:hlinkClick r:id="rId5" tooltip="Đại dương"/>
              </a:rPr>
              <a:t>đại</a:t>
            </a:r>
            <a:r>
              <a:rPr lang="en-US" sz="2800" dirty="0">
                <a:latin typeface="Times New Roman" panose="02020603050405020304" pitchFamily="18" charset="0"/>
                <a:cs typeface="Times New Roman" panose="02020603050405020304" pitchFamily="18" charset="0"/>
                <a:hlinkClick r:id="rId5" tooltip="Đại dương"/>
              </a:rPr>
              <a:t> </a:t>
            </a:r>
            <a:r>
              <a:rPr lang="vi-VN" sz="2800" dirty="0">
                <a:latin typeface="Times New Roman" panose="02020603050405020304" pitchFamily="18" charset="0"/>
                <a:cs typeface="Times New Roman" panose="02020603050405020304" pitchFamily="18" charset="0"/>
                <a:hlinkClick r:id="rId5" tooltip="Đại dương"/>
              </a:rPr>
              <a:t>dương</a:t>
            </a:r>
            <a:r>
              <a:rPr lang="vi-VN"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hlinkClick r:id="rId6" tooltip="Hồ"/>
              </a:rPr>
              <a:t>hồ</a:t>
            </a:r>
            <a:r>
              <a:rPr lang="vi-VN" sz="2800" dirty="0">
                <a:latin typeface="Times New Roman" panose="02020603050405020304" pitchFamily="18" charset="0"/>
                <a:cs typeface="Times New Roman" panose="02020603050405020304" pitchFamily="18" charset="0"/>
              </a:rPr>
              <a:t> và độ ẩm trong đất và các nguồn nước khác.</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Nước</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bốc</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hơi</a:t>
            </a:r>
            <a:r>
              <a:rPr lang="en-US" sz="2800" b="1" u="sng" dirty="0">
                <a:latin typeface="Times New Roman" panose="02020603050405020304" pitchFamily="18" charset="0"/>
                <a:cs typeface="Times New Roman" panose="02020603050405020304" pitchFamily="18" charset="0"/>
              </a:rPr>
              <a:t> ở </a:t>
            </a:r>
            <a:r>
              <a:rPr lang="en-US" sz="2800" b="1" u="sng" dirty="0" err="1">
                <a:latin typeface="Times New Roman" panose="02020603050405020304" pitchFamily="18" charset="0"/>
                <a:cs typeface="Times New Roman" panose="02020603050405020304" pitchFamily="18" charset="0"/>
              </a:rPr>
              <a:t>bất</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kì</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nhiệt</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độ</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nào</a:t>
            </a:r>
            <a:r>
              <a:rPr lang="en-US" sz="2800" b="1" u="sng"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hơi</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954155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670789" y="105463"/>
            <a:ext cx="6596418" cy="53657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600" b="1" u="sng" dirty="0" err="1">
                <a:solidFill>
                  <a:srgbClr val="C00000"/>
                </a:solidFill>
              </a:rPr>
              <a:t>Chương</a:t>
            </a:r>
            <a:r>
              <a:rPr lang="en-US" sz="2600" b="1" u="sng" dirty="0">
                <a:solidFill>
                  <a:srgbClr val="C00000"/>
                </a:solidFill>
              </a:rPr>
              <a:t> IV -  </a:t>
            </a:r>
            <a:r>
              <a:rPr lang="en-US" sz="2600" b="1" u="sng" dirty="0" err="1">
                <a:solidFill>
                  <a:srgbClr val="C00000"/>
                </a:solidFill>
              </a:rPr>
              <a:t>Bài</a:t>
            </a:r>
            <a:r>
              <a:rPr lang="en-US" sz="2600" b="1" u="sng" dirty="0">
                <a:solidFill>
                  <a:srgbClr val="C00000"/>
                </a:solidFill>
              </a:rPr>
              <a:t> 17 –</a:t>
            </a:r>
            <a:r>
              <a:rPr lang="en-US" sz="2600" b="1" dirty="0" err="1">
                <a:solidFill>
                  <a:srgbClr val="C00000"/>
                </a:solidFill>
              </a:rPr>
              <a:t>Tách</a:t>
            </a:r>
            <a:r>
              <a:rPr lang="en-US" sz="2600" b="1" dirty="0">
                <a:solidFill>
                  <a:srgbClr val="C00000"/>
                </a:solidFill>
              </a:rPr>
              <a:t> </a:t>
            </a:r>
            <a:r>
              <a:rPr lang="en-US" sz="2600" b="1" dirty="0" err="1">
                <a:solidFill>
                  <a:srgbClr val="C00000"/>
                </a:solidFill>
              </a:rPr>
              <a:t>chất</a:t>
            </a:r>
            <a:r>
              <a:rPr lang="en-US" sz="2600" b="1" dirty="0">
                <a:solidFill>
                  <a:srgbClr val="C00000"/>
                </a:solidFill>
              </a:rPr>
              <a:t> </a:t>
            </a:r>
            <a:r>
              <a:rPr lang="en-US" sz="2600" b="1" dirty="0" err="1">
                <a:solidFill>
                  <a:srgbClr val="C00000"/>
                </a:solidFill>
              </a:rPr>
              <a:t>khỏi</a:t>
            </a:r>
            <a:r>
              <a:rPr lang="en-US" sz="2600" b="1" dirty="0">
                <a:solidFill>
                  <a:srgbClr val="C00000"/>
                </a:solidFill>
              </a:rPr>
              <a:t> </a:t>
            </a:r>
            <a:r>
              <a:rPr lang="en-US" sz="2600" b="1" dirty="0" err="1">
                <a:solidFill>
                  <a:srgbClr val="C00000"/>
                </a:solidFill>
              </a:rPr>
              <a:t>hỗn</a:t>
            </a:r>
            <a:r>
              <a:rPr lang="en-US" sz="2600" b="1" dirty="0">
                <a:solidFill>
                  <a:srgbClr val="C00000"/>
                </a:solidFill>
              </a:rPr>
              <a:t> </a:t>
            </a:r>
            <a:r>
              <a:rPr lang="en-US" sz="2600" b="1" dirty="0" err="1">
                <a:solidFill>
                  <a:srgbClr val="C00000"/>
                </a:solidFill>
              </a:rPr>
              <a:t>hợp</a:t>
            </a:r>
            <a:r>
              <a:rPr lang="en-US" sz="2600" b="1" u="sng" dirty="0">
                <a:solidFill>
                  <a:srgbClr val="C00000"/>
                </a:solidFill>
              </a:rPr>
              <a:t>.</a:t>
            </a:r>
          </a:p>
        </p:txBody>
      </p:sp>
      <p:sp>
        <p:nvSpPr>
          <p:cNvPr id="3" name="TextBox 2"/>
          <p:cNvSpPr txBox="1"/>
          <p:nvPr/>
        </p:nvSpPr>
        <p:spPr>
          <a:xfrm>
            <a:off x="696036" y="897970"/>
            <a:ext cx="5333827" cy="523220"/>
          </a:xfrm>
          <a:prstGeom prst="rect">
            <a:avLst/>
          </a:prstGeom>
          <a:noFill/>
        </p:spPr>
        <p:txBody>
          <a:bodyPr wrap="square" rtlCol="0">
            <a:spAutoFit/>
          </a:bodyPr>
          <a:lstStyle/>
          <a:p>
            <a:r>
              <a:rPr lang="en-US" sz="2800" b="1" dirty="0">
                <a:solidFill>
                  <a:srgbClr val="C00000"/>
                </a:solidFill>
                <a:latin typeface="Times New Roman" panose="02020603050405020304" pitchFamily="18" charset="0"/>
                <a:cs typeface="Times New Roman" panose="02020603050405020304" pitchFamily="18" charset="0"/>
              </a:rPr>
              <a:t>I. NGUYÊN TẮC TÁCH CHẤT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030" y="83073"/>
            <a:ext cx="1027562" cy="68099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4109" y="37571"/>
            <a:ext cx="841664" cy="72649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0085" y="91061"/>
            <a:ext cx="830822" cy="665017"/>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96288" y="111868"/>
            <a:ext cx="794160" cy="644209"/>
          </a:xfrm>
          <a:prstGeom prst="rect">
            <a:avLst/>
          </a:prstGeom>
        </p:spPr>
      </p:pic>
      <p:sp>
        <p:nvSpPr>
          <p:cNvPr id="8" name="TextBox 7"/>
          <p:cNvSpPr txBox="1"/>
          <p:nvPr/>
        </p:nvSpPr>
        <p:spPr>
          <a:xfrm>
            <a:off x="850002" y="1332249"/>
            <a:ext cx="11196084" cy="461665"/>
          </a:xfrm>
          <a:prstGeom prst="rect">
            <a:avLst/>
          </a:prstGeom>
          <a:noFill/>
        </p:spPr>
        <p:txBody>
          <a:bodyPr wrap="square" rtlCol="0">
            <a:spAutoFit/>
          </a:bodyPr>
          <a:lstStyle/>
          <a:p>
            <a:pPr lvl="0"/>
            <a:r>
              <a:rPr lang="en-US" sz="2400" b="1" dirty="0" err="1">
                <a:solidFill>
                  <a:srgbClr val="002060"/>
                </a:solidFill>
                <a:latin typeface="Times New Roman" panose="02020603050405020304" pitchFamily="18" charset="0"/>
                <a:cs typeface="Times New Roman" panose="02020603050405020304" pitchFamily="18" charset="0"/>
              </a:rPr>
              <a:t>Học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sinh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làm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việc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cặp</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đôi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trong</a:t>
            </a:r>
            <a:r>
              <a:rPr lang="en-US" sz="2400" b="1" dirty="0">
                <a:solidFill>
                  <a:srgbClr val="002060"/>
                </a:solidFill>
                <a:latin typeface="Times New Roman" panose="02020603050405020304" pitchFamily="18" charset="0"/>
                <a:cs typeface="Times New Roman" panose="02020603050405020304" pitchFamily="18" charset="0"/>
              </a:rPr>
              <a:t> 3 </a:t>
            </a:r>
            <a:r>
              <a:rPr lang="en-US" sz="2400" b="1" dirty="0" err="1">
                <a:solidFill>
                  <a:srgbClr val="002060"/>
                </a:solidFill>
                <a:latin typeface="Times New Roman" panose="02020603050405020304" pitchFamily="18" charset="0"/>
                <a:cs typeface="Times New Roman" panose="02020603050405020304" pitchFamily="18" charset="0"/>
              </a:rPr>
              <a:t>phút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trả</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lời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câu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hỏi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sau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vào</a:t>
            </a:r>
            <a:r>
              <a:rPr lang="en-US" sz="2400" b="1" dirty="0">
                <a:solidFill>
                  <a:srgbClr val="002060"/>
                </a:solidFill>
                <a:latin typeface="Times New Roman" panose="02020603050405020304" pitchFamily="18" charset="0"/>
                <a:cs typeface="Times New Roman" panose="02020603050405020304" pitchFamily="18" charset="0"/>
              </a:rPr>
              <a:t> PHT  </a:t>
            </a:r>
          </a:p>
        </p:txBody>
      </p:sp>
      <p:sp>
        <p:nvSpPr>
          <p:cNvPr id="9" name="TextBox 8"/>
          <p:cNvSpPr txBox="1"/>
          <p:nvPr/>
        </p:nvSpPr>
        <p:spPr>
          <a:xfrm>
            <a:off x="696036" y="1718461"/>
            <a:ext cx="11495964" cy="2308324"/>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đâu</a:t>
            </a:r>
            <a:r>
              <a:rPr lang="en-US" sz="2400" b="1" dirty="0">
                <a:latin typeface="Times New Roman" panose="02020603050405020304" pitchFamily="18" charset="0"/>
                <a:cs typeface="Times New Roman" panose="02020603050405020304" pitchFamily="18" charset="0"/>
              </a:rPr>
              <a:t>? </a:t>
            </a:r>
          </a:p>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Lấy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dụ</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biết</a:t>
            </a:r>
            <a:r>
              <a:rPr lang="en-US" sz="2400" b="1" dirty="0">
                <a:latin typeface="Times New Roman" panose="02020603050405020304" pitchFamily="18" charset="0"/>
                <a:cs typeface="Times New Roman" panose="02020603050405020304" pitchFamily="18" charset="0"/>
              </a:rPr>
              <a:t>?</a:t>
            </a:r>
          </a:p>
          <a:p>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Các</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tồn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tại</a:t>
            </a:r>
            <a:r>
              <a:rPr lang="en-US" sz="2400" b="1" dirty="0">
                <a:latin typeface="Times New Roman" panose="02020603050405020304" pitchFamily="18" charset="0"/>
                <a:cs typeface="Times New Roman" panose="02020603050405020304" pitchFamily="18" charset="0"/>
              </a:rPr>
              <a:t> ở 3 </a:t>
            </a:r>
            <a:r>
              <a:rPr lang="en-US" sz="2400" b="1" dirty="0" err="1">
                <a:latin typeface="Times New Roman" panose="02020603050405020304" pitchFamily="18" charset="0"/>
                <a:cs typeface="Times New Roman" panose="02020603050405020304" pitchFamily="18" charset="0"/>
              </a:rPr>
              <a:t>trạng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rắn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lỏng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khí</a:t>
            </a:r>
            <a:r>
              <a:rPr lang="en-US" sz="2400" b="1" dirty="0">
                <a:latin typeface="Times New Roman" panose="02020603050405020304" pitchFamily="18" charset="0"/>
                <a:cs typeface="Times New Roman" panose="02020603050405020304" pitchFamily="18" charset="0"/>
              </a:rPr>
              <a:t>. </a:t>
            </a:r>
          </a:p>
          <a:p>
            <a:r>
              <a:rPr lang="en-US" sz="2400" b="1" dirty="0" err="1">
                <a:latin typeface="Times New Roman" panose="02020603050405020304" pitchFamily="18" charset="0"/>
                <a:cs typeface="Times New Roman" panose="02020603050405020304" pitchFamily="18" charset="0"/>
              </a:rPr>
              <a:t>Mỗi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đều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tính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riêng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Vậy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khỏi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hỗn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hợp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dựa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đâu</a:t>
            </a:r>
            <a:r>
              <a:rPr lang="en-US" sz="2400" b="1" dirty="0">
                <a:latin typeface="Times New Roman" panose="02020603050405020304" pitchFamily="18" charset="0"/>
                <a:cs typeface="Times New Roman" panose="02020603050405020304" pitchFamily="18" charset="0"/>
              </a:rPr>
              <a:t>?</a:t>
            </a:r>
          </a:p>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Liệt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kê</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tính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nhau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khỏi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hỗn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hợp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rút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tắc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chất</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pic>
        <p:nvPicPr>
          <p:cNvPr id="12" name="3 phu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013384" y="4097548"/>
            <a:ext cx="4336322" cy="1630392"/>
          </a:xfrm>
          <a:prstGeom prst="rect">
            <a:avLst/>
          </a:prstGeom>
        </p:spPr>
      </p:pic>
    </p:spTree>
    <p:extLst>
      <p:ext uri="{BB962C8B-B14F-4D97-AF65-F5344CB8AC3E}">
        <p14:creationId xmlns:p14="http://schemas.microsoft.com/office/powerpoint/2010/main" val="11717152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1301</TotalTime>
  <Words>2800</Words>
  <Application>Microsoft Office PowerPoint</Application>
  <PresentationFormat>Widescreen</PresentationFormat>
  <Paragraphs>316</Paragraphs>
  <Slides>38</Slides>
  <Notes>0</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Calibri</vt:lpstr>
      <vt:lpstr>Calibri Light</vt:lpstr>
      <vt:lpstr>Century Schoolbook</vt:lpstr>
      <vt:lpstr>Times New Roman</vt:lpstr>
      <vt:lpstr>Wingdings</vt:lpstr>
      <vt:lpstr>Retrospect</vt:lpstr>
      <vt:lpstr>Chương IV - Bài 17  Tách chất khỏi hỗn hợp   </vt:lpstr>
      <vt:lpstr>PowerPoint Presentation</vt:lpstr>
      <vt:lpstr>PowerPoint Presentation</vt:lpstr>
      <vt:lpstr>PowerPoint Presentation</vt:lpstr>
      <vt:lpstr>PowerPoint Presentation</vt:lpstr>
      <vt:lpstr>Chương IV -  Bài 17 –Tách chất khỏi hỗn hợp.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Chương III - Bài 15  Một số lương thực, thực phẩm</dc:title>
  <dc:creator>HP X360</dc:creator>
  <cp:lastModifiedBy>DELL</cp:lastModifiedBy>
  <cp:revision>91</cp:revision>
  <dcterms:created xsi:type="dcterms:W3CDTF">2021-04-18T05:54:07Z</dcterms:created>
  <dcterms:modified xsi:type="dcterms:W3CDTF">2022-11-04T09:21:53Z</dcterms:modified>
</cp:coreProperties>
</file>