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42"/>
  </p:notesMasterIdLst>
  <p:sldIdLst>
    <p:sldId id="450" r:id="rId5"/>
    <p:sldId id="257" r:id="rId6"/>
    <p:sldId id="371" r:id="rId7"/>
    <p:sldId id="256" r:id="rId8"/>
    <p:sldId id="258" r:id="rId9"/>
    <p:sldId id="259" r:id="rId10"/>
    <p:sldId id="357" r:id="rId11"/>
    <p:sldId id="356" r:id="rId12"/>
    <p:sldId id="263" r:id="rId13"/>
    <p:sldId id="373" r:id="rId14"/>
    <p:sldId id="374" r:id="rId15"/>
    <p:sldId id="267" r:id="rId16"/>
    <p:sldId id="375" r:id="rId17"/>
    <p:sldId id="303" r:id="rId18"/>
    <p:sldId id="317" r:id="rId19"/>
    <p:sldId id="360" r:id="rId20"/>
    <p:sldId id="361" r:id="rId21"/>
    <p:sldId id="268" r:id="rId22"/>
    <p:sldId id="270" r:id="rId23"/>
    <p:sldId id="308" r:id="rId24"/>
    <p:sldId id="309" r:id="rId25"/>
    <p:sldId id="311" r:id="rId26"/>
    <p:sldId id="310" r:id="rId27"/>
    <p:sldId id="314" r:id="rId28"/>
    <p:sldId id="313" r:id="rId29"/>
    <p:sldId id="312" r:id="rId30"/>
    <p:sldId id="376" r:id="rId31"/>
    <p:sldId id="284" r:id="rId32"/>
    <p:sldId id="377" r:id="rId33"/>
    <p:sldId id="315" r:id="rId34"/>
    <p:sldId id="285" r:id="rId35"/>
    <p:sldId id="378" r:id="rId36"/>
    <p:sldId id="379" r:id="rId37"/>
    <p:sldId id="286" r:id="rId38"/>
    <p:sldId id="367" r:id="rId39"/>
    <p:sldId id="289" r:id="rId40"/>
    <p:sldId id="287" r:id="rId41"/>
  </p:sldIdLst>
  <p:sldSz cx="9144000" cy="5143500" type="screen16x9"/>
  <p:notesSz cx="6858000" cy="9144000"/>
  <p:embeddedFontLst>
    <p:embeddedFont>
      <p:font typeface="Bebas Neue" panose="020B0606020202050201" pitchFamily="34" charset="0"/>
      <p:regular r:id="rId43"/>
    </p:embeddedFont>
    <p:embeddedFont>
      <p:font typeface="Cambria Math" panose="02040503050406030204" pitchFamily="18" charset="0"/>
      <p:regular r:id="rId44"/>
    </p:embeddedFont>
    <p:embeddedFont>
      <p:font typeface="Didact Gothic" panose="00000500000000000000" pitchFamily="2" charset="0"/>
      <p:regular r:id="rId45"/>
    </p:embeddedFont>
    <p:embeddedFont>
      <p:font typeface="Open Sans" panose="020B0606030504020204" pitchFamily="34" charset="0"/>
      <p:regular r:id="rId46"/>
      <p:bold r:id="rId47"/>
      <p:italic r:id="rId48"/>
      <p:boldItalic r:id="rId49"/>
    </p:embeddedFont>
    <p:embeddedFont>
      <p:font typeface="Roboto Condensed Light" panose="020F0502020204030204" pitchFamily="2" charset="0"/>
      <p:regular r:id="rId50"/>
      <p:italic r:id="rId51"/>
    </p:embeddedFont>
    <p:embeddedFont>
      <p:font typeface="Russo One"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FF"/>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34" autoAdjust="0"/>
    <p:restoredTop sz="94660"/>
  </p:normalViewPr>
  <p:slideViewPr>
    <p:cSldViewPr snapToGrid="0">
      <p:cViewPr varScale="1">
        <p:scale>
          <a:sx n="84" d="100"/>
          <a:sy n="84" d="100"/>
        </p:scale>
        <p:origin x="729"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23:02:43.761" idx="1">
    <p:pos x="5760" y="5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3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65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68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96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566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86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4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166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5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69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7" r:id="rId6"/>
    <p:sldLayoutId id="2147483658" r:id="rId7"/>
    <p:sldLayoutId id="2147483659" r:id="rId8"/>
    <p:sldLayoutId id="2147483661" r:id="rId9"/>
    <p:sldLayoutId id="2147483662" r:id="rId10"/>
    <p:sldLayoutId id="2147483664" r:id="rId11"/>
    <p:sldLayoutId id="2147483671" r:id="rId12"/>
    <p:sldLayoutId id="2147483672" r:id="rId13"/>
    <p:sldLayoutId id="2147483673" r:id="rId14"/>
    <p:sldLayoutId id="2147483674"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9/6/2025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png"/><Relationship Id="rId39" Type="http://schemas.openxmlformats.org/officeDocument/2006/relationships/image" Target="../media/image67.png"/><Relationship Id="rId3" Type="http://schemas.openxmlformats.org/officeDocument/2006/relationships/slideLayout" Target="../slideLayouts/slideLayout17.xml"/><Relationship Id="rId21" Type="http://schemas.openxmlformats.org/officeDocument/2006/relationships/image" Target="../media/image49.png"/><Relationship Id="rId34" Type="http://schemas.openxmlformats.org/officeDocument/2006/relationships/image" Target="../media/image62.svg"/><Relationship Id="rId42" Type="http://schemas.openxmlformats.org/officeDocument/2006/relationships/image" Target="../media/image70.svg"/><Relationship Id="rId47" Type="http://schemas.openxmlformats.org/officeDocument/2006/relationships/image" Target="../media/image75.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svg"/><Relationship Id="rId46" Type="http://schemas.openxmlformats.org/officeDocument/2006/relationships/image" Target="../media/image74.svg"/><Relationship Id="rId2" Type="http://schemas.openxmlformats.org/officeDocument/2006/relationships/audio" Target="../media/media2.mp3"/><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svg"/><Relationship Id="rId41" Type="http://schemas.openxmlformats.org/officeDocument/2006/relationships/image" Target="../media/image69.png"/><Relationship Id="rId1" Type="http://schemas.microsoft.com/office/2007/relationships/media" Target="../media/media2.mp3"/><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svg"/><Relationship Id="rId45"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svg"/><Relationship Id="rId44" Type="http://schemas.openxmlformats.org/officeDocument/2006/relationships/image" Target="../media/image72.sv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sv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18" Type="http://schemas.openxmlformats.org/officeDocument/2006/relationships/slide" Target="slide25.xml"/><Relationship Id="rId3" Type="http://schemas.openxmlformats.org/officeDocument/2006/relationships/slideLayout" Target="../slideLayouts/slideLayout28.xml"/><Relationship Id="rId21" Type="http://schemas.openxmlformats.org/officeDocument/2006/relationships/image" Target="../media/image86.png"/><Relationship Id="rId7" Type="http://schemas.openxmlformats.org/officeDocument/2006/relationships/image" Target="../media/image79.svg"/><Relationship Id="rId12" Type="http://schemas.openxmlformats.org/officeDocument/2006/relationships/slide" Target="slide22.xml"/><Relationship Id="rId17"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slide" Target="slide26.xml"/><Relationship Id="rId20" Type="http://schemas.openxmlformats.org/officeDocument/2006/relationships/slide" Target="slide24.xml"/><Relationship Id="rId1" Type="http://schemas.microsoft.com/office/2007/relationships/media" Target="../media/media2.mp3"/><Relationship Id="rId6" Type="http://schemas.openxmlformats.org/officeDocument/2006/relationships/image" Target="../media/image78.png"/><Relationship Id="rId11" Type="http://schemas.openxmlformats.org/officeDocument/2006/relationships/slide" Target="slide30.xml"/><Relationship Id="rId5" Type="http://schemas.openxmlformats.org/officeDocument/2006/relationships/image" Target="../media/image77.svg"/><Relationship Id="rId15" Type="http://schemas.openxmlformats.org/officeDocument/2006/relationships/image" Target="../media/image83.png"/><Relationship Id="rId10" Type="http://schemas.openxmlformats.org/officeDocument/2006/relationships/image" Target="../media/image81.svg"/><Relationship Id="rId19" Type="http://schemas.openxmlformats.org/officeDocument/2006/relationships/image" Target="../media/image85.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3" Type="http://schemas.openxmlformats.org/officeDocument/2006/relationships/image" Target="../media/image79.svg"/><Relationship Id="rId7" Type="http://schemas.openxmlformats.org/officeDocument/2006/relationships/image" Target="../media/image88.png"/><Relationship Id="rId12"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50.svg"/><Relationship Id="rId10" Type="http://schemas.openxmlformats.org/officeDocument/2006/relationships/image" Target="../media/image91.png"/><Relationship Id="rId4" Type="http://schemas.openxmlformats.org/officeDocument/2006/relationships/image" Target="../media/image49.png"/><Relationship Id="rId9" Type="http://schemas.openxmlformats.org/officeDocument/2006/relationships/image" Target="../media/image90.png"/><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svg"/><Relationship Id="rId7" Type="http://schemas.openxmlformats.org/officeDocument/2006/relationships/image" Target="../media/image93.png"/><Relationship Id="rId12" Type="http://schemas.openxmlformats.org/officeDocument/2006/relationships/image" Target="../media/image99.png"/><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98.png"/><Relationship Id="rId5" Type="http://schemas.openxmlformats.org/officeDocument/2006/relationships/image" Target="../media/image50.svg"/><Relationship Id="rId10" Type="http://schemas.openxmlformats.org/officeDocument/2006/relationships/image" Target="../media/image97.png"/><Relationship Id="rId4" Type="http://schemas.openxmlformats.org/officeDocument/2006/relationships/image" Target="../media/image49.png"/><Relationship Id="rId9" Type="http://schemas.openxmlformats.org/officeDocument/2006/relationships/image" Target="../media/image96.png"/><Relationship Id="rId14"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3.png"/><Relationship Id="rId3" Type="http://schemas.openxmlformats.org/officeDocument/2006/relationships/image" Target="../media/image79.svg"/><Relationship Id="rId7" Type="http://schemas.openxmlformats.org/officeDocument/2006/relationships/image" Target="../media/image103.png"/><Relationship Id="rId12"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50.svg"/><Relationship Id="rId10" Type="http://schemas.openxmlformats.org/officeDocument/2006/relationships/image" Target="../media/image106.png"/><Relationship Id="rId4" Type="http://schemas.openxmlformats.org/officeDocument/2006/relationships/image" Target="../media/image49.png"/><Relationship Id="rId9" Type="http://schemas.openxmlformats.org/officeDocument/2006/relationships/image" Target="../media/image105.png"/><Relationship Id="rId14"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79.svg"/><Relationship Id="rId7" Type="http://schemas.openxmlformats.org/officeDocument/2006/relationships/image" Target="../media/image93.png"/><Relationship Id="rId12" Type="http://schemas.openxmlformats.org/officeDocument/2006/relationships/image" Target="../media/image113.png"/><Relationship Id="rId2"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slide" Target="slide21.xml"/><Relationship Id="rId11" Type="http://schemas.openxmlformats.org/officeDocument/2006/relationships/image" Target="../media/image112.png"/><Relationship Id="rId5" Type="http://schemas.openxmlformats.org/officeDocument/2006/relationships/image" Target="../media/image50.svg"/><Relationship Id="rId10" Type="http://schemas.openxmlformats.org/officeDocument/2006/relationships/image" Target="../media/image111.png"/><Relationship Id="rId4" Type="http://schemas.openxmlformats.org/officeDocument/2006/relationships/image" Target="../media/image49.png"/><Relationship Id="rId9" Type="http://schemas.openxmlformats.org/officeDocument/2006/relationships/image" Target="../media/image110.png"/><Relationship Id="rId1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0.png"/><Relationship Id="rId3" Type="http://schemas.openxmlformats.org/officeDocument/2006/relationships/image" Target="../media/image78.png"/><Relationship Id="rId7" Type="http://schemas.openxmlformats.org/officeDocument/2006/relationships/slide" Target="slide21.xml"/><Relationship Id="rId12"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50.svg"/><Relationship Id="rId11" Type="http://schemas.openxmlformats.org/officeDocument/2006/relationships/image" Target="../media/image118.png"/><Relationship Id="rId5" Type="http://schemas.openxmlformats.org/officeDocument/2006/relationships/image" Target="../media/image49.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79.svg"/><Relationship Id="rId9" Type="http://schemas.openxmlformats.org/officeDocument/2006/relationships/image" Target="../media/image116.png"/><Relationship Id="rId1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2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136.png"/><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ee footage background video _ grass video background" descr="A field of wheat&#10;&#10;Description automatically generated with low confidence">
            <a:hlinkClick r:id="" action="ppaction://media"/>
            <a:extLst>
              <a:ext uri="{FF2B5EF4-FFF2-40B4-BE49-F238E27FC236}">
                <a16:creationId xmlns:a16="http://schemas.microsoft.com/office/drawing/2014/main" id="{7A3204EF-D810-4C08-8766-F85791793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34" y="0"/>
            <a:ext cx="9030409" cy="4945019"/>
          </a:xfrm>
          <a:prstGeom prst="rect">
            <a:avLst/>
          </a:prstGeom>
        </p:spPr>
      </p:pic>
      <p:sp>
        <p:nvSpPr>
          <p:cNvPr id="12" name="TextBox 11">
            <a:extLst>
              <a:ext uri="{FF2B5EF4-FFF2-40B4-BE49-F238E27FC236}">
                <a16:creationId xmlns:a16="http://schemas.microsoft.com/office/drawing/2014/main" id="{5C16FDD5-ADFF-47D9-828F-B11DCF48FABD}"/>
              </a:ext>
            </a:extLst>
          </p:cNvPr>
          <p:cNvSpPr txBox="1"/>
          <p:nvPr/>
        </p:nvSpPr>
        <p:spPr>
          <a:xfrm>
            <a:off x="1828873" y="2914642"/>
            <a:ext cx="5847007" cy="415498"/>
          </a:xfrm>
          <a:prstGeom prst="rect">
            <a:avLst/>
          </a:prstGeom>
          <a:noFill/>
        </p:spPr>
        <p:txBody>
          <a:bodyPr wrap="square">
            <a:spAutoFit/>
          </a:bodyPr>
          <a:lstStyle/>
          <a:p>
            <a:pPr algn="ctr" defTabSz="514338">
              <a:spcBef>
                <a:spcPct val="50000"/>
              </a:spcBef>
              <a:defRPr/>
            </a:pPr>
            <a:endParaRPr lang="en-US" altLang="en-US" sz="21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58F3461-0F25-4112-A831-22AA530B39F5}"/>
              </a:ext>
            </a:extLst>
          </p:cNvPr>
          <p:cNvSpPr txBox="1"/>
          <p:nvPr/>
        </p:nvSpPr>
        <p:spPr>
          <a:xfrm>
            <a:off x="1200239" y="1486838"/>
            <a:ext cx="6829201" cy="1107996"/>
          </a:xfrm>
          <a:prstGeom prst="rect">
            <a:avLst/>
          </a:prstGeom>
          <a:noFill/>
        </p:spPr>
        <p:txBody>
          <a:bodyPr wrap="square" rtlCol="0">
            <a:spAutoFit/>
          </a:bodyPr>
          <a:lstStyle/>
          <a:p>
            <a:pPr algn="ctr">
              <a:defRPr/>
            </a:pPr>
            <a:r>
              <a:rPr lang="en-US" sz="33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33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r>
              <a:rPr lang="en-US" sz="33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ừng</a:t>
            </a:r>
            <a:r>
              <a:rPr lang="en-US" sz="33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defRPr/>
            </a:pP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dự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thăm</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endPar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DADE7CD-3625-4074-864E-F08921B97733}"/>
              </a:ext>
            </a:extLst>
          </p:cNvPr>
          <p:cNvPicPr>
            <a:picLocks noChangeAspect="1"/>
          </p:cNvPicPr>
          <p:nvPr/>
        </p:nvPicPr>
        <p:blipFill>
          <a:blip r:embed="rId5"/>
          <a:stretch>
            <a:fillRect/>
          </a:stretch>
        </p:blipFill>
        <p:spPr>
          <a:xfrm>
            <a:off x="1114561" y="0"/>
            <a:ext cx="1797452" cy="1387427"/>
          </a:xfrm>
          <a:prstGeom prst="rect">
            <a:avLst/>
          </a:prstGeom>
        </p:spPr>
      </p:pic>
      <p:sp>
        <p:nvSpPr>
          <p:cNvPr id="2" name="TextBox 1">
            <a:extLst>
              <a:ext uri="{FF2B5EF4-FFF2-40B4-BE49-F238E27FC236}">
                <a16:creationId xmlns:a16="http://schemas.microsoft.com/office/drawing/2014/main" id="{B30FDF1F-6B25-3B79-7AD5-E1595B9537EA}"/>
              </a:ext>
            </a:extLst>
          </p:cNvPr>
          <p:cNvSpPr txBox="1"/>
          <p:nvPr/>
        </p:nvSpPr>
        <p:spPr>
          <a:xfrm>
            <a:off x="3682852" y="3205765"/>
            <a:ext cx="2901462" cy="738664"/>
          </a:xfrm>
          <a:prstGeom prst="rect">
            <a:avLst/>
          </a:prstGeom>
          <a:noFill/>
        </p:spPr>
        <p:txBody>
          <a:bodyPr wrap="square" rtlCol="0">
            <a:spAutoFit/>
          </a:bodyPr>
          <a:lstStyle/>
          <a:p>
            <a:r>
              <a:rPr lang="en-US" sz="2100" dirty="0">
                <a:solidFill>
                  <a:srgbClr val="FFFF00"/>
                </a:solidFill>
              </a:rPr>
              <a:t>GV: Nguyễn Thị </a:t>
            </a:r>
            <a:r>
              <a:rPr lang="en-US" sz="2100" dirty="0" err="1">
                <a:solidFill>
                  <a:srgbClr val="FFFF00"/>
                </a:solidFill>
              </a:rPr>
              <a:t>Hệ</a:t>
            </a:r>
            <a:r>
              <a:rPr lang="en-US" sz="2100" dirty="0">
                <a:solidFill>
                  <a:srgbClr val="FFFF00"/>
                </a:solidFill>
              </a:rPr>
              <a:t> </a:t>
            </a:r>
          </a:p>
          <a:p>
            <a:r>
              <a:rPr lang="en-US" sz="2100" dirty="0" err="1">
                <a:solidFill>
                  <a:srgbClr val="FFFF00"/>
                </a:solidFill>
              </a:rPr>
              <a:t>Tổ</a:t>
            </a:r>
            <a:r>
              <a:rPr lang="en-US" sz="2100" dirty="0">
                <a:solidFill>
                  <a:srgbClr val="FFFF00"/>
                </a:solidFill>
              </a:rPr>
              <a:t>: </a:t>
            </a:r>
            <a:r>
              <a:rPr lang="en-US" sz="2100" dirty="0" err="1">
                <a:solidFill>
                  <a:srgbClr val="FFFF00"/>
                </a:solidFill>
              </a:rPr>
              <a:t>Tự</a:t>
            </a:r>
            <a:r>
              <a:rPr lang="en-US" sz="2100" dirty="0">
                <a:solidFill>
                  <a:srgbClr val="FFFF00"/>
                </a:solidFill>
              </a:rPr>
              <a:t> </a:t>
            </a:r>
            <a:r>
              <a:rPr lang="en-US" sz="2100" dirty="0" err="1">
                <a:solidFill>
                  <a:srgbClr val="FFFF00"/>
                </a:solidFill>
              </a:rPr>
              <a:t>nhiên</a:t>
            </a:r>
            <a:endParaRPr lang="en-US" sz="2100" dirty="0">
              <a:solidFill>
                <a:srgbClr val="FFFF00"/>
              </a:solidFill>
            </a:endParaRPr>
          </a:p>
        </p:txBody>
      </p:sp>
    </p:spTree>
    <p:extLst>
      <p:ext uri="{BB962C8B-B14F-4D97-AF65-F5344CB8AC3E}">
        <p14:creationId xmlns:p14="http://schemas.microsoft.com/office/powerpoint/2010/main" val="38807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345240"/>
              </a:xfrm>
              <a:prstGeom prst="rect">
                <a:avLst/>
              </a:prstGeom>
              <a:noFill/>
            </p:spPr>
            <p:txBody>
              <a:bodyPr wrap="square">
                <a:spAutoFit/>
              </a:bodyPr>
              <a:lstStyle/>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Xét tam giác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kern="100" dirty="0">
                    <a:effectLst/>
                    <a:latin typeface="+mj-lt"/>
                    <a:ea typeface="Times New Roman" panose="02020603050405020304" pitchFamily="18" charset="0"/>
                    <a:cs typeface="Times New Roman" panose="02020603050405020304" pitchFamily="18" charset="0"/>
                  </a:rPr>
                  <a:t>, ta có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oMath>
                </a14:m>
                <a:r>
                  <a:rPr lang="pt-BR" sz="18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pt-BR" sz="1800" kern="100" dirty="0">
                    <a:effectLst/>
                    <a:latin typeface="+mj-lt"/>
                    <a:ea typeface="Times New Roman" panose="02020603050405020304" pitchFamily="18" charset="0"/>
                    <a:cs typeface="Times New Roman" panose="02020603050405020304" pitchFamily="18" charset="0"/>
                  </a:rPr>
                  <a:t> (định lí Thalès đảo)</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Suy ra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1800" kern="100" dirty="0">
                    <a:effectLst/>
                    <a:latin typeface="+mj-lt"/>
                    <a:ea typeface="Times New Roman" panose="02020603050405020304" pitchFamily="18" charset="0"/>
                    <a:cs typeface="Times New Roman" panose="02020603050405020304" pitchFamily="18" charset="0"/>
                  </a:rPr>
                  <a:t> (hệ quả của định lí Thalès). Do đó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den>
                    </m:f>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345240"/>
              </a:xfrm>
              <a:prstGeom prst="rect">
                <a:avLst/>
              </a:prstGeom>
              <a:blipFill>
                <a:blip r:embed="rId6"/>
                <a:stretch>
                  <a:fillRect l="-661" b="-1357"/>
                </a:stretch>
              </a:blipFill>
            </p:spPr>
            <p:txBody>
              <a:bodyPr/>
              <a:lstStyle/>
              <a:p>
                <a:r>
                  <a:rPr lang="en-US">
                    <a:noFill/>
                  </a:rPr>
                  <a:t> </a:t>
                </a:r>
              </a:p>
            </p:txBody>
          </p:sp>
        </mc:Fallback>
      </mc:AlternateContent>
    </p:spTree>
    <p:extLst>
      <p:ext uri="{BB962C8B-B14F-4D97-AF65-F5344CB8AC3E}">
        <p14:creationId xmlns:p14="http://schemas.microsoft.com/office/powerpoint/2010/main" val="60577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265283"/>
              </a:xfrm>
              <a:prstGeom prst="rect">
                <a:avLst/>
              </a:prstGeom>
              <a:noFill/>
            </p:spPr>
            <p:txBody>
              <a:bodyPr wrap="square">
                <a:spAutoFit/>
              </a:bodyPr>
              <a:lstStyle/>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b) Do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𝐴𝑀</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den>
                    </m:f>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𝐴𝑀</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pt-BR" sz="2000" kern="100" dirty="0">
                    <a:latin typeface="+mj-lt"/>
                    <a:ea typeface="Times New Roman" panose="02020603050405020304" pitchFamily="18" charset="0"/>
                    <a:cs typeface="Times New Roman" panose="02020603050405020304" pitchFamily="18" charset="0"/>
                  </a:rPr>
                  <a:t>. Suy ra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r>
                      <a:rPr lang="pt-BR" sz="2000" i="1" kern="100">
                        <a:latin typeface="Cambria Math" panose="02040503050406030204" pitchFamily="18" charset="0"/>
                        <a:ea typeface="Times New Roman" panose="02020603050405020304" pitchFamily="18" charset="0"/>
                        <a:cs typeface="Arial" panose="020B0604020202020204" pitchFamily="34" charset="0"/>
                      </a:rPr>
                      <m:t>=5 . </m:t>
                    </m:r>
                    <m:r>
                      <a:rPr lang="pt-BR" sz="2000" i="1" kern="100">
                        <a:latin typeface="Cambria Math" panose="02040503050406030204" pitchFamily="18" charset="0"/>
                        <a:ea typeface="Times New Roman" panose="02020603050405020304" pitchFamily="18" charset="0"/>
                        <a:cs typeface="Arial" panose="020B0604020202020204" pitchFamily="34" charset="0"/>
                      </a:rPr>
                      <m:t>𝑀𝑁</m:t>
                    </m:r>
                    <m:r>
                      <a:rPr lang="pt-BR" sz="2000" i="1" kern="100">
                        <a:latin typeface="Cambria Math" panose="02040503050406030204" pitchFamily="18" charset="0"/>
                        <a:ea typeface="Times New Roman" panose="02020603050405020304" pitchFamily="18" charset="0"/>
                        <a:cs typeface="Arial" panose="020B0604020202020204" pitchFamily="34" charset="0"/>
                      </a:rPr>
                      <m:t>=5 . 18=90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Vậy khoảng cách giữa hai vị trí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000" kern="100" dirty="0">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000" kern="100" dirty="0">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265283"/>
              </a:xfrm>
              <a:prstGeom prst="rect">
                <a:avLst/>
              </a:prstGeom>
              <a:blipFill>
                <a:blip r:embed="rId6"/>
                <a:stretch>
                  <a:fillRect l="-826" b="-7692"/>
                </a:stretch>
              </a:blipFill>
            </p:spPr>
            <p:txBody>
              <a:bodyPr/>
              <a:lstStyle/>
              <a:p>
                <a:r>
                  <a:rPr lang="en-US">
                    <a:noFill/>
                  </a:rPr>
                  <a:t> </a:t>
                </a:r>
              </a:p>
            </p:txBody>
          </p:sp>
        </mc:Fallback>
      </mc:AlternateContent>
    </p:spTree>
    <p:extLst>
      <p:ext uri="{BB962C8B-B14F-4D97-AF65-F5344CB8AC3E}">
        <p14:creationId xmlns:p14="http://schemas.microsoft.com/office/powerpoint/2010/main" val="26689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808"/>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834597" y="665798"/>
            <a:ext cx="4074287" cy="3690177"/>
          </a:xfrm>
          <a:prstGeom prst="rect">
            <a:avLst/>
          </a:prstGeom>
          <a:noFill/>
        </p:spPr>
        <p:txBody>
          <a:bodyPr wrap="square">
            <a:spAutoFit/>
          </a:bodyPr>
          <a:lstStyle/>
          <a:p>
            <a:pPr>
              <a:lnSpc>
                <a:spcPct val="200000"/>
              </a:lnSpc>
              <a:spcAft>
                <a:spcPts val="800"/>
              </a:spcAft>
            </a:pPr>
            <a:r>
              <a:rPr lang="en-US" sz="2000" kern="1200" dirty="0">
                <a:solidFill>
                  <a:prstClr val="black"/>
                </a:solidFill>
                <a:latin typeface="+mj-lt"/>
                <a:ea typeface="+mn-ea"/>
                <a:cs typeface="Arial" panose="020B0604020202020204" pitchFamily="34" charset="0"/>
              </a:rPr>
              <a:t>		     </a:t>
            </a:r>
            <a:r>
              <a:rPr lang="pt-BR" sz="2000" kern="100" dirty="0">
                <a:latin typeface="+mj-lt"/>
                <a:ea typeface="Times New Roman" panose="02020603050405020304" pitchFamily="18" charset="0"/>
                <a:cs typeface="Times New Roman" panose="02020603050405020304" pitchFamily="18" charset="0"/>
              </a:rPr>
              <a:t>Bạn Loan đặt một cái que lên bàn cờ vua như ở Hình 20. Bạn ấy nói rằng: Không sử dụng thước đo, có thể chia cái que đó thành ba phần bằng nhau. Em hãy giải thích tại sao.</a:t>
            </a:r>
            <a:endParaRPr lang="en-US" sz="2000" kern="100" dirty="0">
              <a:latin typeface="+mj-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164780" y="4093287"/>
            <a:ext cx="1777486" cy="999835"/>
          </a:xfrm>
          <a:prstGeom prst="rect">
            <a:avLst/>
          </a:prstGeom>
        </p:spPr>
      </p:pic>
      <p:pic>
        <p:nvPicPr>
          <p:cNvPr id="4" name="Picture 3">
            <a:extLst>
              <a:ext uri="{FF2B5EF4-FFF2-40B4-BE49-F238E27FC236}">
                <a16:creationId xmlns:a16="http://schemas.microsoft.com/office/drawing/2014/main" id="{8E708EBF-4037-7342-8DEA-C6014B239BEC}"/>
              </a:ext>
            </a:extLst>
          </p:cNvPr>
          <p:cNvPicPr>
            <a:picLocks noChangeAspect="1"/>
          </p:cNvPicPr>
          <p:nvPr/>
        </p:nvPicPr>
        <p:blipFill>
          <a:blip r:embed="rId4"/>
          <a:stretch>
            <a:fillRect/>
          </a:stretch>
        </p:blipFill>
        <p:spPr>
          <a:xfrm>
            <a:off x="5310649" y="920708"/>
            <a:ext cx="2485813" cy="2949385"/>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683639" y="4152837"/>
            <a:ext cx="1777486" cy="999835"/>
          </a:xfrm>
          <a:prstGeom prst="rect">
            <a:avLst/>
          </a:prstGeom>
        </p:spPr>
      </p:pic>
      <p:sp>
        <p:nvSpPr>
          <p:cNvPr id="11" name="Oval Callout 29">
            <a:extLst>
              <a:ext uri="{FF2B5EF4-FFF2-40B4-BE49-F238E27FC236}">
                <a16:creationId xmlns:a16="http://schemas.microsoft.com/office/drawing/2014/main" id="{4C60D48F-A3F4-4DF8-FF3D-DC7DFADB9163}"/>
              </a:ext>
            </a:extLst>
          </p:cNvPr>
          <p:cNvSpPr/>
          <p:nvPr/>
        </p:nvSpPr>
        <p:spPr>
          <a:xfrm>
            <a:off x="206649" y="267237"/>
            <a:ext cx="972752" cy="425555"/>
          </a:xfrm>
          <a:prstGeom prst="wedgeEllipseCallout">
            <a:avLst>
              <a:gd name="adj1" fmla="val 31092"/>
              <a:gd name="adj2" fmla="val 8626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FE5A17-F80F-B50E-89CF-8FF99E759BC2}"/>
                  </a:ext>
                </a:extLst>
              </p:cNvPr>
              <p:cNvSpPr txBox="1"/>
              <p:nvPr/>
            </p:nvSpPr>
            <p:spPr>
              <a:xfrm>
                <a:off x="428598" y="949962"/>
                <a:ext cx="8286803" cy="1507785"/>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Giả sử bàn cờ vua được mô tả bởi bảng ô vuông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8×8</m:t>
                    </m:r>
                  </m:oMath>
                </a14:m>
                <a:r>
                  <a:rPr lang="vi-VN" sz="1900" dirty="0">
                    <a:latin typeface="+mn-lt"/>
                    <a:ea typeface="Times New Roman" panose="02020603050405020304" pitchFamily="18" charset="0"/>
                    <a:cs typeface="Times New Roman" panose="02020603050405020304" pitchFamily="18" charset="0"/>
                  </a:rPr>
                  <a:t> như hình vẽ dưới. Cái que là đoạn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𝑀𝑄</m:t>
                    </m:r>
                  </m:oMath>
                </a14:m>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Xét các điểm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𝑁</m:t>
                    </m:r>
                    <m:r>
                      <a:rPr lang="vi-VN" sz="1900" i="1">
                        <a:latin typeface="Cambria Math" panose="02040503050406030204" pitchFamily="18" charset="0"/>
                        <a:ea typeface="Times New Roman" panose="02020603050405020304" pitchFamily="18" charset="0"/>
                        <a:cs typeface="Times New Roman" panose="02020603050405020304" pitchFamily="18" charset="0"/>
                      </a:rPr>
                      <m:t>, </m:t>
                    </m:r>
                    <m:r>
                      <a:rPr lang="vi-VN" sz="1900" i="1">
                        <a:latin typeface="Cambria Math" panose="02040503050406030204" pitchFamily="18" charset="0"/>
                        <a:ea typeface="Times New Roman" panose="02020603050405020304" pitchFamily="18" charset="0"/>
                        <a:cs typeface="Times New Roman" panose="02020603050405020304" pitchFamily="18" charset="0"/>
                      </a:rPr>
                      <m:t>𝑃</m:t>
                    </m:r>
                  </m:oMath>
                </a14:m>
                <a:r>
                  <a:rPr lang="vi-VN" sz="1900" dirty="0">
                    <a:latin typeface="+mn-lt"/>
                    <a:ea typeface="Times New Roman" panose="02020603050405020304" pitchFamily="18" charset="0"/>
                    <a:cs typeface="Times New Roman" panose="02020603050405020304" pitchFamily="18" charset="0"/>
                  </a:rPr>
                  <a:t> vừa thuộc đoạn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𝑀𝑄</m:t>
                    </m:r>
                  </m:oMath>
                </a14:m>
                <a:r>
                  <a:rPr lang="vi-VN" sz="1900" dirty="0">
                    <a:latin typeface="+mn-lt"/>
                    <a:ea typeface="Times New Roman" panose="02020603050405020304" pitchFamily="18" charset="0"/>
                    <a:cs typeface="Times New Roman" panose="02020603050405020304" pitchFamily="18" charset="0"/>
                  </a:rPr>
                  <a:t> vừa thuộc các đường lưới ô vuông.</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6FE5A17-F80F-B50E-89CF-8FF99E759BC2}"/>
                  </a:ext>
                </a:extLst>
              </p:cNvPr>
              <p:cNvSpPr txBox="1">
                <a:spLocks noRot="1" noChangeAspect="1" noMove="1" noResize="1" noEditPoints="1" noAdjustHandles="1" noChangeArrowheads="1" noChangeShapeType="1" noTextEdit="1"/>
              </p:cNvSpPr>
              <p:nvPr/>
            </p:nvSpPr>
            <p:spPr>
              <a:xfrm>
                <a:off x="428598" y="949962"/>
                <a:ext cx="8286803" cy="1507785"/>
              </a:xfrm>
              <a:prstGeom prst="rect">
                <a:avLst/>
              </a:prstGeom>
              <a:blipFill>
                <a:blip r:embed="rId4"/>
                <a:stretch>
                  <a:fillRect l="-662" r="-662" b="-6073"/>
                </a:stretch>
              </a:blipFill>
            </p:spPr>
            <p:txBody>
              <a:bodyPr/>
              <a:lstStyle/>
              <a:p>
                <a:r>
                  <a:rPr lang="en-US">
                    <a:noFill/>
                  </a:rPr>
                  <a:t> </a:t>
                </a:r>
              </a:p>
            </p:txBody>
          </p:sp>
        </mc:Fallback>
      </mc:AlternateContent>
      <p:pic>
        <p:nvPicPr>
          <p:cNvPr id="5" name="Picture 4" descr="A graph paper with a triangle&#10;&#10;Description automatically generated">
            <a:extLst>
              <a:ext uri="{FF2B5EF4-FFF2-40B4-BE49-F238E27FC236}">
                <a16:creationId xmlns:a16="http://schemas.microsoft.com/office/drawing/2014/main" id="{AF150D7C-6D63-4103-1BA7-6681FA64716D}"/>
              </a:ext>
            </a:extLst>
          </p:cNvPr>
          <p:cNvPicPr>
            <a:picLocks noChangeAspect="1"/>
          </p:cNvPicPr>
          <p:nvPr/>
        </p:nvPicPr>
        <p:blipFill>
          <a:blip r:embed="rId5"/>
          <a:stretch>
            <a:fillRect/>
          </a:stretch>
        </p:blipFill>
        <p:spPr>
          <a:xfrm>
            <a:off x="5282114" y="2603931"/>
            <a:ext cx="2208564" cy="221803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3FB99D-E417-CD50-B6BF-782A4190391D}"/>
                  </a:ext>
                </a:extLst>
              </p:cNvPr>
              <p:cNvSpPr txBox="1"/>
              <p:nvPr/>
            </p:nvSpPr>
            <p:spPr>
              <a:xfrm>
                <a:off x="428598" y="2603931"/>
                <a:ext cx="4143402" cy="1946367"/>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𝐾</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hình chiếu của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𝑄</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lên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𝑀𝐻</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(xem hình </a:t>
                </a:r>
                <a:r>
                  <a:rPr lang="en-US" sz="1900" dirty="0" err="1">
                    <a:latin typeface="Arial" panose="020B0604020202020204" pitchFamily="34" charset="0"/>
                    <a:ea typeface="Times New Roman" panose="02020603050405020304" pitchFamily="18" charset="0"/>
                    <a:cs typeface="Times New Roman" panose="02020603050405020304" pitchFamily="18" charset="0"/>
                  </a:rPr>
                  <a:t>bên</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đó theo hệ quả định lí </a:t>
                </a:r>
                <a:r>
                  <a:rPr kumimoji="0" lang="vi-VN" sz="19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Thalès</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𝑃𝑄</m:t>
                    </m:r>
                  </m:oMath>
                </a14:m>
                <a:endParaRPr lang="en-US" dirty="0"/>
              </a:p>
            </p:txBody>
          </p:sp>
        </mc:Choice>
        <mc:Fallback xmlns="">
          <p:sp>
            <p:nvSpPr>
              <p:cNvPr id="7" name="TextBox 6">
                <a:extLst>
                  <a:ext uri="{FF2B5EF4-FFF2-40B4-BE49-F238E27FC236}">
                    <a16:creationId xmlns:a16="http://schemas.microsoft.com/office/drawing/2014/main" id="{993FB99D-E417-CD50-B6BF-782A4190391D}"/>
                  </a:ext>
                </a:extLst>
              </p:cNvPr>
              <p:cNvSpPr txBox="1">
                <a:spLocks noRot="1" noChangeAspect="1" noMove="1" noResize="1" noEditPoints="1" noAdjustHandles="1" noChangeArrowheads="1" noChangeShapeType="1" noTextEdit="1"/>
              </p:cNvSpPr>
              <p:nvPr/>
            </p:nvSpPr>
            <p:spPr>
              <a:xfrm>
                <a:off x="428598" y="2603931"/>
                <a:ext cx="4143402" cy="1946367"/>
              </a:xfrm>
              <a:prstGeom prst="rect">
                <a:avLst/>
              </a:prstGeom>
              <a:blipFill>
                <a:blip r:embed="rId6"/>
                <a:stretch>
                  <a:fillRect l="-1324" r="-1324" b="-1567"/>
                </a:stretch>
              </a:blipFill>
            </p:spPr>
            <p:txBody>
              <a:bodyPr/>
              <a:lstStyle/>
              <a:p>
                <a:r>
                  <a:rPr lang="en-US">
                    <a:noFill/>
                  </a:rPr>
                  <a:t> </a:t>
                </a:r>
              </a:p>
            </p:txBody>
          </p:sp>
        </mc:Fallback>
      </mc:AlternateContent>
    </p:spTree>
    <p:extLst>
      <p:ext uri="{BB962C8B-B14F-4D97-AF65-F5344CB8AC3E}">
        <p14:creationId xmlns:p14="http://schemas.microsoft.com/office/powerpoint/2010/main" val="4182490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186196" y="2415336"/>
            <a:ext cx="6771607"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ƯỚC LƯỢNG CHIỀU CAO</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2"/>
          <a:stretch>
            <a:fillRect/>
          </a:stretch>
        </p:blipFill>
        <p:spPr>
          <a:xfrm>
            <a:off x="7315199" y="4061946"/>
            <a:ext cx="1922762" cy="1081554"/>
          </a:xfrm>
          <a:prstGeom prst="rect">
            <a:avLst/>
          </a:prstGeom>
        </p:spPr>
      </p:pic>
      <p:sp>
        <p:nvSpPr>
          <p:cNvPr id="2" name="TextBox 1">
            <a:extLst>
              <a:ext uri="{FF2B5EF4-FFF2-40B4-BE49-F238E27FC236}">
                <a16:creationId xmlns:a16="http://schemas.microsoft.com/office/drawing/2014/main" id="{D485AED5-C7CA-0660-AF48-7B24D2EE2EDE}"/>
              </a:ext>
            </a:extLst>
          </p:cNvPr>
          <p:cNvSpPr txBox="1"/>
          <p:nvPr/>
        </p:nvSpPr>
        <p:spPr>
          <a:xfrm>
            <a:off x="495002" y="45118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592791" y="568293"/>
                <a:ext cx="5110172" cy="3992375"/>
              </a:xfrm>
              <a:prstGeom prst="rect">
                <a:avLst/>
              </a:prstGeom>
              <a:noFill/>
            </p:spPr>
            <p:txBody>
              <a:bodyPr wrap="square">
                <a:spAutoFit/>
              </a:bodyPr>
              <a:lstStyle/>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		Để ước lượng chiều cao của cột cờ trong sân trường, bạn Huy dựng ở sân trường (theo phương thẳng đứng) một cọc có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đặt xa chân cột cờ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Sau khi bạn Huy lùi ra xa cách cọc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thì nhìn thấy đầu cọc và đỉnh cột cờ cùng nằm trên một đường thẳng. Hỏi chiều cao của cột cờ là bao nhiêu mét? Biết rằng khoảng cách từ chân đến mắt bạn Huy là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592791" y="568293"/>
                <a:ext cx="5110172" cy="3992375"/>
              </a:xfrm>
              <a:prstGeom prst="rect">
                <a:avLst/>
              </a:prstGeom>
              <a:blipFill>
                <a:blip r:embed="rId3"/>
                <a:stretch>
                  <a:fillRect l="-1073" r="-2265" b="-1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3D555FE-C2F5-ED48-3237-12A734E77A1E}"/>
              </a:ext>
            </a:extLst>
          </p:cNvPr>
          <p:cNvPicPr>
            <a:picLocks noChangeAspect="1"/>
          </p:cNvPicPr>
          <p:nvPr/>
        </p:nvPicPr>
        <p:blipFill>
          <a:blip r:embed="rId4"/>
          <a:stretch>
            <a:fillRect/>
          </a:stretch>
        </p:blipFill>
        <p:spPr>
          <a:xfrm>
            <a:off x="5702963" y="1452901"/>
            <a:ext cx="2777921" cy="2223158"/>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06341"/>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4657F55-1A06-92D9-D505-F5B7BC5E39D0}"/>
                  </a:ext>
                </a:extLst>
              </p:cNvPr>
              <p:cNvSpPr txBox="1"/>
              <p:nvPr/>
            </p:nvSpPr>
            <p:spPr>
              <a:xfrm>
                <a:off x="344775" y="974754"/>
                <a:ext cx="5961185" cy="1792478"/>
              </a:xfrm>
              <a:prstGeom prst="rect">
                <a:avLst/>
              </a:prstGeom>
              <a:noFill/>
            </p:spPr>
            <p:txBody>
              <a:bodyPr wrap="square">
                <a:spAutoFit/>
              </a:bodyPr>
              <a:lstStyle/>
              <a:p>
                <a:pPr>
                  <a:lnSpc>
                    <a:spcPct val="150000"/>
                  </a:lnSpc>
                  <a:spcAft>
                    <a:spcPts val="800"/>
                  </a:spcAft>
                </a:pPr>
                <a:r>
                  <a:rPr lang="pt-BR" sz="1900" kern="100" dirty="0">
                    <a:latin typeface="+mj-lt"/>
                    <a:ea typeface="Times New Roman" panose="02020603050405020304" pitchFamily="18" charset="0"/>
                    <a:cs typeface="Times New Roman" panose="02020603050405020304" pitchFamily="18" charset="0"/>
                  </a:rPr>
                  <a:t>Giả sử các đoạn thẳng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mj-lt"/>
                    <a:ea typeface="Times New Roman" panose="02020603050405020304" pitchFamily="18" charset="0"/>
                    <a:cs typeface="Times New Roman" panose="02020603050405020304" pitchFamily="18" charset="0"/>
                  </a:rPr>
                  <a:t> lần lượt biểu thị cho vị trí của cột cờ, cọc và vị trị đứng của bạn Huy,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mj-lt"/>
                    <a:ea typeface="Times New Roman" panose="02020603050405020304" pitchFamily="18" charset="0"/>
                    <a:cs typeface="Times New Roman" panose="02020603050405020304" pitchFamily="18" charset="0"/>
                  </a:rPr>
                  <a:t> chỉ vị trí mắt của bạn ấy. Ta có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𝐴𝐸</m:t>
                    </m:r>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4657F55-1A06-92D9-D505-F5B7BC5E39D0}"/>
                  </a:ext>
                </a:extLst>
              </p:cNvPr>
              <p:cNvSpPr txBox="1">
                <a:spLocks noRot="1" noChangeAspect="1" noMove="1" noResize="1" noEditPoints="1" noAdjustHandles="1" noChangeArrowheads="1" noChangeShapeType="1" noTextEdit="1"/>
              </p:cNvSpPr>
              <p:nvPr/>
            </p:nvSpPr>
            <p:spPr>
              <a:xfrm>
                <a:off x="344775" y="974754"/>
                <a:ext cx="5961185" cy="1792478"/>
              </a:xfrm>
              <a:prstGeom prst="rect">
                <a:avLst/>
              </a:prstGeom>
              <a:blipFill>
                <a:blip r:embed="rId4"/>
                <a:stretch>
                  <a:fillRect l="-1024" r="-3071" b="-47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99A090D-6C7B-7E07-21C2-1AB996F6E00F}"/>
              </a:ext>
            </a:extLst>
          </p:cNvPr>
          <p:cNvPicPr>
            <a:picLocks noChangeAspect="1"/>
          </p:cNvPicPr>
          <p:nvPr/>
        </p:nvPicPr>
        <p:blipFill rotWithShape="1">
          <a:blip r:embed="rId5"/>
          <a:srcRect l="-945" t="-1353" r="-671" b="-832"/>
          <a:stretch/>
        </p:blipFill>
        <p:spPr bwMode="auto">
          <a:xfrm>
            <a:off x="6305960" y="1024664"/>
            <a:ext cx="2493265" cy="178217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020611" y="2925431"/>
                <a:ext cx="5760698" cy="2086533"/>
              </a:xfrm>
              <a:prstGeom prst="rect">
                <a:avLst/>
              </a:prstGeom>
              <a:noFill/>
            </p:spPr>
            <p:txBody>
              <a:bodyPr wrap="square">
                <a:spAutoFit/>
              </a:bodyPr>
              <a:lstStyle/>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𝐵𝐴𝐶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𝐼𝐸𝐶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1,6</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15+0,8</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1,6.15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15,8</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𝐼𝐹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en-US" sz="1900" i="1" kern="100">
                        <a:latin typeface="Cambria Math" panose="02040503050406030204" pitchFamily="18" charset="0"/>
                        <a:ea typeface="Times New Roman" panose="02020603050405020304" pitchFamily="18" charset="0"/>
                        <a:cs typeface="Arial" panose="020B0604020202020204" pitchFamily="34" charset="0"/>
                      </a:rPr>
                      <m:t>=2−</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38</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 (</m:t>
                    </m:r>
                    <m:r>
                      <a:rPr lang="en-US" sz="1900" i="1" kern="100">
                        <a:latin typeface="Cambria Math" panose="02040503050406030204" pitchFamily="18" charset="0"/>
                        <a:ea typeface="Times New Roman" panose="02020603050405020304" pitchFamily="18" charset="0"/>
                        <a:cs typeface="Arial" panose="020B0604020202020204" pitchFamily="34" charset="0"/>
                      </a:rPr>
                      <m:t>𝑚</m:t>
                    </m:r>
                    <m:r>
                      <a:rPr lang="en-US"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020611" y="2925431"/>
                <a:ext cx="5760698" cy="2086533"/>
              </a:xfrm>
              <a:prstGeom prst="rect">
                <a:avLst/>
              </a:prstGeom>
              <a:blipFill>
                <a:blip r:embed="rId6"/>
                <a:stretch>
                  <a:fillRect l="-952" t="-2047" b="-877"/>
                </a:stretch>
              </a:blipFill>
            </p:spPr>
            <p:txBody>
              <a:bodyPr/>
              <a:lstStyle/>
              <a:p>
                <a:r>
                  <a:rPr lang="en-US">
                    <a:noFill/>
                  </a:rPr>
                  <a:t> </a:t>
                </a:r>
              </a:p>
            </p:txBody>
          </p:sp>
        </mc:Fallback>
      </mc:AlternateContent>
    </p:spTree>
    <p:extLst>
      <p:ext uri="{BB962C8B-B14F-4D97-AF65-F5344CB8AC3E}">
        <p14:creationId xmlns:p14="http://schemas.microsoft.com/office/powerpoint/2010/main" val="2800818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70543"/>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235045" y="1022228"/>
                <a:ext cx="6592100" cy="3865354"/>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𝐸𝐼</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Thalès</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𝐴𝐸</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15,8</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0,8</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𝐴𝐸𝐹</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𝐴𝐶𝐷</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𝐸𝐹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 </a:t>
                </a: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38</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chiều cao của cột cờ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235045" y="1022228"/>
                <a:ext cx="6592100" cy="3865354"/>
              </a:xfrm>
              <a:prstGeom prst="rect">
                <a:avLst/>
              </a:prstGeom>
              <a:blipFill>
                <a:blip r:embed="rId4"/>
                <a:stretch>
                  <a:fillRect l="-1018" r="-2128" b="-1735"/>
                </a:stretch>
              </a:blipFill>
            </p:spPr>
            <p:txBody>
              <a:bodyPr/>
              <a:lstStyle/>
              <a:p>
                <a:r>
                  <a:rPr lang="en-US">
                    <a:noFill/>
                  </a:rPr>
                  <a:t> </a:t>
                </a:r>
              </a:p>
            </p:txBody>
          </p:sp>
        </mc:Fallback>
      </mc:AlternateContent>
    </p:spTree>
    <p:extLst>
      <p:ext uri="{BB962C8B-B14F-4D97-AF65-F5344CB8AC3E}">
        <p14:creationId xmlns:p14="http://schemas.microsoft.com/office/powerpoint/2010/main" val="1499846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115821-B39D-3F76-E13E-EE214B6A4953}"/>
                  </a:ext>
                </a:extLst>
              </p:cNvPr>
              <p:cNvSpPr txBox="1"/>
              <p:nvPr/>
            </p:nvSpPr>
            <p:spPr>
              <a:xfrm>
                <a:off x="805584" y="368514"/>
                <a:ext cx="7478820"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bóng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một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được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ở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23. </a:t>
                </a: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nắng</a:t>
                </a:r>
                <a:r>
                  <a:rPr lang="en-US" sz="2000" kern="1200" dirty="0">
                    <a:solidFill>
                      <a:prstClr val="black"/>
                    </a:solidFill>
                    <a:latin typeface="+mj-lt"/>
                    <a:ea typeface="+mn-ea"/>
                    <a:cs typeface="Arial" panose="020B0604020202020204" pitchFamily="34" charset="0"/>
                  </a:rPr>
                  <a:t> song </a:t>
                </a:r>
                <a:r>
                  <a:rPr lang="en-US" sz="2000" kern="1200" dirty="0" err="1">
                    <a:solidFill>
                      <a:prstClr val="black"/>
                    </a:solidFill>
                    <a:latin typeface="+mj-lt"/>
                    <a:ea typeface="+mn-ea"/>
                    <a:cs typeface="Arial" panose="020B0604020202020204" pitchFamily="34" charset="0"/>
                  </a:rPr>
                  <a:t>song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42115821-B39D-3F76-E13E-EE214B6A4953}"/>
                  </a:ext>
                </a:extLst>
              </p:cNvPr>
              <p:cNvSpPr txBox="1">
                <a:spLocks noRot="1" noChangeAspect="1" noMove="1" noResize="1" noEditPoints="1" noAdjustHandles="1" noChangeArrowheads="1" noChangeShapeType="1" noTextEdit="1"/>
              </p:cNvSpPr>
              <p:nvPr/>
            </p:nvSpPr>
            <p:spPr>
              <a:xfrm>
                <a:off x="805584" y="368514"/>
                <a:ext cx="7478820" cy="1843518"/>
              </a:xfrm>
              <a:prstGeom prst="rect">
                <a:avLst/>
              </a:prstGeom>
              <a:blipFill>
                <a:blip r:embed="rId3"/>
                <a:stretch>
                  <a:fillRect l="-815" r="-896" b="-495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BE77AF7-7A34-6B99-D7AC-C8531E58F2B4}"/>
              </a:ext>
            </a:extLst>
          </p:cNvPr>
          <p:cNvGrpSpPr/>
          <p:nvPr/>
        </p:nvGrpSpPr>
        <p:grpSpPr>
          <a:xfrm>
            <a:off x="805584" y="36880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2" name="Oval Callout 29">
            <a:extLst>
              <a:ext uri="{FF2B5EF4-FFF2-40B4-BE49-F238E27FC236}">
                <a16:creationId xmlns:a16="http://schemas.microsoft.com/office/drawing/2014/main" id="{62A63DE5-0745-5BFC-297D-FEBEC0661335}"/>
              </a:ext>
            </a:extLst>
          </p:cNvPr>
          <p:cNvSpPr/>
          <p:nvPr/>
        </p:nvSpPr>
        <p:spPr>
          <a:xfrm>
            <a:off x="7502592" y="1935897"/>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222AC1-0F7B-325E-3272-09126F7A80CC}"/>
                  </a:ext>
                </a:extLst>
              </p:cNvPr>
              <p:cNvSpPr txBox="1"/>
              <p:nvPr/>
            </p:nvSpPr>
            <p:spPr>
              <a:xfrm>
                <a:off x="753476" y="2782048"/>
                <a:ext cx="4127363" cy="1654877"/>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Arial" panose="020B0604020202020204" pitchFamily="34" charset="0"/>
                    <a:cs typeface="Times New Roman" panose="02020603050405020304" pitchFamily="18" charset="0"/>
                  </a:rPr>
                  <a:t>Vì các tia nắng song </a:t>
                </a:r>
                <a:r>
                  <a:rPr lang="vi-VN" sz="2000" dirty="0" err="1">
                    <a:latin typeface="+mn-lt"/>
                    <a:ea typeface="Arial" panose="020B0604020202020204" pitchFamily="34" charset="0"/>
                    <a:cs typeface="Times New Roman" panose="02020603050405020304" pitchFamily="18" charset="0"/>
                  </a:rPr>
                  <a:t>song</a:t>
                </a:r>
                <a:r>
                  <a:rPr lang="vi-VN" sz="2000" dirty="0">
                    <a:latin typeface="+mn-lt"/>
                    <a:ea typeface="Arial" panose="020B0604020202020204" pitchFamily="34" charset="0"/>
                    <a:cs typeface="Times New Roman" panose="02020603050405020304" pitchFamily="18" charset="0"/>
                  </a:rPr>
                  <a:t> với nhau (giả thiết) nên ta có thỉ lệ: </a:t>
                </a:r>
                <a14:m>
                  <m:oMath xmlns:m="http://schemas.openxmlformats.org/officeDocument/2006/math">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0,9</m:t>
                        </m:r>
                      </m:num>
                      <m:den>
                        <m:r>
                          <a:rPr lang="vi-VN" sz="2000" i="1" dirty="0" smtClean="0">
                            <a:latin typeface="Cambria Math" panose="02040503050406030204" pitchFamily="18" charset="0"/>
                            <a:ea typeface="Arial" panose="020B0604020202020204" pitchFamily="34" charset="0"/>
                            <a:cs typeface="Times New Roman" panose="02020603050405020304" pitchFamily="18" charset="0"/>
                          </a:rPr>
                          <m:t>𝑥</m:t>
                        </m:r>
                      </m:den>
                    </m:f>
                    <m:r>
                      <a:rPr lang="vi-VN" sz="2000" i="1" dirty="0"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1,5</m:t>
                        </m:r>
                      </m:num>
                      <m:den>
                        <m:r>
                          <a:rPr lang="vi-VN" sz="2000" i="1" dirty="0">
                            <a:latin typeface="Cambria Math" panose="02040503050406030204" pitchFamily="18" charset="0"/>
                            <a:ea typeface="Arial" panose="020B0604020202020204" pitchFamily="34" charset="0"/>
                            <a:cs typeface="Times New Roman" panose="02020603050405020304" pitchFamily="18" charset="0"/>
                          </a:rPr>
                          <m:t>2</m:t>
                        </m:r>
                      </m:den>
                    </m:f>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dirty="0">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dirty="0">
                            <a:latin typeface="Cambria Math" panose="02040503050406030204" pitchFamily="18" charset="0"/>
                            <a:ea typeface="Times New Roman" panose="02020603050405020304" pitchFamily="18" charset="0"/>
                            <a:cs typeface="Times New Roman" panose="02020603050405020304" pitchFamily="18" charset="0"/>
                          </a:rPr>
                          <m:t>0,9 . 2</m:t>
                        </m:r>
                      </m:num>
                      <m:den>
                        <m:r>
                          <a:rPr lang="vi-VN" sz="2000" i="1" dirty="0">
                            <a:latin typeface="Cambria Math" panose="02040503050406030204" pitchFamily="18" charset="0"/>
                            <a:ea typeface="Times New Roman" panose="02020603050405020304" pitchFamily="18" charset="0"/>
                            <a:cs typeface="Times New Roman" panose="02020603050405020304" pitchFamily="18" charset="0"/>
                          </a:rPr>
                          <m:t>1,5</m:t>
                        </m:r>
                      </m:den>
                    </m:f>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=1,2</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𝑚</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latin typeface="+mn-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7222AC1-0F7B-325E-3272-09126F7A80CC}"/>
                  </a:ext>
                </a:extLst>
              </p:cNvPr>
              <p:cNvSpPr txBox="1">
                <a:spLocks noRot="1" noChangeAspect="1" noMove="1" noResize="1" noEditPoints="1" noAdjustHandles="1" noChangeArrowheads="1" noChangeShapeType="1" noTextEdit="1"/>
              </p:cNvSpPr>
              <p:nvPr/>
            </p:nvSpPr>
            <p:spPr>
              <a:xfrm>
                <a:off x="753476" y="2782048"/>
                <a:ext cx="4127363" cy="1654877"/>
              </a:xfrm>
              <a:prstGeom prst="rect">
                <a:avLst/>
              </a:prstGeom>
              <a:blipFill>
                <a:blip r:embed="rId4"/>
                <a:stretch>
                  <a:fillRect l="-1625" r="-147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D96F1B-D9C9-B29B-1B0C-7E45306FBBD7}"/>
              </a:ext>
            </a:extLst>
          </p:cNvPr>
          <p:cNvPicPr>
            <a:picLocks noChangeAspect="1"/>
          </p:cNvPicPr>
          <p:nvPr/>
        </p:nvPicPr>
        <p:blipFill>
          <a:blip r:embed="rId5"/>
          <a:stretch>
            <a:fillRect/>
          </a:stretch>
        </p:blipFill>
        <p:spPr>
          <a:xfrm>
            <a:off x="5255199" y="2782048"/>
            <a:ext cx="2733769" cy="191549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8" y="131143"/>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5" name="TextBox 4">
            <a:extLst>
              <a:ext uri="{FF2B5EF4-FFF2-40B4-BE49-F238E27FC236}">
                <a16:creationId xmlns:a16="http://schemas.microsoft.com/office/drawing/2014/main" id="{AFE6D4B4-92D1-0B53-82DC-CB3B5003305C}"/>
              </a:ext>
            </a:extLst>
          </p:cNvPr>
          <p:cNvSpPr txBox="1"/>
          <p:nvPr/>
        </p:nvSpPr>
        <p:spPr>
          <a:xfrm>
            <a:off x="306805" y="795989"/>
            <a:ext cx="8530388" cy="235096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xa </a:t>
            </a:r>
            <a:r>
              <a:rPr lang="en-US" sz="2000" kern="100" dirty="0" err="1">
                <a:latin typeface="Arial" panose="020B0604020202020204" pitchFamily="34" charset="0"/>
                <a:ea typeface="Calibri" panose="020F0502020204030204" pitchFamily="34" charset="0"/>
                <a:cs typeface="Times New Roman" panose="02020603050405020304" pitchFamily="18" charset="0"/>
              </a:rPr>
              <a:t>xưa</a:t>
            </a:r>
            <a:r>
              <a:rPr lang="en-US" sz="2000" kern="100" dirty="0">
                <a:latin typeface="Arial" panose="020B0604020202020204" pitchFamily="34" charset="0"/>
                <a:ea typeface="Calibri" panose="020F0502020204030204" pitchFamily="34" charset="0"/>
                <a:cs typeface="Times New Roman" panose="02020603050405020304" pitchFamily="18" charset="0"/>
              </a:rPr>
              <a:t>, con </a:t>
            </a:r>
            <a:r>
              <a:rPr lang="en-US" sz="2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muốn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tìm</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hiểu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chẳng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mỗi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hành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tinh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đó</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latin typeface="Arial" panose="020B0604020202020204" pitchFamily="34" charset="0"/>
                <a:ea typeface="Calibri" panose="020F0502020204030204" pitchFamily="34" charset="0"/>
                <a:cs typeface="Times New Roman" panose="02020603050405020304" pitchFamily="18" charset="0"/>
              </a:rPr>
              <a:t>nhiêu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Nguyệt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toán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thiên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văn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học</a:t>
            </a:r>
            <a:r>
              <a:rPr lang="en-US" sz="2000" kern="100" dirty="0">
                <a:latin typeface="Arial" panose="020B0604020202020204" pitchFamily="34" charset="0"/>
                <a:ea typeface="Calibri" panose="020F0502020204030204" pitchFamily="34" charset="0"/>
                <a:cs typeface="Times New Roman" panose="02020603050405020304" pitchFamily="18" charset="0"/>
              </a:rPr>
              <a:t> Hy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Lạp</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cổ</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câu</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những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vấn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đề</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trên</a:t>
            </a:r>
            <a:r>
              <a:rPr lang="en-US" sz="2000" kern="100" dirty="0">
                <a:latin typeface="Arial" panose="020B0604020202020204" pitchFamily="34" charset="0"/>
                <a:ea typeface="Calibri" panose="020F0502020204030204" pitchFamily="34"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3"/>
          <a:srcRect l="447" r="-157"/>
          <a:stretch/>
        </p:blipFill>
        <p:spPr>
          <a:xfrm>
            <a:off x="1224749" y="3146954"/>
            <a:ext cx="6694500" cy="176444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F1CCB88D-330E-9357-FC67-CE0F8569CA4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𝑥</m:t>
                    </m:r>
                    <m:r>
                      <a:rPr lang="en-US" sz="2000" b="0" i="1" noProof="1" smtClean="0">
                        <a:solidFill>
                          <a:srgbClr val="000000"/>
                        </a:solidFill>
                        <a:latin typeface="Cambria Math" panose="02040503050406030204" pitchFamily="18" charset="0"/>
                        <a:cs typeface="Arial" panose="020B0604020202020204" pitchFamily="34" charset="0"/>
                      </a:rPr>
                      <m:t>=60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C021E7C-DE10-A5AE-8906-3ACD28F9B06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=70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16AEA46C-EE9D-0531-8515-E1C00CE450E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=50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E686EAD-4B57-BAF0-F69F-70232861D61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=80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EB878F17-D87F-F7DE-4236-E0D9CFCBBBC8}"/>
                  </a:ext>
                </a:extLst>
              </p:cNvPr>
              <p:cNvSpPr/>
              <p:nvPr/>
            </p:nvSpPr>
            <p:spPr>
              <a:xfrm>
                <a:off x="543289"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=60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543289"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1</a:t>
                </a:r>
                <a:r>
                  <a:rPr lang="en-US" sz="1800" kern="1200" noProof="1">
                    <a:solidFill>
                      <a:schemeClr val="bg1">
                        <a:lumMod val="10000"/>
                      </a:schemeClr>
                    </a:solidFill>
                    <a:latin typeface="Arial (Body)"/>
                    <a:cs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Người</a:t>
                </a:r>
                <a:r>
                  <a:rPr lang="fr-FR" sz="1800" dirty="0">
                    <a:solidFill>
                      <a:schemeClr val="bg1">
                        <a:lumMod val="10000"/>
                      </a:schemeClr>
                    </a:solidFill>
                    <a:latin typeface="Arial (Body)"/>
                    <a:ea typeface="Arial" panose="020B0604020202020204" pitchFamily="34" charset="0"/>
                  </a:rPr>
                  <a:t> ta </a:t>
                </a:r>
                <a:r>
                  <a:rPr lang="fr-FR" sz="1800" dirty="0" err="1">
                    <a:solidFill>
                      <a:schemeClr val="bg1">
                        <a:lumMod val="10000"/>
                      </a:schemeClr>
                    </a:solidFill>
                    <a:latin typeface="Arial (Body)"/>
                    <a:ea typeface="Arial" panose="020B0604020202020204" pitchFamily="34" charset="0"/>
                  </a:rPr>
                  <a:t>tiến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hành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đo</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yếu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tố</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thiết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để</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chiều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một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mà</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phải</a:t>
                </a:r>
                <a:r>
                  <a:rPr lang="fr-FR" sz="1800" dirty="0">
                    <a:solidFill>
                      <a:schemeClr val="bg1">
                        <a:lumMod val="10000"/>
                      </a:schemeClr>
                    </a:solidFill>
                    <a:latin typeface="Arial (Body)"/>
                    <a:ea typeface="Arial" panose="020B0604020202020204" pitchFamily="34" charset="0"/>
                  </a:rPr>
                  <a:t> sang </a:t>
                </a:r>
                <a:r>
                  <a:rPr lang="fr-FR" sz="1800" dirty="0" err="1">
                    <a:solidFill>
                      <a:schemeClr val="bg1">
                        <a:lumMod val="10000"/>
                      </a:schemeClr>
                    </a:solidFill>
                    <a:latin typeface="Arial (Body)"/>
                    <a:ea typeface="Arial" panose="020B0604020202020204" pitchFamily="34" charset="0"/>
                  </a:rPr>
                  <a:t>bờ</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kia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hình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vẽ</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Biết</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=20</m:t>
                    </m:r>
                  </m:oMath>
                </a14:m>
                <a:r>
                  <a:rPr lang="fr-FR" sz="1800" dirty="0">
                    <a:solidFill>
                      <a:schemeClr val="bg1">
                        <a:lumMod val="10000"/>
                      </a:schemeClr>
                    </a:solidFill>
                    <a:latin typeface="Arial (Body)"/>
                    <a:ea typeface="Arial" panose="020B0604020202020204" pitchFamily="34" charset="0"/>
                  </a:rPr>
                  <a:t>m,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=30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và</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độ</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𝑥</m:t>
                    </m:r>
                  </m:oMath>
                </a14:m>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1"/>
                <a:stretch>
                  <a:fillRect b="-524"/>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4" name="Picture 3" descr="A drawing of a tree and a triangle&#10;&#10;Description automatically generated">
            <a:extLst>
              <a:ext uri="{FF2B5EF4-FFF2-40B4-BE49-F238E27FC236}">
                <a16:creationId xmlns:a16="http://schemas.microsoft.com/office/drawing/2014/main" id="{D574FC2D-D5F8-6FB7-743B-7B33D47C7E7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99140" y="449509"/>
            <a:ext cx="2469682" cy="2327501"/>
          </a:xfrm>
          <a:prstGeom prst="rect">
            <a:avLst/>
          </a:prstGeom>
          <a:noFill/>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E8041B1-64AD-A8A2-0085-9F53DAB1DA5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E8041B1-64AD-A8A2-0085-9F53DAB1DA5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98DDB4DB-DB82-F0E2-541D-D99178E6FD0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155 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98DDB4DB-DB82-F0E2-541D-D99178E6FD0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1DD107FC-ABF5-9216-8AD7-F854B9893123}"/>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300 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1DD107FC-ABF5-9216-8AD7-F854B9893123}"/>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A54AF0C5-8462-2D01-16F3-E602B43132AD}"/>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A54AF0C5-8462-2D01-16F3-E602B43132AD}"/>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id="{880C201E-E789-9F3F-4E43-AD74219E957A}"/>
                  </a:ext>
                </a:extLst>
              </p:cNvPr>
              <p:cNvSpPr/>
              <p:nvPr/>
            </p:nvSpPr>
            <p:spPr>
              <a:xfrm>
                <a:off x="6975785" y="3238830"/>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225 </m:t>
                    </m:r>
                    <m:r>
                      <a:rPr lang="en-US" sz="2000" i="1" kern="1200" noProof="1">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cs typeface="Arial" panose="020B0604020202020204" pitchFamily="34" charset="0"/>
                </a:endParaRPr>
              </a:p>
            </p:txBody>
          </p:sp>
        </mc:Choice>
        <mc:Fallback xmlns="">
          <p:sp>
            <p:nvSpPr>
              <p:cNvPr id="13" name="Đáp án đúng">
                <a:extLst>
                  <a:ext uri="{FF2B5EF4-FFF2-40B4-BE49-F238E27FC236}">
                    <a16:creationId xmlns:a16="http://schemas.microsoft.com/office/drawing/2014/main" id="{880C201E-E789-9F3F-4E43-AD74219E957A}"/>
                  </a:ext>
                </a:extLst>
              </p:cNvPr>
              <p:cNvSpPr>
                <a:spLocks noRot="1" noChangeAspect="1" noMove="1" noResize="1" noEditPoints="1" noAdjustHandles="1" noChangeArrowheads="1" noChangeShapeType="1" noTextEdit="1"/>
              </p:cNvSpPr>
              <p:nvPr/>
            </p:nvSpPr>
            <p:spPr>
              <a:xfrm>
                <a:off x="6975785" y="3238830"/>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F800D2F7-26F4-A893-D709-68F17DF80C76}"/>
                  </a:ext>
                </a:extLst>
              </p:cNvPr>
              <p:cNvSpPr/>
              <p:nvPr/>
            </p:nvSpPr>
            <p:spPr>
              <a:xfrm>
                <a:off x="288676" y="449508"/>
                <a:ext cx="5414291" cy="2522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2</a:t>
                </a:r>
                <a:r>
                  <a:rPr lang="en-US" sz="1800" kern="1200" noProof="1">
                    <a:solidFill>
                      <a:schemeClr val="bg1">
                        <a:lumMod val="10000"/>
                      </a:schemeClr>
                    </a:solidFill>
                    <a:latin typeface="Arial (Body)"/>
                    <a:cs typeface="Arial" panose="020B0604020202020204" pitchFamily="34" charset="0"/>
                  </a:rPr>
                  <a:t>: </a:t>
                </a:r>
                <a:r>
                  <a:rPr lang="pl-PL" sz="1800" dirty="0">
                    <a:solidFill>
                      <a:schemeClr val="bg1">
                        <a:lumMod val="10000"/>
                      </a:schemeClr>
                    </a:solidFill>
                    <a:latin typeface="Arial (Body)"/>
                    <a:ea typeface="Arial" panose="020B0604020202020204" pitchFamily="34" charset="0"/>
                  </a:rPr>
                  <a:t>Người ta dùng máy ảnh để chụp một người có chiều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𝐴𝐵</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=1,5 </m:t>
                    </m:r>
                  </m:oMath>
                </a14:m>
                <a:r>
                  <a:rPr lang="pl-PL" sz="1800" dirty="0">
                    <a:solidFill>
                      <a:schemeClr val="bg1">
                        <a:lumMod val="10000"/>
                      </a:schemeClr>
                    </a:solidFill>
                    <a:latin typeface="Arial (Body)"/>
                    <a:ea typeface="Arial" panose="020B0604020202020204" pitchFamily="34" charset="0"/>
                  </a:rPr>
                  <a:t>m (như hình vẽ). Sau khi rửa phim thấy ảnh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𝐶𝐷</m:t>
                    </m:r>
                  </m:oMath>
                </a14:m>
                <a:r>
                  <a:rPr lang="pl-PL" sz="1800" dirty="0">
                    <a:solidFill>
                      <a:schemeClr val="bg1">
                        <a:lumMod val="10000"/>
                      </a:schemeClr>
                    </a:solidFill>
                    <a:latin typeface="Arial (Body)"/>
                    <a:ea typeface="Arial" panose="020B0604020202020204" pitchFamily="34" charset="0"/>
                  </a:rPr>
                  <a:t>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m:t>
                    </m:r>
                  </m:oMath>
                </a14:m>
                <a:r>
                  <a:rPr lang="pl-PL" sz="1800" dirty="0">
                    <a:solidFill>
                      <a:schemeClr val="bg1">
                        <a:lumMod val="10000"/>
                      </a:schemeClr>
                    </a:solidFill>
                    <a:latin typeface="Arial (Body)"/>
                    <a:ea typeface="Arial" panose="020B0604020202020204" pitchFamily="34" charset="0"/>
                  </a:rPr>
                  <a:t> cm. Biết khoảng cách từ phim đến vật kính của máy ảnh lúc chụp là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𝐸𝐷</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=6 </m:t>
                    </m:r>
                  </m:oMath>
                </a14:m>
                <a:r>
                  <a:rPr lang="pl-PL" sz="1800" dirty="0">
                    <a:solidFill>
                      <a:schemeClr val="bg1">
                        <a:lumMod val="10000"/>
                      </a:schemeClr>
                    </a:solidFill>
                    <a:latin typeface="Arial (Body)"/>
                    <a:ea typeface="Arial" panose="020B0604020202020204" pitchFamily="34" charset="0"/>
                  </a:rPr>
                  <a:t>cm. Hỏi người đó đứng cách vật kính máy ảnh một đoạn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𝐵𝐸</m:t>
                    </m:r>
                  </m:oMath>
                </a14:m>
                <a:r>
                  <a:rPr lang="pl-PL" sz="1800" dirty="0">
                    <a:solidFill>
                      <a:schemeClr val="bg1">
                        <a:lumMod val="10000"/>
                      </a:schemeClr>
                    </a:solidFill>
                    <a:latin typeface="Arial (Body)"/>
                    <a:ea typeface="Arial" panose="020B0604020202020204" pitchFamily="34" charset="0"/>
                  </a:rPr>
                  <a:t> bao nhiêu cm ?</a:t>
                </a:r>
                <a:r>
                  <a:rPr lang="fr-FR" sz="1800" dirty="0">
                    <a:solidFill>
                      <a:schemeClr val="bg1">
                        <a:lumMod val="10000"/>
                      </a:schemeClr>
                    </a:solidFill>
                    <a:latin typeface="Arial (Body)"/>
                    <a:ea typeface="Arial" panose="020B0604020202020204" pitchFamily="34" charset="0"/>
                  </a:rPr>
                  <a:t> </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4" name="Rectangle: Rounded Corners 13">
                <a:extLst>
                  <a:ext uri="{FF2B5EF4-FFF2-40B4-BE49-F238E27FC236}">
                    <a16:creationId xmlns:a16="http://schemas.microsoft.com/office/drawing/2014/main" id="{F800D2F7-26F4-A893-D709-68F17DF80C76}"/>
                  </a:ext>
                </a:extLst>
              </p:cNvPr>
              <p:cNvSpPr>
                <a:spLocks noRot="1" noChangeAspect="1" noMove="1" noResize="1" noEditPoints="1" noAdjustHandles="1" noChangeArrowheads="1" noChangeShapeType="1" noTextEdit="1"/>
              </p:cNvSpPr>
              <p:nvPr/>
            </p:nvSpPr>
            <p:spPr>
              <a:xfrm>
                <a:off x="288676" y="449508"/>
                <a:ext cx="5414291" cy="2522291"/>
              </a:xfrm>
              <a:prstGeom prst="roundRect">
                <a:avLst/>
              </a:prstGeom>
              <a:blipFill>
                <a:blip r:embed="rId13"/>
                <a:stretch>
                  <a:fillRect b="-3874"/>
                </a:stretch>
              </a:blipFill>
              <a:ln>
                <a:noFill/>
              </a:ln>
            </p:spPr>
            <p:txBody>
              <a:bodyPr/>
              <a:lstStyle/>
              <a:p>
                <a:r>
                  <a:rPr lang="en-US">
                    <a:noFill/>
                  </a:rPr>
                  <a:t> </a:t>
                </a:r>
              </a:p>
            </p:txBody>
          </p:sp>
        </mc:Fallback>
      </mc:AlternateContent>
      <p:pic>
        <p:nvPicPr>
          <p:cNvPr id="16" name="Picture 15" descr="A black background with a white bow tie and red dotted lines&#10;&#10;Description automatically generated">
            <a:extLst>
              <a:ext uri="{FF2B5EF4-FFF2-40B4-BE49-F238E27FC236}">
                <a16:creationId xmlns:a16="http://schemas.microsoft.com/office/drawing/2014/main" id="{06637C65-A841-811C-BB53-5F2E0C88E6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02967" y="596505"/>
            <a:ext cx="3218815" cy="2072640"/>
          </a:xfrm>
          <a:prstGeom prst="rect">
            <a:avLst/>
          </a:prstGeom>
          <a:noFill/>
        </p:spPr>
      </p:pic>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28ABAEFE-9317-BD77-C8B2-0CDEA20099B8}"/>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7 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28ABAEFE-9317-BD77-C8B2-0CDEA20099B8}"/>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D34F6279-958A-3989-9070-686A88325803}"/>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D34F6279-958A-3989-9070-686A88325803}"/>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8599C185-FC7B-938B-05F2-075559ADB3FB}"/>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9 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8599C185-FC7B-938B-05F2-075559ADB3FB}"/>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BB1E16CB-0515-32DC-D9B4-98AE79DD175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BB1E16CB-0515-32DC-D9B4-98AE79DD175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558F537E-755C-F993-10FF-8D0C92250CC6}"/>
                  </a:ext>
                </a:extLst>
              </p:cNvPr>
              <p:cNvSpPr/>
              <p:nvPr/>
            </p:nvSpPr>
            <p:spPr>
              <a:xfrm>
                <a:off x="4838243"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9 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558F537E-755C-F993-10FF-8D0C92250CC6}"/>
                  </a:ext>
                </a:extLst>
              </p:cNvPr>
              <p:cNvSpPr>
                <a:spLocks noRot="1" noChangeAspect="1" noMove="1" noResize="1" noEditPoints="1" noAdjustHandles="1" noChangeArrowheads="1" noChangeShapeType="1" noTextEdit="1"/>
              </p:cNvSpPr>
              <p:nvPr/>
            </p:nvSpPr>
            <p:spPr>
              <a:xfrm>
                <a:off x="4838243"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05BEC46-10A6-E478-64E4-2A72B85DA19D}"/>
                  </a:ext>
                </a:extLst>
              </p:cNvPr>
              <p:cNvSpPr/>
              <p:nvPr/>
            </p:nvSpPr>
            <p:spPr>
              <a:xfrm>
                <a:off x="455977" y="636819"/>
                <a:ext cx="5711196" cy="207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1900" b="1" kern="1200" noProof="1">
                    <a:solidFill>
                      <a:schemeClr val="bg1">
                        <a:lumMod val="10000"/>
                      </a:schemeClr>
                    </a:solidFill>
                    <a:latin typeface="Arial (Body)"/>
                    <a:cs typeface="Arial" panose="020B0604020202020204" pitchFamily="34" charset="0"/>
                  </a:rPr>
                  <a:t>Câu hỏi</a:t>
                </a:r>
                <a:r>
                  <a:rPr lang="en-US" sz="1900" b="1" kern="1200" noProof="1">
                    <a:solidFill>
                      <a:schemeClr val="bg1">
                        <a:lumMod val="10000"/>
                      </a:schemeClr>
                    </a:solidFill>
                    <a:latin typeface="Arial (Body)"/>
                    <a:cs typeface="Arial" panose="020B0604020202020204" pitchFamily="34" charset="0"/>
                  </a:rPr>
                  <a:t> 3</a:t>
                </a:r>
                <a:r>
                  <a:rPr lang="en-US" sz="1900" kern="1200" noProof="1">
                    <a:solidFill>
                      <a:schemeClr val="bg1">
                        <a:lumMod val="10000"/>
                      </a:schemeClr>
                    </a:solidFill>
                    <a:latin typeface="Arial (Body)"/>
                    <a:cs typeface="Arial" panose="020B0604020202020204" pitchFamily="34" charset="0"/>
                  </a:rPr>
                  <a:t>: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trên mặt đất dài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6</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Cùng lúc đó một cột đèn giao thông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𝐷𝐸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cao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3</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có 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dài 2m. Tính chiều cao của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endParaRPr lang="en-US" sz="19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1900" kern="1200" noProof="1">
                  <a:solidFill>
                    <a:schemeClr val="bg1">
                      <a:lumMod val="10000"/>
                    </a:schemeClr>
                  </a:solidFill>
                  <a:latin typeface="Arial (Body)"/>
                  <a:cs typeface="Arial" panose="020B0604020202020204" pitchFamily="34" charset="0"/>
                </a:endParaRPr>
              </a:p>
            </p:txBody>
          </p:sp>
        </mc:Choice>
        <mc:Fallback xmlns="">
          <p:sp>
            <p:nvSpPr>
              <p:cNvPr id="9" name="Rectangle: Rounded Corners 8">
                <a:extLst>
                  <a:ext uri="{FF2B5EF4-FFF2-40B4-BE49-F238E27FC236}">
                    <a16:creationId xmlns:a16="http://schemas.microsoft.com/office/drawing/2014/main" id="{505BEC46-10A6-E478-64E4-2A72B85DA19D}"/>
                  </a:ext>
                </a:extLst>
              </p:cNvPr>
              <p:cNvSpPr>
                <a:spLocks noRot="1" noChangeAspect="1" noMove="1" noResize="1" noEditPoints="1" noAdjustHandles="1" noChangeArrowheads="1" noChangeShapeType="1" noTextEdit="1"/>
              </p:cNvSpPr>
              <p:nvPr/>
            </p:nvSpPr>
            <p:spPr>
              <a:xfrm>
                <a:off x="455977" y="636819"/>
                <a:ext cx="5711196" cy="2078784"/>
              </a:xfrm>
              <a:prstGeom prst="roundRect">
                <a:avLst/>
              </a:prstGeom>
              <a:blipFill>
                <a:blip r:embed="rId11"/>
                <a:stretch>
                  <a:fillRect t="-2346"/>
                </a:stretch>
              </a:blipFill>
              <a:ln>
                <a:noFill/>
              </a:ln>
            </p:spPr>
            <p:txBody>
              <a:bodyPr/>
              <a:lstStyle/>
              <a:p>
                <a:r>
                  <a:rPr lang="en-US">
                    <a:noFill/>
                  </a:rPr>
                  <a:t> </a:t>
                </a:r>
              </a:p>
            </p:txBody>
          </p:sp>
        </mc:Fallback>
      </mc:AlternateContent>
      <p:pic>
        <p:nvPicPr>
          <p:cNvPr id="17" name="Picture 16">
            <a:hlinkClick r:id="rId12" action="ppaction://hlinksldjump"/>
            <a:extLst>
              <a:ext uri="{FF2B5EF4-FFF2-40B4-BE49-F238E27FC236}">
                <a16:creationId xmlns:a16="http://schemas.microsoft.com/office/drawing/2014/main" id="{5140C665-BF72-7E28-8C2B-98FC62590E69}"/>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18" name="Picture 17" descr="A screenshot of a computer game&#10;&#10;Description automatically generated">
            <a:extLst>
              <a:ext uri="{FF2B5EF4-FFF2-40B4-BE49-F238E27FC236}">
                <a16:creationId xmlns:a16="http://schemas.microsoft.com/office/drawing/2014/main" id="{E918ADB7-DDFD-E272-4470-FB38590CA06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68317" y="287706"/>
            <a:ext cx="2272028" cy="2874193"/>
          </a:xfrm>
          <a:prstGeom prst="rect">
            <a:avLst/>
          </a:prstGeom>
          <a:noFill/>
        </p:spPr>
      </p:pic>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3" name="Picture 2">
            <a:hlinkClick r:id="rId6"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E1803A51-DF34-7078-83BE-70C9710E5E5B}"/>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E1803A51-DF34-7078-83BE-70C9710E5E5B}"/>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31EC9BE5-26CE-0B8A-63FA-B50FD11E35F6}"/>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31EC9BE5-26CE-0B8A-63FA-B50FD11E35F6}"/>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3FDBCEF6-B6C1-5D6C-1834-E01BA7460DD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14 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3FDBCEF6-B6C1-5D6C-1834-E01BA7460DD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2CA2A4D2-12F4-9D2B-C61D-5EBC1CE659F4}"/>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2CA2A4D2-12F4-9D2B-C61D-5EBC1CE659F4}"/>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CA7FEC9C-4957-4239-E76A-5A727E4C08EA}"/>
                  </a:ext>
                </a:extLst>
              </p:cNvPr>
              <p:cNvSpPr/>
              <p:nvPr/>
            </p:nvSpPr>
            <p:spPr>
              <a:xfrm>
                <a:off x="539688" y="3219916"/>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12 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CA7FEC9C-4957-4239-E76A-5A727E4C08EA}"/>
                  </a:ext>
                </a:extLst>
              </p:cNvPr>
              <p:cNvSpPr>
                <a:spLocks noRot="1" noChangeAspect="1" noMove="1" noResize="1" noEditPoints="1" noAdjustHandles="1" noChangeArrowheads="1" noChangeShapeType="1" noTextEdit="1"/>
              </p:cNvSpPr>
              <p:nvPr/>
            </p:nvSpPr>
            <p:spPr>
              <a:xfrm>
                <a:off x="539688" y="3219916"/>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A2562045-F1AB-56D4-DB85-07FBC6752D2F}"/>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pt-BR" sz="1800" b="1" dirty="0">
                    <a:solidFill>
                      <a:schemeClr val="bg1">
                        <a:lumMod val="10000"/>
                      </a:schemeClr>
                    </a:solidFill>
                    <a:latin typeface="Arial (Body)"/>
                    <a:ea typeface="Times New Roman" panose="02020603050405020304" pitchFamily="18" charset="0"/>
                    <a:cs typeface="Times New Roman" panose="02020603050405020304" pitchFamily="18" charset="0"/>
                  </a:rPr>
                  <a:t>Câu hỏi 4: </a:t>
                </a:r>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Để đo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cột cờ, người ta cắm một cái cọc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có chiều cao 2m vuông góc với mặt đất. Đặt vị trí quan sát tại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biết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𝐵𝐸</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1,5m và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9m. Tính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cột cờ.</a:t>
                </a:r>
                <a:endParaRPr lang="en-US" sz="1600" dirty="0">
                  <a:solidFill>
                    <a:schemeClr val="bg1">
                      <a:lumMod val="10000"/>
                    </a:schemeClr>
                  </a:solidFill>
                  <a:latin typeface="Arial (Body)"/>
                  <a:ea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A2562045-F1AB-56D4-DB85-07FBC6752D2F}"/>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3"/>
                <a:stretch>
                  <a:fillRect/>
                </a:stretch>
              </a:blipFill>
              <a:ln>
                <a:noFill/>
              </a:ln>
            </p:spPr>
            <p:txBody>
              <a:bodyPr/>
              <a:lstStyle/>
              <a:p>
                <a:r>
                  <a:rPr lang="en-US">
                    <a:noFill/>
                  </a:rPr>
                  <a:t> </a:t>
                </a:r>
              </a:p>
            </p:txBody>
          </p:sp>
        </mc:Fallback>
      </mc:AlternateContent>
      <p:pic>
        <p:nvPicPr>
          <p:cNvPr id="17" name="Picture 16" descr="A flag on a pole&#10;&#10;Description automatically generated">
            <a:extLst>
              <a:ext uri="{FF2B5EF4-FFF2-40B4-BE49-F238E27FC236}">
                <a16:creationId xmlns:a16="http://schemas.microsoft.com/office/drawing/2014/main" id="{767FCDF2-8356-9E0E-DB01-8270F41163F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52339" y="336048"/>
            <a:ext cx="2683510" cy="2463800"/>
          </a:xfrm>
          <a:prstGeom prst="rect">
            <a:avLst/>
          </a:prstGeom>
          <a:noFill/>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8" y="3515286"/>
            <a:ext cx="2314221" cy="1643097"/>
          </a:xfrm>
          <a:prstGeom prst="rect">
            <a:avLst/>
          </a:prstGeom>
        </p:spPr>
      </p:pic>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A3D5ACD2-5BE9-0299-4F0F-1B2F5224B5E9}"/>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a16="http://schemas.microsoft.com/office/drawing/2014/main" id="{A3D5ACD2-5BE9-0299-4F0F-1B2F5224B5E9}"/>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5014800-C8CD-B3B5-95A4-216DBA46F4B2}"/>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5,2</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35014800-C8CD-B3B5-95A4-216DBA46F4B2}"/>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D8DE76A0-D790-F437-111A-097CF7694D85}"/>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5,4</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a16="http://schemas.microsoft.com/office/drawing/2014/main" id="{D8DE76A0-D790-F437-111A-097CF7694D85}"/>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917A6A00-7533-6DAE-E5F2-F4F34F637026}"/>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5,6</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a16="http://schemas.microsoft.com/office/drawing/2014/main" id="{917A6A00-7533-6DAE-E5F2-F4F34F637026}"/>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12A06C02-3CC6-3AB9-3057-CB4627F5C386}"/>
                  </a:ext>
                </a:extLst>
              </p:cNvPr>
              <p:cNvSpPr/>
              <p:nvPr/>
            </p:nvSpPr>
            <p:spPr>
              <a:xfrm>
                <a:off x="2688966" y="3225765"/>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5,2 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12A06C02-3CC6-3AB9-3057-CB4627F5C386}"/>
                  </a:ext>
                </a:extLst>
              </p:cNvPr>
              <p:cNvSpPr>
                <a:spLocks noRot="1" noChangeAspect="1" noMove="1" noResize="1" noEditPoints="1" noAdjustHandles="1" noChangeArrowheads="1" noChangeShapeType="1" noTextEdit="1"/>
              </p:cNvSpPr>
              <p:nvPr/>
            </p:nvSpPr>
            <p:spPr>
              <a:xfrm>
                <a:off x="2688966" y="3225765"/>
                <a:ext cx="1772245" cy="853576"/>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C555D25C-6B8C-0F50-9457-1F5F870BCFC2}"/>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2000" b="1" kern="1200" noProof="1">
                    <a:solidFill>
                      <a:schemeClr val="bg1">
                        <a:lumMod val="10000"/>
                      </a:schemeClr>
                    </a:solidFill>
                    <a:latin typeface="Arial (Body)"/>
                    <a:cs typeface="Arial" panose="020B0604020202020204" pitchFamily="34" charset="0"/>
                  </a:rPr>
                  <a:t>Câu hỏi</a:t>
                </a:r>
                <a:r>
                  <a:rPr lang="en-US" sz="2000" b="1" kern="1200" noProof="1">
                    <a:solidFill>
                      <a:schemeClr val="bg1">
                        <a:lumMod val="10000"/>
                      </a:schemeClr>
                    </a:solidFill>
                    <a:latin typeface="Arial (Body)"/>
                    <a:cs typeface="Arial" panose="020B0604020202020204" pitchFamily="34" charset="0"/>
                  </a:rPr>
                  <a:t> 5</a:t>
                </a:r>
                <a:r>
                  <a:rPr lang="en-US" sz="2000" kern="1200" noProof="1">
                    <a:solidFill>
                      <a:schemeClr val="bg1">
                        <a:lumMod val="10000"/>
                      </a:schemeClr>
                    </a:solidFill>
                    <a:latin typeface="Arial (Body)"/>
                    <a:cs typeface="Arial" panose="020B0604020202020204" pitchFamily="34" charset="0"/>
                  </a:rPr>
                  <a:t>: </a:t>
                </a:r>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Tính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 của ngôi nhà. Biết cái cây có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và khoảng cách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𝐸𝐶</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=2,5</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a:t>
                </a:r>
                <a:endParaRPr lang="en-US" sz="20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2000" kern="1200" noProof="1">
                  <a:solidFill>
                    <a:schemeClr val="bg1">
                      <a:lumMod val="10000"/>
                    </a:schemeClr>
                  </a:solidFill>
                  <a:latin typeface="Arial (Body)"/>
                  <a:cs typeface="Arial" panose="020B0604020202020204" pitchFamily="34" charset="0"/>
                </a:endParaRPr>
              </a:p>
            </p:txBody>
          </p:sp>
        </mc:Choice>
        <mc:Fallback xmlns="">
          <p:sp>
            <p:nvSpPr>
              <p:cNvPr id="10" name="Rectangle: Rounded Corners 9">
                <a:extLst>
                  <a:ext uri="{FF2B5EF4-FFF2-40B4-BE49-F238E27FC236}">
                    <a16:creationId xmlns:a16="http://schemas.microsoft.com/office/drawing/2014/main" id="{C555D25C-6B8C-0F50-9457-1F5F870BCFC2}"/>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4"/>
                <a:stretch>
                  <a:fillRect/>
                </a:stretch>
              </a:blipFill>
              <a:ln>
                <a:noFill/>
              </a:ln>
            </p:spPr>
            <p:txBody>
              <a:bodyPr/>
              <a:lstStyle/>
              <a:p>
                <a:r>
                  <a:rPr lang="en-US">
                    <a:noFill/>
                  </a:rPr>
                  <a:t> </a:t>
                </a:r>
              </a:p>
            </p:txBody>
          </p:sp>
        </mc:Fallback>
      </mc:AlternateContent>
      <p:pic>
        <p:nvPicPr>
          <p:cNvPr id="18" name="Picture 17" descr="A house with a triangle and a tree&#10;&#10;Description automatically generated">
            <a:extLst>
              <a:ext uri="{FF2B5EF4-FFF2-40B4-BE49-F238E27FC236}">
                <a16:creationId xmlns:a16="http://schemas.microsoft.com/office/drawing/2014/main" id="{CA924DB5-1659-AC89-43CC-5B3E938011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03133" y="732832"/>
            <a:ext cx="2910205" cy="1760855"/>
          </a:xfrm>
          <a:prstGeom prst="rect">
            <a:avLst/>
          </a:prstGeom>
          <a:noFill/>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196829" y="377734"/>
                <a:ext cx="7840266" cy="1799467"/>
              </a:xfrm>
              <a:prstGeom prst="rect">
                <a:avLst/>
              </a:prstGeom>
              <a:noFill/>
            </p:spPr>
            <p:txBody>
              <a:bodyPr wrap="square">
                <a:spAutoFit/>
              </a:bodyPr>
              <a:lstStyle/>
              <a:p>
                <a:pPr>
                  <a:lnSpc>
                    <a:spcPct val="150000"/>
                  </a:lnSpc>
                  <a:spcAft>
                    <a:spcPts val="800"/>
                  </a:spcAft>
                </a:pPr>
                <a:r>
                  <a:rPr lang="en-US" sz="1900" kern="1200" dirty="0">
                    <a:solidFill>
                      <a:prstClr val="black"/>
                    </a:solidFill>
                    <a:latin typeface="+mj-lt"/>
                    <a:ea typeface="+mn-ea"/>
                    <a:cs typeface="Arial" panose="020B0604020202020204" pitchFamily="34" charset="0"/>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Để đo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không tới được, người ta tiến hành chọn các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như ở Hình 24 và đo được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r>
                      <a:rPr lang="pt-BR" sz="1900" i="1" kern="100">
                        <a:latin typeface="Cambria Math" panose="02040503050406030204" pitchFamily="18" charset="0"/>
                        <a:ea typeface="Times New Roman" panose="02020603050405020304" pitchFamily="18" charset="0"/>
                        <a:cs typeface="Arial" panose="020B0604020202020204" pitchFamily="34" charset="0"/>
                      </a:rPr>
                      <m:t>=50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=20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𝐷𝐸</m:t>
                    </m:r>
                    <m:r>
                      <a:rPr lang="pt-BR" sz="1900" i="1" kern="100">
                        <a:latin typeface="Cambria Math" panose="02040503050406030204" pitchFamily="18" charset="0"/>
                        <a:ea typeface="Times New Roman" panose="02020603050405020304" pitchFamily="18" charset="0"/>
                        <a:cs typeface="Arial" panose="020B0604020202020204" pitchFamily="34" charset="0"/>
                      </a:rPr>
                      <m:t>=18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Hỏi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là bao nhiêu?</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196829" y="377734"/>
                <a:ext cx="7840266" cy="1799467"/>
              </a:xfrm>
              <a:prstGeom prst="rect">
                <a:avLst/>
              </a:prstGeom>
              <a:blipFill>
                <a:blip r:embed="rId3"/>
                <a:stretch>
                  <a:fillRect l="-700" b="-44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236F127-3368-50AF-E3EA-DE2AF01178DF}"/>
              </a:ext>
            </a:extLst>
          </p:cNvPr>
          <p:cNvSpPr txBox="1"/>
          <p:nvPr/>
        </p:nvSpPr>
        <p:spPr>
          <a:xfrm>
            <a:off x="305233" y="311945"/>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60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96829" y="2348392"/>
                <a:ext cx="6844357" cy="2441438"/>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Ta thấy:</a:t>
                </a:r>
                <a:r>
                  <a:rPr lang="en-US" sz="1900" dirty="0">
                    <a:latin typeface="+mn-lt"/>
                    <a:ea typeface="Calibri" panose="020F0502020204030204" pitchFamily="34" charset="0"/>
                    <a:cs typeface="Times New Roman" panose="02020603050405020304" pitchFamily="18" charset="0"/>
                  </a:rPr>
                  <a:t> </a:t>
                </a:r>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vì cùng vuông góc với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m:t>
                    </m:r>
                  </m:oMath>
                </a14:m>
                <a:endParaRPr lang="vi-VN" sz="1900" dirty="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𝐶𝐴𝐵</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áp dụng hệ quả định lí </a:t>
                </a:r>
                <a:r>
                  <a:rPr lang="vi-VN" sz="1900" dirty="0" err="1">
                    <a:latin typeface="+mn-lt"/>
                    <a:ea typeface="Calibri" panose="020F0502020204030204" pitchFamily="34" charset="0"/>
                    <a:cs typeface="Times New Roman" panose="02020603050405020304" pitchFamily="18" charset="0"/>
                  </a:rPr>
                  <a:t>Thalès</a:t>
                </a:r>
                <a:r>
                  <a:rPr lang="vi-VN" sz="1900" dirty="0">
                    <a:latin typeface="+mn-lt"/>
                    <a:ea typeface="Calibri" panose="020F0502020204030204" pitchFamily="34" charset="0"/>
                    <a:cs typeface="Times New Roman" panose="02020603050405020304" pitchFamily="18" charset="0"/>
                  </a:rPr>
                  <a:t>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𝐶𝐴</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𝐷𝐸</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20</m:t>
                        </m:r>
                      </m:num>
                      <m:den>
                        <m:r>
                          <a:rPr lang="vi-VN" sz="1900" i="1">
                            <a:latin typeface="Cambria Math" panose="02040503050406030204" pitchFamily="18" charset="0"/>
                            <a:ea typeface="Calibri" panose="020F0502020204030204" pitchFamily="34" charset="0"/>
                            <a:cs typeface="Times New Roman" panose="02020603050405020304" pitchFamily="18" charset="0"/>
                          </a:rPr>
                          <m:t>50</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18</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𝐴𝐵</m:t>
                    </m:r>
                    <m:r>
                      <a:rPr lang="vi-VN" sz="1900" i="1">
                        <a:latin typeface="Cambria Math" panose="02040503050406030204" pitchFamily="18" charset="0"/>
                        <a:ea typeface="Calibri" panose="020F0502020204030204" pitchFamily="34" charset="0"/>
                        <a:cs typeface="Times New Roman" panose="02020603050405020304" pitchFamily="18" charset="0"/>
                      </a:rPr>
                      <m:t>=50 . 18 :20=45</m:t>
                    </m:r>
                  </m:oMath>
                </a14:m>
                <a:r>
                  <a:rPr lang="vi-VN" sz="1900" dirty="0">
                    <a:latin typeface="+mn-lt"/>
                    <a:ea typeface="Calibri" panose="020F0502020204030204" pitchFamily="34" charset="0"/>
                    <a:cs typeface="Times New Roman" panose="02020603050405020304" pitchFamily="18" charset="0"/>
                  </a:rPr>
                  <a:t> m</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Vậy khoảng cách giữa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m:t>
                    </m:r>
                  </m:oMath>
                </a14:m>
                <a:r>
                  <a:rPr lang="vi-VN" sz="19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45</m:t>
                    </m:r>
                  </m:oMath>
                </a14:m>
                <a:r>
                  <a:rPr lang="vi-VN" sz="1900" dirty="0">
                    <a:latin typeface="+mn-lt"/>
                    <a:ea typeface="Calibri" panose="020F0502020204030204" pitchFamily="34" charset="0"/>
                    <a:cs typeface="Times New Roman" panose="02020603050405020304" pitchFamily="18" charset="0"/>
                  </a:rPr>
                  <a:t>m</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96829" y="2348392"/>
                <a:ext cx="6844357" cy="2441438"/>
              </a:xfrm>
              <a:prstGeom prst="rect">
                <a:avLst/>
              </a:prstGeom>
              <a:blipFill>
                <a:blip r:embed="rId4"/>
                <a:stretch>
                  <a:fillRect l="-801" b="-324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683066" y="1655530"/>
            <a:ext cx="972752" cy="364371"/>
          </a:xfrm>
          <a:prstGeom prst="wedgeEllipseCallout">
            <a:avLst>
              <a:gd name="adj1" fmla="val -39329"/>
              <a:gd name="adj2" fmla="val 7592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6" name="Picture 5">
            <a:extLst>
              <a:ext uri="{FF2B5EF4-FFF2-40B4-BE49-F238E27FC236}">
                <a16:creationId xmlns:a16="http://schemas.microsoft.com/office/drawing/2014/main" id="{11FA77E7-B001-641B-2F1F-3347B9D718BD}"/>
              </a:ext>
            </a:extLst>
          </p:cNvPr>
          <p:cNvPicPr>
            <a:picLocks noChangeAspect="1"/>
          </p:cNvPicPr>
          <p:nvPr/>
        </p:nvPicPr>
        <p:blipFill>
          <a:blip r:embed="rId5"/>
          <a:stretch>
            <a:fillRect/>
          </a:stretch>
        </p:blipFill>
        <p:spPr>
          <a:xfrm>
            <a:off x="6793519" y="2348392"/>
            <a:ext cx="2153652" cy="2112947"/>
          </a:xfrm>
          <a:prstGeom prst="rect">
            <a:avLst/>
          </a:prstGeom>
        </p:spPr>
      </p:pic>
    </p:spTree>
    <p:extLst>
      <p:ext uri="{BB962C8B-B14F-4D97-AF65-F5344CB8AC3E}">
        <p14:creationId xmlns:p14="http://schemas.microsoft.com/office/powerpoint/2010/main" val="4059642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3"/>
          <a:stretch>
            <a:fillRect/>
          </a:stretch>
        </p:blipFill>
        <p:spPr>
          <a:xfrm>
            <a:off x="7002380" y="3588607"/>
            <a:ext cx="2764254" cy="1554893"/>
          </a:xfrm>
          <a:prstGeom prst="rect">
            <a:avLst/>
          </a:prstGeom>
        </p:spPr>
      </p:pic>
      <p:sp>
        <p:nvSpPr>
          <p:cNvPr id="4" name="TextBox 3">
            <a:extLst>
              <a:ext uri="{FF2B5EF4-FFF2-40B4-BE49-F238E27FC236}">
                <a16:creationId xmlns:a16="http://schemas.microsoft.com/office/drawing/2014/main" id="{3E9D38DA-B346-B729-7C1E-405415974930}"/>
              </a:ext>
            </a:extLst>
          </p:cNvPr>
          <p:cNvSpPr txBox="1"/>
          <p:nvPr/>
        </p:nvSpPr>
        <p:spPr>
          <a:xfrm>
            <a:off x="582505" y="31681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12" name="Group 11">
            <a:extLst>
              <a:ext uri="{FF2B5EF4-FFF2-40B4-BE49-F238E27FC236}">
                <a16:creationId xmlns:a16="http://schemas.microsoft.com/office/drawing/2014/main" id="{07136144-107A-5613-0316-641F53D48493}"/>
              </a:ext>
            </a:extLst>
          </p:cNvPr>
          <p:cNvGrpSpPr/>
          <p:nvPr/>
        </p:nvGrpSpPr>
        <p:grpSpPr>
          <a:xfrm>
            <a:off x="489773" y="416810"/>
            <a:ext cx="8221519" cy="4287499"/>
            <a:chOff x="489774" y="461609"/>
            <a:chExt cx="8164452" cy="424270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6657EA-8DB0-4F62-C955-9669EE0B3E14}"/>
                    </a:ext>
                  </a:extLst>
                </p:cNvPr>
                <p:cNvSpPr txBox="1"/>
                <p:nvPr/>
              </p:nvSpPr>
              <p:spPr>
                <a:xfrm>
                  <a:off x="489774" y="461609"/>
                  <a:ext cx="6151658" cy="2238049"/>
                </a:xfrm>
                <a:prstGeom prst="rect">
                  <a:avLst/>
                </a:prstGeom>
                <a:noFill/>
              </p:spPr>
              <p:txBody>
                <a:bodyPr wrap="square">
                  <a:spAutoFit/>
                </a:bodyPr>
                <a:lstStyle/>
                <a:p>
                  <a:pPr>
                    <a:lnSpc>
                      <a:spcPct val="150000"/>
                    </a:lnSpc>
                    <a:spcAft>
                      <a:spcPts val="800"/>
                    </a:spcAft>
                  </a:pPr>
                  <a:r>
                    <a:rPr lang="en-US" sz="1900" dirty="0">
                      <a:latin typeface="+mn-lt"/>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Có thể gián tiếp đo chiều cao của một bức tường khá cao bằng dụng cụ đơn giản được không? Hình 25 thể hiện cách đo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của một bức tường bằng các dụng cụ đơn giản gồm: hai cọc thẳng đứng (cọc 1 cố định; cọc 2 có thể di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B6657EA-8DB0-4F62-C955-9669EE0B3E14}"/>
                    </a:ext>
                  </a:extLst>
                </p:cNvPr>
                <p:cNvSpPr txBox="1">
                  <a:spLocks noRot="1" noChangeAspect="1" noMove="1" noResize="1" noEditPoints="1" noAdjustHandles="1" noChangeArrowheads="1" noChangeShapeType="1" noTextEdit="1"/>
                </p:cNvSpPr>
                <p:nvPr/>
              </p:nvSpPr>
              <p:spPr>
                <a:xfrm>
                  <a:off x="489774" y="461609"/>
                  <a:ext cx="6151658" cy="2238049"/>
                </a:xfrm>
                <a:prstGeom prst="rect">
                  <a:avLst/>
                </a:prstGeom>
                <a:blipFill>
                  <a:blip r:embed="rId4"/>
                  <a:stretch>
                    <a:fillRect l="-885" r="-1770" b="-21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7F5EF-9D76-552E-E4F1-68C6F1C5DA57}"/>
                    </a:ext>
                  </a:extLst>
                </p:cNvPr>
                <p:cNvSpPr txBox="1"/>
                <p:nvPr/>
              </p:nvSpPr>
              <p:spPr>
                <a:xfrm>
                  <a:off x="489774" y="2699658"/>
                  <a:ext cx="8164452" cy="20046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động được) và sợi dây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𝐹𝐶</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Cọc 1 có chiều cao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𝐷𝐾</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Các khoảng cách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đo được bằng thước dây thông dụng.</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Em hãy cho biết người ta tiến hành đo đạc như thế nào?</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Tính</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chiều</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cao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𝐴𝐵</m:t>
                      </m:r>
                    </m:oMath>
                  </a14:m>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theo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7CA7F5EF-9D76-552E-E4F1-68C6F1C5DA57}"/>
                    </a:ext>
                  </a:extLst>
                </p:cNvPr>
                <p:cNvSpPr txBox="1">
                  <a:spLocks noRot="1" noChangeAspect="1" noMove="1" noResize="1" noEditPoints="1" noAdjustHandles="1" noChangeArrowheads="1" noChangeShapeType="1" noTextEdit="1"/>
                </p:cNvSpPr>
                <p:nvPr/>
              </p:nvSpPr>
              <p:spPr>
                <a:xfrm>
                  <a:off x="489774" y="2699658"/>
                  <a:ext cx="8164452" cy="2004651"/>
                </a:xfrm>
                <a:prstGeom prst="rect">
                  <a:avLst/>
                </a:prstGeom>
                <a:blipFill>
                  <a:blip r:embed="rId5"/>
                  <a:stretch>
                    <a:fillRect l="-667" b="-2703"/>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5B354ABB-6BDC-02A9-E2D4-DAD96B8A789A}"/>
              </a:ext>
            </a:extLst>
          </p:cNvPr>
          <p:cNvPicPr>
            <a:picLocks noChangeAspect="1"/>
          </p:cNvPicPr>
          <p:nvPr/>
        </p:nvPicPr>
        <p:blipFill>
          <a:blip r:embed="rId6"/>
          <a:stretch>
            <a:fillRect/>
          </a:stretch>
        </p:blipFill>
        <p:spPr>
          <a:xfrm>
            <a:off x="6469109" y="416810"/>
            <a:ext cx="2103124" cy="21549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7" name="Oval Callout 29">
            <a:extLst>
              <a:ext uri="{FF2B5EF4-FFF2-40B4-BE49-F238E27FC236}">
                <a16:creationId xmlns:a16="http://schemas.microsoft.com/office/drawing/2014/main" id="{4AEB4DEA-4B95-7420-F185-ABBC9A763E71}"/>
              </a:ext>
            </a:extLst>
          </p:cNvPr>
          <p:cNvSpPr/>
          <p:nvPr/>
        </p:nvSpPr>
        <p:spPr>
          <a:xfrm>
            <a:off x="315196" y="343405"/>
            <a:ext cx="972752" cy="364371"/>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315196" y="836451"/>
                <a:ext cx="6286259" cy="3972562"/>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a) Vì cọc 2 di động được nên di chuyển cọc 2 sao cho cọc 2 trùng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Tức là: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𝐹</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𝐴</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𝐸</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Lúc này cọc 1 song </a:t>
                </a:r>
                <a:r>
                  <a:rPr lang="vi-VN" sz="1900" dirty="0" err="1">
                    <a:latin typeface="+mn-lt"/>
                    <a:ea typeface="Times New Roman" panose="02020603050405020304" pitchFamily="18" charset="0"/>
                    <a:cs typeface="Times New Roman" panose="02020603050405020304" pitchFamily="18" charset="0"/>
                  </a:rPr>
                  <a:t>song</a:t>
                </a:r>
                <a:r>
                  <a:rPr lang="vi-VN" sz="1900" dirty="0">
                    <a:latin typeface="+mn-lt"/>
                    <a:ea typeface="Times New Roman" panose="02020603050405020304" pitchFamily="18" charset="0"/>
                    <a:cs typeface="Times New Roman" panose="02020603050405020304" pitchFamily="18" charset="0"/>
                  </a:rPr>
                  <a:t>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Do đó, ta có tỉ lệ giữa cọc 1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bằng với tỉ lệ giữa khoảng cách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vi-VN" sz="1900" dirty="0">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Từ đó ta tính được chiều cao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latin typeface="+mn-lt"/>
                    <a:ea typeface="Times New Roman" panose="02020603050405020304" pitchFamily="18" charset="0"/>
                    <a:cs typeface="Times New Roman" panose="02020603050405020304" pitchFamily="18" charset="0"/>
                  </a:rPr>
                  <a:t> của bức tường.</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𝐷𝐾</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𝐷𝐶</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vi-VN" sz="2000" dirty="0">
                    <a:latin typeface="+mn-lt"/>
                    <a:ea typeface="Times New Roman" panose="02020603050405020304" pitchFamily="18"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315196" y="836451"/>
                <a:ext cx="6286259" cy="3972562"/>
              </a:xfrm>
              <a:prstGeom prst="rect">
                <a:avLst/>
              </a:prstGeom>
              <a:blipFill>
                <a:blip r:embed="rId3"/>
                <a:stretch>
                  <a:fillRect l="-1067" r="-873" b="-15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4"/>
          <a:stretch>
            <a:fillRect/>
          </a:stretch>
        </p:blipFill>
        <p:spPr>
          <a:xfrm>
            <a:off x="6779194" y="3593084"/>
            <a:ext cx="3131820" cy="1761649"/>
          </a:xfrm>
          <a:prstGeom prst="rect">
            <a:avLst/>
          </a:prstGeom>
        </p:spPr>
      </p:pic>
      <p:pic>
        <p:nvPicPr>
          <p:cNvPr id="2" name="Picture 1">
            <a:extLst>
              <a:ext uri="{FF2B5EF4-FFF2-40B4-BE49-F238E27FC236}">
                <a16:creationId xmlns:a16="http://schemas.microsoft.com/office/drawing/2014/main" id="{28D925E4-D799-130E-4E11-FB02FB59FED3}"/>
              </a:ext>
            </a:extLst>
          </p:cNvPr>
          <p:cNvPicPr>
            <a:picLocks noChangeAspect="1"/>
          </p:cNvPicPr>
          <p:nvPr/>
        </p:nvPicPr>
        <p:blipFill>
          <a:blip r:embed="rId5"/>
          <a:stretch>
            <a:fillRect/>
          </a:stretch>
        </p:blipFill>
        <p:spPr>
          <a:xfrm>
            <a:off x="6725680" y="836451"/>
            <a:ext cx="2103124" cy="2154940"/>
          </a:xfrm>
          <a:prstGeom prst="rect">
            <a:avLst/>
          </a:prstGeom>
        </p:spPr>
      </p:pic>
    </p:spTree>
    <p:extLst>
      <p:ext uri="{BB962C8B-B14F-4D97-AF65-F5344CB8AC3E}">
        <p14:creationId xmlns:p14="http://schemas.microsoft.com/office/powerpoint/2010/main" val="231006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500"/>
                                        <p:tgtEl>
                                          <p:spTgt spid="9">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up)">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3"/>
          <a:stretch>
            <a:fillRect/>
          </a:stretch>
        </p:blipFill>
        <p:spPr>
          <a:xfrm>
            <a:off x="6982691" y="3555157"/>
            <a:ext cx="2983230" cy="1678067"/>
          </a:xfrm>
          <a:prstGeom prst="rect">
            <a:avLst/>
          </a:prstGeom>
        </p:spPr>
      </p:pic>
      <p:sp>
        <p:nvSpPr>
          <p:cNvPr id="13" name="Thought Bubble: Cloud 12">
            <a:extLst>
              <a:ext uri="{FF2B5EF4-FFF2-40B4-BE49-F238E27FC236}">
                <a16:creationId xmlns:a16="http://schemas.microsoft.com/office/drawing/2014/main" id="{4CE7323E-1B2C-BF4A-B8C9-961ABEE6F3D5}"/>
              </a:ext>
            </a:extLst>
          </p:cNvPr>
          <p:cNvSpPr/>
          <p:nvPr/>
        </p:nvSpPr>
        <p:spPr>
          <a:xfrm>
            <a:off x="517359" y="3019926"/>
            <a:ext cx="7339262" cy="1973179"/>
          </a:xfrm>
          <a:prstGeom prst="cloudCallout">
            <a:avLst>
              <a:gd name="adj1" fmla="val 52342"/>
              <a:gd name="adj2" fmla="val 26654"/>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nSpc>
                <a:spcPct val="150000"/>
              </a:lnSpc>
              <a:spcAft>
                <a:spcPts val="800"/>
              </a:spcAft>
            </a:pP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Vào</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điểm</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xảy</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ra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Nhật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Nguyệt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thực</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đường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kính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của</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có</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tỉ</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lệ</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khoảng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cách</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từ</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Trái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Đất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Trời</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và</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đến</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 hay </a:t>
            </a:r>
            <a:r>
              <a:rPr lang="en-US" sz="1900" kern="100" dirty="0" err="1">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không</a:t>
            </a:r>
            <a:r>
              <a:rPr lang="en-US" sz="1900" kern="100" dirty="0">
                <a:solidFill>
                  <a:schemeClr val="bg1">
                    <a:lumMod val="10000"/>
                  </a:schemeClr>
                </a:solidFill>
                <a:latin typeface="Arial" panose="020B0604020202020204" pitchFamily="34" charset="0"/>
                <a:ea typeface="Calibri" panose="020F0502020204030204" pitchFamily="34" charset="0"/>
                <a:cs typeface="Times New Roman" panose="02020603050405020304" pitchFamily="18" charset="0"/>
              </a:rPr>
              <a:t>?</a:t>
            </a:r>
            <a:endParaRPr lang="en-US" sz="1900" kern="100" dirty="0">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4"/>
          <a:srcRect l="3321" t="-728" r="-428" b="728"/>
          <a:stretch/>
        </p:blipFill>
        <p:spPr>
          <a:xfrm>
            <a:off x="1256995" y="1123055"/>
            <a:ext cx="6630010" cy="1794267"/>
          </a:xfrm>
          <a:prstGeom prst="rect">
            <a:avLst/>
          </a:prstGeom>
        </p:spPr>
      </p:pic>
    </p:spTree>
    <p:extLst>
      <p:ext uri="{BB962C8B-B14F-4D97-AF65-F5344CB8AC3E}">
        <p14:creationId xmlns:p14="http://schemas.microsoft.com/office/powerpoint/2010/main" val="3161971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15D12E-E4DE-993B-B1EB-D4CA77EA5339}"/>
                  </a:ext>
                </a:extLst>
              </p:cNvPr>
              <p:cNvSpPr txBox="1"/>
              <p:nvPr/>
            </p:nvSpPr>
            <p:spPr>
              <a:xfrm>
                <a:off x="581185" y="1165236"/>
                <a:ext cx="5122491" cy="2350965"/>
              </a:xfrm>
              <a:prstGeom prst="rect">
                <a:avLst/>
              </a:prstGeom>
              <a:noFill/>
            </p:spPr>
            <p:txBody>
              <a:bodyPr wrap="square">
                <a:spAutoFit/>
              </a:bodyPr>
              <a:lstStyle/>
              <a:p>
                <a:pP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Trong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26,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𝐷𝐷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giàn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gỗ</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song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915D12E-E4DE-993B-B1EB-D4CA77EA5339}"/>
                  </a:ext>
                </a:extLst>
              </p:cNvPr>
              <p:cNvSpPr txBox="1">
                <a:spLocks noRot="1" noChangeAspect="1" noMove="1" noResize="1" noEditPoints="1" noAdjustHandles="1" noChangeArrowheads="1" noChangeShapeType="1" noTextEdit="1"/>
              </p:cNvSpPr>
              <p:nvPr/>
            </p:nvSpPr>
            <p:spPr>
              <a:xfrm>
                <a:off x="581185" y="1165236"/>
                <a:ext cx="5122491" cy="2350965"/>
              </a:xfrm>
              <a:prstGeom prst="rect">
                <a:avLst/>
              </a:prstGeom>
              <a:blipFill>
                <a:blip r:embed="rId3"/>
                <a:stretch>
                  <a:fillRect l="-1189" r="-119" b="-336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1026" name="Picture 2">
            <a:extLst>
              <a:ext uri="{FF2B5EF4-FFF2-40B4-BE49-F238E27FC236}">
                <a16:creationId xmlns:a16="http://schemas.microsoft.com/office/drawing/2014/main" id="{CF93B95D-FDA1-26D3-9634-0D33AA7D486E}"/>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531404" y="1143438"/>
                <a:ext cx="5374447" cy="3286541"/>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Bài tập 2 (SGK – tr.57) cho ta kết quả: Đường thẳng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của hình thang thì định ra trên hai cạnh bên các đoạn thẳng tỉ lệ.</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Áp dụng vào bài tập này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19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(1)</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531404" y="1143438"/>
                <a:ext cx="5374447" cy="3286541"/>
              </a:xfrm>
              <a:prstGeom prst="rect">
                <a:avLst/>
              </a:prstGeom>
              <a:blipFill>
                <a:blip r:embed="rId3"/>
                <a:stretch>
                  <a:fillRect l="-1020" r="-1134" b="-1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7688180" y="181271"/>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905851" y="1285552"/>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1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876487" y="1081015"/>
                <a:ext cx="4531884" cy="2491644"/>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𝐶𝐷</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(2)</a:t>
                </a:r>
                <a:endParaRPr lang="en-US" sz="1900" dirty="0">
                  <a:latin typeface="+mn-lt"/>
                  <a:ea typeface="Arial" panose="020B0604020202020204" pitchFamily="34" charset="0"/>
                  <a:cs typeface="Times New Roman" panose="02020603050405020304" pitchFamily="18" charset="0"/>
                </a:endParaRPr>
              </a:p>
              <a:p>
                <a:pPr>
                  <a:lnSpc>
                    <a:spcPct val="150000"/>
                  </a:lnSpc>
                </a:pPr>
                <a:r>
                  <a:rPr lang="vi-VN" sz="1900" dirty="0">
                    <a:latin typeface="+mn-lt"/>
                    <a:ea typeface="Calibri" panose="020F0502020204030204" pitchFamily="34" charset="0"/>
                  </a:rPr>
                  <a:t>Từ (1)(2) suy ra: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1900" kern="100" dirty="0">
                  <a:latin typeface="+mn-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876487" y="1081015"/>
                <a:ext cx="4531884" cy="2491644"/>
              </a:xfrm>
              <a:prstGeom prst="rect">
                <a:avLst/>
              </a:prstGeom>
              <a:blipFill>
                <a:blip r:embed="rId3"/>
                <a:stretch>
                  <a:fillRect l="-1346" r="-135" b="-48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89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ED010F-9E70-203D-A306-0E33F5F49518}"/>
                  </a:ext>
                </a:extLst>
              </p:cNvPr>
              <p:cNvSpPr txBox="1"/>
              <p:nvPr/>
            </p:nvSpPr>
            <p:spPr>
              <a:xfrm>
                <a:off x="551171" y="414555"/>
                <a:ext cx="8436418" cy="872034"/>
              </a:xfrm>
              <a:prstGeom prst="rect">
                <a:avLst/>
              </a:prstGeom>
              <a:noFill/>
            </p:spPr>
            <p:txBody>
              <a:bodyPr wrap="square">
                <a:spAutoFit/>
              </a:bodyPr>
              <a:lstStyle/>
              <a:p>
                <a:pPr>
                  <a:lnSpc>
                    <a:spcPct val="150000"/>
                  </a:lnSpc>
                  <a:spcAft>
                    <a:spcPts val="800"/>
                  </a:spcAft>
                </a:pPr>
                <a:r>
                  <a:rPr lang="en-US" sz="1800" dirty="0">
                    <a:latin typeface="+mj-lt"/>
                  </a:rPr>
                  <a:t>			     </a:t>
                </a:r>
                <a:r>
                  <a:rPr lang="en-US" sz="1800" kern="100" dirty="0">
                    <a:latin typeface="+mj-lt"/>
                    <a:ea typeface="Times New Roman" panose="02020603050405020304" pitchFamily="18" charset="0"/>
                    <a:cs typeface="Times New Roman" panose="02020603050405020304" pitchFamily="18" charset="0"/>
                  </a:rPr>
                  <a:t>Anh </a:t>
                </a:r>
                <a:r>
                  <a:rPr lang="en-US" sz="1800" kern="100" dirty="0" err="1">
                    <a:latin typeface="+mj-lt"/>
                    <a:ea typeface="Times New Roman" panose="02020603050405020304" pitchFamily="18" charset="0"/>
                    <a:cs typeface="Times New Roman" panose="02020603050405020304" pitchFamily="18" charset="0"/>
                  </a:rPr>
                  <a:t>Thiện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chị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Lương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đứng</a:t>
                </a:r>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phía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muốn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ước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khoảng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cách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giữa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trí</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en-US"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oMath>
                </a14:m>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Hình</a:t>
                </a:r>
                <a:r>
                  <a:rPr lang="en-US" sz="1800" kern="100" dirty="0">
                    <a:latin typeface="+mj-lt"/>
                    <a:ea typeface="Times New Roman" panose="02020603050405020304" pitchFamily="18" charset="0"/>
                    <a:cs typeface="Times New Roman" panose="02020603050405020304" pitchFamily="18" charset="0"/>
                  </a:rPr>
                  <a:t> 27)</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551171" y="414555"/>
                <a:ext cx="8436418" cy="872034"/>
              </a:xfrm>
              <a:prstGeom prst="rect">
                <a:avLst/>
              </a:prstGeom>
              <a:blipFill>
                <a:blip r:embed="rId3"/>
                <a:stretch>
                  <a:fillRect l="-578" b="-1049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441281" y="1967528"/>
            <a:ext cx="3151548" cy="2411966"/>
          </a:xfrm>
          <a:prstGeom prst="rect">
            <a:avLst/>
          </a:prstGeom>
          <a:noFill/>
          <a:ln>
            <a:noFill/>
          </a:ln>
        </p:spPr>
      </p:pic>
      <p:sp>
        <p:nvSpPr>
          <p:cNvPr id="4" name="TextBox 3">
            <a:extLst>
              <a:ext uri="{FF2B5EF4-FFF2-40B4-BE49-F238E27FC236}">
                <a16:creationId xmlns:a16="http://schemas.microsoft.com/office/drawing/2014/main" id="{17C5BC72-C1CC-97EC-6913-DD11C5ACD37F}"/>
              </a:ext>
            </a:extLst>
          </p:cNvPr>
          <p:cNvSpPr txBox="1"/>
          <p:nvPr/>
        </p:nvSpPr>
        <p:spPr>
          <a:xfrm>
            <a:off x="551171" y="31203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7B4CD5-4C5B-FB6F-9454-11279D6D263B}"/>
                  </a:ext>
                </a:extLst>
              </p:cNvPr>
              <p:cNvSpPr txBox="1"/>
              <p:nvPr/>
            </p:nvSpPr>
            <p:spPr>
              <a:xfrm>
                <a:off x="551171" y="1286589"/>
                <a:ext cx="5199924" cy="368677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chọn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ở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trên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bờ</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sông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=4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a:t>
                </a:r>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Tiếp</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theo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anh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đồng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thời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𝐵𝐴𝐸</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𝐵𝐶𝐷</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p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90</m:t>
                        </m:r>
                      </m:e>
                      <m:sup>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𝐴𝐸</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Hãy</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tính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khoảng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giữa</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hai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DC7B4CD5-4C5B-FB6F-9454-11279D6D263B}"/>
                  </a:ext>
                </a:extLst>
              </p:cNvPr>
              <p:cNvSpPr txBox="1">
                <a:spLocks noRot="1" noChangeAspect="1" noMove="1" noResize="1" noEditPoints="1" noAdjustHandles="1" noChangeArrowheads="1" noChangeShapeType="1" noTextEdit="1"/>
              </p:cNvSpPr>
              <p:nvPr/>
            </p:nvSpPr>
            <p:spPr>
              <a:xfrm>
                <a:off x="551171" y="1286589"/>
                <a:ext cx="5199924" cy="3686778"/>
              </a:xfrm>
              <a:prstGeom prst="rect">
                <a:avLst/>
              </a:prstGeom>
              <a:blipFill>
                <a:blip r:embed="rId5"/>
                <a:stretch>
                  <a:fillRect l="-938" b="-1653"/>
                </a:stretch>
              </a:blipFill>
            </p:spPr>
            <p:txBody>
              <a:bodyPr/>
              <a:lstStyle/>
              <a:p>
                <a:r>
                  <a:rPr lang="en-US">
                    <a:noFill/>
                  </a:rPr>
                  <a:t> </a:t>
                </a:r>
              </a:p>
            </p:txBody>
          </p:sp>
        </mc:Fallback>
      </mc:AlternateContent>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7" name="Oval Callout 29">
            <a:extLst>
              <a:ext uri="{FF2B5EF4-FFF2-40B4-BE49-F238E27FC236}">
                <a16:creationId xmlns:a16="http://schemas.microsoft.com/office/drawing/2014/main" id="{D006F744-FB39-AE9A-6D3D-590AA95A0AE7}"/>
              </a:ext>
            </a:extLst>
          </p:cNvPr>
          <p:cNvSpPr/>
          <p:nvPr/>
        </p:nvSpPr>
        <p:spPr>
          <a:xfrm>
            <a:off x="4085624" y="44869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428576" y="1191461"/>
                <a:ext cx="5009698" cy="3336234"/>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𝐶𝐷</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2000" dirty="0">
                    <a:latin typeface="+mn-lt"/>
                    <a:ea typeface="Calibri" panose="020F0502020204030204" pitchFamily="34" charset="0"/>
                    <a:cs typeface="Times New Roman" panose="02020603050405020304" pitchFamily="18" charset="0"/>
                  </a:rPr>
                  <a:t> với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r>
                  <a:rPr lang="vi-VN" sz="2000" dirty="0">
                    <a:latin typeface="+mn-lt"/>
                    <a:ea typeface="Calibri" panose="020F0502020204030204" pitchFamily="34" charset="0"/>
                    <a:cs typeface="Times New Roman" panose="02020603050405020304" pitchFamily="18" charset="0"/>
                  </a:rPr>
                  <a:t>, ta 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𝐴𝐸</m:t>
                        </m:r>
                      </m:num>
                      <m:den>
                        <m:r>
                          <a:rPr lang="vi-VN" sz="2000" i="1">
                            <a:latin typeface="Cambria Math" panose="02040503050406030204" pitchFamily="18" charset="0"/>
                            <a:ea typeface="Calibri" panose="020F0502020204030204" pitchFamily="34" charset="0"/>
                            <a:cs typeface="Times New Roman" panose="02020603050405020304" pitchFamily="18" charset="0"/>
                          </a:rPr>
                          <m:t>𝐶𝐷</m:t>
                        </m:r>
                      </m:den>
                    </m:f>
                  </m:oMath>
                </a14:m>
                <a:r>
                  <a:rPr lang="vi-VN" sz="2000" dirty="0">
                    <a:latin typeface="+mn-lt"/>
                    <a:ea typeface="Calibri" panose="020F0502020204030204" pitchFamily="34" charset="0"/>
                    <a:cs typeface="Times New Roman" panose="02020603050405020304" pitchFamily="18" charset="0"/>
                  </a:rPr>
                  <a:t> (hệ quả định lí </a:t>
                </a:r>
                <a:r>
                  <a:rPr lang="vi-VN" sz="2000" dirty="0" err="1">
                    <a:latin typeface="+mn-lt"/>
                    <a:ea typeface="Calibri" panose="020F0502020204030204" pitchFamily="34" charset="0"/>
                    <a:cs typeface="Times New Roman" panose="02020603050405020304" pitchFamily="18" charset="0"/>
                  </a:rPr>
                  <a:t>Thalès</a:t>
                </a:r>
                <a:r>
                  <a:rPr lang="vi-VN" sz="2000" dirty="0">
                    <a:latin typeface="+mn-lt"/>
                    <a:ea typeface="Calibri" panose="020F0502020204030204" pitchFamily="34"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dirty="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4</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dirty="0" smtClean="0">
                          <a:latin typeface="Cambria Math" panose="02040503050406030204" pitchFamily="18" charset="0"/>
                          <a:ea typeface="Calibri" panose="020F0502020204030204" pitchFamily="34" charset="0"/>
                          <a:cs typeface="Times New Roman" panose="02020603050405020304" pitchFamily="18" charset="0"/>
                        </a:rPr>
                        <m:t> ⇒ </m:t>
                      </m:r>
                      <m:r>
                        <a:rPr lang="vi-VN" sz="2000" i="1">
                          <a:latin typeface="Cambria Math" panose="02040503050406030204" pitchFamily="18" charset="0"/>
                          <a:ea typeface="Calibri" panose="020F0502020204030204" pitchFamily="34" charset="0"/>
                          <a:cs typeface="Times New Roman" panose="02020603050405020304" pitchFamily="18" charset="0"/>
                        </a:rPr>
                        <m:t>𝐴𝐵</m:t>
                      </m:r>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12.4</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a:latin typeface="Cambria Math" panose="02040503050406030204" pitchFamily="18" charset="0"/>
                          <a:ea typeface="Calibri" panose="020F0502020204030204" pitchFamily="34" charset="0"/>
                          <a:cs typeface="Times New Roman" panose="02020603050405020304" pitchFamily="18" charset="0"/>
                        </a:rPr>
                        <m:t>=24</m:t>
                      </m:r>
                      <m:r>
                        <a:rPr lang="vi-VN" sz="2000" i="1" dirty="0" smtClean="0">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Vậy khoảng cách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20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24</m:t>
                    </m:r>
                  </m:oMath>
                </a14:m>
                <a:r>
                  <a:rPr lang="vi-VN" sz="2000" dirty="0">
                    <a:latin typeface="+mn-lt"/>
                    <a:ea typeface="Calibri" panose="020F0502020204030204" pitchFamily="34" charset="0"/>
                    <a:cs typeface="Times New Roman" panose="02020603050405020304" pitchFamily="18" charset="0"/>
                  </a:rPr>
                  <a:t>m.</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428576" y="1191461"/>
                <a:ext cx="5009698" cy="3336234"/>
              </a:xfrm>
              <a:prstGeom prst="rect">
                <a:avLst/>
              </a:prstGeom>
              <a:blipFill>
                <a:blip r:embed="rId3"/>
                <a:stretch>
                  <a:fillRect l="-1217" r="-1338" b="-237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570621" y="1712642"/>
            <a:ext cx="2997244" cy="2293873"/>
          </a:xfrm>
          <a:prstGeom prst="rect">
            <a:avLst/>
          </a:prstGeom>
          <a:noFill/>
          <a:ln>
            <a:noFill/>
          </a:ln>
        </p:spPr>
      </p:pic>
    </p:spTree>
    <p:extLst>
      <p:ext uri="{BB962C8B-B14F-4D97-AF65-F5344CB8AC3E}">
        <p14:creationId xmlns:p14="http://schemas.microsoft.com/office/powerpoint/2010/main" val="3940143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1287532"/>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800" b="1" dirty="0">
                    <a:ea typeface="Calibri" panose="020F0502020204030204" pitchFamily="34" charset="0"/>
                    <a:cs typeface="Times New Roman" panose="02020603050405020304" pitchFamily="18" charset="0"/>
                  </a:rPr>
                  <a:t>“Bài 3: Đường trung bình của tam giác”</a:t>
                </a:r>
                <a:endParaRPr lang="pt-BR" sz="1800" b="1" kern="0" dirty="0">
                  <a:latin typeface="Arial"/>
                  <a:ea typeface="Calibri" panose="020F0502020204030204" pitchFamily="34" charset="0"/>
                  <a:cs typeface="Times New Roman" panose="02020603050405020304" pitchFamily="18" charset="0"/>
                  <a:sym typeface="Arial"/>
                </a:endParaRP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517358" y="1725930"/>
            <a:ext cx="8109284"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2: ỨNG DỤNG CỦA ĐỊNH LÍ THALÈS TRONG TAM GIÁC</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3494483" y="1903991"/>
            <a:ext cx="4073379"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khoảng</a:t>
            </a:r>
            <a:r>
              <a:rPr lang="en-US" sz="2600" dirty="0">
                <a:latin typeface="+mj-lt"/>
              </a:rPr>
              <a:t> </a:t>
            </a:r>
            <a:r>
              <a:rPr lang="en-US" sz="2600" dirty="0" err="1">
                <a:latin typeface="+mj-lt"/>
              </a:rPr>
              <a:t>cách</a:t>
            </a:r>
            <a:endParaRPr sz="2600" dirty="0">
              <a:latin typeface="+mj-lt"/>
            </a:endParaRPr>
          </a:p>
        </p:txBody>
      </p:sp>
      <p:sp>
        <p:nvSpPr>
          <p:cNvPr id="793" name="Google Shape;793;p35"/>
          <p:cNvSpPr txBox="1">
            <a:spLocks noGrp="1"/>
          </p:cNvSpPr>
          <p:nvPr>
            <p:ph type="title" idx="13"/>
          </p:nvPr>
        </p:nvSpPr>
        <p:spPr>
          <a:xfrm>
            <a:off x="2540520" y="1783691"/>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I</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3494484" y="3036650"/>
            <a:ext cx="344070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lvl="0" indent="0"/>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chiều</a:t>
            </a:r>
            <a:r>
              <a:rPr lang="en-US" sz="2600" dirty="0">
                <a:latin typeface="+mj-lt"/>
              </a:rPr>
              <a:t> </a:t>
            </a:r>
            <a:r>
              <a:rPr lang="en-US" sz="2600" dirty="0" err="1">
                <a:latin typeface="+mj-lt"/>
              </a:rPr>
              <a:t>cao</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2540520" y="2916350"/>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II</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ƯỚC LƯỢNG KHOẢNG CÁCH</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373290" y="1295806"/>
                <a:ext cx="8397420" cy="142763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2000" kern="100" dirty="0">
                    <a:latin typeface="Arial" panose="020B0604020202020204" pitchFamily="34" charset="0"/>
                    <a:ea typeface="Calibri" panose="020F0502020204030204" pitchFamily="34" charset="0"/>
                    <a:cs typeface="Times New Roman" panose="02020603050405020304" pitchFamily="18" charset="0"/>
                  </a:rPr>
                  <a:t> 17 </a:t>
                </a:r>
                <a:r>
                  <a:rPr lang="en-US" sz="2000" kern="100" dirty="0" err="1">
                    <a:latin typeface="Arial" panose="020B0604020202020204" pitchFamily="34" charset="0"/>
                    <a:ea typeface="Calibri" panose="020F0502020204030204" pitchFamily="34" charset="0"/>
                    <a:cs typeface="Times New Roman" panose="02020603050405020304" pitchFamily="18" charset="0"/>
                  </a:rPr>
                  <a:t>mô</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vị</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trí</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tương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đối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xảy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Gọi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Mặt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Trăng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Calibri" panose="020F0502020204030204" pitchFamily="34" charset="0"/>
                            <a:cs typeface="Arial" panose="020B0604020202020204" pitchFamily="34" charset="0"/>
                          </a:rPr>
                        </m:ctrlPr>
                      </m:sSubPr>
                      <m:e>
                        <m:r>
                          <a:rPr lang="en-US" sz="2000" i="1" kern="100">
                            <a:latin typeface="Cambria Math" panose="02040503050406030204" pitchFamily="18" charset="0"/>
                            <a:ea typeface="Calibri" panose="020F0502020204030204" pitchFamily="34" charset="0"/>
                            <a:cs typeface="Arial" panose="020B0604020202020204" pitchFamily="34" charset="0"/>
                          </a:rPr>
                          <m:t>𝑑</m:t>
                        </m:r>
                      </m:e>
                      <m:sub>
                        <m:r>
                          <a:rPr lang="en-US" sz="2000" i="1" kern="100">
                            <a:latin typeface="Cambria Math" panose="02040503050406030204" pitchFamily="18" charset="0"/>
                            <a:ea typeface="Calibri" panose="020F0502020204030204" pitchFamily="34" charset="0"/>
                            <a:cs typeface="Arial" panose="020B0604020202020204" pitchFamily="34" charset="0"/>
                          </a:rPr>
                          <m:t>𝑆</m:t>
                        </m:r>
                      </m:sub>
                    </m:sSub>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𝐸𝑆</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𝐸𝑀</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373290" y="1295806"/>
                <a:ext cx="8397420" cy="1427635"/>
              </a:xfrm>
              <a:prstGeom prst="rect">
                <a:avLst/>
              </a:prstGeom>
              <a:blipFill>
                <a:blip r:embed="rId3"/>
                <a:stretch>
                  <a:fillRect l="-726" b="-641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5AFB338-E412-0783-BD09-44D789D47DEF}"/>
              </a:ext>
            </a:extLst>
          </p:cNvPr>
          <p:cNvGrpSpPr/>
          <p:nvPr/>
        </p:nvGrpSpPr>
        <p:grpSpPr>
          <a:xfrm>
            <a:off x="3206056" y="228095"/>
            <a:ext cx="5360865" cy="400110"/>
            <a:chOff x="4770114" y="1084302"/>
            <a:chExt cx="5360865" cy="400110"/>
          </a:xfrm>
        </p:grpSpPr>
        <p:sp>
          <p:nvSpPr>
            <p:cNvPr id="10" name="Rectangle 1">
              <a:extLst>
                <a:ext uri="{FF2B5EF4-FFF2-40B4-BE49-F238E27FC236}">
                  <a16:creationId xmlns:a16="http://schemas.microsoft.com/office/drawing/2014/main" id="{7999A1E3-75D9-B8D1-3336-4F9E8D6D74F0}"/>
                </a:ext>
              </a:extLst>
            </p:cNvPr>
            <p:cNvSpPr>
              <a:spLocks noChangeArrowheads="1"/>
            </p:cNvSpPr>
            <p:nvPr/>
          </p:nvSpPr>
          <p:spPr bwMode="auto">
            <a:xfrm>
              <a:off x="5134098" y="1084302"/>
              <a:ext cx="49968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1" i="1" u="none" strike="noStrike" cap="none" normalizeH="0" baseline="0" dirty="0" err="1">
                  <a:ln>
                    <a:noFill/>
                  </a:ln>
                  <a:effectLst/>
                  <a:latin typeface="Arial" panose="020B0604020202020204" pitchFamily="34" charset="0"/>
                  <a:cs typeface="Arial" panose="020B0604020202020204" pitchFamily="34" charset="0"/>
                </a:rPr>
                <a:t>Ví</a:t>
              </a:r>
              <a:r>
                <a:rPr lang="en-US" altLang="en-US" sz="2000" b="1" i="1" dirty="0">
                  <a:latin typeface="Arial" panose="020B0604020202020204" pitchFamily="34" charset="0"/>
                  <a:cs typeface="Arial" panose="020B0604020202020204" pitchFamily="34" charset="0"/>
                </a:rPr>
                <a:t> </a:t>
              </a:r>
              <a:r>
                <a:rPr lang="en-US" altLang="en-US" sz="2000" b="1" i="1" dirty="0" err="1">
                  <a:latin typeface="Arial" panose="020B0604020202020204" pitchFamily="34" charset="0"/>
                  <a:cs typeface="Arial" panose="020B0604020202020204" pitchFamily="34" charset="0"/>
                </a:rPr>
                <a:t>dụ</a:t>
              </a:r>
              <a:r>
                <a:rPr lang="en-US" altLang="en-US" sz="2000" b="1" i="1" dirty="0">
                  <a:latin typeface="Arial" panose="020B0604020202020204" pitchFamily="34" charset="0"/>
                  <a:cs typeface="Arial" panose="020B0604020202020204" pitchFamily="34" charset="0"/>
                </a:rPr>
                <a:t> 1</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5235B07-7CB0-E384-3550-48D22122494B}"/>
                </a:ext>
              </a:extLst>
            </p:cNvPr>
            <p:cNvPicPr>
              <a:picLocks noChangeAspect="1"/>
            </p:cNvPicPr>
            <p:nvPr/>
          </p:nvPicPr>
          <p:blipFill>
            <a:blip r:embed="rId4"/>
            <a:stretch>
              <a:fillRect/>
            </a:stretch>
          </p:blipFill>
          <p:spPr>
            <a:xfrm>
              <a:off x="4770114" y="1132700"/>
              <a:ext cx="563298" cy="303314"/>
            </a:xfrm>
            <a:prstGeom prst="rect">
              <a:avLst/>
            </a:prstGeom>
          </p:spPr>
        </p:pic>
      </p:grpSp>
      <p:pic>
        <p:nvPicPr>
          <p:cNvPr id="6" name="Picture 5">
            <a:extLst>
              <a:ext uri="{FF2B5EF4-FFF2-40B4-BE49-F238E27FC236}">
                <a16:creationId xmlns:a16="http://schemas.microsoft.com/office/drawing/2014/main" id="{F514F17C-E11C-BAA5-7547-E658C8564D67}"/>
              </a:ext>
            </a:extLst>
          </p:cNvPr>
          <p:cNvPicPr>
            <a:picLocks noChangeAspect="1"/>
          </p:cNvPicPr>
          <p:nvPr/>
        </p:nvPicPr>
        <p:blipFill>
          <a:blip r:embed="rId5"/>
          <a:stretch>
            <a:fillRect/>
          </a:stretch>
        </p:blipFill>
        <p:spPr>
          <a:xfrm>
            <a:off x="4984544" y="2723441"/>
            <a:ext cx="3694286" cy="194009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D58C74-8089-7320-0958-5D1393C1625A}"/>
                  </a:ext>
                </a:extLst>
              </p:cNvPr>
              <p:cNvSpPr txBox="1"/>
              <p:nvPr/>
            </p:nvSpPr>
            <p:spPr>
              <a:xfrm>
                <a:off x="373290" y="2817530"/>
                <a:ext cx="4572000" cy="1678280"/>
              </a:xfrm>
              <a:prstGeom prst="rect">
                <a:avLst/>
              </a:prstGeom>
              <a:noFill/>
            </p:spPr>
            <p:txBody>
              <a:bodyPr wrap="square">
                <a:spAutoFit/>
              </a:bodyPr>
              <a:lstStyle/>
              <a:p>
                <a:pPr>
                  <a:lnSpc>
                    <a:spcPct val="150000"/>
                  </a:lnSpc>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bán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kính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của</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Trời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Trăng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lần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lượt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Chứng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minh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endParaRPr lang="en-US" dirty="0"/>
              </a:p>
            </p:txBody>
          </p:sp>
        </mc:Choice>
        <mc:Fallback xmlns="">
          <p:sp>
            <p:nvSpPr>
              <p:cNvPr id="15" name="TextBox 14">
                <a:extLst>
                  <a:ext uri="{FF2B5EF4-FFF2-40B4-BE49-F238E27FC236}">
                    <a16:creationId xmlns:a16="http://schemas.microsoft.com/office/drawing/2014/main" id="{45D58C74-8089-7320-0958-5D1393C1625A}"/>
                  </a:ext>
                </a:extLst>
              </p:cNvPr>
              <p:cNvSpPr txBox="1">
                <a:spLocks noRot="1" noChangeAspect="1" noMove="1" noResize="1" noEditPoints="1" noAdjustHandles="1" noChangeArrowheads="1" noChangeShapeType="1" noTextEdit="1"/>
              </p:cNvSpPr>
              <p:nvPr/>
            </p:nvSpPr>
            <p:spPr>
              <a:xfrm>
                <a:off x="373290" y="2817530"/>
                <a:ext cx="4572000" cy="1678280"/>
              </a:xfrm>
              <a:prstGeom prst="rect">
                <a:avLst/>
              </a:prstGeom>
              <a:blipFill>
                <a:blip r:embed="rId6"/>
                <a:stretch>
                  <a:fillRect l="-13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1BF92C7-1EB1-FBCB-6794-84F48BCB1F4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a:t>
            </a:r>
            <a:endParaRPr lang="en-US" sz="22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999133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519699" y="1387908"/>
                <a:ext cx="8104599" cy="1050865"/>
              </a:xfrm>
              <a:prstGeom prst="rect">
                <a:avLst/>
              </a:prstGeom>
              <a:noFill/>
            </p:spPr>
            <p:txBody>
              <a:bodyPr wrap="square">
                <a:spAutoFit/>
              </a:bodyPr>
              <a:lstStyle/>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Xét tam giác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𝐸𝐻𝑆</m:t>
                    </m:r>
                  </m:oMath>
                </a14:m>
                <a:r>
                  <a:rPr lang="pt-BR" sz="2000" kern="100" dirty="0">
                    <a:latin typeface="+mj-lt"/>
                    <a:ea typeface="Times New Roman" panose="02020603050405020304" pitchFamily="18" charset="0"/>
                    <a:cs typeface="Times New Roman" panose="02020603050405020304" pitchFamily="18" charset="0"/>
                  </a:rPr>
                  <a:t>, 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𝐸𝐼𝑀</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𝐸𝐻𝑆</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𝑀𝐼</m:t>
                    </m:r>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𝑆𝐻</m:t>
                    </m:r>
                  </m:oMath>
                </a14:m>
                <a:r>
                  <a:rPr lang="pt-BR"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Do đó, áp dụng hệ quả của định lí Thalès, ta có: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𝑀𝐼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𝑆𝐻</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𝐸𝑀</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𝐸𝑆</m:t>
                        </m:r>
                      </m:den>
                    </m:f>
                  </m:oMath>
                </a14:m>
                <a:r>
                  <a:rPr lang="pt-BR" sz="2000" kern="100" dirty="0">
                    <a:latin typeface="+mj-lt"/>
                    <a:ea typeface="Times New Roman" panose="02020603050405020304" pitchFamily="18" charset="0"/>
                    <a:cs typeface="Times New Roman" panose="02020603050405020304" pitchFamily="18" charset="0"/>
                  </a:rPr>
                  <a:t>. Vậy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𝑅</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num>
                      <m:den>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𝑅</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𝑆</m:t>
                            </m:r>
                          </m:sub>
                        </m:sSub>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num>
                      <m:den>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𝑆</m:t>
                            </m:r>
                          </m:sub>
                        </m:sSub>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519699" y="1387908"/>
                <a:ext cx="8104599" cy="1050865"/>
              </a:xfrm>
              <a:prstGeom prst="rect">
                <a:avLst/>
              </a:prstGeom>
              <a:blipFill>
                <a:blip r:embed="rId4"/>
                <a:stretch>
                  <a:fillRect l="-752" t="-348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5"/>
          <a:srcRect l="26375" r="25583"/>
          <a:stretch/>
        </p:blipFill>
        <p:spPr>
          <a:xfrm>
            <a:off x="7904747" y="3794569"/>
            <a:ext cx="1193322" cy="1397191"/>
          </a:xfrm>
          <a:prstGeom prst="rect">
            <a:avLst/>
          </a:prstGeom>
        </p:spPr>
      </p:pic>
      <p:sp>
        <p:nvSpPr>
          <p:cNvPr id="8" name="TextBox 7">
            <a:extLst>
              <a:ext uri="{FF2B5EF4-FFF2-40B4-BE49-F238E27FC236}">
                <a16:creationId xmlns:a16="http://schemas.microsoft.com/office/drawing/2014/main" id="{2663FF56-3B69-7D58-A48C-86E6B2268BEB}"/>
              </a:ext>
            </a:extLst>
          </p:cNvPr>
          <p:cNvSpPr txBox="1"/>
          <p:nvPr/>
        </p:nvSpPr>
        <p:spPr>
          <a:xfrm>
            <a:off x="519699" y="2521319"/>
            <a:ext cx="7385048" cy="1889300"/>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Các nhà toán học và thiên văn học Hy Lạp cổ đại đã sử dụng hệ thức trên và một số hệ th</a:t>
            </a:r>
            <a:r>
              <a:rPr lang="pt-BR" sz="2000" kern="100" dirty="0">
                <a:latin typeface="Arial" panose="020B0604020202020204" pitchFamily="34" charset="0"/>
                <a:ea typeface="Times New Roman" panose="02020603050405020304" pitchFamily="18" charset="0"/>
                <a:cs typeface="Times New Roman" panose="02020603050405020304" pitchFamily="18" charset="0"/>
              </a:rPr>
              <a:t>ức</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được từ hiện tượng Nguyệt thực để ước lượng bán kính của Mặt Trời, Trái Đất, Mặt Trăng cũng như khoảng cách từ Trái Đất đến Mặt Trăng và Mặt Trời.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900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713109" y="730814"/>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544428" y="901421"/>
                <a:ext cx="5495425" cy="3340658"/>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Để đo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như ở Hình 18 mà không thể đo trực tiếp, người ta có thể làm như sau (Hình 19):</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Chọn điểm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m:t>
                    </m:r>
                  </m:oMath>
                </a14:m>
                <a:r>
                  <a:rPr lang="pt-BR" sz="1800" kern="100" dirty="0">
                    <a:effectLst/>
                    <a:latin typeface="+mj-lt"/>
                    <a:ea typeface="Times New Roman" panose="02020603050405020304" pitchFamily="18" charset="0"/>
                    <a:cs typeface="Times New Roman" panose="02020603050405020304" pitchFamily="18" charset="0"/>
                  </a:rPr>
                  <a:t> ở vị trí thích hợp và đo khoảng cách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Xác định các điểm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𝑁</m:t>
                    </m:r>
                  </m:oMath>
                </a14:m>
                <a:r>
                  <a:rPr lang="pt-BR" sz="1800" kern="100" dirty="0">
                    <a:effectLst/>
                    <a:latin typeface="+mj-lt"/>
                    <a:ea typeface="Times New Roman" panose="02020603050405020304" pitchFamily="18" charset="0"/>
                    <a:cs typeface="Times New Roman" panose="02020603050405020304" pitchFamily="18" charset="0"/>
                  </a:rPr>
                  <a:t> lần lượt thuộc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pt-BR" sz="1800" kern="100" dirty="0">
                    <a:effectLst/>
                    <a:latin typeface="+mj-lt"/>
                    <a:ea typeface="Times New Roman" panose="02020603050405020304" pitchFamily="18" charset="0"/>
                    <a:cs typeface="Times New Roman" panose="02020603050405020304" pitchFamily="18" charset="0"/>
                  </a:rPr>
                  <a:t> sao cho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800" kern="100" dirty="0">
                    <a:effectLst/>
                    <a:latin typeface="+mj-lt"/>
                    <a:ea typeface="Times New Roman" panose="02020603050405020304" pitchFamily="18" charset="0"/>
                    <a:cs typeface="Times New Roman" panose="02020603050405020304" pitchFamily="18" charset="0"/>
                  </a:rPr>
                  <a:t>. Đo độ dài các đoạn thẳng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544428" y="901421"/>
                <a:ext cx="5495425" cy="3340658"/>
              </a:xfrm>
              <a:prstGeom prst="rect">
                <a:avLst/>
              </a:prstGeom>
              <a:blipFill>
                <a:blip r:embed="rId3"/>
                <a:stretch>
                  <a:fillRect l="-887" r="-1774" b="-1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F94044-20AA-A590-9058-68D34DDA6799}"/>
              </a:ext>
            </a:extLst>
          </p:cNvPr>
          <p:cNvPicPr>
            <a:picLocks noChangeAspect="1"/>
          </p:cNvPicPr>
          <p:nvPr/>
        </p:nvPicPr>
        <p:blipFill>
          <a:blip r:embed="rId4"/>
          <a:stretch>
            <a:fillRect/>
          </a:stretch>
        </p:blipFill>
        <p:spPr>
          <a:xfrm>
            <a:off x="5963442" y="2684693"/>
            <a:ext cx="2636130" cy="1800183"/>
          </a:xfrm>
          <a:prstGeom prst="rect">
            <a:avLst/>
          </a:prstGeom>
        </p:spPr>
      </p:pic>
      <p:pic>
        <p:nvPicPr>
          <p:cNvPr id="7" name="Picture 6">
            <a:extLst>
              <a:ext uri="{FF2B5EF4-FFF2-40B4-BE49-F238E27FC236}">
                <a16:creationId xmlns:a16="http://schemas.microsoft.com/office/drawing/2014/main" id="{C690C4BB-588A-50C9-B288-42129F364D80}"/>
              </a:ext>
            </a:extLst>
          </p:cNvPr>
          <p:cNvPicPr>
            <a:picLocks noChangeAspect="1"/>
          </p:cNvPicPr>
          <p:nvPr/>
        </p:nvPicPr>
        <p:blipFill>
          <a:blip r:embed="rId5"/>
          <a:stretch>
            <a:fillRect/>
          </a:stretch>
        </p:blipFill>
        <p:spPr>
          <a:xfrm>
            <a:off x="6039853" y="1144218"/>
            <a:ext cx="2636129" cy="120426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7890</TotalTime>
  <Words>2346</Words>
  <Application>Microsoft Office PowerPoint</Application>
  <PresentationFormat>On-screen Show (16:9)</PresentationFormat>
  <Paragraphs>151</Paragraphs>
  <Slides>37</Slides>
  <Notes>27</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Open Sans</vt:lpstr>
      <vt:lpstr>Arial (Body)</vt:lpstr>
      <vt:lpstr>Arial</vt:lpstr>
      <vt:lpstr>Calibri Light</vt:lpstr>
      <vt:lpstr>Russo One</vt:lpstr>
      <vt:lpstr>Calibri</vt:lpstr>
      <vt:lpstr>Times New Roman</vt:lpstr>
      <vt:lpstr>Didact Gothic</vt:lpstr>
      <vt:lpstr>Bebas Neue</vt:lpstr>
      <vt:lpstr>Cambria Math</vt:lpstr>
      <vt:lpstr>Roboto Condensed Light</vt:lpstr>
      <vt:lpstr>Navigating the Digital World Safely and Responsibly Workshop by Slidesgo</vt:lpstr>
      <vt:lpstr>3_Office Theme</vt:lpstr>
      <vt:lpstr>1_Office Theme</vt:lpstr>
      <vt:lpstr>2_Office Theme</vt:lpstr>
      <vt:lpstr>PowerPoint Presentation</vt:lpstr>
      <vt:lpstr>PowerPoint Presentation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Admin</cp:lastModifiedBy>
  <cp:revision>23</cp:revision>
  <dcterms:modified xsi:type="dcterms:W3CDTF">2025-06-09T07:48:24Z</dcterms:modified>
</cp:coreProperties>
</file>