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94660"/>
  </p:normalViewPr>
  <p:slideViewPr>
    <p:cSldViewPr snapToGrid="0" showGuides="1">
      <p:cViewPr varScale="1">
        <p:scale>
          <a:sx n="82" d="100"/>
          <a:sy n="82" d="100"/>
        </p:scale>
        <p:origin x="874" y="6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7.wmf"/><Relationship Id="rId1" Type="http://schemas.openxmlformats.org/officeDocument/2006/relationships/image" Target="../media/image11.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9/22/2023</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9/22/2023</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9/22/2023</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9/22/2023</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0.gif"/><Relationship Id="rId7"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3.wmf"/><Relationship Id="rId5" Type="http://schemas.openxmlformats.org/officeDocument/2006/relationships/image" Target="../media/image1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sp>
        <p:nvSpPr>
          <p:cNvPr id="17" name="文本框 16"/>
          <p:cNvSpPr txBox="1"/>
          <p:nvPr/>
        </p:nvSpPr>
        <p:spPr>
          <a:xfrm>
            <a:off x="2981657" y="4027028"/>
            <a:ext cx="5144356" cy="523220"/>
          </a:xfrm>
          <a:prstGeom prst="rect">
            <a:avLst/>
          </a:prstGeom>
          <a:noFill/>
        </p:spPr>
        <p:txBody>
          <a:bodyPr wrap="square" rtlCol="0">
            <a:spAutoFit/>
          </a:bodyPr>
          <a:lstStyle/>
          <a:p>
            <a:pPr algn="ctr"/>
            <a:r>
              <a:rPr lang="en-US" altLang="zh-CN" sz="2800">
                <a:solidFill>
                  <a:schemeClr val="bg1">
                    <a:lumMod val="65000"/>
                  </a:schemeClr>
                </a:solidFill>
                <a:ea typeface="书体坊安景臣钢笔行书" panose="02010601030101010101" pitchFamily="2" charset="-122"/>
              </a:rPr>
              <a:t>Hoa Phạm</a:t>
            </a:r>
            <a:endParaRPr lang="en-US" altLang="zh-CN" sz="2800" dirty="0">
              <a:solidFill>
                <a:schemeClr val="bg1">
                  <a:lumMod val="65000"/>
                </a:schemeClr>
              </a:solidFill>
              <a:ea typeface="书体坊安景臣钢笔行书" panose="02010601030101010101" pitchFamily="2" charset="-122"/>
            </a:endParaRPr>
          </a:p>
        </p:txBody>
      </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50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repeatCount="indefinite" fill="hold" display="0">
                  <p:stCondLst>
                    <p:cond delay="indefinite"/>
                  </p:stCondLst>
                  <p:endCondLst>
                    <p:cond evt="onStopAudio" delay="0">
                      <p:tgtEl>
                        <p:sldTgt/>
                      </p:tgtEl>
                    </p:cond>
                  </p:endCondLst>
                </p:cTn>
                <p:tgtEl>
                  <p:spTgt spid="27"/>
                </p:tgtEl>
              </p:cMediaNode>
            </p:audio>
          </p:childTnLst>
        </p:cTn>
      </p:par>
    </p:tnLst>
    <p:bldLst>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dirty="0">
                          <a:effectLst/>
                        </a:rPr>
                        <a:t> </a:t>
                      </a:r>
                      <a:endPar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dirty="0">
                          <a:effectLst/>
                        </a:rPr>
                        <a:t> </a:t>
                      </a:r>
                      <a:endPar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dirty="0">
                          <a:effectLst/>
                        </a:rPr>
                        <a:t> </a:t>
                      </a:r>
                      <a:endPar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dirty="0" err="1">
                <a:solidFill>
                  <a:srgbClr val="7030A0"/>
                </a:solidFill>
                <a:effectLst/>
                <a:ea typeface="Calibri" panose="020F0502020204030204" pitchFamily="34" charset="0"/>
                <a:cs typeface="Times New Roman" panose="02020603050405020304" pitchFamily="18" charset="0"/>
              </a:rPr>
              <a:t>Huyền</a:t>
            </a:r>
            <a:r>
              <a:rPr lang="en-US" sz="2800" kern="0" dirty="0">
                <a:solidFill>
                  <a:srgbClr val="7030A0"/>
                </a:solidFill>
                <a:effectLst/>
                <a:ea typeface="Calibri" panose="020F0502020204030204" pitchFamily="34" charset="0"/>
                <a:cs typeface="Times New Roman" panose="02020603050405020304" pitchFamily="18" charset="0"/>
              </a:rPr>
              <a:t> </a:t>
            </a:r>
            <a:r>
              <a:rPr lang="en-US" sz="2800" kern="0" dirty="0" err="1">
                <a:solidFill>
                  <a:srgbClr val="7030A0"/>
                </a:solidFill>
                <a:effectLst/>
                <a:ea typeface="Calibri" panose="020F0502020204030204" pitchFamily="34" charset="0"/>
                <a:cs typeface="Times New Roman" panose="02020603050405020304" pitchFamily="18" charset="0"/>
              </a:rPr>
              <a:t>phù</a:t>
            </a:r>
            <a:endParaRPr lang="en-US" sz="2800" dirty="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dirty="0" err="1">
                <a:solidFill>
                  <a:srgbClr val="7030A0"/>
                </a:solidFill>
                <a:effectLst/>
                <a:latin typeface="+mj-lt"/>
                <a:ea typeface="Calibri" panose="020F0502020204030204" pitchFamily="34" charset="0"/>
                <a:cs typeface="Times New Roman" panose="02020603050405020304" pitchFamily="18" charset="0"/>
              </a:rPr>
              <a:t>Muối</a:t>
            </a:r>
            <a:endParaRPr lang="en-US" sz="2800" kern="0" dirty="0">
              <a:solidFill>
                <a:srgbClr val="7030A0"/>
              </a:solidFill>
              <a:effectLst/>
              <a:latin typeface="+mj-lt"/>
              <a:ea typeface="Calibri" panose="020F0502020204030204" pitchFamily="34" charset="0"/>
              <a:cs typeface="Times New Roman" panose="02020603050405020304" pitchFamily="18" charset="0"/>
            </a:endParaRPr>
          </a:p>
          <a:p>
            <a:pPr algn="ct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ăn</a:t>
            </a:r>
            <a:endParaRPr lang="en-US" sz="2800" dirty="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dirty="0" err="1">
                <a:latin typeface="+mj-lt"/>
                <a:ea typeface="Calibri" panose="020F0502020204030204" pitchFamily="34" charset="0"/>
                <a:cs typeface="Times New Roman" panose="02020603050405020304" pitchFamily="18" charset="0"/>
              </a:rPr>
              <a:t>N</a:t>
            </a:r>
            <a:r>
              <a:rPr lang="en-US" sz="2800" dirty="0" err="1">
                <a:effectLst/>
                <a:latin typeface="+mj-lt"/>
                <a:ea typeface="Calibri" panose="020F0502020204030204" pitchFamily="34" charset="0"/>
                <a:cs typeface="Times New Roman" panose="02020603050405020304" pitchFamily="18" charset="0"/>
              </a:rPr>
              <a:t>ghiên</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cứu</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thông</a:t>
            </a:r>
            <a:r>
              <a:rPr lang="en-US" sz="2800" dirty="0">
                <a:effectLst/>
                <a:latin typeface="+mj-lt"/>
                <a:ea typeface="Calibri" panose="020F0502020204030204" pitchFamily="34" charset="0"/>
                <a:cs typeface="Times New Roman" panose="02020603050405020304" pitchFamily="18" charset="0"/>
              </a:rPr>
              <a:t> tin SGK </a:t>
            </a:r>
            <a:r>
              <a:rPr lang="en-US" sz="2800" dirty="0" err="1">
                <a:effectLst/>
                <a:latin typeface="+mj-lt"/>
                <a:ea typeface="Calibri" panose="020F0502020204030204" pitchFamily="34" charset="0"/>
                <a:cs typeface="Times New Roman" panose="02020603050405020304" pitchFamily="18" charset="0"/>
              </a:rPr>
              <a:t>kết</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hợp</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kết</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quả</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bảng</a:t>
            </a:r>
            <a:r>
              <a:rPr lang="en-US" sz="2800" dirty="0">
                <a:effectLst/>
                <a:latin typeface="+mj-lt"/>
                <a:ea typeface="Calibri" panose="020F0502020204030204" pitchFamily="34" charset="0"/>
                <a:cs typeface="Times New Roman" panose="02020603050405020304" pitchFamily="18" charset="0"/>
              </a:rPr>
              <a:t> PHT1 </a:t>
            </a:r>
            <a:r>
              <a:rPr lang="en-US" sz="2800" dirty="0" err="1">
                <a:effectLst/>
                <a:latin typeface="+mj-lt"/>
                <a:ea typeface="Calibri" panose="020F0502020204030204" pitchFamily="34" charset="0"/>
                <a:cs typeface="Times New Roman" panose="02020603050405020304" pitchFamily="18" charset="0"/>
              </a:rPr>
              <a:t>trả</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lời</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các</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câu</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hói</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sau</a:t>
            </a:r>
            <a:r>
              <a:rPr lang="en-US" sz="2800" dirty="0">
                <a:effectLst/>
                <a:latin typeface="+mj-lt"/>
                <a:ea typeface="Calibri" panose="020F0502020204030204" pitchFamily="34" charset="0"/>
                <a:cs typeface="Times New Roman" panose="02020603050405020304" pitchFamily="18" charset="0"/>
              </a:rPr>
              <a:t>?</a:t>
            </a:r>
          </a:p>
          <a:p>
            <a:pPr marL="0" marR="0" algn="just">
              <a:lnSpc>
                <a:spcPct val="107000"/>
              </a:lnSpc>
              <a:spcBef>
                <a:spcPts val="0"/>
              </a:spcBef>
              <a:spcAft>
                <a:spcPts val="0"/>
              </a:spcAft>
            </a:pPr>
            <a:r>
              <a:rPr lang="en-US" sz="2800" b="1" dirty="0">
                <a:solidFill>
                  <a:srgbClr val="0070C0"/>
                </a:solidFill>
                <a:effectLst/>
                <a:latin typeface="+mj-lt"/>
                <a:ea typeface="Calibri" panose="020F0502020204030204" pitchFamily="34" charset="0"/>
                <a:cs typeface="Times New Roman" panose="02020603050405020304" pitchFamily="18" charset="0"/>
              </a:rPr>
              <a:t>?1. </a:t>
            </a:r>
            <a:r>
              <a:rPr lang="en-US" sz="2800" b="1" dirty="0" err="1">
                <a:solidFill>
                  <a:srgbClr val="0070C0"/>
                </a:solidFill>
                <a:effectLst/>
                <a:latin typeface="+mj-lt"/>
                <a:ea typeface="Calibri" panose="020F0502020204030204" pitchFamily="34" charset="0"/>
                <a:cs typeface="Times New Roman" panose="02020603050405020304" pitchFamily="18" charset="0"/>
              </a:rPr>
              <a:t>Trong</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các</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cốc</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thủy</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tinh</a:t>
            </a:r>
            <a:r>
              <a:rPr lang="en-US" sz="2800" b="1" dirty="0">
                <a:solidFill>
                  <a:srgbClr val="0070C0"/>
                </a:solidFill>
                <a:effectLst/>
                <a:latin typeface="+mj-lt"/>
                <a:ea typeface="Calibri" panose="020F0502020204030204" pitchFamily="34" charset="0"/>
                <a:cs typeface="Times New Roman" panose="02020603050405020304" pitchFamily="18" charset="0"/>
              </a:rPr>
              <a:t> ở TN </a:t>
            </a:r>
            <a:r>
              <a:rPr lang="en-US" sz="2800" b="1" dirty="0" err="1">
                <a:solidFill>
                  <a:srgbClr val="0070C0"/>
                </a:solidFill>
                <a:effectLst/>
                <a:latin typeface="+mj-lt"/>
                <a:ea typeface="Calibri" panose="020F0502020204030204" pitchFamily="34" charset="0"/>
                <a:cs typeface="Times New Roman" panose="02020603050405020304" pitchFamily="18" charset="0"/>
              </a:rPr>
              <a:t>trên</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cốc</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nào</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chứa</a:t>
            </a:r>
            <a:r>
              <a:rPr lang="en-US" sz="2800" b="1" dirty="0">
                <a:solidFill>
                  <a:srgbClr val="0070C0"/>
                </a:solidFill>
                <a:effectLst/>
                <a:latin typeface="+mj-lt"/>
                <a:ea typeface="Calibri" panose="020F0502020204030204" pitchFamily="34" charset="0"/>
                <a:cs typeface="Times New Roman" panose="02020603050405020304" pitchFamily="18" charset="0"/>
              </a:rPr>
              <a:t> dung </a:t>
            </a:r>
            <a:r>
              <a:rPr lang="en-US" sz="2800" b="1" dirty="0" err="1">
                <a:solidFill>
                  <a:srgbClr val="0070C0"/>
                </a:solidFill>
                <a:effectLst/>
                <a:latin typeface="+mj-lt"/>
                <a:ea typeface="Calibri" panose="020F0502020204030204" pitchFamily="34" charset="0"/>
                <a:cs typeface="Times New Roman" panose="02020603050405020304" pitchFamily="18" charset="0"/>
              </a:rPr>
              <a:t>dịch</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bão</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hòa</a:t>
            </a:r>
            <a:r>
              <a:rPr lang="en-US" sz="2800" b="1" dirty="0">
                <a:solidFill>
                  <a:srgbClr val="0070C0"/>
                </a:solidFill>
                <a:effectLst/>
                <a:latin typeface="+mj-lt"/>
                <a:ea typeface="Calibri" panose="020F0502020204030204" pitchFamily="34" charset="0"/>
                <a:cs typeface="Times New Roman" panose="02020603050405020304" pitchFamily="18" charset="0"/>
              </a:rPr>
              <a:t>? Dung </a:t>
            </a:r>
            <a:r>
              <a:rPr lang="en-US" sz="2800" b="1" dirty="0" err="1">
                <a:solidFill>
                  <a:srgbClr val="0070C0"/>
                </a:solidFill>
                <a:effectLst/>
                <a:latin typeface="+mj-lt"/>
                <a:ea typeface="Calibri" panose="020F0502020204030204" pitchFamily="34" charset="0"/>
                <a:cs typeface="Times New Roman" panose="02020603050405020304" pitchFamily="18" charset="0"/>
              </a:rPr>
              <a:t>dịch</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chưa</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bão</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hòa</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Tại</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sao</a:t>
            </a:r>
            <a:r>
              <a:rPr lang="en-US" sz="2800" b="1" dirty="0">
                <a:solidFill>
                  <a:srgbClr val="0070C0"/>
                </a:solidFill>
                <a:effectLst/>
                <a:latin typeface="+mj-lt"/>
                <a:ea typeface="Calibri" panose="020F0502020204030204" pitchFamily="34" charset="0"/>
                <a:cs typeface="Times New Roman" panose="02020603050405020304" pitchFamily="18" charset="0"/>
              </a:rPr>
              <a:t>?</a:t>
            </a:r>
          </a:p>
          <a:p>
            <a:pPr marL="0" marR="0" algn="just">
              <a:lnSpc>
                <a:spcPct val="107000"/>
              </a:lnSpc>
              <a:spcBef>
                <a:spcPts val="0"/>
              </a:spcBef>
              <a:spcAft>
                <a:spcPts val="0"/>
              </a:spcAft>
            </a:pPr>
            <a:r>
              <a:rPr lang="en-US" sz="2800" b="1" dirty="0">
                <a:solidFill>
                  <a:srgbClr val="0070C0"/>
                </a:solidFill>
                <a:effectLst/>
                <a:latin typeface="+mj-lt"/>
                <a:ea typeface="Calibri" panose="020F0502020204030204" pitchFamily="34" charset="0"/>
                <a:cs typeface="Times New Roman" panose="02020603050405020304" pitchFamily="18" charset="0"/>
              </a:rPr>
              <a:t>?2. </a:t>
            </a:r>
            <a:r>
              <a:rPr lang="en-US" sz="2800" b="1" dirty="0" err="1">
                <a:solidFill>
                  <a:srgbClr val="0070C0"/>
                </a:solidFill>
                <a:effectLst/>
                <a:latin typeface="+mj-lt"/>
                <a:ea typeface="Calibri" panose="020F0502020204030204" pitchFamily="34" charset="0"/>
                <a:cs typeface="Times New Roman" panose="02020603050405020304" pitchFamily="18" charset="0"/>
              </a:rPr>
              <a:t>Nêu</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cách</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pha</a:t>
            </a:r>
            <a:r>
              <a:rPr lang="en-US" sz="2800" b="1" dirty="0">
                <a:solidFill>
                  <a:srgbClr val="0070C0"/>
                </a:solidFill>
                <a:effectLst/>
                <a:latin typeface="+mj-lt"/>
                <a:ea typeface="Calibri" panose="020F0502020204030204" pitchFamily="34" charset="0"/>
                <a:cs typeface="Times New Roman" panose="02020603050405020304" pitchFamily="18" charset="0"/>
              </a:rPr>
              <a:t> dung </a:t>
            </a:r>
            <a:r>
              <a:rPr lang="en-US" sz="2800" b="1" dirty="0" err="1">
                <a:solidFill>
                  <a:srgbClr val="0070C0"/>
                </a:solidFill>
                <a:effectLst/>
                <a:latin typeface="+mj-lt"/>
                <a:ea typeface="Calibri" panose="020F0502020204030204" pitchFamily="34" charset="0"/>
                <a:cs typeface="Times New Roman" panose="02020603050405020304" pitchFamily="18" charset="0"/>
              </a:rPr>
              <a:t>dịch</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bão</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hòa</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của</a:t>
            </a:r>
            <a:r>
              <a:rPr lang="en-US" sz="2800" b="1" dirty="0">
                <a:solidFill>
                  <a:srgbClr val="0070C0"/>
                </a:solidFill>
                <a:effectLst/>
                <a:latin typeface="+mj-lt"/>
                <a:ea typeface="Calibri" panose="020F0502020204030204" pitchFamily="34" charset="0"/>
                <a:cs typeface="Times New Roman" panose="02020603050405020304" pitchFamily="18" charset="0"/>
              </a:rPr>
              <a:t> sodium carbonate (Na</a:t>
            </a:r>
            <a:r>
              <a:rPr lang="en-US" sz="2800" b="1" baseline="-25000" dirty="0">
                <a:solidFill>
                  <a:srgbClr val="0070C0"/>
                </a:solidFill>
                <a:effectLst/>
                <a:latin typeface="+mj-lt"/>
                <a:ea typeface="Calibri" panose="020F0502020204030204" pitchFamily="34" charset="0"/>
                <a:cs typeface="Times New Roman" panose="02020603050405020304" pitchFamily="18" charset="0"/>
              </a:rPr>
              <a:t>2</a:t>
            </a:r>
            <a:r>
              <a:rPr lang="en-US" sz="2800" b="1" dirty="0">
                <a:solidFill>
                  <a:srgbClr val="0070C0"/>
                </a:solidFill>
                <a:effectLst/>
                <a:latin typeface="+mj-lt"/>
                <a:ea typeface="Calibri" panose="020F0502020204030204" pitchFamily="34" charset="0"/>
                <a:cs typeface="Times New Roman" panose="02020603050405020304" pitchFamily="18" charset="0"/>
              </a:rPr>
              <a:t>CO</a:t>
            </a:r>
            <a:r>
              <a:rPr lang="en-US" sz="2800" b="1" baseline="-25000" dirty="0">
                <a:solidFill>
                  <a:srgbClr val="0070C0"/>
                </a:solidFill>
                <a:effectLst/>
                <a:latin typeface="+mj-lt"/>
                <a:ea typeface="Calibri" panose="020F0502020204030204" pitchFamily="34" charset="0"/>
                <a:cs typeface="Times New Roman" panose="02020603050405020304" pitchFamily="18" charset="0"/>
              </a:rPr>
              <a:t>3</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trong</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nước</a:t>
            </a:r>
            <a:r>
              <a:rPr lang="en-US" sz="2800" b="1" dirty="0">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dirty="0">
                <a:effectLst/>
                <a:latin typeface="+mj-lt"/>
                <a:ea typeface="Calibri" panose="020F0502020204030204" pitchFamily="34" charset="0"/>
                <a:cs typeface="Times New Roman" panose="02020603050405020304" pitchFamily="18" charset="0"/>
              </a:rPr>
              <a:t>?1. </a:t>
            </a:r>
            <a:r>
              <a:rPr lang="en-US" sz="2800" dirty="0" err="1">
                <a:effectLst/>
                <a:latin typeface="+mj-lt"/>
                <a:ea typeface="Calibri" panose="020F0502020204030204" pitchFamily="34" charset="0"/>
                <a:cs typeface="Times New Roman" panose="02020603050405020304" pitchFamily="18" charset="0"/>
              </a:rPr>
              <a:t>Cốc</a:t>
            </a:r>
            <a:r>
              <a:rPr lang="en-US" sz="2800" dirty="0">
                <a:effectLst/>
                <a:latin typeface="+mj-lt"/>
                <a:ea typeface="Calibri" panose="020F0502020204030204" pitchFamily="34" charset="0"/>
                <a:cs typeface="Times New Roman" panose="02020603050405020304" pitchFamily="18" charset="0"/>
              </a:rPr>
              <a:t> 1: dung </a:t>
            </a:r>
            <a:r>
              <a:rPr lang="en-US" sz="2800" dirty="0" err="1">
                <a:effectLst/>
                <a:latin typeface="+mj-lt"/>
                <a:ea typeface="Calibri" panose="020F0502020204030204" pitchFamily="34" charset="0"/>
                <a:cs typeface="Times New Roman" panose="02020603050405020304" pitchFamily="18" charset="0"/>
              </a:rPr>
              <a:t>dịch</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chưa</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bão</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hòa</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vì</a:t>
            </a:r>
            <a:r>
              <a:rPr lang="en-US" sz="2800" dirty="0">
                <a:effectLst/>
                <a:latin typeface="+mj-lt"/>
                <a:ea typeface="Calibri" panose="020F0502020204030204" pitchFamily="34" charset="0"/>
                <a:cs typeface="Times New Roman" panose="02020603050405020304" pitchFamily="18" charset="0"/>
              </a:rPr>
              <a:t> dung </a:t>
            </a:r>
            <a:r>
              <a:rPr lang="en-US" sz="2800" dirty="0" err="1">
                <a:effectLst/>
                <a:latin typeface="+mj-lt"/>
                <a:ea typeface="Calibri" panose="020F0502020204030204" pitchFamily="34" charset="0"/>
                <a:cs typeface="Times New Roman" panose="02020603050405020304" pitchFamily="18" charset="0"/>
              </a:rPr>
              <a:t>dịch</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có</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thể</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hòa</a:t>
            </a:r>
            <a:r>
              <a:rPr lang="en-US" sz="2800" dirty="0">
                <a:effectLst/>
                <a:latin typeface="+mj-lt"/>
                <a:ea typeface="Calibri" panose="020F0502020204030204" pitchFamily="34" charset="0"/>
                <a:cs typeface="Times New Roman" panose="02020603050405020304" pitchFamily="18" charset="0"/>
              </a:rPr>
              <a:t> tan </a:t>
            </a:r>
            <a:r>
              <a:rPr lang="en-US" sz="2800" dirty="0" err="1">
                <a:effectLst/>
                <a:latin typeface="+mj-lt"/>
                <a:ea typeface="Calibri" panose="020F0502020204030204" pitchFamily="34" charset="0"/>
                <a:cs typeface="Times New Roman" panose="02020603050405020304" pitchFamily="18" charset="0"/>
              </a:rPr>
              <a:t>thêm</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muối</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ăn</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chất</a:t>
            </a:r>
            <a:r>
              <a:rPr lang="en-US" sz="2800" dirty="0">
                <a:effectLst/>
                <a:latin typeface="+mj-lt"/>
                <a:ea typeface="Calibri" panose="020F0502020204030204" pitchFamily="34" charset="0"/>
                <a:cs typeface="Times New Roman" panose="02020603050405020304" pitchFamily="18" charset="0"/>
              </a:rPr>
              <a:t> tan).</a:t>
            </a:r>
          </a:p>
          <a:p>
            <a:pPr marL="0" marR="0">
              <a:lnSpc>
                <a:spcPct val="107000"/>
              </a:lnSpc>
              <a:spcBef>
                <a:spcPts val="0"/>
              </a:spcBef>
              <a:spcAft>
                <a:spcPts val="0"/>
              </a:spcAft>
            </a:pPr>
            <a:r>
              <a:rPr lang="en-US" sz="2800" dirty="0" err="1">
                <a:effectLst/>
                <a:latin typeface="+mj-lt"/>
                <a:ea typeface="Calibri" panose="020F0502020204030204" pitchFamily="34" charset="0"/>
                <a:cs typeface="Times New Roman" panose="02020603050405020304" pitchFamily="18" charset="0"/>
              </a:rPr>
              <a:t>Cốc</a:t>
            </a:r>
            <a:r>
              <a:rPr lang="en-US" sz="2800" dirty="0">
                <a:effectLst/>
                <a:latin typeface="+mj-lt"/>
                <a:ea typeface="Calibri" panose="020F0502020204030204" pitchFamily="34" charset="0"/>
                <a:cs typeface="Times New Roman" panose="02020603050405020304" pitchFamily="18" charset="0"/>
              </a:rPr>
              <a:t> 4: dung </a:t>
            </a:r>
            <a:r>
              <a:rPr lang="en-US" sz="2800" dirty="0" err="1">
                <a:effectLst/>
                <a:latin typeface="+mj-lt"/>
                <a:ea typeface="Calibri" panose="020F0502020204030204" pitchFamily="34" charset="0"/>
                <a:cs typeface="Times New Roman" panose="02020603050405020304" pitchFamily="18" charset="0"/>
              </a:rPr>
              <a:t>dịch</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bão</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hòa</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vì</a:t>
            </a:r>
            <a:r>
              <a:rPr lang="en-US" sz="2800" dirty="0">
                <a:effectLst/>
                <a:latin typeface="+mj-lt"/>
                <a:ea typeface="Calibri" panose="020F0502020204030204" pitchFamily="34" charset="0"/>
                <a:cs typeface="Times New Roman" panose="02020603050405020304" pitchFamily="18" charset="0"/>
              </a:rPr>
              <a:t> dung </a:t>
            </a:r>
            <a:r>
              <a:rPr lang="en-US" sz="2800" dirty="0" err="1">
                <a:effectLst/>
                <a:latin typeface="+mj-lt"/>
                <a:ea typeface="Calibri" panose="020F0502020204030204" pitchFamily="34" charset="0"/>
                <a:cs typeface="Times New Roman" panose="02020603050405020304" pitchFamily="18" charset="0"/>
              </a:rPr>
              <a:t>dịch</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không</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thể</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hòa</a:t>
            </a:r>
            <a:r>
              <a:rPr lang="en-US" sz="2800" dirty="0">
                <a:effectLst/>
                <a:latin typeface="+mj-lt"/>
                <a:ea typeface="Calibri" panose="020F0502020204030204" pitchFamily="34" charset="0"/>
                <a:cs typeface="Times New Roman" panose="02020603050405020304" pitchFamily="18" charset="0"/>
              </a:rPr>
              <a:t> tan </a:t>
            </a:r>
            <a:r>
              <a:rPr lang="en-US" sz="2800" dirty="0" err="1">
                <a:effectLst/>
                <a:latin typeface="+mj-lt"/>
                <a:ea typeface="Calibri" panose="020F0502020204030204" pitchFamily="34" charset="0"/>
                <a:cs typeface="Times New Roman" panose="02020603050405020304" pitchFamily="18" charset="0"/>
              </a:rPr>
              <a:t>thêm</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muối</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ăn</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chất</a:t>
            </a:r>
            <a:r>
              <a:rPr lang="en-US" sz="2800" dirty="0">
                <a:effectLst/>
                <a:latin typeface="+mj-lt"/>
                <a:ea typeface="Calibri" panose="020F0502020204030204" pitchFamily="34" charset="0"/>
                <a:cs typeface="Times New Roman" panose="02020603050405020304" pitchFamily="18" charset="0"/>
              </a:rPr>
              <a:t> tan).</a:t>
            </a:r>
          </a:p>
          <a:p>
            <a:pPr marL="0" marR="0">
              <a:lnSpc>
                <a:spcPct val="107000"/>
              </a:lnSpc>
              <a:spcBef>
                <a:spcPts val="0"/>
              </a:spcBef>
              <a:spcAft>
                <a:spcPts val="0"/>
              </a:spcAft>
            </a:pPr>
            <a:r>
              <a:rPr lang="en-US" sz="2800" dirty="0">
                <a:effectLst/>
                <a:latin typeface="+mj-lt"/>
                <a:ea typeface="Calibri" panose="020F0502020204030204" pitchFamily="34" charset="0"/>
                <a:cs typeface="Times New Roman" panose="02020603050405020304" pitchFamily="18" charset="0"/>
              </a:rPr>
              <a:t>?2. C</a:t>
            </a:r>
            <a:r>
              <a:rPr lang="en-US" sz="2800" spc="10" dirty="0">
                <a:solidFill>
                  <a:srgbClr val="000000"/>
                </a:solidFill>
                <a:effectLst/>
                <a:latin typeface="+mj-lt"/>
                <a:ea typeface="Calibri" panose="020F0502020204030204" pitchFamily="34" charset="0"/>
                <a:cs typeface="Times New Roman" panose="02020603050405020304" pitchFamily="18" charset="0"/>
              </a:rPr>
              <a:t>ho </a:t>
            </a:r>
            <a:r>
              <a:rPr lang="en-US" sz="2800" spc="10" dirty="0" err="1">
                <a:solidFill>
                  <a:srgbClr val="000000"/>
                </a:solidFill>
                <a:effectLst/>
                <a:latin typeface="+mj-lt"/>
                <a:ea typeface="Calibri" panose="020F0502020204030204" pitchFamily="34" charset="0"/>
                <a:cs typeface="Times New Roman" panose="02020603050405020304" pitchFamily="18" charset="0"/>
              </a:rPr>
              <a:t>chất</a:t>
            </a:r>
            <a:r>
              <a:rPr lang="en-US" sz="2800" spc="10" dirty="0">
                <a:solidFill>
                  <a:srgbClr val="000000"/>
                </a:solidFill>
                <a:effectLst/>
                <a:latin typeface="+mj-lt"/>
                <a:ea typeface="Calibri" panose="020F0502020204030204" pitchFamily="34" charset="0"/>
                <a:cs typeface="Times New Roman" panose="02020603050405020304" pitchFamily="18" charset="0"/>
              </a:rPr>
              <a:t> tan </a:t>
            </a:r>
            <a:r>
              <a:rPr lang="en-US" sz="2800" dirty="0">
                <a:effectLst/>
                <a:latin typeface="+mj-lt"/>
                <a:ea typeface="Calibri" panose="020F0502020204030204" pitchFamily="34" charset="0"/>
                <a:cs typeface="Times New Roman" panose="02020603050405020304" pitchFamily="18" charset="0"/>
              </a:rPr>
              <a:t>Na</a:t>
            </a:r>
            <a:r>
              <a:rPr lang="en-US" sz="2800" baseline="-25000" dirty="0">
                <a:effectLst/>
                <a:latin typeface="+mj-lt"/>
                <a:ea typeface="Calibri" panose="020F0502020204030204" pitchFamily="34" charset="0"/>
                <a:cs typeface="Times New Roman" panose="02020603050405020304" pitchFamily="18" charset="0"/>
              </a:rPr>
              <a:t>2</a:t>
            </a:r>
            <a:r>
              <a:rPr lang="en-US" sz="2800" dirty="0">
                <a:effectLst/>
                <a:latin typeface="+mj-lt"/>
                <a:ea typeface="Calibri" panose="020F0502020204030204" pitchFamily="34" charset="0"/>
                <a:cs typeface="Times New Roman" panose="02020603050405020304" pitchFamily="18" charset="0"/>
              </a:rPr>
              <a:t>CO</a:t>
            </a:r>
            <a:r>
              <a:rPr lang="en-US" sz="2800" baseline="-25000" dirty="0">
                <a:effectLst/>
                <a:latin typeface="+mj-lt"/>
                <a:ea typeface="Calibri" panose="020F0502020204030204" pitchFamily="34" charset="0"/>
                <a:cs typeface="Times New Roman" panose="02020603050405020304" pitchFamily="18" charset="0"/>
              </a:rPr>
              <a:t>3 </a:t>
            </a:r>
            <a:r>
              <a:rPr lang="en-US" sz="2800" spc="10" dirty="0" err="1">
                <a:solidFill>
                  <a:srgbClr val="000000"/>
                </a:solidFill>
                <a:effectLst/>
                <a:latin typeface="+mj-lt"/>
                <a:ea typeface="Calibri" panose="020F0502020204030204" pitchFamily="34" charset="0"/>
                <a:cs typeface="Times New Roman" panose="02020603050405020304" pitchFamily="18" charset="0"/>
              </a:rPr>
              <a:t>vào</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nước</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khuấy</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đều</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đến</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khi</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chất</a:t>
            </a:r>
            <a:r>
              <a:rPr lang="en-US" sz="2800" spc="10" dirty="0">
                <a:solidFill>
                  <a:srgbClr val="000000"/>
                </a:solidFill>
                <a:effectLst/>
                <a:latin typeface="+mj-lt"/>
                <a:ea typeface="Calibri" panose="020F0502020204030204" pitchFamily="34" charset="0"/>
                <a:cs typeface="Times New Roman" panose="02020603050405020304" pitchFamily="18" charset="0"/>
              </a:rPr>
              <a:t> tan </a:t>
            </a:r>
            <a:r>
              <a:rPr lang="en-US" sz="2800" spc="10" dirty="0" err="1">
                <a:solidFill>
                  <a:srgbClr val="000000"/>
                </a:solidFill>
                <a:effectLst/>
                <a:latin typeface="+mj-lt"/>
                <a:ea typeface="Calibri" panose="020F0502020204030204" pitchFamily="34" charset="0"/>
                <a:cs typeface="Times New Roman" panose="02020603050405020304" pitchFamily="18" charset="0"/>
              </a:rPr>
              <a:t>không</a:t>
            </a:r>
            <a:r>
              <a:rPr lang="en-US" sz="2800" spc="10" dirty="0">
                <a:solidFill>
                  <a:srgbClr val="000000"/>
                </a:solidFill>
                <a:effectLst/>
                <a:latin typeface="+mj-lt"/>
                <a:ea typeface="Calibri" panose="020F0502020204030204" pitchFamily="34" charset="0"/>
                <a:cs typeface="Times New Roman" panose="02020603050405020304" pitchFamily="18" charset="0"/>
              </a:rPr>
              <a:t> tan </a:t>
            </a:r>
            <a:r>
              <a:rPr lang="en-US" sz="2800" spc="10" dirty="0" err="1">
                <a:solidFill>
                  <a:srgbClr val="000000"/>
                </a:solidFill>
                <a:effectLst/>
                <a:latin typeface="+mj-lt"/>
                <a:ea typeface="Calibri" panose="020F0502020204030204" pitchFamily="34" charset="0"/>
                <a:cs typeface="Times New Roman" panose="02020603050405020304" pitchFamily="18" charset="0"/>
              </a:rPr>
              <a:t>thêm</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được</a:t>
            </a:r>
            <a:r>
              <a:rPr lang="en-US" sz="2800" spc="10" dirty="0">
                <a:solidFill>
                  <a:srgbClr val="000000"/>
                </a:solidFill>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nữa</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Lọc</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lấy</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phần</a:t>
            </a:r>
            <a:r>
              <a:rPr lang="en-US" sz="2800" spc="10" dirty="0">
                <a:solidFill>
                  <a:srgbClr val="000000"/>
                </a:solidFill>
                <a:effectLst/>
                <a:latin typeface="+mj-lt"/>
                <a:ea typeface="Calibri" panose="020F0502020204030204" pitchFamily="34" charset="0"/>
                <a:cs typeface="Times New Roman" panose="02020603050405020304" pitchFamily="18" charset="0"/>
              </a:rPr>
              <a:t> dung </a:t>
            </a:r>
            <a:r>
              <a:rPr lang="en-US" sz="2800" spc="10" dirty="0" err="1">
                <a:solidFill>
                  <a:srgbClr val="000000"/>
                </a:solidFill>
                <a:effectLst/>
                <a:latin typeface="+mj-lt"/>
                <a:ea typeface="Calibri" panose="020F0502020204030204" pitchFamily="34" charset="0"/>
                <a:cs typeface="Times New Roman" panose="02020603050405020304" pitchFamily="18" charset="0"/>
              </a:rPr>
              <a:t>dịch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đó</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chính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là</a:t>
            </a:r>
            <a:r>
              <a:rPr lang="en-US" sz="2800" spc="10" dirty="0">
                <a:solidFill>
                  <a:srgbClr val="000000"/>
                </a:solidFill>
                <a:effectLst/>
                <a:latin typeface="+mj-lt"/>
                <a:ea typeface="Calibri" panose="020F0502020204030204" pitchFamily="34" charset="0"/>
                <a:cs typeface="Times New Roman" panose="02020603050405020304" pitchFamily="18" charset="0"/>
              </a:rPr>
              <a:t> dung </a:t>
            </a:r>
            <a:r>
              <a:rPr lang="en-US" sz="2800" spc="10" dirty="0" err="1">
                <a:solidFill>
                  <a:srgbClr val="000000"/>
                </a:solidFill>
                <a:effectLst/>
                <a:latin typeface="+mj-lt"/>
                <a:ea typeface="Calibri" panose="020F0502020204030204" pitchFamily="34" charset="0"/>
                <a:cs typeface="Times New Roman" panose="02020603050405020304" pitchFamily="18" charset="0"/>
              </a:rPr>
              <a:t>dịch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bão</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hoà</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của</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dirty="0">
                <a:effectLst/>
                <a:latin typeface="+mj-lt"/>
                <a:ea typeface="Calibri" panose="020F0502020204030204" pitchFamily="34" charset="0"/>
                <a:cs typeface="Times New Roman" panose="02020603050405020304" pitchFamily="18" charset="0"/>
              </a:rPr>
              <a:t>Na</a:t>
            </a:r>
            <a:r>
              <a:rPr lang="en-US" sz="2800" baseline="-25000" dirty="0">
                <a:effectLst/>
                <a:latin typeface="+mj-lt"/>
                <a:ea typeface="Calibri" panose="020F0502020204030204" pitchFamily="34" charset="0"/>
                <a:cs typeface="Times New Roman" panose="02020603050405020304" pitchFamily="18" charset="0"/>
              </a:rPr>
              <a:t>2</a:t>
            </a:r>
            <a:r>
              <a:rPr lang="en-US" sz="2800" dirty="0">
                <a:effectLst/>
                <a:latin typeface="+mj-lt"/>
                <a:ea typeface="Calibri" panose="020F0502020204030204" pitchFamily="34" charset="0"/>
                <a:cs typeface="Times New Roman" panose="02020603050405020304" pitchFamily="18" charset="0"/>
              </a:rPr>
              <a:t>CO</a:t>
            </a:r>
            <a:r>
              <a:rPr lang="en-US" sz="2800" baseline="-25000" dirty="0">
                <a:effectLst/>
                <a:latin typeface="+mj-lt"/>
                <a:ea typeface="Calibri" panose="020F0502020204030204" pitchFamily="34" charset="0"/>
                <a:cs typeface="Times New Roman" panose="02020603050405020304" pitchFamily="18" charset="0"/>
              </a:rPr>
              <a:t>3</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trong</a:t>
            </a:r>
            <a:r>
              <a:rPr lang="en-US" sz="2800" dirty="0">
                <a:effectLst/>
                <a:latin typeface="+mj-lt"/>
                <a:ea typeface="Calibri" panose="020F0502020204030204" pitchFamily="34" charset="0"/>
                <a:cs typeface="Times New Roman" panose="02020603050405020304" pitchFamily="18" charset="0"/>
              </a:rPr>
              <a:t> </a:t>
            </a:r>
            <a:r>
              <a:rPr lang="en-US" sz="2800" dirty="0" err="1">
                <a:effectLst/>
                <a:latin typeface="+mj-lt"/>
                <a:ea typeface="Calibri" panose="020F0502020204030204" pitchFamily="34" charset="0"/>
                <a:cs typeface="Times New Roman" panose="02020603050405020304" pitchFamily="18" charset="0"/>
              </a:rPr>
              <a:t>nước</a:t>
            </a:r>
            <a:r>
              <a:rPr lang="en-US" sz="2800" dirty="0">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spid="_x0000_s1029"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spid="_x0000_s1030"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spid="_x0000_s1031"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1"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75"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spid="_x0000_s4099"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5123"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50"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6151"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6152"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6153"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spid="_x0000_s7171"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dirty="0">
                <a:effectLst/>
                <a:latin typeface="+mj-lt"/>
                <a:ea typeface="Calibri" panose="020F0502020204030204" pitchFamily="34" charset="0"/>
                <a:cs typeface="Times New Roman" panose="02020603050405020304" pitchFamily="18" charset="0"/>
              </a:rPr>
              <a:t>1. Nêu định nghĩa dung dịch, </a:t>
            </a:r>
            <a:r>
              <a:rPr lang="pt-BR" sz="2800" dirty="0">
                <a:latin typeface="+mj-lt"/>
                <a:ea typeface="Calibri" panose="020F0502020204030204" pitchFamily="34" charset="0"/>
                <a:cs typeface="Times New Roman" panose="02020603050405020304" pitchFamily="18" charset="0"/>
              </a:rPr>
              <a:t>chất tan</a:t>
            </a:r>
            <a:r>
              <a:rPr lang="pt-BR" sz="2800" dirty="0">
                <a:effectLst/>
                <a:latin typeface="+mj-lt"/>
                <a:ea typeface="Calibri" panose="020F0502020204030204" pitchFamily="34" charset="0"/>
                <a:cs typeface="Times New Roman" panose="02020603050405020304" pitchFamily="18" charset="0"/>
              </a:rPr>
              <a:t>, dung môi?</a:t>
            </a:r>
          </a:p>
          <a:p>
            <a:pPr marR="45720" algn="just" fontAlgn="base">
              <a:lnSpc>
                <a:spcPct val="107000"/>
              </a:lnSpc>
            </a:pPr>
            <a:r>
              <a:rPr lang="pt-BR" sz="2800" dirty="0">
                <a:effectLst/>
                <a:latin typeface="+mj-lt"/>
                <a:ea typeface="Calibri" panose="020F0502020204030204" pitchFamily="34" charset="0"/>
                <a:cs typeface="Times New Roman" panose="02020603050405020304" pitchFamily="18" charset="0"/>
              </a:rPr>
              <a:t>2. Hoàn thành bảng sau.</a:t>
            </a:r>
            <a:endParaRPr lang="en-US" sz="2800" dirty="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dirty="0">
                          <a:effectLst/>
                        </a:rPr>
                        <a:t> </a:t>
                      </a:r>
                      <a:endPar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3859</Words>
  <Application>Microsoft Office PowerPoint</Application>
  <PresentationFormat>Widescreen</PresentationFormat>
  <Paragraphs>451</Paragraphs>
  <Slides>58</Slides>
  <Notes>15</Notes>
  <HiddenSlides>0</HiddenSlides>
  <MMClips>1</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6" baseType="lpstr">
      <vt:lpstr>等线</vt:lpstr>
      <vt:lpstr>微软雅黑</vt:lpstr>
      <vt:lpstr>Arial</vt:lpstr>
      <vt:lpstr>Calibri</vt:lpstr>
      <vt:lpstr>Calibri Light</vt:lpstr>
      <vt:lpstr>Cambria Math</vt:lpstr>
      <vt:lpstr>ChickenScratch AOE</vt:lpstr>
      <vt:lpstr>Impact</vt:lpstr>
      <vt:lpstr>Palatino Linotype</vt:lpstr>
      <vt:lpstr>Segoe UI</vt:lpstr>
      <vt:lpstr>Times New Roman</vt:lpstr>
      <vt:lpstr>书体坊安景臣钢笔行书</vt:lpstr>
      <vt:lpstr>时尚中黑简体</vt:lpstr>
      <vt:lpstr>汉仪喵魂体W</vt:lpstr>
      <vt:lpstr>Office 主题​​</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Administrator</cp:lastModifiedBy>
  <cp:revision>36</cp:revision>
  <dcterms:created xsi:type="dcterms:W3CDTF">2017-06-17T11:56:52Z</dcterms:created>
  <dcterms:modified xsi:type="dcterms:W3CDTF">2023-09-22T01:52:42Z</dcterms:modified>
</cp:coreProperties>
</file>