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3" r:id="rId3"/>
    <p:sldId id="284" r:id="rId5"/>
    <p:sldId id="257" r:id="rId6"/>
    <p:sldId id="258" r:id="rId7"/>
    <p:sldId id="285" r:id="rId8"/>
    <p:sldId id="376" r:id="rId9"/>
    <p:sldId id="379" r:id="rId10"/>
    <p:sldId id="377" r:id="rId11"/>
    <p:sldId id="378" r:id="rId12"/>
    <p:sldId id="401" r:id="rId13"/>
    <p:sldId id="405" r:id="rId14"/>
    <p:sldId id="402" r:id="rId15"/>
    <p:sldId id="429" r:id="rId16"/>
    <p:sldId id="430" r:id="rId17"/>
    <p:sldId id="407" r:id="rId18"/>
    <p:sldId id="432" r:id="rId19"/>
    <p:sldId id="408" r:id="rId20"/>
    <p:sldId id="288" r:id="rId21"/>
    <p:sldId id="434" r:id="rId22"/>
    <p:sldId id="435" r:id="rId23"/>
    <p:sldId id="436" r:id="rId24"/>
    <p:sldId id="437" r:id="rId25"/>
    <p:sldId id="438" r:id="rId26"/>
    <p:sldId id="478" r:id="rId27"/>
    <p:sldId id="459" r:id="rId28"/>
    <p:sldId id="289" r:id="rId29"/>
    <p:sldId id="499" r:id="rId30"/>
    <p:sldId id="502" r:id="rId31"/>
    <p:sldId id="500" r:id="rId32"/>
    <p:sldId id="503" r:id="rId33"/>
    <p:sldId id="504" r:id="rId34"/>
    <p:sldId id="525" r:id="rId35"/>
    <p:sldId id="526" r:id="rId36"/>
    <p:sldId id="527" r:id="rId37"/>
    <p:sldId id="529" r:id="rId38"/>
    <p:sldId id="322" r:id="rId39"/>
    <p:sldId id="323" r:id="rId40"/>
    <p:sldId id="531" r:id="rId41"/>
    <p:sldId id="530" r:id="rId42"/>
    <p:sldId id="532" r:id="rId43"/>
    <p:sldId id="533" r:id="rId44"/>
    <p:sldId id="544" r:id="rId45"/>
    <p:sldId id="545" r:id="rId46"/>
    <p:sldId id="546" r:id="rId47"/>
    <p:sldId id="548" r:id="rId48"/>
    <p:sldId id="549" r:id="rId49"/>
    <p:sldId id="550" r:id="rId50"/>
    <p:sldId id="551" r:id="rId51"/>
    <p:sldId id="552" r:id="rId52"/>
    <p:sldId id="553" r:id="rId53"/>
    <p:sldId id="561" r:id="rId54"/>
    <p:sldId id="562" r:id="rId55"/>
    <p:sldId id="563" r:id="rId56"/>
    <p:sldId id="327" r:id="rId57"/>
    <p:sldId id="564" r:id="rId58"/>
    <p:sldId id="565" r:id="rId59"/>
    <p:sldId id="567" r:id="rId60"/>
    <p:sldId id="568" r:id="rId61"/>
    <p:sldId id="569" r:id="rId62"/>
    <p:sldId id="570" r:id="rId63"/>
    <p:sldId id="355" r:id="rId64"/>
    <p:sldId id="282" r:id="rId6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fld>
            <a:endParaRPr lang="en-US" sz="1200"/>
          </a:p>
        </p:txBody>
      </p:sp>
      <p:sp>
        <p:nvSpPr>
          <p:cNvPr id="23555" name="Nơi giữ chỗ cho Hình ảnh của Bản chiếu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smtClean="0"/>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microsoft.com/office/2007/relationships/media" Target="file:///C:\Users\TGDD-LENOVO\Downloads\videoplayback.mp4" TargetMode="External"/><Relationship Id="rId1" Type="http://schemas.openxmlformats.org/officeDocument/2006/relationships/video" Target="file:///C:\Users\TGDD-LENOVO\Downloads\videoplayback.mp4"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image" Target="../media/image9.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image" Target="../media/image9.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9.png"/><Relationship Id="rId1"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9.png"/><Relationship Id="rId1"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6.png"/><Relationship Id="rId1"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1"/>
          <a:stretch>
            <a:fillRect/>
          </a:stretch>
        </p:blipFill>
        <p:spPr>
          <a:xfrm>
            <a:off x="-209550" y="8255"/>
            <a:ext cx="12610465" cy="6842125"/>
          </a:xfrm>
          <a:prstGeom prst="rect">
            <a:avLst/>
          </a:prstGeom>
          <a:noFill/>
          <a:ln w="9525">
            <a:noFill/>
          </a:ln>
        </p:spPr>
      </p:pic>
      <p:sp>
        <p:nvSpPr>
          <p:cNvPr id="3" name="Text Box 2"/>
          <p:cNvSpPr txBox="1"/>
          <p:nvPr/>
        </p:nvSpPr>
        <p:spPr>
          <a:xfrm>
            <a:off x="393700" y="314325"/>
            <a:ext cx="11734165" cy="922020"/>
          </a:xfrm>
          <a:prstGeom prst="rect">
            <a:avLst/>
          </a:prstGeom>
          <a:noFill/>
        </p:spPr>
        <p:txBody>
          <a:bodyPr wrap="square" rtlCol="0">
            <a:spAutoFit/>
          </a:bodyPr>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endParaRPr lang="en-US" sz="5400" b="1">
              <a:solidFill>
                <a:schemeClr val="accent2">
                  <a:lumMod val="75000"/>
                </a:schemeClr>
              </a:solidFill>
              <a:latin typeface="Arial" panose="020B0604020202020204" pitchFamily="34" charset="0"/>
              <a:cs typeface="Arial" panose="020B0604020202020204" pitchFamily="34" charset="0"/>
            </a:endParaRPr>
          </a:p>
        </p:txBody>
      </p:sp>
      <p:sp>
        <p:nvSpPr>
          <p:cNvPr id="4" name="Text Box 3"/>
          <p:cNvSpPr txBox="1"/>
          <p:nvPr/>
        </p:nvSpPr>
        <p:spPr>
          <a:xfrm>
            <a:off x="233680" y="3746500"/>
            <a:ext cx="9017635" cy="829945"/>
          </a:xfrm>
          <a:prstGeom prst="rect">
            <a:avLst/>
          </a:prstGeom>
          <a:noFill/>
        </p:spPr>
        <p:txBody>
          <a:bodyPr wrap="square" rtlCol="0">
            <a:spAutoFit/>
          </a:bodyPr>
          <a:p>
            <a:r>
              <a:rPr lang="en-US" sz="4800">
                <a:latin typeface="Arial" panose="020B0604020202020204" pitchFamily="34" charset="0"/>
                <a:cs typeface="Arial" panose="020B0604020202020204" pitchFamily="34" charset="0"/>
              </a:rPr>
              <a:t>GV: Nguyễn Thị </a:t>
            </a:r>
            <a:r>
              <a:rPr lang="en-US" sz="4800">
                <a:latin typeface="Arial" panose="020B0604020202020204" pitchFamily="34" charset="0"/>
                <a:cs typeface="Arial" panose="020B0604020202020204" pitchFamily="34" charset="0"/>
              </a:rPr>
              <a:t>Thanh Thảo</a:t>
            </a:r>
            <a:endParaRPr lang="en-US" sz="4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idx="1"/>
          </p:nvPr>
        </p:nvPicPr>
        <p:blipFill>
          <a:blip r:embed="rId1"/>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圆角矩形 25"/>
          <p:cNvSpPr/>
          <p:nvPr/>
        </p:nvSpPr>
        <p:spPr>
          <a:xfrm>
            <a:off x="763905" y="82550"/>
            <a:ext cx="768223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endParaRPr lang="en-US" altLang="zh-CN" sz="3000" b="1" dirty="0">
              <a:solidFill>
                <a:schemeClr val="accent4">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2.</a:t>
            </a:r>
            <a:endParaRPr lang="en-US" altLang="zh-CN" sz="2400" dirty="0">
              <a:solidFill>
                <a:schemeClr val="bg1"/>
              </a:solidFill>
              <a:latin typeface="Impact" panose="020B0806030902050204" charset="0"/>
              <a:ea typeface="Microsoft YaHei" panose="020B0503020204020204" charset="-122"/>
            </a:endParaRPr>
          </a:p>
        </p:txBody>
      </p:sp>
      <p:sp>
        <p:nvSpPr>
          <p:cNvPr id="15" name="圆角矩形 14"/>
          <p:cNvSpPr/>
          <p:nvPr/>
        </p:nvSpPr>
        <p:spPr bwMode="auto">
          <a:xfrm>
            <a:off x="63500" y="1298575"/>
            <a:ext cx="6614160" cy="5346065"/>
          </a:xfrm>
          <a:prstGeom prst="roundRect">
            <a:avLst>
              <a:gd name="adj" fmla="val 50000"/>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08816" tIns="54408" rIns="108816" bIns="54408" numCol="1" rtlCol="0" anchor="t" anchorCtr="0" compatLnSpc="1"/>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Lớp chia thành 3 góc,</a:t>
            </a:r>
            <a:endPar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endParaRPr>
          </a:p>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 mỗi nhóm được chọn góc xuất phát. Khi hết thời gian 8’ tại mỗi góc thì phải chuyển sang góc khác. Mỗi nhóm sẽ có nhóm trưởng chỉ đạo cách thực làm việc nhóm và có 1 thư kí ghi lại hoạt động nhóm.</a:t>
            </a:r>
            <a:endPar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endParaRPr>
          </a:p>
        </p:txBody>
      </p:sp>
      <p:sp>
        <p:nvSpPr>
          <p:cNvPr id="4" name="椭圆 3"/>
          <p:cNvSpPr/>
          <p:nvPr/>
        </p:nvSpPr>
        <p:spPr>
          <a:xfrm>
            <a:off x="8446968" y="924457"/>
            <a:ext cx="2046514" cy="204651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5" name="椭圆 14"/>
          <p:cNvSpPr/>
          <p:nvPr/>
        </p:nvSpPr>
        <p:spPr>
          <a:xfrm>
            <a:off x="8650168" y="112765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dirty="0">
                <a:solidFill>
                  <a:schemeClr val="accent1"/>
                </a:solidFill>
                <a:latin typeface="Aharoni" panose="02010803020104030203" pitchFamily="2" charset="-79"/>
                <a:cs typeface="Aharoni" panose="02010803020104030203" pitchFamily="2" charset="-79"/>
              </a:rPr>
              <a:t>Góc phân tích</a:t>
            </a:r>
            <a:endParaRPr lang="en-US" altLang="zh-CN" sz="3200" dirty="0">
              <a:solidFill>
                <a:schemeClr val="accent1"/>
              </a:solidFill>
              <a:latin typeface="Aharoni" panose="02010803020104030203" pitchFamily="2" charset="-79"/>
              <a:cs typeface="Aharoni" panose="02010803020104030203" pitchFamily="2" charset="-79"/>
            </a:endParaRPr>
          </a:p>
        </p:txBody>
      </p:sp>
      <p:sp>
        <p:nvSpPr>
          <p:cNvPr id="6" name="椭圆 3"/>
          <p:cNvSpPr/>
          <p:nvPr/>
        </p:nvSpPr>
        <p:spPr>
          <a:xfrm>
            <a:off x="10054788" y="3226967"/>
            <a:ext cx="2046514" cy="204651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p>
            <a:pPr algn="ctr"/>
            <a:endParaRPr lang="zh-CN" altLang="en-US"/>
          </a:p>
        </p:txBody>
      </p:sp>
      <p:sp>
        <p:nvSpPr>
          <p:cNvPr id="7" name="椭圆 3"/>
          <p:cNvSpPr/>
          <p:nvPr/>
        </p:nvSpPr>
        <p:spPr>
          <a:xfrm>
            <a:off x="6752788" y="3226967"/>
            <a:ext cx="2046514" cy="204651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8" name="椭圆 14"/>
          <p:cNvSpPr/>
          <p:nvPr/>
        </p:nvSpPr>
        <p:spPr>
          <a:xfrm>
            <a:off x="6955988"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dirty="0">
                <a:solidFill>
                  <a:schemeClr val="accent1"/>
                </a:solidFill>
                <a:latin typeface="Aharoni" panose="02010803020104030203" pitchFamily="2" charset="-79"/>
                <a:cs typeface="Aharoni" panose="02010803020104030203" pitchFamily="2" charset="-79"/>
              </a:rPr>
              <a:t>Góc áp dụng</a:t>
            </a:r>
            <a:endParaRPr lang="en-US" altLang="zh-CN" sz="3200" dirty="0">
              <a:solidFill>
                <a:schemeClr val="accent1"/>
              </a:solidFill>
              <a:latin typeface="Aharoni" panose="02010803020104030203" pitchFamily="2" charset="-79"/>
              <a:cs typeface="Aharoni" panose="02010803020104030203" pitchFamily="2" charset="-79"/>
            </a:endParaRPr>
          </a:p>
        </p:txBody>
      </p:sp>
      <p:sp>
        <p:nvSpPr>
          <p:cNvPr id="9" name="椭圆 14"/>
          <p:cNvSpPr/>
          <p:nvPr/>
        </p:nvSpPr>
        <p:spPr>
          <a:xfrm>
            <a:off x="10258623"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dirty="0">
                <a:solidFill>
                  <a:schemeClr val="accent1"/>
                </a:solidFill>
                <a:latin typeface="Aharoni" panose="02010803020104030203" pitchFamily="2" charset="-79"/>
                <a:cs typeface="Aharoni" panose="02010803020104030203" pitchFamily="2" charset="-79"/>
              </a:rPr>
              <a:t>Góc quan sát</a:t>
            </a:r>
            <a:endParaRPr lang="en-US" altLang="zh-CN" sz="3200" dirty="0">
              <a:solidFill>
                <a:schemeClr val="accent1"/>
              </a:solidFill>
              <a:latin typeface="Aharoni" panose="02010803020104030203" pitchFamily="2" charset="-79"/>
              <a:cs typeface="Aharoni" panose="02010803020104030203" pitchFamily="2" charset="-79"/>
            </a:endParaRPr>
          </a:p>
        </p:txBody>
      </p:sp>
      <p:sp>
        <p:nvSpPr>
          <p:cNvPr id="11" name="Right Arrow 10"/>
          <p:cNvSpPr/>
          <p:nvPr/>
        </p:nvSpPr>
        <p:spPr>
          <a:xfrm rot="2880000">
            <a:off x="10372090" y="2524125"/>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Right Arrow 11"/>
          <p:cNvSpPr/>
          <p:nvPr/>
        </p:nvSpPr>
        <p:spPr>
          <a:xfrm rot="10800000">
            <a:off x="8874760" y="420624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ight Arrow 12"/>
          <p:cNvSpPr/>
          <p:nvPr/>
        </p:nvSpPr>
        <p:spPr>
          <a:xfrm rot="19200000">
            <a:off x="7432675" y="247777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0" grpId="0" bldLvl="0" animBg="1"/>
      <p:bldP spid="15" grpId="0" bldLvl="0" animBg="1"/>
      <p:bldP spid="4" grpId="0" animBg="1"/>
      <p:bldP spid="5" grpId="0" animBg="1"/>
      <p:bldP spid="6" grpId="0" animBg="1"/>
      <p:bldP spid="9" grpId="0" animBg="1"/>
      <p:bldP spid="7" grpId="0" animBg="1"/>
      <p:bldP spid="8" grpId="0" animBg="1"/>
      <p:bldP spid="13"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椭圆 3"/>
          <p:cNvSpPr/>
          <p:nvPr/>
        </p:nvSpPr>
        <p:spPr>
          <a:xfrm>
            <a:off x="4247515" y="93345"/>
            <a:ext cx="3940810" cy="341566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p>
            <a:pPr algn="ctr"/>
            <a:endParaRPr lang="zh-CN" altLang="en-US"/>
          </a:p>
        </p:txBody>
      </p:sp>
      <p:sp>
        <p:nvSpPr>
          <p:cNvPr id="5" name="椭圆 14"/>
          <p:cNvSpPr/>
          <p:nvPr/>
        </p:nvSpPr>
        <p:spPr>
          <a:xfrm>
            <a:off x="4420235" y="314325"/>
            <a:ext cx="3577590" cy="295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600" b="1" dirty="0">
                <a:solidFill>
                  <a:schemeClr val="accent1"/>
                </a:solidFill>
                <a:latin typeface="Aharoni" panose="02010803020104030203" pitchFamily="2" charset="-79"/>
                <a:cs typeface="Aharoni" panose="02010803020104030203" pitchFamily="2" charset="-79"/>
              </a:rPr>
              <a:t>Góc phân tích:</a:t>
            </a:r>
            <a:endParaRPr lang="en-US" altLang="zh-CN" sz="2600" b="1" dirty="0">
              <a:solidFill>
                <a:schemeClr val="accent1"/>
              </a:solidFill>
              <a:latin typeface="Aharoni" panose="02010803020104030203" pitchFamily="2" charset="-79"/>
              <a:cs typeface="Aharoni" panose="02010803020104030203" pitchFamily="2" charset="-79"/>
            </a:endParaRPr>
          </a:p>
          <a:p>
            <a:pPr algn="ctr"/>
            <a:r>
              <a:rPr lang="en-US" altLang="zh-CN" sz="2600" dirty="0">
                <a:solidFill>
                  <a:schemeClr val="accent5">
                    <a:lumMod val="75000"/>
                  </a:schemeClr>
                </a:solidFill>
                <a:latin typeface="Aharoni" panose="02010803020104030203" pitchFamily="2" charset="-79"/>
                <a:cs typeface="Aharoni" panose="02010803020104030203" pitchFamily="2" charset="-79"/>
              </a:rPr>
              <a:t>Nghiên cứu thông tin SGK, hoàn thành nội dung 1 trong phiếu học tập số 2</a:t>
            </a:r>
            <a:endParaRPr lang="en-US" altLang="zh-CN" sz="2600" dirty="0">
              <a:solidFill>
                <a:schemeClr val="accent5">
                  <a:lumMod val="75000"/>
                </a:schemeClr>
              </a:solidFill>
              <a:latin typeface="Aharoni" panose="02010803020104030203" pitchFamily="2" charset="-79"/>
              <a:cs typeface="Aharoni" panose="02010803020104030203" pitchFamily="2" charset="-79"/>
            </a:endParaRPr>
          </a:p>
        </p:txBody>
      </p:sp>
      <p:sp>
        <p:nvSpPr>
          <p:cNvPr id="6" name="椭圆 3"/>
          <p:cNvSpPr/>
          <p:nvPr/>
        </p:nvSpPr>
        <p:spPr>
          <a:xfrm>
            <a:off x="7854315" y="2777490"/>
            <a:ext cx="4267200" cy="3528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p>
            <a:pPr algn="ctr"/>
            <a:endParaRPr lang="zh-CN" altLang="en-US"/>
          </a:p>
        </p:txBody>
      </p:sp>
      <p:sp>
        <p:nvSpPr>
          <p:cNvPr id="7" name="椭圆 3"/>
          <p:cNvSpPr/>
          <p:nvPr/>
        </p:nvSpPr>
        <p:spPr>
          <a:xfrm>
            <a:off x="182245" y="2883535"/>
            <a:ext cx="4065270" cy="37801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8" name="椭圆 14"/>
          <p:cNvSpPr/>
          <p:nvPr/>
        </p:nvSpPr>
        <p:spPr>
          <a:xfrm>
            <a:off x="434340" y="3101975"/>
            <a:ext cx="3556000" cy="3343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dirty="0">
                <a:solidFill>
                  <a:schemeClr val="accent1"/>
                </a:solidFill>
                <a:latin typeface="Aharoni" panose="02010803020104030203" pitchFamily="2" charset="-79"/>
                <a:cs typeface="Aharoni" panose="02010803020104030203" pitchFamily="2" charset="-79"/>
              </a:rPr>
              <a:t>Góc áp dụng:</a:t>
            </a:r>
            <a:endParaRPr lang="en-US" altLang="zh-CN" sz="2800" dirty="0">
              <a:solidFill>
                <a:schemeClr val="accent1"/>
              </a:solidFill>
              <a:latin typeface="Aharoni" panose="02010803020104030203" pitchFamily="2" charset="-79"/>
              <a:cs typeface="Aharoni" panose="02010803020104030203" pitchFamily="2" charset="-79"/>
            </a:endParaRPr>
          </a:p>
          <a:p>
            <a:pPr algn="ctr"/>
            <a:r>
              <a:rPr lang="en-US" altLang="zh-CN" sz="2800" dirty="0">
                <a:solidFill>
                  <a:schemeClr val="accent5">
                    <a:lumMod val="75000"/>
                  </a:schemeClr>
                </a:solidFill>
                <a:latin typeface="Aharoni" panose="02010803020104030203" pitchFamily="2" charset="-79"/>
                <a:cs typeface="Aharoni" panose="02010803020104030203" pitchFamily="2" charset="-79"/>
              </a:rPr>
              <a:t>Tiến hành thí nghiệm,</a:t>
            </a:r>
            <a:r>
              <a:rPr lang="en-US" altLang="zh-CN" sz="2800" dirty="0">
                <a:solidFill>
                  <a:schemeClr val="accent5">
                    <a:lumMod val="75000"/>
                  </a:schemeClr>
                </a:solidFill>
                <a:latin typeface="Aharoni" panose="02010803020104030203" pitchFamily="2" charset="-79"/>
                <a:cs typeface="Aharoni" panose="02010803020104030203" pitchFamily="2" charset="-79"/>
                <a:sym typeface="+mn-ea"/>
              </a:rPr>
              <a:t>hoàn thành nội dung 3- Phiếu học tập 2</a:t>
            </a:r>
            <a:endParaRPr lang="en-US" altLang="zh-CN" sz="2800" dirty="0">
              <a:solidFill>
                <a:schemeClr val="accent5">
                  <a:lumMod val="75000"/>
                </a:schemeClr>
              </a:solidFill>
              <a:latin typeface="Aharoni" panose="02010803020104030203" pitchFamily="2" charset="-79"/>
              <a:cs typeface="Aharoni" panose="02010803020104030203" pitchFamily="2" charset="-79"/>
            </a:endParaRPr>
          </a:p>
          <a:p>
            <a:pPr algn="ctr"/>
            <a:r>
              <a:rPr lang="en-US" altLang="zh-CN" sz="2800" dirty="0">
                <a:solidFill>
                  <a:schemeClr val="accent1"/>
                </a:solidFill>
                <a:latin typeface="Aharoni" panose="02010803020104030203" pitchFamily="2" charset="-79"/>
                <a:cs typeface="Aharoni" panose="02010803020104030203" pitchFamily="2" charset="-79"/>
              </a:rPr>
              <a:t> </a:t>
            </a:r>
            <a:endParaRPr lang="en-US" altLang="zh-CN" sz="2800" dirty="0">
              <a:solidFill>
                <a:schemeClr val="accent1"/>
              </a:solidFill>
              <a:latin typeface="Aharoni" panose="02010803020104030203" pitchFamily="2" charset="-79"/>
              <a:cs typeface="Aharoni" panose="02010803020104030203" pitchFamily="2" charset="-79"/>
            </a:endParaRPr>
          </a:p>
        </p:txBody>
      </p:sp>
      <p:sp>
        <p:nvSpPr>
          <p:cNvPr id="9" name="椭圆 14"/>
          <p:cNvSpPr/>
          <p:nvPr/>
        </p:nvSpPr>
        <p:spPr>
          <a:xfrm>
            <a:off x="8084820" y="3042285"/>
            <a:ext cx="3806190" cy="2998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dirty="0">
                <a:solidFill>
                  <a:schemeClr val="accent1"/>
                </a:solidFill>
                <a:latin typeface="Aharoni" panose="02010803020104030203" pitchFamily="2" charset="-79"/>
                <a:cs typeface="Aharoni" panose="02010803020104030203" pitchFamily="2" charset="-79"/>
              </a:rPr>
              <a:t>Góc quan sát: </a:t>
            </a:r>
            <a:r>
              <a:rPr lang="en-US" altLang="zh-CN" sz="2800" dirty="0">
                <a:solidFill>
                  <a:schemeClr val="accent5">
                    <a:lumMod val="75000"/>
                  </a:schemeClr>
                </a:solidFill>
                <a:latin typeface="Aharoni" panose="02010803020104030203" pitchFamily="2" charset="-79"/>
                <a:cs typeface="Aharoni" panose="02010803020104030203" pitchFamily="2" charset="-79"/>
              </a:rPr>
              <a:t>Quan sát video thí nghiệm, hoàn thành nội dung 2- Phiếu học tập 2</a:t>
            </a:r>
            <a:endParaRPr lang="en-US" altLang="zh-CN" sz="2800" dirty="0">
              <a:solidFill>
                <a:schemeClr val="accent5">
                  <a:lumMod val="75000"/>
                </a:schemeClr>
              </a:solidFill>
              <a:latin typeface="Aharoni" panose="02010803020104030203" pitchFamily="2" charset="-79"/>
              <a:cs typeface="Aharoni" panose="02010803020104030203" pitchFamily="2" charset="-79"/>
            </a:endParaRPr>
          </a:p>
        </p:txBody>
      </p:sp>
      <p:sp>
        <p:nvSpPr>
          <p:cNvPr id="11" name="Right Arrow 10"/>
          <p:cNvSpPr/>
          <p:nvPr/>
        </p:nvSpPr>
        <p:spPr>
          <a:xfrm rot="2880000">
            <a:off x="8241665" y="1925955"/>
            <a:ext cx="1275715" cy="69596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Right Arrow 11"/>
          <p:cNvSpPr/>
          <p:nvPr/>
        </p:nvSpPr>
        <p:spPr>
          <a:xfrm rot="10800000">
            <a:off x="5223510" y="4591685"/>
            <a:ext cx="1743075" cy="812165"/>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ight Arrow 12"/>
          <p:cNvSpPr/>
          <p:nvPr/>
        </p:nvSpPr>
        <p:spPr>
          <a:xfrm rot="19200000">
            <a:off x="2853055" y="1926590"/>
            <a:ext cx="1320165" cy="69342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videoplayback">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719455" y="1626235"/>
            <a:ext cx="10634345" cy="5231130"/>
          </a:xfrm>
          <a:prstGeom prst="rect">
            <a:avLst/>
          </a:prstGeom>
        </p:spPr>
      </p:pic>
      <p:sp>
        <p:nvSpPr>
          <p:cNvPr id="20" name="圆角矩形 25"/>
          <p:cNvSpPr/>
          <p:nvPr/>
        </p:nvSpPr>
        <p:spPr>
          <a:xfrm>
            <a:off x="838200" y="46799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endParaRPr lang="en-US" altLang="zh-CN" sz="2800" b="1" dirty="0">
              <a:solidFill>
                <a:schemeClr val="accent4">
                  <a:lumMod val="50000"/>
                </a:schemeClr>
              </a:solidFill>
              <a:latin typeface="Microsoft YaHei" panose="020B0503020204020204" charset="-122"/>
              <a:ea typeface="Microsoft YaHei" panose="020B0503020204020204" charset="-122"/>
            </a:endParaRPr>
          </a:p>
        </p:txBody>
      </p:sp>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38200" y="365125"/>
            <a:ext cx="3892550" cy="1002030"/>
          </a:xfrm>
        </p:spPr>
        <p:txBody>
          <a:bodyPr/>
          <a:p>
            <a:r>
              <a:rPr lang="en-US" sz="3200" b="1">
                <a:solidFill>
                  <a:schemeClr val="accent4">
                    <a:lumMod val="50000"/>
                  </a:schemeClr>
                </a:solidFill>
              </a:rPr>
              <a:t>Thí nghiệm:</a:t>
            </a:r>
            <a:endParaRPr lang="en-US" sz="3200" b="1">
              <a:solidFill>
                <a:schemeClr val="accent4">
                  <a:lumMod val="50000"/>
                </a:schemeClr>
              </a:solidFill>
            </a:endParaRPr>
          </a:p>
        </p:txBody>
      </p:sp>
      <p:sp>
        <p:nvSpPr>
          <p:cNvPr id="3" name="Content Placeholder 2"/>
          <p:cNvSpPr>
            <a:spLocks noGrp="1"/>
          </p:cNvSpPr>
          <p:nvPr>
            <p:ph sz="half" idx="1"/>
          </p:nvPr>
        </p:nvSpPr>
        <p:spPr>
          <a:xfrm>
            <a:off x="838200" y="1460500"/>
            <a:ext cx="5760085" cy="4351655"/>
          </a:xfrm>
        </p:spPr>
        <p:txBody>
          <a:bodyPr>
            <a:noAutofit/>
          </a:bodyPr>
          <a:p>
            <a:pPr marL="0" indent="0">
              <a:buNone/>
            </a:pPr>
            <a:r>
              <a:rPr lang="en-US" sz="3000"/>
              <a:t>- Trộn đều hỗn hợp bột sắt và bột lưu huỳnh. Lần lượt cho vào 2 ống nghiệm (1) và (2) mỗi ống 3 thìa hỗn hợp</a:t>
            </a:r>
            <a:endParaRPr lang="en-US" sz="3000"/>
          </a:p>
          <a:p>
            <a:pPr marL="0" indent="0">
              <a:buNone/>
            </a:pPr>
            <a:r>
              <a:rPr lang="en-US" sz="3000"/>
              <a:t>- Đưa nam châm lại gần ống  nghiệm (1)</a:t>
            </a:r>
            <a:endParaRPr lang="en-US" sz="3000"/>
          </a:p>
          <a:p>
            <a:pPr marL="0" indent="0">
              <a:buNone/>
            </a:pPr>
            <a:r>
              <a:rPr lang="en-US" sz="3000"/>
              <a:t>- Đun nóng mạnh đáy ống nghiệm (2)  khoảng 30 giây rồi ngừng đun. Để nguội rồi đưa nam châm lại gần ống nghiệm (2) </a:t>
            </a:r>
            <a:endParaRPr lang="en-US" sz="3000"/>
          </a:p>
        </p:txBody>
      </p:sp>
      <p:pic>
        <p:nvPicPr>
          <p:cNvPr id="5" name="Picture 5"/>
          <p:cNvPicPr>
            <a:picLocks noChangeAspect="1"/>
          </p:cNvPicPr>
          <p:nvPr>
            <p:ph sz="half" idx="2"/>
          </p:nvPr>
        </p:nvPicPr>
        <p:blipFill>
          <a:blip r:embed="rId1">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Content Placeholder 3"/>
          <p:cNvGraphicFramePr/>
          <p:nvPr>
            <p:ph idx="1"/>
          </p:nvPr>
        </p:nvGraphicFramePr>
        <p:xfrm>
          <a:off x="-1270" y="635"/>
          <a:ext cx="12194540" cy="6858000"/>
        </p:xfrm>
        <a:graphic>
          <a:graphicData uri="http://schemas.openxmlformats.org/drawingml/2006/table">
            <a:tbl>
              <a:tblPr firstRow="1" bandRow="1">
                <a:tableStyleId>{5C22544A-7EE6-4342-B048-85BDC9FD1C3A}</a:tableStyleId>
              </a:tblPr>
              <a:tblGrid>
                <a:gridCol w="5742305"/>
                <a:gridCol w="6452235"/>
              </a:tblGrid>
              <a:tr h="489585">
                <a:tc gridSpan="2">
                  <a:txBody>
                    <a:bodyPr/>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endParaRPr lang="en-US" sz="2400" b="1">
                        <a:solidFill>
                          <a:schemeClr val="bg1"/>
                        </a:solidFill>
                        <a:latin typeface="Arial" panose="020B0604020202020204" pitchFamily="34" charset="0"/>
                        <a:cs typeface="Arial" panose="020B0604020202020204" pitchFamily="34" charset="0"/>
                        <a:sym typeface="+mn-ea"/>
                      </a:endParaRPr>
                    </a:p>
                  </a:txBody>
                  <a:tcPr/>
                </a:tc>
                <a:tc hMerge="1">
                  <a:tcPr/>
                </a:tc>
              </a:tr>
              <a:tr h="470535">
                <a:tc>
                  <a:txBody>
                    <a:bodyPr/>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680720">
                <a:tc>
                  <a:txBody>
                    <a:bodyPr/>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955800">
                <a:tc>
                  <a:txBody>
                    <a:bodyPr/>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3261360">
                <a:tc>
                  <a:txBody>
                    <a:bodyPr/>
                    <a:p>
                      <a:pPr indent="0">
                        <a:buNone/>
                      </a:pPr>
                      <a:r>
                        <a:rPr lang="en-US" sz="2200" b="0">
                          <a:solidFill>
                            <a:srgbClr val="000000"/>
                          </a:solidFill>
                          <a:latin typeface="Arial" panose="020B0604020202020204" pitchFamily="34" charset="0"/>
                          <a:cs typeface="Arial" panose="020B0604020202020204" pitchFamily="34" charset="0"/>
                        </a:rPr>
                        <a:t>ND3. Hiện tượng: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Content Placeholder 100"/>
          <p:cNvPicPr>
            <a:picLocks noChangeAspect="1"/>
          </p:cNvPicPr>
          <p:nvPr/>
        </p:nvPicPr>
        <p:blipFill>
          <a:blip r:embed="rId1"/>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amond(in)">
                                      <p:cBhvr>
                                        <p:cTn id="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Content Placeholder 3"/>
          <p:cNvGraphicFramePr/>
          <p:nvPr>
            <p:ph idx="1"/>
          </p:nvPr>
        </p:nvGraphicFramePr>
        <p:xfrm>
          <a:off x="-1270" y="635"/>
          <a:ext cx="12194540" cy="6858000"/>
        </p:xfrm>
        <a:graphic>
          <a:graphicData uri="http://schemas.openxmlformats.org/drawingml/2006/table">
            <a:tbl>
              <a:tblPr firstRow="1" bandRow="1">
                <a:tableStyleId>{5C22544A-7EE6-4342-B048-85BDC9FD1C3A}</a:tableStyleId>
              </a:tblPr>
              <a:tblGrid>
                <a:gridCol w="5742305"/>
                <a:gridCol w="6452235"/>
              </a:tblGrid>
              <a:tr h="489585">
                <a:tc gridSpan="2">
                  <a:txBody>
                    <a:bodyPr/>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endParaRPr lang="en-US" sz="2400" b="1">
                        <a:solidFill>
                          <a:schemeClr val="bg1"/>
                        </a:solidFill>
                        <a:latin typeface="Arial" panose="020B0604020202020204" pitchFamily="34" charset="0"/>
                        <a:cs typeface="Arial" panose="020B0604020202020204" pitchFamily="34" charset="0"/>
                        <a:sym typeface="+mn-ea"/>
                      </a:endParaRPr>
                    </a:p>
                  </a:txBody>
                  <a:tcPr/>
                </a:tc>
                <a:tc hMerge="1">
                  <a:tcPr/>
                </a:tc>
              </a:tr>
              <a:tr h="470535">
                <a:tc>
                  <a:txBody>
                    <a:bodyPr/>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680720">
                <a:tc>
                  <a:txBody>
                    <a:bodyPr/>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955800">
                <a:tc>
                  <a:txBody>
                    <a:bodyPr/>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3261360">
                <a:tc>
                  <a:txBody>
                    <a:bodyPr/>
                    <a:p>
                      <a:pPr indent="0">
                        <a:buNone/>
                      </a:pPr>
                      <a:r>
                        <a:rPr lang="en-US" sz="2200" b="0">
                          <a:solidFill>
                            <a:srgbClr val="000000"/>
                          </a:solidFill>
                          <a:latin typeface="Arial" panose="020B0604020202020204" pitchFamily="34" charset="0"/>
                          <a:cs typeface="Arial" panose="020B0604020202020204" pitchFamily="34" charset="0"/>
                        </a:rPr>
                        <a:t>ND3. Hiện tượng: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endParaRPr lang="en-US" sz="2200" b="0">
                        <a:solidFill>
                          <a:srgbClr val="000000"/>
                        </a:solidFill>
                        <a:latin typeface="Arial" panose="020B0604020202020204" pitchFamily="34" charset="0"/>
                        <a:cs typeface="Arial" panose="020B0604020202020204" pitchFamily="34" charset="0"/>
                      </a:endParaRP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bl>
          </a:graphicData>
        </a:graphic>
      </p:graphicFrame>
      <p:sp>
        <p:nvSpPr>
          <p:cNvPr id="2" name="Text Box 1"/>
          <p:cNvSpPr txBox="1"/>
          <p:nvPr/>
        </p:nvSpPr>
        <p:spPr>
          <a:xfrm>
            <a:off x="5681980" y="959485"/>
            <a:ext cx="6511290" cy="706755"/>
          </a:xfrm>
          <a:prstGeom prst="rect">
            <a:avLst/>
          </a:prstGeom>
          <a:noFill/>
        </p:spPr>
        <p:txBody>
          <a:bodyPr wrap="square" rtlCol="0">
            <a:spAutoFit/>
          </a:bodyPr>
          <a:p>
            <a:r>
              <a:rPr lang="en-US" sz="2000">
                <a:solidFill>
                  <a:schemeClr val="accent6">
                    <a:lumMod val="50000"/>
                  </a:schemeClr>
                </a:solidFill>
                <a:latin typeface="Arial" panose="020B0604020202020204" pitchFamily="34" charset="0"/>
                <a:cs typeface="Arial" panose="020B0604020202020204" pitchFamily="34" charset="0"/>
                <a:sym typeface="+mn-ea"/>
              </a:rPr>
              <a:t>  Bột Fe và bột S theo tỉ lệ 7:4 về khối lượng. ống nghiệm chịu nhiệt, đèn cồn, đũa thủy tinh, thìa thủy tinh.</a:t>
            </a:r>
            <a:endParaRPr lang="en-US" sz="2000">
              <a:solidFill>
                <a:schemeClr val="accent6">
                  <a:lumMod val="50000"/>
                </a:schemeClr>
              </a:solidFill>
              <a:latin typeface="Arial" panose="020B0604020202020204" pitchFamily="34" charset="0"/>
              <a:cs typeface="Arial" panose="020B0604020202020204" pitchFamily="34" charset="0"/>
              <a:sym typeface="+mn-ea"/>
            </a:endParaRPr>
          </a:p>
        </p:txBody>
      </p:sp>
      <p:sp>
        <p:nvSpPr>
          <p:cNvPr id="3" name="Text Box 2"/>
          <p:cNvSpPr txBox="1"/>
          <p:nvPr/>
        </p:nvSpPr>
        <p:spPr>
          <a:xfrm>
            <a:off x="5814695" y="1713230"/>
            <a:ext cx="6378575" cy="1938020"/>
          </a:xfrm>
          <a:prstGeom prst="rect">
            <a:avLst/>
          </a:prstGeom>
          <a:noFill/>
        </p:spPr>
        <p:txBody>
          <a:bodyPr wrap="square" rtlCol="0">
            <a:spAutoFit/>
          </a:bodyPr>
          <a:p>
            <a:r>
              <a:rPr lang="en-US" sz="2000">
                <a:solidFill>
                  <a:schemeClr val="accent6">
                    <a:lumMod val="50000"/>
                  </a:schemeClr>
                </a:solidFill>
                <a:latin typeface="Arial" panose="020B0604020202020204" pitchFamily="34" charset="0"/>
                <a:cs typeface="Arial" panose="020B0604020202020204" pitchFamily="34" charset="0"/>
                <a:sym typeface="+mn-ea"/>
              </a:rPr>
              <a:t>- Trộn đều hỗn hợp bột Fe và bột S. lần lượt cho vào hai ống nghiệm (1) và (2) mỗi ống 3 thìa hỗn hợp.</a:t>
            </a:r>
            <a:endParaRPr lang="en-US" sz="2000">
              <a:solidFill>
                <a:schemeClr val="accent6">
                  <a:lumMod val="50000"/>
                </a:schemeClr>
              </a:solidFill>
              <a:latin typeface="Arial" panose="020B0604020202020204" pitchFamily="34" charset="0"/>
              <a:cs typeface="Arial" panose="020B0604020202020204" pitchFamily="34" charset="0"/>
              <a:sym typeface="+mn-ea"/>
            </a:endParaRPr>
          </a:p>
          <a:p>
            <a:r>
              <a:rPr lang="en-US" sz="2000">
                <a:solidFill>
                  <a:schemeClr val="accent6">
                    <a:lumMod val="50000"/>
                  </a:schemeClr>
                </a:solidFill>
                <a:latin typeface="Arial" panose="020B0604020202020204" pitchFamily="34" charset="0"/>
                <a:cs typeface="Arial" panose="020B0604020202020204" pitchFamily="34" charset="0"/>
                <a:sym typeface="+mn-ea"/>
              </a:rPr>
              <a:t>- Đưa nam châm lại gần ống nghiệm 1, quan sát</a:t>
            </a:r>
            <a:endParaRPr lang="en-US" sz="2000">
              <a:solidFill>
                <a:schemeClr val="accent6">
                  <a:lumMod val="50000"/>
                </a:schemeClr>
              </a:solidFill>
              <a:latin typeface="Arial" panose="020B0604020202020204" pitchFamily="34" charset="0"/>
              <a:cs typeface="Arial" panose="020B0604020202020204" pitchFamily="34" charset="0"/>
              <a:sym typeface="+mn-ea"/>
            </a:endParaRPr>
          </a:p>
          <a:p>
            <a:r>
              <a:rPr lang="en-US" sz="2000">
                <a:solidFill>
                  <a:schemeClr val="accent6">
                    <a:lumMod val="50000"/>
                  </a:schemeClr>
                </a:solidFill>
                <a:latin typeface="Arial" panose="020B0604020202020204" pitchFamily="34" charset="0"/>
                <a:cs typeface="Arial" panose="020B0604020202020204" pitchFamily="34" charset="0"/>
                <a:sym typeface="+mn-ea"/>
              </a:rPr>
              <a:t>.- Đun nóng mạnh ống nghiệm (2) khoảng 30s rồi ngừng đun. Để nguội rồi đưa nam châm lại gần ống nghiệm (2). Quan sát.</a:t>
            </a:r>
            <a:endParaRPr lang="en-US" sz="2000">
              <a:solidFill>
                <a:schemeClr val="accent6">
                  <a:lumMod val="50000"/>
                </a:schemeClr>
              </a:solidFill>
              <a:latin typeface="Arial" panose="020B0604020202020204" pitchFamily="34" charset="0"/>
              <a:cs typeface="Arial" panose="020B0604020202020204" pitchFamily="34" charset="0"/>
              <a:sym typeface="+mn-ea"/>
            </a:endParaRPr>
          </a:p>
        </p:txBody>
      </p:sp>
      <p:sp>
        <p:nvSpPr>
          <p:cNvPr id="5" name="Text Box 4"/>
          <p:cNvSpPr txBox="1"/>
          <p:nvPr/>
        </p:nvSpPr>
        <p:spPr>
          <a:xfrm>
            <a:off x="5813425" y="3698240"/>
            <a:ext cx="6360160" cy="3169285"/>
          </a:xfrm>
          <a:prstGeom prst="rect">
            <a:avLst/>
          </a:prstGeom>
          <a:noFill/>
        </p:spPr>
        <p:txBody>
          <a:bodyPr wrap="square" rtlCol="0">
            <a:spAutoFit/>
          </a:bodyPr>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1. Khi trộn bột sắt với bột lưu huỳnh, hỗn hợp thu được có một phẩn bị nam chầm hút, phần này là sắt.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2. Chất trong ống nghiệm (2) sau khi được đun nóng và để nguội không bị nam chầm hút.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3. Sau khi trộn bột sắt với bột lưu huỳnh, không có chất mới được tạo thành vì khi tách chất ra khỏi hỗn hợp ta lại thu được các chất ban đầu (H).</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4. Sau khi đun nóng hỗn hợp bột sắt với bột lưu huỳnh có chất mới tạo thành, sản phẩm có màu xám và không bị nam châm hút (H).</a:t>
            </a:r>
            <a:endParaRPr lang="en-US" sz="2000">
              <a:solidFill>
                <a:schemeClr val="accent6">
                  <a:lumMod val="50000"/>
                </a:schemeClr>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descr="F:\1-原创素材\1_mm1102\PPT\PPT_014\materaials\pageimg_g1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2"/>
          <a:stretch>
            <a:fillRect/>
          </a:stretch>
        </p:blipFill>
        <p:spPr>
          <a:xfrm>
            <a:off x="6336030" y="0"/>
            <a:ext cx="5582920" cy="2265045"/>
          </a:xfrm>
          <a:prstGeom prst="rect">
            <a:avLst/>
          </a:prstGeom>
          <a:noFill/>
          <a:ln w="9525">
            <a:noFill/>
          </a:ln>
        </p:spPr>
      </p:pic>
      <p:pic>
        <p:nvPicPr>
          <p:cNvPr id="101" name="Picture 100"/>
          <p:cNvPicPr/>
          <p:nvPr/>
        </p:nvPicPr>
        <p:blipFill>
          <a:blip r:embed="rId3"/>
          <a:stretch>
            <a:fillRect/>
          </a:stretch>
        </p:blipFill>
        <p:spPr>
          <a:xfrm>
            <a:off x="6410325" y="2265045"/>
            <a:ext cx="5686425" cy="2244725"/>
          </a:xfrm>
          <a:prstGeom prst="rect">
            <a:avLst/>
          </a:prstGeom>
          <a:noFill/>
          <a:ln w="9525">
            <a:noFill/>
          </a:ln>
        </p:spPr>
      </p:pic>
      <p:pic>
        <p:nvPicPr>
          <p:cNvPr id="102" name="Picture 101"/>
          <p:cNvPicPr/>
          <p:nvPr/>
        </p:nvPicPr>
        <p:blipFill>
          <a:blip r:embed="rId4"/>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endPar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endPar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endParaRP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endPar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endParaRP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endParaRPr lang="en-US" altLang="zh-CN" sz="3000" b="1" dirty="0">
              <a:solidFill>
                <a:srgbClr val="FF0000"/>
              </a:solidFill>
              <a:latin typeface="Calibri Light" panose="020F0302020204030204" charset="0"/>
              <a:ea typeface="Microsoft YaHei" panose="020B0503020204020204" charset="-122"/>
              <a:cs typeface="Calibri Light" panose="020F0302020204030204" charset="0"/>
            </a:endParaRP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VẬT LÝ</a:t>
            </a:r>
            <a:endParaRPr lang="en-US" altLang="zh-CN" sz="3000" b="1" dirty="0">
              <a:solidFill>
                <a:srgbClr val="FF0000"/>
              </a:solidFill>
              <a:latin typeface="Calibri Light" panose="020F0302020204030204" charset="0"/>
              <a:ea typeface="Microsoft YaHei" panose="020B0503020204020204" charset="-122"/>
              <a:cs typeface="Calibri Light" panose="020F03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5" grpId="1" animBg="1"/>
      <p:bldP spid="45" grpId="0" animBg="1"/>
      <p:bldP spid="45" grpId="1" animBg="1"/>
      <p:bldP spid="3" grpId="0" animBg="1"/>
      <p:bldP spid="3" grpId="1" animBg="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descr="F:\1-原创素材\1_mm1102\PPT\PPT_014\materaials\pageimg_g1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endPar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endParaRP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endPar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endParaRP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endParaRPr lang="en-US" altLang="zh-CN" sz="3000" b="1" dirty="0">
              <a:solidFill>
                <a:srgbClr val="FF0000"/>
              </a:solidFill>
              <a:latin typeface="Calibri Light" panose="020F0302020204030204" charset="0"/>
              <a:ea typeface="Microsoft YaHei" panose="020B0503020204020204" charset="-122"/>
              <a:cs typeface="Calibri Light" panose="020F0302020204030204" charset="0"/>
            </a:endParaRP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HÓA   HỌC</a:t>
            </a:r>
            <a:endParaRPr lang="en-US" altLang="zh-CN" sz="30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103" name="Picture 102"/>
          <p:cNvPicPr/>
          <p:nvPr/>
        </p:nvPicPr>
        <p:blipFill>
          <a:blip r:embed="rId2"/>
          <a:stretch>
            <a:fillRect/>
          </a:stretch>
        </p:blipFill>
        <p:spPr>
          <a:xfrm>
            <a:off x="7296150" y="494030"/>
            <a:ext cx="4171950" cy="2597150"/>
          </a:xfrm>
          <a:prstGeom prst="rect">
            <a:avLst/>
          </a:prstGeom>
          <a:noFill/>
          <a:ln w="9525">
            <a:noFill/>
          </a:ln>
        </p:spPr>
      </p:pic>
      <p:pic>
        <p:nvPicPr>
          <p:cNvPr id="104" name="Picture 103"/>
          <p:cNvPicPr/>
          <p:nvPr/>
        </p:nvPicPr>
        <p:blipFill>
          <a:blip r:embed="rId3"/>
          <a:stretch>
            <a:fillRect/>
          </a:stretch>
        </p:blipFill>
        <p:spPr>
          <a:xfrm>
            <a:off x="7170420" y="3808730"/>
            <a:ext cx="2646045" cy="2870835"/>
          </a:xfrm>
          <a:prstGeom prst="rect">
            <a:avLst/>
          </a:prstGeom>
          <a:noFill/>
          <a:ln w="9525">
            <a:noFill/>
          </a:ln>
        </p:spPr>
      </p:pic>
      <p:pic>
        <p:nvPicPr>
          <p:cNvPr id="105" name="Picture 104"/>
          <p:cNvPicPr/>
          <p:nvPr/>
        </p:nvPicPr>
        <p:blipFill>
          <a:blip r:embed="rId4"/>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bldLvl="0" animBg="1"/>
      <p:bldP spid="15" grpId="1" animBg="1"/>
      <p:bldP spid="45" grpId="1" animBg="1"/>
      <p:bldP spid="3" grpId="1" animBg="1"/>
      <p:bldP spid="15" grpId="2" bldLvl="0" animBg="1"/>
      <p:bldP spid="45" grpId="2" animBg="1"/>
      <p:bldP spid="3"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endPar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71688" name="图片 71687" descr="8"/>
          <p:cNvPicPr>
            <a:picLocks noChangeAspect="1"/>
          </p:cNvPicPr>
          <p:nvPr/>
        </p:nvPicPr>
        <p:blipFill>
          <a:blip r:embed="rId2"/>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endParaRPr lang="en-US" sz="2800" b="1">
              <a:solidFill>
                <a:schemeClr val="accent4">
                  <a:lumMod val="50000"/>
                </a:schemeClr>
              </a:solidFill>
              <a:latin typeface="Arial" panose="020B0604020202020204" pitchFamily="34" charset="0"/>
              <a:cs typeface="Arial" panose="020B0604020202020204" pitchFamily="34" charset="0"/>
            </a:endParaRPr>
          </a:p>
        </p:txBody>
      </p:sp>
      <p:pic>
        <p:nvPicPr>
          <p:cNvPr id="4" name="production_id_4524039 (1080p)">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4"/>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endParaRPr lang="en-US" sz="2800" b="1">
              <a:solidFill>
                <a:srgbClr val="FF0000"/>
              </a:solidFill>
              <a:latin typeface="Bahnschrift Light" panose="020B0502040204020203" charset="0"/>
              <a:cs typeface="Bahnschrift Light" panose="020B0502040204020203" charset="0"/>
            </a:endParaRP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pic>
        <p:nvPicPr>
          <p:cNvPr id="33800" name="图片 33799" descr="1-25"/>
          <p:cNvPicPr>
            <a:picLocks noChangeAspect="1"/>
          </p:cNvPicPr>
          <p:nvPr/>
        </p:nvPicPr>
        <p:blipFill>
          <a:blip r:embed="rId5"/>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sz="3200" b="1">
                <a:solidFill>
                  <a:schemeClr val="accent6"/>
                </a:solidFill>
                <a:latin typeface="+mj-lt"/>
                <a:cs typeface="+mj-lt"/>
              </a:rPr>
              <a:t>BIẾN ĐỔI HÓA HỌC</a:t>
            </a:r>
            <a:endParaRPr lang="en-US" sz="3200" b="1">
              <a:solidFill>
                <a:schemeClr val="accent6"/>
              </a:solidFill>
              <a:latin typeface="+mj-lt"/>
              <a:cs typeface="+mj-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idx="1"/>
          </p:nvPr>
        </p:nvPicPr>
        <p:blipFill>
          <a:blip r:embed="rId1"/>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4"/>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endParaRPr lang="en-US" sz="2600" b="1">
              <a:solidFill>
                <a:srgbClr val="FF0000"/>
              </a:solidFill>
              <a:latin typeface="Bahnschrift Light" panose="020B0502040204020203" charset="0"/>
              <a:cs typeface="Bahnschrift Light" panose="020B0502040204020203" charset="0"/>
            </a:endParaRPr>
          </a:p>
        </p:txBody>
      </p:sp>
      <p:pic>
        <p:nvPicPr>
          <p:cNvPr id="106" name="Picture 105"/>
          <p:cNvPicPr/>
          <p:nvPr/>
        </p:nvPicPr>
        <p:blipFill>
          <a:blip r:embed="rId5"/>
          <a:stretch>
            <a:fillRect/>
          </a:stretch>
        </p:blipFill>
        <p:spPr>
          <a:xfrm>
            <a:off x="6126480" y="-111760"/>
            <a:ext cx="6280150" cy="67932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469265" y="217170"/>
            <a:ext cx="149225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3"/>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endParaRPr lang="en-US" sz="2800">
              <a:solidFill>
                <a:schemeClr val="accent6">
                  <a:lumMod val="50000"/>
                </a:schemeClr>
              </a:solidFil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8" grpId="1" animBg="1"/>
      <p:bldP spid="45" grpId="0" animBg="1"/>
      <p:bldP spid="26" grpId="0" animBg="1"/>
      <p:bldP spid="107" grpId="0"/>
      <p:bldP spid="18"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469265" y="217170"/>
            <a:ext cx="149225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3"/>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p>
            <a:r>
              <a:rPr lang="en-US" sz="2800"/>
              <a:t>Chất ban đầu bị biến đổi </a:t>
            </a:r>
            <a:endParaRPr lang="en-US" sz="2800"/>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2800">
                <a:solidFill>
                  <a:schemeClr val="accent6">
                    <a:lumMod val="50000"/>
                  </a:schemeClr>
                </a:solidFill>
              </a:rPr>
              <a:t>Chất phản </a:t>
            </a:r>
            <a:r>
              <a:rPr lang="en-US" sz="2800">
                <a:solidFill>
                  <a:schemeClr val="accent6">
                    <a:lumMod val="50000"/>
                  </a:schemeClr>
                </a:solidFill>
              </a:rPr>
              <a:t>ứng</a:t>
            </a:r>
            <a:endParaRPr lang="en-US" sz="2800">
              <a:solidFill>
                <a:schemeClr val="accent6">
                  <a:lumMod val="50000"/>
                </a:schemeClr>
              </a:solidFill>
            </a:endParaRPr>
          </a:p>
          <a:p>
            <a:pPr algn="ctr"/>
            <a:r>
              <a:rPr lang="en-US" sz="2800">
                <a:solidFill>
                  <a:schemeClr val="accent6">
                    <a:lumMod val="50000"/>
                  </a:schemeClr>
                </a:solidFill>
              </a:rPr>
              <a:t>(Chất tham gia)</a:t>
            </a:r>
            <a:endParaRPr lang="en-US" sz="2800">
              <a:solidFill>
                <a:schemeClr val="accent6">
                  <a:lumMod val="50000"/>
                </a:schemeClr>
              </a:solidFill>
            </a:endParaRP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p>
            <a:r>
              <a:rPr lang="en-US" sz="2800"/>
              <a:t>Chất mới sinh ra </a:t>
            </a:r>
            <a:endParaRPr lang="en-US" sz="2800"/>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2800">
                <a:solidFill>
                  <a:schemeClr val="accent6">
                    <a:lumMod val="50000"/>
                  </a:schemeClr>
                </a:solidFill>
              </a:rPr>
              <a:t>Sản phẩm</a:t>
            </a:r>
            <a:endParaRPr lang="en-US" sz="2800">
              <a:solidFill>
                <a:schemeClr val="accent6">
                  <a:lumMod val="50000"/>
                </a:schemeClr>
              </a:solidFill>
            </a:endParaRP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2800">
                <a:solidFill>
                  <a:schemeClr val="accent6">
                    <a:lumMod val="50000"/>
                  </a:schemeClr>
                </a:solidFill>
              </a:rPr>
              <a:t>Trong quá trình phản ứng, lượng chất nào tăng dần, lượng chất nào giảm dần?</a:t>
            </a:r>
            <a:endParaRPr lang="en-US" sz="2800">
              <a:solidFill>
                <a:schemeClr val="accent6">
                  <a:lumMod val="50000"/>
                </a:schemeClr>
              </a:solidFill>
            </a:endParaRP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2800">
                <a:solidFill>
                  <a:schemeClr val="accent6">
                    <a:lumMod val="50000"/>
                  </a:schemeClr>
                </a:solidFill>
              </a:rPr>
              <a:t>Trong quá trình phản ứng, lượng sản phẩm tăng dần, lượng chất phản ứng giảm dần</a:t>
            </a:r>
            <a:endParaRPr lang="en-US" sz="2800">
              <a:solidFill>
                <a:schemeClr val="accent6">
                  <a:lumMod val="50000"/>
                </a:schemeClr>
              </a:solidFil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8" grpId="1" animBg="1"/>
      <p:bldP spid="11" grpId="1" animBg="1"/>
      <p:bldP spid="9" grpId="1"/>
      <p:bldP spid="16" grpId="1" animBg="1"/>
      <p:bldP spid="17" grpId="1" animBg="1"/>
      <p:bldP spid="18" grpId="1" animBg="1"/>
      <p:bldP spid="19" grpId="1" animBg="1"/>
      <p:bldP spid="6" grpId="2" bldLvl="0" animBg="1"/>
      <p:bldP spid="7" grpId="0"/>
      <p:bldP spid="8" grpId="2" bldLvl="0" animBg="1"/>
      <p:bldP spid="11" grpId="2" bldLvl="0" animBg="1"/>
      <p:bldP spid="5" grpId="0" bldLvl="0" animBg="1"/>
      <p:bldP spid="9" grpId="2"/>
      <p:bldP spid="16" grpId="2" bldLvl="0" animBg="1"/>
      <p:bldP spid="17" grpId="2" bldLvl="0" animBg="1"/>
      <p:bldP spid="18" grpId="2" bldLvl="0" animBg="1"/>
      <p:bldP spid="18" grpId="3" bldLvl="0" animBg="1"/>
      <p:bldP spid="19" grpId="2"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endParaRPr lang="en-US" sz="3200" b="1">
              <a:solidFill>
                <a:schemeClr val="accent1">
                  <a:lumMod val="75000"/>
                </a:schemeClr>
              </a:solidFill>
            </a:endParaRPr>
          </a:p>
        </p:txBody>
      </p:sp>
      <p:sp>
        <p:nvSpPr>
          <p:cNvPr id="3" name="Content Placeholder 2"/>
          <p:cNvSpPr>
            <a:spLocks noGrp="1"/>
          </p:cNvSpPr>
          <p:nvPr>
            <p:ph sz="half" idx="1"/>
          </p:nvPr>
        </p:nvSpPr>
        <p:spPr>
          <a:xfrm>
            <a:off x="838200" y="1825625"/>
            <a:ext cx="10283190" cy="910590"/>
          </a:xfrm>
        </p:spPr>
        <p:txBody>
          <a:bodyPr/>
          <a:p>
            <a:r>
              <a:rPr lang="en-US"/>
              <a:t>Ví dụ:               Iron  +  Sulfur               Iron(II)sulfide.  </a:t>
            </a:r>
            <a:endParaRPr lang="en-US"/>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p>
            <a:r>
              <a:rPr lang="en-US" sz="2800"/>
              <a:t>Chất phản ứng</a:t>
            </a:r>
            <a:r>
              <a:rPr lang="en-US"/>
              <a:t> </a:t>
            </a:r>
            <a:endParaRPr lang="en-US"/>
          </a:p>
        </p:txBody>
      </p:sp>
      <p:sp>
        <p:nvSpPr>
          <p:cNvPr id="13" name="Text Box 12"/>
          <p:cNvSpPr txBox="1"/>
          <p:nvPr/>
        </p:nvSpPr>
        <p:spPr>
          <a:xfrm>
            <a:off x="6725920" y="2769235"/>
            <a:ext cx="1610995" cy="521970"/>
          </a:xfrm>
          <a:prstGeom prst="rect">
            <a:avLst/>
          </a:prstGeom>
          <a:noFill/>
        </p:spPr>
        <p:txBody>
          <a:bodyPr wrap="none" rtlCol="0">
            <a:spAutoFit/>
          </a:bodyPr>
          <a:p>
            <a:r>
              <a:rPr lang="en-US" sz="2800"/>
              <a:t>Sản phẩm</a:t>
            </a:r>
            <a:endParaRPr lang="en-US" sz="2800"/>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p>
            <a:r>
              <a:rPr lang="en-US" sz="2400"/>
              <a:t>Đọc phương trình chữ trên</a:t>
            </a:r>
            <a:endParaRPr lang="en-US" sz="2400"/>
          </a:p>
        </p:txBody>
      </p:sp>
      <p:sp>
        <p:nvSpPr>
          <p:cNvPr id="100" name="Text Box 99"/>
          <p:cNvSpPr txBox="1"/>
          <p:nvPr/>
        </p:nvSpPr>
        <p:spPr>
          <a:xfrm>
            <a:off x="2740025" y="3755390"/>
            <a:ext cx="8613775" cy="521970"/>
          </a:xfrm>
          <a:prstGeom prst="rect">
            <a:avLst/>
          </a:prstGeom>
          <a:noFill/>
          <a:ln w="9525">
            <a:noFill/>
          </a:ln>
        </p:spPr>
        <p:txBody>
          <a:bodyPr wrap="square">
            <a:spAutoFit/>
          </a:bodyPr>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ChangeAspect="1"/>
          </p:cNvPicPr>
          <p:nvPr>
            <p:ph sz="half" idx="2"/>
          </p:nvPr>
        </p:nvPicPr>
        <p:blipFill>
          <a:blip r:embed="rId1"/>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2" grpId="0"/>
      <p:bldP spid="11" grpId="0" animBg="1"/>
      <p:bldP spid="13" grpId="0"/>
      <p:bldP spid="6" grpId="0" animBg="1"/>
      <p:bldP spid="7" grpId="0"/>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5041900"/>
                <a:gridCol w="7150100"/>
              </a:tblGrid>
              <a:tr h="443230">
                <a:tc gridSpan="2">
                  <a:txBody>
                    <a:bodyPr/>
                    <a:p>
                      <a:pPr indent="0" algn="ctr">
                        <a:buNone/>
                      </a:pPr>
                      <a:r>
                        <a:rPr lang="en-US" sz="2800" b="1">
                          <a:solidFill>
                            <a:srgbClr val="000000"/>
                          </a:solidFill>
                          <a:latin typeface="Arial" panose="020B0604020202020204" pitchFamily="34" charset="0"/>
                          <a:cs typeface="Arial" panose="020B0604020202020204" pitchFamily="34" charset="0"/>
                        </a:rPr>
                        <a:t>PHIẾU HỌC TẬP SỐ 3</a:t>
                      </a:r>
                      <a:endPar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424180">
                <a:tc>
                  <a:txBody>
                    <a:bodyPr/>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tr>
              <a:tr h="2221865">
                <a:tc>
                  <a:txBody>
                    <a:bodyPr/>
                    <a:p>
                      <a:pPr indent="0">
                        <a:buNone/>
                      </a:pPr>
                      <a:r>
                        <a:rPr lang="en-US" sz="20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endParaRPr lang="en-US" sz="2000" b="0">
                        <a:solidFill>
                          <a:srgbClr val="000000"/>
                        </a:solidFill>
                        <a:latin typeface="Arial" panose="020B0604020202020204" pitchFamily="34" charset="0"/>
                        <a:cs typeface="Arial" panose="020B0604020202020204" pitchFamily="34" charset="0"/>
                      </a:endParaRPr>
                    </a:p>
                    <a:p>
                      <a:pPr indent="0">
                        <a:buNone/>
                      </a:pPr>
                      <a:r>
                        <a:rPr lang="en-US" sz="20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endParaRPr lang="en-US" sz="2000" b="0">
                        <a:solidFill>
                          <a:srgbClr val="000000"/>
                        </a:solidFill>
                        <a:latin typeface="Arial" panose="020B0604020202020204" pitchFamily="34" charset="0"/>
                        <a:cs typeface="Arial" panose="020B0604020202020204" pitchFamily="34" charset="0"/>
                      </a:endParaRPr>
                    </a:p>
                    <a:p>
                      <a:pPr indent="0">
                        <a:buNone/>
                      </a:pPr>
                      <a:r>
                        <a:rPr lang="en-US" sz="20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3768725">
                <a:tc>
                  <a:txBody>
                    <a:bodyPr/>
                    <a:p>
                      <a:pPr indent="0">
                        <a:buNone/>
                      </a:pPr>
                      <a:r>
                        <a:rPr lang="en-US" sz="20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Content Placeholder 100"/>
          <p:cNvPicPr>
            <a:picLocks noChangeAspect="1"/>
          </p:cNvPicPr>
          <p:nvPr/>
        </p:nvPicPr>
        <p:blipFill>
          <a:blip r:embed="rId1"/>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gridCol w="7647305"/>
              </a:tblGrid>
              <a:tr h="450215">
                <a:tc gridSpan="2">
                  <a:txBody>
                    <a:bodyPr/>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430530">
                <a:tc>
                  <a:txBody>
                    <a:bodyPr/>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tr>
              <a:tr h="2226945">
                <a:tc>
                  <a:txBody>
                    <a:bodyPr/>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endParaRPr lang="en-US" sz="1800" b="0">
                        <a:solidFill>
                          <a:srgbClr val="000000"/>
                        </a:solidFill>
                        <a:latin typeface="Arial" panose="020B0604020202020204" pitchFamily="34" charset="0"/>
                        <a:cs typeface="Arial" panose="020B0604020202020204" pitchFamily="34" charset="0"/>
                      </a:endParaRP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endParaRPr lang="en-US" sz="1800" b="0">
                        <a:solidFill>
                          <a:srgbClr val="000000"/>
                        </a:solidFill>
                        <a:latin typeface="Arial" panose="020B0604020202020204" pitchFamily="34" charset="0"/>
                        <a:cs typeface="Arial" panose="020B0604020202020204" pitchFamily="34" charset="0"/>
                      </a:endParaRP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3828415">
                <a:tc>
                  <a:txBody>
                    <a:bodyPr/>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1800" b="0">
                        <a:solidFill>
                          <a:srgbClr val="000000"/>
                        </a:solidFill>
                        <a:latin typeface="Arial" panose="020B0604020202020204" pitchFamily="34" charset="0"/>
                        <a:cs typeface="Arial" panose="020B0604020202020204" pitchFamily="34" charset="0"/>
                      </a:endParaRP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gridCol w="576580"/>
                <a:gridCol w="629920"/>
                <a:gridCol w="3157220"/>
              </a:tblGrid>
              <a:tr h="326390">
                <a:tc rowSpan="2">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cPr>
                    <a:lnR w="12700">
                      <a:solidFill>
                        <a:schemeClr val="tx1"/>
                      </a:solidFill>
                      <a:prstDash val="solid"/>
                    </a:lnR>
                    <a:lnT w="12700">
                      <a:solidFill>
                        <a:schemeClr val="tx1"/>
                      </a:solidFill>
                      <a:prstDash val="solid"/>
                    </a:lnT>
                    <a:lnB w="12700">
                      <a:solidFill>
                        <a:schemeClr val="tx1"/>
                      </a:solidFill>
                      <a:prstDash val="solid"/>
                    </a:lnB>
                  </a:tcPr>
                </a:tc>
                <a:tc rowSpan="2">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570230">
                <a:tc vMerge="1">
                  <a:tcPr>
                    <a:lnL w="12700">
                      <a:solidFill>
                        <a:schemeClr val="tx1"/>
                      </a:solidFill>
                      <a:prstDash val="solid"/>
                    </a:lnL>
                    <a:lnR w="12700">
                      <a:solidFill>
                        <a:schemeClr val="tx1"/>
                      </a:solidFill>
                      <a:prstDash val="solid"/>
                    </a:lnR>
                    <a:lnB w="12700">
                      <a:solidFill>
                        <a:schemeClr val="tx1"/>
                      </a:solidFill>
                      <a:prstDash val="solid"/>
                    </a:lnB>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cPr>
                    <a:lnL w="12700">
                      <a:solidFill>
                        <a:schemeClr val="tx1"/>
                      </a:solidFill>
                      <a:prstDash val="solid"/>
                    </a:lnL>
                    <a:lnR w="12700">
                      <a:solidFill>
                        <a:schemeClr val="tx1"/>
                      </a:solidFill>
                      <a:prstDash val="solid"/>
                    </a:lnR>
                    <a:lnB w="12700">
                      <a:solidFill>
                        <a:schemeClr val="tx1"/>
                      </a:solidFill>
                      <a:prstDash val="solid"/>
                    </a:lnB>
                  </a:tcPr>
                </a:tc>
              </a:tr>
              <a:tr h="612140">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873760">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612140">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r h="840740">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p>
                      <a:pPr indent="0">
                        <a:buNone/>
                      </a:pPr>
                      <a:r>
                        <a:rPr lang="en-US" sz="16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vert="horz"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endParaRPr lang="en-US" b="1">
              <a:solidFill>
                <a:srgbClr val="00B050"/>
              </a:solidFill>
              <a:latin typeface="Arial" panose="020B0604020202020204" pitchFamily="34" charset="0"/>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2"/>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endParaRPr lang="en-US" altLang="zh-CN" sz="3000" b="1" dirty="0">
                <a:solidFill>
                  <a:schemeClr val="accent4">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endParaRPr lang="en-US" altLang="zh-CN" sz="2400" dirty="0">
                <a:solidFill>
                  <a:schemeClr val="bg1"/>
                </a:solidFill>
                <a:latin typeface="Impact" panose="020B0806030902050204" charset="0"/>
                <a:ea typeface="Microsoft YaHei" panose="020B0503020204020204" charset="-122"/>
              </a:endParaRP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endParaRPr lang="en-US" altLang="zh-CN" sz="2800" dirty="0">
                <a:solidFill>
                  <a:schemeClr val="tx1">
                    <a:lumMod val="75000"/>
                    <a:lumOff val="25000"/>
                  </a:schemeClr>
                </a:solidFill>
                <a:latin typeface="Microsoft YaHei" panose="020B0503020204020204" charset="-122"/>
                <a:ea typeface="Microsoft YaHei" panose="020B0503020204020204" charset="-122"/>
              </a:endParaRP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endParaRPr lang="en-US" altLang="zh-CN" sz="2400" dirty="0">
                <a:solidFill>
                  <a:schemeClr val="bg1"/>
                </a:solidFill>
                <a:latin typeface="Impact" panose="020B0806030902050204" charset="0"/>
                <a:ea typeface="Microsoft YaHei" panose="020B0503020204020204" charset="-122"/>
              </a:endParaRP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endPar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endParaRPr lang="en-US" altLang="zh-CN" sz="3000" b="1" dirty="0">
                <a:solidFill>
                  <a:schemeClr val="accent4">
                    <a:lumMod val="50000"/>
                  </a:schemeClr>
                </a:solidFill>
                <a:latin typeface="Microsoft YaHei" panose="020B0503020204020204" charset="-122"/>
                <a:ea typeface="Microsoft YaHei" panose="020B0503020204020204" charset="-122"/>
              </a:endParaRP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III</a:t>
              </a:r>
              <a:endParaRPr lang="en-US" altLang="zh-CN" sz="2400" dirty="0">
                <a:solidFill>
                  <a:schemeClr val="bg1"/>
                </a:solidFill>
                <a:latin typeface="Impact" panose="020B0806030902050204" charset="0"/>
                <a:ea typeface="Microsoft YaHei" panose="020B0503020204020204" charset="-122"/>
              </a:endParaRP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469265" y="217170"/>
            <a:ext cx="149225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2</a:t>
            </a:r>
            <a:endParaRPr lang="en-US" altLang="zh-CN"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6"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6" name="Table 5"/>
          <p:cNvGraphicFramePr/>
          <p:nvPr/>
        </p:nvGraphicFramePr>
        <p:xfrm>
          <a:off x="3556000" y="1840865"/>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1" name="Table 20"/>
          <p:cNvGraphicFramePr/>
          <p:nvPr/>
        </p:nvGraphicFramePr>
        <p:xfrm>
          <a:off x="3146425" y="3191510"/>
          <a:ext cx="5899150" cy="245110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3" name="Table 22"/>
          <p:cNvGraphicFramePr/>
          <p:nvPr/>
        </p:nvGraphicFramePr>
        <p:xfrm>
          <a:off x="3146425" y="3923030"/>
          <a:ext cx="5899150" cy="245110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5" name="Table 24"/>
          <p:cNvGraphicFramePr/>
          <p:nvPr/>
        </p:nvGraphicFramePr>
        <p:xfrm>
          <a:off x="3146425" y="4654550"/>
          <a:ext cx="5899150" cy="245110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graphicFrame>
        <p:nvGraphicFramePr>
          <p:cNvPr id="27" name="Table 26"/>
          <p:cNvGraphicFramePr/>
          <p:nvPr/>
        </p:nvGraphicFramePr>
        <p:xfrm>
          <a:off x="3146425" y="5386070"/>
          <a:ext cx="5899150" cy="245110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a:lnL>
                      <a:noFill/>
                    </a:lnL>
                    <a:lnR>
                      <a:noFill/>
                    </a:lnR>
                    <a:lnT cap="flat">
                      <a:noFill/>
                    </a:lnT>
                    <a:lnB cap="flat">
                      <a:noFill/>
                    </a:lnB>
                    <a:lnTlToBr>
                      <a:noFill/>
                    </a:lnTlToBr>
                    <a:lnBlToTr>
                      <a:noFill/>
                    </a:lnBlToTr>
                    <a:noFill/>
                  </a:tcPr>
                </a:tc>
                <a:tc>
                  <a:txBody>
                    <a:bodyPr/>
                    <a:p>
                      <a:pPr>
                        <a:buNone/>
                      </a:pPr>
                      <a:endParaRPr 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en-US"/>
                    </a:p>
                  </a:txBody>
                  <a:tcPr>
                    <a:lnL>
                      <a:noFill/>
                    </a:lnL>
                    <a:lnR>
                      <a:noFill/>
                    </a:lnR>
                    <a:lnT cap="flat">
                      <a:noFill/>
                    </a:lnT>
                    <a:lnB cap="flat">
                      <a:noFill/>
                    </a:lnB>
                    <a:lnTlToBr>
                      <a:noFill/>
                    </a:lnTlToBr>
                    <a:lnBlToTr>
                      <a:noFill/>
                    </a:lnBlToTr>
                    <a:noFill/>
                  </a:tcPr>
                </a:tc>
                <a:tc>
                  <a:txBody>
                    <a:bodyPr/>
                    <a:p>
                      <a:pPr indent="0">
                        <a:buNone/>
                      </a:pPr>
                      <a:endParaRPr lang="en-US"/>
                    </a:p>
                  </a:txBody>
                  <a:tcPr>
                    <a:lnL>
                      <a:noFill/>
                    </a:lnL>
                    <a:lnR cap="flat">
                      <a:noFill/>
                    </a:lnR>
                    <a:lnT cap="flat">
                      <a:noFill/>
                    </a:lnT>
                    <a:lnB cap="flat">
                      <a:noFill/>
                    </a:lnB>
                    <a:lnTlToBr>
                      <a:noFill/>
                    </a:lnTlToBr>
                    <a:lnBlToTr>
                      <a:noFill/>
                    </a:lnBlToTr>
                    <a:noFill/>
                  </a:tcPr>
                </a:tc>
              </a:tr>
            </a:tbl>
          </a:graphicData>
        </a:graphic>
      </p:graphicFrame>
      <p:pic>
        <p:nvPicPr>
          <p:cNvPr id="31" name="Picture 30" descr="Screenshot 2023-07-21 183601"/>
          <p:cNvPicPr>
            <a:picLocks noChangeAspect="1"/>
          </p:cNvPicPr>
          <p:nvPr/>
        </p:nvPicPr>
        <p:blipFill>
          <a:blip r:embed="rId3"/>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r>
              <a:rPr lang="en-US"/>
              <a:t>Hình 2.3. Sơ đồ mô tả phản ứng hóa học giữa hydrogen với oxygen tạo thành nước</a:t>
            </a:r>
            <a:endParaRPr lang="en-US"/>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l"/>
            <a:r>
              <a:rPr lang="en-US" sz="2800">
                <a:solidFill>
                  <a:schemeClr val="accent6">
                    <a:lumMod val="50000"/>
                  </a:schemeClr>
                </a:solidFill>
                <a:sym typeface="+mn-ea"/>
              </a:rPr>
              <a:t>1.Trước và sau phản ứng, những nguyên tử nào liên kết với nhau?</a:t>
            </a:r>
            <a:endParaRPr lang="en-US" sz="2800">
              <a:solidFill>
                <a:schemeClr val="accent6">
                  <a:lumMod val="50000"/>
                </a:schemeClr>
              </a:solidFill>
              <a:sym typeface="+mn-ea"/>
            </a:endParaRPr>
          </a:p>
          <a:p>
            <a:pPr algn="l"/>
            <a:r>
              <a:rPr lang="en-US" sz="2800">
                <a:solidFill>
                  <a:schemeClr val="accent6">
                    <a:lumMod val="50000"/>
                  </a:schemeClr>
                </a:solidFill>
              </a:rPr>
              <a:t>2.Trong quá trình phản ứng, số nguyên tử H và số nguyên tử O có thay đổi không?</a:t>
            </a:r>
            <a:endParaRPr lang="en-US" sz="2800">
              <a:solidFill>
                <a:schemeClr val="accent6">
                  <a:lumMod val="50000"/>
                </a:schemeClr>
              </a:solidFill>
            </a:endParaRP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p>
            <a:pPr algn="l"/>
            <a:r>
              <a:rPr lang="en-US" sz="2800">
                <a:solidFill>
                  <a:schemeClr val="accent6">
                    <a:lumMod val="50000"/>
                  </a:schemeClr>
                </a:solidFill>
                <a:sym typeface="+mn-ea"/>
              </a:rPr>
              <a:t>1.Trước phản ứng: nguyên tử H liên kết với nguyên tử H; nguyên tử O liên kết với nguyên tử O.</a:t>
            </a:r>
            <a:endParaRPr lang="en-US" sz="2800">
              <a:solidFill>
                <a:schemeClr val="accent6">
                  <a:lumMod val="50000"/>
                </a:schemeClr>
              </a:solidFill>
              <a:sym typeface="+mn-ea"/>
            </a:endParaRPr>
          </a:p>
          <a:p>
            <a:pPr algn="l"/>
            <a:r>
              <a:rPr lang="en-US" sz="2800">
                <a:solidFill>
                  <a:schemeClr val="accent6">
                    <a:lumMod val="50000"/>
                  </a:schemeClr>
                </a:solidFill>
                <a:sym typeface="+mn-ea"/>
              </a:rPr>
              <a:t>    Sau phản ứng: nguyên tử H liên kết với nguyên tử O.</a:t>
            </a:r>
            <a:endParaRPr lang="en-US" sz="2800">
              <a:solidFill>
                <a:schemeClr val="accent6">
                  <a:lumMod val="50000"/>
                </a:schemeClr>
              </a:solidFill>
              <a:sym typeface="+mn-ea"/>
            </a:endParaRPr>
          </a:p>
          <a:p>
            <a:pPr algn="l"/>
            <a:r>
              <a:rPr lang="en-US" sz="2800">
                <a:solidFill>
                  <a:schemeClr val="accent6">
                    <a:lumMod val="50000"/>
                  </a:schemeClr>
                </a:solidFill>
                <a:sym typeface="+mn-ea"/>
              </a:rPr>
              <a:t>2. Trong quá trình phản ứng, số nguyên tử H và số nguyên tử O không thay đổi.</a:t>
            </a:r>
            <a:endParaRPr lang="en-US" sz="2800">
              <a:solidFill>
                <a:schemeClr val="accent6">
                  <a:lumMod val="50000"/>
                </a:schemeClr>
              </a:solidFill>
              <a:sym typeface="+mn-ea"/>
            </a:endParaRPr>
          </a:p>
          <a:p>
            <a:pPr algn="l"/>
            <a:endParaRPr lang="en-US" sz="2800">
              <a:solidFill>
                <a:schemeClr val="accent6">
                  <a:lumMod val="50000"/>
                </a:schemeClr>
              </a:solidFill>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25" y="2888615"/>
            <a:ext cx="3441700" cy="3441700"/>
          </a:xfrm>
          <a:prstGeom prst="rect">
            <a:avLst/>
          </a:prstGeom>
        </p:spPr>
      </p:pic>
      <p:sp>
        <p:nvSpPr>
          <p:cNvPr id="3084" name="Text Box 12"/>
          <p:cNvSpPr txBox="1"/>
          <p:nvPr/>
        </p:nvSpPr>
        <p:spPr>
          <a:xfrm>
            <a:off x="170180" y="4324985"/>
            <a:ext cx="2416175" cy="1814830"/>
          </a:xfrm>
          <a:prstGeom prst="rect">
            <a:avLst/>
          </a:prstGeom>
          <a:noFill/>
          <a:ln w="9525">
            <a:noFill/>
          </a:ln>
        </p:spPr>
        <p:txBody>
          <a:bodyPr wrap="square">
            <a:spAutoFit/>
          </a:bodyPr>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5"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additive="base">
                                        <p:cTn id="43" dur="500" fill="hold"/>
                                        <p:tgtEl>
                                          <p:spTgt spid="3084"/>
                                        </p:tgtEl>
                                        <p:attrNameLst>
                                          <p:attrName>ppt_x</p:attrName>
                                        </p:attrNameLst>
                                      </p:cBhvr>
                                      <p:tavLst>
                                        <p:tav tm="0">
                                          <p:val>
                                            <p:strVal val="#ppt_x"/>
                                          </p:val>
                                        </p:tav>
                                        <p:tav tm="100000">
                                          <p:val>
                                            <p:strVal val="#ppt_x"/>
                                          </p:val>
                                        </p:tav>
                                      </p:tavLst>
                                    </p:anim>
                                    <p:anim calcmode="lin" valueType="num">
                                      <p:cBhvr additive="base">
                                        <p:cTn id="44"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3084"/>
                                        </p:tgtEl>
                                      </p:cBhvr>
                                    </p:animEffect>
                                    <p:set>
                                      <p:cBhvr>
                                        <p:cTn id="49" dur="1" fill="hold">
                                          <p:stCondLst>
                                            <p:cond delay="499"/>
                                          </p:stCondLst>
                                        </p:cTn>
                                        <p:tgtEl>
                                          <p:spTgt spid="308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 presetClass="exit" presetSubtype="32" fill="hold" nodeType="clickEffect">
                                  <p:stCondLst>
                                    <p:cond delay="0"/>
                                  </p:stCondLst>
                                  <p:childTnLst>
                                    <p:animEffect transition="out" filter="box(out)">
                                      <p:cBhvr>
                                        <p:cTn id="53" dur="2000"/>
                                        <p:tgtEl>
                                          <p:spTgt spid="2"/>
                                        </p:tgtEl>
                                      </p:cBhvr>
                                    </p:animEffect>
                                    <p:set>
                                      <p:cBhvr>
                                        <p:cTn id="54" dur="1" fill="hold">
                                          <p:stCondLst>
                                            <p:cond delay="1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2"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1" animBg="1"/>
      <p:bldP spid="32" grpId="0" bldLvl="0" animBg="1"/>
      <p:bldP spid="33" grpId="4" bldLvl="0" animBg="1"/>
      <p:bldP spid="34" grpId="1" animBg="1"/>
      <p:bldP spid="33" grpId="5" animBg="1"/>
      <p:bldP spid="3084" grpId="0"/>
      <p:bldP spid="3084" grpId="1"/>
      <p:bldP spid="34" grpId="2"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ChangeAspect="1"/>
          </p:cNvPicPr>
          <p:nvPr>
            <p:ph sz="half" idx="2"/>
          </p:nvPr>
        </p:nvPicPr>
        <p:blipFill>
          <a:blip r:embed="rId2"/>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19" name="Rounded Rectangle 18"/>
          <p:cNvSpPr/>
          <p:nvPr/>
        </p:nvSpPr>
        <p:spPr>
          <a:xfrm>
            <a:off x="535940" y="4196080"/>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endParaRPr lang="en-US" sz="2800">
              <a:solidFill>
                <a:schemeClr val="accent6">
                  <a:lumMod val="50000"/>
                </a:schemeClr>
              </a:solidFill>
            </a:endParaRPr>
          </a:p>
        </p:txBody>
      </p:sp>
      <p:pic>
        <p:nvPicPr>
          <p:cNvPr id="8" name="Picture 6" descr="7"/>
          <p:cNvPicPr>
            <a:picLocks noChangeAspect="1"/>
          </p:cNvPicPr>
          <p:nvPr/>
        </p:nvPicPr>
        <p:blipFill>
          <a:blip r:embed="rId1"/>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P spid="7" grpId="0" bldLvl="0" animBg="1"/>
      <p:bldP spid="7" grpId="1" animBg="1"/>
      <p:bldP spid="7" grpId="2" bldLvl="0" animBg="1"/>
      <p:bldP spid="19" grpId="1" animBg="1"/>
      <p:bldP spid="19" grpId="2"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469265" y="217170"/>
            <a:ext cx="149225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endParaRPr lang="en-US" altLang="zh-CN" sz="2800" b="1" dirty="0">
              <a:solidFill>
                <a:schemeClr val="accent5">
                  <a:lumMod val="50000"/>
                </a:schemeClr>
              </a:solidFill>
              <a:latin typeface="Microsoft YaHei" panose="020B0503020204020204" charset="-122"/>
              <a:ea typeface="Microsoft YaHei" panose="020B0503020204020204" charset="-122"/>
            </a:endParaRP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2</a:t>
            </a:r>
            <a:endParaRPr lang="en-US" altLang="zh-CN" sz="2400" dirty="0">
              <a:solidFill>
                <a:schemeClr val="bg1"/>
              </a:solidFill>
              <a:latin typeface="Impact" panose="020B0806030902050204" charset="0"/>
              <a:ea typeface="Microsoft YaHei" panose="020B0503020204020204" charset="-122"/>
            </a:endParaRP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3</a:t>
            </a:r>
            <a:endParaRPr lang="en-US" altLang="zh-CN" sz="2400" dirty="0">
              <a:solidFill>
                <a:schemeClr val="bg1"/>
              </a:solidFill>
              <a:latin typeface="Impact" panose="020B0806030902050204" charset="0"/>
              <a:ea typeface="Microsoft YaHei" panose="020B0503020204020204" charset="-122"/>
            </a:endParaRP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endParaRPr lang="en-US" altLang="zh-CN" sz="2800" b="1" dirty="0">
              <a:solidFill>
                <a:schemeClr val="accent6">
                  <a:lumMod val="75000"/>
                </a:schemeClr>
              </a:solidFill>
              <a:latin typeface="Microsoft YaHei" panose="020B0503020204020204" charset="-122"/>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4"/>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p>
            <a:r>
              <a:rPr lang="en-US" sz="2400" b="1">
                <a:solidFill>
                  <a:srgbClr val="FF0000"/>
                </a:solidFill>
                <a:latin typeface="Bahnschrift Light" panose="020B0502040204020203" charset="0"/>
                <a:cs typeface="Bahnschrift Light" panose="020B0502040204020203" charset="0"/>
              </a:rPr>
              <a:t>  </a:t>
            </a:r>
            <a:r>
              <a:rPr lang="en-US" sz="2800" b="1">
                <a:solidFill>
                  <a:schemeClr val="accent4">
                    <a:lumMod val="50000"/>
                  </a:schemeClr>
                </a:solidFill>
                <a:latin typeface="Bahnschrift Light" panose="020B0502040204020203" charset="0"/>
                <a:cs typeface="Bahnschrift Light" panose="020B0502040204020203" charset="0"/>
              </a:rPr>
              <a:t> Phản ứng hóa học</a:t>
            </a:r>
            <a:r>
              <a:rPr lang="en-US" sz="2800" b="1">
                <a:solidFill>
                  <a:schemeClr val="accent4">
                    <a:lumMod val="50000"/>
                  </a:schemeClr>
                </a:solidFill>
                <a:latin typeface="Bahnschrift Light" panose="020B0502040204020203" charset="0"/>
                <a:cs typeface="Bahnschrift Light" panose="020B0502040204020203" charset="0"/>
              </a:rPr>
              <a:t> xảy ra khi có chất mới được tạo thành với những tính chất mới, khác biệt với chất ban đầu. </a:t>
            </a:r>
            <a:endParaRPr lang="en-US" sz="2800" b="1">
              <a:solidFill>
                <a:schemeClr val="accent4">
                  <a:lumMod val="50000"/>
                </a:schemeClr>
              </a:solidFill>
              <a:latin typeface="Bahnschrift Light" panose="020B0502040204020203" charset="0"/>
              <a:cs typeface="Bahnschrift Light" panose="020B0502040204020203" charset="0"/>
            </a:endParaRPr>
          </a:p>
          <a:p>
            <a:r>
              <a:rPr lang="en-US" sz="2800" b="1">
                <a:solidFill>
                  <a:schemeClr val="accent4">
                    <a:lumMod val="50000"/>
                  </a:schemeClr>
                </a:solidFill>
                <a:latin typeface="Bahnschrift Light" panose="020B0502040204020203" charset="0"/>
                <a:cs typeface="Bahnschrift Light" panose="020B0502040204020203" charset="0"/>
              </a:rPr>
              <a:t>  </a:t>
            </a:r>
            <a:endParaRPr lang="en-US" sz="2800" b="1">
              <a:solidFill>
                <a:schemeClr val="accent4">
                  <a:lumMod val="50000"/>
                </a:schemeClr>
              </a:solidFill>
              <a:latin typeface="Bahnschrift Light" panose="020B0502040204020203" charset="0"/>
              <a:cs typeface="Bahnschrift Light" panose="020B0502040204020203" charset="0"/>
            </a:endParaRP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endParaRPr lang="en-US" sz="2800" b="1">
              <a:solidFill>
                <a:schemeClr val="accent4">
                  <a:lumMod val="50000"/>
                </a:schemeClr>
              </a:solidFill>
              <a:latin typeface="Bahnschrift Light" panose="020B0502040204020203" charset="0"/>
              <a:cs typeface="Bahnschrift Light" panose="020B0502040204020203" charset="0"/>
            </a:endParaRPr>
          </a:p>
        </p:txBody>
      </p:sp>
      <p:pic>
        <p:nvPicPr>
          <p:cNvPr id="3080" name="Picture 8" descr="8"/>
          <p:cNvPicPr>
            <a:picLocks noChangeAspect="1"/>
          </p:cNvPicPr>
          <p:nvPr/>
        </p:nvPicPr>
        <p:blipFill>
          <a:blip r:embed="rId5"/>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5"/>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5"/>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5"/>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p>
            <a:r>
              <a:rPr lang="en-US" sz="3000">
                <a:solidFill>
                  <a:schemeClr val="accent4">
                    <a:lumMod val="50000"/>
                  </a:schemeClr>
                </a:solidFill>
              </a:rPr>
              <a:t>tỏa nhiệt và phát sáng</a:t>
            </a:r>
            <a:endParaRPr lang="en-US" sz="3000">
              <a:solidFill>
                <a:schemeClr val="accent4">
                  <a:lumMod val="50000"/>
                </a:schemeClr>
              </a:solidFill>
            </a:endParaRP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1"/>
      <p:bldP spid="4" grpId="2"/>
      <p:bldP spid="2" grpId="2" animBg="1"/>
      <p:bldP spid="17" grpId="0" animBg="1"/>
      <p:bldP spid="8" grpId="0"/>
      <p:bldP spid="18" grpId="0" animBg="1"/>
      <p:bldP spid="14" grpId="0"/>
      <p:bldP spid="19" grpId="0" animBg="1"/>
      <p:bldP spid="15" grpId="0"/>
      <p:bldP spid="20"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2" name="Text Box 1"/>
          <p:cNvSpPr txBox="1"/>
          <p:nvPr/>
        </p:nvSpPr>
        <p:spPr>
          <a:xfrm>
            <a:off x="506730" y="1958340"/>
            <a:ext cx="3104515"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 4.</a:t>
            </a:r>
            <a:endParaRPr lang="en-US" sz="28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gridCol w="2792730"/>
                <a:gridCol w="2487930"/>
                <a:gridCol w="2995295"/>
              </a:tblGrid>
              <a:tr h="894080">
                <a:tc>
                  <a:txBody>
                    <a:bodyPr/>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r>
              <a:tr h="2702560">
                <a:tc>
                  <a:txBody>
                    <a:bodyPr/>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bg2"/>
                    </a:solidFill>
                  </a:tcPr>
                </a:tc>
                <a:tc>
                  <a:txBody>
                    <a:bodyPr/>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r>
              <a:tr h="2532380">
                <a:tc>
                  <a:txBody>
                    <a:bodyPr/>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bg2"/>
                    </a:solidFill>
                  </a:tcPr>
                </a:tc>
                <a:tc>
                  <a:txBody>
                    <a:bodyPr/>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p>
            <a:r>
              <a:rPr lang="en-US" sz="3200" b="1">
                <a:solidFill>
                  <a:schemeClr val="accent4">
                    <a:lumMod val="50000"/>
                  </a:schemeClr>
                </a:solidFill>
                <a:latin typeface="Arial" panose="020B0604020202020204" pitchFamily="34" charset="0"/>
                <a:cs typeface="Arial" panose="020B0604020202020204" pitchFamily="34" charset="0"/>
              </a:rPr>
              <a:t>PHIẾU HỌC TẬP 4</a:t>
            </a:r>
            <a:endParaRPr lang="en-US" sz="3200" b="1">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endParaRPr lang="en-US" sz="40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gridCol w="2792730"/>
                <a:gridCol w="2487930"/>
                <a:gridCol w="2995295"/>
              </a:tblGrid>
              <a:tr h="894080">
                <a:tc>
                  <a:txBody>
                    <a:bodyPr/>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c>
                  <a:txBody>
                    <a:bodyPr/>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tx2">
                        <a:lumMod val="20000"/>
                        <a:lumOff val="80000"/>
                      </a:schemeClr>
                    </a:solidFill>
                  </a:tcPr>
                </a:tc>
              </a:tr>
              <a:tr h="2702560">
                <a:tc>
                  <a:txBody>
                    <a:bodyPr/>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bg2"/>
                    </a:solidFill>
                  </a:tcPr>
                </a:tc>
                <a:tc>
                  <a:txBody>
                    <a:bodyPr/>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r>
                        <a:rPr lang="en-US" sz="2400" b="0">
                          <a:solidFill>
                            <a:srgbClr val="000000"/>
                          </a:solidFill>
                          <a:latin typeface="Arial" panose="020B0604020202020204" pitchFamily="34" charset="0"/>
                          <a:cs typeface="Arial" panose="020B0604020202020204" pitchFamily="34" charset="0"/>
                        </a:rPr>
                        <a:t>- Có  </a:t>
                      </a: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endParaRPr lang="en-US" sz="2400" b="0">
                        <a:solidFill>
                          <a:srgbClr val="000000"/>
                        </a:solidFill>
                        <a:latin typeface="Arial" panose="020B0604020202020204" pitchFamily="34" charset="0"/>
                        <a:cs typeface="Arial" panose="020B0604020202020204" pitchFamily="34" charset="0"/>
                      </a:endParaRP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r>
              <a:tr h="2532380">
                <a:tc>
                  <a:txBody>
                    <a:bodyPr/>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bg2"/>
                    </a:solidFill>
                  </a:tcPr>
                </a:tc>
                <a:tc>
                  <a:txBody>
                    <a:bodyPr/>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c>
                  <a:txBody>
                    <a:bodyPr/>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solidFill>
                      <a:schemeClr val="accent5">
                        <a:lumMod val="20000"/>
                        <a:lumOff val="80000"/>
                      </a:schemeClr>
                    </a:solidFill>
                  </a:tcPr>
                </a:tc>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p>
            <a:r>
              <a:rPr lang="en-US" sz="3200" b="1">
                <a:solidFill>
                  <a:schemeClr val="accent4">
                    <a:lumMod val="50000"/>
                  </a:schemeClr>
                </a:solidFill>
                <a:latin typeface="Arial" panose="020B0604020202020204" pitchFamily="34" charset="0"/>
                <a:cs typeface="Arial" panose="020B0604020202020204" pitchFamily="34" charset="0"/>
              </a:rPr>
              <a:t>PHIẾU HỌC TẬP 4</a:t>
            </a:r>
            <a:endParaRPr lang="en-US" sz="3200" b="1">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92" name="图片 67591" descr="PPT素材-04"/>
          <p:cNvPicPr>
            <a:picLocks noChangeAspect="1"/>
          </p:cNvPicPr>
          <p:nvPr/>
        </p:nvPicPr>
        <p:blipFill>
          <a:blip r:embed="rId1"/>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2"/>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12" name="文本框 52"/>
          <p:cNvSpPr txBox="1"/>
          <p:nvPr/>
        </p:nvSpPr>
        <p:spPr>
          <a:xfrm>
            <a:off x="1542415" y="466090"/>
            <a:ext cx="161036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45"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92" name="图片 67591" descr="PPT素材-04"/>
          <p:cNvPicPr>
            <a:picLocks noChangeAspect="1"/>
          </p:cNvPicPr>
          <p:nvPr/>
        </p:nvPicPr>
        <p:blipFill>
          <a:blip r:embed="rId1"/>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2"/>
          <a:stretch>
            <a:fillRect/>
          </a:stretch>
        </p:blipFill>
        <p:spPr>
          <a:xfrm>
            <a:off x="5985510" y="0"/>
            <a:ext cx="6379210" cy="4657725"/>
          </a:xfrm>
          <a:prstGeom prst="rect">
            <a:avLst/>
          </a:prstGeom>
        </p:spPr>
      </p:pic>
      <p:sp>
        <p:nvSpPr>
          <p:cNvPr id="4" name="Text Box 3"/>
          <p:cNvSpPr txBox="1"/>
          <p:nvPr/>
        </p:nvSpPr>
        <p:spPr>
          <a:xfrm>
            <a:off x="560070" y="3018790"/>
            <a:ext cx="4827905" cy="1938020"/>
          </a:xfrm>
          <a:prstGeom prst="rect">
            <a:avLst/>
          </a:prstGeom>
          <a:noFill/>
          <a:ln w="9525">
            <a:noFill/>
          </a:ln>
        </p:spPr>
        <p:txBody>
          <a:bodyPr wrap="square">
            <a:spAutoFit/>
          </a:bodyPr>
          <a:p>
            <a:pPr indent="0"/>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endParaRPr lang="en-US" sz="2400" b="1">
              <a:solidFill>
                <a:schemeClr val="accent3">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ChangeAspect="1"/>
          </p:cNvPicPr>
          <p:nvPr>
            <p:ph sz="half" idx="2"/>
          </p:nvPr>
        </p:nvPicPr>
        <p:blipFill>
          <a:blip r:embed="rId2"/>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endParaRPr lang="en-US" altLang="zh-CN" sz="2800" b="1" dirty="0">
              <a:solidFill>
                <a:schemeClr val="accent5">
                  <a:lumMod val="50000"/>
                </a:schemeClr>
              </a:solidFill>
              <a:latin typeface="Microsoft YaHei" panose="020B0503020204020204" charset="-122"/>
              <a:ea typeface="Microsoft YaHei" panose="020B0503020204020204" charset="-122"/>
            </a:endParaRPr>
          </a:p>
        </p:txBody>
      </p:sp>
      <p:pic>
        <p:nvPicPr>
          <p:cNvPr id="8" name="Picture 6" descr="7"/>
          <p:cNvPicPr>
            <a:picLocks noChangeAspect="1"/>
          </p:cNvPicPr>
          <p:nvPr/>
        </p:nvPicPr>
        <p:blipFill>
          <a:blip r:embed="rId1"/>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endParaRPr lang="en-US" sz="2800">
              <a:solidFill>
                <a:schemeClr val="accent6">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P spid="2" grpId="0" bldLvl="0" animBg="1"/>
      <p:bldP spid="2" grpId="1" animBg="1"/>
      <p:bldP spid="2" grpId="2" bldLvl="0" animBg="1"/>
      <p:bldP spid="5" grpId="1" animBg="1"/>
      <p:bldP spid="5" grpId="2"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2" name="Text Box 1"/>
          <p:cNvSpPr txBox="1"/>
          <p:nvPr/>
        </p:nvSpPr>
        <p:spPr>
          <a:xfrm>
            <a:off x="506730" y="1958340"/>
            <a:ext cx="3104515"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endParaRPr lang="en-US" sz="2800" b="1">
              <a:solidFill>
                <a:schemeClr val="accent2">
                  <a:lumMod val="75000"/>
                </a:schemeClr>
              </a:solidFill>
              <a:latin typeface="Arial" panose="020B0604020202020204" pitchFamily="34" charset="0"/>
              <a:cs typeface="Arial" panose="020B0604020202020204" pitchFamily="34" charset="0"/>
            </a:endParaRP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4573905" y="990600"/>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4600575" y="3121025"/>
            <a:ext cx="628650" cy="521970"/>
          </a:xfrm>
          <a:prstGeom prst="rect">
            <a:avLst/>
          </a:prstGeom>
          <a:noFill/>
        </p:spPr>
        <p:txBody>
          <a:bodyPr wrap="square" rtlCol="0">
            <a:spAutoFit/>
          </a:bodyPr>
          <a:p>
            <a:r>
              <a:rPr lang="en-US" sz="2800" b="1"/>
              <a:t>2</a:t>
            </a:r>
            <a:endParaRPr lang="en-US" sz="2800" b="1"/>
          </a:p>
        </p:txBody>
      </p:sp>
      <p:sp>
        <p:nvSpPr>
          <p:cNvPr id="11" name="Text Box 10"/>
          <p:cNvSpPr txBox="1"/>
          <p:nvPr/>
        </p:nvSpPr>
        <p:spPr>
          <a:xfrm>
            <a:off x="4573905" y="5345430"/>
            <a:ext cx="628650" cy="521970"/>
          </a:xfrm>
          <a:prstGeom prst="rect">
            <a:avLst/>
          </a:prstGeom>
          <a:noFill/>
        </p:spPr>
        <p:txBody>
          <a:bodyPr wrap="square" rtlCol="0">
            <a:spAutoFit/>
          </a:bodyPr>
          <a:p>
            <a:r>
              <a:rPr lang="en-US" sz="2800" b="1"/>
              <a:t>3</a:t>
            </a:r>
            <a:endParaRPr lang="en-US" sz="2800" b="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endParaRPr lang="en-US" sz="40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2" name="Text Box 1"/>
          <p:cNvSpPr txBox="1"/>
          <p:nvPr/>
        </p:nvSpPr>
        <p:spPr>
          <a:xfrm>
            <a:off x="506730" y="1958975"/>
            <a:ext cx="3104515" cy="224536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endParaRPr lang="en-US" sz="2800" b="1">
              <a:solidFill>
                <a:schemeClr val="accent2">
                  <a:lumMod val="75000"/>
                </a:schemeClr>
              </a:solidFill>
              <a:latin typeface="Arial" panose="020B0604020202020204" pitchFamily="34" charset="0"/>
              <a:cs typeface="Arial" panose="020B0604020202020204" pitchFamily="34" charset="0"/>
            </a:endParaRP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endParaRPr lang="zh-CN" altLang="en-US" sz="28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4573905" y="990600"/>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4600575" y="3121025"/>
            <a:ext cx="628650" cy="521970"/>
          </a:xfrm>
          <a:prstGeom prst="rect">
            <a:avLst/>
          </a:prstGeom>
          <a:noFill/>
        </p:spPr>
        <p:txBody>
          <a:bodyPr wrap="square" rtlCol="0">
            <a:spAutoFit/>
          </a:bodyPr>
          <a:p>
            <a:r>
              <a:rPr lang="en-US" sz="2800" b="1"/>
              <a:t>2</a:t>
            </a:r>
            <a:endParaRPr lang="en-US" sz="2800" b="1"/>
          </a:p>
        </p:txBody>
      </p:sp>
      <p:sp>
        <p:nvSpPr>
          <p:cNvPr id="11" name="Text Box 10"/>
          <p:cNvSpPr txBox="1"/>
          <p:nvPr/>
        </p:nvSpPr>
        <p:spPr>
          <a:xfrm>
            <a:off x="4573905" y="5345430"/>
            <a:ext cx="628650" cy="521970"/>
          </a:xfrm>
          <a:prstGeom prst="rect">
            <a:avLst/>
          </a:prstGeom>
          <a:noFill/>
        </p:spPr>
        <p:txBody>
          <a:bodyPr wrap="square" rtlCol="0">
            <a:spAutoFit/>
          </a:bodyPr>
          <a:p>
            <a:r>
              <a:rPr lang="en-US" sz="2800" b="1"/>
              <a:t>3</a:t>
            </a:r>
            <a:endParaRPr lang="en-US" sz="2800" b="1"/>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endParaRPr lang="en-US" altLang="zh-CN" sz="2800" dirty="0">
              <a:solidFill>
                <a:schemeClr val="tx1">
                  <a:lumMod val="65000"/>
                  <a:lumOff val="35000"/>
                </a:schemeClr>
              </a:solidFill>
              <a:latin typeface="Microsoft YaHei" panose="020B0503020204020204" charset="-122"/>
              <a:ea typeface="Microsoft YaHei" panose="020B0503020204020204" charset="-122"/>
            </a:endParaRP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endParaRPr lang="en-US" altLang="zh-CN" sz="2800" dirty="0">
              <a:solidFill>
                <a:schemeClr val="tx1">
                  <a:lumMod val="65000"/>
                  <a:lumOff val="35000"/>
                </a:schemeClr>
              </a:solidFill>
              <a:latin typeface="Microsoft YaHei" panose="020B0503020204020204" charset="-122"/>
              <a:ea typeface="Microsoft YaHei" panose="020B0503020204020204" charset="-122"/>
            </a:endParaRP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endParaRPr lang="zh-CN" altLang="en-US" sz="2000" dirty="0">
              <a:solidFill>
                <a:schemeClr val="tx1">
                  <a:lumMod val="65000"/>
                  <a:lumOff val="35000"/>
                </a:schemeClr>
              </a:solidFill>
              <a:latin typeface="Microsoft YaHei" panose="020B0503020204020204" charset="-122"/>
              <a:ea typeface="Microsoft YaHei" panose="020B0503020204020204" charset="-122"/>
            </a:endParaRP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endParaRPr lang="zh-CN" altLang="en-US" sz="2000" dirty="0">
              <a:solidFill>
                <a:schemeClr val="tx1">
                  <a:lumMod val="65000"/>
                  <a:lumOff val="35000"/>
                </a:schemeClr>
              </a:solidFill>
              <a:latin typeface="Microsoft YaHei" panose="020B0503020204020204" charset="-122"/>
              <a:ea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7" grpId="0"/>
      <p:bldP spid="1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endParaRPr lang="zh-CN" altLang="en-US" sz="2600" dirty="0">
                <a:solidFill>
                  <a:schemeClr val="tx1">
                    <a:lumMod val="65000"/>
                    <a:lumOff val="35000"/>
                  </a:schemeClr>
                </a:solidFill>
                <a:latin typeface="Microsoft YaHei" panose="020B0503020204020204" charset="-122"/>
                <a:ea typeface="Microsoft YaHei" panose="020B0503020204020204" charset="-122"/>
              </a:endParaRP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endParaRPr lang="zh-CN" altLang="en-US" sz="26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endParaRPr lang="zh-CN" altLang="en-US" sz="2600" dirty="0">
                <a:solidFill>
                  <a:schemeClr val="tx1">
                    <a:lumMod val="65000"/>
                    <a:lumOff val="35000"/>
                  </a:schemeClr>
                </a:solidFill>
                <a:latin typeface="Microsoft YaHei" panose="020B0503020204020204" charset="-122"/>
                <a:ea typeface="Microsoft YaHei" panose="020B0503020204020204" charset="-122"/>
              </a:endParaRPr>
            </a:p>
          </p:txBody>
        </p:sp>
      </p:gr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919095" y="4429760"/>
            <a:ext cx="628650" cy="521970"/>
          </a:xfrm>
          <a:prstGeom prst="rect">
            <a:avLst/>
          </a:prstGeom>
          <a:noFill/>
        </p:spPr>
        <p:txBody>
          <a:bodyPr wrap="square" rtlCol="0">
            <a:spAutoFit/>
          </a:bodyPr>
          <a:p>
            <a:r>
              <a:rPr lang="en-US" sz="2800" b="1"/>
              <a:t>2</a:t>
            </a:r>
            <a:endParaRPr lang="en-US" sz="2800" b="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endParaRPr lang="zh-CN" altLang="en-US" sz="2600" b="1" dirty="0">
                <a:solidFill>
                  <a:schemeClr val="accent4">
                    <a:lumMod val="50000"/>
                  </a:schemeClr>
                </a:solidFill>
                <a:latin typeface="Microsoft YaHei" panose="020B0503020204020204" charset="-122"/>
                <a:ea typeface="Microsoft YaHei" panose="020B0503020204020204" charset="-122"/>
              </a:endParaRP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endParaRPr lang="zh-CN" altLang="en-US" sz="2600" b="1" dirty="0">
                <a:solidFill>
                  <a:schemeClr val="accent4">
                    <a:lumMod val="50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endParaRPr lang="zh-CN" altLang="en-US" sz="2600" b="1" dirty="0">
                <a:solidFill>
                  <a:schemeClr val="accent4">
                    <a:lumMod val="50000"/>
                  </a:schemeClr>
                </a:solidFill>
                <a:latin typeface="Microsoft YaHei" panose="020B0503020204020204" charset="-122"/>
                <a:ea typeface="Microsoft YaHei" panose="020B0503020204020204" charset="-122"/>
              </a:endParaRP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endParaRPr lang="zh-CN" altLang="en-US" sz="2600" b="1" dirty="0">
                <a:solidFill>
                  <a:schemeClr val="accent4">
                    <a:lumMod val="50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919095" y="4429760"/>
            <a:ext cx="628650" cy="521970"/>
          </a:xfrm>
          <a:prstGeom prst="rect">
            <a:avLst/>
          </a:prstGeom>
          <a:noFill/>
        </p:spPr>
        <p:txBody>
          <a:bodyPr wrap="square" rtlCol="0">
            <a:spAutoFit/>
          </a:bodyPr>
          <a:p>
            <a:r>
              <a:rPr lang="en-US" sz="2800" b="1"/>
              <a:t>2</a:t>
            </a:r>
            <a:endParaRPr lang="en-US" sz="2800" b="1"/>
          </a:p>
        </p:txBody>
      </p:sp>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ChangeAspect="1"/>
          </p:cNvPicPr>
          <p:nvPr>
            <p:ph sz="half" idx="2"/>
          </p:nvPr>
        </p:nvPicPr>
        <p:blipFill>
          <a:blip r:embed="rId2"/>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1"/>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p>
            <a:pPr algn="l"/>
            <a:r>
              <a:rPr lang="en-US" sz="2800">
                <a:solidFill>
                  <a:schemeClr val="accent6">
                    <a:lumMod val="50000"/>
                  </a:schemeClr>
                </a:solidFill>
              </a:rPr>
              <a:t>- Phản ứng tỏa nhiệt giải phóng năng lượng (dạng nhiệt) ra môi trường</a:t>
            </a:r>
            <a:endParaRPr lang="en-US" sz="2800">
              <a:solidFill>
                <a:schemeClr val="accent6">
                  <a:lumMod val="50000"/>
                </a:schemeClr>
              </a:solidFill>
            </a:endParaRPr>
          </a:p>
          <a:p>
            <a:pPr algn="l"/>
            <a:r>
              <a:rPr lang="en-US" sz="2800">
                <a:solidFill>
                  <a:schemeClr val="accent6">
                    <a:lumMod val="50000"/>
                  </a:schemeClr>
                </a:solidFill>
              </a:rPr>
              <a:t>- Phản ứng thu nhiệt nhận năng lượng (dạng nhiệt) từ môi trường trong suốt quá trình phản ứng.</a:t>
            </a:r>
            <a:endParaRPr lang="en-US" sz="2800">
              <a:solidFill>
                <a:schemeClr val="accent6">
                  <a:lumMod val="50000"/>
                </a:schemeClr>
              </a:solidFill>
            </a:endParaRPr>
          </a:p>
        </p:txBody>
      </p:sp>
      <p:pic>
        <p:nvPicPr>
          <p:cNvPr id="9" name="Picture 9" descr="9"/>
          <p:cNvPicPr>
            <a:picLocks noChangeAspect="1"/>
          </p:cNvPicPr>
          <p:nvPr/>
        </p:nvPicPr>
        <p:blipFill>
          <a:blip r:embed="rId2"/>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endParaRPr lang="en-US" altLang="zh-CN" sz="2800" b="1" dirty="0">
              <a:solidFill>
                <a:srgbClr val="FF0000"/>
              </a:solidFill>
              <a:latin typeface="Microsoft YaHei" panose="020B0503020204020204" charset="-122"/>
              <a:ea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P spid="5" grpId="1" animBg="1"/>
      <p:bldP spid="10" grpId="0"/>
      <p:bldP spid="11" grpId="0" bldLvl="0" animBg="1"/>
      <p:bldP spid="5"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p>
            <a:pPr algn="ctr"/>
            <a:r>
              <a:rPr lang="en-US" altLang="zh-CN" sz="3600" b="1" dirty="0">
                <a:solidFill>
                  <a:srgbClr val="F77A08"/>
                </a:solidFill>
                <a:latin typeface="Microsoft YaHei" panose="020B0503020204020204" charset="-122"/>
                <a:ea typeface="Microsoft YaHei" panose="020B0503020204020204" charset="-122"/>
              </a:rPr>
              <a:t>III.</a:t>
            </a:r>
            <a:endParaRPr lang="en-US" altLang="zh-CN" sz="3600" b="1" dirty="0">
              <a:solidFill>
                <a:srgbClr val="F77A08"/>
              </a:solidFill>
              <a:latin typeface="Microsoft YaHei" panose="020B0503020204020204" charset="-122"/>
              <a:ea typeface="Microsoft YaHei" panose="020B0503020204020204" charset="-122"/>
            </a:endParaRP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endPar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endParaRP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latin typeface="Impact" panose="020B0806030902050204" charset="0"/>
                <a:ea typeface="Microsoft YaHei" panose="020B0503020204020204" charset="-122"/>
              </a:rPr>
              <a:t>2</a:t>
            </a:r>
            <a:endParaRPr lang="en-US" altLang="zh-CN" sz="2400" dirty="0">
              <a:solidFill>
                <a:schemeClr val="bg1"/>
              </a:solidFill>
              <a:latin typeface="Impact" panose="020B0806030902050204" charset="0"/>
              <a:ea typeface="Microsoft YaHei" panose="020B0503020204020204" charset="-122"/>
            </a:endParaRP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2"/>
          <a:stretch>
            <a:fillRect/>
          </a:stretch>
        </p:blipFill>
        <p:spPr>
          <a:xfrm>
            <a:off x="2601595" y="0"/>
            <a:ext cx="9590405" cy="5013960"/>
          </a:xfrm>
          <a:prstGeom prst="rect">
            <a:avLst/>
          </a:prstGeom>
          <a:noFill/>
          <a:ln w="9525">
            <a:noFill/>
          </a:ln>
        </p:spPr>
      </p:pic>
      <p:pic>
        <p:nvPicPr>
          <p:cNvPr id="102" name="Picture 101"/>
          <p:cNvPicPr/>
          <p:nvPr/>
        </p:nvPicPr>
        <p:blipFill>
          <a:blip r:embed="rId3"/>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endParaRPr lang="en-US" sz="3000" b="1">
              <a:solidFill>
                <a:schemeClr val="tx1"/>
              </a:solidFill>
              <a:highlight>
                <a:srgbClr val="C0C0C0"/>
              </a:highligh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827655" y="4612640"/>
            <a:ext cx="628650" cy="521970"/>
          </a:xfrm>
          <a:prstGeom prst="rect">
            <a:avLst/>
          </a:prstGeom>
          <a:noFill/>
        </p:spPr>
        <p:txBody>
          <a:bodyPr wrap="square" rtlCol="0">
            <a:spAutoFit/>
          </a:bodyPr>
          <a:p>
            <a:r>
              <a:rPr lang="en-US" sz="2800" b="1"/>
              <a:t>2</a:t>
            </a:r>
            <a:endParaRPr lang="en-US" sz="2800" b="1"/>
          </a:p>
        </p:txBody>
      </p:sp>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301498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700" b="0">
                <a:solidFill>
                  <a:schemeClr val="accent1">
                    <a:lumMod val="50000"/>
                  </a:schemeClr>
                </a:solidFill>
                <a:latin typeface="Arial" panose="020B0604020202020204" pitchFamily="34" charset="0"/>
                <a:cs typeface="Arial" panose="020B0604020202020204" pitchFamily="34" charset="0"/>
              </a:rPr>
              <a:t> </a:t>
            </a:r>
            <a:r>
              <a:rPr lang="en-US" sz="2700">
                <a:solidFill>
                  <a:schemeClr val="accent1">
                    <a:lumMod val="50000"/>
                  </a:schemeClr>
                </a:solidFill>
                <a:latin typeface="Arial" panose="020B0604020202020204" pitchFamily="34" charset="0"/>
                <a:cs typeface="Arial" panose="020B0604020202020204" pitchFamily="34" charset="0"/>
              </a:rPr>
              <a:t>Lớp chia thành 6 nhóm hoạt động 6’:</a:t>
            </a:r>
            <a:endParaRPr lang="en-US" sz="2700">
              <a:solidFill>
                <a:schemeClr val="accent1">
                  <a:lumMod val="50000"/>
                </a:schemeClr>
              </a:solidFill>
              <a:latin typeface="Arial" panose="020B0604020202020204" pitchFamily="34" charset="0"/>
              <a:cs typeface="Arial" panose="020B0604020202020204" pitchFamily="34" charset="0"/>
            </a:endParaRPr>
          </a:p>
          <a:p>
            <a:pPr indent="0" algn="ctr"/>
            <a:r>
              <a:rPr lang="en-US" sz="2700">
                <a:solidFill>
                  <a:schemeClr val="accent1">
                    <a:lumMod val="50000"/>
                  </a:schemeClr>
                </a:solidFill>
                <a:latin typeface="Arial" panose="020B0604020202020204" pitchFamily="34" charset="0"/>
                <a:cs typeface="Arial" panose="020B0604020202020204" pitchFamily="34" charset="0"/>
              </a:rPr>
              <a:t>Nhóm 1,3,5: câu 1</a:t>
            </a:r>
            <a:endParaRPr lang="en-US" sz="2700">
              <a:solidFill>
                <a:schemeClr val="accent1">
                  <a:lumMod val="50000"/>
                </a:schemeClr>
              </a:solidFill>
              <a:latin typeface="Arial" panose="020B0604020202020204" pitchFamily="34" charset="0"/>
              <a:cs typeface="Arial" panose="020B0604020202020204" pitchFamily="34" charset="0"/>
            </a:endParaRPr>
          </a:p>
          <a:p>
            <a:pPr indent="0" algn="ctr"/>
            <a:r>
              <a:rPr lang="en-US" sz="2700">
                <a:solidFill>
                  <a:schemeClr val="accent1">
                    <a:lumMod val="50000"/>
                  </a:schemeClr>
                </a:solidFill>
                <a:latin typeface="Arial" panose="020B0604020202020204" pitchFamily="34" charset="0"/>
                <a:cs typeface="Arial" panose="020B0604020202020204" pitchFamily="34" charset="0"/>
              </a:rPr>
              <a:t>Nhóm 2,4,6: câu 2</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738120"/>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400" b="0">
                <a:solidFill>
                  <a:schemeClr val="accent1">
                    <a:lumMod val="50000"/>
                  </a:schemeClr>
                </a:solidFill>
                <a:latin typeface="Arial" panose="020B0604020202020204" pitchFamily="34" charset="0"/>
                <a:cs typeface="Arial" panose="020B0604020202020204" pitchFamily="34" charset="0"/>
              </a:rPr>
              <a:t>Các nhóm trưng bày sản phẩm của nhóm mình(treo lên tường), mỗi nhóm cử một chuyên gia ở lại thuyết trình, các HS còn lại di chuyển đến các sản phẩm của nhóm khác theo sơ đồ sau</a:t>
            </a:r>
            <a:r>
              <a:rPr lang="en-US" sz="2400" b="1">
                <a:solidFill>
                  <a:schemeClr val="accent1">
                    <a:lumMod val="50000"/>
                  </a:schemeClr>
                </a:solidFill>
                <a:latin typeface="Arial" panose="020B0604020202020204" pitchFamily="34" charset="0"/>
                <a:cs typeface="Arial" panose="020B0604020202020204" pitchFamily="34" charset="0"/>
              </a:rPr>
              <a:t>:</a:t>
            </a:r>
            <a:endParaRPr lang="en-US" sz="2400" b="1">
              <a:solidFill>
                <a:schemeClr val="accent1">
                  <a:lumMod val="50000"/>
                </a:schemeClr>
              </a:solidFill>
              <a:latin typeface="Arial" panose="020B0604020202020204" pitchFamily="34" charset="0"/>
              <a:cs typeface="Arial" panose="020B0604020202020204" pitchFamily="34" charset="0"/>
            </a:endParaRPr>
          </a:p>
          <a:p>
            <a:pPr indent="0"/>
            <a:endParaRPr lang="en-US" sz="2400" b="1">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p>
            <a:r>
              <a:rPr lang="en-US"/>
              <a:t>NHÓM XUẤT PHÁT </a:t>
            </a:r>
            <a:endParaRPr lang="en-US"/>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endParaRPr lang="zh-CN" altLang="en-US" sz="2400" dirty="0">
                <a:solidFill>
                  <a:schemeClr val="tx1">
                    <a:lumMod val="65000"/>
                    <a:lumOff val="3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endParaRPr lang="zh-CN" altLang="en-US" sz="2200" dirty="0">
                <a:solidFill>
                  <a:schemeClr val="tx1">
                    <a:lumMod val="65000"/>
                    <a:lumOff val="35000"/>
                  </a:schemeClr>
                </a:solidFill>
                <a:latin typeface="Microsoft YaHei" panose="020B0503020204020204" charset="-122"/>
                <a:ea typeface="Microsoft YaHei" panose="020B0503020204020204" charset="-122"/>
              </a:endParaRP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endParaRPr lang="zh-CN" altLang="en-US" sz="2200" dirty="0">
                <a:solidFill>
                  <a:schemeClr val="tx1">
                    <a:lumMod val="65000"/>
                    <a:lumOff val="3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827655" y="4612640"/>
            <a:ext cx="628650" cy="521970"/>
          </a:xfrm>
          <a:prstGeom prst="rect">
            <a:avLst/>
          </a:prstGeom>
          <a:noFill/>
        </p:spPr>
        <p:txBody>
          <a:bodyPr wrap="square" rtlCol="0">
            <a:spAutoFit/>
          </a:bodyPr>
          <a:p>
            <a:r>
              <a:rPr lang="en-US" sz="2800" b="1"/>
              <a:t>2</a:t>
            </a:r>
            <a:endParaRPr lang="en-US" sz="2800" b="1"/>
          </a:p>
        </p:txBody>
      </p:sp>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endParaRPr lang="en-US" altLang="zh-CN" sz="3200" b="1" dirty="0">
              <a:solidFill>
                <a:srgbClr val="FF0000"/>
              </a:solidFill>
              <a:latin typeface="Calibri Light" panose="020F0302020204030204" charset="0"/>
              <a:ea typeface="Microsoft YaHei" panose="020B0503020204020204" charset="-122"/>
              <a:cs typeface="Calibri Light" panose="020F0302020204030204" charset="0"/>
            </a:endParaRPr>
          </a:p>
        </p:txBody>
      </p:sp>
      <p:pic>
        <p:nvPicPr>
          <p:cNvPr id="3081" name="Picture 9" descr="9"/>
          <p:cNvPicPr>
            <a:picLocks noChangeAspect="1"/>
          </p:cNvPicPr>
          <p:nvPr/>
        </p:nvPicPr>
        <p:blipFill>
          <a:blip r:embed="rId2"/>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ChangeAspect="1"/>
          </p:cNvPicPr>
          <p:nvPr>
            <p:ph sz="half" idx="2"/>
          </p:nvPr>
        </p:nvPicPr>
        <p:blipFill>
          <a:blip r:embed="rId2"/>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1"/>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p>
            <a:pPr algn="l"/>
            <a:r>
              <a:rPr lang="en-US" sz="2800">
                <a:solidFill>
                  <a:schemeClr val="accent6">
                    <a:lumMod val="50000"/>
                  </a:schemeClr>
                </a:solidFill>
              </a:rPr>
              <a:t>Các nhiên liệu như than, xăng, dầu… được sử dụng trong các ngành sản xuất, phục vụ sinh hoạt…</a:t>
            </a:r>
            <a:endParaRPr lang="en-US" sz="2800">
              <a:solidFill>
                <a:schemeClr val="accent6">
                  <a:lumMod val="50000"/>
                </a:schemeClr>
              </a:solidFill>
            </a:endParaRPr>
          </a:p>
        </p:txBody>
      </p:sp>
      <p:pic>
        <p:nvPicPr>
          <p:cNvPr id="9" name="Picture 9" descr="9"/>
          <p:cNvPicPr>
            <a:picLocks noChangeAspect="1"/>
          </p:cNvPicPr>
          <p:nvPr/>
        </p:nvPicPr>
        <p:blipFill>
          <a:blip r:embed="rId2"/>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endParaRPr lang="en-US" altLang="zh-CN" sz="2800" b="1" dirty="0">
              <a:solidFill>
                <a:schemeClr val="accent6">
                  <a:lumMod val="50000"/>
                </a:schemeClr>
              </a:solidFill>
              <a:latin typeface="Microsoft YaHei" panose="020B0503020204020204" charset="-122"/>
              <a:ea typeface="Microsoft YaHei" panose="020B0503020204020204" charset="-122"/>
            </a:endParaRP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endParaRPr lang="en-US" altLang="zh-CN" sz="2800" b="1" dirty="0">
              <a:solidFill>
                <a:schemeClr val="accent6"/>
              </a:solidFill>
              <a:latin typeface="Microsoft YaHei" panose="020B0503020204020204" charset="-122"/>
              <a:ea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2" grpId="0" bldLvl="0" animBg="1"/>
      <p:bldP spid="12" grpId="1" animBg="1"/>
      <p:bldP spid="5" grpId="1" animBg="1"/>
      <p:bldP spid="7" grpId="0" animBg="1"/>
      <p:bldP spid="5" grpId="2"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22530" name="Picture 2" descr="F:\1-原创素材\1_mm1102\PPT\PPT_014\materaials\pageimg_g17.png"/>
          <p:cNvPicPr>
            <a:picLocks noChangeAspect="1" noChangeArrowheads="1"/>
          </p:cNvPicPr>
          <p:nvPr>
            <p:ph sz="half" idx="1"/>
          </p:nvPr>
        </p:nvPicPr>
        <p:blipFill>
          <a:blip r:embed="rId1">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p>
            <a:r>
              <a:rPr lang="en-US" sz="4000" b="1">
                <a:solidFill>
                  <a:srgbClr val="00B050"/>
                </a:solidFill>
                <a:latin typeface="Arial" panose="020B0604020202020204" pitchFamily="34" charset="0"/>
                <a:cs typeface="Arial" panose="020B0604020202020204" pitchFamily="34" charset="0"/>
              </a:rPr>
              <a:t>Hoạt động: LUYỆN TẬP</a:t>
            </a:r>
            <a:endParaRPr lang="en-US" sz="4000" b="1">
              <a:solidFill>
                <a:srgbClr val="00B050"/>
              </a:solidFill>
              <a:latin typeface="Arial" panose="020B0604020202020204" pitchFamily="34" charset="0"/>
              <a:cs typeface="Arial" panose="020B0604020202020204" pitchFamily="34" charset="0"/>
            </a:endParaRPr>
          </a:p>
        </p:txBody>
      </p:sp>
      <p:sp>
        <p:nvSpPr>
          <p:cNvPr id="4" name="Content Placeholder 3"/>
          <p:cNvSpPr/>
          <p:nvPr>
            <p:ph sz="half" idx="2"/>
          </p:nvPr>
        </p:nvSpPr>
        <p:spPr/>
        <p:txBody>
          <a:bodyPr/>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54" name="图片 6153" descr="封面4"/>
          <p:cNvPicPr>
            <a:picLocks noChangeAspect="1"/>
          </p:cNvPicPr>
          <p:nvPr>
            <p:ph sz="half" idx="1"/>
          </p:nvPr>
        </p:nvPicPr>
        <p:blipFill>
          <a:blip r:embed="rId1"/>
          <a:stretch>
            <a:fillRect/>
          </a:stretch>
        </p:blipFill>
        <p:spPr>
          <a:xfrm>
            <a:off x="924560" y="3901440"/>
            <a:ext cx="3000375" cy="1990725"/>
          </a:xfrm>
          <a:prstGeom prst="rect">
            <a:avLst/>
          </a:prstGeom>
          <a:noFill/>
          <a:ln w="9525">
            <a:noFill/>
          </a:ln>
        </p:spPr>
      </p:pic>
      <p:pic>
        <p:nvPicPr>
          <p:cNvPr id="37894" name="图片 37893" descr="1-28"/>
          <p:cNvPicPr>
            <a:picLocks noChangeAspect="1"/>
          </p:cNvPicPr>
          <p:nvPr>
            <p:ph sz="half" idx="2"/>
          </p:nvPr>
        </p:nvPicPr>
        <p:blipFill>
          <a:blip r:embed="rId2"/>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p>
            <a:r>
              <a:rPr lang="en-US" sz="2800" b="1">
                <a:solidFill>
                  <a:schemeClr val="accent5">
                    <a:lumMod val="75000"/>
                  </a:schemeClr>
                </a:solidFill>
              </a:rPr>
              <a:t>- Phần luyện tập có 05 câu hỏi.</a:t>
            </a:r>
            <a:endParaRPr lang="en-US" sz="2800" b="1">
              <a:solidFill>
                <a:schemeClr val="accent5">
                  <a:lumMod val="75000"/>
                </a:schemeClr>
              </a:solidFill>
            </a:endParaRP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endParaRPr lang="en-US" sz="2800" b="1">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Title 13"/>
          <p:cNvSpPr>
            <a:spLocks noGrp="1"/>
          </p:cNvSpPr>
          <p:nvPr>
            <p:ph type="title"/>
          </p:nvPr>
        </p:nvSpPr>
        <p:spPr/>
        <p:txBody>
          <a:bodyPr/>
          <a:p>
            <a:endParaRPr lang="en-US"/>
          </a:p>
        </p:txBody>
      </p:sp>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endParaRPr lang="zh-CN" altLang="en-US" sz="2000" b="1">
              <a:solidFill>
                <a:schemeClr val="bg1"/>
              </a:solidFill>
              <a:sym typeface="+mn-ea"/>
            </a:endParaRP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endParaRPr lang="zh-CN" altLang="en-US" sz="2000" b="1">
              <a:solidFill>
                <a:schemeClr val="tx1"/>
              </a:solidFill>
              <a:sym typeface="+mn-ea"/>
            </a:endParaRP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endParaRPr lang="zh-CN" altLang="en-US" sz="2000" b="1">
              <a:solidFill>
                <a:schemeClr val="bg1"/>
              </a:solidFill>
              <a:sym typeface="+mn-ea"/>
            </a:endParaRP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endParaRPr lang="zh-CN" altLang="en-US" sz="2000" b="1">
              <a:solidFill>
                <a:schemeClr val="tx1"/>
              </a:solidFill>
              <a:sym typeface="+mn-ea"/>
            </a:endParaRP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endParaRPr lang="zh-CN" altLang="en-US" sz="2000" b="1">
              <a:solidFill>
                <a:schemeClr val="tx1"/>
              </a:solidFill>
              <a:sym typeface="+mn-ea"/>
            </a:endParaRP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endParaRPr lang="zh-CN" altLang="en-US" sz="2000" b="1">
              <a:solidFill>
                <a:schemeClr val="bg1"/>
              </a:solidFill>
              <a:sym typeface="+mn-ea"/>
            </a:endParaRPr>
          </a:p>
          <a:p>
            <a:pPr algn="l"/>
            <a:r>
              <a:rPr lang="zh-CN" altLang="en-US" sz="2000" b="1">
                <a:solidFill>
                  <a:schemeClr val="bg1"/>
                </a:solidFill>
                <a:sym typeface="+mn-ea"/>
              </a:rPr>
              <a:t>Trong quá trình phản ứng, số nguyên tử H và số nguyên tử O có thay đổi không?</a:t>
            </a:r>
            <a:endParaRPr lang="zh-CN" altLang="en-US" sz="2000" b="1">
              <a:solidFill>
                <a:schemeClr val="bg1"/>
              </a:solidFill>
              <a:sym typeface="+mn-ea"/>
            </a:endParaRP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endParaRPr lang="zh-CN" altLang="en-US" sz="2000" b="1">
              <a:solidFill>
                <a:schemeClr val="tx1"/>
              </a:solidFill>
              <a:sym typeface="+mn-ea"/>
            </a:endParaRPr>
          </a:p>
          <a:p>
            <a:pPr algn="l"/>
            <a:r>
              <a:rPr lang="zh-CN" altLang="en-US" sz="2000" b="1">
                <a:solidFill>
                  <a:schemeClr val="tx1"/>
                </a:solidFill>
                <a:sym typeface="+mn-ea"/>
              </a:rPr>
              <a:t>C. Không thay đổi. 				D. H tăng còn O giảm. </a:t>
            </a:r>
            <a:endParaRPr lang="zh-CN" altLang="en-US" sz="2000" b="1">
              <a:solidFill>
                <a:schemeClr val="tx1"/>
              </a:solidFill>
              <a:sym typeface="+mn-ea"/>
            </a:endParaRP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endParaRPr lang="zh-CN" altLang="en-US" sz="2000" b="1">
              <a:solidFill>
                <a:schemeClr val="bg1"/>
              </a:solidFill>
              <a:sym typeface="+mn-ea"/>
            </a:endParaRP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endParaRPr lang="zh-CN" altLang="en-US" sz="2000" b="1">
              <a:solidFill>
                <a:schemeClr val="tx1"/>
              </a:solidFill>
              <a:sym typeface="+mn-ea"/>
            </a:endParaRPr>
          </a:p>
          <a:p>
            <a:pPr algn="l"/>
            <a:r>
              <a:rPr lang="zh-CN" altLang="en-US" sz="2000" b="1">
                <a:solidFill>
                  <a:schemeClr val="tx1"/>
                </a:solidFill>
                <a:sym typeface="+mn-ea"/>
              </a:rPr>
              <a:t>C. Có sự thay đổi màu sắc. 			D. Một trong số các dấu hiệu trên.</a:t>
            </a:r>
            <a:endParaRPr lang="zh-CN" altLang="en-US" sz="2000" b="1">
              <a:solidFill>
                <a:schemeClr val="tx1"/>
              </a:solidFill>
              <a:sym typeface="+mn-ea"/>
            </a:endParaRP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endParaRPr lang="zh-CN" altLang="en-US" sz="2000" b="1">
              <a:solidFill>
                <a:schemeClr val="bg1"/>
              </a:solidFill>
              <a:sym typeface="+mn-ea"/>
            </a:endParaRPr>
          </a:p>
          <a:p>
            <a:pPr algn="l"/>
            <a:r>
              <a:rPr lang="zh-CN" altLang="en-US" sz="2000" b="1">
                <a:solidFill>
                  <a:schemeClr val="tx1"/>
                </a:solidFill>
                <a:sym typeface="+mn-ea"/>
              </a:rPr>
              <a:t> (1) Điểu chế oxygen bằng cách đun nóng thuốc tím (KMnO4), ngừng cung cấp nhiệt, phản ứng dừng lại; </a:t>
            </a:r>
            <a:endParaRPr lang="zh-CN" altLang="en-US" sz="2000" b="1">
              <a:solidFill>
                <a:schemeClr val="tx1"/>
              </a:solidFill>
              <a:sym typeface="+mn-ea"/>
            </a:endParaRPr>
          </a:p>
          <a:p>
            <a:pPr algn="l"/>
            <a:r>
              <a:rPr lang="zh-CN" altLang="en-US" sz="2000" b="1">
                <a:solidFill>
                  <a:schemeClr val="tx1"/>
                </a:solidFill>
                <a:sym typeface="+mn-ea"/>
              </a:rPr>
              <a:t>(2) Nung đá vôi (CaCO3); </a:t>
            </a:r>
            <a:endParaRPr lang="zh-CN" altLang="en-US" sz="2000" b="1">
              <a:solidFill>
                <a:schemeClr val="tx1"/>
              </a:solidFill>
              <a:sym typeface="+mn-ea"/>
            </a:endParaRPr>
          </a:p>
          <a:p>
            <a:pPr algn="l"/>
            <a:r>
              <a:rPr lang="zh-CN" altLang="en-US" sz="2000" b="1">
                <a:solidFill>
                  <a:schemeClr val="tx1"/>
                </a:solidFill>
                <a:sym typeface="+mn-ea"/>
              </a:rPr>
              <a:t>(3) Tôi vôi (CaO với nước); </a:t>
            </a:r>
            <a:endParaRPr lang="zh-CN" altLang="en-US" sz="2000" b="1">
              <a:solidFill>
                <a:schemeClr val="tx1"/>
              </a:solidFill>
              <a:sym typeface="+mn-ea"/>
            </a:endParaRP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endParaRPr lang="zh-CN" altLang="en-US" sz="2000" b="1">
              <a:solidFill>
                <a:schemeClr val="tx1"/>
              </a:solidFill>
              <a:sym typeface="+mn-ea"/>
            </a:endParaRPr>
          </a:p>
          <a:p>
            <a:pPr algn="l"/>
            <a:r>
              <a:rPr lang="zh-CN" altLang="en-US" sz="2000" b="1">
                <a:solidFill>
                  <a:schemeClr val="tx1"/>
                </a:solidFill>
                <a:sym typeface="+mn-ea"/>
              </a:rPr>
              <a:t>(5) Quang hợp của cây xanh.</a:t>
            </a:r>
            <a:endParaRPr lang="zh-CN" altLang="en-US" sz="2000" b="1">
              <a:solidFill>
                <a:schemeClr val="tx1"/>
              </a:solidFill>
              <a:sym typeface="+mn-ea"/>
            </a:endParaRPr>
          </a:p>
          <a:p>
            <a:pPr algn="l"/>
            <a:r>
              <a:rPr lang="zh-CN" altLang="en-US" sz="2000" b="1">
                <a:solidFill>
                  <a:schemeClr val="tx1"/>
                </a:solidFill>
                <a:sym typeface="+mn-ea"/>
              </a:rPr>
              <a:t>Các phản ứng thu nhiệt là</a:t>
            </a:r>
            <a:endParaRPr lang="zh-CN" altLang="en-US" sz="2000" b="1">
              <a:solidFill>
                <a:schemeClr val="tx1"/>
              </a:solidFill>
              <a:sym typeface="+mn-ea"/>
            </a:endParaRP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endParaRPr lang="zh-CN" altLang="en-US" sz="2000" b="1">
              <a:solidFill>
                <a:schemeClr val="tx1"/>
              </a:solidFill>
              <a:sym typeface="+mn-ea"/>
            </a:endParaRP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p>
            <a:r>
              <a:rPr lang="en-US" sz="2800" b="1">
                <a:solidFill>
                  <a:schemeClr val="accent2">
                    <a:lumMod val="20000"/>
                    <a:lumOff val="80000"/>
                  </a:schemeClr>
                </a:solidFill>
              </a:rPr>
              <a:t>BỘ CÂU HỎI SỐ 1</a:t>
            </a:r>
            <a:endParaRPr lang="en-US" sz="2800" b="1">
              <a:solidFill>
                <a:schemeClr val="accent2">
                  <a:lumMod val="20000"/>
                  <a:lumOff val="80000"/>
                </a:schemeClr>
              </a:solidFill>
            </a:endParaRPr>
          </a:p>
        </p:txBody>
      </p:sp>
      <p:pic>
        <p:nvPicPr>
          <p:cNvPr id="46125" name="图片 46124" descr="png-0730"/>
          <p:cNvPicPr>
            <a:picLocks noChangeAspect="1"/>
          </p:cNvPicPr>
          <p:nvPr>
            <p:ph sz="half" idx="2"/>
          </p:nvPr>
        </p:nvPicPr>
        <p:blipFill>
          <a:blip r:embed="rId2"/>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2"/>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2"/>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2"/>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2"/>
          <a:stretch>
            <a:fillRect/>
          </a:stretch>
        </p:blipFill>
        <p:spPr>
          <a:xfrm>
            <a:off x="734695" y="6394450"/>
            <a:ext cx="434975" cy="4349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8" name="Picture 6" descr="7"/>
          <p:cNvPicPr>
            <a:picLocks noChangeAspect="1"/>
          </p:cNvPicPr>
          <p:nvPr>
            <p:ph sz="half" idx="1"/>
          </p:nvPr>
        </p:nvPicPr>
        <p:blipFill>
          <a:blip r:embed="rId1"/>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endParaRPr lang="zh-CN" altLang="en-US" sz="2200" b="1">
              <a:solidFill>
                <a:schemeClr val="bg1"/>
              </a:solidFill>
              <a:sym typeface="+mn-ea"/>
            </a:endParaRP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endParaRPr lang="zh-CN" altLang="en-US" sz="2200" b="1">
              <a:solidFill>
                <a:schemeClr val="tx1"/>
              </a:solidFill>
              <a:sym typeface="+mn-ea"/>
            </a:endParaRPr>
          </a:p>
          <a:p>
            <a:pPr algn="l"/>
            <a:r>
              <a:rPr lang="zh-CN" altLang="en-US" sz="2200" b="1">
                <a:solidFill>
                  <a:schemeClr val="tx1"/>
                </a:solidFill>
                <a:sym typeface="+mn-ea"/>
              </a:rPr>
              <a:t>A. Phản ứng tỏa nhiệt. 			B. Phản ứng thu nhiệt.</a:t>
            </a:r>
            <a:endParaRPr lang="zh-CN" altLang="en-US" sz="2200" b="1">
              <a:solidFill>
                <a:schemeClr val="tx1"/>
              </a:solidFill>
              <a:sym typeface="+mn-ea"/>
            </a:endParaRPr>
          </a:p>
          <a:p>
            <a:pPr algn="l"/>
            <a:r>
              <a:rPr lang="zh-CN" altLang="en-US" sz="2200" b="1">
                <a:solidFill>
                  <a:schemeClr val="tx1"/>
                </a:solidFill>
                <a:sym typeface="+mn-ea"/>
              </a:rPr>
              <a:t>B. Phản ứng phân hủy. 			C. Phản ứng trao đổi.</a:t>
            </a:r>
            <a:endParaRPr lang="zh-CN" altLang="en-US" sz="2200" b="1">
              <a:solidFill>
                <a:schemeClr val="tx1"/>
              </a:solidFill>
              <a:sym typeface="+mn-ea"/>
            </a:endParaRP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endParaRPr lang="zh-CN" altLang="en-US" sz="2200" b="1">
              <a:solidFill>
                <a:schemeClr val="tx1"/>
              </a:solidFill>
              <a:sym typeface="+mn-ea"/>
            </a:endParaRP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endParaRPr lang="zh-CN" altLang="en-US" sz="2200" b="1">
              <a:solidFill>
                <a:schemeClr val="bg1"/>
              </a:solidFill>
              <a:sym typeface="+mn-ea"/>
            </a:endParaRP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endParaRPr lang="zh-CN" altLang="en-US" sz="2200" b="1">
              <a:solidFill>
                <a:schemeClr val="tx1"/>
              </a:solidFill>
              <a:sym typeface="+mn-ea"/>
            </a:endParaRP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endParaRPr lang="zh-CN" altLang="en-US" sz="2200" b="1">
              <a:solidFill>
                <a:schemeClr val="tx1"/>
              </a:solidFill>
              <a:sym typeface="+mn-ea"/>
            </a:endParaRP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endParaRPr lang="zh-CN" altLang="en-US" sz="2200" b="1">
              <a:solidFill>
                <a:schemeClr val="bg1"/>
              </a:solidFill>
              <a:sym typeface="+mn-ea"/>
            </a:endParaRP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a:t>
            </a:r>
            <a:r>
              <a:rPr lang="zh-CN" altLang="en-US" sz="2200" b="1">
                <a:solidFill>
                  <a:schemeClr val="tx1"/>
                </a:solidFill>
                <a:sym typeface="+mn-ea"/>
              </a:rPr>
              <a:t>Phản ứng tiếp tục giữa hydrogen và sản phẩm. </a:t>
            </a:r>
            <a:endParaRPr lang="zh-CN" altLang="en-US" sz="2200" b="1">
              <a:solidFill>
                <a:schemeClr val="tx1"/>
              </a:solidFill>
              <a:sym typeface="+mn-ea"/>
            </a:endParaRP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a:t>
            </a:r>
            <a:r>
              <a:rPr lang="zh-CN" altLang="en-US" sz="2200" b="1">
                <a:solidFill>
                  <a:schemeClr val="tx1"/>
                </a:solidFill>
                <a:sym typeface="+mn-ea"/>
              </a:rPr>
              <a:t>Phản ứng dừng lại.</a:t>
            </a:r>
            <a:endParaRPr lang="zh-CN" altLang="en-US" sz="2200" b="1">
              <a:solidFill>
                <a:schemeClr val="tx1"/>
              </a:solidFill>
              <a:sym typeface="+mn-ea"/>
            </a:endParaRP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endParaRPr lang="zh-CN" altLang="en-US" sz="2200" b="1">
              <a:solidFill>
                <a:schemeClr val="bg1"/>
              </a:solidFill>
              <a:sym typeface="+mn-ea"/>
            </a:endParaRP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endParaRPr lang="zh-CN" altLang="en-US" sz="2200" b="1">
              <a:solidFill>
                <a:schemeClr val="tx1"/>
              </a:solidFill>
              <a:sym typeface="+mn-ea"/>
            </a:endParaRP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endParaRPr lang="zh-CN" altLang="en-US" sz="2200" b="1">
              <a:solidFill>
                <a:schemeClr val="tx1"/>
              </a:solidFill>
              <a:sym typeface="+mn-ea"/>
            </a:endParaRP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p>
            <a:r>
              <a:rPr lang="en-US" sz="2800" b="1">
                <a:solidFill>
                  <a:schemeClr val="accent2">
                    <a:lumMod val="20000"/>
                    <a:lumOff val="80000"/>
                  </a:schemeClr>
                </a:solidFill>
              </a:rPr>
              <a:t>BỘ CÂU HỎI SỐ 2</a:t>
            </a:r>
            <a:endParaRPr lang="en-US" sz="2800" b="1">
              <a:solidFill>
                <a:schemeClr val="accent2">
                  <a:lumMod val="20000"/>
                  <a:lumOff val="80000"/>
                </a:schemeClr>
              </a:solidFill>
            </a:endParaRPr>
          </a:p>
        </p:txBody>
      </p:sp>
      <p:pic>
        <p:nvPicPr>
          <p:cNvPr id="46125" name="图片 46124" descr="png-0730"/>
          <p:cNvPicPr>
            <a:picLocks noChangeAspect="1"/>
          </p:cNvPicPr>
          <p:nvPr>
            <p:ph sz="half" idx="2"/>
          </p:nvPr>
        </p:nvPicPr>
        <p:blipFill>
          <a:blip r:embed="rId2"/>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2"/>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2"/>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2"/>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2"/>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p>
            <a:r>
              <a:rPr lang="en-US" sz="2800" b="1">
                <a:solidFill>
                  <a:schemeClr val="accent5">
                    <a:lumMod val="75000"/>
                  </a:schemeClr>
                </a:solidFill>
              </a:rPr>
              <a:t>1. Giải thích tại sao ở các trạm bơm xăng dầu lại có biển báo cấm lửa.</a:t>
            </a:r>
            <a:endParaRPr lang="en-US" sz="2800" b="1">
              <a:solidFill>
                <a:schemeClr val="accent5">
                  <a:lumMod val="75000"/>
                </a:schemeClr>
              </a:solidFill>
            </a:endParaRPr>
          </a:p>
          <a:p>
            <a:r>
              <a:rPr lang="en-US" sz="2800" b="1">
                <a:solidFill>
                  <a:schemeClr val="accent5">
                    <a:lumMod val="75000"/>
                  </a:schemeClr>
                </a:solidFill>
              </a:rPr>
              <a:t>2. Quét nước vôi tôi lên tường, sau 1 thời gian thấy có lớp chất rắn khô cứng lại. </a:t>
            </a:r>
            <a:endParaRPr lang="en-US" sz="2800" b="1">
              <a:solidFill>
                <a:schemeClr val="accent5">
                  <a:lumMod val="75000"/>
                </a:schemeClr>
              </a:solidFill>
            </a:endParaRPr>
          </a:p>
          <a:p>
            <a:r>
              <a:rPr lang="en-US" sz="2800" b="1">
                <a:solidFill>
                  <a:schemeClr val="accent5">
                    <a:lumMod val="75000"/>
                  </a:schemeClr>
                </a:solidFill>
              </a:rPr>
              <a:t>   a) Nêu dấu hiệu phản ứng.</a:t>
            </a:r>
            <a:endParaRPr lang="en-US" sz="2800" b="1">
              <a:solidFill>
                <a:schemeClr val="accent5">
                  <a:lumMod val="75000"/>
                </a:schemeClr>
              </a:solidFill>
            </a:endParaRP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endParaRPr lang="en-US" sz="2800" b="1">
              <a:solidFill>
                <a:schemeClr val="accent5">
                  <a:lumMod val="75000"/>
                </a:schemeClr>
              </a:solidFill>
            </a:endParaRPr>
          </a:p>
        </p:txBody>
      </p:sp>
      <p:pic>
        <p:nvPicPr>
          <p:cNvPr id="22530" name="Picture 2" descr="F:\1-原创素材\1_mm1102\PPT\PPT_014\materaials\pageimg_g17.png"/>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p>
            <a:r>
              <a:rPr lang="en-US" sz="2800" b="1">
                <a:solidFill>
                  <a:schemeClr val="accent1"/>
                </a:solidFill>
              </a:rPr>
              <a:t>Hoạt động nhóm đôi</a:t>
            </a:r>
            <a:endParaRPr lang="en-US" sz="28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endParaRPr lang="zh-CN" altLang="en-US" sz="2400" dirty="0">
                <a:solidFill>
                  <a:schemeClr val="accent5">
                    <a:lumMod val="75000"/>
                  </a:schemeClr>
                </a:solidFill>
                <a:latin typeface="Microsoft YaHei" panose="020B0503020204020204" charset="-122"/>
                <a:ea typeface="Microsoft YaHei" panose="020B0503020204020204" charset="-122"/>
              </a:endParaRP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endParaRPr lang="zh-CN" altLang="en-US" sz="2400" dirty="0">
                <a:solidFill>
                  <a:schemeClr val="accent5">
                    <a:lumMod val="75000"/>
                  </a:schemeClr>
                </a:solidFill>
                <a:latin typeface="Microsoft YaHei" panose="020B0503020204020204" charset="-122"/>
                <a:ea typeface="Microsoft YaHei" panose="020B0503020204020204" charset="-122"/>
              </a:endParaRP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endParaRPr lang="zh-CN" altLang="en-US" sz="2400" dirty="0">
                <a:solidFill>
                  <a:schemeClr val="accent5">
                    <a:lumMod val="75000"/>
                  </a:schemeClr>
                </a:solidFill>
                <a:latin typeface="Microsoft YaHei" panose="020B0503020204020204" charset="-122"/>
                <a:ea typeface="Microsoft YaHei" panose="020B0503020204020204" charset="-122"/>
              </a:endParaRPr>
            </a:p>
          </p:txBody>
        </p:sp>
      </p:grpSp>
      <p:sp>
        <p:nvSpPr>
          <p:cNvPr id="9" name="Text Box 8"/>
          <p:cNvSpPr txBox="1"/>
          <p:nvPr/>
        </p:nvSpPr>
        <p:spPr>
          <a:xfrm>
            <a:off x="2919095" y="1274445"/>
            <a:ext cx="628650" cy="521970"/>
          </a:xfrm>
          <a:prstGeom prst="rect">
            <a:avLst/>
          </a:prstGeom>
          <a:noFill/>
        </p:spPr>
        <p:txBody>
          <a:bodyPr wrap="square" rtlCol="0">
            <a:spAutoFit/>
          </a:bodyPr>
          <a:p>
            <a:r>
              <a:rPr lang="en-US" sz="2800" b="1"/>
              <a:t>1</a:t>
            </a:r>
            <a:endParaRPr lang="en-US" sz="2800" b="1"/>
          </a:p>
        </p:txBody>
      </p:sp>
      <p:sp>
        <p:nvSpPr>
          <p:cNvPr id="10" name="Text Box 9"/>
          <p:cNvSpPr txBox="1"/>
          <p:nvPr/>
        </p:nvSpPr>
        <p:spPr>
          <a:xfrm>
            <a:off x="2919095" y="4429760"/>
            <a:ext cx="628650" cy="521970"/>
          </a:xfrm>
          <a:prstGeom prst="rect">
            <a:avLst/>
          </a:prstGeom>
          <a:noFill/>
        </p:spPr>
        <p:txBody>
          <a:bodyPr wrap="square" rtlCol="0">
            <a:spAutoFit/>
          </a:bodyPr>
          <a:p>
            <a:r>
              <a:rPr lang="en-US" sz="2800" b="1"/>
              <a:t>2</a:t>
            </a:r>
            <a:endParaRPr lang="en-US" sz="2800" b="1"/>
          </a:p>
        </p:txBody>
      </p:sp>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p>
            <a:r>
              <a:rPr lang="en-US" sz="2400">
                <a:solidFill>
                  <a:schemeClr val="accent5">
                    <a:lumMod val="75000"/>
                  </a:schemeClr>
                </a:solidFill>
                <a:latin typeface="Arial" panose="020B0604020202020204" pitchFamily="34" charset="0"/>
                <a:cs typeface="Arial" panose="020B0604020202020204" pitchFamily="34" charset="0"/>
              </a:rPr>
              <a:t>→</a:t>
            </a:r>
            <a:endParaRPr lang="en-US" sz="2400">
              <a:solidFill>
                <a:schemeClr val="accent5">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gridCol w="6096000"/>
              </a:tblGrid>
              <a:tr h="640715">
                <a:tc gridSpan="2">
                  <a:txBody>
                    <a:bodyPr/>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cPr/>
                </a:tc>
              </a:tr>
              <a:tr h="3038475">
                <a:tc gridSpan="2">
                  <a:txBody>
                    <a:bodyPr/>
                    <a:p>
                      <a:pPr>
                        <a:buNone/>
                      </a:pPr>
                      <a:endParaRPr lang="en-US"/>
                    </a:p>
                  </a:txBody>
                  <a:tcPr/>
                </a:tc>
                <a:tc hMerge="1">
                  <a:tcPr/>
                </a:tc>
              </a:tr>
              <a:tr h="502920">
                <a:tc>
                  <a:txBody>
                    <a:bodyPr/>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355090">
                <a:tc>
                  <a:txBody>
                    <a:bodyPr/>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355090">
                <a:tc>
                  <a:txBody>
                    <a:bodyPr/>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bl>
          </a:graphicData>
        </a:graphic>
      </p:graphicFrame>
      <p:pic>
        <p:nvPicPr>
          <p:cNvPr id="4" name="Picture 3"/>
          <p:cNvPicPr/>
          <p:nvPr/>
        </p:nvPicPr>
        <p:blipFill>
          <a:blip r:embed="rId1"/>
          <a:stretch>
            <a:fillRect/>
          </a:stretch>
        </p:blipFill>
        <p:spPr>
          <a:xfrm>
            <a:off x="1602105" y="647700"/>
            <a:ext cx="7900670" cy="294322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1"/>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2"/>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3"/>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4"/>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p>
            <a:r>
              <a:rPr lang="en-US" sz="4000" b="1">
                <a:solidFill>
                  <a:srgbClr val="FF0000"/>
                </a:solidFill>
              </a:rPr>
              <a:t>KẾT QUẢ</a:t>
            </a:r>
            <a:endParaRPr lang="en-US" sz="4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endPar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endParaRPr>
          </a:p>
        </p:txBody>
      </p:sp>
      <p:sp>
        <p:nvSpPr>
          <p:cNvPr id="2" name="Text Box 1"/>
          <p:cNvSpPr txBox="1"/>
          <p:nvPr/>
        </p:nvSpPr>
        <p:spPr>
          <a:xfrm>
            <a:off x="2186305" y="1667510"/>
            <a:ext cx="8335010" cy="2676525"/>
          </a:xfrm>
          <a:prstGeom prst="rect">
            <a:avLst/>
          </a:prstGeom>
          <a:noFill/>
          <a:ln w="9525">
            <a:noFill/>
          </a:ln>
        </p:spPr>
        <p:txBody>
          <a:bodyPr wrap="square">
            <a:spAutoFit/>
          </a:bodyPr>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endParaRPr lang="en-US" sz="2400" b="1">
              <a:solidFill>
                <a:schemeClr val="accent6">
                  <a:lumMod val="50000"/>
                </a:schemeClr>
              </a:solidFill>
              <a:latin typeface="Arial" panose="020B0604020202020204" pitchFamily="34" charset="0"/>
              <a:cs typeface="Arial" panose="020B0604020202020204" pitchFamily="34" charset="0"/>
            </a:endParaRP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endParaRPr lang="en-US" sz="2400" b="1">
              <a:solidFill>
                <a:schemeClr val="accent6">
                  <a:lumMod val="50000"/>
                </a:schemeClr>
              </a:solidFill>
              <a:latin typeface="Arial" panose="020B0604020202020204" pitchFamily="34" charset="0"/>
              <a:cs typeface="Arial" panose="020B0604020202020204" pitchFamily="34" charset="0"/>
            </a:endParaRP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endParaRPr lang="en-US" sz="2400" b="1">
              <a:solidFill>
                <a:schemeClr val="accent6">
                  <a:lumMod val="50000"/>
                </a:schemeClr>
              </a:solidFill>
              <a:latin typeface="Arial" panose="020B0604020202020204" pitchFamily="34" charset="0"/>
              <a:cs typeface="Arial" panose="020B0604020202020204" pitchFamily="34" charset="0"/>
            </a:endParaRP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endParaRPr lang="en-US" sz="2400" b="1">
              <a:solidFill>
                <a:schemeClr val="accent6">
                  <a:lumMod val="50000"/>
                </a:schemeClr>
              </a:solidFill>
              <a:latin typeface="Arial" panose="020B0604020202020204" pitchFamily="34" charset="0"/>
              <a:cs typeface="Arial" panose="020B0604020202020204" pitchFamily="34" charset="0"/>
            </a:endParaRP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Content Placeholder 100"/>
          <p:cNvPicPr>
            <a:picLocks noChangeAspect="1"/>
          </p:cNvPicPr>
          <p:nvPr/>
        </p:nvPicPr>
        <p:blipFill>
          <a:blip r:embed="rId1"/>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gridCol w="6096000"/>
              </a:tblGrid>
              <a:tr h="647700">
                <a:tc gridSpan="2">
                  <a:txBody>
                    <a:bodyPr/>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cPr/>
                </a:tc>
              </a:tr>
              <a:tr h="3073400">
                <a:tc gridSpan="2">
                  <a:txBody>
                    <a:bodyPr/>
                    <a:p>
                      <a:pPr>
                        <a:buNone/>
                      </a:pPr>
                      <a:endParaRPr lang="en-US"/>
                    </a:p>
                  </a:txBody>
                  <a:tcPr/>
                </a:tc>
                <a:tc hMerge="1">
                  <a:tcPr/>
                </a:tc>
              </a:tr>
              <a:tr h="508635">
                <a:tc>
                  <a:txBody>
                    <a:bodyPr/>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257300">
                <a:tc>
                  <a:txBody>
                    <a:bodyPr/>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r h="1370330">
                <a:tc>
                  <a:txBody>
                    <a:bodyPr/>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c>
                  <a:txBody>
                    <a:bodyPr/>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vert="horz" anchor="t" anchorCtr="0"/>
                </a:tc>
              </a:tr>
            </a:tbl>
          </a:graphicData>
        </a:graphic>
      </p:graphicFrame>
      <p:pic>
        <p:nvPicPr>
          <p:cNvPr id="4" name="Picture 3"/>
          <p:cNvPicPr/>
          <p:nvPr/>
        </p:nvPicPr>
        <p:blipFill>
          <a:blip r:embed="rId1"/>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endParaRPr lang="en-US" sz="2400">
              <a:solidFill>
                <a:schemeClr val="accent6">
                  <a:lumMod val="50000"/>
                </a:schemeClr>
              </a:solidFill>
              <a:latin typeface="Arial" panose="020B0604020202020204" pitchFamily="34" charset="0"/>
              <a:cs typeface="Arial" panose="020B0604020202020204" pitchFamily="34" charset="0"/>
              <a:sym typeface="+mn-ea"/>
            </a:endParaRP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endParaRPr lang="en-US" sz="2400">
              <a:solidFill>
                <a:schemeClr val="accent6">
                  <a:lumMod val="50000"/>
                </a:schemeClr>
              </a:solidFill>
              <a:latin typeface="Arial" panose="020B0604020202020204" pitchFamily="34" charset="0"/>
              <a:cs typeface="Arial" panose="020B0604020202020204" pitchFamily="34" charset="0"/>
              <a:sym typeface="+mn-ea"/>
            </a:endParaRP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endParaRPr lang="en-US" sz="2400">
              <a:solidFill>
                <a:schemeClr val="accent6">
                  <a:lumMod val="50000"/>
                </a:schemeClr>
              </a:solidFill>
              <a:latin typeface="Arial" panose="020B0604020202020204" pitchFamily="34" charset="0"/>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5" grpId="1"/>
      <p:bldP spid="3" grpId="2"/>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477645" y="159385"/>
            <a:ext cx="8364220" cy="829945"/>
          </a:xfrm>
          <a:prstGeom prst="rect">
            <a:avLst/>
          </a:prstGeom>
          <a:noFill/>
          <a:ln w="9525">
            <a:noFill/>
          </a:ln>
        </p:spPr>
        <p:txBody>
          <a:bodyPr wrap="square">
            <a:spAutoFit/>
          </a:bodyPr>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endPar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4"/>
          <a:stretch>
            <a:fillRect/>
          </a:stretch>
        </p:blipFill>
        <p:spPr>
          <a:xfrm>
            <a:off x="858520" y="-254000"/>
            <a:ext cx="6860540" cy="4444365"/>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p>
            <a:pPr algn="l"/>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endParaRPr lang="en-US" sz="2800" b="1">
              <a:solidFill>
                <a:srgbClr val="FF0000"/>
              </a:solidFill>
              <a:latin typeface="Bahnschrift Light" panose="020B0502040204020203" charset="0"/>
              <a:cs typeface="Bahnschrift Light" panose="020B0502040204020203" charset="0"/>
            </a:endParaRP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en-US"/>
          </a:p>
        </p:txBody>
      </p:sp>
      <p:pic>
        <p:nvPicPr>
          <p:cNvPr id="33800" name="图片 33799" descr="1-25"/>
          <p:cNvPicPr>
            <a:picLocks noChangeAspect="1"/>
          </p:cNvPicPr>
          <p:nvPr/>
        </p:nvPicPr>
        <p:blipFill>
          <a:blip r:embed="rId5"/>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p>
            <a:r>
              <a:rPr lang="en-US" sz="3200" b="1">
                <a:solidFill>
                  <a:schemeClr val="accent6"/>
                </a:solidFill>
                <a:latin typeface="+mj-lt"/>
                <a:cs typeface="+mj-lt"/>
              </a:rPr>
              <a:t>BIẾN ĐỔI VẬT LÝ</a:t>
            </a:r>
            <a:endParaRPr lang="en-US" sz="3200" b="1">
              <a:solidFill>
                <a:schemeClr val="accent6"/>
              </a:solidFill>
              <a:latin typeface="+mj-lt"/>
              <a:cs typeface="+mj-lt"/>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18613</Words>
  <Application>WPS Presentation</Application>
  <PresentationFormat>宽屏</PresentationFormat>
  <Paragraphs>744</Paragraphs>
  <Slides>62</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62</vt:i4>
      </vt:variant>
    </vt:vector>
  </HeadingPairs>
  <TitlesOfParts>
    <vt:vector size="78" baseType="lpstr">
      <vt:lpstr>Arial</vt:lpstr>
      <vt:lpstr>SimSun</vt:lpstr>
      <vt:lpstr>Wingdings</vt:lpstr>
      <vt:lpstr>Times New Roman</vt:lpstr>
      <vt:lpstr>Microsoft YaHei</vt:lpstr>
      <vt:lpstr>Impact</vt:lpstr>
      <vt:lpstr>黑体</vt:lpstr>
      <vt:lpstr>Bahnschrift Light</vt:lpstr>
      <vt:lpstr>Calibri Light</vt:lpstr>
      <vt:lpstr>Arial Unicode MS</vt:lpstr>
      <vt:lpstr>Calibri</vt:lpstr>
      <vt:lpstr>Aharoni</vt:lpstr>
      <vt:lpstr>Yu Gothic UI Semibold</vt:lpstr>
      <vt:lpstr>Sitka Text</vt:lpstr>
      <vt:lpstr>Impact MT Std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Thí nghiệm: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Phương trình chữ:    Tên các chất phản ứng                Tên các sản phẩm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TGDD-LENOVO</cp:lastModifiedBy>
  <cp:revision>58</cp:revision>
  <dcterms:created xsi:type="dcterms:W3CDTF">2017-05-28T12:28:00Z</dcterms:created>
  <dcterms:modified xsi:type="dcterms:W3CDTF">2023-07-24T15:10:27Z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