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05" r:id="rId2"/>
    <p:sldId id="258" r:id="rId3"/>
    <p:sldId id="278" r:id="rId4"/>
    <p:sldId id="443" r:id="rId5"/>
    <p:sldId id="279" r:id="rId6"/>
    <p:sldId id="270" r:id="rId7"/>
    <p:sldId id="285" r:id="rId8"/>
    <p:sldId id="286" r:id="rId9"/>
    <p:sldId id="289" r:id="rId10"/>
    <p:sldId id="445" r:id="rId11"/>
    <p:sldId id="290" r:id="rId12"/>
    <p:sldId id="291" r:id="rId13"/>
    <p:sldId id="444" r:id="rId14"/>
    <p:sldId id="30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cb" initials="v" lastIdx="2" clrIdx="0">
    <p:extLst>
      <p:ext uri="{19B8F6BF-5375-455C-9EA6-DF929625EA0E}">
        <p15:presenceInfo xmlns:p15="http://schemas.microsoft.com/office/powerpoint/2012/main" userId="vc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00"/>
    <a:srgbClr val="FF0066"/>
    <a:srgbClr val="0000FF"/>
    <a:srgbClr val="A4A5A4"/>
    <a:srgbClr val="FF6699"/>
    <a:srgbClr val="CC0099"/>
    <a:srgbClr val="1E7DB0"/>
    <a:srgbClr val="4183C1"/>
    <a:srgbClr val="4581B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3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9E9AB-56E6-4861-B98A-278E0D601529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2E726-6235-4192-A0DF-57DEE7C72F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183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A4AF9-DB12-4664-9971-3B3E58DB2780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37E5D-96DC-42CA-B2C8-CAAC2C94BA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73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5278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 userDrawn="1"/>
        </p:nvSpPr>
        <p:spPr>
          <a:xfrm>
            <a:off x="185732" y="257175"/>
            <a:ext cx="11672896" cy="6343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838200" y="6562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l" defTabSz="914400" rtl="0" eaLnBrk="1" latinLnBrk="0" hangingPunct="1"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F8D9F-F217-4000-9EF7-0044F8CBB233}" type="datetimeFigureOut">
              <a:rPr lang="vi-VN" smtClean="0"/>
              <a:pPr/>
              <a:t>09/06/2025</a:t>
            </a:fld>
            <a:endParaRPr lang="vi-VN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38600" y="6562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10600" y="6562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813015-DEBA-435B-B5CC-142B2C4B03F4}" type="slidenum">
              <a:rPr lang="vi-VN" smtClean="0"/>
              <a:pPr/>
              <a:t>‹#›</a:t>
            </a:fld>
            <a:endParaRPr lang="vi-VN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47639" y="511171"/>
            <a:ext cx="714310" cy="457200"/>
            <a:chOff x="-123825" y="654051"/>
            <a:chExt cx="895090" cy="457200"/>
          </a:xfrm>
        </p:grpSpPr>
        <p:sp>
          <p:nvSpPr>
            <p:cNvPr id="13" name="Oval 12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1858628" y="257175"/>
            <a:ext cx="190500" cy="6343650"/>
            <a:chOff x="11772900" y="257175"/>
            <a:chExt cx="190500" cy="6343650"/>
          </a:xfrm>
        </p:grpSpPr>
        <p:sp>
          <p:nvSpPr>
            <p:cNvPr id="17" name="Rectangle 16"/>
            <p:cNvSpPr/>
            <p:nvPr/>
          </p:nvSpPr>
          <p:spPr>
            <a:xfrm>
              <a:off x="11772900" y="257175"/>
              <a:ext cx="190500" cy="19049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00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772900" y="1736727"/>
              <a:ext cx="190500" cy="1904994"/>
            </a:xfrm>
            <a:prstGeom prst="rect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772900" y="3528211"/>
              <a:ext cx="190500" cy="1593061"/>
            </a:xfrm>
            <a:prstGeom prst="rect">
              <a:avLst/>
            </a:prstGeom>
            <a:solidFill>
              <a:srgbClr val="0BF3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BF3FA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72900" y="5121273"/>
              <a:ext cx="190500" cy="14795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-147639" y="1399376"/>
            <a:ext cx="714310" cy="457200"/>
            <a:chOff x="-123825" y="654051"/>
            <a:chExt cx="895090" cy="457200"/>
          </a:xfrm>
        </p:grpSpPr>
        <p:sp>
          <p:nvSpPr>
            <p:cNvPr id="22" name="Oval 21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-147639" y="2287581"/>
            <a:ext cx="714310" cy="457200"/>
            <a:chOff x="-123825" y="654051"/>
            <a:chExt cx="895090" cy="457200"/>
          </a:xfrm>
        </p:grpSpPr>
        <p:sp>
          <p:nvSpPr>
            <p:cNvPr id="26" name="Oval 25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-147639" y="3175786"/>
            <a:ext cx="714310" cy="457200"/>
            <a:chOff x="-123825" y="654051"/>
            <a:chExt cx="895090" cy="457200"/>
          </a:xfrm>
        </p:grpSpPr>
        <p:sp>
          <p:nvSpPr>
            <p:cNvPr id="30" name="Oval 29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-147639" y="4063991"/>
            <a:ext cx="714310" cy="457200"/>
            <a:chOff x="-123825" y="654051"/>
            <a:chExt cx="895090" cy="457200"/>
          </a:xfrm>
        </p:grpSpPr>
        <p:sp>
          <p:nvSpPr>
            <p:cNvPr id="34" name="Oval 33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-147639" y="4952196"/>
            <a:ext cx="714310" cy="457200"/>
            <a:chOff x="-123825" y="654051"/>
            <a:chExt cx="895090" cy="457200"/>
          </a:xfrm>
        </p:grpSpPr>
        <p:sp>
          <p:nvSpPr>
            <p:cNvPr id="38" name="Oval 37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-147639" y="5840403"/>
            <a:ext cx="714310" cy="457200"/>
            <a:chOff x="-123825" y="654051"/>
            <a:chExt cx="895090" cy="457200"/>
          </a:xfrm>
        </p:grpSpPr>
        <p:sp>
          <p:nvSpPr>
            <p:cNvPr id="42" name="Oval 41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4085" y="275934"/>
            <a:ext cx="7476190" cy="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357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10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05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23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38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767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17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67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2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66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D8161-6125-4C8D-88B2-AF91A75D932E}" type="datetimeFigureOut">
              <a:rPr lang="vi-VN" smtClean="0"/>
              <a:t>09/06/2025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77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1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4.png"/><Relationship Id="rId7" Type="http://schemas.openxmlformats.org/officeDocument/2006/relationships/image" Target="../media/image16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6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4.png"/><Relationship Id="rId7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260.wmf"/><Relationship Id="rId5" Type="http://schemas.openxmlformats.org/officeDocument/2006/relationships/image" Target="../media/image65.png"/><Relationship Id="rId10" Type="http://schemas.openxmlformats.org/officeDocument/2006/relationships/oleObject" Target="../embeddings/oleObject23.bin"/><Relationship Id="rId9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w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037" y="1"/>
            <a:ext cx="11961963" cy="6593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16FDD5-ADFF-47D9-828F-B11DCF48FABD}"/>
              </a:ext>
            </a:extLst>
          </p:cNvPr>
          <p:cNvSpPr txBox="1"/>
          <p:nvPr/>
        </p:nvSpPr>
        <p:spPr>
          <a:xfrm>
            <a:off x="2438498" y="3886189"/>
            <a:ext cx="77960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spcBef>
                <a:spcPct val="50000"/>
              </a:spcBef>
              <a:defRPr/>
            </a:pP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F3461-0F25-4112-A831-22AA530B39F5}"/>
              </a:ext>
            </a:extLst>
          </p:cNvPr>
          <p:cNvSpPr txBox="1"/>
          <p:nvPr/>
        </p:nvSpPr>
        <p:spPr>
          <a:xfrm>
            <a:off x="1600320" y="1982451"/>
            <a:ext cx="9105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4400" b="1" dirty="0" err="1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en-US" sz="4400" b="1" dirty="0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dự </a:t>
            </a: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b="1" dirty="0">
              <a:ln>
                <a:solidFill>
                  <a:srgbClr val="002060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DE7CD-3625-4074-864E-F08921B97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081" y="1"/>
            <a:ext cx="2396603" cy="1849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FDF1F-6B25-3B79-7AD5-E1595B9537EA}"/>
              </a:ext>
            </a:extLst>
          </p:cNvPr>
          <p:cNvSpPr txBox="1"/>
          <p:nvPr/>
        </p:nvSpPr>
        <p:spPr>
          <a:xfrm>
            <a:off x="4910470" y="4274354"/>
            <a:ext cx="3868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GV: Nguyễn Thị </a:t>
            </a:r>
            <a:r>
              <a:rPr lang="en-US" sz="2800" dirty="0" err="1">
                <a:solidFill>
                  <a:srgbClr val="FFFF00"/>
                </a:solidFill>
              </a:rPr>
              <a:t>Hệ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Tổ</a:t>
            </a:r>
            <a:r>
              <a:rPr lang="en-US" sz="2800" dirty="0">
                <a:solidFill>
                  <a:srgbClr val="FFFF00"/>
                </a:solidFill>
              </a:rPr>
              <a:t>: </a:t>
            </a:r>
            <a:r>
              <a:rPr lang="en-US" sz="2800" dirty="0" err="1">
                <a:solidFill>
                  <a:srgbClr val="FFFF00"/>
                </a:solidFill>
              </a:rPr>
              <a:t>Tự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nhiên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3690219" y="2381476"/>
            <a:ext cx="4946085" cy="37425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74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5" y="1924333"/>
            <a:ext cx="5780952" cy="45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129" y="1425565"/>
            <a:ext cx="3009988" cy="1708372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817998" y="3280125"/>
            <a:ext cx="2706389" cy="3134593"/>
            <a:chOff x="8388667" y="3366302"/>
            <a:chExt cx="2706389" cy="3134593"/>
          </a:xfrm>
        </p:grpSpPr>
        <p:sp>
          <p:nvSpPr>
            <p:cNvPr id="24" name="Rectangle 23"/>
            <p:cNvSpPr/>
            <p:nvPr/>
          </p:nvSpPr>
          <p:spPr>
            <a:xfrm rot="1166635">
              <a:off x="9211061" y="3366302"/>
              <a:ext cx="433181" cy="2764438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 rot="1252703">
              <a:off x="8439568" y="6106746"/>
              <a:ext cx="881395" cy="344546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388667" y="3432395"/>
              <a:ext cx="2706389" cy="3068500"/>
              <a:chOff x="8223432" y="3432395"/>
              <a:chExt cx="2706389" cy="30685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7325090">
                <a:off x="7952266" y="4658200"/>
                <a:ext cx="2615991" cy="16438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1252256">
                <a:off x="8223432" y="6070008"/>
                <a:ext cx="10086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1</a:t>
                </a:r>
                <a:endParaRPr lang="vi-VN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149862">
                <a:off x="9395427" y="3728685"/>
                <a:ext cx="1534394" cy="2631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 sắt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đoạn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nhau</a:t>
                </a: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sp>
        <p:nvSpPr>
          <p:cNvPr id="33" name="Round Diagonal Corner Rectangle 32"/>
          <p:cNvSpPr/>
          <p:nvPr/>
        </p:nvSpPr>
        <p:spPr>
          <a:xfrm>
            <a:off x="739474" y="2576945"/>
            <a:ext cx="2682599" cy="3657600"/>
          </a:xfrm>
          <a:prstGeom prst="round2DiagRect">
            <a:avLst>
              <a:gd name="adj1" fmla="val 32677"/>
              <a:gd name="adj2" fmla="val 7747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4538533" y="2576945"/>
            <a:ext cx="2837711" cy="3272403"/>
            <a:chOff x="5226701" y="2372939"/>
            <a:chExt cx="4297688" cy="4141428"/>
          </a:xfrm>
        </p:grpSpPr>
        <p:pic>
          <p:nvPicPr>
            <p:cNvPr id="35" name="Picture 2" descr="Đèn Ánh Sáng Bóng Ý - Ảnh miễn phí trên Pixabay - Pixabay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7" t="16955" r="16263" b="17112"/>
            <a:stretch/>
          </p:blipFill>
          <p:spPr bwMode="auto">
            <a:xfrm>
              <a:off x="5226701" y="2372939"/>
              <a:ext cx="4297688" cy="414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027709" y="3145823"/>
              <a:ext cx="2804518" cy="2921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định lí 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Thalès.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nêu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chia 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Sắt.</a:t>
              </a:r>
              <a:endPara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36304" y="778132"/>
            <a:ext cx="3383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Dư lại quên đem thước để đo (rất khó chia).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71913" y="2416751"/>
            <a:ext cx="40927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Đặt thanh sắt trên mặt sân phẳng</a:t>
            </a:r>
            <a:b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xem như đoạn AB.</a:t>
            </a:r>
            <a:endParaRPr lang="vi-V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71913" y="3118854"/>
            <a:ext cx="1496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Vẽ tia Ax.</a:t>
            </a:r>
            <a:endParaRPr lang="vi-V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71913" y="3482403"/>
            <a:ext cx="41528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Trên tia Ax đánh dấu các đoạn</a:t>
            </a:r>
          </a:p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AM = MN = NP = PQ = QC có độ </a:t>
            </a:r>
          </a:p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dài bằng một đoạn dây không dãn.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71913" y="4523061"/>
            <a:ext cx="3343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ABC kẻ MI // BC.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71913" y="4886610"/>
            <a:ext cx="4839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Khi đó AI có độ dài bằng 1/5 đoạn AB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71913" y="5250161"/>
            <a:ext cx="4319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Dựa theo đoạn mẫu AI. Bác Dư cắt</a:t>
            </a:r>
          </a:p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thanh sắt thành 5 phần bằng nhau.</a:t>
            </a:r>
          </a:p>
        </p:txBody>
      </p:sp>
      <p:sp>
        <p:nvSpPr>
          <p:cNvPr id="45" name="Sun 44"/>
          <p:cNvSpPr/>
          <p:nvPr/>
        </p:nvSpPr>
        <p:spPr>
          <a:xfrm>
            <a:off x="8606400" y="3157941"/>
            <a:ext cx="3256118" cy="3352921"/>
          </a:xfrm>
          <a:prstGeom prst="sun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EM HÃY GIẢI THÍCH XEM. TẠI SAO TIẾN HÀNH THEO CÁC BƯỚC HƯỚNG DẪN THI CHIA ĐỀU ĐƯỢC THANH SẮT?</a:t>
            </a:r>
            <a:endParaRPr lang="vi-VN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3" grpId="0" animBg="1"/>
      <p:bldP spid="38" grpId="0"/>
      <p:bldP spid="39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74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5" y="1924333"/>
            <a:ext cx="5780952" cy="45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129" y="1425565"/>
            <a:ext cx="3009988" cy="1708372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817998" y="3280125"/>
            <a:ext cx="2706389" cy="3134593"/>
            <a:chOff x="8388667" y="3366302"/>
            <a:chExt cx="2706389" cy="3134593"/>
          </a:xfrm>
        </p:grpSpPr>
        <p:sp>
          <p:nvSpPr>
            <p:cNvPr id="24" name="Rectangle 23"/>
            <p:cNvSpPr/>
            <p:nvPr/>
          </p:nvSpPr>
          <p:spPr>
            <a:xfrm rot="1166635">
              <a:off x="9211061" y="3366302"/>
              <a:ext cx="433181" cy="2764438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 rot="1252703">
              <a:off x="8439568" y="6106746"/>
              <a:ext cx="881395" cy="344546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388667" y="3432395"/>
              <a:ext cx="2706389" cy="3068500"/>
              <a:chOff x="8223432" y="3432395"/>
              <a:chExt cx="2706389" cy="30685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7325090">
                <a:off x="7952266" y="4658200"/>
                <a:ext cx="2615991" cy="16438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1252256">
                <a:off x="8223432" y="6070008"/>
                <a:ext cx="10086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1</a:t>
                </a:r>
                <a:endParaRPr lang="vi-VN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149862">
                <a:off x="9395427" y="3728685"/>
                <a:ext cx="1534394" cy="2631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 sắt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đoạn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nhau</a:t>
                </a: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sp>
        <p:nvSpPr>
          <p:cNvPr id="33" name="Round Diagonal Corner Rectangle 32"/>
          <p:cNvSpPr/>
          <p:nvPr/>
        </p:nvSpPr>
        <p:spPr>
          <a:xfrm>
            <a:off x="739474" y="2576945"/>
            <a:ext cx="2682599" cy="3657600"/>
          </a:xfrm>
          <a:prstGeom prst="round2DiagRect">
            <a:avLst>
              <a:gd name="adj1" fmla="val 32677"/>
              <a:gd name="adj2" fmla="val 7747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8636304" y="778132"/>
            <a:ext cx="3383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Dư lại quên đem thước để đo (rất khó chia).</a:t>
            </a:r>
          </a:p>
        </p:txBody>
      </p:sp>
    </p:spTree>
    <p:extLst>
      <p:ext uri="{BB962C8B-B14F-4D97-AF65-F5344CB8AC3E}">
        <p14:creationId xmlns:p14="http://schemas.microsoft.com/office/powerpoint/2010/main" val="171805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457" y="1262744"/>
            <a:ext cx="10450285" cy="526297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 Ở NHÀ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Học hiểu định lí Thalès bằng lời. Ghi được giả thiết và kết luận định lí thông qua hình vẽ.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Xem lại và hiểu các bài tập đã giải.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Làm thêm bài tập 2 SGK trang 57 của bộ sách Cánh diều toán 8 tập 2.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Đọc hiểu trước định lí đảo và hệ quả định lí Thalès.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LUÔN CHĂM NGOAN – HỌC TỐT!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CÁC EM.</a:t>
            </a:r>
          </a:p>
        </p:txBody>
      </p:sp>
    </p:spTree>
    <p:extLst>
      <p:ext uri="{BB962C8B-B14F-4D97-AF65-F5344CB8AC3E}">
        <p14:creationId xmlns:p14="http://schemas.microsoft.com/office/powerpoint/2010/main" val="385616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91" y="110799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1634909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A9D927D-33CD-4897-B5ED-38B99F989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68" y="3510196"/>
            <a:ext cx="2499962" cy="20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252703">
            <a:off x="8439568" y="6106746"/>
            <a:ext cx="881395" cy="34454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412" y="1425565"/>
            <a:ext cx="3523809" cy="2000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087" y="827773"/>
            <a:ext cx="7140626" cy="3121702"/>
            <a:chOff x="974858" y="1101316"/>
            <a:chExt cx="7140626" cy="31217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858" y="3042422"/>
              <a:ext cx="759492" cy="11805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859" y="1101316"/>
              <a:ext cx="6354625" cy="304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Em thân mến!</a:t>
              </a:r>
            </a:p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 học thật ra rất gần gũi với cuộc sống.</a:t>
              </a:r>
            </a:p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Chẳng hạn: 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“Bác Dư (thợ làm sắt) muốn cắt thanh sắt (hình 1)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năm phần bằng nhau nhưng bác lại quên</a:t>
              </a:r>
              <a:b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đem thước để đo (rất khó chia).</a:t>
              </a:r>
            </a:p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Dư có thể thực hiện điều đó bằng cách nào?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88667" y="3432395"/>
            <a:ext cx="2706389" cy="3068500"/>
            <a:chOff x="8223432" y="3432395"/>
            <a:chExt cx="2706389" cy="3068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25090">
              <a:off x="7952266" y="4658200"/>
              <a:ext cx="2615991" cy="164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252256">
              <a:off x="8223432" y="6070008"/>
              <a:ext cx="10086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</a:t>
              </a:r>
              <a:endParaRPr lang="vi-VN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149862">
              <a:off x="9395427" y="3728685"/>
              <a:ext cx="1534394" cy="2631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sắt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đoạn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nhau</a:t>
              </a:r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84666" y="4535524"/>
            <a:ext cx="6833581" cy="1384995"/>
            <a:chOff x="671865" y="4535524"/>
            <a:chExt cx="6833581" cy="1384995"/>
          </a:xfrm>
        </p:grpSpPr>
        <p:pic>
          <p:nvPicPr>
            <p:cNvPr id="13314" name="Picture 2" descr="Đèn Ánh Sáng Bóng Ý - Ảnh miễn phí trên Pixabay - Pixaba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7" t="12732" r="16263"/>
            <a:stretch/>
          </p:blipFill>
          <p:spPr bwMode="auto">
            <a:xfrm>
              <a:off x="671865" y="4662714"/>
              <a:ext cx="866948" cy="110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931484" y="4535524"/>
              <a:ext cx="5573962" cy="13849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chia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sắt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(hình 1) </a:t>
              </a:r>
              <a:b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phần bằng nhau </a:t>
              </a:r>
              <a:b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 Bác Dư thế nào?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rot="1166635">
            <a:off x="9211061" y="3366302"/>
            <a:ext cx="433181" cy="276443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2205023" y="254608"/>
            <a:ext cx="8189449" cy="624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Chevron 15"/>
          <p:cNvSpPr/>
          <p:nvPr/>
        </p:nvSpPr>
        <p:spPr>
          <a:xfrm>
            <a:off x="7494002" y="1808708"/>
            <a:ext cx="416288" cy="1233714"/>
          </a:xfrm>
          <a:prstGeom prst="chevron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endCxn id="13314" idx="1"/>
          </p:cNvCxnSpPr>
          <p:nvPr/>
        </p:nvCxnSpPr>
        <p:spPr>
          <a:xfrm rot="5400000">
            <a:off x="-407354" y="2603221"/>
            <a:ext cx="4504397" cy="720356"/>
          </a:xfrm>
          <a:prstGeom prst="bentConnector4">
            <a:avLst>
              <a:gd name="adj1" fmla="val -604"/>
              <a:gd name="adj2" fmla="val 198225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evron 31"/>
          <p:cNvSpPr/>
          <p:nvPr/>
        </p:nvSpPr>
        <p:spPr>
          <a:xfrm>
            <a:off x="2412137" y="4736336"/>
            <a:ext cx="281149" cy="969555"/>
          </a:xfrm>
          <a:prstGeom prst="chevron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29" y="1465036"/>
            <a:ext cx="1090190" cy="610506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7" name="Rectangle 6"/>
          <p:cNvSpPr/>
          <p:nvPr/>
        </p:nvSpPr>
        <p:spPr>
          <a:xfrm>
            <a:off x="1562741" y="2021139"/>
            <a:ext cx="4173044" cy="893958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25715" y="885371"/>
            <a:ext cx="345004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ĐOẠN THẲNG TỈ LỆ</a:t>
            </a:r>
            <a:endParaRPr lang="vi-VN" sz="2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2740" y="1547151"/>
            <a:ext cx="10241333" cy="44627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Cho hai đoạn thẳng </a:t>
            </a:r>
            <a:r>
              <a:rPr lang="en-US" sz="2300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= 2 cm, </a:t>
            </a:r>
            <a:r>
              <a:rPr lang="en-US" sz="23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= 3 cm và hai đoạn thẳng MN = 4 cm, PQ = 6 cm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4411" y="3090659"/>
            <a:ext cx="4269489" cy="2633992"/>
            <a:chOff x="574411" y="3198772"/>
            <a:chExt cx="4269489" cy="2633992"/>
          </a:xfrm>
        </p:grpSpPr>
        <p:sp>
          <p:nvSpPr>
            <p:cNvPr id="9" name="Snip Diagonal Corner Rectangle 8"/>
            <p:cNvSpPr/>
            <p:nvPr/>
          </p:nvSpPr>
          <p:spPr>
            <a:xfrm>
              <a:off x="1671210" y="3198772"/>
              <a:ext cx="3172690" cy="2633992"/>
            </a:xfrm>
            <a:prstGeom prst="snip2Diag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74411" y="4101876"/>
              <a:ext cx="1045479" cy="830997"/>
              <a:chOff x="574411" y="4100269"/>
              <a:chExt cx="1045479" cy="83099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74411" y="4100269"/>
                <a:ext cx="10454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</a:p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Snip Same Side Corner Rectangle 12"/>
              <p:cNvSpPr/>
              <p:nvPr/>
            </p:nvSpPr>
            <p:spPr>
              <a:xfrm>
                <a:off x="638175" y="4150519"/>
                <a:ext cx="926306" cy="707231"/>
              </a:xfrm>
              <a:prstGeom prst="snip2SameRect">
                <a:avLst>
                  <a:gd name="adj1" fmla="val 17340"/>
                  <a:gd name="adj2" fmla="val 0"/>
                </a:avLst>
              </a:prstGeom>
              <a:solidFill>
                <a:srgbClr val="FF006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51546" y="5690227"/>
            <a:ext cx="7852229" cy="852963"/>
            <a:chOff x="551546" y="5690227"/>
            <a:chExt cx="7852229" cy="852963"/>
          </a:xfrm>
        </p:grpSpPr>
        <p:sp>
          <p:nvSpPr>
            <p:cNvPr id="25" name="TextBox 24"/>
            <p:cNvSpPr txBox="1"/>
            <p:nvPr/>
          </p:nvSpPr>
          <p:spPr>
            <a:xfrm>
              <a:off x="551546" y="6096914"/>
              <a:ext cx="7852229" cy="44627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đó, hai đoạn thẳng </a:t>
              </a:r>
              <a:r>
                <a:rPr lang="en-US" sz="23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AB, CD </a:t>
              </a:r>
              <a:r>
                <a:rPr lang="en-US" sz="2300" b="1" u="sng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lệ với </a:t>
              </a:r>
              <a:r>
                <a:rPr lang="en-US" sz="2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đoạn thẳng nào?</a:t>
              </a:r>
            </a:p>
          </p:txBody>
        </p:sp>
        <p:sp>
          <p:nvSpPr>
            <p:cNvPr id="27" name="Up-Down Arrow 26"/>
            <p:cNvSpPr/>
            <p:nvPr/>
          </p:nvSpPr>
          <p:spPr>
            <a:xfrm>
              <a:off x="2553613" y="5690227"/>
              <a:ext cx="653143" cy="488082"/>
            </a:xfrm>
            <a:prstGeom prst="upDownArrow">
              <a:avLst>
                <a:gd name="adj1" fmla="val 50000"/>
                <a:gd name="adj2" fmla="val 32222"/>
              </a:avLst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1546" y="5704368"/>
            <a:ext cx="7903027" cy="852963"/>
            <a:chOff x="551545" y="5690227"/>
            <a:chExt cx="7903027" cy="852963"/>
          </a:xfrm>
        </p:grpSpPr>
        <p:sp>
          <p:nvSpPr>
            <p:cNvPr id="30" name="TextBox 29"/>
            <p:cNvSpPr txBox="1"/>
            <p:nvPr/>
          </p:nvSpPr>
          <p:spPr>
            <a:xfrm>
              <a:off x="551545" y="6096914"/>
              <a:ext cx="7903027" cy="44627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 </a:t>
              </a:r>
              <a:r>
                <a:rPr lang="en-US" sz="23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 </a:t>
              </a:r>
              <a:r>
                <a:rPr lang="en-US" sz="2300" b="1" u="sng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300" b="1" u="sng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u="sng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300" b="1" u="sng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u="sng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300" b="1" u="sng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>
                  <a:solidFill>
                    <a:srgbClr val="007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MN </a:t>
              </a:r>
              <a:r>
                <a:rPr lang="en-US" sz="2300" b="1" dirty="0" err="1">
                  <a:solidFill>
                    <a:srgbClr val="007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300" b="1" dirty="0">
                  <a:solidFill>
                    <a:srgbClr val="007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PQ</a:t>
              </a:r>
              <a:r>
                <a:rPr 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Up-Down Arrow 30"/>
            <p:cNvSpPr/>
            <p:nvPr/>
          </p:nvSpPr>
          <p:spPr>
            <a:xfrm>
              <a:off x="2553613" y="5690227"/>
              <a:ext cx="653143" cy="488082"/>
            </a:xfrm>
            <a:prstGeom prst="upDownArrow">
              <a:avLst>
                <a:gd name="adj1" fmla="val 50000"/>
                <a:gd name="adj2" fmla="val 32222"/>
              </a:avLst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810825" y="2348282"/>
            <a:ext cx="5008831" cy="3341945"/>
            <a:chOff x="6810825" y="2348282"/>
            <a:chExt cx="5008831" cy="3341945"/>
          </a:xfrm>
        </p:grpSpPr>
        <p:grpSp>
          <p:nvGrpSpPr>
            <p:cNvPr id="37" name="Group 36"/>
            <p:cNvGrpSpPr/>
            <p:nvPr/>
          </p:nvGrpSpPr>
          <p:grpSpPr>
            <a:xfrm>
              <a:off x="6810825" y="2699739"/>
              <a:ext cx="5008831" cy="2990488"/>
              <a:chOff x="6810825" y="2699739"/>
              <a:chExt cx="5008831" cy="299048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7515586" y="2776537"/>
                <a:ext cx="4304069" cy="66821"/>
              </a:xfrm>
              <a:prstGeom prst="rect">
                <a:avLst/>
              </a:prstGeom>
              <a:solidFill>
                <a:srgbClr val="4183C1"/>
              </a:solidFill>
              <a:ln>
                <a:solidFill>
                  <a:srgbClr val="45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23525" y="2857500"/>
                <a:ext cx="4996131" cy="2832727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rgbClr val="FF006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10825" y="2699739"/>
                <a:ext cx="704762" cy="666667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8991976" y="2348282"/>
              <a:ext cx="1560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endParaRPr lang="vi-VN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784077"/>
              </p:ext>
            </p:extLst>
          </p:nvPr>
        </p:nvGraphicFramePr>
        <p:xfrm>
          <a:off x="1971674" y="2160014"/>
          <a:ext cx="3643313" cy="697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30320" imgH="419040" progId="Equation.DSMT4">
                  <p:embed/>
                </p:oleObj>
              </mc:Choice>
              <mc:Fallback>
                <p:oleObj name="Equation" r:id="rId4" imgW="19303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1674" y="2160014"/>
                        <a:ext cx="3643313" cy="697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364771"/>
              </p:ext>
            </p:extLst>
          </p:nvPr>
        </p:nvGraphicFramePr>
        <p:xfrm>
          <a:off x="1562740" y="3090659"/>
          <a:ext cx="3281160" cy="259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60160" imgH="1358640" progId="Equation.DSMT4">
                  <p:embed/>
                </p:oleObj>
              </mc:Choice>
              <mc:Fallback>
                <p:oleObj name="Equation" r:id="rId6" imgW="146016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2740" y="3090659"/>
                        <a:ext cx="3281160" cy="2599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7001156" y="3366406"/>
            <a:ext cx="4640867" cy="120032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PQ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84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0" y="0"/>
          <a:ext cx="9048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01309" imgH="482391" progId="Equation.DSMT4">
                  <p:embed/>
                </p:oleObj>
              </mc:Choice>
              <mc:Fallback>
                <p:oleObj name="Equation" r:id="rId8" imgW="901309" imgH="482391" progId="Equation.DSMT4">
                  <p:embed/>
                  <p:pic>
                    <p:nvPicPr>
                      <p:cNvPr id="0" name="Object 8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4875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178229"/>
              </p:ext>
            </p:extLst>
          </p:nvPr>
        </p:nvGraphicFramePr>
        <p:xfrm>
          <a:off x="8454573" y="4566735"/>
          <a:ext cx="1603827" cy="86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74360" imgH="419040" progId="Equation.DSMT4">
                  <p:embed/>
                </p:oleObj>
              </mc:Choice>
              <mc:Fallback>
                <p:oleObj name="Equation" r:id="rId10" imgW="774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54573" y="4566735"/>
                        <a:ext cx="1603827" cy="86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3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345004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ĐOẠN THẲNG TỈ LỆ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84036" b="48651"/>
          <a:stretch/>
        </p:blipFill>
        <p:spPr>
          <a:xfrm>
            <a:off x="590132" y="1381722"/>
            <a:ext cx="1314868" cy="49787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05000" y="1879600"/>
            <a:ext cx="4297688" cy="4141428"/>
            <a:chOff x="5226701" y="2372939"/>
            <a:chExt cx="4297688" cy="4141428"/>
          </a:xfrm>
        </p:grpSpPr>
        <p:pic>
          <p:nvPicPr>
            <p:cNvPr id="19" name="Picture 2" descr="Đèn Ánh Sáng Bóng Ý - Ảnh miễn phí trên Pixabay - Pixaba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7" t="16955" r="16263" b="17112"/>
            <a:stretch/>
          </p:blipFill>
          <p:spPr bwMode="auto">
            <a:xfrm>
              <a:off x="5226701" y="2372939"/>
              <a:ext cx="4297688" cy="414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085681" y="3145822"/>
              <a:ext cx="26885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nội dung 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trình bày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giải “ví dụ 1”.</a:t>
              </a:r>
              <a:endPara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387764" y="1172159"/>
            <a:ext cx="9956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2" y="2521527"/>
            <a:ext cx="4201611" cy="38494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382"/>
          <p:cNvSpPr>
            <a:spLocks noChangeArrowheads="1"/>
          </p:cNvSpPr>
          <p:nvPr/>
        </p:nvSpPr>
        <p:spPr bwMode="auto">
          <a:xfrm>
            <a:off x="7600950" y="2319404"/>
            <a:ext cx="7257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Ta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383"/>
          <p:cNvSpPr>
            <a:spLocks noChangeArrowheads="1"/>
          </p:cNvSpPr>
          <p:nvPr/>
        </p:nvSpPr>
        <p:spPr bwMode="auto">
          <a:xfrm>
            <a:off x="0" y="942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384"/>
          <p:cNvSpPr>
            <a:spLocks noChangeArrowheads="1"/>
          </p:cNvSpPr>
          <p:nvPr/>
        </p:nvSpPr>
        <p:spPr bwMode="auto">
          <a:xfrm>
            <a:off x="0" y="2136941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251347"/>
              </p:ext>
            </p:extLst>
          </p:nvPr>
        </p:nvGraphicFramePr>
        <p:xfrm>
          <a:off x="8326665" y="2245476"/>
          <a:ext cx="2660423" cy="76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82800" imgH="482600" progId="Equation.DSMT4">
                  <p:embed/>
                </p:oleObj>
              </mc:Choice>
              <mc:Fallback>
                <p:oleObj name="Equation" r:id="rId5" imgW="2082800" imgH="482600" progId="Equation.DSMT4">
                  <p:embed/>
                  <p:pic>
                    <p:nvPicPr>
                      <p:cNvPr id="0" name="Object 3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6665" y="2245476"/>
                        <a:ext cx="2660423" cy="769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602080"/>
              </p:ext>
            </p:extLst>
          </p:nvPr>
        </p:nvGraphicFramePr>
        <p:xfrm>
          <a:off x="8783865" y="3156189"/>
          <a:ext cx="2217510" cy="79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500" imgH="571500" progId="Equation.DSMT4">
                  <p:embed/>
                </p:oleObj>
              </mc:Choice>
              <mc:Fallback>
                <p:oleObj name="Equation" r:id="rId7" imgW="1714500" imgH="571500" progId="Equation.DSMT4">
                  <p:embed/>
                  <p:pic>
                    <p:nvPicPr>
                      <p:cNvPr id="0" name="Object 3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3865" y="3156189"/>
                        <a:ext cx="2217510" cy="794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387"/>
          <p:cNvSpPr>
            <a:spLocks noChangeArrowheads="1"/>
          </p:cNvSpPr>
          <p:nvPr/>
        </p:nvSpPr>
        <p:spPr bwMode="auto">
          <a:xfrm>
            <a:off x="1123950" y="866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Ta có: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88"/>
          <p:cNvSpPr>
            <a:spLocks noChangeArrowheads="1"/>
          </p:cNvSpPr>
          <p:nvPr/>
        </p:nvSpPr>
        <p:spPr bwMode="auto">
          <a:xfrm>
            <a:off x="152400" y="1095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63807" y="4244564"/>
            <a:ext cx="3631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AM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MB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tỉ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lệ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MN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PQ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15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8919" y="1935097"/>
            <a:ext cx="5548331" cy="4585712"/>
            <a:chOff x="588919" y="1935097"/>
            <a:chExt cx="5548331" cy="45857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919" y="2038633"/>
              <a:ext cx="914286" cy="46666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38629" y="1935097"/>
              <a:ext cx="5498621" cy="23083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Quan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3”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BC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b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58264" y="4291137"/>
              <a:ext cx="3793780" cy="2229672"/>
              <a:chOff x="7989319" y="1180908"/>
              <a:chExt cx="3793780" cy="222967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9767" y="1180908"/>
                <a:ext cx="2673332" cy="222967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989319" y="2896871"/>
                <a:ext cx="1082348" cy="461665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3</a:t>
                </a:r>
                <a:endParaRPr lang="vi-VN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7"/>
                <p:cNvSpPr txBox="1"/>
                <p:nvPr/>
              </p:nvSpPr>
              <p:spPr>
                <a:xfrm>
                  <a:off x="1655763" y="3430588"/>
                  <a:ext cx="1204912" cy="704850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𝐴𝑀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𝑀𝐵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𝐴𝑁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𝑁𝐶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5763" y="3430588"/>
                  <a:ext cx="1204912" cy="7048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6164145" y="1737282"/>
            <a:ext cx="5650486" cy="4869893"/>
            <a:chOff x="6164145" y="1737282"/>
            <a:chExt cx="5650486" cy="4869893"/>
          </a:xfrm>
        </p:grpSpPr>
        <p:sp>
          <p:nvSpPr>
            <p:cNvPr id="25" name="Left Arrow 24"/>
            <p:cNvSpPr/>
            <p:nvPr/>
          </p:nvSpPr>
          <p:spPr>
            <a:xfrm>
              <a:off x="6164145" y="1866516"/>
              <a:ext cx="5650486" cy="4725471"/>
            </a:xfrm>
            <a:prstGeom prst="leftArrow">
              <a:avLst>
                <a:gd name="adj1" fmla="val 100000"/>
                <a:gd name="adj2" fmla="val 9592"/>
              </a:avLst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10"/>
                <p:cNvSpPr txBox="1"/>
                <p:nvPr/>
              </p:nvSpPr>
              <p:spPr>
                <a:xfrm>
                  <a:off x="7605943" y="4998809"/>
                  <a:ext cx="1184275" cy="796925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𝐴𝑀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𝑀𝐵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Object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5943" y="4998809"/>
                  <a:ext cx="1184275" cy="7969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21"/>
                <p:cNvSpPr txBox="1"/>
                <p:nvPr/>
              </p:nvSpPr>
              <p:spPr>
                <a:xfrm>
                  <a:off x="10065206" y="4998809"/>
                  <a:ext cx="1131888" cy="796925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𝐴𝑁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𝑁𝐶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2" name="Object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5206" y="4998809"/>
                  <a:ext cx="1131888" cy="7969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/>
            <p:cNvGrpSpPr/>
            <p:nvPr/>
          </p:nvGrpSpPr>
          <p:grpSpPr>
            <a:xfrm>
              <a:off x="6563990" y="1737282"/>
              <a:ext cx="5250641" cy="4869893"/>
              <a:chOff x="6680103" y="1650198"/>
              <a:chExt cx="5250641" cy="486989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680103" y="1650198"/>
                <a:ext cx="5250641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lời: 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sát “Hình 3” ta được: 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// BC hay MN // BC (Do d và BC nằm trên các dòng kẻ ngang của giấy kẻ ô vuông)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làm 3 phần bằng nhau trong đó: </a:t>
                </a: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 (phần); </a:t>
                </a: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(phần) nên                 Tương tự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3" name="Object 2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523693686"/>
                      </p:ext>
                    </p:extLst>
                  </p:nvPr>
                </p:nvGraphicFramePr>
                <p:xfrm>
                  <a:off x="7201126" y="5723166"/>
                  <a:ext cx="2600325" cy="79692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8" imgW="1282680" imgH="393480" progId="Equation.DSMT4">
                          <p:embed/>
                        </p:oleObj>
                      </mc:Choice>
                      <mc:Fallback>
                        <p:oleObj name="Equation" r:id="rId8" imgW="1282680" imgH="393480" progId="Equation.DSMT4">
                          <p:embed/>
                          <p:pic>
                            <p:nvPicPr>
                              <p:cNvPr id="11" name="Object 10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201126" y="5723166"/>
                                <a:ext cx="2600325" cy="7969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23" name="Object 2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752378191"/>
                      </p:ext>
                    </p:extLst>
                  </p:nvPr>
                </p:nvGraphicFramePr>
                <p:xfrm>
                  <a:off x="7097941" y="5723884"/>
                  <a:ext cx="2806700" cy="79692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9109" name="Equation" r:id="rId10" imgW="1384200" imgH="393480" progId="Equation.DSMT4">
                          <p:embed/>
                        </p:oleObj>
                      </mc:Choice>
                      <mc:Fallback>
                        <p:oleObj name="Equation" r:id="rId10" imgW="1384200" imgH="393480" progId="Equation.DSMT4">
                          <p:embed/>
                          <p:pic>
                            <p:nvPicPr>
                              <p:cNvPr id="11" name="Object 10"/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097941" y="5723884"/>
                                <a:ext cx="2806700" cy="7969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7605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15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2CD04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9" end="199.1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5100" y="2174110"/>
            <a:ext cx="3971471" cy="2688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15" y="5376307"/>
            <a:ext cx="11038348" cy="1184151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7694618" y="1944914"/>
            <a:ext cx="4090982" cy="3182711"/>
          </a:xfrm>
          <a:prstGeom prst="round2DiagRect">
            <a:avLst/>
          </a:prstGeom>
          <a:noFill/>
          <a:ln w="19050">
            <a:solidFill>
              <a:srgbClr val="FF0066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3059239" y="2432598"/>
            <a:ext cx="2025747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Thalès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51416" y="2966833"/>
            <a:ext cx="5925991" cy="477298"/>
            <a:chOff x="1351416" y="2966833"/>
            <a:chExt cx="5925991" cy="477298"/>
          </a:xfrm>
        </p:grpSpPr>
        <p:sp>
          <p:nvSpPr>
            <p:cNvPr id="30" name="TextBox 29"/>
            <p:cNvSpPr txBox="1"/>
            <p:nvPr/>
          </p:nvSpPr>
          <p:spPr>
            <a:xfrm>
              <a:off x="3922001" y="2990039"/>
              <a:ext cx="3355406" cy="4308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là giả thiết định lí.</a:t>
              </a:r>
              <a:endParaRPr lang="vi-VN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51416" y="2966833"/>
              <a:ext cx="2638425" cy="47729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51416" y="3551917"/>
            <a:ext cx="5855459" cy="798135"/>
            <a:chOff x="1351416" y="3522889"/>
            <a:chExt cx="5855459" cy="798135"/>
          </a:xfrm>
        </p:grpSpPr>
        <p:sp>
          <p:nvSpPr>
            <p:cNvPr id="31" name="TextBox 30"/>
            <p:cNvSpPr txBox="1"/>
            <p:nvPr/>
          </p:nvSpPr>
          <p:spPr>
            <a:xfrm>
              <a:off x="3922001" y="3706513"/>
              <a:ext cx="3284874" cy="4308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là kết luận định lí.</a:t>
              </a:r>
              <a:endParaRPr lang="vi-VN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51416" y="3522889"/>
              <a:ext cx="2638425" cy="79813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79603" y="2258325"/>
            <a:ext cx="1601721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015543"/>
              </p:ext>
            </p:extLst>
          </p:nvPr>
        </p:nvGraphicFramePr>
        <p:xfrm>
          <a:off x="1351416" y="2990039"/>
          <a:ext cx="2570585" cy="43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9720" imgH="177480" progId="Equation.DSMT4">
                  <p:embed/>
                </p:oleObj>
              </mc:Choice>
              <mc:Fallback>
                <p:oleObj name="Equation" r:id="rId6" imgW="1269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51416" y="2990039"/>
                        <a:ext cx="2570585" cy="43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130371"/>
              </p:ext>
            </p:extLst>
          </p:nvPr>
        </p:nvGraphicFramePr>
        <p:xfrm>
          <a:off x="1680463" y="3606650"/>
          <a:ext cx="2309378" cy="743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440" imgH="393480" progId="Equation.DSMT4">
                  <p:embed/>
                </p:oleObj>
              </mc:Choice>
              <mc:Fallback>
                <p:oleObj name="Equation" r:id="rId8" imgW="1117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80463" y="3606650"/>
                        <a:ext cx="2309378" cy="743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887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2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74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82694" b="45483"/>
          <a:stretch/>
        </p:blipFill>
        <p:spPr>
          <a:xfrm>
            <a:off x="739474" y="1866517"/>
            <a:ext cx="1293585" cy="5521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4959" y="1910431"/>
            <a:ext cx="5943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5, cho biết MN // BC, AM = 4 cm,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MB = 2cm, NC = 3cm.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 đoạn thẳng AN.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98" y="661781"/>
            <a:ext cx="3864965" cy="32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81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2821</TotalTime>
  <Words>806</Words>
  <Application>Microsoft Office PowerPoint</Application>
  <PresentationFormat>Widescreen</PresentationFormat>
  <Paragraphs>99</Paragraphs>
  <Slides>14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Agency FB</vt:lpstr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231</cp:revision>
  <dcterms:created xsi:type="dcterms:W3CDTF">2022-02-19T01:27:41Z</dcterms:created>
  <dcterms:modified xsi:type="dcterms:W3CDTF">2025-06-09T08:05:56Z</dcterms:modified>
</cp:coreProperties>
</file>