
<file path=[Content_Types].xml><?xml version="1.0" encoding="utf-8"?>
<Types xmlns="http://schemas.openxmlformats.org/package/2006/content-types">
  <Default Extension="bin" ContentType="application/vnd.openxmlformats-officedocument.oleObject"/>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 id="2147483677" r:id="rId3"/>
  </p:sldMasterIdLst>
  <p:sldIdLst>
    <p:sldId id="314" r:id="rId4"/>
    <p:sldId id="315" r:id="rId5"/>
    <p:sldId id="316" r:id="rId6"/>
    <p:sldId id="317" r:id="rId7"/>
    <p:sldId id="318" r:id="rId8"/>
    <p:sldId id="319" r:id="rId9"/>
    <p:sldId id="320" r:id="rId10"/>
    <p:sldId id="260" r:id="rId11"/>
    <p:sldId id="261" r:id="rId12"/>
    <p:sldId id="321" r:id="rId13"/>
    <p:sldId id="256" r:id="rId14"/>
    <p:sldId id="334" r:id="rId15"/>
    <p:sldId id="335" r:id="rId16"/>
    <p:sldId id="336" r:id="rId17"/>
    <p:sldId id="337" r:id="rId18"/>
    <p:sldId id="290" r:id="rId19"/>
    <p:sldId id="262" r:id="rId20"/>
    <p:sldId id="263" r:id="rId21"/>
    <p:sldId id="324" r:id="rId22"/>
    <p:sldId id="325" r:id="rId23"/>
    <p:sldId id="326" r:id="rId24"/>
    <p:sldId id="265" r:id="rId25"/>
    <p:sldId id="327" r:id="rId26"/>
    <p:sldId id="328" r:id="rId27"/>
    <p:sldId id="329" r:id="rId28"/>
    <p:sldId id="330" r:id="rId29"/>
    <p:sldId id="258" r:id="rId30"/>
    <p:sldId id="259" r:id="rId31"/>
    <p:sldId id="331" r:id="rId32"/>
    <p:sldId id="332" r:id="rId33"/>
    <p:sldId id="31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06"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60D555-DD1F-448C-B70C-4569AD851644}"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0D555-DD1F-448C-B70C-4569AD851644}"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0D555-DD1F-448C-B70C-4569AD851644}"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E7B8DB-E35D-4CE4-A25F-071A7CC5032B}"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7B8DB-E35D-4CE4-A25F-071A7CC5032B}"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E7B8DB-E35D-4CE4-A25F-071A7CC5032B}"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0D555-DD1F-448C-B70C-4569AD851644}"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E7B8DB-E35D-4CE4-A25F-071A7CC5032B}" type="datetimeFigureOut">
              <a:rPr lang="en-US" smtClean="0"/>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E7B8DB-E35D-4CE4-A25F-071A7CC5032B}" type="datetimeFigureOut">
              <a:rPr lang="en-US" smtClean="0"/>
              <a:t>9/6/2025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E7B8DB-E35D-4CE4-A25F-071A7CC5032B}" type="datetimeFigureOut">
              <a:rPr lang="en-US" smtClean="0"/>
              <a:t>9/6/2025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B8DB-E35D-4CE4-A25F-071A7CC5032B}" type="datetimeFigureOut">
              <a:rPr lang="en-US" smtClean="0"/>
              <a:t>9/6/2025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E7B8DB-E35D-4CE4-A25F-071A7CC5032B}" type="datetimeFigureOut">
              <a:rPr lang="en-US" smtClean="0"/>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E7B8DB-E35D-4CE4-A25F-071A7CC5032B}" type="datetimeFigureOut">
              <a:rPr lang="en-US" smtClean="0"/>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7B8DB-E35D-4CE4-A25F-071A7CC5032B}"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7B8DB-E35D-4CE4-A25F-071A7CC5032B}"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E0B2CD0-3598-4129-87F5-794ED3B2050C}" type="slidenum">
              <a:rPr lang="en-US" altLang="en-US"/>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55C33AF-F333-42A7-944F-492501A98A30}"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D87995C-12BC-450C-811C-C262CEBF4435}" type="slidenum">
              <a:rPr lang="en-US" altLang="en-US"/>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E0F0C09-A175-4305-9CDF-6221F69D2B1C}" type="slidenum">
              <a:rPr lang="en-US" altLang="en-US"/>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AE5141D-DD9C-4B33-A32E-CF92A2754849}" type="slidenum">
              <a:rPr lang="en-US" altLang="en-US"/>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5623FC1-5FA8-4400-A14B-2125269E45C3}" type="slidenum">
              <a:rPr lang="en-US" altLang="en-US"/>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2768176-1AA6-4962-9736-87220F083D97}" type="slidenum">
              <a:rPr lang="en-US" altLang="en-US"/>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D406C69-7D47-4141-A46B-FC42FC9FBFF5}" type="slidenum">
              <a:rPr lang="en-US" altLang="en-US"/>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5DDAB45-D47F-4047-9451-D44F9516BF5F}" type="slidenum">
              <a:rPr lang="en-US" altLang="en-US"/>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F07903B-FB64-4B87-8DBC-BC6BEAD5A94C}" type="slidenum">
              <a:rPr lang="en-US" altLang="en-US"/>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901587D-9F59-4D49-AB51-74D9DBEC715D}"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60D555-DD1F-448C-B70C-4569AD851644}" type="datetimeFigureOut">
              <a:rPr lang="en-US" smtClean="0"/>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60D555-DD1F-448C-B70C-4569AD851644}" type="datetimeFigureOut">
              <a:rPr lang="en-US" smtClean="0"/>
              <a:t>9/6/2025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60D555-DD1F-448C-B70C-4569AD851644}" type="datetimeFigureOut">
              <a:rPr lang="en-US" smtClean="0"/>
              <a:t>9/6/2025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0D555-DD1F-448C-B70C-4569AD851644}" type="datetimeFigureOut">
              <a:rPr lang="en-US" smtClean="0"/>
              <a:t>9/6/2025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60D555-DD1F-448C-B70C-4569AD851644}" type="datetimeFigureOut">
              <a:rPr lang="en-US" smtClean="0"/>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60D555-DD1F-448C-B70C-4569AD851644}" type="datetimeFigureOut">
              <a:rPr lang="en-US" smtClean="0"/>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60D555-DD1F-448C-B70C-4569AD851644}" type="datetimeFigureOut">
              <a:rPr lang="en-US" smtClean="0"/>
              <a:t>9/6/2025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11DFA82-D1D3-4226-9835-E6CED0D891C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7B8DB-E35D-4CE4-A25F-071A7CC5032B}" type="datetimeFigureOut">
              <a:rPr lang="en-US" smtClean="0"/>
              <a:t>9/6/2025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52013-2059-474C-9DAA-91990F553B3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C7703060-BB0C-47DC-8C7D-F861509F7512}"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34.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47.png"/><Relationship Id="rId1" Type="http://schemas.openxmlformats.org/officeDocument/2006/relationships/slideLayout" Target="../slideLayouts/slideLayout3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4.xml"/><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34.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1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7.xml"/><Relationship Id="rId18" Type="http://schemas.openxmlformats.org/officeDocument/2006/relationships/slide" Target="slide9.xml"/><Relationship Id="rId3" Type="http://schemas.openxmlformats.org/officeDocument/2006/relationships/image" Target="../media/image2.png"/><Relationship Id="rId7" Type="http://schemas.microsoft.com/office/2007/relationships/hdphoto" Target="../media/hdphoto2.wdp"/><Relationship Id="rId12" Type="http://schemas.microsoft.com/office/2007/relationships/hdphoto" Target="../media/hdphoto3.wdp"/><Relationship Id="rId17" Type="http://schemas.microsoft.com/office/2007/relationships/hdphoto" Target="../media/hdphoto4.wdp"/><Relationship Id="rId2" Type="http://schemas.openxmlformats.org/officeDocument/2006/relationships/slide" Target="slide3.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slide" Target="slide4.xml"/><Relationship Id="rId15" Type="http://schemas.openxmlformats.org/officeDocument/2006/relationships/slide" Target="slide8.xml"/><Relationship Id="rId10" Type="http://schemas.openxmlformats.org/officeDocument/2006/relationships/slide" Target="slide6.xml"/><Relationship Id="rId4" Type="http://schemas.microsoft.com/office/2007/relationships/hdphoto" Target="../media/hdphoto1.wdp"/><Relationship Id="rId9" Type="http://schemas.openxmlformats.org/officeDocument/2006/relationships/image" Target="../media/image4.jpeg"/><Relationship Id="rId1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2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72.png"/><Relationship Id="rId7" Type="http://schemas.openxmlformats.org/officeDocument/2006/relationships/image" Target="../media/image73.png"/><Relationship Id="rId2" Type="http://schemas.openxmlformats.org/officeDocument/2006/relationships/image" Target="../media/image71.jpeg"/><Relationship Id="rId1" Type="http://schemas.openxmlformats.org/officeDocument/2006/relationships/slideLayout" Target="../slideLayouts/slideLayout17.xml"/><Relationship Id="rId6" Type="http://schemas.openxmlformats.org/officeDocument/2006/relationships/slide" Target="slide26.xml"/><Relationship Id="rId5" Type="http://schemas.openxmlformats.org/officeDocument/2006/relationships/slide" Target="slide27.xml"/><Relationship Id="rId10" Type="http://schemas.openxmlformats.org/officeDocument/2006/relationships/slide" Target="slide17.xml"/><Relationship Id="rId4" Type="http://schemas.microsoft.com/office/2007/relationships/hdphoto" Target="../media/hdphoto18.wdp"/><Relationship Id="rId9" Type="http://schemas.openxmlformats.org/officeDocument/2006/relationships/slide" Target="slide29.xml"/></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71.jpeg"/><Relationship Id="rId1" Type="http://schemas.openxmlformats.org/officeDocument/2006/relationships/slideLayout" Target="../slideLayouts/slideLayout18.xml"/><Relationship Id="rId4" Type="http://schemas.openxmlformats.org/officeDocument/2006/relationships/image" Target="../media/image109.png"/></Relationships>
</file>

<file path=ppt/slides/_rels/slide2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71.jpeg"/><Relationship Id="rId1" Type="http://schemas.openxmlformats.org/officeDocument/2006/relationships/slideLayout" Target="../slideLayouts/slideLayout18.xml"/><Relationship Id="rId4" Type="http://schemas.openxmlformats.org/officeDocument/2006/relationships/slide" Target="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71.jpeg"/><Relationship Id="rId1" Type="http://schemas.openxmlformats.org/officeDocument/2006/relationships/slideLayout" Target="../slideLayouts/slideLayout18.xml"/><Relationship Id="rId4" Type="http://schemas.openxmlformats.org/officeDocument/2006/relationships/slide" Target="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71.jpeg"/><Relationship Id="rId1" Type="http://schemas.openxmlformats.org/officeDocument/2006/relationships/slideLayout" Target="../slideLayouts/slideLayout18.xml"/><Relationship Id="rId4" Type="http://schemas.openxmlformats.org/officeDocument/2006/relationships/slide" Target="slide25.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0.png"/><Relationship Id="rId3" Type="http://schemas.microsoft.com/office/2007/relationships/media" Target="../media/media3.mp3"/><Relationship Id="rId7" Type="http://schemas.openxmlformats.org/officeDocument/2006/relationships/image" Target="../media/image15.png"/><Relationship Id="rId12" Type="http://schemas.openxmlformats.org/officeDocument/2006/relationships/image" Target="../media/image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9.png"/><Relationship Id="rId5" Type="http://schemas.openxmlformats.org/officeDocument/2006/relationships/slideLayout" Target="../slideLayouts/slideLayout7.xml"/><Relationship Id="rId15" Type="http://schemas.openxmlformats.org/officeDocument/2006/relationships/image" Target="../media/image11.png"/><Relationship Id="rId10" Type="http://schemas.microsoft.com/office/2007/relationships/hdphoto" Target="../media/hdphoto5.wdp"/><Relationship Id="rId4" Type="http://schemas.openxmlformats.org/officeDocument/2006/relationships/audio" Target="../media/media3.mp3"/><Relationship Id="rId9" Type="http://schemas.openxmlformats.org/officeDocument/2006/relationships/image" Target="../media/image8.png"/><Relationship Id="rId14" Type="http://schemas.microsoft.com/office/2007/relationships/hdphoto" Target="../media/hdphoto6.wdp"/></Relationships>
</file>

<file path=ppt/slides/_rels/slide3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71.jpeg"/><Relationship Id="rId1" Type="http://schemas.openxmlformats.org/officeDocument/2006/relationships/slideLayout" Target="../slideLayouts/slideLayout18.xml"/><Relationship Id="rId4" Type="http://schemas.openxmlformats.org/officeDocument/2006/relationships/slide" Target="slide25.xml"/></Relationships>
</file>

<file path=ppt/slides/_rels/slide3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13" Type="http://schemas.microsoft.com/office/2007/relationships/hdphoto" Target="../media/hdphoto7.wdp"/><Relationship Id="rId3" Type="http://schemas.microsoft.com/office/2007/relationships/media" Target="../media/media3.mp3"/><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slide" Target="slide2.xml"/><Relationship Id="rId5" Type="http://schemas.openxmlformats.org/officeDocument/2006/relationships/slideLayout" Target="../slideLayouts/slideLayout7.xml"/><Relationship Id="rId10" Type="http://schemas.microsoft.com/office/2007/relationships/hdphoto" Target="../media/hdphoto6.wdp"/><Relationship Id="rId4" Type="http://schemas.openxmlformats.org/officeDocument/2006/relationships/audio" Target="../media/media3.mp3"/><Relationship Id="rId9" Type="http://schemas.openxmlformats.org/officeDocument/2006/relationships/image" Target="../media/image10.pn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0.png"/><Relationship Id="rId18" Type="http://schemas.openxmlformats.org/officeDocument/2006/relationships/image" Target="../media/image14.jpeg"/><Relationship Id="rId3" Type="http://schemas.microsoft.com/office/2007/relationships/media" Target="../media/media3.mp3"/><Relationship Id="rId7" Type="http://schemas.openxmlformats.org/officeDocument/2006/relationships/image" Target="../media/image24.png"/><Relationship Id="rId12" Type="http://schemas.openxmlformats.org/officeDocument/2006/relationships/image" Target="../media/image1.png"/><Relationship Id="rId17" Type="http://schemas.openxmlformats.org/officeDocument/2006/relationships/slide" Target="slide2.xml"/><Relationship Id="rId2" Type="http://schemas.openxmlformats.org/officeDocument/2006/relationships/audio" Target="../media/media2.mp3"/><Relationship Id="rId16" Type="http://schemas.microsoft.com/office/2007/relationships/hdphoto" Target="../media/hdphoto8.wdp"/><Relationship Id="rId20" Type="http://schemas.openxmlformats.org/officeDocument/2006/relationships/image" Target="../media/image16.png"/><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9.png"/><Relationship Id="rId5" Type="http://schemas.openxmlformats.org/officeDocument/2006/relationships/slideLayout" Target="../slideLayouts/slideLayout7.xml"/><Relationship Id="rId15" Type="http://schemas.openxmlformats.org/officeDocument/2006/relationships/image" Target="../media/image13.png"/><Relationship Id="rId10" Type="http://schemas.openxmlformats.org/officeDocument/2006/relationships/image" Target="../media/image27.png"/><Relationship Id="rId19" Type="http://schemas.openxmlformats.org/officeDocument/2006/relationships/image" Target="../media/image11.png"/><Relationship Id="rId4" Type="http://schemas.openxmlformats.org/officeDocument/2006/relationships/audio" Target="../media/media3.mp3"/><Relationship Id="rId9" Type="http://schemas.openxmlformats.org/officeDocument/2006/relationships/image" Target="../media/image26.png"/><Relationship Id="rId14"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png"/><Relationship Id="rId18" Type="http://schemas.openxmlformats.org/officeDocument/2006/relationships/slide" Target="slide2.xml"/><Relationship Id="rId3" Type="http://schemas.microsoft.com/office/2007/relationships/media" Target="../media/media3.mp3"/><Relationship Id="rId21" Type="http://schemas.openxmlformats.org/officeDocument/2006/relationships/image" Target="../media/image11.png"/><Relationship Id="rId7" Type="http://schemas.openxmlformats.org/officeDocument/2006/relationships/image" Target="../media/image32.png"/><Relationship Id="rId12" Type="http://schemas.openxmlformats.org/officeDocument/2006/relationships/image" Target="../media/image9.png"/><Relationship Id="rId17" Type="http://schemas.microsoft.com/office/2007/relationships/hdphoto" Target="../media/hdphoto10.wdp"/><Relationship Id="rId2" Type="http://schemas.openxmlformats.org/officeDocument/2006/relationships/audio" Target="../media/media2.mp3"/><Relationship Id="rId16" Type="http://schemas.openxmlformats.org/officeDocument/2006/relationships/image" Target="../media/image18.png"/><Relationship Id="rId20" Type="http://schemas.microsoft.com/office/2007/relationships/hdphoto" Target="../media/hdphoto11.wdp"/><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36.png"/><Relationship Id="rId5" Type="http://schemas.openxmlformats.org/officeDocument/2006/relationships/slideLayout" Target="../slideLayouts/slideLayout7.xml"/><Relationship Id="rId15" Type="http://schemas.microsoft.com/office/2007/relationships/hdphoto" Target="../media/hdphoto9.wdp"/><Relationship Id="rId10" Type="http://schemas.openxmlformats.org/officeDocument/2006/relationships/image" Target="../media/image35.png"/><Relationship Id="rId19" Type="http://schemas.openxmlformats.org/officeDocument/2006/relationships/image" Target="../media/image19.png"/><Relationship Id="rId4" Type="http://schemas.openxmlformats.org/officeDocument/2006/relationships/audio" Target="../media/media3.mp3"/><Relationship Id="rId9" Type="http://schemas.openxmlformats.org/officeDocument/2006/relationships/image" Target="../media/image34.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slide" Target="slide2.xml"/><Relationship Id="rId3" Type="http://schemas.microsoft.com/office/2007/relationships/media" Target="../media/media3.mp3"/><Relationship Id="rId7" Type="http://schemas.openxmlformats.org/officeDocument/2006/relationships/image" Target="../media/image9.png"/><Relationship Id="rId12" Type="http://schemas.microsoft.com/office/2007/relationships/hdphoto" Target="../media/hdphoto13.wdp"/><Relationship Id="rId17" Type="http://schemas.openxmlformats.org/officeDocument/2006/relationships/image" Target="../media/image22.wmf"/><Relationship Id="rId2" Type="http://schemas.openxmlformats.org/officeDocument/2006/relationships/audio" Target="../media/media2.mp3"/><Relationship Id="rId16" Type="http://schemas.openxmlformats.org/officeDocument/2006/relationships/oleObject" Target="../embeddings/oleObject1.bin"/><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21.png"/><Relationship Id="rId5" Type="http://schemas.openxmlformats.org/officeDocument/2006/relationships/slideLayout" Target="../slideLayouts/slideLayout7.xml"/><Relationship Id="rId15" Type="http://schemas.openxmlformats.org/officeDocument/2006/relationships/image" Target="../media/image11.png"/><Relationship Id="rId10" Type="http://schemas.microsoft.com/office/2007/relationships/hdphoto" Target="../media/hdphoto12.wdp"/><Relationship Id="rId4" Type="http://schemas.openxmlformats.org/officeDocument/2006/relationships/audio" Target="../media/media3.mp3"/><Relationship Id="rId9" Type="http://schemas.openxmlformats.org/officeDocument/2006/relationships/image" Target="../media/image20.png"/><Relationship Id="rId1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23.png"/><Relationship Id="rId18" Type="http://schemas.microsoft.com/office/2007/relationships/hdphoto" Target="../media/hdphoto16.wdp"/><Relationship Id="rId3" Type="http://schemas.microsoft.com/office/2007/relationships/media" Target="../media/media3.mp3"/><Relationship Id="rId21" Type="http://schemas.microsoft.com/office/2007/relationships/hdphoto" Target="../media/hdphoto17.wdp"/><Relationship Id="rId7" Type="http://schemas.openxmlformats.org/officeDocument/2006/relationships/image" Target="../media/image48.png"/><Relationship Id="rId12" Type="http://schemas.openxmlformats.org/officeDocument/2006/relationships/image" Target="../media/image1.png"/><Relationship Id="rId17" Type="http://schemas.openxmlformats.org/officeDocument/2006/relationships/image" Target="../media/image29.png"/><Relationship Id="rId2" Type="http://schemas.openxmlformats.org/officeDocument/2006/relationships/audio" Target="../media/media2.mp3"/><Relationship Id="rId16" Type="http://schemas.microsoft.com/office/2007/relationships/hdphoto" Target="../media/hdphoto15.wdp"/><Relationship Id="rId20" Type="http://schemas.openxmlformats.org/officeDocument/2006/relationships/image" Target="../media/image30.png"/><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9.png"/><Relationship Id="rId5" Type="http://schemas.openxmlformats.org/officeDocument/2006/relationships/slideLayout" Target="../slideLayouts/slideLayout7.xml"/><Relationship Id="rId15" Type="http://schemas.openxmlformats.org/officeDocument/2006/relationships/image" Target="../media/image28.png"/><Relationship Id="rId10" Type="http://schemas.openxmlformats.org/officeDocument/2006/relationships/image" Target="../media/image51.png"/><Relationship Id="rId19" Type="http://schemas.openxmlformats.org/officeDocument/2006/relationships/slide" Target="slide2.xml"/><Relationship Id="rId4" Type="http://schemas.openxmlformats.org/officeDocument/2006/relationships/audio" Target="../media/media3.mp3"/><Relationship Id="rId9" Type="http://schemas.openxmlformats.org/officeDocument/2006/relationships/image" Target="../media/image50.png"/><Relationship Id="rId14" Type="http://schemas.microsoft.com/office/2007/relationships/hdphoto" Target="../media/hdphoto14.wdp"/><Relationship Id="rId2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5800" y="228600"/>
            <a:ext cx="3581400" cy="163121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5000" b="1" dirty="0">
                <a:latin typeface="Times New Roman" panose="02020603050405020304" pitchFamily="18" charset="0"/>
                <a:cs typeface="Times New Roman" panose="02020603050405020304" pitchFamily="18" charset="0"/>
              </a:rPr>
              <a:t>HỘP QUÀ BÍ ẨN</a:t>
            </a:r>
          </a:p>
        </p:txBody>
      </p:sp>
      <p:sp>
        <p:nvSpPr>
          <p:cNvPr id="4" name="Oval 3"/>
          <p:cNvSpPr/>
          <p:nvPr/>
        </p:nvSpPr>
        <p:spPr>
          <a:xfrm>
            <a:off x="1805060" y="2209800"/>
            <a:ext cx="8786741" cy="3657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p:cNvSpPr txBox="1"/>
          <p:nvPr/>
        </p:nvSpPr>
        <p:spPr>
          <a:xfrm>
            <a:off x="2784984" y="2762869"/>
            <a:ext cx="7140677" cy="2554545"/>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Trong </a:t>
            </a:r>
            <a:r>
              <a:rPr lang="en-US" sz="4000" dirty="0" err="1">
                <a:latin typeface="Times New Roman" panose="02020603050405020304" pitchFamily="18" charset="0"/>
                <a:cs typeface="Times New Roman" panose="02020603050405020304" pitchFamily="18" charset="0"/>
              </a:rPr>
              <a:t>mỗi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hộp</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một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điểm</a:t>
            </a:r>
            <a:r>
              <a:rPr lang="en-US" sz="4000" dirty="0">
                <a:latin typeface="Times New Roman" panose="02020603050405020304" pitchFamily="18" charset="0"/>
                <a:cs typeface="Times New Roman" panose="02020603050405020304" pitchFamily="18" charset="0"/>
              </a:rPr>
              <a:t> bí </a:t>
            </a:r>
            <a:r>
              <a:rPr lang="en-US" sz="4000" dirty="0" err="1">
                <a:latin typeface="Times New Roman" panose="02020603050405020304" pitchFamily="18" charset="0"/>
                <a:cs typeface="Times New Roman" panose="02020603050405020304" pitchFamily="18" charset="0"/>
              </a:rPr>
              <a:t>ẩn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hỏi</a:t>
            </a:r>
            <a:r>
              <a:rPr lang="en-US" sz="4000" dirty="0">
                <a:latin typeface="Times New Roman" panose="02020603050405020304" pitchFamily="18" charset="0"/>
                <a:cs typeface="Times New Roman" panose="02020603050405020304" pitchFamily="18" charset="0"/>
              </a:rPr>
              <a:t> t</a:t>
            </a:r>
            <a:r>
              <a:rPr lang="vi-VN" sz="4000" dirty="0">
                <a:latin typeface="Times New Roman" panose="02020603050405020304" pitchFamily="18" charset="0"/>
                <a:cs typeface="Times New Roman" panose="02020603050405020304" pitchFamily="18" charset="0"/>
              </a:rPr>
              <a:t>ư</a:t>
            </a:r>
            <a:r>
              <a:rPr lang="en-US" sz="4000" dirty="0" err="1">
                <a:latin typeface="Times New Roman" panose="02020603050405020304" pitchFamily="18" charset="0"/>
                <a:cs typeface="Times New Roman" panose="02020603050405020304" pitchFamily="18" charset="0"/>
              </a:rPr>
              <a:t>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nhe</a:t>
            </a:r>
            <a:r>
              <a:rPr lang="en-US" sz="4000" dirty="0">
                <a:latin typeface="Times New Roman" panose="02020603050405020304" pitchFamily="18" charset="0"/>
                <a:cs typeface="Times New Roman" panose="02020603050405020304" pitchFamily="18" charset="0"/>
              </a:rPr>
              <a:t>́.</a:t>
            </a:r>
          </a:p>
        </p:txBody>
      </p:sp>
      <p:pic>
        <p:nvPicPr>
          <p:cNvPr id="6" name="KhuVuonTrenMay-Dangcapnhat_vfb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05059" y="141787"/>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5200" numSld="999">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404" y="4297969"/>
            <a:ext cx="3834602" cy="1429559"/>
          </a:xfrm>
          <a:prstGeom prst="rect">
            <a:avLst/>
          </a:prstGeom>
        </p:spPr>
      </p:pic>
      <p:pic>
        <p:nvPicPr>
          <p:cNvPr id="3"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2793" y="2355748"/>
            <a:ext cx="4566413" cy="1942221"/>
          </a:xfrm>
          <a:prstGeom prst="rect">
            <a:avLst/>
          </a:prstGeom>
        </p:spPr>
      </p:pic>
      <p:sp>
        <p:nvSpPr>
          <p:cNvPr id="4" name="文本框 31"/>
          <p:cNvSpPr txBox="1"/>
          <p:nvPr/>
        </p:nvSpPr>
        <p:spPr>
          <a:xfrm>
            <a:off x="2472705" y="2364510"/>
            <a:ext cx="668773" cy="1567032"/>
          </a:xfrm>
          <a:prstGeom prst="rect">
            <a:avLst/>
          </a:prstGeom>
          <a:noFill/>
        </p:spPr>
        <p:txBody>
          <a:bodyPr wrap="none" rtlCol="0">
            <a:spAutoFit/>
          </a:bodyPr>
          <a:lstStyle/>
          <a:p>
            <a:r>
              <a:rPr lang="en-US" altLang="zh-CN" sz="9585" b="1" dirty="0">
                <a:solidFill>
                  <a:srgbClr val="2A3D52"/>
                </a:solidFill>
                <a:latin typeface="Agency FB" panose="020B0503020202020204" pitchFamily="34" charset="0"/>
                <a:ea typeface="Microsoft YaHei" panose="020B0503020204020204" charset="-122"/>
              </a:rPr>
              <a:t>I.</a:t>
            </a:r>
            <a:endParaRPr lang="zh-CN" altLang="en-US" sz="9585" b="1" dirty="0">
              <a:solidFill>
                <a:srgbClr val="2A3D52"/>
              </a:solidFill>
              <a:latin typeface="Agency FB" panose="020B0503020202020204" pitchFamily="34" charset="0"/>
              <a:ea typeface="Microsoft YaHei" panose="020B0503020204020204" charset="-122"/>
            </a:endParaRPr>
          </a:p>
        </p:txBody>
      </p:sp>
      <p:sp>
        <p:nvSpPr>
          <p:cNvPr id="5" name="文本框 32"/>
          <p:cNvSpPr txBox="1"/>
          <p:nvPr/>
        </p:nvSpPr>
        <p:spPr>
          <a:xfrm>
            <a:off x="4178715" y="2608103"/>
            <a:ext cx="3623295" cy="1323439"/>
          </a:xfrm>
          <a:prstGeom prst="rect">
            <a:avLst/>
          </a:prstGeom>
          <a:noFill/>
        </p:spPr>
        <p:txBody>
          <a:bodyPr wrap="square" rtlCol="0">
            <a:spAutoFit/>
          </a:bodyPr>
          <a:lstStyle/>
          <a:p>
            <a:pPr algn="ctr"/>
            <a:r>
              <a:rPr lang="en-US" altLang="zh-CN" sz="40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TÓM TẮT</a:t>
            </a:r>
          </a:p>
          <a:p>
            <a:pPr algn="ctr"/>
            <a:r>
              <a:rPr lang="en-US" altLang="zh-CN" sz="40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LÍ THUYẾT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48065" y="873784"/>
            <a:ext cx="4143983" cy="981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anose="02020603050405020304" pitchFamily="18" charset="0"/>
                <a:cs typeface="Times New Roman" panose="02020603050405020304" pitchFamily="18" charset="0"/>
              </a:rPr>
              <a:t>NHÓM</a:t>
            </a:r>
            <a:endParaRPr lang="en-US" sz="5400" dirty="0">
              <a:solidFill>
                <a:schemeClr val="tx1"/>
              </a:solidFill>
            </a:endParaRPr>
          </a:p>
        </p:txBody>
      </p:sp>
      <p:sp>
        <p:nvSpPr>
          <p:cNvPr id="5" name="Rectangle 4"/>
          <p:cNvSpPr/>
          <p:nvPr/>
        </p:nvSpPr>
        <p:spPr>
          <a:xfrm>
            <a:off x="723087" y="3270926"/>
            <a:ext cx="2801777" cy="243670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NHÓM I: PHƯƠNG TRÌNH QUY VỀ PHƯƠNG TRÌNH BẬC NHẤT MỘT ẨN</a:t>
            </a:r>
          </a:p>
        </p:txBody>
      </p:sp>
      <p:sp>
        <p:nvSpPr>
          <p:cNvPr id="6" name="Rectangle 5"/>
          <p:cNvSpPr/>
          <p:nvPr/>
        </p:nvSpPr>
        <p:spPr>
          <a:xfrm>
            <a:off x="4218049" y="3270925"/>
            <a:ext cx="3241445" cy="243669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NHÓM II: PHƯƠNG TRÌNH BẬC NHẤT HAI ẨN. HỆ HAI PHƯƠNG TRÌNH BẬC NHẤT HAI ẨN</a:t>
            </a:r>
          </a:p>
        </p:txBody>
      </p:sp>
      <p:sp>
        <p:nvSpPr>
          <p:cNvPr id="7" name="Rectangle 6"/>
          <p:cNvSpPr/>
          <p:nvPr/>
        </p:nvSpPr>
        <p:spPr>
          <a:xfrm>
            <a:off x="8375073" y="3270925"/>
            <a:ext cx="2929203" cy="2436699"/>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NHÓM III: GIẢI HỆ HAI PHƯƠNG TRÌNH BẬC NHẤT HAI ẨN</a:t>
            </a:r>
            <a:endParaRPr lang="en-US" sz="2400" dirty="0"/>
          </a:p>
        </p:txBody>
      </p:sp>
      <p:cxnSp>
        <p:nvCxnSpPr>
          <p:cNvPr id="10" name="Straight Arrow Connector 9"/>
          <p:cNvCxnSpPr>
            <a:stCxn id="4" idx="3"/>
            <a:endCxn id="5" idx="0"/>
          </p:cNvCxnSpPr>
          <p:nvPr/>
        </p:nvCxnSpPr>
        <p:spPr>
          <a:xfrm flipH="1">
            <a:off x="2123976" y="1711933"/>
            <a:ext cx="2430961" cy="155899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4" idx="4"/>
          </p:cNvCxnSpPr>
          <p:nvPr/>
        </p:nvCxnSpPr>
        <p:spPr>
          <a:xfrm>
            <a:off x="6020057" y="1855737"/>
            <a:ext cx="0" cy="14151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4" idx="5"/>
          </p:cNvCxnSpPr>
          <p:nvPr/>
        </p:nvCxnSpPr>
        <p:spPr>
          <a:xfrm>
            <a:off x="7485176" y="1711933"/>
            <a:ext cx="2456493" cy="155899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 name="Rectangle 1"/>
          <p:cNvSpPr/>
          <p:nvPr/>
        </p:nvSpPr>
        <p:spPr>
          <a:xfrm>
            <a:off x="1725561" y="5984217"/>
            <a:ext cx="6649512" cy="87378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Các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nhóm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vẽ</a:t>
            </a:r>
            <a:r>
              <a:rPr lang="en-US" sz="2400" b="1" dirty="0">
                <a:solidFill>
                  <a:schemeClr val="tx1"/>
                </a:solidFill>
                <a:latin typeface="Times New Roman" panose="02020603050405020304" pitchFamily="18" charset="0"/>
                <a:cs typeface="Times New Roman" panose="02020603050405020304" pitchFamily="18" charset="0"/>
              </a:rPr>
              <a:t> s</a:t>
            </a:r>
            <a:r>
              <a:rPr lang="vi-VN" sz="2400" b="1" dirty="0">
                <a:solidFill>
                  <a:schemeClr val="tx1"/>
                </a:solidFill>
                <a:latin typeface="Times New Roman" panose="02020603050405020304" pitchFamily="18" charset="0"/>
                <a:cs typeface="Times New Roman" panose="02020603050405020304" pitchFamily="18" charset="0"/>
              </a:rPr>
              <a:t>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a:t>
            </a:r>
            <a:r>
              <a:rPr lang="en-US" sz="2400" b="1" dirty="0">
                <a:solidFill>
                  <a:schemeClr val="tx1"/>
                </a:solidFill>
                <a:latin typeface="Times New Roman" panose="02020603050405020304" pitchFamily="18" charset="0"/>
                <a:cs typeface="Times New Roman" panose="02020603050405020304" pitchFamily="18" charset="0"/>
              </a:rPr>
              <a:t> t</a:t>
            </a:r>
            <a:r>
              <a:rPr lang="vi-VN" sz="2400" b="1" dirty="0">
                <a:solidFill>
                  <a:schemeClr val="tx1"/>
                </a:solidFill>
                <a:latin typeface="Times New Roman" panose="02020603050405020304" pitchFamily="18" charset="0"/>
                <a:cs typeface="Times New Roman" panose="02020603050405020304" pitchFamily="18" charset="0"/>
              </a:rPr>
              <a:t>ư</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thức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nội</a:t>
            </a:r>
            <a:r>
              <a:rPr lang="en-US" sz="2400" b="1" dirty="0">
                <a:solidFill>
                  <a:schemeClr val="tx1"/>
                </a:solidFill>
                <a:latin typeface="Times New Roman" panose="02020603050405020304" pitchFamily="18" charset="0"/>
                <a:cs typeface="Times New Roman" panose="02020603050405020304" pitchFamily="18" charset="0"/>
              </a:rPr>
              <a:t> dung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nhóm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mình</a:t>
            </a:r>
            <a:endParaRPr lang="en-US"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6" name="Picture 1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921" y="3252907"/>
            <a:ext cx="3853531" cy="2265959"/>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342" y="4053046"/>
            <a:ext cx="2955925" cy="1521848"/>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2486" y="5045263"/>
            <a:ext cx="3081338" cy="14641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3193" y="2705893"/>
            <a:ext cx="3821167" cy="2819901"/>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864" y="3383661"/>
            <a:ext cx="5888153" cy="2265959"/>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7740" y="1400034"/>
            <a:ext cx="3431460" cy="1338621"/>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9243" y="271138"/>
            <a:ext cx="3682359" cy="1657107"/>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780" y="1240286"/>
            <a:ext cx="6036414" cy="246994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727" y="1748631"/>
            <a:ext cx="3348266" cy="34170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6"/>
                                        </p:tgtEl>
                                        <p:attrNameLst>
                                          <p:attrName>style.visibility</p:attrName>
                                        </p:attrNameLst>
                                      </p:cBhvr>
                                      <p:to>
                                        <p:strVal val="visible"/>
                                      </p:to>
                                    </p:set>
                                    <p:animEffect transition="in" filter="wipe(left)">
                                      <p:cBhvr>
                                        <p:cTn id="37" dur="500"/>
                                        <p:tgtEl>
                                          <p:spTgt spid="215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4"/>
                                        </p:tgtEl>
                                        <p:attrNameLst>
                                          <p:attrName>style.visibility</p:attrName>
                                        </p:attrNameLst>
                                      </p:cBhvr>
                                      <p:to>
                                        <p:strVal val="visible"/>
                                      </p:to>
                                    </p:set>
                                    <p:animEffect transition="in" filter="wipe(left)">
                                      <p:cBhvr>
                                        <p:cTn id="4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 name="Picture 10"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0163" y="4084639"/>
            <a:ext cx="3008312" cy="7762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638" y="3605213"/>
            <a:ext cx="2838450" cy="806450"/>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9838" y="2959100"/>
            <a:ext cx="2132012" cy="145415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8438" y="3276600"/>
            <a:ext cx="5319712" cy="1354138"/>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4464" y="1682751"/>
            <a:ext cx="3316287" cy="608013"/>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8438" y="1773239"/>
            <a:ext cx="4164012" cy="2230437"/>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2260600"/>
            <a:ext cx="2968625" cy="2908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6" y="3082926"/>
            <a:ext cx="7751763" cy="3116263"/>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6" y="615951"/>
            <a:ext cx="6918325" cy="318452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1803400"/>
            <a:ext cx="3402013" cy="333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7" name="Picture 1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25" y="3205164"/>
            <a:ext cx="3683000" cy="746125"/>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663" y="2482851"/>
            <a:ext cx="3162300" cy="10064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7139" y="2676525"/>
            <a:ext cx="4656137" cy="151765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4038" y="4906963"/>
            <a:ext cx="2919412" cy="906462"/>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2763" y="4035425"/>
            <a:ext cx="2265362" cy="1149350"/>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7138" y="3062288"/>
            <a:ext cx="3313112" cy="258445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1851" y="1493838"/>
            <a:ext cx="3146425" cy="595312"/>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8513" y="973138"/>
            <a:ext cx="22479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1738" y="1190626"/>
            <a:ext cx="3624262" cy="233997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2373313"/>
            <a:ext cx="2408238"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5"/>
                                        </p:tgtEl>
                                        <p:attrNameLst>
                                          <p:attrName>style.visibility</p:attrName>
                                        </p:attrNameLst>
                                      </p:cBhvr>
                                      <p:to>
                                        <p:strVal val="visible"/>
                                      </p:to>
                                    </p:set>
                                    <p:animEffect transition="in" filter="wipe(left)">
                                      <p:cBhvr>
                                        <p:cTn id="27" dur="500"/>
                                        <p:tgtEl>
                                          <p:spTgt spid="215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6"/>
                                        </p:tgtEl>
                                        <p:attrNameLst>
                                          <p:attrName>style.visibility</p:attrName>
                                        </p:attrNameLst>
                                      </p:cBhvr>
                                      <p:to>
                                        <p:strVal val="visible"/>
                                      </p:to>
                                    </p:set>
                                    <p:animEffect transition="in" filter="wipe(left)">
                                      <p:cBhvr>
                                        <p:cTn id="32" dur="500"/>
                                        <p:tgtEl>
                                          <p:spTgt spid="215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7"/>
                                        </p:tgtEl>
                                        <p:attrNameLst>
                                          <p:attrName>style.visibility</p:attrName>
                                        </p:attrNameLst>
                                      </p:cBhvr>
                                      <p:to>
                                        <p:strVal val="visible"/>
                                      </p:to>
                                    </p:set>
                                    <p:animEffect transition="in" filter="wipe(left)">
                                      <p:cBhvr>
                                        <p:cTn id="37" dur="500"/>
                                        <p:tgtEl>
                                          <p:spTgt spid="215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2"/>
                                        </p:tgtEl>
                                        <p:attrNameLst>
                                          <p:attrName>style.visibility</p:attrName>
                                        </p:attrNameLst>
                                      </p:cBhvr>
                                      <p:to>
                                        <p:strVal val="visible"/>
                                      </p:to>
                                    </p:set>
                                    <p:animEffect transition="in" filter="wipe(left)">
                                      <p:cBhvr>
                                        <p:cTn id="42" dur="500"/>
                                        <p:tgtEl>
                                          <p:spTgt spid="215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3"/>
                                        </p:tgtEl>
                                        <p:attrNameLst>
                                          <p:attrName>style.visibility</p:attrName>
                                        </p:attrNameLst>
                                      </p:cBhvr>
                                      <p:to>
                                        <p:strVal val="visible"/>
                                      </p:to>
                                    </p:set>
                                    <p:animEffect transition="in" filter="wipe(left)">
                                      <p:cBhvr>
                                        <p:cTn id="47" dur="500"/>
                                        <p:tgtEl>
                                          <p:spTgt spid="215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14"/>
                                        </p:tgtEl>
                                        <p:attrNameLst>
                                          <p:attrName>style.visibility</p:attrName>
                                        </p:attrNameLst>
                                      </p:cBhvr>
                                      <p:to>
                                        <p:strVal val="visible"/>
                                      </p:to>
                                    </p:set>
                                    <p:animEffect transition="in" filter="wipe(left)">
                                      <p:cBhvr>
                                        <p:cTn id="52"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pic>
        <p:nvPicPr>
          <p:cNvPr id="3"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579" y="1759826"/>
            <a:ext cx="4566413" cy="1942221"/>
          </a:xfrm>
          <a:prstGeom prst="rect">
            <a:avLst/>
          </a:prstGeom>
        </p:spPr>
      </p:pic>
      <p:sp>
        <p:nvSpPr>
          <p:cNvPr id="4" name="文本框 31"/>
          <p:cNvSpPr txBox="1"/>
          <p:nvPr/>
        </p:nvSpPr>
        <p:spPr>
          <a:xfrm>
            <a:off x="2472705" y="1759826"/>
            <a:ext cx="926857" cy="1567032"/>
          </a:xfrm>
          <a:prstGeom prst="rect">
            <a:avLst/>
          </a:prstGeom>
          <a:noFill/>
        </p:spPr>
        <p:txBody>
          <a:bodyPr wrap="none" rtlCol="0">
            <a:spAutoFit/>
          </a:bodyPr>
          <a:lstStyle/>
          <a:p>
            <a:r>
              <a:rPr lang="en-US" altLang="zh-CN" sz="9585" b="1" dirty="0">
                <a:solidFill>
                  <a:srgbClr val="2A3D52"/>
                </a:solidFill>
                <a:latin typeface="Agency FB" panose="020B0503020202020204" pitchFamily="34" charset="0"/>
                <a:ea typeface="Microsoft YaHei" panose="020B0503020204020204" charset="-122"/>
              </a:rPr>
              <a:t>II.</a:t>
            </a:r>
            <a:endParaRPr lang="zh-CN" altLang="en-US" sz="9585" b="1" dirty="0">
              <a:solidFill>
                <a:srgbClr val="2A3D52"/>
              </a:solidFill>
              <a:latin typeface="Agency FB" panose="020B0503020202020204" pitchFamily="34" charset="0"/>
              <a:ea typeface="Microsoft YaHei" panose="020B0503020204020204" charset="-122"/>
            </a:endParaRPr>
          </a:p>
        </p:txBody>
      </p:sp>
      <p:sp>
        <p:nvSpPr>
          <p:cNvPr id="5" name="文本框 32"/>
          <p:cNvSpPr txBox="1"/>
          <p:nvPr/>
        </p:nvSpPr>
        <p:spPr>
          <a:xfrm>
            <a:off x="5058805" y="2189399"/>
            <a:ext cx="3623295" cy="707886"/>
          </a:xfrm>
          <a:prstGeom prst="rect">
            <a:avLst/>
          </a:prstGeom>
          <a:noFill/>
        </p:spPr>
        <p:txBody>
          <a:bodyPr wrap="square" rtlCol="0">
            <a:spAutoFit/>
          </a:bodyPr>
          <a:lstStyle/>
          <a:p>
            <a:pPr algn="ctr"/>
            <a:r>
              <a:rPr lang="en-US" altLang="zh-CN" sz="40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LUYỆN TẬP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66700" y="0"/>
                <a:ext cx="11696700" cy="4574779"/>
              </a:xfrm>
              <a:prstGeom prst="rect">
                <a:avLst/>
              </a:prstGeom>
              <a:noFill/>
            </p:spPr>
            <p:txBody>
              <a:bodyPr wrap="square">
                <a:spAutoFit/>
              </a:bodyPr>
              <a:lstStyle/>
              <a:p>
                <a:pPr algn="just">
                  <a:lnSpc>
                    <a:spcPct val="150000"/>
                  </a:lnSpc>
                  <a:spcAft>
                    <a:spcPts val="800"/>
                  </a:spcAft>
                </a:pP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Giải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 tr 26 –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9, CD –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I</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indent="-742950">
                  <a:lnSpc>
                    <a:spcPct val="150000"/>
                  </a:lnSpc>
                  <a:spcAft>
                    <a:spcPts val="800"/>
                  </a:spcAft>
                  <a:buAutoNum type="alphaLcParenR"/>
                </a:pPr>
                <a:r>
                  <a:rPr lang="fr-FR"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(3x + 7)(4x – 9) = 0</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fr-FR" sz="3600" b="1" dirty="0">
                    <a:latin typeface="Times New Roman" panose="02020603050405020304" pitchFamily="18" charset="0"/>
                    <a:cs typeface="Times New Roman" panose="02020603050405020304" pitchFamily="18" charset="0"/>
                  </a:rPr>
                  <a:t>d) </a:t>
                </a:r>
                <a:r>
                  <a:rPr lang="en-US" sz="3600" b="1" dirty="0"/>
                  <a:t> </a:t>
                </a:r>
                <a14:m>
                  <m:oMath xmlns:m="http://schemas.openxmlformats.org/officeDocument/2006/math">
                    <m:sSup>
                      <m:sSupPr>
                        <m:ctrlPr>
                          <a:rPr lang="en-US" sz="3600" b="1" i="1">
                            <a:latin typeface="Cambria Math" panose="02040503050406030204" pitchFamily="18" charset="0"/>
                          </a:rPr>
                        </m:ctrlPr>
                      </m:sSupPr>
                      <m:e>
                        <m:r>
                          <a:rPr lang="fr-FR" sz="3600" b="1" i="1">
                            <a:latin typeface="Cambria Math" panose="02040503050406030204" pitchFamily="18" charset="0"/>
                          </a:rPr>
                          <m:t>𝒙</m:t>
                        </m:r>
                      </m:e>
                      <m:sup>
                        <m:r>
                          <a:rPr lang="fr-FR" sz="3600" b="1" i="1">
                            <a:latin typeface="Cambria Math" panose="02040503050406030204" pitchFamily="18" charset="0"/>
                          </a:rPr>
                          <m:t>𝟐</m:t>
                        </m:r>
                      </m:sup>
                    </m:sSup>
                    <m:r>
                      <a:rPr lang="en-US" sz="3600" b="1" i="1" smtClean="0">
                        <a:latin typeface="Cambria Math" panose="02040503050406030204" pitchFamily="18" charset="0"/>
                      </a:rPr>
                      <m:t>−</m:t>
                    </m:r>
                    <m:r>
                      <a:rPr lang="en-US" sz="3600" b="1" i="1" smtClean="0">
                        <a:latin typeface="Cambria Math" panose="02040503050406030204" pitchFamily="18" charset="0"/>
                      </a:rPr>
                      <m:t>𝟗</m:t>
                    </m:r>
                    <m:r>
                      <a:rPr lang="en-US" sz="3600" b="1" i="1" smtClean="0">
                        <a:latin typeface="Cambria Math" panose="02040503050406030204" pitchFamily="18" charset="0"/>
                      </a:rPr>
                      <m:t>−</m:t>
                    </m:r>
                    <m:d>
                      <m:dPr>
                        <m:ctrlPr>
                          <a:rPr lang="en-US" sz="3600" b="1" i="1" smtClean="0">
                            <a:latin typeface="Cambria Math" panose="02040503050406030204" pitchFamily="18" charset="0"/>
                          </a:rPr>
                        </m:ctrlPr>
                      </m:dPr>
                      <m:e>
                        <m:r>
                          <a:rPr lang="en-US" sz="3600" b="1" i="1" smtClean="0">
                            <a:latin typeface="Cambria Math" panose="02040503050406030204" pitchFamily="18" charset="0"/>
                          </a:rPr>
                          <m:t>𝒙</m:t>
                        </m:r>
                        <m:r>
                          <a:rPr lang="en-US" sz="3600" b="1" i="1" smtClean="0">
                            <a:latin typeface="Cambria Math" panose="02040503050406030204" pitchFamily="18" charset="0"/>
                          </a:rPr>
                          <m:t>+</m:t>
                        </m:r>
                        <m:r>
                          <a:rPr lang="en-US" sz="3600" b="1" i="1" smtClean="0">
                            <a:latin typeface="Cambria Math" panose="02040503050406030204" pitchFamily="18" charset="0"/>
                          </a:rPr>
                          <m:t>𝟑</m:t>
                        </m:r>
                      </m:e>
                    </m:d>
                    <m:d>
                      <m:dPr>
                        <m:ctrlPr>
                          <a:rPr lang="en-US" sz="3600" b="1" i="1" smtClean="0">
                            <a:latin typeface="Cambria Math" panose="02040503050406030204" pitchFamily="18" charset="0"/>
                          </a:rPr>
                        </m:ctrlPr>
                      </m:dPr>
                      <m:e>
                        <m:r>
                          <a:rPr lang="en-US" sz="3600" b="1" i="1" smtClean="0">
                            <a:latin typeface="Cambria Math" panose="02040503050406030204" pitchFamily="18" charset="0"/>
                          </a:rPr>
                          <m:t>𝟑</m:t>
                        </m:r>
                        <m:r>
                          <a:rPr lang="en-US" sz="3600" b="1" i="1" smtClean="0">
                            <a:latin typeface="Cambria Math" panose="02040503050406030204" pitchFamily="18" charset="0"/>
                          </a:rPr>
                          <m:t>𝒙</m:t>
                        </m:r>
                        <m:r>
                          <a:rPr lang="en-US" sz="3600" b="1" i="1" smtClean="0">
                            <a:latin typeface="Cambria Math" panose="02040503050406030204" pitchFamily="18" charset="0"/>
                          </a:rPr>
                          <m:t> −</m:t>
                        </m:r>
                        <m:r>
                          <a:rPr lang="en-US" sz="3600" b="1" i="1" smtClean="0">
                            <a:latin typeface="Cambria Math" panose="02040503050406030204" pitchFamily="18" charset="0"/>
                          </a:rPr>
                          <m:t>𝟏</m:t>
                        </m:r>
                      </m:e>
                    </m:d>
                    <m:r>
                      <a:rPr lang="en-US" sz="3600" b="1" i="1" smtClean="0">
                        <a:latin typeface="Cambria Math" panose="02040503050406030204" pitchFamily="18" charset="0"/>
                      </a:rPr>
                      <m:t>=</m:t>
                    </m:r>
                    <m:r>
                      <a:rPr lang="en-US" sz="3600" b="1" i="1" smtClean="0">
                        <a:latin typeface="Cambria Math" panose="02040503050406030204" pitchFamily="18" charset="0"/>
                      </a:rPr>
                      <m:t>𝟎</m:t>
                    </m:r>
                  </m:oMath>
                </a14:m>
                <a:endParaRPr lang="en-US" sz="3600" b="1" dirty="0"/>
              </a:p>
              <a:p>
                <a:pPr>
                  <a:lnSpc>
                    <a:spcPct val="150000"/>
                  </a:lnSpc>
                  <a:spcAft>
                    <a:spcPts val="800"/>
                  </a:spcAft>
                </a:pPr>
                <a:r>
                  <a:rPr lang="en-US" sz="3600" b="1" dirty="0">
                    <a:latin typeface="Times New Roman" panose="02020603050405020304" pitchFamily="18" charset="0"/>
                    <a:cs typeface="Times New Roman" panose="02020603050405020304" pitchFamily="18" charset="0"/>
                  </a:rPr>
                  <a:t>e) </a:t>
                </a:r>
                <a14:m>
                  <m:oMath xmlns:m="http://schemas.openxmlformats.org/officeDocument/2006/math">
                    <m:sSup>
                      <m:sSupPr>
                        <m:ctrlPr>
                          <a:rPr lang="en-US" sz="3600" b="1" i="1">
                            <a:latin typeface="Cambria Math" panose="02040503050406030204" pitchFamily="18" charset="0"/>
                          </a:rPr>
                        </m:ctrlPr>
                      </m:sSupPr>
                      <m:e>
                        <m:r>
                          <a:rPr lang="fr-FR" sz="3600" b="1" i="1">
                            <a:latin typeface="Cambria Math" panose="02040503050406030204" pitchFamily="18" charset="0"/>
                          </a:rPr>
                          <m:t>𝒙</m:t>
                        </m:r>
                      </m:e>
                      <m:sup>
                        <m:r>
                          <a:rPr lang="fr-FR" sz="3600" b="1" i="1">
                            <a:latin typeface="Cambria Math" panose="02040503050406030204" pitchFamily="18" charset="0"/>
                          </a:rPr>
                          <m:t>𝟐</m:t>
                        </m:r>
                      </m:sup>
                    </m:sSup>
                  </m:oMath>
                </a14:m>
                <a:r>
                  <a:rPr lang="en-US" sz="3600" b="1" dirty="0">
                    <a:latin typeface="Times New Roman" panose="02020603050405020304" pitchFamily="18" charset="0"/>
                    <a:cs typeface="Times New Roman" panose="02020603050405020304" pitchFamily="18" charset="0"/>
                  </a:rPr>
                  <a:t>- 10x + 25 = 5(5 - x)</a:t>
                </a:r>
              </a:p>
            </p:txBody>
          </p:sp>
        </mc:Choice>
        <mc:Fallback xmlns="">
          <p:sp>
            <p:nvSpPr>
              <p:cNvPr id="5" name="TextBox 4"/>
              <p:cNvSpPr txBox="1">
                <a:spLocks noRot="1" noChangeAspect="1" noMove="1" noResize="1" noEditPoints="1" noAdjustHandles="1" noChangeArrowheads="1" noChangeShapeType="1" noTextEdit="1"/>
              </p:cNvSpPr>
              <p:nvPr/>
            </p:nvSpPr>
            <p:spPr>
              <a:xfrm>
                <a:off x="266700" y="0"/>
                <a:ext cx="11696700" cy="4574779"/>
              </a:xfrm>
              <a:prstGeom prst="rect">
                <a:avLst/>
              </a:prstGeom>
              <a:blipFill rotWithShape="1">
                <a:blip r:embed="rId2"/>
                <a:stretch>
                  <a:fillRect b="-1660"/>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0860" y="374927"/>
            <a:ext cx="10107038" cy="823752"/>
          </a:xfrm>
          <a:prstGeom prst="rect">
            <a:avLst/>
          </a:prstGeom>
          <a:noFill/>
        </p:spPr>
        <p:txBody>
          <a:bodyPr wrap="square">
            <a:spAutoFit/>
          </a:bodyPr>
          <a:lstStyle/>
          <a:p>
            <a:pPr lvl="0">
              <a:lnSpc>
                <a:spcPct val="150000"/>
              </a:lnSpc>
              <a:spcAft>
                <a:spcPts val="800"/>
              </a:spcAft>
            </a:pPr>
            <a:r>
              <a:rPr lang="fr-FR"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(3x + 7)(4x – 9) = 0</a:t>
            </a: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 name="TextBox 2"/>
          <p:cNvSpPr txBox="1"/>
          <p:nvPr/>
        </p:nvSpPr>
        <p:spPr>
          <a:xfrm>
            <a:off x="697960" y="1192606"/>
            <a:ext cx="8541290" cy="661207"/>
          </a:xfrm>
          <a:prstGeom prst="rect">
            <a:avLst/>
          </a:prstGeom>
          <a:noFill/>
        </p:spPr>
        <p:txBody>
          <a:bodyPr wrap="square">
            <a:spAutoFit/>
          </a:bodyPr>
          <a:lstStyle/>
          <a:p>
            <a:pPr algn="just">
              <a:lnSpc>
                <a:spcPct val="150000"/>
              </a:lnSpc>
              <a:spcAft>
                <a:spcPts val="8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469360" y="2192443"/>
                <a:ext cx="2597690" cy="1728294"/>
              </a:xfrm>
              <a:prstGeom prst="rect">
                <a:avLst/>
              </a:prstGeom>
              <a:noFill/>
            </p:spPr>
            <p:txBody>
              <a:bodyPr wrap="square">
                <a:spAutoFit/>
              </a:bodyPr>
              <a:lstStyle/>
              <a:p>
                <a:pPr algn="just">
                  <a:spcAft>
                    <a:spcPts val="600"/>
                  </a:spcAft>
                </a:pPr>
                <a:r>
                  <a:rPr lang="fr-FR"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3x + 7 = 0</a:t>
                </a:r>
              </a:p>
              <a:p>
                <a:pPr algn="just">
                  <a:spcAft>
                    <a:spcPts val="600"/>
                  </a:spcAft>
                </a:pP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3x = -7</a:t>
                </a:r>
              </a:p>
              <a:p>
                <a:pPr algn="just">
                  <a:spcAft>
                    <a:spcPts val="600"/>
                  </a:spcAft>
                </a:pPr>
                <a:r>
                  <a:rPr lang="fr-FR" sz="2800" dirty="0">
                    <a:latin typeface="Times New Roman" panose="02020603050405020304" pitchFamily="18" charset="0"/>
                    <a:ea typeface="Calibri" panose="020F0502020204030204" pitchFamily="34" charset="0"/>
                    <a:cs typeface="Times New Roman" panose="02020603050405020304" pitchFamily="18" charset="0"/>
                  </a:rPr>
                  <a:t>             x = </a:t>
                </a:r>
                <a14:m>
                  <m:oMath xmlns:m="http://schemas.openxmlformats.org/officeDocument/2006/math">
                    <m:f>
                      <m:fPr>
                        <m:ctrlP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𝟕</m:t>
                        </m:r>
                      </m:num>
                      <m:den>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𝟑</m:t>
                        </m:r>
                      </m:den>
                    </m:f>
                  </m:oMath>
                </a14:m>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69360" y="2192443"/>
                <a:ext cx="2597690" cy="1728294"/>
              </a:xfrm>
              <a:prstGeom prst="rect">
                <a:avLst/>
              </a:prstGeom>
              <a:blipFill rotWithShape="1">
                <a:blip r:embed="rId2"/>
                <a:stretch>
                  <a:fillRect l="-4" t="-24" b="1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95534" y="2192443"/>
                <a:ext cx="2597690" cy="1757469"/>
              </a:xfrm>
              <a:prstGeom prst="rect">
                <a:avLst/>
              </a:prstGeom>
              <a:noFill/>
            </p:spPr>
            <p:txBody>
              <a:bodyPr wrap="square">
                <a:spAutoFit/>
              </a:bodyPr>
              <a:lstStyle/>
              <a:p>
                <a:pPr algn="just">
                  <a:spcAft>
                    <a:spcPts val="600"/>
                  </a:spcAft>
                </a:pPr>
                <a:r>
                  <a:rPr lang="fr-FR"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4x - 9 = 0</a:t>
                </a:r>
              </a:p>
              <a:p>
                <a:pPr algn="just">
                  <a:spcAft>
                    <a:spcPts val="600"/>
                  </a:spcAft>
                </a:pP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4x = 9</a:t>
                </a:r>
              </a:p>
              <a:p>
                <a:pPr algn="just">
                  <a:spcAft>
                    <a:spcPts val="600"/>
                  </a:spcAft>
                </a:pPr>
                <a:r>
                  <a:rPr lang="fr-FR" sz="2800" dirty="0">
                    <a:latin typeface="Times New Roman" panose="02020603050405020304" pitchFamily="18" charset="0"/>
                    <a:ea typeface="Calibri" panose="020F0502020204030204" pitchFamily="34" charset="0"/>
                    <a:cs typeface="Times New Roman" panose="02020603050405020304" pitchFamily="18" charset="0"/>
                  </a:rPr>
                  <a:t>             x = </a:t>
                </a:r>
                <a14:m>
                  <m:oMath xmlns:m="http://schemas.openxmlformats.org/officeDocument/2006/math">
                    <m:f>
                      <m:fPr>
                        <m:ctrlP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𝟗</m:t>
                        </m:r>
                      </m:num>
                      <m:den>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𝟒</m:t>
                        </m:r>
                      </m:den>
                    </m:f>
                  </m:oMath>
                </a14:m>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795534" y="2192443"/>
                <a:ext cx="2597690" cy="1757469"/>
              </a:xfrm>
              <a:prstGeom prst="rect">
                <a:avLst/>
              </a:prstGeom>
              <a:blipFill rotWithShape="1">
                <a:blip r:embed="rId3"/>
                <a:stretch>
                  <a:fillRect l="-1" t="-24" r="21" b="12"/>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9360" y="3974925"/>
                <a:ext cx="8541290" cy="945259"/>
              </a:xfrm>
              <a:prstGeom prst="rect">
                <a:avLst/>
              </a:prstGeom>
              <a:noFill/>
            </p:spPr>
            <p:txBody>
              <a:bodyPr wrap="square">
                <a:spAutoFit/>
              </a:bodyPr>
              <a:lstStyle/>
              <a:p>
                <a:pPr algn="just">
                  <a:lnSpc>
                    <a:spcPct val="150000"/>
                  </a:lnSpc>
                  <a:spcAft>
                    <a:spcPts val="8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a:latin typeface="Times New Roman" panose="02020603050405020304" pitchFamily="18" charset="0"/>
                    <a:ea typeface="Calibri" panose="020F0502020204030204" pitchFamily="34" charset="0"/>
                    <a:cs typeface="Times New Roman" panose="02020603050405020304" pitchFamily="18" charset="0"/>
                  </a:rPr>
                  <a:t>x = </a:t>
                </a:r>
                <a14:m>
                  <m:oMath xmlns:m="http://schemas.openxmlformats.org/officeDocument/2006/math">
                    <m:f>
                      <m:fPr>
                        <m:ctrlP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𝟕</m:t>
                        </m:r>
                      </m:num>
                      <m:den>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𝟑</m:t>
                        </m:r>
                      </m:den>
                    </m:f>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và </a:t>
                </a:r>
                <a:r>
                  <a:rPr lang="fr-FR" sz="2800" dirty="0">
                    <a:latin typeface="Times New Roman" panose="02020603050405020304" pitchFamily="18" charset="0"/>
                    <a:ea typeface="Calibri" panose="020F0502020204030204" pitchFamily="34" charset="0"/>
                    <a:cs typeface="Times New Roman" panose="02020603050405020304" pitchFamily="18" charset="0"/>
                  </a:rPr>
                  <a:t>x = </a:t>
                </a:r>
                <a14:m>
                  <m:oMath xmlns:m="http://schemas.openxmlformats.org/officeDocument/2006/math">
                    <m:f>
                      <m:fPr>
                        <m:ctrlP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𝟗</m:t>
                        </m:r>
                      </m:num>
                      <m:den>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𝟒</m:t>
                        </m:r>
                      </m:den>
                    </m:f>
                  </m:oMath>
                </a14:m>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9360" y="3974925"/>
                <a:ext cx="8541290" cy="945259"/>
              </a:xfrm>
              <a:prstGeom prst="rect">
                <a:avLst/>
              </a:prstGeom>
              <a:blipFill rotWithShape="1">
                <a:blip r:embed="rId4"/>
                <a:stretch>
                  <a:fillRect l="-1" t="-49" b="-11197"/>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40860" y="374927"/>
                <a:ext cx="10107038" cy="836896"/>
              </a:xfrm>
              <a:prstGeom prst="rect">
                <a:avLst/>
              </a:prstGeom>
              <a:noFill/>
            </p:spPr>
            <p:txBody>
              <a:bodyPr wrap="square">
                <a:spAutoFit/>
              </a:bodyPr>
              <a:lstStyle/>
              <a:p>
                <a:pPr lvl="0">
                  <a:lnSpc>
                    <a:spcPct val="150000"/>
                  </a:lnSpc>
                  <a:spcAft>
                    <a:spcPts val="800"/>
                  </a:spcAft>
                </a:pPr>
                <a:r>
                  <a:rPr lang="fr-FR" sz="3600" b="1" dirty="0">
                    <a:solidFill>
                      <a:prstClr val="black"/>
                    </a:solidFill>
                    <a:latin typeface="Times New Roman" panose="02020603050405020304" pitchFamily="18" charset="0"/>
                    <a:cs typeface="Times New Roman" panose="02020603050405020304" pitchFamily="18" charset="0"/>
                  </a:rPr>
                  <a:t>d) </a:t>
                </a:r>
                <a:r>
                  <a:rPr lang="en-US" sz="3600" b="1" dirty="0">
                    <a:solidFill>
                      <a:prstClr val="black"/>
                    </a:solidFill>
                  </a:rPr>
                  <a:t> </a:t>
                </a:r>
                <a14:m>
                  <m:oMath xmlns:m="http://schemas.openxmlformats.org/officeDocument/2006/math">
                    <m:sSup>
                      <m:sSupPr>
                        <m:ctrlPr>
                          <a:rPr lang="en-US" sz="3600" b="1" i="1">
                            <a:solidFill>
                              <a:prstClr val="black"/>
                            </a:solidFill>
                            <a:latin typeface="Cambria Math" panose="02040503050406030204" pitchFamily="18" charset="0"/>
                          </a:rPr>
                        </m:ctrlPr>
                      </m:sSupPr>
                      <m:e>
                        <m:r>
                          <a:rPr lang="fr-FR" sz="3600" b="1" i="1">
                            <a:solidFill>
                              <a:prstClr val="black"/>
                            </a:solidFill>
                            <a:latin typeface="Cambria Math" panose="02040503050406030204" pitchFamily="18" charset="0"/>
                          </a:rPr>
                          <m:t>𝒙</m:t>
                        </m:r>
                      </m:e>
                      <m:sup>
                        <m:r>
                          <a:rPr lang="fr-FR" sz="3600" b="1" i="1">
                            <a:solidFill>
                              <a:prstClr val="black"/>
                            </a:solidFill>
                            <a:latin typeface="Cambria Math" panose="02040503050406030204" pitchFamily="18" charset="0"/>
                          </a:rPr>
                          <m:t>𝟐</m:t>
                        </m:r>
                      </m:sup>
                    </m:sSup>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𝟗</m:t>
                    </m:r>
                    <m:r>
                      <a:rPr lang="en-US" sz="3600" b="1" i="1">
                        <a:solidFill>
                          <a:prstClr val="black"/>
                        </a:solidFill>
                        <a:latin typeface="Cambria Math" panose="02040503050406030204" pitchFamily="18" charset="0"/>
                      </a:rPr>
                      <m:t>−</m:t>
                    </m:r>
                    <m:d>
                      <m:dPr>
                        <m:ctrlPr>
                          <a:rPr lang="en-US" sz="3600" b="1" i="1">
                            <a:solidFill>
                              <a:prstClr val="black"/>
                            </a:solidFill>
                            <a:latin typeface="Cambria Math" panose="02040503050406030204" pitchFamily="18" charset="0"/>
                          </a:rPr>
                        </m:ctrlPr>
                      </m:dPr>
                      <m:e>
                        <m:r>
                          <a:rPr lang="en-US" sz="3600" b="1" i="1">
                            <a:solidFill>
                              <a:prstClr val="black"/>
                            </a:solidFill>
                            <a:latin typeface="Cambria Math" panose="02040503050406030204" pitchFamily="18" charset="0"/>
                          </a:rPr>
                          <m:t>𝒙</m:t>
                        </m:r>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𝟑</m:t>
                        </m:r>
                      </m:e>
                    </m:d>
                    <m:d>
                      <m:dPr>
                        <m:ctrlPr>
                          <a:rPr lang="en-US" sz="3600" b="1" i="1">
                            <a:solidFill>
                              <a:prstClr val="black"/>
                            </a:solidFill>
                            <a:latin typeface="Cambria Math" panose="02040503050406030204" pitchFamily="18" charset="0"/>
                          </a:rPr>
                        </m:ctrlPr>
                      </m:dPr>
                      <m:e>
                        <m:r>
                          <a:rPr lang="en-US" sz="3600" b="1" i="1">
                            <a:solidFill>
                              <a:prstClr val="black"/>
                            </a:solidFill>
                            <a:latin typeface="Cambria Math" panose="02040503050406030204" pitchFamily="18" charset="0"/>
                          </a:rPr>
                          <m:t>𝟑</m:t>
                        </m:r>
                        <m:r>
                          <a:rPr lang="en-US" sz="3600" b="1" i="1">
                            <a:solidFill>
                              <a:prstClr val="black"/>
                            </a:solidFill>
                            <a:latin typeface="Cambria Math" panose="02040503050406030204" pitchFamily="18" charset="0"/>
                          </a:rPr>
                          <m:t>𝒙</m:t>
                        </m:r>
                        <m:r>
                          <a:rPr lang="en-US" sz="3600" b="1" i="1">
                            <a:solidFill>
                              <a:prstClr val="black"/>
                            </a:solidFill>
                            <a:latin typeface="Cambria Math" panose="02040503050406030204" pitchFamily="18" charset="0"/>
                          </a:rPr>
                          <m:t> −</m:t>
                        </m:r>
                        <m:r>
                          <a:rPr lang="en-US" sz="3600" b="1" i="1">
                            <a:solidFill>
                              <a:prstClr val="black"/>
                            </a:solidFill>
                            <a:latin typeface="Cambria Math" panose="02040503050406030204" pitchFamily="18" charset="0"/>
                          </a:rPr>
                          <m:t>𝟏</m:t>
                        </m:r>
                      </m:e>
                    </m:d>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𝟎</m:t>
                    </m:r>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1040860" y="374927"/>
                <a:ext cx="10107038" cy="836896"/>
              </a:xfrm>
              <a:prstGeom prst="rect">
                <a:avLst/>
              </a:prstGeom>
              <a:blipFill rotWithShape="1">
                <a:blip r:embed="rId2"/>
                <a:stretch>
                  <a:fillRect l="-1" t="-33" r="5" b="-6572"/>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24889" y="1171815"/>
                <a:ext cx="8541290" cy="2056460"/>
              </a:xfrm>
              <a:prstGeom prst="rect">
                <a:avLst/>
              </a:prstGeom>
              <a:noFill/>
            </p:spPr>
            <p:txBody>
              <a:bodyPr wrap="square">
                <a:spAutoFit/>
              </a:bodyPr>
              <a:lstStyle/>
              <a:p>
                <a:pPr lvl="0" algn="just">
                  <a:spcAft>
                    <a:spcPts val="600"/>
                  </a:spcAft>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Ta có</a:t>
                </a:r>
                <a:r>
                  <a:rPr kumimoji="0" lang="vi-VN" sz="2800" b="1" i="0" u="none" strike="noStrike" kern="1200" cap="none" spc="0" normalizeH="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800" b="1" i="1">
                            <a:solidFill>
                              <a:srgbClr val="0070C0"/>
                            </a:solidFill>
                            <a:latin typeface="Cambria Math" panose="02040503050406030204" pitchFamily="18" charset="0"/>
                          </a:rPr>
                        </m:ctrlPr>
                      </m:sSupPr>
                      <m:e>
                        <m:r>
                          <a:rPr lang="fr-FR" sz="2800" b="1" i="1">
                            <a:solidFill>
                              <a:srgbClr val="0070C0"/>
                            </a:solidFill>
                            <a:latin typeface="Cambria Math" panose="02040503050406030204" pitchFamily="18" charset="0"/>
                          </a:rPr>
                          <m:t>𝒙</m:t>
                        </m:r>
                      </m:e>
                      <m:sup>
                        <m:r>
                          <a:rPr lang="fr-FR" sz="2800" b="1" i="1">
                            <a:solidFill>
                              <a:srgbClr val="0070C0"/>
                            </a:solidFill>
                            <a:latin typeface="Cambria Math" panose="02040503050406030204" pitchFamily="18" charset="0"/>
                          </a:rPr>
                          <m:t>𝟐</m:t>
                        </m:r>
                      </m:sup>
                    </m:sSup>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𝟗</m:t>
                    </m:r>
                    <m:r>
                      <a:rPr lang="en-US" sz="2800" b="1" i="1">
                        <a:solidFill>
                          <a:srgbClr val="0070C0"/>
                        </a:solidFill>
                        <a:latin typeface="Cambria Math" panose="02040503050406030204" pitchFamily="18" charset="0"/>
                      </a:rPr>
                      <m:t>−</m:t>
                    </m:r>
                    <m:d>
                      <m:dPr>
                        <m:ctrlPr>
                          <a:rPr lang="en-US" sz="2800" b="1" i="1">
                            <a:solidFill>
                              <a:srgbClr val="0070C0"/>
                            </a:solidFill>
                            <a:latin typeface="Cambria Math" panose="02040503050406030204" pitchFamily="18" charset="0"/>
                          </a:rPr>
                        </m:ctrlPr>
                      </m:dPr>
                      <m:e>
                        <m:r>
                          <a:rPr lang="en-US" sz="2800" b="1" i="1">
                            <a:solidFill>
                              <a:srgbClr val="0070C0"/>
                            </a:solidFill>
                            <a:latin typeface="Cambria Math" panose="02040503050406030204" pitchFamily="18" charset="0"/>
                          </a:rPr>
                          <m:t>𝒙</m:t>
                        </m:r>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𝟑</m:t>
                        </m:r>
                      </m:e>
                    </m:d>
                    <m:d>
                      <m:dPr>
                        <m:ctrlPr>
                          <a:rPr lang="en-US" sz="2800" b="1" i="1">
                            <a:solidFill>
                              <a:srgbClr val="0070C0"/>
                            </a:solidFill>
                            <a:latin typeface="Cambria Math" panose="02040503050406030204" pitchFamily="18" charset="0"/>
                          </a:rPr>
                        </m:ctrlPr>
                      </m:dPr>
                      <m:e>
                        <m:r>
                          <a:rPr lang="en-US" sz="2800" b="1" i="1">
                            <a:solidFill>
                              <a:srgbClr val="0070C0"/>
                            </a:solidFill>
                            <a:latin typeface="Cambria Math" panose="02040503050406030204" pitchFamily="18" charset="0"/>
                          </a:rPr>
                          <m:t>𝟑</m:t>
                        </m:r>
                        <m:r>
                          <a:rPr lang="en-US" sz="2800" b="1" i="1">
                            <a:solidFill>
                              <a:srgbClr val="0070C0"/>
                            </a:solidFill>
                            <a:latin typeface="Cambria Math" panose="02040503050406030204" pitchFamily="18" charset="0"/>
                          </a:rPr>
                          <m:t>𝒙</m:t>
                        </m:r>
                        <m:r>
                          <a:rPr lang="en-US" sz="2800" b="1" i="1">
                            <a:solidFill>
                              <a:srgbClr val="0070C0"/>
                            </a:solidFill>
                            <a:latin typeface="Cambria Math" panose="02040503050406030204" pitchFamily="18" charset="0"/>
                          </a:rPr>
                          <m:t> −</m:t>
                        </m:r>
                        <m:r>
                          <a:rPr lang="en-US" sz="2800" b="1" i="1">
                            <a:solidFill>
                              <a:srgbClr val="0070C0"/>
                            </a:solidFill>
                            <a:latin typeface="Cambria Math" panose="02040503050406030204" pitchFamily="18" charset="0"/>
                          </a:rPr>
                          <m:t>𝟏</m:t>
                        </m:r>
                      </m:e>
                    </m:d>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𝟎</m:t>
                    </m:r>
                  </m:oMath>
                </a14:m>
                <a:endPar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(x – 3)(x + 3) – </a:t>
                </a:r>
                <a14:m>
                  <m:oMath xmlns:m="http://schemas.openxmlformats.org/officeDocument/2006/math">
                    <m:d>
                      <m:dPr>
                        <m:ctrlPr>
                          <a:rPr lang="en-US" sz="2800" b="1" i="1">
                            <a:solidFill>
                              <a:srgbClr val="0070C0"/>
                            </a:solidFill>
                            <a:latin typeface="Cambria Math" panose="02040503050406030204" pitchFamily="18" charset="0"/>
                          </a:rPr>
                        </m:ctrlPr>
                      </m:dPr>
                      <m:e>
                        <m:r>
                          <a:rPr lang="en-US" sz="2800" b="1" i="1">
                            <a:solidFill>
                              <a:srgbClr val="0070C0"/>
                            </a:solidFill>
                            <a:latin typeface="Cambria Math" panose="02040503050406030204" pitchFamily="18" charset="0"/>
                          </a:rPr>
                          <m:t>𝒙</m:t>
                        </m:r>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𝟑</m:t>
                        </m:r>
                      </m:e>
                    </m:d>
                    <m:d>
                      <m:dPr>
                        <m:ctrlPr>
                          <a:rPr lang="en-US" sz="2800" b="1" i="1">
                            <a:solidFill>
                              <a:srgbClr val="0070C0"/>
                            </a:solidFill>
                            <a:latin typeface="Cambria Math" panose="02040503050406030204" pitchFamily="18" charset="0"/>
                          </a:rPr>
                        </m:ctrlPr>
                      </m:dPr>
                      <m:e>
                        <m:r>
                          <a:rPr lang="en-US" sz="2800" b="1" i="1">
                            <a:solidFill>
                              <a:srgbClr val="0070C0"/>
                            </a:solidFill>
                            <a:latin typeface="Cambria Math" panose="02040503050406030204" pitchFamily="18" charset="0"/>
                          </a:rPr>
                          <m:t>𝟑</m:t>
                        </m:r>
                        <m:r>
                          <a:rPr lang="en-US" sz="2800" b="1" i="1">
                            <a:solidFill>
                              <a:srgbClr val="0070C0"/>
                            </a:solidFill>
                            <a:latin typeface="Cambria Math" panose="02040503050406030204" pitchFamily="18" charset="0"/>
                          </a:rPr>
                          <m:t>𝒙</m:t>
                        </m:r>
                        <m:r>
                          <a:rPr lang="en-US" sz="2800" b="1" i="1">
                            <a:solidFill>
                              <a:srgbClr val="0070C0"/>
                            </a:solidFill>
                            <a:latin typeface="Cambria Math" panose="02040503050406030204" pitchFamily="18" charset="0"/>
                          </a:rPr>
                          <m:t> −</m:t>
                        </m:r>
                        <m:r>
                          <a:rPr lang="en-US" sz="2800" b="1" i="1">
                            <a:solidFill>
                              <a:srgbClr val="0070C0"/>
                            </a:solidFill>
                            <a:latin typeface="Cambria Math" panose="02040503050406030204" pitchFamily="18" charset="0"/>
                          </a:rPr>
                          <m:t>𝟏</m:t>
                        </m:r>
                      </m:e>
                    </m:d>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𝟎</m:t>
                    </m:r>
                  </m:oMath>
                </a14:m>
                <a:endParaRPr lang="vi-VN" sz="2800" b="1" dirty="0">
                  <a:solidFill>
                    <a:srgbClr val="0070C0"/>
                  </a:solidFill>
                  <a:latin typeface="Times New Roman" panose="02020603050405020304" pitchFamily="18" charset="0"/>
                </a:endParaRPr>
              </a:p>
              <a:p>
                <a:pPr algn="just">
                  <a:spcAft>
                    <a:spcPts val="600"/>
                  </a:spcAft>
                </a:pP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(x + 3)(x – 3 – 3x + 1) = 0 </a:t>
                </a:r>
              </a:p>
              <a:p>
                <a:pPr lvl="0" algn="just">
                  <a:spcAft>
                    <a:spcPts val="600"/>
                  </a:spcAft>
                </a:pP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(x + 3)(-2x – 2) = 0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24889" y="1171815"/>
                <a:ext cx="8541290" cy="2056460"/>
              </a:xfrm>
              <a:prstGeom prst="rect">
                <a:avLst/>
              </a:prstGeom>
              <a:blipFill rotWithShape="1">
                <a:blip r:embed="rId3"/>
                <a:stretch>
                  <a:fillRect l="-4" t="-12" r="3" b="28"/>
                </a:stretch>
              </a:blipFill>
            </p:spPr>
            <p:txBody>
              <a:bodyPr/>
              <a:lstStyle/>
              <a:p>
                <a:r>
                  <a:rPr lang="en-US" altLang="en-US">
                    <a:noFill/>
                  </a:rPr>
                  <a:t> </a:t>
                </a:r>
              </a:p>
            </p:txBody>
          </p:sp>
        </mc:Fallback>
      </mc:AlternateContent>
      <p:sp>
        <p:nvSpPr>
          <p:cNvPr id="4" name="TextBox 3"/>
          <p:cNvSpPr txBox="1"/>
          <p:nvPr/>
        </p:nvSpPr>
        <p:spPr>
          <a:xfrm>
            <a:off x="1705989" y="3868604"/>
            <a:ext cx="2597690" cy="103105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x +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 0</a:t>
            </a:r>
          </a:p>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 =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endPar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4714045" y="3729055"/>
            <a:ext cx="2597690" cy="1538883"/>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x -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 0</a:t>
            </a:r>
          </a:p>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 =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endPar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x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-1</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640810" y="5400435"/>
            <a:ext cx="8541290" cy="66120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-3</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và </a:t>
            </a: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524889" y="2897671"/>
            <a:ext cx="8541290" cy="66120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q1">
            <a:hlinkClick r:id="rId2" action="ppaction://hlinksldjump"/>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a:fillRect/>
          </a:stretch>
        </p:blipFill>
        <p:spPr>
          <a:xfrm>
            <a:off x="1679979" y="810491"/>
            <a:ext cx="1984549" cy="1828800"/>
          </a:xfrm>
          <a:prstGeom prst="rect">
            <a:avLst/>
          </a:prstGeom>
        </p:spPr>
      </p:pic>
      <p:pic>
        <p:nvPicPr>
          <p:cNvPr id="5" name="q2">
            <a:hlinkClick r:id="rId5" action="ppaction://hlinksldjump"/>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a:fillRect/>
          </a:stretch>
        </p:blipFill>
        <p:spPr>
          <a:xfrm>
            <a:off x="4846866" y="792951"/>
            <a:ext cx="2001780" cy="1884218"/>
          </a:xfrm>
          <a:prstGeom prst="rect">
            <a:avLst/>
          </a:prstGeom>
        </p:spPr>
      </p:pic>
      <p:pic>
        <p:nvPicPr>
          <p:cNvPr id="6" name="q3">
            <a:hlinkClick r:id="rId8" action="ppaction://hlinksldjump"/>
          </p:cNvPr>
          <p:cNvPicPr>
            <a:picLocks noChangeAspect="1"/>
          </p:cNvPicPr>
          <p:nvPr/>
        </p:nvPicPr>
        <p:blipFill rotWithShape="1">
          <a:blip r:embed="rId9">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a:fillRect/>
          </a:stretch>
        </p:blipFill>
        <p:spPr>
          <a:xfrm>
            <a:off x="8046028" y="817418"/>
            <a:ext cx="1905000" cy="1947008"/>
          </a:xfrm>
          <a:prstGeom prst="rect">
            <a:avLst/>
          </a:prstGeom>
        </p:spPr>
      </p:pic>
      <p:pic>
        <p:nvPicPr>
          <p:cNvPr id="7" name="q4">
            <a:hlinkClick r:id="rId10"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a:fillRect/>
          </a:stretch>
        </p:blipFill>
        <p:spPr>
          <a:xfrm>
            <a:off x="1747461" y="3626431"/>
            <a:ext cx="1849582" cy="1832377"/>
          </a:xfrm>
          <a:prstGeom prst="rect">
            <a:avLst/>
          </a:prstGeom>
        </p:spPr>
      </p:pic>
      <p:pic>
        <p:nvPicPr>
          <p:cNvPr id="8" name="q5">
            <a:hlinkClick r:id="rId13" action="ppaction://hlinksldjump"/>
          </p:cNvPr>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56909" y="3513918"/>
            <a:ext cx="2057400" cy="2057400"/>
          </a:xfrm>
          <a:prstGeom prst="rect">
            <a:avLst/>
          </a:prstGeom>
        </p:spPr>
      </p:pic>
      <p:pic>
        <p:nvPicPr>
          <p:cNvPr id="9" name="q6">
            <a:hlinkClick r:id="rId15" action="ppaction://hlinksldjump"/>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a:fillRect/>
          </a:stretch>
        </p:blipFill>
        <p:spPr>
          <a:xfrm>
            <a:off x="8046028" y="3498392"/>
            <a:ext cx="1852778" cy="2059745"/>
          </a:xfrm>
          <a:prstGeom prst="rect">
            <a:avLst/>
          </a:prstGeom>
        </p:spPr>
      </p:pic>
      <p:sp>
        <p:nvSpPr>
          <p:cNvPr id="10" name="Oval 9"/>
          <p:cNvSpPr/>
          <p:nvPr/>
        </p:nvSpPr>
        <p:spPr>
          <a:xfrm>
            <a:off x="1747462" y="1229591"/>
            <a:ext cx="1694611" cy="113260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Oval 10"/>
          <p:cNvSpPr/>
          <p:nvPr/>
        </p:nvSpPr>
        <p:spPr>
          <a:xfrm>
            <a:off x="8146206" y="4047318"/>
            <a:ext cx="1622143" cy="120444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Oval 11"/>
          <p:cNvSpPr/>
          <p:nvPr/>
        </p:nvSpPr>
        <p:spPr>
          <a:xfrm>
            <a:off x="5240623" y="4117485"/>
            <a:ext cx="1608022" cy="11342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Oval 12"/>
          <p:cNvSpPr/>
          <p:nvPr/>
        </p:nvSpPr>
        <p:spPr>
          <a:xfrm>
            <a:off x="1902431" y="4180050"/>
            <a:ext cx="1694613" cy="121048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Oval 13"/>
          <p:cNvSpPr/>
          <p:nvPr/>
        </p:nvSpPr>
        <p:spPr>
          <a:xfrm>
            <a:off x="8146205" y="1207075"/>
            <a:ext cx="1722322" cy="12642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Oval 14"/>
          <p:cNvSpPr/>
          <p:nvPr/>
        </p:nvSpPr>
        <p:spPr>
          <a:xfrm>
            <a:off x="4846865" y="1207075"/>
            <a:ext cx="1877785" cy="10841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TextBox 15"/>
          <p:cNvSpPr txBox="1"/>
          <p:nvPr/>
        </p:nvSpPr>
        <p:spPr>
          <a:xfrm>
            <a:off x="1989523" y="1536854"/>
            <a:ext cx="1232274" cy="461665"/>
          </a:xfrm>
          <a:prstGeom prst="rect">
            <a:avLst/>
          </a:prstGeom>
          <a:noFill/>
        </p:spPr>
        <p:txBody>
          <a:bodyPr wrap="square" rtlCol="0">
            <a:spAutoFit/>
          </a:bodyPr>
          <a:lstStyle/>
          <a:p>
            <a:r>
              <a:rPr lang="en-US" sz="2400" dirty="0"/>
              <a:t>8 </a:t>
            </a:r>
            <a:r>
              <a:rPr lang="en-US" sz="2400" dirty="0" err="1"/>
              <a:t>điểm</a:t>
            </a:r>
            <a:endParaRPr lang="en-US" sz="2400" dirty="0"/>
          </a:p>
        </p:txBody>
      </p:sp>
      <p:sp>
        <p:nvSpPr>
          <p:cNvPr id="17" name="TextBox 16"/>
          <p:cNvSpPr txBox="1"/>
          <p:nvPr/>
        </p:nvSpPr>
        <p:spPr>
          <a:xfrm>
            <a:off x="8222782" y="4455468"/>
            <a:ext cx="1421689" cy="461665"/>
          </a:xfrm>
          <a:prstGeom prst="rect">
            <a:avLst/>
          </a:prstGeom>
          <a:noFill/>
        </p:spPr>
        <p:txBody>
          <a:bodyPr wrap="square" rtlCol="0">
            <a:spAutoFit/>
          </a:bodyPr>
          <a:lstStyle/>
          <a:p>
            <a:r>
              <a:rPr lang="en-US" sz="2400" dirty="0"/>
              <a:t> 10 </a:t>
            </a:r>
            <a:r>
              <a:rPr lang="en-US" sz="2400" dirty="0" err="1"/>
              <a:t>điểm</a:t>
            </a:r>
            <a:endParaRPr lang="en-US" sz="2400" dirty="0"/>
          </a:p>
        </p:txBody>
      </p:sp>
      <p:sp>
        <p:nvSpPr>
          <p:cNvPr id="18" name="TextBox 17"/>
          <p:cNvSpPr txBox="1"/>
          <p:nvPr/>
        </p:nvSpPr>
        <p:spPr>
          <a:xfrm>
            <a:off x="5391150" y="4455468"/>
            <a:ext cx="1333501" cy="461665"/>
          </a:xfrm>
          <a:prstGeom prst="rect">
            <a:avLst/>
          </a:prstGeom>
          <a:noFill/>
        </p:spPr>
        <p:txBody>
          <a:bodyPr wrap="square" rtlCol="0">
            <a:spAutoFit/>
          </a:bodyPr>
          <a:lstStyle/>
          <a:p>
            <a:r>
              <a:rPr lang="en-US" sz="2400" dirty="0"/>
              <a:t>9 </a:t>
            </a:r>
            <a:r>
              <a:rPr lang="en-US" sz="2400" dirty="0" err="1"/>
              <a:t>điểm</a:t>
            </a:r>
            <a:endParaRPr lang="en-US" sz="2400" dirty="0"/>
          </a:p>
        </p:txBody>
      </p:sp>
      <p:sp>
        <p:nvSpPr>
          <p:cNvPr id="19" name="TextBox 18"/>
          <p:cNvSpPr txBox="1"/>
          <p:nvPr/>
        </p:nvSpPr>
        <p:spPr>
          <a:xfrm>
            <a:off x="2036120" y="4350557"/>
            <a:ext cx="1560923" cy="830997"/>
          </a:xfrm>
          <a:prstGeom prst="rect">
            <a:avLst/>
          </a:prstGeom>
          <a:noFill/>
        </p:spPr>
        <p:txBody>
          <a:bodyPr wrap="square" rtlCol="0">
            <a:spAutoFit/>
          </a:bodyPr>
          <a:lstStyle/>
          <a:p>
            <a:r>
              <a:rPr lang="en-US" sz="2400" dirty="0" err="1"/>
              <a:t>Chúc</a:t>
            </a:r>
            <a:r>
              <a:rPr lang="en-US" sz="2400" dirty="0"/>
              <a:t> </a:t>
            </a:r>
            <a:r>
              <a:rPr lang="en-US" sz="2400" dirty="0" err="1"/>
              <a:t>bạn</a:t>
            </a:r>
            <a:r>
              <a:rPr lang="en-US" sz="2400" dirty="0"/>
              <a:t> may </a:t>
            </a:r>
            <a:r>
              <a:rPr lang="en-US" sz="2400" dirty="0" err="1"/>
              <a:t>mắn</a:t>
            </a:r>
            <a:endParaRPr lang="en-US" sz="2400" dirty="0"/>
          </a:p>
        </p:txBody>
      </p:sp>
      <p:sp>
        <p:nvSpPr>
          <p:cNvPr id="20" name="TextBox 19"/>
          <p:cNvSpPr txBox="1"/>
          <p:nvPr/>
        </p:nvSpPr>
        <p:spPr>
          <a:xfrm>
            <a:off x="8446837" y="1630872"/>
            <a:ext cx="1421690" cy="461665"/>
          </a:xfrm>
          <a:prstGeom prst="rect">
            <a:avLst/>
          </a:prstGeom>
          <a:noFill/>
        </p:spPr>
        <p:txBody>
          <a:bodyPr wrap="square" rtlCol="0">
            <a:spAutoFit/>
          </a:bodyPr>
          <a:lstStyle/>
          <a:p>
            <a:r>
              <a:rPr lang="en-US" sz="2400" dirty="0"/>
              <a:t>9 </a:t>
            </a:r>
            <a:r>
              <a:rPr lang="en-US" sz="2400" dirty="0" err="1"/>
              <a:t>điểm</a:t>
            </a:r>
            <a:endParaRPr lang="en-US" sz="2400" dirty="0"/>
          </a:p>
        </p:txBody>
      </p:sp>
      <p:sp>
        <p:nvSpPr>
          <p:cNvPr id="21" name="TextBox 20"/>
          <p:cNvSpPr txBox="1"/>
          <p:nvPr/>
        </p:nvSpPr>
        <p:spPr>
          <a:xfrm>
            <a:off x="5253807" y="1359677"/>
            <a:ext cx="1211378" cy="830997"/>
          </a:xfrm>
          <a:prstGeom prst="rect">
            <a:avLst/>
          </a:prstGeom>
          <a:noFill/>
        </p:spPr>
        <p:txBody>
          <a:bodyPr wrap="square" rtlCol="0">
            <a:spAutoFit/>
          </a:bodyPr>
          <a:lstStyle/>
          <a:p>
            <a:r>
              <a:rPr lang="en-US" sz="2400" dirty="0" err="1"/>
              <a:t>Vỗ</a:t>
            </a:r>
            <a:r>
              <a:rPr lang="en-US" sz="2400" dirty="0"/>
              <a:t> </a:t>
            </a:r>
            <a:r>
              <a:rPr lang="en-US" sz="2400" dirty="0" err="1"/>
              <a:t>tay</a:t>
            </a:r>
            <a:r>
              <a:rPr lang="en-US" sz="2400" dirty="0"/>
              <a:t> </a:t>
            </a:r>
            <a:r>
              <a:rPr lang="en-US" sz="2400" dirty="0" err="1"/>
              <a:t>cả</a:t>
            </a:r>
            <a:r>
              <a:rPr lang="en-US" sz="2400" dirty="0"/>
              <a:t> </a:t>
            </a:r>
            <a:r>
              <a:rPr lang="en-US" sz="2400" dirty="0" err="1"/>
              <a:t>lớp</a:t>
            </a:r>
            <a:endParaRPr lang="en-US" sz="2400" dirty="0"/>
          </a:p>
        </p:txBody>
      </p:sp>
      <p:sp>
        <p:nvSpPr>
          <p:cNvPr id="22" name="Rounded Rectangle 21">
            <a:hlinkClick r:id="rId18" action="ppaction://hlinksldjump"/>
          </p:cNvPr>
          <p:cNvSpPr/>
          <p:nvPr/>
        </p:nvSpPr>
        <p:spPr>
          <a:xfrm>
            <a:off x="9388578" y="221835"/>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solidFill>
                  <a:srgbClr val="FF0000"/>
                </a:solidFill>
                <a:latin typeface="Times New Roman" panose="02020603050405020304" pitchFamily="18" charset="0"/>
                <a:cs typeface="Times New Roman" panose="02020603050405020304" pitchFamily="18" charset="0"/>
              </a:rPr>
              <a:t>BÀI MỚI</a:t>
            </a:r>
          </a:p>
        </p:txBody>
      </p:sp>
      <p:sp>
        <p:nvSpPr>
          <p:cNvPr id="3" name="Oval 2"/>
          <p:cNvSpPr/>
          <p:nvPr/>
        </p:nvSpPr>
        <p:spPr>
          <a:xfrm>
            <a:off x="2109860" y="2875935"/>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1</a:t>
            </a:r>
          </a:p>
        </p:txBody>
      </p:sp>
      <p:sp>
        <p:nvSpPr>
          <p:cNvPr id="23" name="Oval 22"/>
          <p:cNvSpPr/>
          <p:nvPr/>
        </p:nvSpPr>
        <p:spPr>
          <a:xfrm>
            <a:off x="5410092" y="2811476"/>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2</a:t>
            </a:r>
          </a:p>
        </p:txBody>
      </p:sp>
      <p:sp>
        <p:nvSpPr>
          <p:cNvPr id="24" name="Oval 23"/>
          <p:cNvSpPr/>
          <p:nvPr/>
        </p:nvSpPr>
        <p:spPr>
          <a:xfrm>
            <a:off x="8581613" y="2842412"/>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3</a:t>
            </a:r>
          </a:p>
        </p:txBody>
      </p:sp>
      <p:sp>
        <p:nvSpPr>
          <p:cNvPr id="25" name="Oval 24"/>
          <p:cNvSpPr/>
          <p:nvPr/>
        </p:nvSpPr>
        <p:spPr>
          <a:xfrm>
            <a:off x="2153039" y="5687468"/>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4</a:t>
            </a:r>
          </a:p>
        </p:txBody>
      </p:sp>
      <p:sp>
        <p:nvSpPr>
          <p:cNvPr id="26" name="Oval 25"/>
          <p:cNvSpPr/>
          <p:nvPr/>
        </p:nvSpPr>
        <p:spPr>
          <a:xfrm>
            <a:off x="5709945" y="5597078"/>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5</a:t>
            </a:r>
          </a:p>
        </p:txBody>
      </p:sp>
      <p:sp>
        <p:nvSpPr>
          <p:cNvPr id="27" name="Oval 26"/>
          <p:cNvSpPr/>
          <p:nvPr/>
        </p:nvSpPr>
        <p:spPr>
          <a:xfrm>
            <a:off x="8637251" y="5586352"/>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6</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42"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1000"/>
                                        <p:tgtEl>
                                          <p:spTgt spid="12"/>
                                        </p:tgtEl>
                                      </p:cBhvr>
                                    </p:animEffect>
                                    <p:anim calcmode="lin" valueType="num">
                                      <p:cBhvr>
                                        <p:cTn id="80" dur="1000" fill="hold"/>
                                        <p:tgtEl>
                                          <p:spTgt spid="12"/>
                                        </p:tgtEl>
                                        <p:attrNameLst>
                                          <p:attrName>ppt_x</p:attrName>
                                        </p:attrNameLst>
                                      </p:cBhvr>
                                      <p:tavLst>
                                        <p:tav tm="0">
                                          <p:val>
                                            <p:strVal val="#ppt_x"/>
                                          </p:val>
                                        </p:tav>
                                        <p:tav tm="100000">
                                          <p:val>
                                            <p:strVal val="#ppt_x"/>
                                          </p:val>
                                        </p:tav>
                                      </p:tavLst>
                                    </p:anim>
                                    <p:anim calcmode="lin" valueType="num">
                                      <p:cBhvr>
                                        <p:cTn id="8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seq concurrent="1" nextAc="seek">
              <p:cTn id="82" restart="whenNotActive" fill="hold" evtFilter="cancelBubble" nodeType="interactiveSeq">
                <p:stCondLst>
                  <p:cond evt="onClick" delay="0">
                    <p:tgtEl>
                      <p:spTgt spid="9"/>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42" presetClass="entr" presetSubtype="0"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1000"/>
                                        <p:tgtEl>
                                          <p:spTgt spid="17"/>
                                        </p:tgtEl>
                                      </p:cBhvr>
                                    </p:animEffect>
                                    <p:anim calcmode="lin" valueType="num">
                                      <p:cBhvr>
                                        <p:cTn id="91" dur="1000" fill="hold"/>
                                        <p:tgtEl>
                                          <p:spTgt spid="17"/>
                                        </p:tgtEl>
                                        <p:attrNameLst>
                                          <p:attrName>ppt_x</p:attrName>
                                        </p:attrNameLst>
                                      </p:cBhvr>
                                      <p:tavLst>
                                        <p:tav tm="0">
                                          <p:val>
                                            <p:strVal val="#ppt_x"/>
                                          </p:val>
                                        </p:tav>
                                        <p:tav tm="100000">
                                          <p:val>
                                            <p:strVal val="#ppt_x"/>
                                          </p:val>
                                        </p:tav>
                                      </p:tavLst>
                                    </p:anim>
                                    <p:anim calcmode="lin" valueType="num">
                                      <p:cBhvr>
                                        <p:cTn id="92" dur="1000" fill="hold"/>
                                        <p:tgtEl>
                                          <p:spTgt spid="1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1000"/>
                                        <p:tgtEl>
                                          <p:spTgt spid="11"/>
                                        </p:tgtEl>
                                      </p:cBhvr>
                                    </p:animEffect>
                                    <p:anim calcmode="lin" valueType="num">
                                      <p:cBhvr>
                                        <p:cTn id="96" dur="1000" fill="hold"/>
                                        <p:tgtEl>
                                          <p:spTgt spid="11"/>
                                        </p:tgtEl>
                                        <p:attrNameLst>
                                          <p:attrName>ppt_x</p:attrName>
                                        </p:attrNameLst>
                                      </p:cBhvr>
                                      <p:tavLst>
                                        <p:tav tm="0">
                                          <p:val>
                                            <p:strVal val="#ppt_x"/>
                                          </p:val>
                                        </p:tav>
                                        <p:tav tm="100000">
                                          <p:val>
                                            <p:strVal val="#ppt_x"/>
                                          </p:val>
                                        </p:tav>
                                      </p:tavLst>
                                    </p:anim>
                                    <p:anim calcmode="lin" valueType="num">
                                      <p:cBhvr>
                                        <p:cTn id="9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40860" y="374927"/>
                <a:ext cx="10107038" cy="836896"/>
              </a:xfrm>
              <a:prstGeom prst="rect">
                <a:avLst/>
              </a:prstGeom>
              <a:noFill/>
            </p:spPr>
            <p:txBody>
              <a:bodyPr wrap="square">
                <a:spAutoFit/>
              </a:bodyPr>
              <a:lstStyle/>
              <a:p>
                <a:pPr lvl="0">
                  <a:lnSpc>
                    <a:spcPct val="150000"/>
                  </a:lnSpc>
                  <a:spcAft>
                    <a:spcPts val="800"/>
                  </a:spcAft>
                </a:pPr>
                <a:r>
                  <a:rPr lang="en-US" sz="3600" b="1" dirty="0">
                    <a:solidFill>
                      <a:prstClr val="black"/>
                    </a:solidFill>
                    <a:latin typeface="Times New Roman" panose="02020603050405020304" pitchFamily="18" charset="0"/>
                    <a:cs typeface="Times New Roman" panose="02020603050405020304" pitchFamily="18" charset="0"/>
                  </a:rPr>
                  <a:t>e) </a:t>
                </a:r>
                <a14:m>
                  <m:oMath xmlns:m="http://schemas.openxmlformats.org/officeDocument/2006/math">
                    <m:sSup>
                      <m:sSupPr>
                        <m:ctrlPr>
                          <a:rPr lang="en-US" sz="3600" b="1" i="1">
                            <a:solidFill>
                              <a:prstClr val="black"/>
                            </a:solidFill>
                            <a:latin typeface="Cambria Math" panose="02040503050406030204" pitchFamily="18" charset="0"/>
                          </a:rPr>
                        </m:ctrlPr>
                      </m:sSupPr>
                      <m:e>
                        <m:r>
                          <a:rPr lang="fr-FR" sz="3600" b="1" i="1">
                            <a:solidFill>
                              <a:prstClr val="black"/>
                            </a:solidFill>
                            <a:latin typeface="Cambria Math" panose="02040503050406030204" pitchFamily="18" charset="0"/>
                          </a:rPr>
                          <m:t>𝒙</m:t>
                        </m:r>
                      </m:e>
                      <m:sup>
                        <m:r>
                          <a:rPr lang="fr-FR" sz="3600" b="1" i="1">
                            <a:solidFill>
                              <a:prstClr val="black"/>
                            </a:solidFill>
                            <a:latin typeface="Cambria Math" panose="02040503050406030204" pitchFamily="18" charset="0"/>
                          </a:rPr>
                          <m:t>𝟐</m:t>
                        </m:r>
                      </m:sup>
                    </m:sSup>
                  </m:oMath>
                </a14:m>
                <a:r>
                  <a:rPr lang="en-US" sz="3600" b="1" dirty="0">
                    <a:solidFill>
                      <a:prstClr val="black"/>
                    </a:solidFill>
                    <a:latin typeface="Times New Roman" panose="02020603050405020304" pitchFamily="18" charset="0"/>
                    <a:cs typeface="Times New Roman" panose="02020603050405020304" pitchFamily="18" charset="0"/>
                  </a:rPr>
                  <a:t>- 10x + 25 = 5(5 - x)</a:t>
                </a:r>
              </a:p>
            </p:txBody>
          </p:sp>
        </mc:Choice>
        <mc:Fallback xmlns="">
          <p:sp>
            <p:nvSpPr>
              <p:cNvPr id="5" name="TextBox 4"/>
              <p:cNvSpPr txBox="1">
                <a:spLocks noRot="1" noChangeAspect="1" noMove="1" noResize="1" noEditPoints="1" noAdjustHandles="1" noChangeArrowheads="1" noChangeShapeType="1" noTextEdit="1"/>
              </p:cNvSpPr>
              <p:nvPr/>
            </p:nvSpPr>
            <p:spPr>
              <a:xfrm>
                <a:off x="1040860" y="374927"/>
                <a:ext cx="10107038" cy="836896"/>
              </a:xfrm>
              <a:prstGeom prst="rect">
                <a:avLst/>
              </a:prstGeom>
              <a:blipFill rotWithShape="1">
                <a:blip r:embed="rId2"/>
                <a:stretch>
                  <a:fillRect l="-1" t="-33" r="5" b="-10973"/>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24889" y="1171815"/>
                <a:ext cx="8541290" cy="258378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sSup>
                      <m:sSupPr>
                        <m:ctrlP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pPr>
                      <m:e>
                        <m:r>
                          <a:rPr kumimoji="0" lang="fr-FR"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𝒙</m:t>
                        </m:r>
                      </m:e>
                      <m:sup>
                        <m:r>
                          <a:rPr kumimoji="0" lang="fr-FR"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𝟐</m:t>
                        </m:r>
                      </m:sup>
                    </m:sSup>
                    <m: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𝟏𝟎</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𝒙</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𝟐𝟓</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𝟓</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𝟓</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 −</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𝒙</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oMath>
                </a14:m>
                <a:endPar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600"/>
                  </a:spcAft>
                </a:pPr>
                <a14:m>
                  <m:oMath xmlns:m="http://schemas.openxmlformats.org/officeDocument/2006/math">
                    <m:sSup>
                      <m:sSupPr>
                        <m:ctrlPr>
                          <a:rPr lang="en-US" sz="2800" b="1" i="1">
                            <a:solidFill>
                              <a:srgbClr val="0070C0"/>
                            </a:solidFill>
                            <a:latin typeface="Cambria Math" panose="02040503050406030204" pitchFamily="18" charset="0"/>
                          </a:rPr>
                        </m:ctrlPr>
                      </m:sSupPr>
                      <m:e>
                        <m:r>
                          <a:rPr lang="vi-VN" sz="2800" b="1" i="1" smtClean="0">
                            <a:solidFill>
                              <a:srgbClr val="0070C0"/>
                            </a:solidFill>
                            <a:latin typeface="Cambria Math" panose="02040503050406030204" pitchFamily="18" charset="0"/>
                          </a:rPr>
                          <m:t>  (</m:t>
                        </m:r>
                        <m:r>
                          <a:rPr lang="vi-VN" sz="2800" b="1" i="1" smtClean="0">
                            <a:solidFill>
                              <a:srgbClr val="0070C0"/>
                            </a:solidFill>
                            <a:latin typeface="Cambria Math" panose="02040503050406030204" pitchFamily="18" charset="0"/>
                          </a:rPr>
                          <m:t>𝒙</m:t>
                        </m:r>
                        <m:r>
                          <a:rPr lang="vi-VN" sz="2800" b="1" i="1" smtClean="0">
                            <a:solidFill>
                              <a:srgbClr val="0070C0"/>
                            </a:solidFill>
                            <a:latin typeface="Cambria Math" panose="02040503050406030204" pitchFamily="18" charset="0"/>
                          </a:rPr>
                          <m:t>−</m:t>
                        </m:r>
                        <m:r>
                          <a:rPr lang="vi-VN" sz="2800" b="1" i="1" smtClean="0">
                            <a:solidFill>
                              <a:srgbClr val="0070C0"/>
                            </a:solidFill>
                            <a:latin typeface="Cambria Math" panose="02040503050406030204" pitchFamily="18" charset="0"/>
                          </a:rPr>
                          <m:t>𝟓</m:t>
                        </m:r>
                        <m:r>
                          <a:rPr lang="vi-VN" sz="2800" b="1" i="1" smtClean="0">
                            <a:solidFill>
                              <a:srgbClr val="0070C0"/>
                            </a:solidFill>
                            <a:latin typeface="Cambria Math" panose="02040503050406030204" pitchFamily="18" charset="0"/>
                          </a:rPr>
                          <m:t>)</m:t>
                        </m:r>
                      </m:e>
                      <m:sup>
                        <m:r>
                          <a:rPr lang="fr-FR" sz="2800" b="1" i="1">
                            <a:solidFill>
                              <a:srgbClr val="0070C0"/>
                            </a:solidFill>
                            <a:latin typeface="Cambria Math" panose="02040503050406030204" pitchFamily="18" charset="0"/>
                          </a:rPr>
                          <m:t>𝟐</m:t>
                        </m:r>
                      </m:sup>
                    </m:sSup>
                  </m:oMath>
                </a14:m>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 5</a:t>
                </a:r>
                <a14:m>
                  <m:oMath xmlns:m="http://schemas.openxmlformats.org/officeDocument/2006/math">
                    <m:d>
                      <m:dPr>
                        <m:ctrlP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dPr>
                      <m:e>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𝟓</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 −</m:t>
                        </m:r>
                        <m: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𝒙</m:t>
                        </m:r>
                      </m:e>
                    </m:d>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𝟎</m:t>
                    </m:r>
                  </m:oMath>
                </a14:m>
                <a:endPar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endParaRPr>
              </a:p>
              <a:p>
                <a:pPr lvl="0" algn="just">
                  <a:spcAft>
                    <a:spcPts val="600"/>
                  </a:spcAft>
                </a:pPr>
                <a14:m>
                  <m:oMath xmlns:m="http://schemas.openxmlformats.org/officeDocument/2006/math">
                    <m:sSup>
                      <m:sSupPr>
                        <m:ctrlPr>
                          <a:rPr lang="en-US" sz="2800" b="1" i="1">
                            <a:solidFill>
                              <a:srgbClr val="0070C0"/>
                            </a:solidFill>
                            <a:latin typeface="Cambria Math" panose="02040503050406030204" pitchFamily="18" charset="0"/>
                          </a:rPr>
                        </m:ctrlPr>
                      </m:sSupPr>
                      <m:e>
                        <m:r>
                          <a:rPr lang="vi-VN" sz="2800" b="1" i="1">
                            <a:solidFill>
                              <a:srgbClr val="0070C0"/>
                            </a:solidFill>
                            <a:latin typeface="Cambria Math" panose="02040503050406030204" pitchFamily="18" charset="0"/>
                          </a:rPr>
                          <m:t>  (</m:t>
                        </m:r>
                        <m:r>
                          <a:rPr lang="vi-VN" sz="2800" b="1" i="1">
                            <a:solidFill>
                              <a:srgbClr val="0070C0"/>
                            </a:solidFill>
                            <a:latin typeface="Cambria Math" panose="02040503050406030204" pitchFamily="18" charset="0"/>
                          </a:rPr>
                          <m:t>𝒙</m:t>
                        </m:r>
                        <m:r>
                          <a:rPr lang="vi-VN" sz="2800" b="1" i="1">
                            <a:solidFill>
                              <a:srgbClr val="0070C0"/>
                            </a:solidFill>
                            <a:latin typeface="Cambria Math" panose="02040503050406030204" pitchFamily="18" charset="0"/>
                          </a:rPr>
                          <m:t>−</m:t>
                        </m:r>
                        <m:r>
                          <a:rPr lang="vi-VN" sz="2800" b="1" i="1">
                            <a:solidFill>
                              <a:srgbClr val="0070C0"/>
                            </a:solidFill>
                            <a:latin typeface="Cambria Math" panose="02040503050406030204" pitchFamily="18" charset="0"/>
                          </a:rPr>
                          <m:t>𝟓</m:t>
                        </m:r>
                        <m:r>
                          <a:rPr lang="vi-VN" sz="2800" b="1" i="1">
                            <a:solidFill>
                              <a:srgbClr val="0070C0"/>
                            </a:solidFill>
                            <a:latin typeface="Cambria Math" panose="02040503050406030204" pitchFamily="18" charset="0"/>
                          </a:rPr>
                          <m:t>)</m:t>
                        </m:r>
                      </m:e>
                      <m:sup>
                        <m:r>
                          <a:rPr lang="fr-FR" sz="2800" b="1" i="1">
                            <a:solidFill>
                              <a:srgbClr val="0070C0"/>
                            </a:solidFill>
                            <a:latin typeface="Cambria Math" panose="02040503050406030204" pitchFamily="18" charset="0"/>
                          </a:rPr>
                          <m:t>𝟐</m:t>
                        </m:r>
                      </m:sup>
                    </m:sSup>
                  </m:oMath>
                </a14:m>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+ 5</a:t>
                </a:r>
                <a14:m>
                  <m:oMath xmlns:m="http://schemas.openxmlformats.org/officeDocument/2006/math">
                    <m:d>
                      <m:dPr>
                        <m:ctrlPr>
                          <a:rPr lang="en-US" sz="2800" b="1" i="1">
                            <a:solidFill>
                              <a:srgbClr val="0070C0"/>
                            </a:solidFill>
                            <a:latin typeface="Cambria Math" panose="02040503050406030204" pitchFamily="18" charset="0"/>
                          </a:rPr>
                        </m:ctrlPr>
                      </m:dPr>
                      <m:e>
                        <m:r>
                          <a:rPr lang="vi-VN" sz="2800" b="1" i="1" smtClean="0">
                            <a:solidFill>
                              <a:srgbClr val="0070C0"/>
                            </a:solidFill>
                            <a:latin typeface="Cambria Math" panose="02040503050406030204" pitchFamily="18" charset="0"/>
                          </a:rPr>
                          <m:t>𝒙</m:t>
                        </m:r>
                        <m:r>
                          <a:rPr lang="vi-VN" sz="2800" b="1" i="1" smtClean="0">
                            <a:solidFill>
                              <a:srgbClr val="0070C0"/>
                            </a:solidFill>
                            <a:latin typeface="Cambria Math" panose="02040503050406030204" pitchFamily="18" charset="0"/>
                          </a:rPr>
                          <m:t> −</m:t>
                        </m:r>
                        <m:r>
                          <a:rPr lang="vi-VN" sz="2800" b="1" i="1">
                            <a:solidFill>
                              <a:srgbClr val="0070C0"/>
                            </a:solidFill>
                            <a:latin typeface="Cambria Math" panose="02040503050406030204" pitchFamily="18" charset="0"/>
                          </a:rPr>
                          <m:t>𝟓</m:t>
                        </m:r>
                      </m:e>
                    </m:d>
                    <m:r>
                      <a:rPr lang="vi-VN"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𝟎</m:t>
                    </m:r>
                  </m:oMath>
                </a14:m>
                <a:endParaRPr lang="vi-VN" sz="2800" b="1" dirty="0">
                  <a:solidFill>
                    <a:srgbClr val="0070C0"/>
                  </a:solidFill>
                  <a:latin typeface="Times New Roman" panose="02020603050405020304" pitchFamily="18" charset="0"/>
                </a:endParaRPr>
              </a:p>
              <a:p>
                <a:pPr lvl="0" algn="just">
                  <a:spcAft>
                    <a:spcPts val="600"/>
                  </a:spcAft>
                </a:pPr>
                <a:r>
                  <a:rPr lang="vi-VN" sz="2800" b="1" dirty="0">
                    <a:solidFill>
                      <a:srgbClr val="0070C0"/>
                    </a:solidFill>
                    <a:latin typeface="Times New Roman" panose="02020603050405020304" pitchFamily="18" charset="0"/>
                  </a:rPr>
                  <a:t>         (x – 5)(x – 5 + 5) = 0</a:t>
                </a:r>
              </a:p>
              <a:p>
                <a:pPr lvl="0" algn="just">
                  <a:spcAft>
                    <a:spcPts val="600"/>
                  </a:spcAft>
                </a:pPr>
                <a:r>
                  <a:rPr lang="vi-VN" sz="2800" b="1" dirty="0">
                    <a:solidFill>
                      <a:srgbClr val="0070C0"/>
                    </a:solidFill>
                    <a:latin typeface="Times New Roman" panose="02020603050405020304" pitchFamily="18" charset="0"/>
                  </a:rPr>
                  <a:t>                        x(x – 5) = 0</a:t>
                </a:r>
              </a:p>
            </p:txBody>
          </p:sp>
        </mc:Choice>
        <mc:Fallback xmlns="">
          <p:sp>
            <p:nvSpPr>
              <p:cNvPr id="3" name="TextBox 2"/>
              <p:cNvSpPr txBox="1">
                <a:spLocks noRot="1" noChangeAspect="1" noMove="1" noResize="1" noEditPoints="1" noAdjustHandles="1" noChangeArrowheads="1" noChangeShapeType="1" noTextEdit="1"/>
              </p:cNvSpPr>
              <p:nvPr/>
            </p:nvSpPr>
            <p:spPr>
              <a:xfrm>
                <a:off x="524889" y="1171815"/>
                <a:ext cx="8541290" cy="2583784"/>
              </a:xfrm>
              <a:prstGeom prst="rect">
                <a:avLst/>
              </a:prstGeom>
              <a:blipFill rotWithShape="1">
                <a:blip r:embed="rId3"/>
                <a:stretch>
                  <a:fillRect l="-4" t="-9" r="3" b="8"/>
                </a:stretch>
              </a:blipFill>
            </p:spPr>
            <p:txBody>
              <a:bodyPr/>
              <a:lstStyle/>
              <a:p>
                <a:r>
                  <a:rPr lang="en-US" altLang="en-US">
                    <a:noFill/>
                  </a:rPr>
                  <a:t> </a:t>
                </a:r>
              </a:p>
            </p:txBody>
          </p:sp>
        </mc:Fallback>
      </mc:AlternateContent>
      <p:sp>
        <p:nvSpPr>
          <p:cNvPr id="4" name="TextBox 3"/>
          <p:cNvSpPr txBox="1"/>
          <p:nvPr/>
        </p:nvSpPr>
        <p:spPr>
          <a:xfrm>
            <a:off x="1711055" y="4458098"/>
            <a:ext cx="2597690" cy="52322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x = 0</a:t>
            </a:r>
          </a:p>
        </p:txBody>
      </p:sp>
      <p:sp>
        <p:nvSpPr>
          <p:cNvPr id="6" name="TextBox 5"/>
          <p:cNvSpPr txBox="1"/>
          <p:nvPr/>
        </p:nvSpPr>
        <p:spPr>
          <a:xfrm>
            <a:off x="5503727" y="4369384"/>
            <a:ext cx="2597690" cy="103105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x -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5</a:t>
            </a:r>
            <a:r>
              <a:rPr kumimoji="0" lang="fr-FR"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0</a:t>
            </a:r>
          </a:p>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 =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a:t>
            </a:r>
            <a:endPar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640810" y="5400435"/>
            <a:ext cx="8541290" cy="66120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vi-VN"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0</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và </a:t>
            </a:r>
            <a:r>
              <a:rPr kumimoji="0" lang="fr-FR"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vi-VN"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5</a:t>
            </a:r>
            <a:endPar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372489" y="3506121"/>
            <a:ext cx="8541290" cy="66120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endPar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 y="0"/>
            <a:ext cx="6686550" cy="823752"/>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5/ tr 26 – Toán </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9 </a:t>
            </a:r>
            <a:r>
              <a:rPr kumimoji="0" lang="vi-VN"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CD, tập I</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13570" y="3229528"/>
            <a:ext cx="10096500" cy="823752"/>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lang="vi-VN"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 1 câu a, nhóm 2 câu b, nhóm 3 câu c</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266700" y="1647504"/>
                <a:ext cx="2756719" cy="916148"/>
              </a:xfrm>
              <a:prstGeom prst="rect">
                <a:avLst/>
              </a:prstGeom>
              <a:noFill/>
            </p:spPr>
            <p:txBody>
              <a:bodyPr wrap="square">
                <a:spAutoFit/>
              </a:bodyPr>
              <a:lstStyle/>
              <a:p>
                <a:pPr lvl="0" algn="just">
                  <a:defRPr/>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e>
                          </m:mr>
                          <m:mr>
                            <m:e>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𝟓</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𝟖</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𝟏𝟏</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66700" y="1647504"/>
                <a:ext cx="2756719" cy="916148"/>
              </a:xfrm>
              <a:prstGeom prst="rect">
                <a:avLst/>
              </a:prstGeom>
              <a:blipFill rotWithShape="1">
                <a:blip r:embed="rId2"/>
                <a:stretch>
                  <a:fillRect t="-34" r="7" b="17"/>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496597" y="1568566"/>
                <a:ext cx="2859957" cy="916148"/>
              </a:xfrm>
              <a:prstGeom prst="rect">
                <a:avLst/>
              </a:prstGeom>
              <a:noFill/>
            </p:spPr>
            <p:txBody>
              <a:bodyPr wrap="square">
                <a:spAutoFit/>
              </a:bodyPr>
              <a:lstStyle/>
              <a:p>
                <a:pPr lvl="0" algn="just">
                  <a:defRPr/>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496597" y="1568566"/>
                <a:ext cx="2859957" cy="916148"/>
              </a:xfrm>
              <a:prstGeom prst="rect">
                <a:avLst/>
              </a:prstGeom>
              <a:blipFill rotWithShape="1">
                <a:blip r:embed="rId3"/>
                <a:stretch>
                  <a:fillRect l="-10" t="-13" r="7" b="65"/>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29732" y="1568566"/>
                <a:ext cx="2859957" cy="916148"/>
              </a:xfrm>
              <a:prstGeom prst="rect">
                <a:avLst/>
              </a:prstGeom>
              <a:noFill/>
            </p:spPr>
            <p:txBody>
              <a:bodyPr wrap="square">
                <a:spAutoFit/>
              </a:bodyPr>
              <a:lstStyle/>
              <a:p>
                <a:pPr lvl="0" algn="just">
                  <a:defRPr/>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𝟔</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829732" y="1568566"/>
                <a:ext cx="2859957" cy="916148"/>
              </a:xfrm>
              <a:prstGeom prst="rect">
                <a:avLst/>
              </a:prstGeom>
              <a:blipFill rotWithShape="1">
                <a:blip r:embed="rId4"/>
                <a:stretch>
                  <a:fillRect l="-11" t="-13" r="8" b="65"/>
                </a:stretch>
              </a:blipFill>
            </p:spPr>
            <p:txBody>
              <a:bodyPr/>
              <a:lstStyle/>
              <a:p>
                <a:r>
                  <a:rPr lang="en-US" altLang="en-US">
                    <a:noFill/>
                  </a:rPr>
                  <a:t> </a:t>
                </a:r>
              </a:p>
            </p:txBody>
          </p:sp>
        </mc:Fallback>
      </mc:AlternateContent>
      <p:sp>
        <p:nvSpPr>
          <p:cNvPr id="11" name="TextBox 10"/>
          <p:cNvSpPr txBox="1"/>
          <p:nvPr/>
        </p:nvSpPr>
        <p:spPr>
          <a:xfrm>
            <a:off x="266700" y="823752"/>
            <a:ext cx="6686550" cy="523220"/>
          </a:xfrm>
          <a:prstGeom prst="rect">
            <a:avLst/>
          </a:prstGeom>
          <a:noFill/>
        </p:spPr>
        <p:txBody>
          <a:bodyPr wrap="square">
            <a:spAutoFit/>
          </a:bodyPr>
          <a:lstStyle/>
          <a:p>
            <a:pPr marL="0" marR="0" lvl="0" indent="0" algn="just" defTabSz="457200" rtl="0" eaLnBrk="1" fontAlgn="auto" latinLnBrk="0" hangingPunct="1">
              <a:spcBef>
                <a:spcPts val="0"/>
              </a:spcBef>
              <a:buClrTx/>
              <a:buSzTx/>
              <a:buFontTx/>
              <a:buNone/>
              <a:defRPr/>
            </a:pPr>
            <a:r>
              <a:rPr kumimoji="0" lang="en-US" sz="2800" b="1" i="0" u="none" strike="noStrike" kern="1200" cap="none" spc="0" normalizeH="0" baseline="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hệ</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sau</a:t>
            </a:r>
            <a:endParaRPr kumimoji="0" lang="en-US" sz="2800" b="1"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408561" y="311285"/>
                <a:ext cx="5505450" cy="5301964"/>
              </a:xfrm>
              <a:prstGeom prst="rect">
                <a:avLst/>
              </a:prstGeom>
              <a:noFill/>
            </p:spPr>
            <p:txBody>
              <a:bodyPr wrap="square">
                <a:spAutoFit/>
              </a:bodyPr>
              <a:lstStyle/>
              <a:p>
                <a:pPr>
                  <a:spcAft>
                    <a:spcPts val="600"/>
                  </a:spcAft>
                </a:pP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a:t>
                </a:r>
                <a:r>
                  <a:rPr lang="fr-FR"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mr>
                          <m:mr>
                            <m:e>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𝟏𝟏</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Từ phương trình (1) ta có x = -3y – 2 (3)</a:t>
                </a:r>
              </a:p>
              <a:p>
                <a:pPr>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Thế vào phương trình (2), được: </a:t>
                </a: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5(-3y – 2) + 8y = 11</a:t>
                </a:r>
              </a:p>
              <a:p>
                <a:pPr>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-15y – 10 + 8y = 11</a:t>
                </a: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-7y = 21</a:t>
                </a:r>
              </a:p>
              <a:p>
                <a:pPr>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                     y = -3</a:t>
                </a: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Thay y = -3 vào pt (3) ta có: </a:t>
                </a:r>
              </a:p>
              <a:p>
                <a:pPr>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         x = -3.(-3) – 2 = 7</a:t>
                </a: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Vậy hệ phương trình đã cho có nghiệm (x; y) = (7; -3)</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08561" y="311285"/>
                <a:ext cx="5505450" cy="5301964"/>
              </a:xfrm>
              <a:prstGeom prst="rect">
                <a:avLst/>
              </a:prstGeom>
              <a:blipFill rotWithShape="1">
                <a:blip r:embed="rId2"/>
                <a:stretch>
                  <a:fillRect l="-5" t="-3" r="5" b="9"/>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324600" y="260620"/>
                <a:ext cx="5458839" cy="6572056"/>
              </a:xfrm>
              <a:prstGeom prst="rect">
                <a:avLst/>
              </a:prstGeom>
              <a:noFill/>
            </p:spPr>
            <p:txBody>
              <a:bodyPr wrap="square">
                <a:spAutoFit/>
              </a:bodyPr>
              <a:lstStyle/>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5b)</a:t>
                </a:r>
                <a:r>
                  <a:rPr lang="fr-FR"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e>
                          </m:mr>
                          <m:mr>
                            <m:e>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Nhân hai vế phương trình (1) với 2; Nhân hai vế phương trình (2) với 3</a:t>
                </a:r>
              </a:p>
              <a:p>
                <a:pPr>
                  <a:spcAft>
                    <a:spcPts val="600"/>
                  </a:spcAft>
                </a:pPr>
                <a:r>
                  <a:rPr lang="vi-VN" sz="24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được hệ pt:  </a:t>
                </a:r>
                <a14:m>
                  <m:oMath xmlns:m="http://schemas.openxmlformats.org/officeDocument/2006/math">
                    <m:d>
                      <m:dPr>
                        <m:begChr m:val="{"/>
                        <m:endChr m:val=""/>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𝟔</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e>
                          </m:mr>
                          <m:mr>
                            <m:e>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𝟗</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𝟔</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𝟗</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Cộng vế theo vế hai PT (3) và (4), được: </a:t>
                </a:r>
              </a:p>
              <a:p>
                <a:pPr>
                  <a:spcAft>
                    <a:spcPts val="600"/>
                  </a:spcAft>
                </a:pPr>
                <a:r>
                  <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13x = -13</a:t>
                </a: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x = -1</a:t>
                </a:r>
              </a:p>
              <a:p>
                <a:pPr>
                  <a:spcAft>
                    <a:spcPts val="600"/>
                  </a:spcAft>
                </a:pPr>
                <a:r>
                  <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Thay x = -1 vào pt (1) ta có: </a:t>
                </a: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2.(-1) + 3y = -2 </a:t>
                </a: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3y = 0</a:t>
                </a: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y = 0</a:t>
                </a:r>
              </a:p>
              <a:p>
                <a:pPr>
                  <a:spcAft>
                    <a:spcPts val="600"/>
                  </a:spcAft>
                </a:pPr>
                <a:r>
                  <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Vậy hệ phương trình đã cho có nghiệm (x; y) = (-1; 0)</a:t>
                </a: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324600" y="260620"/>
                <a:ext cx="5458839" cy="6572056"/>
              </a:xfrm>
              <a:prstGeom prst="rect">
                <a:avLst/>
              </a:prstGeom>
              <a:blipFill rotWithShape="1">
                <a:blip r:embed="rId3"/>
                <a:stretch>
                  <a:fillRect t="-4" r="7" b="1"/>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2209800" y="790672"/>
                <a:ext cx="5458839" cy="44176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5c)</a:t>
                </a:r>
                <a:r>
                  <a:rPr kumimoji="0" lang="fr-FR"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kumimoji="0" lang="en-US"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r>
                            <m:e>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en-US"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 hai vế phương trình (1) với 3; Nhân hai vế phương trình (2) với 2</a:t>
                </a: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kumimoji="0" lang="en-US"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𝟏𝟐</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r>
                            <m:e>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𝟏𝟐</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Cộng vế theo vế hai PT (3) và (4), được: </a:t>
                </a: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0x + 0y = 1</a:t>
                </a: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0 = 1 (Vô</a:t>
                </a:r>
                <a:r>
                  <a:rPr kumimoji="0" lang="vi-VN" sz="2400" b="1" i="0" u="none" strike="noStrike" kern="1200" cap="none" spc="0" normalizeH="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lý)</a:t>
                </a:r>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 hệ phương trình đã cho vô nghiệm</a:t>
                </a: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209800" y="790672"/>
                <a:ext cx="5458839" cy="4417620"/>
              </a:xfrm>
              <a:prstGeom prst="rect">
                <a:avLst/>
              </a:prstGeom>
              <a:blipFill rotWithShape="1">
                <a:blip r:embed="rId2"/>
                <a:stretch>
                  <a:fillRect t="-2" r="7"/>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pic>
        <p:nvPicPr>
          <p:cNvPr id="3"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579" y="1759826"/>
            <a:ext cx="4566413" cy="1942221"/>
          </a:xfrm>
          <a:prstGeom prst="rect">
            <a:avLst/>
          </a:prstGeom>
        </p:spPr>
      </p:pic>
      <p:sp>
        <p:nvSpPr>
          <p:cNvPr id="4" name="文本框 31"/>
          <p:cNvSpPr txBox="1"/>
          <p:nvPr/>
        </p:nvSpPr>
        <p:spPr>
          <a:xfrm>
            <a:off x="2472705" y="1759826"/>
            <a:ext cx="1184940" cy="15670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9585" b="1" i="0" u="none" strike="noStrike" kern="1200" cap="none" spc="0" normalizeH="0" baseline="0" noProof="0" dirty="0">
                <a:ln>
                  <a:noFill/>
                </a:ln>
                <a:solidFill>
                  <a:srgbClr val="2A3D52"/>
                </a:solidFill>
                <a:effectLst/>
                <a:uLnTx/>
                <a:uFillTx/>
                <a:latin typeface="Agency FB" panose="020B0503020202020204" pitchFamily="34" charset="0"/>
                <a:ea typeface="Microsoft YaHei" panose="020B0503020204020204" charset="-122"/>
                <a:cs typeface="+mn-cs"/>
              </a:rPr>
              <a:t>III.</a:t>
            </a:r>
            <a:endParaRPr kumimoji="0" lang="zh-CN" altLang="en-US" sz="9585" b="1" i="0" u="none" strike="noStrike" kern="1200" cap="none" spc="0" normalizeH="0" baseline="0" noProof="0" dirty="0">
              <a:ln>
                <a:noFill/>
              </a:ln>
              <a:solidFill>
                <a:srgbClr val="2A3D52"/>
              </a:solidFill>
              <a:effectLst/>
              <a:uLnTx/>
              <a:uFillTx/>
              <a:latin typeface="Agency FB" panose="020B0503020202020204" pitchFamily="34" charset="0"/>
              <a:ea typeface="Microsoft YaHei" panose="020B0503020204020204" charset="-122"/>
              <a:cs typeface="+mn-cs"/>
            </a:endParaRPr>
          </a:p>
        </p:txBody>
      </p:sp>
      <p:sp>
        <p:nvSpPr>
          <p:cNvPr id="5" name="文本框 32"/>
          <p:cNvSpPr txBox="1"/>
          <p:nvPr/>
        </p:nvSpPr>
        <p:spPr>
          <a:xfrm>
            <a:off x="5058805" y="2189399"/>
            <a:ext cx="3623295"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F8F8F8"/>
                </a:solidFill>
                <a:effectLst/>
                <a:uLnTx/>
                <a:uFillTx/>
                <a:latin typeface="Times New Roman" panose="02020603050405020304" pitchFamily="18" charset="0"/>
                <a:ea typeface="幼圆" panose="02010509060101010101" pitchFamily="49" charset="-122"/>
                <a:cs typeface="Times New Roman" panose="02020603050405020304" pitchFamily="18" charset="0"/>
              </a:rPr>
              <a:t>VẬN</a:t>
            </a:r>
            <a:r>
              <a:rPr kumimoji="0" lang="en-US" altLang="zh-CN" sz="4000" b="1" i="0" u="none" strike="noStrike" kern="1200" cap="none" spc="0" normalizeH="0" noProof="0" dirty="0">
                <a:ln>
                  <a:noFill/>
                </a:ln>
                <a:solidFill>
                  <a:srgbClr val="F8F8F8"/>
                </a:solidFill>
                <a:effectLst/>
                <a:uLnTx/>
                <a:uFillTx/>
                <a:latin typeface="Times New Roman" panose="02020603050405020304" pitchFamily="18" charset="0"/>
                <a:ea typeface="幼圆" panose="02010509060101010101" pitchFamily="49" charset="-122"/>
                <a:cs typeface="Times New Roman" panose="02020603050405020304" pitchFamily="18" charset="0"/>
              </a:rPr>
              <a:t> DỤNG</a:t>
            </a:r>
            <a:endParaRPr kumimoji="0" lang="en-US" altLang="zh-CN" sz="4000" b="1" i="0" u="none" strike="noStrike" kern="1200" cap="none" spc="0" normalizeH="0" baseline="0" noProof="0" dirty="0">
              <a:ln>
                <a:noFill/>
              </a:ln>
              <a:solidFill>
                <a:srgbClr val="F8F8F8"/>
              </a:solidFill>
              <a:effectLst/>
              <a:uLnTx/>
              <a:uFillTx/>
              <a:latin typeface="Times New Roman" panose="02020603050405020304" pitchFamily="18" charset="0"/>
              <a:ea typeface="幼圆" panose="020105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10263115" y="1883391"/>
            <a:ext cx="118163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solidFill>
                  <a:prstClr val="black"/>
                </a:solidFill>
                <a:latin typeface="Calibri" panose="020F0502020204030204"/>
              </a:rPr>
              <a:t>Đội</a:t>
            </a:r>
            <a:r>
              <a:rPr lang="en-US" b="1" dirty="0">
                <a:solidFill>
                  <a:prstClr val="black"/>
                </a:solidFill>
                <a:latin typeface="Calibri" panose="020F0502020204030204"/>
              </a:rPr>
              <a:t> </a:t>
            </a:r>
            <a:r>
              <a:rPr lang="en-US" b="1" dirty="0" err="1">
                <a:solidFill>
                  <a:prstClr val="black"/>
                </a:solidFill>
                <a:latin typeface="Calibri" panose="020F0502020204030204"/>
              </a:rPr>
              <a:t>của</a:t>
            </a:r>
            <a:r>
              <a:rPr lang="en-US" b="1" dirty="0">
                <a:solidFill>
                  <a:prstClr val="black"/>
                </a:solidFill>
                <a:latin typeface="Calibri" panose="020F0502020204030204"/>
              </a:rPr>
              <a:t> </a:t>
            </a:r>
            <a:r>
              <a:rPr lang="en-US" b="1" dirty="0" err="1">
                <a:solidFill>
                  <a:prstClr val="black"/>
                </a:solidFill>
                <a:latin typeface="Calibri" panose="020F0502020204030204"/>
              </a:rPr>
              <a:t>bạn</a:t>
            </a:r>
            <a:r>
              <a:rPr lang="en-US" b="1" dirty="0">
                <a:solidFill>
                  <a:prstClr val="black"/>
                </a:solidFill>
                <a:latin typeface="Calibri" panose="020F0502020204030204"/>
              </a:rPr>
              <a:t> đ</a:t>
            </a:r>
            <a:r>
              <a:rPr lang="vi-VN" b="1" dirty="0">
                <a:solidFill>
                  <a:prstClr val="black"/>
                </a:solidFill>
                <a:latin typeface="Calibri" panose="020F0502020204030204"/>
              </a:rPr>
              <a:t>ư</a:t>
            </a:r>
            <a:r>
              <a:rPr lang="en-US" b="1" dirty="0" err="1">
                <a:solidFill>
                  <a:prstClr val="black"/>
                </a:solidFill>
                <a:latin typeface="Calibri" panose="020F0502020204030204"/>
              </a:rPr>
              <a:t>ợc</a:t>
            </a:r>
            <a:r>
              <a:rPr lang="en-US" b="1" dirty="0">
                <a:solidFill>
                  <a:prstClr val="black"/>
                </a:solidFill>
                <a:latin typeface="Calibri" panose="020F0502020204030204"/>
              </a:rPr>
              <a:t> 10 </a:t>
            </a:r>
            <a:r>
              <a:rPr lang="en-US" b="1" dirty="0" err="1">
                <a:solidFill>
                  <a:prstClr val="black"/>
                </a:solidFill>
                <a:latin typeface="Calibri" panose="020F0502020204030204"/>
              </a:rPr>
              <a:t>điểm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7697336" y="2224585"/>
            <a:ext cx="11516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solidFill>
                  <a:prstClr val="black"/>
                </a:solidFill>
                <a:latin typeface="Calibri" panose="020F0502020204030204"/>
              </a:rPr>
              <a:t>Đội</a:t>
            </a:r>
            <a:r>
              <a:rPr lang="en-US" b="1" dirty="0">
                <a:solidFill>
                  <a:prstClr val="black"/>
                </a:solidFill>
                <a:latin typeface="Calibri" panose="020F0502020204030204"/>
              </a:rPr>
              <a:t> </a:t>
            </a:r>
            <a:r>
              <a:rPr lang="en-US" b="1" dirty="0" err="1">
                <a:solidFill>
                  <a:prstClr val="black"/>
                </a:solidFill>
                <a:latin typeface="Calibri" panose="020F0502020204030204"/>
              </a:rPr>
              <a:t>của</a:t>
            </a:r>
            <a:r>
              <a:rPr lang="en-US" b="1" dirty="0">
                <a:solidFill>
                  <a:prstClr val="black"/>
                </a:solidFill>
                <a:latin typeface="Calibri" panose="020F0502020204030204"/>
              </a:rPr>
              <a:t> </a:t>
            </a:r>
            <a:r>
              <a:rPr lang="en-US" b="1" dirty="0" err="1">
                <a:solidFill>
                  <a:prstClr val="black"/>
                </a:solidFill>
                <a:latin typeface="Calibri" panose="020F0502020204030204"/>
              </a:rPr>
              <a:t>bạn</a:t>
            </a:r>
            <a:r>
              <a:rPr lang="en-US" b="1" dirty="0">
                <a:solidFill>
                  <a:prstClr val="black"/>
                </a:solidFill>
                <a:latin typeface="Calibri" panose="020F0502020204030204"/>
              </a:rPr>
              <a:t> đ</a:t>
            </a:r>
            <a:r>
              <a:rPr lang="vi-VN" b="1" dirty="0">
                <a:solidFill>
                  <a:prstClr val="black"/>
                </a:solidFill>
                <a:latin typeface="Calibri" panose="020F0502020204030204"/>
              </a:rPr>
              <a:t>ư</a:t>
            </a:r>
            <a:r>
              <a:rPr lang="en-US" b="1" dirty="0" err="1">
                <a:solidFill>
                  <a:prstClr val="black"/>
                </a:solidFill>
                <a:latin typeface="Calibri" panose="020F0502020204030204"/>
              </a:rPr>
              <a:t>ợc</a:t>
            </a:r>
            <a:r>
              <a:rPr lang="en-US" b="1" dirty="0">
                <a:solidFill>
                  <a:prstClr val="black"/>
                </a:solidFill>
                <a:latin typeface="Calibri" panose="020F0502020204030204"/>
              </a:rPr>
              <a:t> 9 </a:t>
            </a:r>
            <a:r>
              <a:rPr lang="en-US" b="1" dirty="0" err="1">
                <a:solidFill>
                  <a:prstClr val="black"/>
                </a:solidFill>
                <a:latin typeface="Calibri" panose="020F0502020204030204"/>
              </a:rPr>
              <a:t>điểm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639725" y="2104544"/>
            <a:ext cx="111214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solidFill>
                  <a:prstClr val="black"/>
                </a:solidFill>
                <a:latin typeface="Calibri" panose="020F0502020204030204"/>
              </a:rPr>
              <a:t>Đội</a:t>
            </a:r>
            <a:r>
              <a:rPr lang="en-US" b="1" dirty="0">
                <a:solidFill>
                  <a:prstClr val="black"/>
                </a:solidFill>
                <a:latin typeface="Calibri" panose="020F0502020204030204"/>
              </a:rPr>
              <a:t> </a:t>
            </a:r>
            <a:r>
              <a:rPr lang="en-US" b="1" dirty="0" err="1">
                <a:solidFill>
                  <a:prstClr val="black"/>
                </a:solidFill>
                <a:latin typeface="Calibri" panose="020F0502020204030204"/>
              </a:rPr>
              <a:t>của</a:t>
            </a:r>
            <a:r>
              <a:rPr lang="en-US" b="1" dirty="0">
                <a:solidFill>
                  <a:prstClr val="black"/>
                </a:solidFill>
                <a:latin typeface="Calibri" panose="020F0502020204030204"/>
              </a:rPr>
              <a:t> </a:t>
            </a:r>
            <a:r>
              <a:rPr lang="en-US" b="1" dirty="0" err="1">
                <a:solidFill>
                  <a:prstClr val="black"/>
                </a:solidFill>
                <a:latin typeface="Calibri" panose="020F0502020204030204"/>
              </a:rPr>
              <a:t>bạn</a:t>
            </a:r>
            <a:r>
              <a:rPr lang="en-US" b="1" dirty="0">
                <a:solidFill>
                  <a:prstClr val="black"/>
                </a:solidFill>
                <a:latin typeface="Calibri" panose="020F0502020204030204"/>
              </a:rPr>
              <a:t> đ</a:t>
            </a:r>
            <a:r>
              <a:rPr lang="vi-VN" b="1" dirty="0">
                <a:solidFill>
                  <a:prstClr val="black"/>
                </a:solidFill>
                <a:latin typeface="Calibri" panose="020F0502020204030204"/>
              </a:rPr>
              <a:t>ư</a:t>
            </a:r>
            <a:r>
              <a:rPr lang="en-US" b="1" dirty="0" err="1">
                <a:solidFill>
                  <a:prstClr val="black"/>
                </a:solidFill>
                <a:latin typeface="Calibri" panose="020F0502020204030204"/>
              </a:rPr>
              <a:t>ợc</a:t>
            </a:r>
            <a:r>
              <a:rPr lang="en-US" b="1" dirty="0">
                <a:solidFill>
                  <a:prstClr val="black"/>
                </a:solidFill>
                <a:latin typeface="Calibri" panose="020F0502020204030204"/>
              </a:rPr>
              <a:t> 9 </a:t>
            </a:r>
            <a:r>
              <a:rPr lang="en-US" b="1" dirty="0" err="1">
                <a:solidFill>
                  <a:prstClr val="black"/>
                </a:solidFill>
                <a:latin typeface="Calibri" panose="020F0502020204030204"/>
              </a:rPr>
              <a:t>điểm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1460310" y="2347415"/>
            <a:ext cx="136520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solidFill>
                  <a:prstClr val="black"/>
                </a:solidFill>
                <a:latin typeface="Calibri" panose="020F0502020204030204"/>
              </a:rPr>
              <a:t>Đội</a:t>
            </a:r>
            <a:r>
              <a:rPr lang="en-US" b="1" dirty="0">
                <a:solidFill>
                  <a:prstClr val="black"/>
                </a:solidFill>
                <a:latin typeface="Calibri" panose="020F0502020204030204"/>
              </a:rPr>
              <a:t> </a:t>
            </a:r>
            <a:r>
              <a:rPr lang="en-US" b="1" dirty="0" err="1">
                <a:solidFill>
                  <a:prstClr val="black"/>
                </a:solidFill>
                <a:latin typeface="Calibri" panose="020F0502020204030204"/>
              </a:rPr>
              <a:t>của</a:t>
            </a:r>
            <a:r>
              <a:rPr lang="en-US" b="1" dirty="0">
                <a:solidFill>
                  <a:prstClr val="black"/>
                </a:solidFill>
                <a:latin typeface="Calibri" panose="020F0502020204030204"/>
              </a:rPr>
              <a:t> </a:t>
            </a:r>
            <a:r>
              <a:rPr lang="en-US" b="1" dirty="0" err="1">
                <a:solidFill>
                  <a:prstClr val="black"/>
                </a:solidFill>
                <a:latin typeface="Calibri" panose="020F0502020204030204"/>
              </a:rPr>
              <a:t>bạn</a:t>
            </a:r>
            <a:r>
              <a:rPr lang="en-US" b="1" dirty="0">
                <a:solidFill>
                  <a:prstClr val="black"/>
                </a:solidFill>
                <a:latin typeface="Calibri" panose="020F0502020204030204"/>
              </a:rPr>
              <a:t> đ</a:t>
            </a:r>
            <a:r>
              <a:rPr lang="vi-VN" b="1" dirty="0">
                <a:solidFill>
                  <a:prstClr val="black"/>
                </a:solidFill>
                <a:latin typeface="Calibri" panose="020F0502020204030204"/>
              </a:rPr>
              <a:t>ư</a:t>
            </a:r>
            <a:r>
              <a:rPr lang="en-US" b="1" dirty="0" err="1">
                <a:solidFill>
                  <a:prstClr val="black"/>
                </a:solidFill>
                <a:latin typeface="Calibri" panose="020F0502020204030204"/>
              </a:rPr>
              <a:t>ợc</a:t>
            </a:r>
            <a:r>
              <a:rPr lang="en-US" b="1" dirty="0">
                <a:solidFill>
                  <a:prstClr val="black"/>
                </a:solidFill>
                <a:latin typeface="Calibri" panose="020F0502020204030204"/>
              </a:rPr>
              <a:t> 8 </a:t>
            </a:r>
            <a:r>
              <a:rPr lang="en-US" b="1" dirty="0" err="1">
                <a:solidFill>
                  <a:prstClr val="black"/>
                </a:solidFill>
                <a:latin typeface="Calibri" panose="020F0502020204030204"/>
              </a:rPr>
              <a:t>điểm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2983657" y="37525"/>
            <a:ext cx="6192528" cy="1107996"/>
          </a:xfrm>
          <a:prstGeom prst="rect">
            <a:avLst/>
          </a:prstGeom>
          <a:no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Times New Roman" panose="02020603050405020304" pitchFamily="18" charset="0"/>
                <a:ea typeface="+mn-ea"/>
                <a:cs typeface="Times New Roman" panose="02020603050405020304" pitchFamily="18" charset="0"/>
              </a:rPr>
              <a:t>Ô CỬA BÍ MẬT</a:t>
            </a:r>
          </a:p>
        </p:txBody>
      </p:sp>
      <p:cxnSp>
        <p:nvCxnSpPr>
          <p:cNvPr id="10" name="Straight Connector 9"/>
          <p:cNvCxnSpPr/>
          <p:nvPr/>
        </p:nvCxnSpPr>
        <p:spPr>
          <a:xfrm flipV="1">
            <a:off x="0" y="4995081"/>
            <a:ext cx="12192000" cy="62112"/>
          </a:xfrm>
          <a:prstGeom prst="line">
            <a:avLst/>
          </a:prstGeom>
          <a:ln w="101600" cmpd="sng">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512036" y="1237126"/>
            <a:ext cx="2973597" cy="3916268"/>
            <a:chOff x="421330" y="1229813"/>
            <a:chExt cx="4121641" cy="5272587"/>
          </a:xfrm>
          <a:noFill/>
        </p:grpSpPr>
        <p:pic>
          <p:nvPicPr>
            <p:cNvPr id="16" name="Picture 14" descr="Cửa sổ Cửa Blog miễn Phí nội dung Clip nghệ thuật - phim hoạt hình ảnh  trong nhà png tải về - Miễn phí trong suốt Quảng Trường png Tải về."/>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0" b="96442" l="11778" r="87889"/>
                      </a14:imgEffect>
                    </a14:imgLayer>
                  </a14:imgProps>
                </a:ext>
                <a:ext uri="{28A0092B-C50C-407E-A947-70E740481C1C}">
                  <a14:useLocalDpi xmlns:a14="http://schemas.microsoft.com/office/drawing/2010/main" val="0"/>
                </a:ext>
              </a:extLst>
            </a:blip>
            <a:srcRect/>
            <a:stretch>
              <a:fillRect/>
            </a:stretch>
          </p:blipFill>
          <p:spPr bwMode="auto">
            <a:xfrm>
              <a:off x="421330" y="1229813"/>
              <a:ext cx="4121641" cy="5272587"/>
            </a:xfrm>
            <a:prstGeom prst="rect">
              <a:avLst/>
            </a:prstGeom>
            <a:grpFill/>
          </p:spPr>
        </p:pic>
        <p:sp>
          <p:nvSpPr>
            <p:cNvPr id="17" name="Oval 16">
              <a:hlinkClick r:id="rId5" action="ppaction://hlinksldjump"/>
            </p:cNvPr>
            <p:cNvSpPr/>
            <p:nvPr/>
          </p:nvSpPr>
          <p:spPr>
            <a:xfrm>
              <a:off x="1959429" y="3904343"/>
              <a:ext cx="1074057" cy="1175657"/>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2</a:t>
              </a:r>
            </a:p>
          </p:txBody>
        </p:sp>
      </p:grpSp>
      <p:grpSp>
        <p:nvGrpSpPr>
          <p:cNvPr id="7" name="Group 6"/>
          <p:cNvGrpSpPr/>
          <p:nvPr/>
        </p:nvGrpSpPr>
        <p:grpSpPr>
          <a:xfrm>
            <a:off x="582618" y="1311967"/>
            <a:ext cx="2973597" cy="3844845"/>
            <a:chOff x="421330" y="1229813"/>
            <a:chExt cx="4121641" cy="5272587"/>
          </a:xfrm>
        </p:grpSpPr>
        <p:pic>
          <p:nvPicPr>
            <p:cNvPr id="1038" name="Picture 14" descr="Cửa sổ Cửa Blog miễn Phí nội dung Clip nghệ thuật - phim hoạt hình ảnh  trong nhà png tải về - Miễn phí trong suốt Quảng Trường png Tải về."/>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6442" l="11778" r="87889"/>
                      </a14:imgEffect>
                    </a14:imgLayer>
                  </a14:imgProps>
                </a:ext>
                <a:ext uri="{28A0092B-C50C-407E-A947-70E740481C1C}">
                  <a14:useLocalDpi xmlns:a14="http://schemas.microsoft.com/office/drawing/2010/main" val="0"/>
                </a:ext>
              </a:extLst>
            </a:blip>
            <a:srcRect/>
            <a:stretch>
              <a:fillRect/>
            </a:stretch>
          </p:blipFill>
          <p:spPr bwMode="auto">
            <a:xfrm>
              <a:off x="421330" y="1229813"/>
              <a:ext cx="4121641" cy="5272587"/>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hlinkClick r:id="rId6" action="ppaction://hlinksldjump"/>
            </p:cNvPr>
            <p:cNvSpPr/>
            <p:nvPr/>
          </p:nvSpPr>
          <p:spPr>
            <a:xfrm>
              <a:off x="1959429" y="3904343"/>
              <a:ext cx="1074057" cy="11756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1</a:t>
              </a:r>
            </a:p>
          </p:txBody>
        </p:sp>
      </p:grpSp>
      <p:grpSp>
        <p:nvGrpSpPr>
          <p:cNvPr id="18" name="Group 17"/>
          <p:cNvGrpSpPr/>
          <p:nvPr/>
        </p:nvGrpSpPr>
        <p:grpSpPr>
          <a:xfrm>
            <a:off x="6506342" y="1202129"/>
            <a:ext cx="2973597" cy="3930760"/>
            <a:chOff x="421330" y="1229813"/>
            <a:chExt cx="4121641" cy="5272587"/>
          </a:xfrm>
        </p:grpSpPr>
        <p:pic>
          <p:nvPicPr>
            <p:cNvPr id="19" name="Picture 14" descr="Cửa sổ Cửa Blog miễn Phí nội dung Clip nghệ thuật - phim hoạt hình ảnh  trong nhà png tải về - Miễn phí trong suốt Quảng Trường png Tải về."/>
            <p:cNvPicPr>
              <a:picLocks noChangeAspect="1" noChangeArrowheads="1"/>
            </p:cNvPicPr>
            <p:nvPr/>
          </p:nvPicPr>
          <p:blipFill>
            <a:blip r:embed="rId7" cstate="print">
              <a:duotone>
                <a:schemeClr val="accent4">
                  <a:shade val="45000"/>
                  <a:satMod val="135000"/>
                </a:schemeClr>
                <a:prstClr val="white"/>
              </a:duotone>
              <a:extLst>
                <a:ext uri="{BEBA8EAE-BF5A-486C-A8C5-ECC9F3942E4B}">
                  <a14:imgProps xmlns:a14="http://schemas.microsoft.com/office/drawing/2010/main">
                    <a14:imgLayer r:embed="rId4">
                      <a14:imgEffect>
                        <a14:backgroundRemoval t="0" b="96442" l="11778" r="87889"/>
                      </a14:imgEffect>
                      <a14:imgEffect>
                        <a14:saturation sat="159000"/>
                      </a14:imgEffect>
                    </a14:imgLayer>
                  </a14:imgProps>
                </a:ext>
                <a:ext uri="{28A0092B-C50C-407E-A947-70E740481C1C}">
                  <a14:useLocalDpi xmlns:a14="http://schemas.microsoft.com/office/drawing/2010/main" val="0"/>
                </a:ext>
              </a:extLst>
            </a:blip>
            <a:srcRect/>
            <a:stretch>
              <a:fillRect/>
            </a:stretch>
          </p:blipFill>
          <p:spPr bwMode="auto">
            <a:xfrm>
              <a:off x="421330" y="1229813"/>
              <a:ext cx="4121641" cy="5272587"/>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hlinkClick r:id="rId8" action="ppaction://hlinksldjump"/>
            </p:cNvPr>
            <p:cNvSpPr/>
            <p:nvPr/>
          </p:nvSpPr>
          <p:spPr>
            <a:xfrm>
              <a:off x="1959429" y="3904343"/>
              <a:ext cx="1074057" cy="11756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3</a:t>
              </a:r>
            </a:p>
          </p:txBody>
        </p:sp>
      </p:grpSp>
      <p:grpSp>
        <p:nvGrpSpPr>
          <p:cNvPr id="21" name="Group 20"/>
          <p:cNvGrpSpPr/>
          <p:nvPr/>
        </p:nvGrpSpPr>
        <p:grpSpPr>
          <a:xfrm>
            <a:off x="9126806" y="1217162"/>
            <a:ext cx="2855742" cy="3903478"/>
            <a:chOff x="421330" y="1229813"/>
            <a:chExt cx="4121641" cy="5272587"/>
          </a:xfrm>
        </p:grpSpPr>
        <p:pic>
          <p:nvPicPr>
            <p:cNvPr id="22" name="Picture 14" descr="Cửa sổ Cửa Blog miễn Phí nội dung Clip nghệ thuật - phim hoạt hình ảnh  trong nhà png tải về - Miễn phí trong suốt Quảng Trường png Tải về."/>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0" b="96442" l="11778" r="87889"/>
                      </a14:imgEffect>
                    </a14:imgLayer>
                  </a14:imgProps>
                </a:ext>
                <a:ext uri="{28A0092B-C50C-407E-A947-70E740481C1C}">
                  <a14:useLocalDpi xmlns:a14="http://schemas.microsoft.com/office/drawing/2010/main" val="0"/>
                </a:ext>
              </a:extLst>
            </a:blip>
            <a:srcRect/>
            <a:stretch>
              <a:fillRect/>
            </a:stretch>
          </p:blipFill>
          <p:spPr bwMode="auto">
            <a:xfrm>
              <a:off x="421330" y="1229813"/>
              <a:ext cx="4121641" cy="5272587"/>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hlinkClick r:id="rId9" action="ppaction://hlinksldjump"/>
            </p:cNvPr>
            <p:cNvSpPr/>
            <p:nvPr/>
          </p:nvSpPr>
          <p:spPr>
            <a:xfrm>
              <a:off x="1959429" y="3904343"/>
              <a:ext cx="1074057" cy="11756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4</a:t>
              </a:r>
            </a:p>
          </p:txBody>
        </p:sp>
      </p:grpSp>
      <p:sp>
        <p:nvSpPr>
          <p:cNvPr id="24" name="5-Point Star 23">
            <a:hlinkClick r:id="rId10" action="ppaction://hlinksldjump"/>
          </p:cNvPr>
          <p:cNvSpPr/>
          <p:nvPr/>
        </p:nvSpPr>
        <p:spPr>
          <a:xfrm>
            <a:off x="11327363" y="6046237"/>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94981" y="5231761"/>
            <a:ext cx="10113605" cy="120032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2000"/>
                                        <p:tgtEl>
                                          <p:spTgt spid="7"/>
                                        </p:tgtEl>
                                        <p:attrNameLst>
                                          <p:attrName>ppt_w</p:attrName>
                                        </p:attrNameLst>
                                      </p:cBhvr>
                                      <p:tavLst>
                                        <p:tav tm="0">
                                          <p:val>
                                            <p:strVal val="ppt_w"/>
                                          </p:val>
                                        </p:tav>
                                        <p:tav tm="100000">
                                          <p:val>
                                            <p:fltVal val="0"/>
                                          </p:val>
                                        </p:tav>
                                      </p:tavLst>
                                    </p:anim>
                                    <p:anim calcmode="lin" valueType="num">
                                      <p:cBhvr>
                                        <p:cTn id="7" dur="2000"/>
                                        <p:tgtEl>
                                          <p:spTgt spid="7"/>
                                        </p:tgtEl>
                                        <p:attrNameLst>
                                          <p:attrName>ppt_h</p:attrName>
                                        </p:attrNameLst>
                                      </p:cBhvr>
                                      <p:tavLst>
                                        <p:tav tm="0">
                                          <p:val>
                                            <p:strVal val="ppt_h"/>
                                          </p:val>
                                        </p:tav>
                                        <p:tav tm="100000">
                                          <p:val>
                                            <p:fltVal val="0"/>
                                          </p:val>
                                        </p:tav>
                                      </p:tavLst>
                                    </p:anim>
                                    <p:animEffect transition="out" filter="fade">
                                      <p:cBhvr>
                                        <p:cTn id="8" dur="2000"/>
                                        <p:tgtEl>
                                          <p:spTgt spid="7"/>
                                        </p:tgtEl>
                                      </p:cBhvr>
                                    </p:animEffect>
                                    <p:set>
                                      <p:cBhvr>
                                        <p:cTn id="9"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15"/>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nodeType="clickEffect">
                                  <p:stCondLst>
                                    <p:cond delay="0"/>
                                  </p:stCondLst>
                                  <p:childTnLst>
                                    <p:anim calcmode="lin" valueType="num">
                                      <p:cBhvr>
                                        <p:cTn id="14" dur="2000"/>
                                        <p:tgtEl>
                                          <p:spTgt spid="15"/>
                                        </p:tgtEl>
                                        <p:attrNameLst>
                                          <p:attrName>ppt_w</p:attrName>
                                        </p:attrNameLst>
                                      </p:cBhvr>
                                      <p:tavLst>
                                        <p:tav tm="0">
                                          <p:val>
                                            <p:strVal val="ppt_w"/>
                                          </p:val>
                                        </p:tav>
                                        <p:tav tm="100000">
                                          <p:val>
                                            <p:fltVal val="0"/>
                                          </p:val>
                                        </p:tav>
                                      </p:tavLst>
                                    </p:anim>
                                    <p:anim calcmode="lin" valueType="num">
                                      <p:cBhvr>
                                        <p:cTn id="15" dur="2000"/>
                                        <p:tgtEl>
                                          <p:spTgt spid="15"/>
                                        </p:tgtEl>
                                        <p:attrNameLst>
                                          <p:attrName>ppt_h</p:attrName>
                                        </p:attrNameLst>
                                      </p:cBhvr>
                                      <p:tavLst>
                                        <p:tav tm="0">
                                          <p:val>
                                            <p:strVal val="ppt_h"/>
                                          </p:val>
                                        </p:tav>
                                        <p:tav tm="100000">
                                          <p:val>
                                            <p:fltVal val="0"/>
                                          </p:val>
                                        </p:tav>
                                      </p:tavLst>
                                    </p:anim>
                                    <p:animEffect transition="out" filter="fade">
                                      <p:cBhvr>
                                        <p:cTn id="16" dur="2000"/>
                                        <p:tgtEl>
                                          <p:spTgt spid="15"/>
                                        </p:tgtEl>
                                      </p:cBhvr>
                                    </p:animEffect>
                                    <p:set>
                                      <p:cBhvr>
                                        <p:cTn id="17"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2000"/>
                                        <p:tgtEl>
                                          <p:spTgt spid="18"/>
                                        </p:tgtEl>
                                        <p:attrNameLst>
                                          <p:attrName>ppt_w</p:attrName>
                                        </p:attrNameLst>
                                      </p:cBhvr>
                                      <p:tavLst>
                                        <p:tav tm="0">
                                          <p:val>
                                            <p:strVal val="ppt_w"/>
                                          </p:val>
                                        </p:tav>
                                        <p:tav tm="100000">
                                          <p:val>
                                            <p:fltVal val="0"/>
                                          </p:val>
                                        </p:tav>
                                      </p:tavLst>
                                    </p:anim>
                                    <p:anim calcmode="lin" valueType="num">
                                      <p:cBhvr>
                                        <p:cTn id="23" dur="2000"/>
                                        <p:tgtEl>
                                          <p:spTgt spid="18"/>
                                        </p:tgtEl>
                                        <p:attrNameLst>
                                          <p:attrName>ppt_h</p:attrName>
                                        </p:attrNameLst>
                                      </p:cBhvr>
                                      <p:tavLst>
                                        <p:tav tm="0">
                                          <p:val>
                                            <p:strVal val="ppt_h"/>
                                          </p:val>
                                        </p:tav>
                                        <p:tav tm="100000">
                                          <p:val>
                                            <p:fltVal val="0"/>
                                          </p:val>
                                        </p:tav>
                                      </p:tavLst>
                                    </p:anim>
                                    <p:animEffect transition="out" filter="fade">
                                      <p:cBhvr>
                                        <p:cTn id="24" dur="2000"/>
                                        <p:tgtEl>
                                          <p:spTgt spid="18"/>
                                        </p:tgtEl>
                                      </p:cBhvr>
                                    </p:animEffect>
                                    <p:set>
                                      <p:cBhvr>
                                        <p:cTn id="25"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2000"/>
                                        <p:tgtEl>
                                          <p:spTgt spid="21"/>
                                        </p:tgtEl>
                                        <p:attrNameLst>
                                          <p:attrName>ppt_w</p:attrName>
                                        </p:attrNameLst>
                                      </p:cBhvr>
                                      <p:tavLst>
                                        <p:tav tm="0">
                                          <p:val>
                                            <p:strVal val="ppt_w"/>
                                          </p:val>
                                        </p:tav>
                                        <p:tav tm="100000">
                                          <p:val>
                                            <p:fltVal val="0"/>
                                          </p:val>
                                        </p:tav>
                                      </p:tavLst>
                                    </p:anim>
                                    <p:anim calcmode="lin" valueType="num">
                                      <p:cBhvr>
                                        <p:cTn id="31" dur="2000"/>
                                        <p:tgtEl>
                                          <p:spTgt spid="21"/>
                                        </p:tgtEl>
                                        <p:attrNameLst>
                                          <p:attrName>ppt_h</p:attrName>
                                        </p:attrNameLst>
                                      </p:cBhvr>
                                      <p:tavLst>
                                        <p:tav tm="0">
                                          <p:val>
                                            <p:strVal val="ppt_h"/>
                                          </p:val>
                                        </p:tav>
                                        <p:tav tm="100000">
                                          <p:val>
                                            <p:fltVal val="0"/>
                                          </p:val>
                                        </p:tav>
                                      </p:tavLst>
                                    </p:anim>
                                    <p:animEffect transition="out" filter="fade">
                                      <p:cBhvr>
                                        <p:cTn id="32" dur="2000"/>
                                        <p:tgtEl>
                                          <p:spTgt spid="21"/>
                                        </p:tgtEl>
                                      </p:cBhvr>
                                    </p:animEffect>
                                    <p:set>
                                      <p:cBhvr>
                                        <p:cTn id="33" dur="1" fill="hold">
                                          <p:stCondLst>
                                            <p:cond delay="1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5-Point Star 3">
            <a:hlinkClick r:id="rId3" action="ppaction://hlinksldjump"/>
          </p:cNvPr>
          <p:cNvSpPr/>
          <p:nvPr/>
        </p:nvSpPr>
        <p:spPr>
          <a:xfrm>
            <a:off x="11754765" y="6152000"/>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ounded Rectangle 4"/>
              <p:cNvSpPr/>
              <p:nvPr/>
            </p:nvSpPr>
            <p:spPr>
              <a:xfrm>
                <a:off x="103239" y="1659841"/>
                <a:ext cx="11783961" cy="51079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r>
                  <a:rPr lang="en-US" sz="2200" b="1" dirty="0" err="1">
                    <a:solidFill>
                      <a:srgbClr val="C00000"/>
                    </a:solidFill>
                    <a:latin typeface="+mj-lt"/>
                    <a:cs typeface="Times New Roman" panose="02020603050405020304" pitchFamily="18" charset="0"/>
                  </a:rPr>
                  <a:t>Bài</a:t>
                </a:r>
                <a:r>
                  <a:rPr lang="en-US" sz="2200" b="1" dirty="0">
                    <a:solidFill>
                      <a:srgbClr val="C00000"/>
                    </a:solidFill>
                    <a:latin typeface="+mj-lt"/>
                    <a:cs typeface="Times New Roman" panose="02020603050405020304" pitchFamily="18" charset="0"/>
                  </a:rPr>
                  <a:t> </a:t>
                </a:r>
                <a:r>
                  <a:rPr lang="en-US" sz="2200" b="1" dirty="0" err="1">
                    <a:solidFill>
                      <a:srgbClr val="C00000"/>
                    </a:solidFill>
                    <a:latin typeface="+mj-lt"/>
                    <a:cs typeface="Times New Roman" panose="02020603050405020304" pitchFamily="18" charset="0"/>
                  </a:rPr>
                  <a:t>giải</a:t>
                </a:r>
                <a:r>
                  <a:rPr lang="en-US" sz="2200" b="1" dirty="0">
                    <a:solidFill>
                      <a:srgbClr val="C00000"/>
                    </a:solidFill>
                    <a:latin typeface="+mj-lt"/>
                    <a:cs typeface="Times New Roman" panose="02020603050405020304" pitchFamily="18" charset="0"/>
                  </a:rPr>
                  <a:t>:</a:t>
                </a:r>
              </a:p>
              <a:p>
                <a:pPr lvl="0" algn="just" defTabSz="914400"/>
                <a:r>
                  <a:rPr lang="vi-VN" sz="2200" b="1" dirty="0">
                    <a:solidFill>
                      <a:srgbClr val="0070C0"/>
                    </a:solidFill>
                    <a:latin typeface="+mj-lt"/>
                    <a:cs typeface="Times New Roman" panose="02020603050405020304" pitchFamily="18" charset="0"/>
                  </a:rPr>
                  <a:t>Gọi số người ban đầu của nhóm bạn trẻ đó là x (người) (x ∈ ℕ).</a:t>
                </a:r>
              </a:p>
              <a:p>
                <a:pPr lvl="0" algn="just" defTabSz="914400"/>
                <a:r>
                  <a:rPr lang="vi-VN" sz="2200" b="1" dirty="0">
                    <a:solidFill>
                      <a:srgbClr val="0070C0"/>
                    </a:solidFill>
                    <a:latin typeface="+mj-lt"/>
                    <a:cs typeface="Times New Roman" panose="02020603050405020304" pitchFamily="18" charset="0"/>
                  </a:rPr>
                  <a:t>Lúc này, mỗi người góp số tiền là </a:t>
                </a:r>
                <a14:m>
                  <m:oMath xmlns:m="http://schemas.openxmlformats.org/officeDocument/2006/math">
                    <m:f>
                      <m:fPr>
                        <m:ctrlP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𝟐𝟒𝟎</m:t>
                        </m:r>
                      </m:num>
                      <m:den>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den>
                    </m:f>
                  </m:oMath>
                </a14:m>
                <a:r>
                  <a:rPr lang="en-US" sz="2200" b="1" dirty="0">
                    <a:solidFill>
                      <a:srgbClr val="C00000"/>
                    </a:solidFill>
                    <a:latin typeface="+mj-lt"/>
                    <a:cs typeface="Times New Roman" panose="02020603050405020304" pitchFamily="18" charset="0"/>
                  </a:rPr>
                  <a:t> </a:t>
                </a:r>
                <a:r>
                  <a:rPr lang="vi-VN" sz="2200" b="1" dirty="0">
                    <a:solidFill>
                      <a:srgbClr val="0070C0"/>
                    </a:solidFill>
                    <a:latin typeface="+mj-lt"/>
                    <a:cs typeface="Times New Roman" panose="02020603050405020304" pitchFamily="18" charset="0"/>
                  </a:rPr>
                  <a:t>(triệu đồng).</a:t>
                </a:r>
              </a:p>
              <a:p>
                <a:pPr lvl="0" algn="just" defTabSz="914400"/>
                <a:r>
                  <a:rPr lang="vi-VN" sz="2200" b="1" dirty="0">
                    <a:solidFill>
                      <a:srgbClr val="0070C0"/>
                    </a:solidFill>
                    <a:latin typeface="+mj-lt"/>
                    <a:cs typeface="Times New Roman" panose="02020603050405020304" pitchFamily="18" charset="0"/>
                  </a:rPr>
                  <a:t>Nếu có thêm 2 người, nhóm bạn trẻ lúc này có số người là x + 2 (người).</a:t>
                </a:r>
              </a:p>
              <a:p>
                <a:pPr lvl="0" algn="just" defTabSz="914400"/>
                <a:r>
                  <a:rPr lang="vi-VN" sz="2200" b="1" dirty="0">
                    <a:solidFill>
                      <a:srgbClr val="0070C0"/>
                    </a:solidFill>
                    <a:latin typeface="+mj-lt"/>
                    <a:cs typeface="Times New Roman" panose="02020603050405020304" pitchFamily="18" charset="0"/>
                  </a:rPr>
                  <a:t>Lúc đó, mỗi người góp số tiền là </a:t>
                </a:r>
                <a14:m>
                  <m:oMath xmlns:m="http://schemas.openxmlformats.org/officeDocument/2006/math">
                    <m:f>
                      <m:fPr>
                        <m:ctrlP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𝟐𝟒𝟎</m:t>
                        </m:r>
                      </m:num>
                      <m:den>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lang="en-US" sz="2200" b="1" dirty="0">
                    <a:solidFill>
                      <a:srgbClr val="C00000"/>
                    </a:solidFill>
                    <a:latin typeface="+mj-lt"/>
                    <a:cs typeface="Times New Roman" panose="02020603050405020304" pitchFamily="18" charset="0"/>
                  </a:rPr>
                  <a:t> </a:t>
                </a:r>
                <a:r>
                  <a:rPr lang="vi-VN" sz="2200" b="1" dirty="0">
                    <a:solidFill>
                      <a:srgbClr val="0070C0"/>
                    </a:solidFill>
                    <a:latin typeface="+mj-lt"/>
                    <a:cs typeface="Times New Roman" panose="02020603050405020304" pitchFamily="18" charset="0"/>
                  </a:rPr>
                  <a:t>(triệu đồng).</a:t>
                </a:r>
              </a:p>
              <a:p>
                <a:pPr lvl="0" algn="just" defTabSz="914400"/>
                <a:r>
                  <a:rPr lang="vi-VN" sz="2200" b="1" dirty="0">
                    <a:solidFill>
                      <a:srgbClr val="0070C0"/>
                    </a:solidFill>
                    <a:latin typeface="+mj-lt"/>
                    <a:cs typeface="Times New Roman" panose="02020603050405020304" pitchFamily="18" charset="0"/>
                  </a:rPr>
                  <a:t>Theo bài, nếu có thêm 2 người tham gia cùng thì số tiền mỗi người góp</a:t>
                </a:r>
                <a:r>
                  <a:rPr lang="en-US" sz="2200" b="1" dirty="0">
                    <a:solidFill>
                      <a:srgbClr val="0070C0"/>
                    </a:solidFill>
                    <a:latin typeface="+mj-lt"/>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giảm</a:t>
                </a:r>
                <a:r>
                  <a:rPr lang="en-US" sz="2200" b="1" dirty="0">
                    <a:solidFill>
                      <a:srgbClr val="0070C0"/>
                    </a:solidFill>
                    <a:latin typeface="Times New Roman" panose="02020603050405020304" pitchFamily="18" charset="0"/>
                    <a:cs typeface="Times New Roman" panose="02020603050405020304" pitchFamily="18" charset="0"/>
                  </a:rPr>
                  <a:t> 4 </a:t>
                </a:r>
                <a:r>
                  <a:rPr lang="en-US" sz="2200" b="1" dirty="0" err="1">
                    <a:solidFill>
                      <a:srgbClr val="0070C0"/>
                    </a:solidFill>
                    <a:latin typeface="Times New Roman" panose="02020603050405020304" pitchFamily="18" charset="0"/>
                    <a:cs typeface="Times New Roman" panose="02020603050405020304" pitchFamily="18" charset="0"/>
                  </a:rPr>
                  <a:t>triệu</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đồng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nên</a:t>
                </a:r>
                <a:r>
                  <a:rPr lang="en-US" sz="2200" b="1" dirty="0">
                    <a:solidFill>
                      <a:srgbClr val="0070C0"/>
                    </a:solidFill>
                    <a:latin typeface="Times New Roman" panose="02020603050405020304" pitchFamily="18" charset="0"/>
                    <a:cs typeface="Times New Roman" panose="02020603050405020304" pitchFamily="18" charset="0"/>
                  </a:rPr>
                  <a:t> ta </a:t>
                </a:r>
                <a:r>
                  <a:rPr lang="en-US" sz="2200" b="1" dirty="0" err="1">
                    <a:solidFill>
                      <a:srgbClr val="0070C0"/>
                    </a:solidFill>
                    <a:latin typeface="Times New Roman" panose="02020603050405020304" pitchFamily="18" charset="0"/>
                    <a:cs typeface="Times New Roman" panose="02020603050405020304" pitchFamily="18" charset="0"/>
                  </a:rPr>
                  <a:t>có</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phương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trình</a:t>
                </a:r>
                <a:r>
                  <a:rPr lang="en-US" sz="2200" b="1" dirty="0">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𝟐𝟒𝟎</m:t>
                        </m:r>
                      </m:num>
                      <m:den>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den>
                    </m:f>
                  </m:oMath>
                </a14:m>
                <a:r>
                  <a:rPr lang="en-US" sz="2200" b="1" dirty="0">
                    <a:solidFill>
                      <a:srgbClr val="C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𝟐𝟒𝟎</m:t>
                        </m:r>
                      </m:num>
                      <m:den>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 4 </a:t>
                </a:r>
                <a:r>
                  <a:rPr kumimoji="0" lang="en-US" sz="2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(1)</a:t>
                </a:r>
              </a:p>
              <a:p>
                <a:pPr lvl="0" algn="just" defTabSz="914400"/>
                <a:r>
                  <a:rPr lang="en-US" sz="2200" b="1" dirty="0" err="1">
                    <a:solidFill>
                      <a:srgbClr val="0070C0"/>
                    </a:solidFill>
                    <a:latin typeface="Times New Roman" panose="02020603050405020304" pitchFamily="18" charset="0"/>
                    <a:cs typeface="Times New Roman" panose="02020603050405020304" pitchFamily="18" charset="0"/>
                  </a:rPr>
                  <a:t>Giải</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phương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trình</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a:solidFill>
                      <a:srgbClr val="002060"/>
                    </a:solidFill>
                    <a:latin typeface="Times New Roman" panose="02020603050405020304" pitchFamily="18" charset="0"/>
                    <a:cs typeface="Times New Roman" panose="02020603050405020304" pitchFamily="18" charset="0"/>
                  </a:rPr>
                  <a:t>(1):</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240(x + 2) – 240x = 4x(x+2)</a:t>
                </a:r>
              </a:p>
              <a:p>
                <a:pPr lvl="0" algn="just" defTabSz="914400"/>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480 = 4x</a:t>
                </a:r>
                <a:r>
                  <a:rPr lang="en-US" sz="2200" b="1" baseline="30000" dirty="0">
                    <a:solidFill>
                      <a:srgbClr val="C00000"/>
                    </a:solidFill>
                    <a:latin typeface="Times New Roman" panose="02020603050405020304" pitchFamily="18" charset="0"/>
                    <a:cs typeface="Times New Roman" panose="02020603050405020304" pitchFamily="18" charset="0"/>
                  </a:rPr>
                  <a:t>2 </a:t>
                </a:r>
                <a:r>
                  <a:rPr lang="en-US" sz="2200" b="1" dirty="0">
                    <a:solidFill>
                      <a:srgbClr val="C00000"/>
                    </a:solidFill>
                    <a:latin typeface="Times New Roman" panose="02020603050405020304" pitchFamily="18" charset="0"/>
                    <a:cs typeface="Times New Roman" panose="02020603050405020304" pitchFamily="18" charset="0"/>
                  </a:rPr>
                  <a:t>+ 8x</a:t>
                </a:r>
              </a:p>
              <a:p>
                <a:pPr algn="just" defTabSz="914400"/>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                                              x</a:t>
                </a:r>
                <a:r>
                  <a:rPr lang="en-US" sz="2200" b="1" baseline="30000" dirty="0">
                    <a:solidFill>
                      <a:srgbClr val="C00000"/>
                    </a:solidFill>
                    <a:latin typeface="Times New Roman" panose="02020603050405020304" pitchFamily="18" charset="0"/>
                    <a:cs typeface="Times New Roman" panose="02020603050405020304" pitchFamily="18" charset="0"/>
                  </a:rPr>
                  <a:t>2 </a:t>
                </a:r>
                <a:r>
                  <a:rPr lang="en-US" sz="2200" b="1" dirty="0">
                    <a:solidFill>
                      <a:srgbClr val="C00000"/>
                    </a:solidFill>
                    <a:latin typeface="Times New Roman" panose="02020603050405020304" pitchFamily="18" charset="0"/>
                    <a:cs typeface="Times New Roman" panose="02020603050405020304" pitchFamily="18" charset="0"/>
                  </a:rPr>
                  <a:t>+ 2x – 120 = 0</a:t>
                </a:r>
              </a:p>
              <a:p>
                <a:pPr algn="just" defTabSz="914400"/>
                <a:r>
                  <a:rPr lang="en-US" sz="2200" b="1" dirty="0">
                    <a:solidFill>
                      <a:srgbClr val="C00000"/>
                    </a:solidFill>
                    <a:latin typeface="Times New Roman" panose="02020603050405020304" pitchFamily="18" charset="0"/>
                    <a:cs typeface="Times New Roman" panose="02020603050405020304" pitchFamily="18" charset="0"/>
                  </a:rPr>
                  <a:t>                                               (x +1)</a:t>
                </a:r>
                <a:r>
                  <a:rPr lang="en-US" sz="2200" b="1" baseline="30000" dirty="0">
                    <a:solidFill>
                      <a:srgbClr val="C00000"/>
                    </a:solidFill>
                    <a:latin typeface="Times New Roman" panose="02020603050405020304" pitchFamily="18" charset="0"/>
                    <a:cs typeface="Times New Roman" panose="02020603050405020304" pitchFamily="18" charset="0"/>
                  </a:rPr>
                  <a:t>2</a:t>
                </a:r>
                <a:r>
                  <a:rPr lang="en-US" sz="2200" b="1" dirty="0">
                    <a:solidFill>
                      <a:srgbClr val="C00000"/>
                    </a:solidFill>
                    <a:latin typeface="Times New Roman" panose="02020603050405020304" pitchFamily="18" charset="0"/>
                    <a:cs typeface="Times New Roman" panose="02020603050405020304" pitchFamily="18" charset="0"/>
                  </a:rPr>
                  <a:t> – 121 = 0 hay (x – 10)(x + 12) = 0</a:t>
                </a:r>
              </a:p>
              <a:p>
                <a:pPr algn="just" defTabSz="914400"/>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x = 10 </a:t>
                </a:r>
                <a:r>
                  <a:rPr lang="en-US" sz="2200" b="1" dirty="0">
                    <a:solidFill>
                      <a:srgbClr val="0070C0"/>
                    </a:solidFill>
                    <a:latin typeface="Times New Roman" panose="02020603050405020304" pitchFamily="18" charset="0"/>
                    <a:cs typeface="Times New Roman" panose="02020603050405020304" pitchFamily="18" charset="0"/>
                  </a:rPr>
                  <a:t>(</a:t>
                </a:r>
                <a:r>
                  <a:rPr lang="en-US" sz="2200" b="1" dirty="0" err="1">
                    <a:solidFill>
                      <a:srgbClr val="0070C0"/>
                    </a:solidFill>
                    <a:latin typeface="Times New Roman" panose="02020603050405020304" pitchFamily="18" charset="0"/>
                    <a:cs typeface="Times New Roman" panose="02020603050405020304" pitchFamily="18" charset="0"/>
                  </a:rPr>
                  <a:t>thỏa</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mãn</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hoặc</a:t>
                </a:r>
                <a:r>
                  <a:rPr lang="en-US" sz="2200" b="1" dirty="0">
                    <a:solidFill>
                      <a:srgbClr val="C00000"/>
                    </a:solidFill>
                    <a:latin typeface="Times New Roman" panose="02020603050405020304" pitchFamily="18" charset="0"/>
                    <a:cs typeface="Times New Roman" panose="02020603050405020304" pitchFamily="18" charset="0"/>
                  </a:rPr>
                  <a:t> x = -12</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không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thỏa</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mãn</a:t>
                </a:r>
                <a:r>
                  <a:rPr lang="en-US" sz="2200" b="1" dirty="0">
                    <a:solidFill>
                      <a:srgbClr val="0070C0"/>
                    </a:solidFill>
                    <a:latin typeface="Times New Roman" panose="02020603050405020304" pitchFamily="18" charset="0"/>
                    <a:cs typeface="Times New Roman" panose="02020603050405020304" pitchFamily="18" charset="0"/>
                  </a:rPr>
                  <a:t>)</a:t>
                </a:r>
              </a:p>
              <a:p>
                <a:pPr algn="just" defTabSz="914400"/>
                <a:r>
                  <a:rPr lang="en-US" sz="2200" b="1" dirty="0" err="1">
                    <a:solidFill>
                      <a:srgbClr val="0070C0"/>
                    </a:solidFill>
                    <a:latin typeface="Times New Roman" panose="02020603050405020304" pitchFamily="18" charset="0"/>
                    <a:cs typeface="Times New Roman" panose="02020603050405020304" pitchFamily="18" charset="0"/>
                  </a:rPr>
                  <a:t>Vậy</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số</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người</a:t>
                </a:r>
                <a:r>
                  <a:rPr lang="en-US" sz="2200" b="1" dirty="0">
                    <a:solidFill>
                      <a:srgbClr val="0070C0"/>
                    </a:solidFill>
                    <a:latin typeface="Times New Roman" panose="02020603050405020304" pitchFamily="18" charset="0"/>
                    <a:cs typeface="Times New Roman" panose="02020603050405020304" pitchFamily="18" charset="0"/>
                  </a:rPr>
                  <a:t> ban </a:t>
                </a:r>
                <a:r>
                  <a:rPr lang="en-US" sz="2200" b="1" dirty="0" err="1">
                    <a:solidFill>
                      <a:srgbClr val="0070C0"/>
                    </a:solidFill>
                    <a:latin typeface="Times New Roman" panose="02020603050405020304" pitchFamily="18" charset="0"/>
                    <a:cs typeface="Times New Roman" panose="02020603050405020304" pitchFamily="18" charset="0"/>
                  </a:rPr>
                  <a:t>đầu</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của</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nhóm</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bạn</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trẻ</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là</a:t>
                </a:r>
                <a:r>
                  <a:rPr lang="en-US" sz="2200" b="1" dirty="0">
                    <a:solidFill>
                      <a:srgbClr val="0070C0"/>
                    </a:solidFill>
                    <a:latin typeface="Times New Roman" panose="02020603050405020304" pitchFamily="18" charset="0"/>
                    <a:cs typeface="Times New Roman" panose="02020603050405020304" pitchFamily="18" charset="0"/>
                  </a:rPr>
                  <a:t> 10 </a:t>
                </a:r>
                <a:r>
                  <a:rPr lang="en-US" sz="2200" b="1" dirty="0" err="1">
                    <a:solidFill>
                      <a:srgbClr val="0070C0"/>
                    </a:solidFill>
                    <a:latin typeface="Times New Roman" panose="02020603050405020304" pitchFamily="18" charset="0"/>
                    <a:cs typeface="Times New Roman" panose="02020603050405020304" pitchFamily="18" charset="0"/>
                  </a:rPr>
                  <a:t>người</a:t>
                </a:r>
                <a:r>
                  <a:rPr lang="en-US" sz="2200" b="1" dirty="0">
                    <a:solidFill>
                      <a:srgbClr val="0070C0"/>
                    </a:solidFill>
                    <a:latin typeface="Times New Roman" panose="02020603050405020304" pitchFamily="18" charset="0"/>
                    <a:cs typeface="Times New Roman" panose="02020603050405020304" pitchFamily="18" charset="0"/>
                  </a:rPr>
                  <a:t>.</a:t>
                </a:r>
              </a:p>
            </p:txBody>
          </p:sp>
        </mc:Choice>
        <mc:Fallback xmlns="">
          <p:sp>
            <p:nvSpPr>
              <p:cNvPr id="5" name="Rounded Rectangle 4"/>
              <p:cNvSpPr>
                <a:spLocks noRot="1" noChangeAspect="1" noMove="1" noResize="1" noEditPoints="1" noAdjustHandles="1" noChangeArrowheads="1" noChangeShapeType="1" noTextEdit="1"/>
              </p:cNvSpPr>
              <p:nvPr/>
            </p:nvSpPr>
            <p:spPr>
              <a:xfrm>
                <a:off x="103239" y="1659841"/>
                <a:ext cx="11783961" cy="5107980"/>
              </a:xfrm>
              <a:prstGeom prst="roundRect">
                <a:avLst/>
              </a:prstGeom>
              <a:blipFill rotWithShape="1">
                <a:blip r:embed="rId4"/>
                <a:stretch>
                  <a:fillRect l="-57" t="-136" r="-54" b="-112"/>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7" name="Rectangle 6"/>
          <p:cNvSpPr/>
          <p:nvPr/>
        </p:nvSpPr>
        <p:spPr>
          <a:xfrm>
            <a:off x="221226" y="90180"/>
            <a:ext cx="11783961" cy="1569660"/>
          </a:xfrm>
          <a:prstGeom prst="rect">
            <a:avLst/>
          </a:prstGeom>
        </p:spPr>
        <p:txBody>
          <a:bodyPr wrap="square">
            <a:spAutoFit/>
          </a:bodyPr>
          <a:lstStyle/>
          <a:p>
            <a:r>
              <a:rPr lang="vi-VN" sz="2400" b="1" dirty="0">
                <a:solidFill>
                  <a:srgbClr val="C00000"/>
                </a:solidFill>
                <a:latin typeface="+mj-lt"/>
              </a:rPr>
              <a:t>Bài 6 trang 26 Toán 9 Tập 1:</a:t>
            </a:r>
            <a:r>
              <a:rPr lang="vi-VN" sz="2400" b="1" dirty="0">
                <a:solidFill>
                  <a:srgbClr val="008000"/>
                </a:solidFill>
                <a:latin typeface="+mj-lt"/>
              </a:rPr>
              <a:t> </a:t>
            </a:r>
            <a:r>
              <a:rPr lang="vi-VN" sz="2400" b="1" dirty="0">
                <a:solidFill>
                  <a:srgbClr val="000000"/>
                </a:solidFill>
                <a:latin typeface="+mj-lt"/>
              </a:rPr>
              <a:t>Một nhóm bạn trẻ cùng tham gia khởi nghiệp và dự định góp vốn là 240 triệu đồng, số tiền mỗi người góp là như nhau. Nếu có thêm 2 người tham gia cùng thì số tiền mỗi người góp giảm đi 4 triệu đồng. Hỏi nhóm bạn trẻ đó có bao nhiêu người?</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ounded Rectangle 4"/>
              <p:cNvSpPr/>
              <p:nvPr/>
            </p:nvSpPr>
            <p:spPr>
              <a:xfrm>
                <a:off x="0" y="2035277"/>
                <a:ext cx="12191999" cy="48227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Gọi số vé bán ra của vé loại I và vé loại II lần lượt là x, y (vé) (0 &lt; x &lt; 500, 0 &lt; y &lt; 500).</a:t>
                </a: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Theo bài, ban tổ chức đã bán được 500 vé cả hai loại vé nên ta có phương trình: x + y = 500.</a:t>
                </a: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Số tiền thu được khi bán ra x vé loại I là 100 000x (đồng).</a:t>
                </a: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Số tiền thu được khi bán ra y vé loại II là 75 000y (đồng).</a:t>
                </a: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Theo bài, tổng số tiền thu được từ bán vé là 44 500 000 đồng nên ta có phương trình:</a:t>
                </a: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100 000x + 75 000y = 44 500 000, hay 4x + 3y = 1 780.</a:t>
                </a: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Ta có hệ phương trình: </a:t>
                </a:r>
                <a14:m>
                  <m:oMath xmlns:m="http://schemas.openxmlformats.org/officeDocument/2006/math">
                    <m:d>
                      <m:dPr>
                        <m:begChr m:val="{"/>
                        <m:endChr m:val=""/>
                        <m:ctrlP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𝟓𝟎𝟎</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𝟏𝟕𝟖𝟎</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r>
                  <a:rPr lang="en-US" sz="2400" dirty="0">
                    <a:solidFill>
                      <a:srgbClr val="FF0000"/>
                    </a:solidFill>
                    <a:latin typeface="Times New Roman" panose="02020603050405020304" pitchFamily="18" charset="0"/>
                    <a:cs typeface="Times New Roman" panose="02020603050405020304" pitchFamily="18" charset="0"/>
                  </a:rPr>
                  <a:t>(1)</a:t>
                </a:r>
              </a:p>
              <a:p>
                <a:pPr lvl="0" algn="just" defTabSz="914400">
                  <a:spcAft>
                    <a:spcPts val="600"/>
                  </a:spcAft>
                </a:pPr>
                <a:r>
                  <a:rPr lang="en-US" sz="2400" dirty="0" err="1">
                    <a:solidFill>
                      <a:srgbClr val="FF0000"/>
                    </a:solidFill>
                    <a:latin typeface="Times New Roman" panose="02020603050405020304" pitchFamily="18" charset="0"/>
                    <a:cs typeface="Times New Roman" panose="02020603050405020304" pitchFamily="18" charset="0"/>
                  </a:rPr>
                  <a:t>Giải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hệ</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trình</a:t>
                </a:r>
                <a:r>
                  <a:rPr lang="en-US" sz="2400" dirty="0">
                    <a:solidFill>
                      <a:srgbClr val="FF0000"/>
                    </a:solidFill>
                    <a:latin typeface="Times New Roman" panose="02020603050405020304" pitchFamily="18" charset="0"/>
                    <a:cs typeface="Times New Roman" panose="02020603050405020304" pitchFamily="18" charset="0"/>
                  </a:rPr>
                  <a:t> (1) ta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x = 280; y = 220</a:t>
                </a:r>
              </a:p>
              <a:p>
                <a:pPr lvl="0" algn="just" defTabSz="914400">
                  <a:spcAft>
                    <a:spcPts val="600"/>
                  </a:spcAft>
                </a:pPr>
                <a:r>
                  <a:rPr lang="en-US" sz="2400" dirty="0" err="1">
                    <a:solidFill>
                      <a:srgbClr val="FF0000"/>
                    </a:solidFill>
                    <a:latin typeface="Times New Roman" panose="02020603050405020304" pitchFamily="18" charset="0"/>
                    <a:cs typeface="Times New Roman" panose="02020603050405020304" pitchFamily="18" charset="0"/>
                  </a:rPr>
                  <a:t>Vậy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loại</a:t>
                </a:r>
                <a:r>
                  <a:rPr lang="en-US" sz="2400" dirty="0">
                    <a:solidFill>
                      <a:srgbClr val="FF0000"/>
                    </a:solidFill>
                    <a:latin typeface="Times New Roman" panose="02020603050405020304" pitchFamily="18" charset="0"/>
                    <a:cs typeface="Times New Roman" panose="02020603050405020304" pitchFamily="18" charset="0"/>
                  </a:rPr>
                  <a:t> I </a:t>
                </a:r>
                <a:r>
                  <a:rPr lang="en-US" sz="2400" dirty="0" err="1">
                    <a:solidFill>
                      <a:srgbClr val="FF0000"/>
                    </a:solidFill>
                    <a:latin typeface="Times New Roman" panose="02020603050405020304" pitchFamily="18" charset="0"/>
                    <a:cs typeface="Times New Roman" panose="02020603050405020304" pitchFamily="18" charset="0"/>
                  </a:rPr>
                  <a:t>bán</a:t>
                </a:r>
                <a:r>
                  <a:rPr lang="en-US" sz="2400" dirty="0">
                    <a:solidFill>
                      <a:srgbClr val="FF0000"/>
                    </a:solidFill>
                    <a:latin typeface="Times New Roman" panose="02020603050405020304" pitchFamily="18" charset="0"/>
                    <a:cs typeface="Times New Roman" panose="02020603050405020304" pitchFamily="18" charset="0"/>
                  </a:rPr>
                  <a:t> ra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280 </a:t>
                </a:r>
                <a:r>
                  <a:rPr lang="en-US" sz="2400" dirty="0" err="1">
                    <a:solidFill>
                      <a:srgbClr val="FF0000"/>
                    </a:solidFill>
                    <a:latin typeface="Times New Roman" panose="02020603050405020304" pitchFamily="18" charset="0"/>
                    <a:cs typeface="Times New Roman" panose="02020603050405020304" pitchFamily="18" charset="0"/>
                  </a:rPr>
                  <a:t>vé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loại</a:t>
                </a:r>
                <a:r>
                  <a:rPr lang="en-US" sz="2400" dirty="0">
                    <a:solidFill>
                      <a:srgbClr val="FF0000"/>
                    </a:solidFill>
                    <a:latin typeface="Times New Roman" panose="02020603050405020304" pitchFamily="18" charset="0"/>
                    <a:cs typeface="Times New Roman" panose="02020603050405020304" pitchFamily="18" charset="0"/>
                  </a:rPr>
                  <a:t> 2 </a:t>
                </a:r>
                <a:r>
                  <a:rPr lang="en-US" sz="2400" dirty="0" err="1">
                    <a:solidFill>
                      <a:srgbClr val="FF0000"/>
                    </a:solidFill>
                    <a:latin typeface="Times New Roman" panose="02020603050405020304" pitchFamily="18" charset="0"/>
                    <a:cs typeface="Times New Roman" panose="02020603050405020304" pitchFamily="18" charset="0"/>
                  </a:rPr>
                  <a:t>bán</a:t>
                </a:r>
                <a:r>
                  <a:rPr lang="en-US" sz="2400" dirty="0">
                    <a:solidFill>
                      <a:srgbClr val="FF0000"/>
                    </a:solidFill>
                    <a:latin typeface="Times New Roman" panose="02020603050405020304" pitchFamily="18" charset="0"/>
                    <a:cs typeface="Times New Roman" panose="02020603050405020304" pitchFamily="18" charset="0"/>
                  </a:rPr>
                  <a:t> ra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220 </a:t>
                </a:r>
                <a:r>
                  <a:rPr lang="en-US" sz="2400" dirty="0" err="1">
                    <a:solidFill>
                      <a:srgbClr val="FF0000"/>
                    </a:solidFill>
                    <a:latin typeface="Times New Roman" panose="02020603050405020304" pitchFamily="18" charset="0"/>
                    <a:cs typeface="Times New Roman" panose="02020603050405020304" pitchFamily="18" charset="0"/>
                  </a:rPr>
                  <a:t>vé</a:t>
                </a:r>
                <a:r>
                  <a:rPr lang="en-US" sz="2400" dirty="0">
                    <a:solidFill>
                      <a:srgbClr val="FF0000"/>
                    </a:solidFill>
                    <a:latin typeface="Times New Roman" panose="02020603050405020304" pitchFamily="18" charset="0"/>
                    <a:cs typeface="Times New Roman" panose="02020603050405020304" pitchFamily="18" charset="0"/>
                  </a:rPr>
                  <a:t>.</a:t>
                </a:r>
              </a:p>
            </p:txBody>
          </p:sp>
        </mc:Choice>
        <mc:Fallback xmlns="">
          <p:sp>
            <p:nvSpPr>
              <p:cNvPr id="5" name="Rounded Rectangle 4"/>
              <p:cNvSpPr>
                <a:spLocks noRot="1" noChangeAspect="1" noMove="1" noResize="1" noEditPoints="1" noAdjustHandles="1" noChangeArrowheads="1" noChangeShapeType="1" noTextEdit="1"/>
              </p:cNvSpPr>
              <p:nvPr/>
            </p:nvSpPr>
            <p:spPr>
              <a:xfrm>
                <a:off x="0" y="2035277"/>
                <a:ext cx="12191999" cy="4822722"/>
              </a:xfrm>
              <a:prstGeom prst="roundRect">
                <a:avLst/>
              </a:prstGeom>
              <a:blipFill rotWithShape="1">
                <a:blip r:embed="rId3"/>
                <a:stretch>
                  <a:fillRect l="-52" t="-134" r="-47" b="-119"/>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4" name="5-Point Star 3">
            <a:hlinkClick r:id="rId4" action="ppaction://hlinksldjump"/>
          </p:cNvPr>
          <p:cNvSpPr/>
          <p:nvPr/>
        </p:nvSpPr>
        <p:spPr>
          <a:xfrm>
            <a:off x="11784563" y="6242180"/>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0" y="1"/>
            <a:ext cx="12191999" cy="1828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vi-VN" sz="2800" b="1" dirty="0">
                <a:solidFill>
                  <a:srgbClr val="C00000"/>
                </a:solidFill>
                <a:latin typeface="+mj-lt"/>
              </a:rPr>
              <a:t>Bài 8 trang 27 Toán 9 Tập 1:</a:t>
            </a:r>
            <a:r>
              <a:rPr lang="vi-VN" sz="2800" b="1" dirty="0">
                <a:solidFill>
                  <a:srgbClr val="008000"/>
                </a:solidFill>
                <a:latin typeface="+mj-lt"/>
              </a:rPr>
              <a:t> </a:t>
            </a:r>
            <a:r>
              <a:rPr lang="vi-VN" sz="2800" dirty="0">
                <a:solidFill>
                  <a:srgbClr val="000000"/>
                </a:solidFill>
                <a:latin typeface="+mj-lt"/>
              </a:rPr>
              <a:t>Tại một buổi biểu diễn nhằm gây quỹ từ thiện, ban tổ chức đã bán được 500 vé. Trong đó có hai loại vé: vé loại I giá 100 000 đồng; vé loại II giá 75 000 đồng. Tổng số tiền thu được từ bán vé là 44 500 000 đồng. Tính số vé bán ra của mỗi loại.</a:t>
            </a:r>
            <a:endParaRPr kumimoji="0" lang="en-US" sz="2800" b="0"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ounded Rectangle 4"/>
              <p:cNvSpPr/>
              <p:nvPr/>
            </p:nvSpPr>
            <p:spPr>
              <a:xfrm>
                <a:off x="0" y="2082290"/>
                <a:ext cx="12191999" cy="47228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solidFill>
                      <a:srgbClr val="000000"/>
                    </a:solidFill>
                    <a:latin typeface="+mj-lt"/>
                  </a:rPr>
                  <a:t>Gọi khối lượng dung dịch HCl có nồng động 10% và 25% mà cô Linh cần dùng là x, y (g) (0 &lt; x &lt; 500, 0 &lt; y &lt; 500).</a:t>
                </a:r>
              </a:p>
              <a:p>
                <a:pPr algn="just"/>
                <a:r>
                  <a:rPr lang="vi-VN" sz="2400" b="1" dirty="0">
                    <a:solidFill>
                      <a:srgbClr val="000000"/>
                    </a:solidFill>
                    <a:latin typeface="+mj-lt"/>
                  </a:rPr>
                  <a:t>Theo bài, ta có phương trình: x + y = 500.</a:t>
                </a:r>
              </a:p>
              <a:p>
                <a:pPr algn="just"/>
                <a:r>
                  <a:rPr lang="vi-VN" sz="2400" b="1" dirty="0">
                    <a:solidFill>
                      <a:srgbClr val="000000"/>
                    </a:solidFill>
                    <a:latin typeface="+mj-lt"/>
                  </a:rPr>
                  <a:t>Khối lượng HCl có trong x g dung dịch nồng độ 10% là x.10% = 0,1x (g).</a:t>
                </a:r>
              </a:p>
              <a:p>
                <a:pPr algn="just"/>
                <a:r>
                  <a:rPr lang="vi-VN" sz="2400" b="1" dirty="0">
                    <a:solidFill>
                      <a:srgbClr val="000000"/>
                    </a:solidFill>
                    <a:latin typeface="+mj-lt"/>
                  </a:rPr>
                  <a:t>Khối lượng HCl có trong y g dung dịch nồng độ 25% là y.25% = 0,25y (g).</a:t>
                </a:r>
              </a:p>
              <a:p>
                <a:pPr algn="just"/>
                <a:r>
                  <a:rPr lang="vi-VN" sz="2400" b="1" dirty="0">
                    <a:solidFill>
                      <a:srgbClr val="000000"/>
                    </a:solidFill>
                    <a:latin typeface="+mj-lt"/>
                  </a:rPr>
                  <a:t>Khối lượng HC</a:t>
                </a:r>
                <a:r>
                  <a:rPr lang="en-US" sz="2400" b="1" dirty="0">
                    <a:solidFill>
                      <a:srgbClr val="000000"/>
                    </a:solidFill>
                    <a:latin typeface="Times New Roman" panose="02020603050405020304" pitchFamily="18" charset="0"/>
                    <a:cs typeface="Times New Roman" panose="02020603050405020304" pitchFamily="18" charset="0"/>
                  </a:rPr>
                  <a:t>l</a:t>
                </a:r>
                <a:r>
                  <a:rPr lang="vi-VN" sz="2400" b="1" dirty="0">
                    <a:solidFill>
                      <a:srgbClr val="000000"/>
                    </a:solidFill>
                    <a:latin typeface="+mj-lt"/>
                  </a:rPr>
                  <a:t> có trong 500 g dung dịch nồng độ 19% là 500.19% = 95 (g).</a:t>
                </a:r>
              </a:p>
              <a:p>
                <a:pPr algn="just"/>
                <a:r>
                  <a:rPr lang="vi-VN" sz="2400" b="1" dirty="0">
                    <a:solidFill>
                      <a:srgbClr val="000000"/>
                    </a:solidFill>
                    <a:latin typeface="+mj-lt"/>
                  </a:rPr>
                  <a:t>Khi đó ta có phương trình: 0,1x + 0,25y </a:t>
                </a:r>
                <a:r>
                  <a:rPr lang="en-US" sz="2400" b="1" dirty="0">
                    <a:solidFill>
                      <a:srgbClr val="000000"/>
                    </a:solidFill>
                    <a:latin typeface="+mj-lt"/>
                  </a:rPr>
                  <a:t>=</a:t>
                </a:r>
                <a:r>
                  <a:rPr lang="vi-VN" sz="2400" b="1" dirty="0">
                    <a:solidFill>
                      <a:srgbClr val="000000"/>
                    </a:solidFill>
                    <a:latin typeface="+mj-lt"/>
                  </a:rPr>
                  <a:t> 95.</a:t>
                </a:r>
              </a:p>
              <a:p>
                <a:pPr lvl="0" algn="just" defTabSz="914400">
                  <a:spcAft>
                    <a:spcPts val="600"/>
                  </a:spcAft>
                </a:pPr>
                <a:r>
                  <a:rPr lang="vi-VN" sz="2400" b="1" dirty="0">
                    <a:solidFill>
                      <a:srgbClr val="000000"/>
                    </a:solidFill>
                    <a:latin typeface="+mj-lt"/>
                  </a:rPr>
                  <a:t>Ta có hệ phương trình: </a:t>
                </a:r>
                <a14:m>
                  <m:oMath xmlns:m="http://schemas.openxmlformats.org/officeDocument/2006/math">
                    <m:d>
                      <m:dPr>
                        <m:begChr m:val="{"/>
                        <m:endChr m:val=""/>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𝟓𝟎𝟎</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𝟎</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𝟏</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𝟎</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𝟐𝟓</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𝟗𝟓</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r>
                  <a:rPr lang="en-US" sz="2400" b="1" dirty="0">
                    <a:solidFill>
                      <a:srgbClr val="002060"/>
                    </a:solidFill>
                    <a:latin typeface="Times New Roman" panose="02020603050405020304" pitchFamily="18" charset="0"/>
                    <a:cs typeface="Times New Roman" panose="02020603050405020304" pitchFamily="18" charset="0"/>
                  </a:rPr>
                  <a:t>(1)</a:t>
                </a:r>
              </a:p>
              <a:p>
                <a:pPr lvl="0" algn="just" defTabSz="914400">
                  <a:spcAft>
                    <a:spcPts val="600"/>
                  </a:spcAft>
                </a:pPr>
                <a:r>
                  <a:rPr lang="en-US" sz="2400" b="1" dirty="0" err="1">
                    <a:solidFill>
                      <a:schemeClr val="tx1"/>
                    </a:solidFill>
                    <a:latin typeface="Times New Roman" panose="02020603050405020304" pitchFamily="18" charset="0"/>
                    <a:cs typeface="Times New Roman" panose="02020603050405020304" pitchFamily="18" charset="0"/>
                  </a:rPr>
                  <a:t>Giải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phương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trình</a:t>
                </a:r>
                <a:r>
                  <a:rPr lang="en-US" sz="2400" b="1" dirty="0">
                    <a:solidFill>
                      <a:schemeClr val="tx1"/>
                    </a:solidFill>
                    <a:latin typeface="Times New Roman" panose="02020603050405020304" pitchFamily="18" charset="0"/>
                    <a:cs typeface="Times New Roman" panose="02020603050405020304" pitchFamily="18" charset="0"/>
                  </a:rPr>
                  <a:t> (1), ta </a:t>
                </a:r>
                <a:r>
                  <a:rPr lang="en-US" sz="2400" b="1" dirty="0" err="1">
                    <a:solidFill>
                      <a:schemeClr val="tx1"/>
                    </a:solidFill>
                    <a:latin typeface="Times New Roman" panose="02020603050405020304" pitchFamily="18" charset="0"/>
                    <a:cs typeface="Times New Roman" panose="02020603050405020304" pitchFamily="18" charset="0"/>
                  </a:rPr>
                  <a:t>được</a:t>
                </a:r>
                <a:r>
                  <a:rPr lang="en-US" sz="2400" b="1" dirty="0">
                    <a:solidFill>
                      <a:schemeClr val="tx1"/>
                    </a:solidFill>
                    <a:latin typeface="Times New Roman" panose="02020603050405020304" pitchFamily="18" charset="0"/>
                    <a:cs typeface="Times New Roman" panose="02020603050405020304" pitchFamily="18" charset="0"/>
                  </a:rPr>
                  <a:t> x = 200; y = 300 (</a:t>
                </a:r>
                <a:r>
                  <a:rPr lang="en-US" sz="2400" b="1" dirty="0" err="1">
                    <a:solidFill>
                      <a:schemeClr val="tx1"/>
                    </a:solidFill>
                    <a:latin typeface="Times New Roman" panose="02020603050405020304" pitchFamily="18" charset="0"/>
                    <a:cs typeface="Times New Roman" panose="02020603050405020304" pitchFamily="18" charset="0"/>
                  </a:rPr>
                  <a:t>thỏa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mãn</a:t>
                </a:r>
                <a:r>
                  <a:rPr lang="en-US" sz="2400" b="1" dirty="0">
                    <a:solidFill>
                      <a:schemeClr val="tx1"/>
                    </a:solidFill>
                    <a:latin typeface="Times New Roman" panose="02020603050405020304" pitchFamily="18" charset="0"/>
                    <a:cs typeface="Times New Roman" panose="02020603050405020304" pitchFamily="18" charset="0"/>
                  </a:rPr>
                  <a:t>)</a:t>
                </a:r>
              </a:p>
              <a:p>
                <a:pPr lvl="0" defTabSz="914400">
                  <a:spcAft>
                    <a:spcPts val="600"/>
                  </a:spcAft>
                </a:pPr>
                <a:r>
                  <a:rPr lang="en-US" sz="2400" b="1" dirty="0" err="1">
                    <a:solidFill>
                      <a:schemeClr val="tx1"/>
                    </a:solidFill>
                    <a:latin typeface="Times New Roman" panose="02020603050405020304" pitchFamily="18" charset="0"/>
                    <a:cs typeface="Times New Roman" panose="02020603050405020304" pitchFamily="18" charset="0"/>
                  </a:rPr>
                  <a:t>Vậy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cô</a:t>
                </a:r>
                <a:r>
                  <a:rPr lang="en-US" sz="2400" b="1" dirty="0">
                    <a:solidFill>
                      <a:schemeClr val="tx1"/>
                    </a:solidFill>
                    <a:latin typeface="Times New Roman" panose="02020603050405020304" pitchFamily="18" charset="0"/>
                    <a:cs typeface="Times New Roman" panose="02020603050405020304" pitchFamily="18" charset="0"/>
                  </a:rPr>
                  <a:t> Linh </a:t>
                </a:r>
                <a:r>
                  <a:rPr lang="en-US" sz="2400" b="1" dirty="0" err="1">
                    <a:solidFill>
                      <a:schemeClr val="tx1"/>
                    </a:solidFill>
                    <a:latin typeface="Times New Roman" panose="02020603050405020304" pitchFamily="18" charset="0"/>
                    <a:cs typeface="Times New Roman" panose="02020603050405020304" pitchFamily="18" charset="0"/>
                  </a:rPr>
                  <a:t>cần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dùng</a:t>
                </a:r>
                <a:r>
                  <a:rPr lang="en-US" sz="2400" b="1" dirty="0">
                    <a:solidFill>
                      <a:schemeClr val="tx1"/>
                    </a:solidFill>
                    <a:latin typeface="Times New Roman" panose="02020603050405020304" pitchFamily="18" charset="0"/>
                    <a:cs typeface="Times New Roman" panose="02020603050405020304" pitchFamily="18" charset="0"/>
                  </a:rPr>
                  <a:t> 200 g dung </a:t>
                </a:r>
                <a:r>
                  <a:rPr lang="en-US" sz="2400" b="1" dirty="0" err="1">
                    <a:solidFill>
                      <a:schemeClr val="tx1"/>
                    </a:solidFill>
                    <a:latin typeface="Times New Roman" panose="02020603050405020304" pitchFamily="18" charset="0"/>
                    <a:cs typeface="Times New Roman" panose="02020603050405020304" pitchFamily="18" charset="0"/>
                  </a:rPr>
                  <a:t>dịch</a:t>
                </a:r>
                <a:r>
                  <a:rPr lang="en-US" sz="2400" b="1" dirty="0">
                    <a:solidFill>
                      <a:schemeClr val="tx1"/>
                    </a:solidFill>
                    <a:latin typeface="Times New Roman" panose="02020603050405020304" pitchFamily="18" charset="0"/>
                    <a:cs typeface="Times New Roman" panose="02020603050405020304" pitchFamily="18" charset="0"/>
                  </a:rPr>
                  <a:t> HCl 10%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300 dung </a:t>
                </a:r>
                <a:r>
                  <a:rPr lang="en-US" sz="2400" b="1" dirty="0" err="1">
                    <a:solidFill>
                      <a:schemeClr val="tx1"/>
                    </a:solidFill>
                    <a:latin typeface="Times New Roman" panose="02020603050405020304" pitchFamily="18" charset="0"/>
                    <a:cs typeface="Times New Roman" panose="02020603050405020304" pitchFamily="18" charset="0"/>
                  </a:rPr>
                  <a:t>dịch</a:t>
                </a:r>
                <a:r>
                  <a:rPr lang="en-US" sz="2400" b="1" dirty="0">
                    <a:solidFill>
                      <a:schemeClr val="tx1"/>
                    </a:solidFill>
                    <a:latin typeface="Times New Roman" panose="02020603050405020304" pitchFamily="18" charset="0"/>
                    <a:cs typeface="Times New Roman" panose="02020603050405020304" pitchFamily="18" charset="0"/>
                  </a:rPr>
                  <a:t> HCl 25%.</a:t>
                </a:r>
                <a:endParaRPr kumimoji="0" lang="en-US" sz="3200" b="1" i="0" u="none" strike="noStrike" kern="1200" cap="none" spc="0" normalizeH="0" baseline="0" noProof="0" dirty="0">
                  <a:ln>
                    <a:noFill/>
                  </a:ln>
                  <a:solidFill>
                    <a:srgbClr val="FF0000"/>
                  </a:solidFill>
                  <a:effectLst/>
                  <a:uLnTx/>
                  <a:uFillTx/>
                  <a:latin typeface="+mj-lt"/>
                  <a:cs typeface="Times New Roman" panose="02020603050405020304" pitchFamily="18" charset="0"/>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0" y="2082290"/>
                <a:ext cx="12191999" cy="4722853"/>
              </a:xfrm>
              <a:prstGeom prst="roundRect">
                <a:avLst/>
              </a:prstGeom>
              <a:blipFill rotWithShape="1">
                <a:blip r:embed="rId3"/>
                <a:stretch>
                  <a:fillRect l="-52" t="-137" r="-47" b="-124"/>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4" name="5-Point Star 3">
            <a:hlinkClick r:id="rId4" action="ppaction://hlinksldjump"/>
          </p:cNvPr>
          <p:cNvSpPr/>
          <p:nvPr/>
        </p:nvSpPr>
        <p:spPr>
          <a:xfrm>
            <a:off x="11740318" y="6242179"/>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0" y="52857"/>
            <a:ext cx="12191999" cy="1828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150000"/>
              </a:lnSpc>
            </a:pPr>
            <a:r>
              <a:rPr lang="en-US" sz="2400" b="1" dirty="0" err="1">
                <a:solidFill>
                  <a:srgbClr val="008000"/>
                </a:solidFill>
                <a:latin typeface="Times New Roman" panose="02020603050405020304" pitchFamily="18" charset="0"/>
                <a:cs typeface="Times New Roman" panose="02020603050405020304" pitchFamily="18" charset="0"/>
              </a:rPr>
              <a:t>Bài</a:t>
            </a:r>
            <a:r>
              <a:rPr lang="en-US" sz="2400" b="1" dirty="0">
                <a:solidFill>
                  <a:srgbClr val="008000"/>
                </a:solidFill>
                <a:latin typeface="Times New Roman" panose="02020603050405020304" pitchFamily="18" charset="0"/>
                <a:cs typeface="Times New Roman" panose="02020603050405020304" pitchFamily="18" charset="0"/>
              </a:rPr>
              <a:t> 10 </a:t>
            </a:r>
            <a:r>
              <a:rPr lang="en-US" sz="2400" b="1" dirty="0" err="1">
                <a:solidFill>
                  <a:srgbClr val="008000"/>
                </a:solidFill>
                <a:latin typeface="Times New Roman" panose="02020603050405020304" pitchFamily="18" charset="0"/>
                <a:cs typeface="Times New Roman" panose="02020603050405020304" pitchFamily="18" charset="0"/>
              </a:rPr>
              <a:t>trang</a:t>
            </a:r>
            <a:r>
              <a:rPr lang="en-US" sz="2400" b="1" dirty="0">
                <a:solidFill>
                  <a:srgbClr val="008000"/>
                </a:solidFill>
                <a:latin typeface="Times New Roman" panose="02020603050405020304" pitchFamily="18" charset="0"/>
                <a:cs typeface="Times New Roman" panose="02020603050405020304" pitchFamily="18" charset="0"/>
              </a:rPr>
              <a:t> 27 </a:t>
            </a:r>
            <a:r>
              <a:rPr lang="en-US" sz="2400" b="1" dirty="0" err="1">
                <a:solidFill>
                  <a:srgbClr val="008000"/>
                </a:solidFill>
                <a:latin typeface="Times New Roman" panose="02020603050405020304" pitchFamily="18" charset="0"/>
                <a:cs typeface="Times New Roman" panose="02020603050405020304" pitchFamily="18" charset="0"/>
              </a:rPr>
              <a:t>Toán</a:t>
            </a:r>
            <a:r>
              <a:rPr lang="en-US" sz="2400" b="1" dirty="0">
                <a:solidFill>
                  <a:srgbClr val="008000"/>
                </a:solidFill>
                <a:latin typeface="Times New Roman" panose="02020603050405020304" pitchFamily="18" charset="0"/>
                <a:cs typeface="Times New Roman" panose="02020603050405020304" pitchFamily="18" charset="0"/>
              </a:rPr>
              <a:t> 9 </a:t>
            </a:r>
            <a:r>
              <a:rPr lang="en-US" sz="2400" b="1" dirty="0" err="1">
                <a:solidFill>
                  <a:srgbClr val="008000"/>
                </a:solidFill>
                <a:latin typeface="Times New Roman" panose="02020603050405020304" pitchFamily="18" charset="0"/>
                <a:cs typeface="Times New Roman" panose="02020603050405020304" pitchFamily="18" charset="0"/>
              </a:rPr>
              <a:t>Tập</a:t>
            </a:r>
            <a:r>
              <a:rPr lang="en-US" sz="2400" b="1" dirty="0">
                <a:solidFill>
                  <a:srgbClr val="008000"/>
                </a:solidFill>
                <a:latin typeface="Times New Roman" panose="02020603050405020304" pitchFamily="18" charset="0"/>
                <a:cs typeface="Times New Roman" panose="02020603050405020304" pitchFamily="18" charset="0"/>
              </a:rPr>
              <a:t> 1:</a:t>
            </a:r>
            <a:r>
              <a:rPr lang="en-US" sz="28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Trong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phòng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thí</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nghiệm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cô</a:t>
            </a:r>
            <a:r>
              <a:rPr lang="en-US" sz="2400" b="1" dirty="0">
                <a:solidFill>
                  <a:srgbClr val="C00000"/>
                </a:solidFill>
                <a:latin typeface="Times New Roman" panose="02020603050405020304" pitchFamily="18" charset="0"/>
                <a:cs typeface="Times New Roman" panose="02020603050405020304" pitchFamily="18" charset="0"/>
              </a:rPr>
              <a:t> Linh </a:t>
            </a:r>
            <a:r>
              <a:rPr lang="en-US" sz="2400" b="1" dirty="0" err="1">
                <a:solidFill>
                  <a:srgbClr val="C00000"/>
                </a:solidFill>
                <a:latin typeface="Times New Roman" panose="02020603050405020304" pitchFamily="18" charset="0"/>
                <a:cs typeface="Times New Roman" panose="02020603050405020304" pitchFamily="18" charset="0"/>
              </a:rPr>
              <a:t>muốn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tạo</a:t>
            </a:r>
            <a:r>
              <a:rPr lang="en-US" sz="2400" b="1" dirty="0">
                <a:solidFill>
                  <a:srgbClr val="C00000"/>
                </a:solidFill>
                <a:latin typeface="Times New Roman" panose="02020603050405020304" pitchFamily="18" charset="0"/>
                <a:cs typeface="Times New Roman" panose="02020603050405020304" pitchFamily="18" charset="0"/>
              </a:rPr>
              <a:t> ra 500 g dung </a:t>
            </a:r>
            <a:r>
              <a:rPr lang="en-US" sz="2400" b="1" dirty="0" err="1">
                <a:solidFill>
                  <a:srgbClr val="C00000"/>
                </a:solidFill>
                <a:latin typeface="Times New Roman" panose="02020603050405020304" pitchFamily="18" charset="0"/>
                <a:cs typeface="Times New Roman" panose="02020603050405020304" pitchFamily="18" charset="0"/>
              </a:rPr>
              <a:t>dịch</a:t>
            </a:r>
            <a:r>
              <a:rPr lang="en-US" sz="2400" b="1" dirty="0">
                <a:solidFill>
                  <a:srgbClr val="C00000"/>
                </a:solidFill>
                <a:latin typeface="Times New Roman" panose="02020603050405020304" pitchFamily="18" charset="0"/>
                <a:cs typeface="Times New Roman" panose="02020603050405020304" pitchFamily="18" charset="0"/>
              </a:rPr>
              <a:t> HCl 19% </a:t>
            </a:r>
            <a:r>
              <a:rPr lang="en-US" sz="2400" b="1" dirty="0" err="1">
                <a:solidFill>
                  <a:srgbClr val="C00000"/>
                </a:solidFill>
                <a:latin typeface="Times New Roman" panose="02020603050405020304" pitchFamily="18" charset="0"/>
                <a:cs typeface="Times New Roman" panose="02020603050405020304" pitchFamily="18" charset="0"/>
              </a:rPr>
              <a:t>từ</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hai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loại</a:t>
            </a:r>
            <a:r>
              <a:rPr lang="en-US" sz="2400" b="1" dirty="0">
                <a:solidFill>
                  <a:srgbClr val="C00000"/>
                </a:solidFill>
                <a:latin typeface="Times New Roman" panose="02020603050405020304" pitchFamily="18" charset="0"/>
                <a:cs typeface="Times New Roman" panose="02020603050405020304" pitchFamily="18" charset="0"/>
              </a:rPr>
              <a:t> dung </a:t>
            </a:r>
            <a:r>
              <a:rPr lang="en-US" sz="2400" b="1" dirty="0" err="1">
                <a:solidFill>
                  <a:srgbClr val="C00000"/>
                </a:solidFill>
                <a:latin typeface="Times New Roman" panose="02020603050405020304" pitchFamily="18" charset="0"/>
                <a:cs typeface="Times New Roman" panose="02020603050405020304" pitchFamily="18" charset="0"/>
              </a:rPr>
              <a:t>dịch</a:t>
            </a:r>
            <a:r>
              <a:rPr lang="en-US" sz="2400" b="1" dirty="0">
                <a:solidFill>
                  <a:srgbClr val="C00000"/>
                </a:solidFill>
                <a:latin typeface="Times New Roman" panose="02020603050405020304" pitchFamily="18" charset="0"/>
                <a:cs typeface="Times New Roman" panose="02020603050405020304" pitchFamily="18" charset="0"/>
              </a:rPr>
              <a:t> HCl 10% </a:t>
            </a:r>
            <a:r>
              <a:rPr lang="en-US" sz="2400" b="1" dirty="0" err="1">
                <a:solidFill>
                  <a:srgbClr val="C00000"/>
                </a:solidFill>
                <a:latin typeface="Times New Roman" panose="02020603050405020304" pitchFamily="18" charset="0"/>
                <a:cs typeface="Times New Roman" panose="02020603050405020304" pitchFamily="18" charset="0"/>
              </a:rPr>
              <a:t>và</a:t>
            </a:r>
            <a:r>
              <a:rPr lang="en-US" sz="2400" b="1" dirty="0">
                <a:solidFill>
                  <a:srgbClr val="C00000"/>
                </a:solidFill>
                <a:latin typeface="Times New Roman" panose="02020603050405020304" pitchFamily="18" charset="0"/>
                <a:cs typeface="Times New Roman" panose="02020603050405020304" pitchFamily="18" charset="0"/>
              </a:rPr>
              <a:t> HCl 25%. </a:t>
            </a:r>
            <a:r>
              <a:rPr lang="en-US" sz="2400" b="1" dirty="0" err="1">
                <a:solidFill>
                  <a:srgbClr val="C00000"/>
                </a:solidFill>
                <a:latin typeface="Times New Roman" panose="02020603050405020304" pitchFamily="18" charset="0"/>
                <a:cs typeface="Times New Roman" panose="02020603050405020304" pitchFamily="18" charset="0"/>
              </a:rPr>
              <a:t>Hỏi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cô</a:t>
            </a:r>
            <a:r>
              <a:rPr lang="en-US" sz="2400" b="1" dirty="0">
                <a:solidFill>
                  <a:srgbClr val="C00000"/>
                </a:solidFill>
                <a:latin typeface="Times New Roman" panose="02020603050405020304" pitchFamily="18" charset="0"/>
                <a:cs typeface="Times New Roman" panose="02020603050405020304" pitchFamily="18" charset="0"/>
              </a:rPr>
              <a:t> Linh </a:t>
            </a:r>
            <a:r>
              <a:rPr lang="en-US" sz="2400" b="1" dirty="0" err="1">
                <a:solidFill>
                  <a:srgbClr val="C00000"/>
                </a:solidFill>
                <a:latin typeface="Times New Roman" panose="02020603050405020304" pitchFamily="18" charset="0"/>
                <a:cs typeface="Times New Roman" panose="02020603050405020304" pitchFamily="18" charset="0"/>
              </a:rPr>
              <a:t>cần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dùng</a:t>
            </a:r>
            <a:r>
              <a:rPr lang="en-US" sz="2400" b="1" dirty="0">
                <a:solidFill>
                  <a:srgbClr val="C00000"/>
                </a:solidFill>
                <a:latin typeface="Times New Roman" panose="02020603050405020304" pitchFamily="18" charset="0"/>
                <a:cs typeface="Times New Roman" panose="02020603050405020304" pitchFamily="18" charset="0"/>
              </a:rPr>
              <a:t> bao </a:t>
            </a:r>
            <a:r>
              <a:rPr lang="en-US" sz="2400" b="1" dirty="0" err="1">
                <a:solidFill>
                  <a:srgbClr val="C00000"/>
                </a:solidFill>
                <a:latin typeface="Times New Roman" panose="02020603050405020304" pitchFamily="18" charset="0"/>
                <a:cs typeface="Times New Roman" panose="02020603050405020304" pitchFamily="18" charset="0"/>
              </a:rPr>
              <a:t>nhiêu</a:t>
            </a:r>
            <a:r>
              <a:rPr lang="en-US" sz="2400" b="1" dirty="0">
                <a:solidFill>
                  <a:srgbClr val="C00000"/>
                </a:solidFill>
                <a:latin typeface="Times New Roman" panose="02020603050405020304" pitchFamily="18" charset="0"/>
                <a:cs typeface="Times New Roman" panose="02020603050405020304" pitchFamily="18" charset="0"/>
              </a:rPr>
              <a:t> gam </a:t>
            </a:r>
            <a:r>
              <a:rPr lang="en-US" sz="2400" b="1" dirty="0" err="1">
                <a:solidFill>
                  <a:srgbClr val="C00000"/>
                </a:solidFill>
                <a:latin typeface="Times New Roman" panose="02020603050405020304" pitchFamily="18" charset="0"/>
                <a:cs typeface="Times New Roman" panose="02020603050405020304" pitchFamily="18" charset="0"/>
              </a:rPr>
              <a:t>mỗi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loại</a:t>
            </a:r>
            <a:r>
              <a:rPr lang="en-US" sz="2400" b="1" dirty="0">
                <a:solidFill>
                  <a:srgbClr val="C00000"/>
                </a:solidFill>
                <a:latin typeface="Times New Roman" panose="02020603050405020304" pitchFamily="18" charset="0"/>
                <a:cs typeface="Times New Roman" panose="02020603050405020304" pitchFamily="18" charset="0"/>
              </a:rPr>
              <a:t> dung </a:t>
            </a:r>
            <a:r>
              <a:rPr lang="en-US" sz="2400" b="1" dirty="0" err="1">
                <a:solidFill>
                  <a:srgbClr val="C00000"/>
                </a:solidFill>
                <a:latin typeface="Times New Roman" panose="02020603050405020304" pitchFamily="18" charset="0"/>
                <a:cs typeface="Times New Roman" panose="02020603050405020304" pitchFamily="18" charset="0"/>
              </a:rPr>
              <a:t>dịch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đó</a:t>
            </a:r>
            <a:r>
              <a:rPr lang="en-US" sz="2400" b="1" dirty="0">
                <a:solidFill>
                  <a:srgbClr val="C00000"/>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ounded Rectangle 6"/>
              <p:cNvSpPr/>
              <p:nvPr/>
            </p:nvSpPr>
            <p:spPr>
              <a:xfrm>
                <a:off x="0" y="2330246"/>
                <a:ext cx="12192000" cy="45277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0000"/>
                    </a:solidFill>
                    <a:latin typeface="+mj-lt"/>
                  </a:rPr>
                  <a:t>Gọi tốc độ của ca nô khi nước yên lặng và tốc độ của dòng nước là x</a:t>
                </a:r>
                <a:r>
                  <a:rPr lang="en-US" sz="2400" dirty="0">
                    <a:solidFill>
                      <a:srgbClr val="000000"/>
                    </a:solidFill>
                    <a:latin typeface="+mj-lt"/>
                  </a:rPr>
                  <a:t> </a:t>
                </a:r>
                <a:r>
                  <a:rPr lang="en-US" sz="2400" dirty="0" err="1">
                    <a:solidFill>
                      <a:srgbClr val="000000"/>
                    </a:solidFill>
                    <a:latin typeface="+mj-lt"/>
                  </a:rPr>
                  <a:t>và</a:t>
                </a:r>
                <a:r>
                  <a:rPr lang="vi-VN" sz="2400" dirty="0">
                    <a:solidFill>
                      <a:srgbClr val="000000"/>
                    </a:solidFill>
                    <a:latin typeface="+mj-lt"/>
                  </a:rPr>
                  <a:t> y (km/h) (x &gt; y &gt; 0).</a:t>
                </a:r>
              </a:p>
              <a:p>
                <a:pPr algn="just"/>
                <a:r>
                  <a:rPr lang="vi-VN" sz="2400" dirty="0">
                    <a:solidFill>
                      <a:srgbClr val="000000"/>
                    </a:solidFill>
                    <a:latin typeface="+mj-lt"/>
                  </a:rPr>
                  <a:t>Tốc độ của ca nô khi đi xuôi dòng là x + y (km/h).</a:t>
                </a:r>
              </a:p>
              <a:p>
                <a:pPr algn="just"/>
                <a:r>
                  <a:rPr lang="vi-VN" sz="2400" dirty="0">
                    <a:solidFill>
                      <a:srgbClr val="000000"/>
                    </a:solidFill>
                    <a:latin typeface="+mj-lt"/>
                  </a:rPr>
                  <a:t>Tốc độ của ca nô khi đi ngược dòng là x – y (km/h).</a:t>
                </a:r>
              </a:p>
              <a:p>
                <a:pPr algn="just"/>
                <a:r>
                  <a:rPr lang="vi-VN" sz="2400" dirty="0">
                    <a:solidFill>
                      <a:srgbClr val="000000"/>
                    </a:solidFill>
                    <a:latin typeface="+mj-lt"/>
                  </a:rPr>
                  <a:t>Thời gian ca nô đi xuôi dòng quãng đường AB là </a:t>
                </a:r>
                <a:r>
                  <a:rPr lang="en-US" sz="2200" b="1" dirty="0">
                    <a:solidFill>
                      <a:srgbClr val="C00000"/>
                    </a:solidFill>
                    <a:ea typeface="Times New Roman" panose="02020603050405020304" pitchFamily="18" charset="0"/>
                    <a:cs typeface="Times New Roman" panose="02020603050405020304" pitchFamily="18" charset="0"/>
                  </a:rPr>
                  <a:t> </a:t>
                </a:r>
                <a14:m>
                  <m:oMath xmlns:m="http://schemas.openxmlformats.org/officeDocument/2006/math">
                    <m:f>
                      <m:fPr>
                        <m:ctrlP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en-US" sz="2200" b="1" dirty="0">
                    <a:solidFill>
                      <a:srgbClr val="C00000"/>
                    </a:solidFill>
                    <a:latin typeface="Calibri Light" panose="020F0302020204030204"/>
                    <a:cs typeface="Times New Roman" panose="02020603050405020304" pitchFamily="18" charset="0"/>
                  </a:rPr>
                  <a:t>  </a:t>
                </a:r>
                <a:r>
                  <a:rPr lang="vi-VN" sz="2400" dirty="0">
                    <a:solidFill>
                      <a:srgbClr val="000000"/>
                    </a:solidFill>
                    <a:latin typeface="+mj-lt"/>
                  </a:rPr>
                  <a:t>(giờ).</a:t>
                </a:r>
              </a:p>
              <a:p>
                <a:pPr algn="just"/>
                <a:r>
                  <a:rPr lang="vi-VN" sz="2400" dirty="0">
                    <a:solidFill>
                      <a:srgbClr val="000000"/>
                    </a:solidFill>
                    <a:latin typeface="+mj-lt"/>
                  </a:rPr>
                  <a:t>Thời gian ca nô đi ngược dòng quãng đường AB là </a:t>
                </a:r>
                <a:r>
                  <a:rPr lang="en-US" sz="2400" b="1" dirty="0">
                    <a:solidFill>
                      <a:srgbClr val="C00000"/>
                    </a:solidFill>
                    <a:ea typeface="Times New Roman" panose="02020603050405020304" pitchFamily="18" charset="0"/>
                    <a:cs typeface="Times New Roman" panose="02020603050405020304" pitchFamily="18" charset="0"/>
                  </a:rPr>
                  <a:t>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𝟎</m:t>
                        </m:r>
                      </m:num>
                      <m:den>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vi-VN" sz="2400" dirty="0">
                    <a:solidFill>
                      <a:srgbClr val="000000"/>
                    </a:solidFill>
                    <a:latin typeface="+mj-lt"/>
                  </a:rPr>
                  <a:t> (giờ).</a:t>
                </a:r>
              </a:p>
              <a:p>
                <a:pPr algn="just"/>
                <a:r>
                  <a:rPr lang="vi-VN" sz="2400" dirty="0">
                    <a:solidFill>
                      <a:srgbClr val="000000"/>
                    </a:solidFill>
                    <a:latin typeface="+mj-lt"/>
                  </a:rPr>
                  <a:t>Theo bài, thời gian cả đi và về là 9 giờ nên ta có phương trình: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en-US" sz="2400" b="1" dirty="0">
                    <a:solidFill>
                      <a:srgbClr val="C00000"/>
                    </a:solidFill>
                    <a:latin typeface="Calibri Light" panose="020F0302020204030204"/>
                    <a:cs typeface="Times New Roman" panose="02020603050405020304" pitchFamily="18" charset="0"/>
                  </a:rPr>
                  <a:t> +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en-US" sz="2400" dirty="0">
                    <a:solidFill>
                      <a:srgbClr val="000000"/>
                    </a:solidFill>
                    <a:latin typeface="+mj-lt"/>
                  </a:rPr>
                  <a:t> </a:t>
                </a:r>
                <a:r>
                  <a:rPr lang="en-US" sz="2400" b="1" dirty="0">
                    <a:solidFill>
                      <a:srgbClr val="C00000"/>
                    </a:solidFill>
                    <a:latin typeface="+mj-lt"/>
                  </a:rPr>
                  <a:t>= 9</a:t>
                </a:r>
              </a:p>
              <a:p>
                <a:pPr algn="just"/>
                <a:r>
                  <a:rPr lang="vi-VN" sz="2400" dirty="0">
                    <a:solidFill>
                      <a:srgbClr val="000000"/>
                    </a:solidFill>
                    <a:latin typeface="+mj-lt"/>
                  </a:rPr>
                  <a:t>Thời gian ca nô đi xuôi dòng quãng đường 5 km là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𝟓</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en-US" sz="2400" b="1" dirty="0">
                    <a:solidFill>
                      <a:srgbClr val="C00000"/>
                    </a:solidFill>
                    <a:latin typeface="Calibri Light" panose="020F0302020204030204"/>
                    <a:cs typeface="Times New Roman" panose="02020603050405020304" pitchFamily="18" charset="0"/>
                  </a:rPr>
                  <a:t> </a:t>
                </a:r>
                <a:r>
                  <a:rPr lang="vi-VN" sz="2400" dirty="0">
                    <a:solidFill>
                      <a:srgbClr val="000000"/>
                    </a:solidFill>
                    <a:latin typeface="+mj-lt"/>
                  </a:rPr>
                  <a:t>(giờ).</a:t>
                </a:r>
              </a:p>
              <a:p>
                <a:pPr algn="just"/>
                <a:r>
                  <a:rPr lang="vi-VN" sz="2400" dirty="0">
                    <a:solidFill>
                      <a:srgbClr val="000000"/>
                    </a:solidFill>
                    <a:latin typeface="+mj-lt"/>
                  </a:rPr>
                  <a:t>Thời gian ca nô đi ngược dòng quãng đường 4 km là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𝟒</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vi-VN" sz="2400" dirty="0">
                    <a:solidFill>
                      <a:srgbClr val="000000"/>
                    </a:solidFill>
                    <a:latin typeface="+mj-lt"/>
                  </a:rPr>
                  <a:t> (giờ).</a:t>
                </a:r>
                <a:endParaRPr lang="en-US" sz="2400" dirty="0">
                  <a:solidFill>
                    <a:srgbClr val="000000"/>
                  </a:solidFill>
                  <a:latin typeface="+mj-lt"/>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0" y="2330246"/>
                <a:ext cx="12192000" cy="4527754"/>
              </a:xfrm>
              <a:prstGeom prst="roundRect">
                <a:avLst/>
              </a:prstGeom>
              <a:blipFill rotWithShape="1">
                <a:blip r:embed="rId3"/>
                <a:stretch>
                  <a:fillRect l="-52" t="-150" r="-52" b="-140"/>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4" name="5-Point Star 3">
            <a:hlinkClick r:id="rId4" action="ppaction://hlinksldjump"/>
          </p:cNvPr>
          <p:cNvSpPr/>
          <p:nvPr/>
        </p:nvSpPr>
        <p:spPr>
          <a:xfrm>
            <a:off x="11675706" y="6242179"/>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5"/>
          <p:cNvSpPr/>
          <p:nvPr/>
        </p:nvSpPr>
        <p:spPr>
          <a:xfrm>
            <a:off x="43543" y="1"/>
            <a:ext cx="12192000" cy="219751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vi-VN" sz="2400" b="1" dirty="0">
                <a:solidFill>
                  <a:srgbClr val="C00000"/>
                </a:solidFill>
                <a:latin typeface="Times New Roman" panose="02020603050405020304" pitchFamily="18" charset="0"/>
                <a:cs typeface="Times New Roman" panose="02020603050405020304" pitchFamily="18" charset="0"/>
              </a:rPr>
              <a:t>Bài 11 trang 27 Toán 9 Tập 1: </a:t>
            </a:r>
            <a:r>
              <a:rPr lang="vi-VN" sz="2400" b="1" dirty="0">
                <a:solidFill>
                  <a:prstClr val="black"/>
                </a:solidFill>
                <a:latin typeface="Times New Roman" panose="02020603050405020304" pitchFamily="18" charset="0"/>
                <a:cs typeface="Times New Roman" panose="02020603050405020304" pitchFamily="18" charset="0"/>
              </a:rPr>
              <a:t>Một ca nô đi xuôi dòng từ địa điểm A đến địa điểm B, rồi lại đi ngược dòng từ địa điểm B trở về địa điểm A. Thời gian cả đi và về là 9 giờ. Tốc độ của ca nô khi nước yên lặng không đổi trên suốt quãng đường đó và tốc độ của dòng nước cũng không đổi khi ca nô chuyển động. Biết thời gian ca nô đi xuôi dòng 5 km bằng thời gian ca nô đi ngược dòng 4 km và quãng đường AB là 160 km. Tính tốc độ của ca nô khi nước yên lặng và tốc độ của dòng nước.</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121" y="398652"/>
            <a:ext cx="8364455" cy="17397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895350" y="422564"/>
                <a:ext cx="8551685" cy="177670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Trong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(-1; 0); (2; -2); (6; -1); (4; -3);  (0; </a:t>
                </a:r>
                <a14:m>
                  <m:oMath xmlns:m="http://schemas.openxmlformats.org/officeDocument/2006/math">
                    <m:f>
                      <m:fPr>
                        <m:ctrlPr>
                          <a:rPr lang="en-US" sz="3200" i="1">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m:t>
                        </m:r>
                        <m:r>
                          <a:rPr lang="en-US" sz="3200" b="0" i="1" smtClean="0">
                            <a:latin typeface="Cambria Math" panose="02040503050406030204" pitchFamily="18" charset="0"/>
                            <a:cs typeface="Times New Roman" panose="02020603050405020304" pitchFamily="18" charset="0"/>
                          </a:rPr>
                          <m:t>3</m:t>
                        </m:r>
                      </m:num>
                      <m:den>
                        <m:r>
                          <a:rPr lang="en-US" sz="3200" b="0" i="1" smtClean="0">
                            <a:latin typeface="Cambria Math" panose="02040503050406030204" pitchFamily="18" charset="0"/>
                            <a:cs typeface="Times New Roman" panose="02020603050405020304" pitchFamily="18" charset="0"/>
                          </a:rPr>
                          <m:t>5</m:t>
                        </m:r>
                      </m:den>
                    </m:f>
                    <m:r>
                      <a:rPr lang="en-US" sz="3200" b="0" i="1" smtClean="0">
                        <a:latin typeface="Cambria Math" panose="02040503050406030204" pitchFamily="18" charset="0"/>
                        <a:cs typeface="Times New Roman" panose="02020603050405020304" pitchFamily="18" charset="0"/>
                      </a:rPr>
                      <m:t>)</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3x + 5y = -3.</a:t>
                </a:r>
              </a:p>
            </p:txBody>
          </p:sp>
        </mc:Choice>
        <mc:Fallback xmlns="">
          <p:sp>
            <p:nvSpPr>
              <p:cNvPr id="3" name="TextBox 2"/>
              <p:cNvSpPr txBox="1">
                <a:spLocks noRot="1" noChangeAspect="1" noMove="1" noResize="1" noEditPoints="1" noAdjustHandles="1" noChangeArrowheads="1" noChangeShapeType="1" noTextEdit="1"/>
              </p:cNvSpPr>
              <p:nvPr/>
            </p:nvSpPr>
            <p:spPr>
              <a:xfrm>
                <a:off x="895350" y="422564"/>
                <a:ext cx="8551685" cy="1776705"/>
              </a:xfrm>
              <a:prstGeom prst="rect">
                <a:avLst/>
              </a:prstGeom>
              <a:blipFill rotWithShape="1">
                <a:blip r:embed="rId7"/>
                <a:stretch>
                  <a:fillRect t="-16" r="2" b="15"/>
                </a:stretch>
              </a:blipFill>
            </p:spPr>
            <p:txBody>
              <a:bodyPr/>
              <a:lstStyle/>
              <a:p>
                <a:r>
                  <a:rPr lang="en-US" altLang="en-US">
                    <a:noFill/>
                  </a:rPr>
                  <a:t> </a:t>
                </a:r>
              </a:p>
            </p:txBody>
          </p:sp>
        </mc:Fallback>
      </mc:AlternateContent>
      <p:sp>
        <p:nvSpPr>
          <p:cNvPr id="4" name="TextBox 3"/>
          <p:cNvSpPr txBox="1"/>
          <p:nvPr/>
        </p:nvSpPr>
        <p:spPr>
          <a:xfrm>
            <a:off x="2398568" y="2385050"/>
            <a:ext cx="282113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A: 3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417619" y="5376337"/>
            <a:ext cx="2802081"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D: 1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417618" y="4346893"/>
            <a:ext cx="280208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ea typeface="Cambria Math" panose="02040503050406030204" pitchFamily="18" charset="0"/>
                <a:cs typeface="Times New Roman" panose="02020603050405020304" pitchFamily="18" charset="0"/>
              </a:rPr>
              <a:t>C: </a:t>
            </a:r>
            <a:r>
              <a:rPr lang="en-US" sz="3200" dirty="0">
                <a:latin typeface="Times New Roman" panose="02020603050405020304" pitchFamily="18" charset="0"/>
                <a:ea typeface="Cambria Math" panose="02040503050406030204" pitchFamily="18" charset="0"/>
                <a:cs typeface="Times New Roman" panose="02020603050405020304" pitchFamily="18" charset="0"/>
              </a:rPr>
              <a:t>2 </a:t>
            </a:r>
            <a:r>
              <a:rPr lang="en-US" sz="3200" dirty="0" err="1">
                <a:latin typeface="Times New Roman" panose="02020603050405020304" pitchFamily="18" charset="0"/>
                <a:ea typeface="Cambria Math" panose="02040503050406030204" pitchFamily="18" charset="0"/>
                <a:cs typeface="Times New Roman" panose="02020603050405020304" pitchFamily="18" charset="0"/>
              </a:rPr>
              <a:t>cặp</a:t>
            </a:r>
            <a:r>
              <a:rPr lang="en-US" sz="3200" dirty="0">
                <a:latin typeface="Times New Roman" panose="02020603050405020304" pitchFamily="18" charset="0"/>
                <a:ea typeface="Cambria Math"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Math" panose="020405030504060302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417618" y="3398713"/>
            <a:ext cx="282113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B: 4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pic>
        <p:nvPicPr>
          <p:cNvPr id="9" name="q1">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a:fillRect/>
          </a:stretch>
        </p:blipFill>
        <p:spPr>
          <a:xfrm>
            <a:off x="9601201" y="5630373"/>
            <a:ext cx="1222549" cy="1126602"/>
          </a:xfrm>
          <a:prstGeom prst="rect">
            <a:avLst/>
          </a:prstGeom>
        </p:spPr>
      </p:pic>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92330" y="2345801"/>
            <a:ext cx="609600" cy="609600"/>
          </a:xfrm>
          <a:prstGeom prst="rect">
            <a:avLst/>
          </a:prstGeom>
        </p:spPr>
      </p:pic>
      <p:sp>
        <p:nvSpPr>
          <p:cNvPr id="16" name="Cloud 15"/>
          <p:cNvSpPr/>
          <p:nvPr/>
        </p:nvSpPr>
        <p:spPr>
          <a:xfrm>
            <a:off x="5356184" y="2272447"/>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7" name="TextBox 16"/>
          <p:cNvSpPr txBox="1"/>
          <p:nvPr/>
        </p:nvSpPr>
        <p:spPr>
          <a:xfrm>
            <a:off x="6232484" y="2645052"/>
            <a:ext cx="1752600"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rot="21235483">
            <a:off x="1343667" y="4051877"/>
            <a:ext cx="1233055" cy="1256068"/>
          </a:xfrm>
          <a:prstGeom prst="rect">
            <a:avLst/>
          </a:prstGeom>
        </p:spPr>
      </p:pic>
      <p:pic>
        <p:nvPicPr>
          <p:cNvPr id="19" name="Picture 18"/>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93229" y="5087746"/>
            <a:ext cx="1233055" cy="1256068"/>
          </a:xfrm>
          <a:prstGeom prst="rect">
            <a:avLst/>
          </a:prstGeom>
        </p:spPr>
      </p:pic>
      <p:pic>
        <p:nvPicPr>
          <p:cNvPr id="20" name="Picture 19"/>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280661" y="2997278"/>
            <a:ext cx="1233055" cy="1256068"/>
          </a:xfrm>
          <a:prstGeom prst="rect">
            <a:avLst/>
          </a:prstGeom>
        </p:spPr>
      </p:pic>
      <p:grpSp>
        <p:nvGrpSpPr>
          <p:cNvPr id="21" name="times up"/>
          <p:cNvGrpSpPr/>
          <p:nvPr/>
        </p:nvGrpSpPr>
        <p:grpSpPr>
          <a:xfrm>
            <a:off x="9474740" y="1775963"/>
            <a:ext cx="1205624" cy="362438"/>
            <a:chOff x="4284637" y="-304827"/>
            <a:chExt cx="2669678" cy="697560"/>
          </a:xfrm>
        </p:grpSpPr>
        <p:sp>
          <p:nvSpPr>
            <p:cNvPr id="22" name="Rounded Rectangle 21"/>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3" name="Rounded Rectangle 22"/>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4" name="Rectangle 23"/>
          <p:cNvSpPr/>
          <p:nvPr/>
        </p:nvSpPr>
        <p:spPr>
          <a:xfrm>
            <a:off x="9789854" y="24354"/>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89587" y="328734"/>
            <a:ext cx="1370670" cy="1366322"/>
          </a:xfrm>
          <a:prstGeom prst="rect">
            <a:avLst/>
          </a:prstGeom>
        </p:spPr>
      </p:pic>
      <p:grpSp>
        <p:nvGrpSpPr>
          <p:cNvPr id="26" name="Clock hand spin"/>
          <p:cNvGrpSpPr/>
          <p:nvPr/>
        </p:nvGrpSpPr>
        <p:grpSpPr>
          <a:xfrm rot="1786145">
            <a:off x="9812073" y="906105"/>
            <a:ext cx="525701" cy="509437"/>
            <a:chOff x="840573" y="2379277"/>
            <a:chExt cx="3829048" cy="3849975"/>
          </a:xfrm>
        </p:grpSpPr>
        <p:sp>
          <p:nvSpPr>
            <p:cNvPr id="27"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8"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29" name="TextBox 28"/>
          <p:cNvSpPr txBox="1"/>
          <p:nvPr/>
        </p:nvSpPr>
        <p:spPr>
          <a:xfrm>
            <a:off x="10232357" y="951468"/>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0" name="TextBox 29"/>
          <p:cNvSpPr txBox="1"/>
          <p:nvPr/>
        </p:nvSpPr>
        <p:spPr>
          <a:xfrm>
            <a:off x="9979771" y="1205115"/>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1" name="TextBox 30"/>
          <p:cNvSpPr txBox="1"/>
          <p:nvPr/>
        </p:nvSpPr>
        <p:spPr>
          <a:xfrm>
            <a:off x="9634046" y="989038"/>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2" name="TextBox 31"/>
          <p:cNvSpPr txBox="1"/>
          <p:nvPr/>
        </p:nvSpPr>
        <p:spPr>
          <a:xfrm>
            <a:off x="9917943" y="705247"/>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4"/>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6"/>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3000" fill="hold"/>
                                        <p:tgtEl>
                                          <p:spTgt spid="21"/>
                                        </p:tgtEl>
                                        <p:attrNameLst>
                                          <p:attrName>ppt_w</p:attrName>
                                        </p:attrNameLst>
                                      </p:cBhvr>
                                      <p:tavLst>
                                        <p:tav tm="0">
                                          <p:val>
                                            <p:fltVal val="0"/>
                                          </p:val>
                                        </p:tav>
                                        <p:tav tm="100000">
                                          <p:val>
                                            <p:strVal val="#ppt_w"/>
                                          </p:val>
                                        </p:tav>
                                      </p:tavLst>
                                    </p:anim>
                                    <p:anim calcmode="lin" valueType="num">
                                      <p:cBhvr>
                                        <p:cTn id="77" dur="3000" fill="hold"/>
                                        <p:tgtEl>
                                          <p:spTgt spid="21"/>
                                        </p:tgtEl>
                                        <p:attrNameLst>
                                          <p:attrName>ppt_h</p:attrName>
                                        </p:attrNameLst>
                                      </p:cBhvr>
                                      <p:tavLst>
                                        <p:tav tm="0">
                                          <p:val>
                                            <p:fltVal val="0"/>
                                          </p:val>
                                        </p:tav>
                                        <p:tav tm="100000">
                                          <p:val>
                                            <p:strVal val="#ppt_h"/>
                                          </p:val>
                                        </p:tav>
                                      </p:tavLst>
                                    </p:anim>
                                    <p:animEffect transition="in" filter="fade">
                                      <p:cBhvr>
                                        <p:cTn id="78" dur="3000"/>
                                        <p:tgtEl>
                                          <p:spTgt spid="21"/>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4"/>
                  </p:tgtEl>
                </p:cond>
              </p:nextCondLst>
            </p:seq>
          </p:childTnLst>
        </p:cTn>
      </p:par>
    </p:tnLst>
    <p:bldLst>
      <p:bldP spid="4" grpId="0" bldLvl="0" animBg="1"/>
      <p:bldP spid="6" grpId="0" animBg="1"/>
      <p:bldP spid="7" grpId="0" animBg="1"/>
      <p:bldP spid="8" grpId="0" animBg="1"/>
      <p:bldP spid="16" grpId="0" animBg="1"/>
      <p:bldP spid="16" grpId="1" animBg="1"/>
      <p:bldP spid="17" grpId="0"/>
      <p:bldP spid="1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ounded Rectangle 6"/>
              <p:cNvSpPr/>
              <p:nvPr/>
            </p:nvSpPr>
            <p:spPr>
              <a:xfrm>
                <a:off x="0" y="0"/>
                <a:ext cx="12192000" cy="685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Theo bài, thời gian ca nô đi xuôi dòng 5 km bằng thời gian ca nô đi ngược dòng 4 km nên ta có phương trình: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14:m>
                  <m:oMath xmlns:m="http://schemas.openxmlformats.org/officeDocument/2006/math">
                    <m:f>
                      <m:fPr>
                        <m:ctrlPr>
                          <a:rPr kumimoji="0" lang="en-US" sz="2400" b="1" i="1" u="none" strike="noStrike" kern="1200" cap="none" spc="0" normalizeH="0" baseline="0" noProof="0" smtClean="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𝟓</m:t>
                        </m:r>
                      </m:num>
                      <m:den>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𝒙</m:t>
                        </m:r>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kumimoji="0" lang="en-US" sz="2400" b="1" i="0" u="none" strike="noStrike" kern="1200" cap="none" spc="0" normalizeH="0" baseline="0" noProof="0" dirty="0">
                    <a:ln>
                      <a:noFill/>
                    </a:ln>
                    <a:solidFill>
                      <a:srgbClr val="C00000"/>
                    </a:solidFill>
                    <a:effectLst/>
                    <a:uLnTx/>
                    <a:uFillTx/>
                    <a:latin typeface="Calibri Light" panose="020F0302020204030204"/>
                    <a:ea typeface="+mn-ea"/>
                    <a:cs typeface="Times New Roman" panose="02020603050405020304" pitchFamily="18" charset="0"/>
                  </a:rPr>
                  <a:t>  = </a:t>
                </a:r>
                <a14:m>
                  <m:oMath xmlns:m="http://schemas.openxmlformats.org/officeDocument/2006/math">
                    <m:f>
                      <m:fPr>
                        <m:ctrlP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𝟒</m:t>
                        </m:r>
                      </m:num>
                      <m:den>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𝒙</m:t>
                        </m:r>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lang="en-US" sz="2400" dirty="0">
                  <a:solidFill>
                    <a:srgbClr val="000000"/>
                  </a:solidFill>
                  <a:latin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defRPr/>
                </a:pPr>
                <a:r>
                  <a:rPr lang="en-US" sz="2400" dirty="0">
                    <a:solidFill>
                      <a:srgbClr val="000000"/>
                    </a:solidFill>
                    <a:latin typeface="Times New Roman" panose="02020603050405020304" pitchFamily="18" charset="0"/>
                  </a:rPr>
                  <a:t>Ta </a:t>
                </a:r>
                <a:r>
                  <a:rPr lang="en-US" sz="2400" dirty="0" err="1">
                    <a:solidFill>
                      <a:srgbClr val="000000"/>
                    </a:solidFill>
                    <a:latin typeface="Times New Roman" panose="02020603050405020304" pitchFamily="18" charset="0"/>
                  </a:rPr>
                  <a:t>có</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hệ</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phương</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trình</a:t>
                </a:r>
                <a:r>
                  <a:rPr lang="en-US" sz="2400" dirty="0">
                    <a:solidFill>
                      <a:srgbClr val="000000"/>
                    </a:solidFill>
                    <a:latin typeface="Times New Roman" panose="02020603050405020304" pitchFamily="18" charset="0"/>
                  </a:rPr>
                  <a:t>: </a:t>
                </a:r>
                <a14:m>
                  <m:oMath xmlns:m="http://schemas.openxmlformats.org/officeDocument/2006/math">
                    <m:d>
                      <m:dPr>
                        <m:begChr m:val="{"/>
                        <m:endChr m:val=""/>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mPr>
                          <m:mr>
                            <m:e>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rgbClr val="C00000"/>
                                  </a:solidFill>
                                  <a:latin typeface="Times New Roman" panose="02020603050405020304" pitchFamily="18" charset="0"/>
                                  <a:cs typeface="Times New Roman" panose="02020603050405020304" pitchFamily="18" charset="0"/>
                                </a:rPr>
                                <m:t> + </m:t>
                              </m:r>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rgbClr val="000000"/>
                                  </a:solidFill>
                                  <a:latin typeface="Times New Roman" panose="02020603050405020304" pitchFamily="18" charset="0"/>
                                  <a:cs typeface="Times New Roman" panose="02020603050405020304" pitchFamily="18" charset="0"/>
                                </a:rPr>
                                <m:t> </m:t>
                              </m:r>
                              <m:r>
                                <m:rPr>
                                  <m:nor/>
                                </m:rPr>
                                <a:rPr lang="en-US" sz="2400" b="1" dirty="0">
                                  <a:solidFill>
                                    <a:srgbClr val="C00000"/>
                                  </a:solidFill>
                                  <a:latin typeface="Times New Roman" panose="02020603050405020304" pitchFamily="18" charset="0"/>
                                  <a:cs typeface="Times New Roman" panose="02020603050405020304" pitchFamily="18" charset="0"/>
                                </a:rPr>
                                <m:t>= </m:t>
                              </m:r>
                              <m:r>
                                <m:rPr>
                                  <m:nor/>
                                </m:rPr>
                                <a:rPr lang="en-US" sz="2400" b="1" dirty="0">
                                  <a:solidFill>
                                    <a:srgbClr val="C00000"/>
                                  </a:solidFill>
                                  <a:latin typeface="Times New Roman" panose="02020603050405020304" pitchFamily="18" charset="0"/>
                                  <a:cs typeface="Times New Roman" panose="02020603050405020304" pitchFamily="18" charset="0"/>
                                </a:rPr>
                                <m:t>9 </m:t>
                              </m:r>
                              <m: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r>
                            <m:e>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𝟓</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rgbClr val="C00000"/>
                                  </a:solidFill>
                                  <a:latin typeface="Times New Roman" panose="02020603050405020304" pitchFamily="18" charset="0"/>
                                  <a:cs typeface="Times New Roman" panose="02020603050405020304" pitchFamily="18" charset="0"/>
                                </a:rPr>
                                <m:t>  = </m:t>
                              </m:r>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𝟒</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r>
                  <a:rPr lang="en-US" sz="2400" dirty="0">
                    <a:solidFill>
                      <a:srgbClr val="002060"/>
                    </a:solidFill>
                    <a:latin typeface="Times New Roman" panose="02020603050405020304" pitchFamily="18" charset="0"/>
                    <a:cs typeface="Times New Roman" panose="02020603050405020304" pitchFamily="18" charset="0"/>
                  </a:rPr>
                  <a:t>(1);  </a:t>
                </a:r>
                <a:r>
                  <a:rPr lang="en-US" sz="2400" dirty="0" err="1">
                    <a:solidFill>
                      <a:schemeClr val="tx1"/>
                    </a:solidFill>
                    <a:latin typeface="Times New Roman" panose="02020603050405020304" pitchFamily="18" charset="0"/>
                    <a:cs typeface="Times New Roman" panose="02020603050405020304" pitchFamily="18" charset="0"/>
                  </a:rPr>
                  <a:t>Giải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(1)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pp </a:t>
                </a:r>
                <a:r>
                  <a:rPr lang="en-US" sz="2400" dirty="0" err="1">
                    <a:solidFill>
                      <a:schemeClr val="tx1"/>
                    </a:solidFill>
                    <a:latin typeface="Times New Roman" panose="02020603050405020304" pitchFamily="18" charset="0"/>
                    <a:cs typeface="Times New Roman" panose="02020603050405020304" pitchFamily="18" charset="0"/>
                  </a:rPr>
                  <a:t>đặt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ẩn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phụ</a:t>
                </a:r>
                <a:r>
                  <a:rPr lang="en-US" sz="2400" dirty="0">
                    <a:solidFill>
                      <a:schemeClr val="tx1"/>
                    </a:solidFill>
                    <a:latin typeface="Times New Roman" panose="02020603050405020304" pitchFamily="18" charset="0"/>
                    <a:cs typeface="Times New Roman" panose="02020603050405020304" pitchFamily="18" charset="0"/>
                  </a:rPr>
                  <a:t>: </a:t>
                </a:r>
              </a:p>
              <a:p>
                <a:pPr marL="0" marR="0" lvl="0" indent="0" algn="just" defTabSz="457200" rtl="0" eaLnBrk="1" fontAlgn="auto" latinLnBrk="0" hangingPunct="1">
                  <a:lnSpc>
                    <a:spcPct val="100000"/>
                  </a:lnSpc>
                  <a:spcBef>
                    <a:spcPts val="0"/>
                  </a:spcBef>
                  <a:spcAft>
                    <a:spcPts val="0"/>
                  </a:spcAft>
                  <a:buClrTx/>
                  <a:buSzTx/>
                  <a:buFontTx/>
                  <a:buNone/>
                  <a:defRPr/>
                </a:pPr>
                <a:r>
                  <a:rPr lang="en-US" sz="2400" dirty="0" err="1">
                    <a:solidFill>
                      <a:schemeClr val="tx1"/>
                    </a:solidFill>
                    <a:latin typeface="Times New Roman" panose="02020603050405020304" pitchFamily="18" charset="0"/>
                    <a:cs typeface="Times New Roman" panose="02020603050405020304" pitchFamily="18" charset="0"/>
                  </a:rPr>
                  <a:t>Đặt</a:t>
                </a:r>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f>
                                <m:f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chemeClr val="tx1"/>
                                  </a:solidFill>
                                  <a:latin typeface="Times New Roman" panose="02020603050405020304" pitchFamily="18" charset="0"/>
                                  <a:cs typeface="Times New Roman" panose="02020603050405020304" pitchFamily="18" charset="0"/>
                                </a:rPr>
                                <m:t> = </m:t>
                              </m:r>
                              <m:r>
                                <m:rPr>
                                  <m:nor/>
                                </m:rPr>
                                <a:rPr lang="en-US" sz="2400" b="1" i="0" dirty="0" smtClean="0">
                                  <a:solidFill>
                                    <a:schemeClr val="tx1"/>
                                  </a:solidFill>
                                  <a:latin typeface="Times New Roman" panose="02020603050405020304" pitchFamily="18" charset="0"/>
                                  <a:cs typeface="Times New Roman" panose="02020603050405020304" pitchFamily="18" charset="0"/>
                                </a:rPr>
                                <m:t>u</m:t>
                              </m:r>
                              <m:r>
                                <m:rPr>
                                  <m:nor/>
                                </m:rPr>
                                <a:rPr lang="en-US" sz="2400" b="1" dirty="0">
                                  <a:solidFill>
                                    <a:schemeClr val="tx1"/>
                                  </a:solidFill>
                                  <a:latin typeface="Times New Roman" panose="02020603050405020304" pitchFamily="18" charset="0"/>
                                  <a:cs typeface="Times New Roman" panose="02020603050405020304" pitchFamily="18" charset="0"/>
                                </a:rPr>
                                <m:t> </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r>
                            <m:e>
                              <m:f>
                                <m:f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chemeClr val="tx1"/>
                                  </a:solidFill>
                                  <a:latin typeface="Times New Roman" panose="02020603050405020304" pitchFamily="18" charset="0"/>
                                  <a:cs typeface="Times New Roman" panose="02020603050405020304" pitchFamily="18" charset="0"/>
                                </a:rPr>
                                <m:t>  = </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𝒗</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r>
                  <a:rPr lang="en-US" sz="2400" dirty="0">
                    <a:solidFill>
                      <a:schemeClr val="tx1"/>
                    </a:solidFill>
                    <a:latin typeface="Times New Roman" panose="02020603050405020304" pitchFamily="18" charset="0"/>
                    <a:cs typeface="Times New Roman" panose="02020603050405020304" pitchFamily="18" charset="0"/>
                  </a:rPr>
                  <a:t>(2); ta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mới</a:t>
                </a:r>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𝟏𝟔𝟎</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𝒖</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𝟏𝟔𝟎</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𝒗</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dirty="0">
                                  <a:solidFill>
                                    <a:schemeClr val="tx1"/>
                                  </a:solidFill>
                                  <a:latin typeface="Times New Roman" panose="02020603050405020304" pitchFamily="18" charset="0"/>
                                  <a:cs typeface="Times New Roman" panose="02020603050405020304" pitchFamily="18" charset="0"/>
                                </a:rPr>
                                <m:t>= </m:t>
                              </m:r>
                              <m:r>
                                <m:rPr>
                                  <m:nor/>
                                </m:rPr>
                                <a:rPr lang="en-US" sz="2400" b="1" i="0" dirty="0" smtClean="0">
                                  <a:solidFill>
                                    <a:schemeClr val="tx1"/>
                                  </a:solidFill>
                                  <a:latin typeface="Times New Roman" panose="02020603050405020304" pitchFamily="18" charset="0"/>
                                  <a:cs typeface="Times New Roman" panose="02020603050405020304" pitchFamily="18" charset="0"/>
                                </a:rPr>
                                <m:t>9</m:t>
                              </m:r>
                              <m:r>
                                <m:rPr>
                                  <m:nor/>
                                </m:rPr>
                                <a:rPr lang="en-US" sz="2400" b="1" dirty="0">
                                  <a:solidFill>
                                    <a:schemeClr val="tx1"/>
                                  </a:solidFill>
                                  <a:latin typeface="Times New Roman" panose="02020603050405020304" pitchFamily="18" charset="0"/>
                                  <a:cs typeface="Times New Roman" panose="02020603050405020304" pitchFamily="18" charset="0"/>
                                </a:rPr>
                                <m:t> </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𝟓</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𝒖</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dirty="0">
                                  <a:solidFill>
                                    <a:schemeClr val="tx1"/>
                                  </a:solidFill>
                                  <a:latin typeface="Times New Roman" panose="02020603050405020304" pitchFamily="18" charset="0"/>
                                  <a:cs typeface="Times New Roman" panose="02020603050405020304" pitchFamily="18" charset="0"/>
                                </a:rPr>
                                <m:t> </m:t>
                              </m:r>
                              <m:r>
                                <m:rPr>
                                  <m:nor/>
                                </m:rPr>
                                <a:rPr lang="en-US" sz="2400" b="1" i="0" dirty="0" smtClean="0">
                                  <a:solidFill>
                                    <a:schemeClr val="tx1"/>
                                  </a:solidFill>
                                  <a:latin typeface="Times New Roman" panose="02020603050405020304" pitchFamily="18" charset="0"/>
                                  <a:cs typeface="Times New Roman" panose="02020603050405020304" pitchFamily="18" charset="0"/>
                                </a:rPr>
                                <m:t>−</m:t>
                              </m:r>
                              <m:r>
                                <m:rPr>
                                  <m:nor/>
                                </m:rPr>
                                <a:rPr lang="en-US" sz="2400" b="1" dirty="0">
                                  <a:solidFill>
                                    <a:schemeClr val="tx1"/>
                                  </a:solidFill>
                                  <a:latin typeface="Times New Roman" panose="02020603050405020304" pitchFamily="18" charset="0"/>
                                  <a:cs typeface="Times New Roman" panose="02020603050405020304" pitchFamily="18" charset="0"/>
                                </a:rPr>
                                <m:t> </m:t>
                              </m:r>
                              <m:r>
                                <m:rPr>
                                  <m:nor/>
                                </m:rPr>
                                <a:rPr lang="en-US" sz="2400" b="1" i="0" dirty="0" smtClean="0">
                                  <a:solidFill>
                                    <a:schemeClr val="tx1"/>
                                  </a:solidFill>
                                  <a:latin typeface="Times New Roman" panose="02020603050405020304" pitchFamily="18" charset="0"/>
                                  <a:cs typeface="Times New Roman" panose="02020603050405020304" pitchFamily="18" charset="0"/>
                                </a:rPr>
                                <m:t>4</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𝒗</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𝟎</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𝟑</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e>
                    </m:d>
                  </m:oMath>
                </a14:m>
                <a:endParaRPr lang="en-US" sz="2400" b="1" dirty="0">
                  <a:solidFill>
                    <a:srgbClr val="FF0000"/>
                  </a:solidFill>
                  <a:latin typeface="Times New Roman" panose="02020603050405020304" pitchFamily="18" charset="0"/>
                  <a:cs typeface="Times New Roman" panose="02020603050405020304" pitchFamily="18" charset="0"/>
                </a:endParaRPr>
              </a:p>
              <a:p>
                <a:pPr lvl="0" algn="just" defTabSz="914400">
                  <a:spcAft>
                    <a:spcPts val="600"/>
                  </a:spcAft>
                </a:pPr>
                <a:r>
                  <a:rPr lang="en-US" sz="2400" dirty="0">
                    <a:solidFill>
                      <a:schemeClr val="tx1"/>
                    </a:solidFill>
                    <a:latin typeface="Times New Roman" panose="02020603050405020304" pitchFamily="18" charset="0"/>
                    <a:cs typeface="Times New Roman" panose="02020603050405020304" pitchFamily="18" charset="0"/>
                  </a:rPr>
                  <a:t>Giải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(3), ta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u = </a:t>
                </a:r>
                <a14:m>
                  <m:oMath xmlns:m="http://schemas.openxmlformats.org/officeDocument/2006/math">
                    <m:f>
                      <m:f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𝟒𝟎</m:t>
                        </m:r>
                      </m:den>
                    </m:f>
                  </m:oMath>
                </a14:m>
                <a:r>
                  <a:rPr lang="en-US" sz="2400" dirty="0">
                    <a:solidFill>
                      <a:schemeClr val="tx1"/>
                    </a:solidFill>
                    <a:latin typeface="Times New Roman" panose="02020603050405020304" pitchFamily="18" charset="0"/>
                    <a:cs typeface="Times New Roman" panose="02020603050405020304" pitchFamily="18" charset="0"/>
                  </a:rPr>
                  <a:t> ; v = </a:t>
                </a:r>
                <a14:m>
                  <m:oMath xmlns:m="http://schemas.openxmlformats.org/officeDocument/2006/math">
                    <m:f>
                      <m:f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𝟑𝟐</m:t>
                        </m:r>
                      </m:den>
                    </m:f>
                  </m:oMath>
                </a14:m>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thay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(2), ta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dirty="0">
                                  <a:solidFill>
                                    <a:schemeClr val="tx1"/>
                                  </a:solidFill>
                                  <a:latin typeface="Times New Roman" panose="02020603050405020304" pitchFamily="18" charset="0"/>
                                  <a:cs typeface="Times New Roman" panose="02020603050405020304" pitchFamily="18" charset="0"/>
                                </a:rPr>
                                <m:t>= </m:t>
                              </m:r>
                              <m:r>
                                <m:rPr>
                                  <m:nor/>
                                </m:rPr>
                                <a:rPr lang="en-US" sz="2400" b="1" i="0" dirty="0" smtClean="0">
                                  <a:solidFill>
                                    <a:schemeClr val="tx1"/>
                                  </a:solidFill>
                                  <a:latin typeface="Times New Roman" panose="02020603050405020304" pitchFamily="18" charset="0"/>
                                  <a:cs typeface="Times New Roman" panose="02020603050405020304" pitchFamily="18" charset="0"/>
                                </a:rPr>
                                <m:t>40</m:t>
                              </m:r>
                              <m:r>
                                <m:rPr>
                                  <m:nor/>
                                </m:rPr>
                                <a:rPr lang="en-US" sz="2400" b="1" dirty="0">
                                  <a:solidFill>
                                    <a:schemeClr val="tx1"/>
                                  </a:solidFill>
                                  <a:latin typeface="Times New Roman" panose="02020603050405020304" pitchFamily="18" charset="0"/>
                                  <a:cs typeface="Times New Roman" panose="02020603050405020304" pitchFamily="18" charset="0"/>
                                </a:rPr>
                                <m:t> </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dirty="0">
                                  <a:solidFill>
                                    <a:schemeClr val="tx1"/>
                                  </a:solidFill>
                                  <a:latin typeface="Times New Roman" panose="02020603050405020304" pitchFamily="18" charset="0"/>
                                  <a:cs typeface="Times New Roman" panose="02020603050405020304" pitchFamily="18" charset="0"/>
                                </a:rPr>
                                <m:t> − </m:t>
                              </m:r>
                              <m:r>
                                <a:rPr lang="en-US" sz="2400" b="1" i="1" dirty="0" smtClean="0">
                                  <a:solidFill>
                                    <a:schemeClr val="tx1"/>
                                  </a:solidFill>
                                  <a:latin typeface="Cambria Math" panose="02040503050406030204" pitchFamily="18" charset="0"/>
                                  <a:cs typeface="Times New Roman" panose="02020603050405020304" pitchFamily="18" charset="0"/>
                                </a:rPr>
                                <m:t>𝒚</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𝟑𝟐</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𝟒</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e>
                    </m:d>
                  </m:oMath>
                </a14:m>
                <a:endParaRPr lang="en-US" sz="2400" dirty="0">
                  <a:solidFill>
                    <a:schemeClr val="tx1"/>
                  </a:solidFill>
                  <a:latin typeface="Times New Roman" panose="02020603050405020304" pitchFamily="18" charset="0"/>
                  <a:cs typeface="Times New Roman" panose="02020603050405020304" pitchFamily="18" charset="0"/>
                </a:endParaRPr>
              </a:p>
              <a:p>
                <a:pPr lvl="0" algn="just" defTabSz="914400">
                  <a:spcAft>
                    <a:spcPts val="600"/>
                  </a:spcAft>
                </a:pPr>
                <a:r>
                  <a:rPr lang="en-US" sz="2400" dirty="0" err="1">
                    <a:solidFill>
                      <a:schemeClr val="tx1"/>
                    </a:solidFill>
                    <a:latin typeface="Times New Roman" panose="02020603050405020304" pitchFamily="18" charset="0"/>
                    <a:cs typeface="Times New Roman" panose="02020603050405020304" pitchFamily="18" charset="0"/>
                  </a:rPr>
                  <a:t>Giải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(4)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x = 36; y = 4 (</a:t>
                </a:r>
                <a:r>
                  <a:rPr lang="en-US" sz="2400" dirty="0" err="1">
                    <a:solidFill>
                      <a:schemeClr val="tx1"/>
                    </a:solidFill>
                    <a:latin typeface="Times New Roman" panose="02020603050405020304" pitchFamily="18" charset="0"/>
                    <a:cs typeface="Times New Roman" panose="02020603050405020304" pitchFamily="18" charset="0"/>
                  </a:rPr>
                  <a:t>thỏa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mãn</a:t>
                </a:r>
                <a:r>
                  <a:rPr lang="en-US" sz="2400" dirty="0">
                    <a:solidFill>
                      <a:schemeClr val="tx1"/>
                    </a:solidFill>
                    <a:latin typeface="Times New Roman" panose="02020603050405020304" pitchFamily="18" charset="0"/>
                    <a:cs typeface="Times New Roman" panose="02020603050405020304" pitchFamily="18" charset="0"/>
                  </a:rPr>
                  <a:t> đ/k)</a:t>
                </a:r>
                <a:r>
                  <a:rPr lang="en-US" sz="2400" dirty="0">
                    <a:solidFill>
                      <a:srgbClr val="FF0000"/>
                    </a:solidFill>
                    <a:latin typeface="Times New Roman" panose="02020603050405020304" pitchFamily="18" charset="0"/>
                    <a:cs typeface="Times New Roman" panose="02020603050405020304" pitchFamily="18" charset="0"/>
                  </a:rPr>
                  <a:t>.</a:t>
                </a:r>
              </a:p>
              <a:p>
                <a:pPr lvl="0" algn="just" defTabSz="914400">
                  <a:spcAft>
                    <a:spcPts val="600"/>
                  </a:spcAft>
                </a:pPr>
                <a:r>
                  <a:rPr lang="en-US" sz="2400" b="1" dirty="0" err="1">
                    <a:solidFill>
                      <a:schemeClr val="tx1"/>
                    </a:solidFill>
                    <a:latin typeface="Times New Roman" panose="02020603050405020304" pitchFamily="18" charset="0"/>
                    <a:cs typeface="Times New Roman" panose="02020603050405020304" pitchFamily="18" charset="0"/>
                  </a:rPr>
                  <a:t>Vậy</a:t>
                </a:r>
                <a:r>
                  <a:rPr lang="en-US" sz="2400" b="1" dirty="0">
                    <a:solidFill>
                      <a:schemeClr val="tx1"/>
                    </a:solidFill>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tốc độ của ca nô khi nước yên lặng là 36 km/h và tốc độ của dòng nước là 4 km/h.</a:t>
                </a:r>
                <a:endParaRPr lang="en-US" sz="2400" b="1" dirty="0">
                  <a:solidFill>
                    <a:schemeClr val="tx1"/>
                  </a:solidFill>
                  <a:latin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defRPr/>
                </a:pPr>
                <a:endPar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defRPr/>
                </a:pPr>
                <a:endParaRPr kumimoji="0" lang="vi-VN"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0" y="0"/>
                <a:ext cx="12192000" cy="6858000"/>
              </a:xfrm>
              <a:prstGeom prst="roundRect">
                <a:avLst/>
              </a:prstGeom>
              <a:blipFill rotWithShape="1">
                <a:blip r:embed="rId3"/>
                <a:stretch>
                  <a:fillRect l="-52" t="-93" r="-52" b="-93"/>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4" name="5-Point Star 3">
            <a:hlinkClick r:id="rId4" action="ppaction://hlinksldjump"/>
          </p:cNvPr>
          <p:cNvSpPr/>
          <p:nvPr/>
        </p:nvSpPr>
        <p:spPr>
          <a:xfrm>
            <a:off x="11675706" y="6242179"/>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7"/>
          <p:cNvPicPr>
            <a:picLocks noChangeAspect="1"/>
          </p:cNvPicPr>
          <p:nvPr/>
        </p:nvPicPr>
        <p:blipFill rotWithShape="1">
          <a:blip r:embed="rId2">
            <a:extLst>
              <a:ext uri="{28A0092B-C50C-407E-A947-70E740481C1C}">
                <a14:useLocalDpi xmlns:a14="http://schemas.microsoft.com/office/drawing/2010/main" val="0"/>
              </a:ext>
            </a:extLst>
          </a:blip>
          <a:srcRect l="13464" t="15742" r="21012" b="6334"/>
          <a:stretch>
            <a:fillRect/>
          </a:stretch>
        </p:blipFill>
        <p:spPr>
          <a:xfrm>
            <a:off x="1107293" y="2953522"/>
            <a:ext cx="2231830" cy="2405333"/>
          </a:xfrm>
          <a:prstGeom prst="rect">
            <a:avLst/>
          </a:prstGeom>
        </p:spPr>
      </p:pic>
      <p:grpSp>
        <p:nvGrpSpPr>
          <p:cNvPr id="26" name="Group 25"/>
          <p:cNvGrpSpPr/>
          <p:nvPr/>
        </p:nvGrpSpPr>
        <p:grpSpPr>
          <a:xfrm>
            <a:off x="4454527" y="1120203"/>
            <a:ext cx="1741233" cy="4598138"/>
            <a:chOff x="4454527" y="1120203"/>
            <a:chExt cx="1741233" cy="4598138"/>
          </a:xfrm>
        </p:grpSpPr>
        <p:sp>
          <p:nvSpPr>
            <p:cNvPr id="19" name="Moon 18"/>
            <p:cNvSpPr/>
            <p:nvPr/>
          </p:nvSpPr>
          <p:spPr>
            <a:xfrm flipH="1">
              <a:off x="4559940" y="1452015"/>
              <a:ext cx="1264074" cy="3978593"/>
            </a:xfrm>
            <a:prstGeom prst="moon">
              <a:avLst>
                <a:gd name="adj" fmla="val 21857"/>
              </a:avLst>
            </a:prstGeom>
            <a:solidFill>
              <a:schemeClr val="accent4">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39"/>
            <p:cNvGrpSpPr/>
            <p:nvPr/>
          </p:nvGrpSpPr>
          <p:grpSpPr>
            <a:xfrm>
              <a:off x="4461222" y="1120203"/>
              <a:ext cx="924009" cy="924678"/>
              <a:chOff x="304800" y="673100"/>
              <a:chExt cx="4000500" cy="4000500"/>
            </a:xfrm>
            <a:effectLst>
              <a:outerShdw blurRad="317500" dist="190500" dir="8100000" algn="tr" rotWithShape="0">
                <a:prstClr val="black">
                  <a:alpha val="50000"/>
                </a:prstClr>
              </a:outerShdw>
            </a:effectLst>
          </p:grpSpPr>
          <p:sp>
            <p:nvSpPr>
              <p:cNvPr id="7"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5" b="1">
                  <a:solidFill>
                    <a:srgbClr val="C00000"/>
                  </a:solidFill>
                  <a:latin typeface="Microsoft YaHei" panose="020B0503020204020204" charset="-122"/>
                  <a:ea typeface="Microsoft YaHei" panose="020B0503020204020204" charset="-122"/>
                </a:endParaRPr>
              </a:p>
            </p:txBody>
          </p:sp>
          <p:sp>
            <p:nvSpPr>
              <p:cNvPr id="8"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5" b="1" dirty="0">
                    <a:solidFill>
                      <a:srgbClr val="0F54B9"/>
                    </a:solidFill>
                    <a:latin typeface="Microsoft YaHei" panose="020B0503020204020204" charset="-122"/>
                    <a:ea typeface="Microsoft YaHei" panose="020B0503020204020204" charset="-122"/>
                  </a:rPr>
                  <a:t>1</a:t>
                </a:r>
                <a:endParaRPr lang="zh-CN" altLang="en-US" sz="3665" b="1" dirty="0">
                  <a:solidFill>
                    <a:srgbClr val="0F54B9"/>
                  </a:solidFill>
                  <a:latin typeface="Microsoft YaHei" panose="020B0503020204020204" charset="-122"/>
                  <a:ea typeface="Microsoft YaHei" panose="020B0503020204020204" charset="-122"/>
                </a:endParaRPr>
              </a:p>
            </p:txBody>
          </p:sp>
        </p:grpSp>
        <p:grpSp>
          <p:nvGrpSpPr>
            <p:cNvPr id="9" name="组合 42"/>
            <p:cNvGrpSpPr/>
            <p:nvPr/>
          </p:nvGrpSpPr>
          <p:grpSpPr>
            <a:xfrm>
              <a:off x="5271751" y="2847502"/>
              <a:ext cx="924009" cy="924678"/>
              <a:chOff x="304800" y="673100"/>
              <a:chExt cx="4000500" cy="4000500"/>
            </a:xfrm>
            <a:effectLst>
              <a:outerShdw blurRad="317500" dist="190500" dir="8100000" algn="tr" rotWithShape="0">
                <a:prstClr val="black">
                  <a:alpha val="50000"/>
                </a:prstClr>
              </a:outerShdw>
            </a:effectLst>
          </p:grpSpPr>
          <p:sp>
            <p:nvSpPr>
              <p:cNvPr id="10"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5" b="1">
                  <a:solidFill>
                    <a:srgbClr val="C00000"/>
                  </a:solidFill>
                  <a:latin typeface="Microsoft YaHei" panose="020B0503020204020204" charset="-122"/>
                  <a:ea typeface="Microsoft YaHei" panose="020B0503020204020204" charset="-122"/>
                </a:endParaRPr>
              </a:p>
            </p:txBody>
          </p:sp>
          <p:sp>
            <p:nvSpPr>
              <p:cNvPr id="11" name="椭圆 4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5" b="1" dirty="0">
                    <a:solidFill>
                      <a:srgbClr val="0F54B9"/>
                    </a:solidFill>
                    <a:latin typeface="Microsoft YaHei" panose="020B0503020204020204" charset="-122"/>
                    <a:ea typeface="Microsoft YaHei" panose="020B0503020204020204" charset="-122"/>
                  </a:rPr>
                  <a:t>2</a:t>
                </a:r>
                <a:endParaRPr lang="zh-CN" altLang="en-US" sz="3665" b="1" dirty="0">
                  <a:solidFill>
                    <a:srgbClr val="0F54B9"/>
                  </a:solidFill>
                  <a:latin typeface="Microsoft YaHei" panose="020B0503020204020204" charset="-122"/>
                  <a:ea typeface="Microsoft YaHei" panose="020B0503020204020204" charset="-122"/>
                </a:endParaRPr>
              </a:p>
            </p:txBody>
          </p:sp>
        </p:grpSp>
        <p:grpSp>
          <p:nvGrpSpPr>
            <p:cNvPr id="12" name="组合 45"/>
            <p:cNvGrpSpPr/>
            <p:nvPr/>
          </p:nvGrpSpPr>
          <p:grpSpPr>
            <a:xfrm>
              <a:off x="4454527" y="4793663"/>
              <a:ext cx="924009" cy="924678"/>
              <a:chOff x="304800" y="673100"/>
              <a:chExt cx="4000500" cy="4000500"/>
            </a:xfrm>
            <a:effectLst>
              <a:outerShdw blurRad="317500" dist="190500" dir="8100000" algn="tr" rotWithShape="0">
                <a:prstClr val="black">
                  <a:alpha val="50000"/>
                </a:prstClr>
              </a:outerShdw>
            </a:effectLst>
          </p:grpSpPr>
          <p:sp>
            <p:nvSpPr>
              <p:cNvPr id="13"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5" b="1">
                  <a:solidFill>
                    <a:srgbClr val="C00000"/>
                  </a:solidFill>
                  <a:latin typeface="Microsoft YaHei" panose="020B0503020204020204" charset="-122"/>
                  <a:ea typeface="Microsoft YaHei" panose="020B0503020204020204" charset="-122"/>
                </a:endParaRPr>
              </a:p>
            </p:txBody>
          </p:sp>
          <p:sp>
            <p:nvSpPr>
              <p:cNvPr id="14"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5" b="1" dirty="0">
                    <a:solidFill>
                      <a:srgbClr val="0F54B9"/>
                    </a:solidFill>
                    <a:latin typeface="Microsoft YaHei" panose="020B0503020204020204" charset="-122"/>
                    <a:ea typeface="Microsoft YaHei" panose="020B0503020204020204" charset="-122"/>
                  </a:rPr>
                  <a:t>3</a:t>
                </a:r>
                <a:endParaRPr lang="zh-CN" altLang="en-US" sz="3665" b="1" dirty="0">
                  <a:solidFill>
                    <a:srgbClr val="0F54B9"/>
                  </a:solidFill>
                  <a:latin typeface="Microsoft YaHei" panose="020B0503020204020204" charset="-122"/>
                  <a:ea typeface="Microsoft YaHei" panose="020B0503020204020204" charset="-122"/>
                </a:endParaRPr>
              </a:p>
            </p:txBody>
          </p:sp>
        </p:grpSp>
      </p:grpSp>
      <p:grpSp>
        <p:nvGrpSpPr>
          <p:cNvPr id="27" name="Group 26"/>
          <p:cNvGrpSpPr/>
          <p:nvPr/>
        </p:nvGrpSpPr>
        <p:grpSpPr>
          <a:xfrm>
            <a:off x="570807" y="1062783"/>
            <a:ext cx="3555462" cy="1696101"/>
            <a:chOff x="570807" y="1062783"/>
            <a:chExt cx="3555462" cy="1696101"/>
          </a:xfrm>
        </p:grpSpPr>
        <p:grpSp>
          <p:nvGrpSpPr>
            <p:cNvPr id="2" name="组合 34"/>
            <p:cNvGrpSpPr/>
            <p:nvPr/>
          </p:nvGrpSpPr>
          <p:grpSpPr>
            <a:xfrm>
              <a:off x="570807" y="1062783"/>
              <a:ext cx="3555462" cy="1696101"/>
              <a:chOff x="304800" y="673100"/>
              <a:chExt cx="4000500" cy="4000500"/>
            </a:xfrm>
            <a:effectLst>
              <a:outerShdw blurRad="444500" dist="254000" dir="8100000" algn="tr" rotWithShape="0">
                <a:prstClr val="black">
                  <a:alpha val="50000"/>
                </a:prstClr>
              </a:outerShdw>
            </a:effectLst>
          </p:grpSpPr>
          <p:sp>
            <p:nvSpPr>
              <p:cNvPr id="3" name="同心圆 54"/>
              <p:cNvSpPr/>
              <p:nvPr/>
            </p:nvSpPr>
            <p:spPr>
              <a:xfrm>
                <a:off x="304800" y="673100"/>
                <a:ext cx="4000500" cy="4000500"/>
              </a:xfrm>
              <a:prstGeom prst="roundRect">
                <a:avLst>
                  <a:gd name="adj" fmla="val 9468"/>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0">
                  <a:solidFill>
                    <a:prstClr val="black"/>
                  </a:solidFill>
                  <a:latin typeface="Calibri" panose="020F0502020204030204"/>
                  <a:ea typeface="SimSun" panose="02010600030101010101" pitchFamily="2" charset="-122"/>
                </a:endParaRPr>
              </a:p>
            </p:txBody>
          </p:sp>
          <p:sp>
            <p:nvSpPr>
              <p:cNvPr id="4" name="椭圆 55"/>
              <p:cNvSpPr/>
              <p:nvPr/>
            </p:nvSpPr>
            <p:spPr>
              <a:xfrm>
                <a:off x="392113" y="760413"/>
                <a:ext cx="3825874" cy="3825874"/>
              </a:xfrm>
              <a:prstGeom prst="roundRect">
                <a:avLst>
                  <a:gd name="adj" fmla="val 5913"/>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0">
                  <a:solidFill>
                    <a:prstClr val="black"/>
                  </a:solidFill>
                  <a:latin typeface="Calibri" panose="020F0502020204030204"/>
                  <a:ea typeface="SimSun" panose="02010600030101010101" pitchFamily="2" charset="-122"/>
                </a:endParaRPr>
              </a:p>
            </p:txBody>
          </p:sp>
        </p:grpSp>
        <p:sp>
          <p:nvSpPr>
            <p:cNvPr id="17" name="TextBox 16"/>
            <p:cNvSpPr txBox="1"/>
            <p:nvPr/>
          </p:nvSpPr>
          <p:spPr>
            <a:xfrm>
              <a:off x="769686" y="1416366"/>
              <a:ext cx="3157703" cy="1220591"/>
            </a:xfrm>
            <a:prstGeom prst="rect">
              <a:avLst/>
            </a:prstGeom>
            <a:noFill/>
          </p:spPr>
          <p:txBody>
            <a:bodyPr wrap="square" rtlCol="0">
              <a:spAutoFit/>
            </a:bodyPr>
            <a:lstStyle/>
            <a:p>
              <a:pPr algn="ctr">
                <a:defRPr/>
              </a:pPr>
              <a:r>
                <a:rPr lang="en-US" altLang="zh-CN" sz="3665" b="1" dirty="0">
                  <a:solidFill>
                    <a:srgbClr val="FF0000"/>
                  </a:solidFill>
                  <a:effectLst>
                    <a:innerShdw blurRad="63500" dist="50800" dir="5400000">
                      <a:prstClr val="black">
                        <a:alpha val="50000"/>
                      </a:prstClr>
                    </a:innerShdw>
                  </a:effectLst>
                  <a:latin typeface="Times New Roman" panose="02020603050405020304" pitchFamily="18" charset="0"/>
                  <a:ea typeface="SimSun" panose="02010600030101010101" pitchFamily="2" charset="-122"/>
                  <a:cs typeface="Times New Roman" panose="02020603050405020304" pitchFamily="18" charset="0"/>
                </a:rPr>
                <a:t>HƯỚNG DẪN VỀ NHÀ</a:t>
              </a:r>
              <a:endParaRPr lang="zh-CN" altLang="en-US" sz="3665" b="1" dirty="0">
                <a:solidFill>
                  <a:srgbClr val="FF0000"/>
                </a:solidFill>
                <a:effectLst>
                  <a:innerShdw blurRad="63500" dist="50800" dir="5400000">
                    <a:prstClr val="black">
                      <a:alpha val="50000"/>
                    </a:prstClr>
                  </a:innerShdw>
                </a:effectLst>
                <a:latin typeface="Times New Roman" panose="02020603050405020304" pitchFamily="18" charset="0"/>
                <a:ea typeface="SimSun" panose="02010600030101010101" pitchFamily="2" charset="-122"/>
                <a:cs typeface="Times New Roman" panose="02020603050405020304" pitchFamily="18" charset="0"/>
              </a:endParaRPr>
            </a:p>
          </p:txBody>
        </p:sp>
      </p:grpSp>
      <p:sp>
        <p:nvSpPr>
          <p:cNvPr id="23" name="Freeform: Shape 22"/>
          <p:cNvSpPr/>
          <p:nvPr/>
        </p:nvSpPr>
        <p:spPr>
          <a:xfrm>
            <a:off x="5404287" y="1050754"/>
            <a:ext cx="5293428" cy="963886"/>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dirty="0" err="1">
                <a:solidFill>
                  <a:srgbClr val="3333FF"/>
                </a:solidFill>
                <a:latin typeface="Times New Roman" panose="02020603050405020304" pitchFamily="18" charset="0"/>
                <a:ea typeface="SimSun" panose="02010600030101010101" pitchFamily="2" charset="-122"/>
              </a:rPr>
              <a:t>Xem</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lại</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các</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bài</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tập</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đã</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hướng</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dẫn</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và</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các</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bạn</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đã</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chữa</a:t>
            </a:r>
            <a:r>
              <a:rPr lang="en-US" altLang="zh-CN" sz="2400" dirty="0">
                <a:solidFill>
                  <a:srgbClr val="3333FF"/>
                </a:solidFill>
                <a:latin typeface="Times New Roman" panose="02020603050405020304" pitchFamily="18" charset="0"/>
                <a:ea typeface="SimSun" panose="02010600030101010101" pitchFamily="2" charset="-122"/>
              </a:rPr>
              <a:t>.</a:t>
            </a:r>
            <a:endParaRPr lang="zh-CN" altLang="en-US" sz="2400" b="0" kern="0" dirty="0">
              <a:solidFill>
                <a:srgbClr val="3333FF"/>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4" name="Freeform: Shape 23"/>
          <p:cNvSpPr/>
          <p:nvPr/>
        </p:nvSpPr>
        <p:spPr>
          <a:xfrm>
            <a:off x="6215927" y="2788113"/>
            <a:ext cx="5293428" cy="924678"/>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Làm</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các</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bài</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tập</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còn</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lại</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trong</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SGK;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khuyến</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khích</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giải</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them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trong</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SBT.</a:t>
            </a:r>
            <a:endParaRPr lang="zh-CN" altLang="en-US"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5" name="Freeform: Shape 24"/>
          <p:cNvSpPr/>
          <p:nvPr/>
        </p:nvSpPr>
        <p:spPr>
          <a:xfrm>
            <a:off x="5414622" y="4843360"/>
            <a:ext cx="5791017" cy="988509"/>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dirty="0" err="1">
                <a:solidFill>
                  <a:srgbClr val="002060"/>
                </a:solidFill>
                <a:latin typeface="Times New Roman" panose="02020603050405020304" pitchFamily="18" charset="0"/>
                <a:ea typeface="Times New Roman" panose="02020603050405020304" pitchFamily="18" charset="0"/>
              </a:rPr>
              <a:t>Chuẩn</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bị</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trước</a:t>
            </a:r>
            <a:r>
              <a:rPr lang="en-US" sz="2400" b="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bài</a:t>
            </a:r>
            <a:r>
              <a:rPr lang="en-US" sz="2400" dirty="0">
                <a:solidFill>
                  <a:srgbClr val="002060"/>
                </a:solidFill>
                <a:latin typeface="Times New Roman" panose="02020603050405020304" pitchFamily="18" charset="0"/>
                <a:ea typeface="Times New Roman" panose="02020603050405020304" pitchFamily="18" charset="0"/>
              </a:rPr>
              <a:t> 1, </a:t>
            </a:r>
            <a:r>
              <a:rPr lang="en-US" sz="2400" dirty="0" err="1">
                <a:solidFill>
                  <a:srgbClr val="002060"/>
                </a:solidFill>
                <a:latin typeface="Times New Roman" panose="02020603050405020304" pitchFamily="18" charset="0"/>
                <a:ea typeface="Times New Roman" panose="02020603050405020304" pitchFamily="18" charset="0"/>
              </a:rPr>
              <a:t>Chương</a:t>
            </a:r>
            <a:r>
              <a:rPr lang="en-US" sz="2400" dirty="0">
                <a:solidFill>
                  <a:srgbClr val="002060"/>
                </a:solidFill>
                <a:latin typeface="Times New Roman" panose="02020603050405020304" pitchFamily="18" charset="0"/>
                <a:ea typeface="Times New Roman" panose="02020603050405020304" pitchFamily="18" charset="0"/>
              </a:rPr>
              <a:t> </a:t>
            </a:r>
            <a:r>
              <a:rPr lang="en-US" sz="2400" b="0" dirty="0">
                <a:solidFill>
                  <a:srgbClr val="002060"/>
                </a:solidFill>
                <a:latin typeface="Times New Roman" panose="02020603050405020304" pitchFamily="18" charset="0"/>
                <a:ea typeface="Times New Roman" panose="02020603050405020304" pitchFamily="18" charset="0"/>
              </a:rPr>
              <a:t>II</a:t>
            </a:r>
            <a:endParaRPr lang="zh-CN" altLang="en-US" sz="2400" b="0" kern="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0231" y="128345"/>
            <a:ext cx="7038668" cy="15707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2409285" y="392828"/>
            <a:ext cx="6560267" cy="1077218"/>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Tổng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nghiệm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trình</a:t>
            </a:r>
            <a:r>
              <a:rPr lang="en-US" sz="3200" dirty="0">
                <a:solidFill>
                  <a:prstClr val="black"/>
                </a:solidFill>
                <a:latin typeface="Times New Roman" panose="02020603050405020304" pitchFamily="18" charset="0"/>
                <a:cs typeface="Times New Roman" panose="02020603050405020304" pitchFamily="18" charset="0"/>
              </a:rPr>
              <a:t> </a:t>
            </a:r>
          </a:p>
          <a:p>
            <a:r>
              <a:rPr lang="en-US" sz="3200" dirty="0">
                <a:solidFill>
                  <a:prstClr val="black"/>
                </a:solidFill>
                <a:latin typeface="Times New Roman" panose="02020603050405020304" pitchFamily="18" charset="0"/>
                <a:cs typeface="Times New Roman" panose="02020603050405020304" pitchFamily="18" charset="0"/>
              </a:rPr>
              <a:t>(x – 3)(2x + 6) = 0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2409283" y="3389854"/>
            <a:ext cx="300091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0</a:t>
            </a:r>
          </a:p>
        </p:txBody>
      </p:sp>
      <p:sp>
        <p:nvSpPr>
          <p:cNvPr id="6" name="TextBox 5"/>
          <p:cNvSpPr txBox="1"/>
          <p:nvPr/>
        </p:nvSpPr>
        <p:spPr>
          <a:xfrm>
            <a:off x="2409283" y="5264728"/>
            <a:ext cx="300091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6</a:t>
            </a:r>
          </a:p>
        </p:txBody>
      </p:sp>
      <p:sp>
        <p:nvSpPr>
          <p:cNvPr id="7" name="TextBox 6"/>
          <p:cNvSpPr txBox="1"/>
          <p:nvPr/>
        </p:nvSpPr>
        <p:spPr>
          <a:xfrm>
            <a:off x="2409283" y="4294421"/>
            <a:ext cx="3000917"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3</a:t>
            </a:r>
          </a:p>
        </p:txBody>
      </p:sp>
      <p:sp>
        <p:nvSpPr>
          <p:cNvPr id="8" name="TextBox 7"/>
          <p:cNvSpPr txBox="1"/>
          <p:nvPr/>
        </p:nvSpPr>
        <p:spPr>
          <a:xfrm>
            <a:off x="2409283" y="2426358"/>
            <a:ext cx="300091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-6</a:t>
            </a: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292330" y="2345801"/>
            <a:ext cx="609600" cy="609600"/>
          </a:xfrm>
          <a:prstGeom prst="rect">
            <a:avLst/>
          </a:prstGeom>
        </p:spPr>
      </p:pic>
      <p:sp>
        <p:nvSpPr>
          <p:cNvPr id="16" name="Cloud 15"/>
          <p:cNvSpPr/>
          <p:nvPr/>
        </p:nvSpPr>
        <p:spPr>
          <a:xfrm>
            <a:off x="6504203" y="2084588"/>
            <a:ext cx="2789123" cy="2197387"/>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7321204" y="2522142"/>
            <a:ext cx="1517997"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78725" y="3934390"/>
            <a:ext cx="1233055" cy="1256068"/>
          </a:xfrm>
          <a:prstGeom prst="rect">
            <a:avLst/>
          </a:prstGeom>
        </p:spPr>
      </p:pic>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30035" y="4968832"/>
            <a:ext cx="1233055" cy="1256068"/>
          </a:xfrm>
          <a:prstGeom prst="rect">
            <a:avLst/>
          </a:prstGeom>
        </p:spPr>
      </p:pic>
      <p:pic>
        <p:nvPicPr>
          <p:cNvPr id="20" name="Picture 1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34331" y="2084588"/>
            <a:ext cx="1233055" cy="1256068"/>
          </a:xfrm>
          <a:prstGeom prst="rect">
            <a:avLst/>
          </a:prstGeom>
        </p:spPr>
      </p:pic>
      <p:pic>
        <p:nvPicPr>
          <p:cNvPr id="21" name="q2">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a:fillRect/>
          </a:stretch>
        </p:blipFill>
        <p:spPr>
          <a:xfrm>
            <a:off x="9409516" y="5596866"/>
            <a:ext cx="1293121" cy="1217178"/>
          </a:xfrm>
          <a:prstGeom prst="rect">
            <a:avLst/>
          </a:prstGeom>
        </p:spPr>
      </p:pic>
      <p:grpSp>
        <p:nvGrpSpPr>
          <p:cNvPr id="22" name="times up"/>
          <p:cNvGrpSpPr/>
          <p:nvPr/>
        </p:nvGrpSpPr>
        <p:grpSpPr>
          <a:xfrm>
            <a:off x="9385406" y="1805905"/>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700520" y="54296"/>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00253" y="358676"/>
            <a:ext cx="1370670" cy="1366322"/>
          </a:xfrm>
          <a:prstGeom prst="rect">
            <a:avLst/>
          </a:prstGeom>
        </p:spPr>
      </p:pic>
      <p:grpSp>
        <p:nvGrpSpPr>
          <p:cNvPr id="27" name="Clock hand spin"/>
          <p:cNvGrpSpPr/>
          <p:nvPr/>
        </p:nvGrpSpPr>
        <p:grpSpPr>
          <a:xfrm rot="1786145">
            <a:off x="9722739" y="936047"/>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143023" y="981410"/>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90437" y="1235057"/>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544712" y="1018980"/>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828609" y="735189"/>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p:cNvSpPr/>
              <p:nvPr/>
            </p:nvSpPr>
            <p:spPr>
              <a:xfrm>
                <a:off x="1979549" y="285314"/>
                <a:ext cx="7417764" cy="160556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b="1" dirty="0">
                    <a:solidFill>
                      <a:prstClr val="black"/>
                    </a:solidFill>
                    <a:latin typeface="Times New Roman" panose="02020603050405020304" pitchFamily="18" charset="0"/>
                    <a:cs typeface="Times New Roman" panose="02020603050405020304" pitchFamily="18" charset="0"/>
                  </a:rPr>
                  <a:t>Nghiệm </a:t>
                </a:r>
                <a:r>
                  <a:rPr lang="en-US" sz="3200" b="1" dirty="0" err="1">
                    <a:solidFill>
                      <a:prstClr val="black"/>
                    </a:solidFill>
                    <a:latin typeface="Times New Roman" panose="02020603050405020304" pitchFamily="18" charset="0"/>
                    <a:cs typeface="Times New Roman" panose="02020603050405020304" pitchFamily="18" charset="0"/>
                  </a:rPr>
                  <a:t>của</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phương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trình</a:t>
                </a:r>
                <a:r>
                  <a:rPr lang="en-US" sz="3200" b="1"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solidFill>
                              <a:prstClr val="black"/>
                            </a:solidFill>
                            <a:latin typeface="Cambria Math" panose="02040503050406030204" pitchFamily="18" charset="0"/>
                            <a:cs typeface="Times New Roman" panose="02020603050405020304" pitchFamily="18" charset="0"/>
                          </a:rPr>
                        </m:ctrlPr>
                      </m:fPr>
                      <m:num>
                        <m:r>
                          <a:rPr lang="en-US" sz="3200" b="1" i="1" smtClean="0">
                            <a:solidFill>
                              <a:prstClr val="black"/>
                            </a:solidFill>
                            <a:latin typeface="Cambria Math" panose="02040503050406030204" pitchFamily="18" charset="0"/>
                            <a:cs typeface="Times New Roman" panose="02020603050405020304" pitchFamily="18" charset="0"/>
                          </a:rPr>
                          <m:t>𝟏</m:t>
                        </m:r>
                      </m:num>
                      <m:den>
                        <m:r>
                          <a:rPr lang="en-US" sz="3200" b="1" i="1" smtClean="0">
                            <a:solidFill>
                              <a:prstClr val="black"/>
                            </a:solidFill>
                            <a:latin typeface="Cambria Math" panose="02040503050406030204" pitchFamily="18" charset="0"/>
                            <a:cs typeface="Times New Roman" panose="02020603050405020304" pitchFamily="18" charset="0"/>
                          </a:rPr>
                          <m:t>𝒙</m:t>
                        </m:r>
                      </m:den>
                    </m:f>
                  </m:oMath>
                </a14:m>
                <a:r>
                  <a:rPr lang="en-US" sz="3200" b="1"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solidFill>
                              <a:prstClr val="black"/>
                            </a:solidFill>
                            <a:latin typeface="Cambria Math" panose="02040503050406030204" pitchFamily="18" charset="0"/>
                            <a:cs typeface="Times New Roman" panose="02020603050405020304" pitchFamily="18" charset="0"/>
                          </a:rPr>
                        </m:ctrlPr>
                      </m:fPr>
                      <m:num>
                        <m:r>
                          <a:rPr lang="en-US" sz="3200" b="1" i="0">
                            <a:solidFill>
                              <a:prstClr val="black"/>
                            </a:solidFill>
                            <a:latin typeface="Cambria Math" panose="02040503050406030204" pitchFamily="18" charset="0"/>
                            <a:cs typeface="Times New Roman" panose="02020603050405020304" pitchFamily="18" charset="0"/>
                          </a:rPr>
                          <m:t>𝟑</m:t>
                        </m:r>
                      </m:num>
                      <m:den>
                        <m:r>
                          <a:rPr lang="en-US" sz="3200" b="1" i="0">
                            <a:solidFill>
                              <a:prstClr val="black"/>
                            </a:solidFill>
                            <a:latin typeface="Cambria Math" panose="02040503050406030204" pitchFamily="18" charset="0"/>
                            <a:cs typeface="Times New Roman" panose="02020603050405020304" pitchFamily="18" charset="0"/>
                          </a:rPr>
                          <m:t>𝟐𝐱</m:t>
                        </m:r>
                      </m:den>
                    </m:f>
                  </m:oMath>
                </a14:m>
                <a:r>
                  <a:rPr lang="en-US" sz="3200" b="1"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solidFill>
                              <a:prstClr val="black"/>
                            </a:solidFill>
                            <a:latin typeface="Cambria Math" panose="02040503050406030204" pitchFamily="18" charset="0"/>
                            <a:cs typeface="Times New Roman" panose="02020603050405020304" pitchFamily="18" charset="0"/>
                          </a:rPr>
                        </m:ctrlPr>
                      </m:fPr>
                      <m:num>
                        <m:r>
                          <a:rPr lang="en-US" sz="3200" b="1" i="0">
                            <a:solidFill>
                              <a:prstClr val="black"/>
                            </a:solidFill>
                            <a:latin typeface="Cambria Math" panose="02040503050406030204" pitchFamily="18" charset="0"/>
                            <a:cs typeface="Times New Roman" panose="02020603050405020304" pitchFamily="18" charset="0"/>
                          </a:rPr>
                          <m:t>𝟏</m:t>
                        </m:r>
                      </m:num>
                      <m:den>
                        <m:r>
                          <a:rPr lang="en-US" sz="3200" b="1" i="0">
                            <a:solidFill>
                              <a:prstClr val="black"/>
                            </a:solidFill>
                            <a:latin typeface="Cambria Math" panose="02040503050406030204" pitchFamily="18" charset="0"/>
                            <a:cs typeface="Times New Roman" panose="02020603050405020304" pitchFamily="18" charset="0"/>
                          </a:rPr>
                          <m:t>𝟔</m:t>
                        </m:r>
                      </m:den>
                    </m:f>
                  </m:oMath>
                </a14:m>
                <a:endParaRPr lang="en-US" sz="3200" b="1" dirty="0">
                  <a:solidFill>
                    <a:prstClr val="black"/>
                  </a:solidFill>
                  <a:latin typeface="Times New Roman" panose="02020603050405020304" pitchFamily="18" charset="0"/>
                  <a:cs typeface="Times New Roman" panose="02020603050405020304" pitchFamily="18" charset="0"/>
                </a:endParaRPr>
              </a:p>
              <a:p>
                <a:pPr algn="ctr"/>
                <a:r>
                  <a:rPr lang="en-US" sz="3200" b="1"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2" name="Rounded Rectangle 1"/>
              <p:cNvSpPr>
                <a:spLocks noRot="1" noChangeAspect="1" noMove="1" noResize="1" noEditPoints="1" noAdjustHandles="1" noChangeArrowheads="1" noChangeShapeType="1" noTextEdit="1"/>
              </p:cNvSpPr>
              <p:nvPr/>
            </p:nvSpPr>
            <p:spPr>
              <a:xfrm>
                <a:off x="1979549" y="285314"/>
                <a:ext cx="7417764" cy="1605560"/>
              </a:xfrm>
              <a:prstGeom prst="roundRect">
                <a:avLst/>
              </a:prstGeom>
              <a:blipFill rotWithShape="1">
                <a:blip r:embed="rId7"/>
                <a:stretch>
                  <a:fillRect l="-175" t="-803" r="-163" b="-761"/>
                </a:stretch>
              </a:blipFill>
            </p:spPr>
            <p:style>
              <a:lnRef idx="3">
                <a:schemeClr val="lt1"/>
              </a:lnRef>
              <a:fillRef idx="1">
                <a:schemeClr val="accent3"/>
              </a:fillRef>
              <a:effectRef idx="1">
                <a:schemeClr val="accent3"/>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769177" y="4257863"/>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𝑥</m:t>
                    </m:r>
                  </m:oMath>
                </a14:m>
                <a:r>
                  <a:rPr lang="en-US" sz="3200" dirty="0">
                    <a:solidFill>
                      <a:prstClr val="black"/>
                    </a:solidFill>
                    <a:latin typeface="Times New Roman" panose="02020603050405020304" pitchFamily="18" charset="0"/>
                    <a:cs typeface="Times New Roman" panose="02020603050405020304" pitchFamily="18" charset="0"/>
                  </a:rPr>
                  <a:t> = -3</a:t>
                </a:r>
              </a:p>
            </p:txBody>
          </p:sp>
        </mc:Choice>
        <mc:Fallback xmlns="">
          <p:sp>
            <p:nvSpPr>
              <p:cNvPr id="4" name="TextBox 3"/>
              <p:cNvSpPr txBox="1">
                <a:spLocks noRot="1" noChangeAspect="1" noMove="1" noResize="1" noEditPoints="1" noAdjustHandles="1" noChangeArrowheads="1" noChangeShapeType="1" noTextEdit="1"/>
              </p:cNvSpPr>
              <p:nvPr/>
            </p:nvSpPr>
            <p:spPr>
              <a:xfrm>
                <a:off x="2769177" y="4257863"/>
                <a:ext cx="1676400" cy="584775"/>
              </a:xfrm>
              <a:prstGeom prst="rect">
                <a:avLst/>
              </a:prstGeom>
              <a:blipFill rotWithShape="1">
                <a:blip r:embed="rId8"/>
                <a:stretch>
                  <a:fillRect l="-413" t="-1118" r="-344" b="-1064"/>
                </a:stretch>
              </a:blipFill>
            </p:spPr>
            <p:style>
              <a:lnRef idx="1">
                <a:schemeClr val="accent5"/>
              </a:lnRef>
              <a:fillRef idx="2">
                <a:schemeClr val="accent5"/>
              </a:fillRef>
              <a:effectRef idx="1">
                <a:schemeClr val="accent5"/>
              </a:effectRef>
              <a:fontRef idx="minor">
                <a:schemeClr val="dk1"/>
              </a:fontRef>
            </p:style>
            <p:txBody>
              <a:bodyPr/>
              <a:lstStyle/>
              <a:p>
                <a:r>
                  <a:rPr lang="en-US" altLang="en-US">
                    <a:noFill/>
                  </a:rPr>
                  <a:t> </a:t>
                </a:r>
              </a:p>
            </p:txBody>
          </p:sp>
        </mc:Fallback>
      </mc:AlternateContent>
      <p:sp>
        <p:nvSpPr>
          <p:cNvPr id="6" name="TextBox 5"/>
          <p:cNvSpPr txBox="1"/>
          <p:nvPr/>
        </p:nvSpPr>
        <p:spPr>
          <a:xfrm>
            <a:off x="2769177" y="5379974"/>
            <a:ext cx="1998664"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x = -6</a:t>
            </a:r>
          </a:p>
        </p:txBody>
      </p:sp>
      <mc:AlternateContent xmlns:mc="http://schemas.openxmlformats.org/markup-compatibility/2006" xmlns:a14="http://schemas.microsoft.com/office/drawing/2010/main">
        <mc:Choice Requires="a14">
          <p:sp>
            <p:nvSpPr>
              <p:cNvPr id="7" name="TextBox 6"/>
              <p:cNvSpPr txBox="1"/>
              <p:nvPr/>
            </p:nvSpPr>
            <p:spPr>
              <a:xfrm>
                <a:off x="2769177" y="2053414"/>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𝑥</m:t>
                    </m:r>
                  </m:oMath>
                </a14:m>
                <a:r>
                  <a:rPr lang="en-US" sz="3200" dirty="0">
                    <a:solidFill>
                      <a:prstClr val="black"/>
                    </a:solidFill>
                    <a:latin typeface="Times New Roman" panose="02020603050405020304" pitchFamily="18" charset="0"/>
                    <a:cs typeface="Times New Roman" panose="02020603050405020304" pitchFamily="18" charset="0"/>
                  </a:rPr>
                  <a:t> = 3</a:t>
                </a:r>
              </a:p>
            </p:txBody>
          </p:sp>
        </mc:Choice>
        <mc:Fallback xmlns="">
          <p:sp>
            <p:nvSpPr>
              <p:cNvPr id="7" name="TextBox 6"/>
              <p:cNvSpPr txBox="1">
                <a:spLocks noRot="1" noChangeAspect="1" noMove="1" noResize="1" noEditPoints="1" noAdjustHandles="1" noChangeArrowheads="1" noChangeShapeType="1" noTextEdit="1"/>
              </p:cNvSpPr>
              <p:nvPr/>
            </p:nvSpPr>
            <p:spPr>
              <a:xfrm>
                <a:off x="2769177" y="2053414"/>
                <a:ext cx="1676400" cy="584775"/>
              </a:xfrm>
              <a:prstGeom prst="rect">
                <a:avLst/>
              </a:prstGeom>
              <a:blipFill rotWithShape="1">
                <a:blip r:embed="rId9"/>
                <a:stretch>
                  <a:fillRect l="-413" t="-1164" r="-344" b="-1018"/>
                </a:stretch>
              </a:blipFill>
            </p:spPr>
            <p:style>
              <a:lnRef idx="1">
                <a:schemeClr val="accent5"/>
              </a:lnRef>
              <a:fillRef idx="2">
                <a:schemeClr val="accent5"/>
              </a:fillRef>
              <a:effectRef idx="1">
                <a:schemeClr val="accent5"/>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769176" y="3135751"/>
                <a:ext cx="1998665"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𝑥</m:t>
                    </m:r>
                  </m:oMath>
                </a14:m>
                <a:r>
                  <a:rPr lang="en-US" sz="3200" dirty="0">
                    <a:solidFill>
                      <a:prstClr val="black"/>
                    </a:solidFill>
                    <a:latin typeface="Times New Roman" panose="02020603050405020304" pitchFamily="18" charset="0"/>
                    <a:cs typeface="Times New Roman" panose="02020603050405020304" pitchFamily="18" charset="0"/>
                  </a:rPr>
                  <a:t> = 6</a:t>
                </a:r>
              </a:p>
            </p:txBody>
          </p:sp>
        </mc:Choice>
        <mc:Fallback xmlns="">
          <p:sp>
            <p:nvSpPr>
              <p:cNvPr id="8" name="TextBox 7"/>
              <p:cNvSpPr txBox="1">
                <a:spLocks noRot="1" noChangeAspect="1" noMove="1" noResize="1" noEditPoints="1" noAdjustHandles="1" noChangeArrowheads="1" noChangeShapeType="1" noTextEdit="1"/>
              </p:cNvSpPr>
              <p:nvPr/>
            </p:nvSpPr>
            <p:spPr>
              <a:xfrm>
                <a:off x="2769176" y="3135751"/>
                <a:ext cx="1998665" cy="584775"/>
              </a:xfrm>
              <a:prstGeom prst="rect">
                <a:avLst/>
              </a:prstGeom>
              <a:blipFill rotWithShape="1">
                <a:blip r:embed="rId10"/>
                <a:stretch>
                  <a:fillRect l="-347" t="-1107" r="-305" b="-1075"/>
                </a:stretch>
              </a:blipFill>
            </p:spPr>
            <p:style>
              <a:lnRef idx="1">
                <a:schemeClr val="accent5"/>
              </a:lnRef>
              <a:fillRef idx="2">
                <a:schemeClr val="accent5"/>
              </a:fillRef>
              <a:effectRef idx="1">
                <a:schemeClr val="accent5"/>
              </a:effectRef>
              <a:fontRef idx="minor">
                <a:schemeClr val="dk1"/>
              </a:fontRef>
            </p:style>
            <p:txBody>
              <a:bodyPr/>
              <a:lstStyle/>
              <a:p>
                <a:r>
                  <a:rPr lang="en-US" altLang="en-US">
                    <a:noFill/>
                  </a:rPr>
                  <a:t> </a:t>
                </a:r>
              </a:p>
            </p:txBody>
          </p:sp>
        </mc:Fallback>
      </mc:AlternateContent>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92330" y="2345801"/>
            <a:ext cx="609600" cy="609600"/>
          </a:xfrm>
          <a:prstGeom prst="rect">
            <a:avLst/>
          </a:prstGeom>
        </p:spPr>
      </p:pic>
      <p:sp>
        <p:nvSpPr>
          <p:cNvPr id="16" name="Cloud 15"/>
          <p:cNvSpPr/>
          <p:nvPr/>
        </p:nvSpPr>
        <p:spPr>
          <a:xfrm>
            <a:off x="6403095" y="2549109"/>
            <a:ext cx="3505200" cy="2197387"/>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7559949" y="3109193"/>
            <a:ext cx="1752600"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88883" y="1778615"/>
            <a:ext cx="1121441" cy="1142371"/>
          </a:xfrm>
          <a:prstGeom prst="rect">
            <a:avLst/>
          </a:prstGeom>
        </p:spPr>
      </p:pic>
      <p:pic>
        <p:nvPicPr>
          <p:cNvPr id="19" name="Picture 18"/>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778272" y="5339853"/>
            <a:ext cx="1032051" cy="1051313"/>
          </a:xfrm>
          <a:prstGeom prst="rect">
            <a:avLst/>
          </a:prstGeom>
        </p:spPr>
      </p:pic>
      <p:pic>
        <p:nvPicPr>
          <p:cNvPr id="20" name="Picture 19"/>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778273" y="2930975"/>
            <a:ext cx="1032051" cy="1051313"/>
          </a:xfrm>
          <a:prstGeom prst="rect">
            <a:avLst/>
          </a:prstGeom>
        </p:spPr>
      </p:pic>
      <p:pic>
        <p:nvPicPr>
          <p:cNvPr id="21" name="q3">
            <a:hlinkClick r:id="rId17" action="ppaction://hlinksldjump"/>
          </p:cNvPr>
          <p:cNvPicPr>
            <a:picLocks noChangeAspect="1"/>
          </p:cNvPicPr>
          <p:nvPr/>
        </p:nvPicPr>
        <p:blipFill rotWithShape="1">
          <a:blip r:embed="rId18" cstate="print">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a:fillRect/>
          </a:stretch>
        </p:blipFill>
        <p:spPr>
          <a:xfrm>
            <a:off x="9429420" y="5550187"/>
            <a:ext cx="1238580" cy="1265892"/>
          </a:xfrm>
          <a:prstGeom prst="rect">
            <a:avLst/>
          </a:prstGeom>
        </p:spPr>
      </p:pic>
      <p:grpSp>
        <p:nvGrpSpPr>
          <p:cNvPr id="22" name="times up"/>
          <p:cNvGrpSpPr/>
          <p:nvPr/>
        </p:nvGrpSpPr>
        <p:grpSpPr>
          <a:xfrm>
            <a:off x="9382483" y="1783021"/>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97597" y="31412"/>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297330" y="335792"/>
            <a:ext cx="1370670" cy="1366322"/>
          </a:xfrm>
          <a:prstGeom prst="rect">
            <a:avLst/>
          </a:prstGeom>
        </p:spPr>
      </p:pic>
      <p:grpSp>
        <p:nvGrpSpPr>
          <p:cNvPr id="27" name="Clock hand spin"/>
          <p:cNvGrpSpPr/>
          <p:nvPr/>
        </p:nvGrpSpPr>
        <p:grpSpPr>
          <a:xfrm rot="1786145">
            <a:off x="9719816" y="913163"/>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140100" y="958526"/>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87514" y="1212173"/>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541789" y="996096"/>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825686" y="712305"/>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pic>
        <p:nvPicPr>
          <p:cNvPr id="9" name="Picture 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122547" y="6605278"/>
            <a:ext cx="7131768" cy="13663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0"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52600" y="228600"/>
            <a:ext cx="7177743" cy="15332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mc:AlternateContent xmlns:mc="http://schemas.openxmlformats.org/markup-compatibility/2006" xmlns:a14="http://schemas.microsoft.com/office/drawing/2010/main">
        <mc:Choice Requires="a14">
          <p:sp>
            <p:nvSpPr>
              <p:cNvPr id="3" name="TextBox 2"/>
              <p:cNvSpPr txBox="1"/>
              <p:nvPr/>
            </p:nvSpPr>
            <p:spPr>
              <a:xfrm>
                <a:off x="2112355" y="234067"/>
                <a:ext cx="6511455" cy="1352871"/>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Điều </a:t>
                </a:r>
                <a:r>
                  <a:rPr lang="en-US" sz="3200" dirty="0" err="1">
                    <a:solidFill>
                      <a:prstClr val="black"/>
                    </a:solidFill>
                    <a:latin typeface="Times New Roman" panose="02020603050405020304" pitchFamily="18" charset="0"/>
                    <a:cs typeface="Times New Roman" panose="02020603050405020304" pitchFamily="18" charset="0"/>
                  </a:rPr>
                  <a:t>kiện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xác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định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trình</a:t>
                </a:r>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b="0" i="1" smtClean="0">
                            <a:solidFill>
                              <a:prstClr val="black"/>
                            </a:solidFill>
                            <a:latin typeface="Cambria Math" panose="02040503050406030204" pitchFamily="18" charset="0"/>
                            <a:cs typeface="Times New Roman" panose="02020603050405020304" pitchFamily="18" charset="0"/>
                          </a:rPr>
                          <m:t>𝑥</m:t>
                        </m:r>
                      </m:num>
                      <m:den>
                        <m:r>
                          <a:rPr lang="en-US" sz="3200" b="0" i="1" smtClean="0">
                            <a:solidFill>
                              <a:prstClr val="black"/>
                            </a:solidFill>
                            <a:latin typeface="Cambria Math" panose="02040503050406030204" pitchFamily="18" charset="0"/>
                            <a:cs typeface="Times New Roman" panose="02020603050405020304" pitchFamily="18" charset="0"/>
                          </a:rPr>
                          <m:t>2</m:t>
                        </m:r>
                      </m:den>
                    </m:f>
                  </m:oMath>
                </a14:m>
                <a:r>
                  <a:rPr lang="en-US" sz="3200"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b="0" i="1" smtClean="0">
                            <a:solidFill>
                              <a:prstClr val="black"/>
                            </a:solidFill>
                            <a:latin typeface="Cambria Math" panose="02040503050406030204" pitchFamily="18" charset="0"/>
                            <a:cs typeface="Times New Roman" panose="02020603050405020304" pitchFamily="18" charset="0"/>
                          </a:rPr>
                          <m:t>1</m:t>
                        </m:r>
                      </m:num>
                      <m:den>
                        <m:r>
                          <a:rPr lang="en-US" sz="3200" b="0" i="1" smtClean="0">
                            <a:solidFill>
                              <a:prstClr val="black"/>
                            </a:solidFill>
                            <a:latin typeface="Cambria Math" panose="02040503050406030204" pitchFamily="18" charset="0"/>
                            <a:cs typeface="Times New Roman" panose="02020603050405020304" pitchFamily="18" charset="0"/>
                          </a:rPr>
                          <m:t>5</m:t>
                        </m:r>
                      </m:den>
                    </m:f>
                  </m:oMath>
                </a14:m>
                <a:r>
                  <a:rPr lang="en-US" sz="3200"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sSup>
                          <m:sSupPr>
                            <m:ctrlPr>
                              <a:rPr lang="en-US" sz="3200" i="1">
                                <a:solidFill>
                                  <a:prstClr val="black"/>
                                </a:solidFill>
                                <a:latin typeface="Cambria Math" panose="02040503050406030204" pitchFamily="18" charset="0"/>
                                <a:cs typeface="Times New Roman" panose="02020603050405020304" pitchFamily="18" charset="0"/>
                              </a:rPr>
                            </m:ctrlPr>
                          </m:sSupPr>
                          <m:e>
                            <m:r>
                              <a:rPr lang="en-US" sz="3200" i="1">
                                <a:solidFill>
                                  <a:prstClr val="black"/>
                                </a:solidFill>
                                <a:latin typeface="Cambria Math" panose="02040503050406030204" pitchFamily="18" charset="0"/>
                                <a:cs typeface="Times New Roman" panose="02020603050405020304" pitchFamily="18" charset="0"/>
                              </a:rPr>
                              <m:t>𝑥</m:t>
                            </m:r>
                          </m:e>
                          <m:sup>
                            <m:r>
                              <a:rPr lang="en-US" sz="3200" i="1">
                                <a:solidFill>
                                  <a:prstClr val="black"/>
                                </a:solidFill>
                                <a:latin typeface="Cambria Math" panose="02040503050406030204" pitchFamily="18" charset="0"/>
                                <a:cs typeface="Times New Roman" panose="02020603050405020304" pitchFamily="18" charset="0"/>
                              </a:rPr>
                              <m:t>2</m:t>
                            </m:r>
                          </m:sup>
                        </m:sSup>
                      </m:num>
                      <m:den>
                        <m:r>
                          <a:rPr lang="en-US" sz="3200" i="1">
                            <a:solidFill>
                              <a:prstClr val="black"/>
                            </a:solidFill>
                            <a:latin typeface="Cambria Math" panose="02040503050406030204" pitchFamily="18" charset="0"/>
                            <a:cs typeface="Times New Roman" panose="02020603050405020304" pitchFamily="18" charset="0"/>
                          </a:rPr>
                          <m:t>𝑥</m:t>
                        </m:r>
                        <m:r>
                          <a:rPr lang="en-US" sz="3200" b="0" i="1" smtClean="0">
                            <a:solidFill>
                              <a:prstClr val="black"/>
                            </a:solidFill>
                            <a:latin typeface="Cambria Math" panose="02040503050406030204" pitchFamily="18" charset="0"/>
                            <a:cs typeface="Times New Roman" panose="02020603050405020304" pitchFamily="18" charset="0"/>
                          </a:rPr>
                          <m:t> −</m:t>
                        </m:r>
                        <m:r>
                          <a:rPr lang="en-US" sz="3200" b="0" i="1" smtClean="0">
                            <a:solidFill>
                              <a:prstClr val="black"/>
                            </a:solidFill>
                            <a:latin typeface="Cambria Math" panose="02040503050406030204" pitchFamily="18" charset="0"/>
                            <a:cs typeface="Times New Roman" panose="02020603050405020304" pitchFamily="18" charset="0"/>
                          </a:rPr>
                          <m:t>3</m:t>
                        </m:r>
                      </m:den>
                    </m:f>
                  </m:oMath>
                </a14:m>
                <a:r>
                  <a:rPr lang="en-US" sz="3200" dirty="0">
                    <a:solidFill>
                      <a:prstClr val="black"/>
                    </a:solidFill>
                    <a:latin typeface="Times New Roman" panose="02020603050405020304" pitchFamily="18" charset="0"/>
                    <a:cs typeface="Times New Roman" panose="02020603050405020304" pitchFamily="18" charset="0"/>
                  </a:rPr>
                  <a:t> là:</a:t>
                </a:r>
              </a:p>
            </p:txBody>
          </p:sp>
        </mc:Choice>
        <mc:Fallback xmlns="">
          <p:sp>
            <p:nvSpPr>
              <p:cNvPr id="3" name="TextBox 2"/>
              <p:cNvSpPr txBox="1">
                <a:spLocks noRot="1" noChangeAspect="1" noMove="1" noResize="1" noEditPoints="1" noAdjustHandles="1" noChangeArrowheads="1" noChangeShapeType="1" noTextEdit="1"/>
              </p:cNvSpPr>
              <p:nvPr/>
            </p:nvSpPr>
            <p:spPr>
              <a:xfrm>
                <a:off x="2112355" y="234067"/>
                <a:ext cx="6511455" cy="1352871"/>
              </a:xfrm>
              <a:prstGeom prst="rect">
                <a:avLst/>
              </a:prstGeom>
              <a:blipFill rotWithShape="1">
                <a:blip r:embed="rId7"/>
                <a:stretch>
                  <a:fillRect l="-5" t="-29" r="8" b="5"/>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511901" y="3204314"/>
                <a:ext cx="25146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𝑥</m:t>
                    </m:r>
                    <m:r>
                      <a:rPr lang="en-US" sz="32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3200" dirty="0">
                    <a:solidFill>
                      <a:prstClr val="black"/>
                    </a:solidFill>
                    <a:latin typeface="Times New Roman" panose="02020603050405020304" pitchFamily="18" charset="0"/>
                    <a:cs typeface="Times New Roman" panose="02020603050405020304" pitchFamily="18" charset="0"/>
                  </a:rPr>
                  <a:t>3 </a:t>
                </a:r>
              </a:p>
            </p:txBody>
          </p:sp>
        </mc:Choice>
        <mc:Fallback xmlns="">
          <p:sp>
            <p:nvSpPr>
              <p:cNvPr id="4" name="TextBox 3"/>
              <p:cNvSpPr txBox="1">
                <a:spLocks noRot="1" noChangeAspect="1" noMove="1" noResize="1" noEditPoints="1" noAdjustHandles="1" noChangeArrowheads="1" noChangeShapeType="1" noTextEdit="1"/>
              </p:cNvSpPr>
              <p:nvPr/>
            </p:nvSpPr>
            <p:spPr>
              <a:xfrm>
                <a:off x="2511901" y="3204314"/>
                <a:ext cx="2514600" cy="584775"/>
              </a:xfrm>
              <a:prstGeom prst="rect">
                <a:avLst/>
              </a:prstGeom>
              <a:blipFill rotWithShape="1">
                <a:blip r:embed="rId8"/>
                <a:stretch>
                  <a:fillRect l="-271" t="-1104" r="-234" b="-1078"/>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21313" y="5898454"/>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a:t>
                </a:r>
                <a14:m>
                  <m:oMath xmlns:m="http://schemas.openxmlformats.org/officeDocument/2006/math">
                    <m:r>
                      <a:rPr lang="en-US" sz="3200" i="1">
                        <a:latin typeface="Cambria Math" panose="02040503050406030204" pitchFamily="18" charset="0"/>
                        <a:cs typeface="Times New Roman" panose="02020603050405020304" pitchFamily="18" charset="0"/>
                      </a:rPr>
                      <m:t>𝑥</m:t>
                    </m:r>
                    <m:r>
                      <a:rPr lang="en-US" sz="3200" i="1">
                        <a:latin typeface="Cambria Math" panose="02040503050406030204" pitchFamily="18" charset="0"/>
                        <a:ea typeface="Cambria Math" panose="02040503050406030204" pitchFamily="18" charset="0"/>
                        <a:cs typeface="Times New Roman" panose="02020603050405020304" pitchFamily="18" charset="0"/>
                      </a:rPr>
                      <m:t>≠</m:t>
                    </m:r>
                    <m:r>
                      <a:rPr lang="en-US" sz="3200" i="1">
                        <a:latin typeface="Cambria Math" panose="02040503050406030204" pitchFamily="18" charset="0"/>
                        <a:ea typeface="Cambria Math" panose="02040503050406030204" pitchFamily="18" charset="0"/>
                        <a:cs typeface="Times New Roman" panose="02020603050405020304" pitchFamily="18" charset="0"/>
                      </a:rPr>
                      <m:t>1</m:t>
                    </m:r>
                  </m:oMath>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21313" y="5898454"/>
                <a:ext cx="1676400" cy="584775"/>
              </a:xfrm>
              <a:prstGeom prst="rect">
                <a:avLst/>
              </a:prstGeom>
              <a:blipFill rotWithShape="1">
                <a:blip r:embed="rId9"/>
                <a:stretch>
                  <a:fillRect l="-381" t="-1184" r="-377" b="-998"/>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621313" y="4551384"/>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a:t>
                </a:r>
                <a:r>
                  <a:rPr lang="en-US" sz="3200" dirty="0">
                    <a:cs typeface="Times New Roman" panose="02020603050405020304" pitchFamily="18" charset="0"/>
                  </a:rPr>
                  <a:t> </a:t>
                </a:r>
                <a14:m>
                  <m:oMath xmlns:m="http://schemas.openxmlformats.org/officeDocument/2006/math">
                    <m:r>
                      <a:rPr lang="en-US" sz="3200" i="1">
                        <a:latin typeface="Cambria Math" panose="02040503050406030204" pitchFamily="18" charset="0"/>
                        <a:cs typeface="Times New Roman" panose="02020603050405020304" pitchFamily="18" charset="0"/>
                      </a:rPr>
                      <m:t>𝑥</m:t>
                    </m:r>
                    <m:r>
                      <a:rPr lang="en-US" sz="3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dirty="0">
                    <a:solidFill>
                      <a:prstClr val="black"/>
                    </a:solidFill>
                    <a:latin typeface="Times New Roman" panose="02020603050405020304" pitchFamily="18" charset="0"/>
                    <a:cs typeface="Times New Roman" panose="02020603050405020304" pitchFamily="18" charset="0"/>
                  </a:rPr>
                  <a:t>5</a:t>
                </a:r>
              </a:p>
            </p:txBody>
          </p:sp>
        </mc:Choice>
        <mc:Fallback xmlns="">
          <p:sp>
            <p:nvSpPr>
              <p:cNvPr id="7" name="TextBox 6"/>
              <p:cNvSpPr txBox="1">
                <a:spLocks noRot="1" noChangeAspect="1" noMove="1" noResize="1" noEditPoints="1" noAdjustHandles="1" noChangeArrowheads="1" noChangeShapeType="1" noTextEdit="1"/>
              </p:cNvSpPr>
              <p:nvPr/>
            </p:nvSpPr>
            <p:spPr>
              <a:xfrm>
                <a:off x="2621313" y="4551384"/>
                <a:ext cx="1676400" cy="584775"/>
              </a:xfrm>
              <a:prstGeom prst="rect">
                <a:avLst/>
              </a:prstGeom>
              <a:blipFill rotWithShape="1">
                <a:blip r:embed="rId10"/>
                <a:stretch>
                  <a:fillRect l="-381" t="-1144" r="-377" b="-1038"/>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11902" y="2014228"/>
                <a:ext cx="251459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a:t>
                </a:r>
                <a14:m>
                  <m:oMath xmlns:m="http://schemas.openxmlformats.org/officeDocument/2006/math">
                    <m:r>
                      <a:rPr lang="en-US" sz="3200" i="1">
                        <a:latin typeface="Cambria Math" panose="02040503050406030204" pitchFamily="18" charset="0"/>
                        <a:cs typeface="Times New Roman" panose="02020603050405020304" pitchFamily="18" charset="0"/>
                      </a:rPr>
                      <m:t>𝑥</m:t>
                    </m:r>
                    <m:r>
                      <a:rPr lang="en-US" sz="3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dirty="0">
                    <a:solidFill>
                      <a:prstClr val="black"/>
                    </a:solidFill>
                    <a:latin typeface="Times New Roman" panose="02020603050405020304" pitchFamily="18" charset="0"/>
                    <a:cs typeface="Times New Roman" panose="02020603050405020304" pitchFamily="18" charset="0"/>
                  </a:rPr>
                  <a:t>0</a:t>
                </a:r>
              </a:p>
            </p:txBody>
          </p:sp>
        </mc:Choice>
        <mc:Fallback xmlns="">
          <p:sp>
            <p:nvSpPr>
              <p:cNvPr id="8" name="TextBox 7"/>
              <p:cNvSpPr txBox="1">
                <a:spLocks noRot="1" noChangeAspect="1" noMove="1" noResize="1" noEditPoints="1" noAdjustHandles="1" noChangeArrowheads="1" noChangeShapeType="1" noTextEdit="1"/>
              </p:cNvSpPr>
              <p:nvPr/>
            </p:nvSpPr>
            <p:spPr>
              <a:xfrm>
                <a:off x="2511902" y="2014228"/>
                <a:ext cx="2514599" cy="584775"/>
              </a:xfrm>
              <a:prstGeom prst="rect">
                <a:avLst/>
              </a:prstGeom>
              <a:blipFill rotWithShape="1">
                <a:blip r:embed="rId11"/>
                <a:stretch>
                  <a:fillRect l="-271" t="-1087" r="-234" b="-986"/>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292330" y="2345801"/>
            <a:ext cx="609600" cy="609600"/>
          </a:xfrm>
          <a:prstGeom prst="rect">
            <a:avLst/>
          </a:prstGeom>
        </p:spPr>
      </p:pic>
      <p:sp>
        <p:nvSpPr>
          <p:cNvPr id="16" name="Cloud 15"/>
          <p:cNvSpPr/>
          <p:nvPr/>
        </p:nvSpPr>
        <p:spPr>
          <a:xfrm>
            <a:off x="6324600" y="2438400"/>
            <a:ext cx="2973338" cy="1891006"/>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7107382" y="2780300"/>
            <a:ext cx="1752600"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761819" y="4534666"/>
            <a:ext cx="859494" cy="875535"/>
          </a:xfrm>
          <a:prstGeom prst="rect">
            <a:avLst/>
          </a:prstGeom>
        </p:spPr>
      </p:pic>
      <p:pic>
        <p:nvPicPr>
          <p:cNvPr id="19" name="Picture 18"/>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752599" y="5781519"/>
            <a:ext cx="859494" cy="875535"/>
          </a:xfrm>
          <a:prstGeom prst="rect">
            <a:avLst/>
          </a:prstGeom>
        </p:spPr>
      </p:pic>
      <p:pic>
        <p:nvPicPr>
          <p:cNvPr id="20" name="Picture 19"/>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81023" y="1866981"/>
            <a:ext cx="830879" cy="846386"/>
          </a:xfrm>
          <a:prstGeom prst="rect">
            <a:avLst/>
          </a:prstGeom>
        </p:spPr>
      </p:pic>
      <p:pic>
        <p:nvPicPr>
          <p:cNvPr id="21" name="q4">
            <a:hlinkClick r:id="rId18" action="ppaction://hlinksldjump"/>
          </p:cNvPr>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a:fillRect/>
          </a:stretch>
        </p:blipFill>
        <p:spPr>
          <a:xfrm>
            <a:off x="9304969" y="5410200"/>
            <a:ext cx="1363031" cy="1350352"/>
          </a:xfrm>
          <a:prstGeom prst="rect">
            <a:avLst/>
          </a:prstGeom>
        </p:spPr>
      </p:pic>
      <p:grpSp>
        <p:nvGrpSpPr>
          <p:cNvPr id="22" name="times up"/>
          <p:cNvGrpSpPr/>
          <p:nvPr/>
        </p:nvGrpSpPr>
        <p:grpSpPr>
          <a:xfrm>
            <a:off x="9305353" y="1752029"/>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20467" y="420"/>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220200" y="304800"/>
            <a:ext cx="1370670" cy="1366322"/>
          </a:xfrm>
          <a:prstGeom prst="rect">
            <a:avLst/>
          </a:prstGeom>
        </p:spPr>
      </p:pic>
      <p:grpSp>
        <p:nvGrpSpPr>
          <p:cNvPr id="27" name="Clock hand spin"/>
          <p:cNvGrpSpPr/>
          <p:nvPr/>
        </p:nvGrpSpPr>
        <p:grpSpPr>
          <a:xfrm rot="1786145">
            <a:off x="9642686" y="882171"/>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062970" y="927534"/>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10384" y="1181181"/>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464659" y="965104"/>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748556" y="681313"/>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30571" y="117803"/>
            <a:ext cx="6745207" cy="163483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3" name="TextBox 2"/>
          <p:cNvSpPr txBox="1"/>
          <p:nvPr/>
        </p:nvSpPr>
        <p:spPr>
          <a:xfrm>
            <a:off x="2050711" y="280334"/>
            <a:ext cx="6419811" cy="1077218"/>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Nghiệm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hệ</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trình</a:t>
            </a:r>
            <a:r>
              <a:rPr lang="en-US" sz="3200" dirty="0">
                <a:solidFill>
                  <a:prstClr val="black"/>
                </a:solidFill>
                <a:latin typeface="Times New Roman" panose="02020603050405020304" pitchFamily="18" charset="0"/>
                <a:cs typeface="Times New Roman" panose="02020603050405020304" pitchFamily="18" charset="0"/>
              </a:rPr>
              <a:t>:</a:t>
            </a:r>
          </a:p>
          <a:p>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2518996" y="5958564"/>
            <a:ext cx="3253151"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(x; y) = (4; 5)</a:t>
            </a:r>
          </a:p>
        </p:txBody>
      </p:sp>
      <p:sp>
        <p:nvSpPr>
          <p:cNvPr id="6" name="TextBox 5"/>
          <p:cNvSpPr txBox="1"/>
          <p:nvPr/>
        </p:nvSpPr>
        <p:spPr>
          <a:xfrm>
            <a:off x="2522648" y="2165057"/>
            <a:ext cx="309265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(x; y) = (5; 4)</a:t>
            </a:r>
          </a:p>
        </p:txBody>
      </p:sp>
      <p:sp>
        <p:nvSpPr>
          <p:cNvPr id="7" name="TextBox 6"/>
          <p:cNvSpPr txBox="1"/>
          <p:nvPr/>
        </p:nvSpPr>
        <p:spPr>
          <a:xfrm>
            <a:off x="2518997" y="4619855"/>
            <a:ext cx="325315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(x; y) = (-4; -5)</a:t>
            </a:r>
          </a:p>
        </p:txBody>
      </p:sp>
      <p:sp>
        <p:nvSpPr>
          <p:cNvPr id="8" name="TextBox 7"/>
          <p:cNvSpPr txBox="1"/>
          <p:nvPr/>
        </p:nvSpPr>
        <p:spPr>
          <a:xfrm>
            <a:off x="2518996" y="3452486"/>
            <a:ext cx="3253153"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(x; y) = (-5; -4)</a:t>
            </a: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292330" y="2345801"/>
            <a:ext cx="609600" cy="609600"/>
          </a:xfrm>
          <a:prstGeom prst="rect">
            <a:avLst/>
          </a:prstGeom>
        </p:spPr>
      </p:pic>
      <p:sp>
        <p:nvSpPr>
          <p:cNvPr id="16" name="Cloud 15"/>
          <p:cNvSpPr/>
          <p:nvPr/>
        </p:nvSpPr>
        <p:spPr>
          <a:xfrm>
            <a:off x="5808821" y="4729701"/>
            <a:ext cx="3092653" cy="185429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6661110" y="5015310"/>
            <a:ext cx="1643574"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30034" y="4548591"/>
            <a:ext cx="916337" cy="933439"/>
          </a:xfrm>
          <a:prstGeom prst="rect">
            <a:avLst/>
          </a:prstGeom>
        </p:spPr>
      </p:pic>
      <p:pic>
        <p:nvPicPr>
          <p:cNvPr id="19" name="Picture 18"/>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15827" y="2042542"/>
            <a:ext cx="944753" cy="962385"/>
          </a:xfrm>
          <a:prstGeom prst="rect">
            <a:avLst/>
          </a:prstGeom>
        </p:spPr>
      </p:pic>
      <p:pic>
        <p:nvPicPr>
          <p:cNvPr id="20" name="Picture 19"/>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15827" y="3248426"/>
            <a:ext cx="944753" cy="962386"/>
          </a:xfrm>
          <a:prstGeom prst="rect">
            <a:avLst/>
          </a:prstGeom>
        </p:spPr>
      </p:pic>
      <p:pic>
        <p:nvPicPr>
          <p:cNvPr id="21" name="q5">
            <a:hlinkClick r:id="rId13" action="ppaction://hlinksldjump"/>
          </p:cNvPr>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96864" y="5410200"/>
            <a:ext cx="1499175" cy="1499175"/>
          </a:xfrm>
          <a:prstGeom prst="rect">
            <a:avLst/>
          </a:prstGeom>
        </p:spPr>
      </p:pic>
      <p:grpSp>
        <p:nvGrpSpPr>
          <p:cNvPr id="22" name="times up"/>
          <p:cNvGrpSpPr/>
          <p:nvPr/>
        </p:nvGrpSpPr>
        <p:grpSpPr>
          <a:xfrm>
            <a:off x="9364158" y="1792767"/>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79272" y="4115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79005" y="345538"/>
            <a:ext cx="1370670" cy="1366322"/>
          </a:xfrm>
          <a:prstGeom prst="rect">
            <a:avLst/>
          </a:prstGeom>
        </p:spPr>
      </p:pic>
      <p:grpSp>
        <p:nvGrpSpPr>
          <p:cNvPr id="27" name="Clock hand spin"/>
          <p:cNvGrpSpPr/>
          <p:nvPr/>
        </p:nvGrpSpPr>
        <p:grpSpPr>
          <a:xfrm rot="1786145">
            <a:off x="9701491" y="922909"/>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121775" y="968272"/>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69189" y="1221919"/>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523464" y="1005842"/>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807361" y="722051"/>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graphicFrame>
        <p:nvGraphicFramePr>
          <p:cNvPr id="5" name="Object 4"/>
          <p:cNvGraphicFramePr>
            <a:graphicFrameLocks noChangeAspect="1"/>
          </p:cNvGraphicFramePr>
          <p:nvPr/>
        </p:nvGraphicFramePr>
        <p:xfrm>
          <a:off x="6951663" y="107950"/>
          <a:ext cx="1584325" cy="1177925"/>
        </p:xfrm>
        <a:graphic>
          <a:graphicData uri="http://schemas.openxmlformats.org/presentationml/2006/ole">
            <mc:AlternateContent xmlns:mc="http://schemas.openxmlformats.org/markup-compatibility/2006">
              <mc:Choice xmlns:v="urn:schemas-microsoft-com:vml" Requires="v">
                <p:oleObj name="Equation" r:id="rId16" imgW="20421600" imgH="13716000" progId="Equation.DSMT4">
                  <p:embed/>
                </p:oleObj>
              </mc:Choice>
              <mc:Fallback>
                <p:oleObj name="Equation" r:id="rId16" imgW="20421600" imgH="13716000" progId="Equation.DSMT4">
                  <p:embed/>
                  <p:pic>
                    <p:nvPicPr>
                      <p:cNvPr id="0" name="Picture 1055"/>
                      <p:cNvPicPr/>
                      <p:nvPr/>
                    </p:nvPicPr>
                    <p:blipFill>
                      <a:blip r:embed="rId17"/>
                      <a:stretch>
                        <a:fillRect/>
                      </a:stretch>
                    </p:blipFill>
                    <p:spPr>
                      <a:xfrm>
                        <a:off x="6951663" y="107950"/>
                        <a:ext cx="1584325" cy="117792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81100" y="117763"/>
            <a:ext cx="7545410" cy="172368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3" name="TextBox 2"/>
          <p:cNvSpPr txBox="1"/>
          <p:nvPr/>
        </p:nvSpPr>
        <p:spPr>
          <a:xfrm>
            <a:off x="1203388" y="422563"/>
            <a:ext cx="7545410" cy="1077218"/>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Giải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trình</a:t>
            </a:r>
            <a:r>
              <a:rPr lang="en-US" sz="3200" dirty="0">
                <a:solidFill>
                  <a:prstClr val="black"/>
                </a:solidFill>
                <a:latin typeface="Times New Roman" panose="02020603050405020304" pitchFamily="18" charset="0"/>
                <a:cs typeface="Times New Roman" panose="02020603050405020304" pitchFamily="18" charset="0"/>
              </a:rPr>
              <a:t> x(2x – 1) + 5(2x – 1) = 0</a:t>
            </a:r>
          </a:p>
          <a:p>
            <a:r>
              <a:rPr lang="en-US" sz="3200" dirty="0">
                <a:solidFill>
                  <a:prstClr val="black"/>
                </a:solidFill>
                <a:latin typeface="Times New Roman" panose="02020603050405020304" pitchFamily="18" charset="0"/>
                <a:cs typeface="Times New Roman" panose="02020603050405020304" pitchFamily="18" charset="0"/>
              </a:rPr>
              <a:t>Ta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nghiệm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4" name="TextBox 3"/>
              <p:cNvSpPr txBox="1"/>
              <p:nvPr/>
            </p:nvSpPr>
            <p:spPr>
              <a:xfrm>
                <a:off x="2438399" y="2188595"/>
                <a:ext cx="3681845" cy="79034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x = -5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x =</a:t>
                </a:r>
                <a:r>
                  <a:rPr lang="en-US" sz="3200" dirty="0">
                    <a:solidFill>
                      <a:prstClr val="black"/>
                    </a:solidFill>
                    <a:cs typeface="Times New Roman" panose="02020603050405020304"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b="0" i="1" smtClean="0">
                            <a:solidFill>
                              <a:prstClr val="black"/>
                            </a:solidFill>
                            <a:latin typeface="Cambria Math" panose="02040503050406030204" pitchFamily="18" charset="0"/>
                            <a:cs typeface="Times New Roman" panose="02020603050405020304" pitchFamily="18" charset="0"/>
                          </a:rPr>
                          <m:t>1</m:t>
                        </m:r>
                      </m:num>
                      <m:den>
                        <m:r>
                          <a:rPr lang="en-US" sz="3200" i="1">
                            <a:solidFill>
                              <a:prstClr val="black"/>
                            </a:solidFill>
                            <a:latin typeface="Cambria Math" panose="02040503050406030204" pitchFamily="18" charset="0"/>
                            <a:cs typeface="Times New Roman" panose="02020603050405020304" pitchFamily="18" charset="0"/>
                          </a:rPr>
                          <m:t>2</m:t>
                        </m:r>
                      </m:den>
                    </m:f>
                  </m:oMath>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438399" y="2188595"/>
                <a:ext cx="3681845" cy="790345"/>
              </a:xfrm>
              <a:prstGeom prst="rect">
                <a:avLst/>
              </a:prstGeom>
              <a:blipFill rotWithShape="1">
                <a:blip r:embed="rId7"/>
                <a:stretch>
                  <a:fillRect l="-190" t="-852" r="-169" b="-784"/>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434936" y="5937287"/>
                <a:ext cx="3636820" cy="7877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x = -5 </a:t>
                </a:r>
                <a:r>
                  <a:rPr lang="en-US" sz="3200" dirty="0" err="1">
                    <a:solidFill>
                      <a:prstClr val="black"/>
                    </a:solidFill>
                    <a:latin typeface="Times New Roman" panose="02020603050405020304" pitchFamily="18" charset="0"/>
                    <a:cs typeface="Times New Roman" panose="02020603050405020304" pitchFamily="18" charset="0"/>
                  </a:rPr>
                  <a:t>hoặc</a:t>
                </a:r>
                <a:r>
                  <a:rPr lang="en-US" sz="3200" dirty="0">
                    <a:solidFill>
                      <a:prstClr val="black"/>
                    </a:solidFill>
                    <a:latin typeface="Times New Roman" panose="02020603050405020304" pitchFamily="18" charset="0"/>
                    <a:cs typeface="Times New Roman" panose="02020603050405020304" pitchFamily="18" charset="0"/>
                  </a:rPr>
                  <a:t> x =</a:t>
                </a:r>
                <a:r>
                  <a:rPr lang="en-US" sz="3200" dirty="0">
                    <a:solidFill>
                      <a:prstClr val="black"/>
                    </a:solidFill>
                    <a:cs typeface="Times New Roman" panose="02020603050405020304"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i="1">
                            <a:solidFill>
                              <a:prstClr val="black"/>
                            </a:solidFill>
                            <a:latin typeface="Cambria Math" panose="02040503050406030204" pitchFamily="18" charset="0"/>
                            <a:cs typeface="Times New Roman" panose="02020603050405020304" pitchFamily="18" charset="0"/>
                          </a:rPr>
                          <m:t>1</m:t>
                        </m:r>
                      </m:num>
                      <m:den>
                        <m:r>
                          <a:rPr lang="en-US" sz="3200" i="1">
                            <a:solidFill>
                              <a:prstClr val="black"/>
                            </a:solidFill>
                            <a:latin typeface="Cambria Math" panose="02040503050406030204" pitchFamily="18" charset="0"/>
                            <a:cs typeface="Times New Roman" panose="02020603050405020304" pitchFamily="18" charset="0"/>
                          </a:rPr>
                          <m:t>2</m:t>
                        </m:r>
                      </m:den>
                    </m:f>
                  </m:oMath>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434936" y="5937287"/>
                <a:ext cx="3636820" cy="787716"/>
              </a:xfrm>
              <a:prstGeom prst="rect">
                <a:avLst/>
              </a:prstGeom>
              <a:blipFill rotWithShape="1">
                <a:blip r:embed="rId8"/>
                <a:stretch>
                  <a:fillRect l="-184" t="-811" r="-160" b="-761"/>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34936" y="4711466"/>
                <a:ext cx="1676400" cy="79034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x =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b="0" i="1" smtClean="0">
                            <a:solidFill>
                              <a:prstClr val="black"/>
                            </a:solidFill>
                            <a:latin typeface="Cambria Math" panose="02040503050406030204" pitchFamily="18" charset="0"/>
                            <a:cs typeface="Times New Roman" panose="02020603050405020304" pitchFamily="18" charset="0"/>
                          </a:rPr>
                          <m:t>1</m:t>
                        </m:r>
                      </m:num>
                      <m:den>
                        <m:r>
                          <a:rPr lang="en-US" sz="3200" i="1">
                            <a:solidFill>
                              <a:prstClr val="black"/>
                            </a:solidFill>
                            <a:latin typeface="Cambria Math" panose="02040503050406030204" pitchFamily="18" charset="0"/>
                            <a:cs typeface="Times New Roman" panose="02020603050405020304" pitchFamily="18" charset="0"/>
                          </a:rPr>
                          <m:t>2</m:t>
                        </m:r>
                      </m:den>
                    </m:f>
                  </m:oMath>
                </a14:m>
                <a:r>
                  <a:rPr lang="en-US" sz="32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2434936" y="4711466"/>
                <a:ext cx="1676400" cy="790345"/>
              </a:xfrm>
              <a:prstGeom prst="rect">
                <a:avLst/>
              </a:prstGeom>
              <a:blipFill rotWithShape="1">
                <a:blip r:embed="rId9"/>
                <a:stretch>
                  <a:fillRect l="-399" t="-854" r="-358" b="-782"/>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434936" y="3516236"/>
                <a:ext cx="363682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a:t>
                </a:r>
                <a14:m>
                  <m:oMath xmlns:m="http://schemas.openxmlformats.org/officeDocument/2006/math">
                    <m:r>
                      <a:rPr lang="en-US" sz="3200" b="0" i="1" smtClean="0">
                        <a:solidFill>
                          <a:prstClr val="black"/>
                        </a:solidFill>
                        <a:latin typeface="Cambria Math" panose="02040503050406030204" pitchFamily="18" charset="0"/>
                        <a:cs typeface="Times New Roman" panose="02020603050405020304" pitchFamily="18" charset="0"/>
                      </a:rPr>
                      <m:t>𝑥</m:t>
                    </m:r>
                    <m:r>
                      <a:rPr lang="en-US" sz="3200" b="0" i="1" smtClean="0">
                        <a:solidFill>
                          <a:prstClr val="black"/>
                        </a:solidFill>
                        <a:latin typeface="Cambria Math" panose="02040503050406030204" pitchFamily="18" charset="0"/>
                        <a:cs typeface="Times New Roman" panose="02020603050405020304" pitchFamily="18" charset="0"/>
                      </a:rPr>
                      <m:t>=−</m:t>
                    </m:r>
                    <m:r>
                      <a:rPr lang="en-US" sz="3200" b="0" i="1" smtClean="0">
                        <a:solidFill>
                          <a:prstClr val="black"/>
                        </a:solidFill>
                        <a:latin typeface="Cambria Math" panose="02040503050406030204" pitchFamily="18" charset="0"/>
                        <a:cs typeface="Times New Roman" panose="02020603050405020304" pitchFamily="18" charset="0"/>
                      </a:rPr>
                      <m:t>5</m:t>
                    </m:r>
                  </m:oMath>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434936" y="3516236"/>
                <a:ext cx="3636820" cy="584775"/>
              </a:xfrm>
              <a:prstGeom prst="rect">
                <a:avLst/>
              </a:prstGeom>
              <a:blipFill rotWithShape="1">
                <a:blip r:embed="rId10"/>
                <a:stretch>
                  <a:fillRect l="-184" t="-1127" r="-160" b="-1055"/>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92330" y="2345801"/>
            <a:ext cx="609600" cy="609600"/>
          </a:xfrm>
          <a:prstGeom prst="rect">
            <a:avLst/>
          </a:prstGeom>
        </p:spPr>
      </p:pic>
      <p:sp>
        <p:nvSpPr>
          <p:cNvPr id="16" name="Cloud 15"/>
          <p:cNvSpPr/>
          <p:nvPr/>
        </p:nvSpPr>
        <p:spPr>
          <a:xfrm>
            <a:off x="6120245" y="2338189"/>
            <a:ext cx="2957946" cy="1942102"/>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6882245" y="2719189"/>
            <a:ext cx="1600200" cy="1077218"/>
          </a:xfrm>
          <a:prstGeom prst="rect">
            <a:avLst/>
          </a:prstGeom>
          <a:noFill/>
        </p:spPr>
        <p:txBody>
          <a:bodyPr wrap="square" rtlCol="0">
            <a:spAutoFit/>
          </a:bodyPr>
          <a:lstStyle/>
          <a:p>
            <a:pPr algn="ctr"/>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485793" y="5796698"/>
            <a:ext cx="1004455" cy="1023202"/>
          </a:xfrm>
          <a:prstGeom prst="rect">
            <a:avLst/>
          </a:prstGeom>
        </p:spPr>
      </p:pic>
      <p:pic>
        <p:nvPicPr>
          <p:cNvPr id="19" name="Picture 18"/>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431040" y="4612518"/>
            <a:ext cx="1003896" cy="1022632"/>
          </a:xfrm>
          <a:prstGeom prst="rect">
            <a:avLst/>
          </a:prstGeom>
        </p:spPr>
      </p:pic>
      <p:pic>
        <p:nvPicPr>
          <p:cNvPr id="20" name="Picture 19"/>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444006" y="3383826"/>
            <a:ext cx="990931" cy="1009425"/>
          </a:xfrm>
          <a:prstGeom prst="rect">
            <a:avLst/>
          </a:prstGeom>
        </p:spPr>
      </p:pic>
      <p:pic>
        <p:nvPicPr>
          <p:cNvPr id="21" name="q6">
            <a:hlinkClick r:id="rId19" action="ppaction://hlinksldjump"/>
          </p:cNvPr>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a:fillRect/>
          </a:stretch>
        </p:blipFill>
        <p:spPr>
          <a:xfrm>
            <a:off x="9448693" y="5556210"/>
            <a:ext cx="1219307" cy="1355511"/>
          </a:xfrm>
          <a:prstGeom prst="rect">
            <a:avLst/>
          </a:prstGeom>
        </p:spPr>
      </p:pic>
      <p:grpSp>
        <p:nvGrpSpPr>
          <p:cNvPr id="22" name="times up"/>
          <p:cNvGrpSpPr/>
          <p:nvPr/>
        </p:nvGrpSpPr>
        <p:grpSpPr>
          <a:xfrm>
            <a:off x="9382482" y="1792767"/>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97596" y="4115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297329" y="345538"/>
            <a:ext cx="1370670" cy="1366322"/>
          </a:xfrm>
          <a:prstGeom prst="rect">
            <a:avLst/>
          </a:prstGeom>
        </p:spPr>
      </p:pic>
      <p:grpSp>
        <p:nvGrpSpPr>
          <p:cNvPr id="27" name="Clock hand spin"/>
          <p:cNvGrpSpPr/>
          <p:nvPr/>
        </p:nvGrpSpPr>
        <p:grpSpPr>
          <a:xfrm rot="1786145">
            <a:off x="9719815" y="922909"/>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140099" y="968272"/>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87513" y="1221919"/>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541788" y="1005842"/>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825685" y="722051"/>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4744" y="1395953"/>
            <a:ext cx="8200416" cy="2905604"/>
          </a:xfrm>
          <a:prstGeom prst="rect">
            <a:avLst/>
          </a:prstGeom>
          <a:noFill/>
        </p:spPr>
        <p:txBody>
          <a:bodyPr wrap="square">
            <a:spAutoFit/>
          </a:bodyPr>
          <a:lstStyle/>
          <a:p>
            <a:pPr algn="ctr">
              <a:spcAft>
                <a:spcPts val="600"/>
              </a:spcAft>
            </a:pPr>
            <a:r>
              <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TẬP </a:t>
            </a:r>
          </a:p>
          <a:p>
            <a:pPr algn="ctr">
              <a:spcAft>
                <a:spcPts val="600"/>
              </a:spcAft>
            </a:pPr>
            <a:r>
              <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CUỐI CHƯƠNG I</a:t>
            </a:r>
          </a:p>
          <a:p>
            <a:pPr algn="ctr">
              <a:lnSpc>
                <a:spcPct val="150000"/>
              </a:lnSpc>
              <a:spcAft>
                <a:spcPts val="800"/>
              </a:spcAf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2471</Words>
  <Application>Microsoft Office PowerPoint</Application>
  <PresentationFormat>Widescreen</PresentationFormat>
  <Paragraphs>243</Paragraphs>
  <Slides>31</Slides>
  <Notes>0</Notes>
  <HiddenSlides>0</HiddenSlides>
  <MMClips>25</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44" baseType="lpstr">
      <vt:lpstr>Microsoft YaHei</vt:lpstr>
      <vt:lpstr>Agency FB</vt:lpstr>
      <vt:lpstr>Arial</vt:lpstr>
      <vt:lpstr>Calibri</vt:lpstr>
      <vt:lpstr>Calibri Light</vt:lpstr>
      <vt:lpstr>Cambria Math</vt:lpstr>
      <vt:lpstr>Times New Roman</vt:lpstr>
      <vt:lpstr>Trebuchet MS</vt:lpstr>
      <vt:lpstr>Wingdings 3</vt:lpstr>
      <vt:lpstr>Facet</vt:lpstr>
      <vt:lpstr>Office Theme</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80</cp:revision>
  <dcterms:created xsi:type="dcterms:W3CDTF">2023-06-19T08:36:00Z</dcterms:created>
  <dcterms:modified xsi:type="dcterms:W3CDTF">2025-06-09T07:05:46Z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095BD2B0ACFA4BCCBCF1EAC3CB3DC1D7_12</vt:lpwstr>
  </property>
  <property fmtid="{D5CDD505-2E9C-101B-9397-08002B2CF9AE}" pid="3" name="KSOProductBuildVer">
    <vt:lpwstr>1033-12.2.0.17119</vt:lpwstr>
  </property>
</Properties>
</file>