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93" r:id="rId2"/>
    <p:sldId id="298" r:id="rId3"/>
    <p:sldId id="299" r:id="rId4"/>
    <p:sldId id="300" r:id="rId5"/>
    <p:sldId id="302" r:id="rId6"/>
    <p:sldId id="304" r:id="rId7"/>
    <p:sldId id="305" r:id="rId8"/>
    <p:sldId id="306" r:id="rId9"/>
    <p:sldId id="307" r:id="rId10"/>
  </p:sldIdLst>
  <p:sldSz cx="12192000" cy="6858000"/>
  <p:notesSz cx="6858000" cy="9144000"/>
  <p:defaultTex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D4CD"/>
    <a:srgbClr val="EC6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38"/>
    <p:restoredTop sz="94201" autoAdjust="0"/>
  </p:normalViewPr>
  <p:slideViewPr>
    <p:cSldViewPr snapToGrid="0" snapToObjects="1">
      <p:cViewPr varScale="1">
        <p:scale>
          <a:sx n="103" d="100"/>
          <a:sy n="103" d="100"/>
        </p:scale>
        <p:origin x="11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F0ECB-069C-E34A-8C18-21EA591902E6}" type="datetimeFigureOut">
              <a:rPr lang="en-VN" smtClean="0"/>
              <a:t>19/12/2024</a:t>
            </a:fld>
            <a:endParaRPr lang="en-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D74C7-F9EE-6C4F-90FE-902243ED7CC7}" type="slidenum">
              <a:rPr lang="en-VN" smtClean="0"/>
              <a:t>‹#›</a:t>
            </a:fld>
            <a:endParaRPr lang="en-VN"/>
          </a:p>
        </p:txBody>
      </p:sp>
    </p:spTree>
    <p:extLst>
      <p:ext uri="{BB962C8B-B14F-4D97-AF65-F5344CB8AC3E}">
        <p14:creationId xmlns:p14="http://schemas.microsoft.com/office/powerpoint/2010/main" val="327384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1</a:t>
            </a:fld>
            <a:endParaRPr lang="en-VN"/>
          </a:p>
        </p:txBody>
      </p:sp>
    </p:spTree>
    <p:extLst>
      <p:ext uri="{BB962C8B-B14F-4D97-AF65-F5344CB8AC3E}">
        <p14:creationId xmlns:p14="http://schemas.microsoft.com/office/powerpoint/2010/main" val="344156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2</a:t>
            </a:fld>
            <a:endParaRPr lang="en-VN"/>
          </a:p>
        </p:txBody>
      </p:sp>
    </p:spTree>
    <p:extLst>
      <p:ext uri="{BB962C8B-B14F-4D97-AF65-F5344CB8AC3E}">
        <p14:creationId xmlns:p14="http://schemas.microsoft.com/office/powerpoint/2010/main" val="234884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3</a:t>
            </a:fld>
            <a:endParaRPr lang="en-VN"/>
          </a:p>
        </p:txBody>
      </p:sp>
    </p:spTree>
    <p:extLst>
      <p:ext uri="{BB962C8B-B14F-4D97-AF65-F5344CB8AC3E}">
        <p14:creationId xmlns:p14="http://schemas.microsoft.com/office/powerpoint/2010/main" val="225720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4</a:t>
            </a:fld>
            <a:endParaRPr lang="en-VN"/>
          </a:p>
        </p:txBody>
      </p:sp>
    </p:spTree>
    <p:extLst>
      <p:ext uri="{BB962C8B-B14F-4D97-AF65-F5344CB8AC3E}">
        <p14:creationId xmlns:p14="http://schemas.microsoft.com/office/powerpoint/2010/main" val="264298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5</a:t>
            </a:fld>
            <a:endParaRPr lang="en-VN"/>
          </a:p>
        </p:txBody>
      </p:sp>
    </p:spTree>
    <p:extLst>
      <p:ext uri="{BB962C8B-B14F-4D97-AF65-F5344CB8AC3E}">
        <p14:creationId xmlns:p14="http://schemas.microsoft.com/office/powerpoint/2010/main" val="3698095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6</a:t>
            </a:fld>
            <a:endParaRPr lang="en-VN"/>
          </a:p>
        </p:txBody>
      </p:sp>
    </p:spTree>
    <p:extLst>
      <p:ext uri="{BB962C8B-B14F-4D97-AF65-F5344CB8AC3E}">
        <p14:creationId xmlns:p14="http://schemas.microsoft.com/office/powerpoint/2010/main" val="114933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7</a:t>
            </a:fld>
            <a:endParaRPr lang="en-VN"/>
          </a:p>
        </p:txBody>
      </p:sp>
    </p:spTree>
    <p:extLst>
      <p:ext uri="{BB962C8B-B14F-4D97-AF65-F5344CB8AC3E}">
        <p14:creationId xmlns:p14="http://schemas.microsoft.com/office/powerpoint/2010/main" val="331668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8</a:t>
            </a:fld>
            <a:endParaRPr lang="en-VN"/>
          </a:p>
        </p:txBody>
      </p:sp>
    </p:spTree>
    <p:extLst>
      <p:ext uri="{BB962C8B-B14F-4D97-AF65-F5344CB8AC3E}">
        <p14:creationId xmlns:p14="http://schemas.microsoft.com/office/powerpoint/2010/main" val="3937197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4D3D74C7-F9EE-6C4F-90FE-902243ED7CC7}" type="slidenum">
              <a:rPr lang="en-VN" smtClean="0"/>
              <a:t>9</a:t>
            </a:fld>
            <a:endParaRPr lang="en-VN"/>
          </a:p>
        </p:txBody>
      </p:sp>
    </p:spTree>
    <p:extLst>
      <p:ext uri="{BB962C8B-B14F-4D97-AF65-F5344CB8AC3E}">
        <p14:creationId xmlns:p14="http://schemas.microsoft.com/office/powerpoint/2010/main" val="311651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0773-F290-FE45-83BE-A9D8C709D2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F8A13871-78E7-C741-A916-DE02B9DA4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5E2CE49D-678B-0947-90D0-1AF094E74F3A}"/>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5" name="Footer Placeholder 4">
            <a:extLst>
              <a:ext uri="{FF2B5EF4-FFF2-40B4-BE49-F238E27FC236}">
                <a16:creationId xmlns:a16="http://schemas.microsoft.com/office/drawing/2014/main" id="{AD23758D-A821-A64E-A50B-82BA582506B3}"/>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ED5B9098-F9DA-1F44-950C-E2E39F652D9B}"/>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1297146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D71EE-EE1A-F448-9A6F-D506A2EF4CB0}"/>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6E617E6-42B8-094F-AF74-49EF87D618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777FBA6-CCE8-4A44-B3BC-17BC56537A73}"/>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5" name="Footer Placeholder 4">
            <a:extLst>
              <a:ext uri="{FF2B5EF4-FFF2-40B4-BE49-F238E27FC236}">
                <a16:creationId xmlns:a16="http://schemas.microsoft.com/office/drawing/2014/main" id="{B19801B8-B47C-AE4F-A500-3495C97F5157}"/>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B91E3E60-BC74-3B47-8288-3120D38252EC}"/>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33141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017174-5BCB-DD4F-A350-E706DBBFBE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09C77B41-8FDD-B34C-BF7D-B64090D529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2E5E08D8-1BEE-2B4C-A468-B6B2634A08A3}"/>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5" name="Footer Placeholder 4">
            <a:extLst>
              <a:ext uri="{FF2B5EF4-FFF2-40B4-BE49-F238E27FC236}">
                <a16:creationId xmlns:a16="http://schemas.microsoft.com/office/drawing/2014/main" id="{257745E6-8CFF-B242-81C6-0CFCFA637BF1}"/>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A748C3E6-42E2-3F42-88B5-5DE981E0CD19}"/>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30649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B6743-E69C-B946-87FB-045555AF8BFA}"/>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5C78EB27-943A-6944-9592-17B26DA86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D7D58958-D88A-9A4B-8D84-46DD090FA855}"/>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5" name="Footer Placeholder 4">
            <a:extLst>
              <a:ext uri="{FF2B5EF4-FFF2-40B4-BE49-F238E27FC236}">
                <a16:creationId xmlns:a16="http://schemas.microsoft.com/office/drawing/2014/main" id="{1BDD7CE0-21C5-2D42-B79B-FEA27A3D6F78}"/>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39BF0801-7C5F-7045-95BC-C29124995398}"/>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319912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315BA-16DB-F24C-8F1C-812636B255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4D94EAE7-FB47-E54E-B00A-05704FC6C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94CD26-1077-5640-9F79-676675C12A64}"/>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5" name="Footer Placeholder 4">
            <a:extLst>
              <a:ext uri="{FF2B5EF4-FFF2-40B4-BE49-F238E27FC236}">
                <a16:creationId xmlns:a16="http://schemas.microsoft.com/office/drawing/2014/main" id="{93985B50-6AB0-3D4B-BACF-D8696B38634E}"/>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8BF60AF2-A698-F542-BE51-73D6FFEA1C6E}"/>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127630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9AACC-9CB1-004D-BBC5-3B9DDBABF79D}"/>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7098C1C1-3825-FE40-A2AA-F23E46A35F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B361DCFA-4D7F-6D4A-80FA-AEDB794940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D5538D88-EC3E-474E-A263-4AEF454D8CF7}"/>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6" name="Footer Placeholder 5">
            <a:extLst>
              <a:ext uri="{FF2B5EF4-FFF2-40B4-BE49-F238E27FC236}">
                <a16:creationId xmlns:a16="http://schemas.microsoft.com/office/drawing/2014/main" id="{301CEBF1-640D-A94A-95C7-749477D82BEA}"/>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4E67D098-841E-514A-9065-9586608A6A2E}"/>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386758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85DE8-BBE9-C442-A9E4-DAC571FC37E6}"/>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1274F741-CF3C-1A47-AA70-108BE4A66D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7E84F-BDCA-8548-8D01-AFFE442CD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BF429BB8-B6A5-A941-9F27-1A25664CF8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C9CB87-6CB0-ED4C-AA52-C44365C66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CB837593-BEA0-F843-9A14-00605C0D997B}"/>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8" name="Footer Placeholder 7">
            <a:extLst>
              <a:ext uri="{FF2B5EF4-FFF2-40B4-BE49-F238E27FC236}">
                <a16:creationId xmlns:a16="http://schemas.microsoft.com/office/drawing/2014/main" id="{1D21D0F5-C25D-0A49-9E64-FD6EA26E998C}"/>
              </a:ext>
            </a:extLst>
          </p:cNvPr>
          <p:cNvSpPr>
            <a:spLocks noGrp="1"/>
          </p:cNvSpPr>
          <p:nvPr>
            <p:ph type="ftr" sz="quarter" idx="11"/>
          </p:nvPr>
        </p:nvSpPr>
        <p:spPr/>
        <p:txBody>
          <a:bodyPr/>
          <a:lstStyle/>
          <a:p>
            <a:endParaRPr lang="en-VN"/>
          </a:p>
        </p:txBody>
      </p:sp>
      <p:sp>
        <p:nvSpPr>
          <p:cNvPr id="9" name="Slide Number Placeholder 8">
            <a:extLst>
              <a:ext uri="{FF2B5EF4-FFF2-40B4-BE49-F238E27FC236}">
                <a16:creationId xmlns:a16="http://schemas.microsoft.com/office/drawing/2014/main" id="{A6E2857D-CB2C-C54E-8CF7-A2FB4081507A}"/>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118440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75765-7DDE-4E4C-B14B-717B8BB9029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FDD2CA7B-4B06-6443-A462-88FAB3D1821F}"/>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4" name="Footer Placeholder 3">
            <a:extLst>
              <a:ext uri="{FF2B5EF4-FFF2-40B4-BE49-F238E27FC236}">
                <a16:creationId xmlns:a16="http://schemas.microsoft.com/office/drawing/2014/main" id="{2E93A41B-504E-B04F-BF89-D4B894B83465}"/>
              </a:ext>
            </a:extLst>
          </p:cNvPr>
          <p:cNvSpPr>
            <a:spLocks noGrp="1"/>
          </p:cNvSpPr>
          <p:nvPr>
            <p:ph type="ftr" sz="quarter" idx="11"/>
          </p:nvPr>
        </p:nvSpPr>
        <p:spPr/>
        <p:txBody>
          <a:bodyPr/>
          <a:lstStyle/>
          <a:p>
            <a:endParaRPr lang="en-VN"/>
          </a:p>
        </p:txBody>
      </p:sp>
      <p:sp>
        <p:nvSpPr>
          <p:cNvPr id="5" name="Slide Number Placeholder 4">
            <a:extLst>
              <a:ext uri="{FF2B5EF4-FFF2-40B4-BE49-F238E27FC236}">
                <a16:creationId xmlns:a16="http://schemas.microsoft.com/office/drawing/2014/main" id="{70347E1C-D8FD-824F-B42C-BF023645551B}"/>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385704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30125D-9628-0A4E-9387-04C8D467B4AA}"/>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3" name="Footer Placeholder 2">
            <a:extLst>
              <a:ext uri="{FF2B5EF4-FFF2-40B4-BE49-F238E27FC236}">
                <a16:creationId xmlns:a16="http://schemas.microsoft.com/office/drawing/2014/main" id="{CC39D91F-AB83-7047-A8B6-07F261ED489E}"/>
              </a:ext>
            </a:extLst>
          </p:cNvPr>
          <p:cNvSpPr>
            <a:spLocks noGrp="1"/>
          </p:cNvSpPr>
          <p:nvPr>
            <p:ph type="ftr" sz="quarter" idx="11"/>
          </p:nvPr>
        </p:nvSpPr>
        <p:spPr/>
        <p:txBody>
          <a:bodyPr/>
          <a:lstStyle/>
          <a:p>
            <a:endParaRPr lang="en-VN"/>
          </a:p>
        </p:txBody>
      </p:sp>
      <p:sp>
        <p:nvSpPr>
          <p:cNvPr id="4" name="Slide Number Placeholder 3">
            <a:extLst>
              <a:ext uri="{FF2B5EF4-FFF2-40B4-BE49-F238E27FC236}">
                <a16:creationId xmlns:a16="http://schemas.microsoft.com/office/drawing/2014/main" id="{76BFCA33-56D2-9448-BBFB-91B8C34BA817}"/>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45097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33434-30C0-D845-9408-7E9E4B7E7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72EB677-7493-F444-91E3-88FAA1D32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B1D14A4A-EEA4-8D42-B4AA-84D4A85E8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EA7DD-51E0-AA47-93BE-F5D1107A5779}"/>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6" name="Footer Placeholder 5">
            <a:extLst>
              <a:ext uri="{FF2B5EF4-FFF2-40B4-BE49-F238E27FC236}">
                <a16:creationId xmlns:a16="http://schemas.microsoft.com/office/drawing/2014/main" id="{DD61748C-4992-EB48-AC55-67EDA92C75DD}"/>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CC22DD27-E479-B548-9C6B-B80288634099}"/>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215565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5A26-F838-304E-8BF8-48B84BCF02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38DA153A-38BA-674C-A1EF-56498CFBB5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2FF3FE45-7FCE-E640-B79A-0FE900C25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D1A369-5085-634A-B651-D12B6C7945BE}"/>
              </a:ext>
            </a:extLst>
          </p:cNvPr>
          <p:cNvSpPr>
            <a:spLocks noGrp="1"/>
          </p:cNvSpPr>
          <p:nvPr>
            <p:ph type="dt" sz="half" idx="10"/>
          </p:nvPr>
        </p:nvSpPr>
        <p:spPr/>
        <p:txBody>
          <a:bodyPr/>
          <a:lstStyle/>
          <a:p>
            <a:fld id="{5F6FDAC8-C3BD-2C46-9927-DBD591AFB326}" type="datetimeFigureOut">
              <a:rPr lang="en-VN" smtClean="0"/>
              <a:t>19/12/2024</a:t>
            </a:fld>
            <a:endParaRPr lang="en-VN"/>
          </a:p>
        </p:txBody>
      </p:sp>
      <p:sp>
        <p:nvSpPr>
          <p:cNvPr id="6" name="Footer Placeholder 5">
            <a:extLst>
              <a:ext uri="{FF2B5EF4-FFF2-40B4-BE49-F238E27FC236}">
                <a16:creationId xmlns:a16="http://schemas.microsoft.com/office/drawing/2014/main" id="{75B718F3-1A20-B34A-8B06-46F7855DBEB7}"/>
              </a:ext>
            </a:extLst>
          </p:cNvPr>
          <p:cNvSpPr>
            <a:spLocks noGrp="1"/>
          </p:cNvSpPr>
          <p:nvPr>
            <p:ph type="ftr" sz="quarter" idx="11"/>
          </p:nvPr>
        </p:nvSpPr>
        <p:spPr/>
        <p:txBody>
          <a:bodyPr/>
          <a:lstStyle/>
          <a:p>
            <a:endParaRPr lang="en-VN"/>
          </a:p>
        </p:txBody>
      </p:sp>
      <p:sp>
        <p:nvSpPr>
          <p:cNvPr id="7" name="Slide Number Placeholder 6">
            <a:extLst>
              <a:ext uri="{FF2B5EF4-FFF2-40B4-BE49-F238E27FC236}">
                <a16:creationId xmlns:a16="http://schemas.microsoft.com/office/drawing/2014/main" id="{99823EFB-3177-C941-AF50-2E05F7B90A39}"/>
              </a:ext>
            </a:extLst>
          </p:cNvPr>
          <p:cNvSpPr>
            <a:spLocks noGrp="1"/>
          </p:cNvSpPr>
          <p:nvPr>
            <p:ph type="sldNum" sz="quarter" idx="12"/>
          </p:nvPr>
        </p:nvSpPr>
        <p:spPr/>
        <p:txBody>
          <a:bodyPr/>
          <a:lstStyle/>
          <a:p>
            <a:fld id="{EE70CA3C-B340-D44C-90F9-277038CE2C88}" type="slidenum">
              <a:rPr lang="en-VN" smtClean="0"/>
              <a:t>‹#›</a:t>
            </a:fld>
            <a:endParaRPr lang="en-VN"/>
          </a:p>
        </p:txBody>
      </p:sp>
    </p:spTree>
    <p:extLst>
      <p:ext uri="{BB962C8B-B14F-4D97-AF65-F5344CB8AC3E}">
        <p14:creationId xmlns:p14="http://schemas.microsoft.com/office/powerpoint/2010/main" val="3264302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88FBE-B08C-B64A-916E-72BB5910F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F7B82BF-75F5-7D49-BD58-D2C504D653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AB302114-92F6-994B-8229-9E1632185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6FDAC8-C3BD-2C46-9927-DBD591AFB326}" type="datetimeFigureOut">
              <a:rPr lang="en-VN" smtClean="0"/>
              <a:t>19/12/2024</a:t>
            </a:fld>
            <a:endParaRPr lang="en-VN"/>
          </a:p>
        </p:txBody>
      </p:sp>
      <p:sp>
        <p:nvSpPr>
          <p:cNvPr id="5" name="Footer Placeholder 4">
            <a:extLst>
              <a:ext uri="{FF2B5EF4-FFF2-40B4-BE49-F238E27FC236}">
                <a16:creationId xmlns:a16="http://schemas.microsoft.com/office/drawing/2014/main" id="{CCB83470-7861-8148-9BEF-FD265CAE50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VN"/>
          </a:p>
        </p:txBody>
      </p:sp>
      <p:sp>
        <p:nvSpPr>
          <p:cNvPr id="6" name="Slide Number Placeholder 5">
            <a:extLst>
              <a:ext uri="{FF2B5EF4-FFF2-40B4-BE49-F238E27FC236}">
                <a16:creationId xmlns:a16="http://schemas.microsoft.com/office/drawing/2014/main" id="{004BA37F-9689-A047-9B2E-569EE49F88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70CA3C-B340-D44C-90F9-277038CE2C88}" type="slidenum">
              <a:rPr lang="en-VN" smtClean="0"/>
              <a:t>‹#›</a:t>
            </a:fld>
            <a:endParaRPr lang="en-VN"/>
          </a:p>
        </p:txBody>
      </p:sp>
    </p:spTree>
    <p:extLst>
      <p:ext uri="{BB962C8B-B14F-4D97-AF65-F5344CB8AC3E}">
        <p14:creationId xmlns:p14="http://schemas.microsoft.com/office/powerpoint/2010/main" val="126396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hiến dịch Điện Biên Phủ - những trang sử vàng của dân tộc Việt Nam | Tạp  chí Tuyên giáo">
            <a:extLst>
              <a:ext uri="{FF2B5EF4-FFF2-40B4-BE49-F238E27FC236}">
                <a16:creationId xmlns:a16="http://schemas.microsoft.com/office/drawing/2014/main" id="{BBD47873-6BC1-5B4C-AEF4-04FF4F03CA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08" r="11046"/>
          <a:stretch/>
        </p:blipFill>
        <p:spPr bwMode="auto">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Bài học từ tác chiến hiệp đồng trong Chiến dịch Điện Biên Phủ">
            <a:extLst>
              <a:ext uri="{FF2B5EF4-FFF2-40B4-BE49-F238E27FC236}">
                <a16:creationId xmlns:a16="http://schemas.microsoft.com/office/drawing/2014/main" id="{2F2F2AE1-93B3-3B41-8234-6E5AA7B0FA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6712" r="1" b="1"/>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BAF026-1A26-0D42-8A8D-56CD90E6A790}"/>
              </a:ext>
            </a:extLst>
          </p:cNvPr>
          <p:cNvSpPr txBox="1"/>
          <p:nvPr/>
        </p:nvSpPr>
        <p:spPr>
          <a:xfrm>
            <a:off x="304801" y="458015"/>
            <a:ext cx="11569148" cy="1446550"/>
          </a:xfrm>
          <a:custGeom>
            <a:avLst/>
            <a:gdLst>
              <a:gd name="connsiteX0" fmla="*/ 0 w 11569148"/>
              <a:gd name="connsiteY0" fmla="*/ 0 h 1446550"/>
              <a:gd name="connsiteX1" fmla="*/ 449155 w 11569148"/>
              <a:gd name="connsiteY1" fmla="*/ 0 h 1446550"/>
              <a:gd name="connsiteX2" fmla="*/ 782619 w 11569148"/>
              <a:gd name="connsiteY2" fmla="*/ 0 h 1446550"/>
              <a:gd name="connsiteX3" fmla="*/ 1463157 w 11569148"/>
              <a:gd name="connsiteY3" fmla="*/ 0 h 1446550"/>
              <a:gd name="connsiteX4" fmla="*/ 2375078 w 11569148"/>
              <a:gd name="connsiteY4" fmla="*/ 0 h 1446550"/>
              <a:gd name="connsiteX5" fmla="*/ 2939925 w 11569148"/>
              <a:gd name="connsiteY5" fmla="*/ 0 h 1446550"/>
              <a:gd name="connsiteX6" fmla="*/ 3504771 w 11569148"/>
              <a:gd name="connsiteY6" fmla="*/ 0 h 1446550"/>
              <a:gd name="connsiteX7" fmla="*/ 4185309 w 11569148"/>
              <a:gd name="connsiteY7" fmla="*/ 0 h 1446550"/>
              <a:gd name="connsiteX8" fmla="*/ 4981539 w 11569148"/>
              <a:gd name="connsiteY8" fmla="*/ 0 h 1446550"/>
              <a:gd name="connsiteX9" fmla="*/ 5777769 w 11569148"/>
              <a:gd name="connsiteY9" fmla="*/ 0 h 1446550"/>
              <a:gd name="connsiteX10" fmla="*/ 6573998 w 11569148"/>
              <a:gd name="connsiteY10" fmla="*/ 0 h 1446550"/>
              <a:gd name="connsiteX11" fmla="*/ 7485919 w 11569148"/>
              <a:gd name="connsiteY11" fmla="*/ 0 h 1446550"/>
              <a:gd name="connsiteX12" fmla="*/ 8166457 w 11569148"/>
              <a:gd name="connsiteY12" fmla="*/ 0 h 1446550"/>
              <a:gd name="connsiteX13" fmla="*/ 8962687 w 11569148"/>
              <a:gd name="connsiteY13" fmla="*/ 0 h 1446550"/>
              <a:gd name="connsiteX14" fmla="*/ 9643225 w 11569148"/>
              <a:gd name="connsiteY14" fmla="*/ 0 h 1446550"/>
              <a:gd name="connsiteX15" fmla="*/ 10323763 w 11569148"/>
              <a:gd name="connsiteY15" fmla="*/ 0 h 1446550"/>
              <a:gd name="connsiteX16" fmla="*/ 11569148 w 11569148"/>
              <a:gd name="connsiteY16" fmla="*/ 0 h 1446550"/>
              <a:gd name="connsiteX17" fmla="*/ 11569148 w 11569148"/>
              <a:gd name="connsiteY17" fmla="*/ 438787 h 1446550"/>
              <a:gd name="connsiteX18" fmla="*/ 11569148 w 11569148"/>
              <a:gd name="connsiteY18" fmla="*/ 935436 h 1446550"/>
              <a:gd name="connsiteX19" fmla="*/ 11569148 w 11569148"/>
              <a:gd name="connsiteY19" fmla="*/ 1446550 h 1446550"/>
              <a:gd name="connsiteX20" fmla="*/ 10772918 w 11569148"/>
              <a:gd name="connsiteY20" fmla="*/ 1446550 h 1446550"/>
              <a:gd name="connsiteX21" fmla="*/ 9976689 w 11569148"/>
              <a:gd name="connsiteY21" fmla="*/ 1446550 h 1446550"/>
              <a:gd name="connsiteX22" fmla="*/ 9296151 w 11569148"/>
              <a:gd name="connsiteY22" fmla="*/ 1446550 h 1446550"/>
              <a:gd name="connsiteX23" fmla="*/ 8962687 w 11569148"/>
              <a:gd name="connsiteY23" fmla="*/ 1446550 h 1446550"/>
              <a:gd name="connsiteX24" fmla="*/ 8397840 w 11569148"/>
              <a:gd name="connsiteY24" fmla="*/ 1446550 h 1446550"/>
              <a:gd name="connsiteX25" fmla="*/ 7601611 w 11569148"/>
              <a:gd name="connsiteY25" fmla="*/ 1446550 h 1446550"/>
              <a:gd name="connsiteX26" fmla="*/ 7152456 w 11569148"/>
              <a:gd name="connsiteY26" fmla="*/ 1446550 h 1446550"/>
              <a:gd name="connsiteX27" fmla="*/ 6240535 w 11569148"/>
              <a:gd name="connsiteY27" fmla="*/ 1446550 h 1446550"/>
              <a:gd name="connsiteX28" fmla="*/ 5328613 w 11569148"/>
              <a:gd name="connsiteY28" fmla="*/ 1446550 h 1446550"/>
              <a:gd name="connsiteX29" fmla="*/ 4648075 w 11569148"/>
              <a:gd name="connsiteY29" fmla="*/ 1446550 h 1446550"/>
              <a:gd name="connsiteX30" fmla="*/ 3736154 w 11569148"/>
              <a:gd name="connsiteY30" fmla="*/ 1446550 h 1446550"/>
              <a:gd name="connsiteX31" fmla="*/ 3055616 w 11569148"/>
              <a:gd name="connsiteY31" fmla="*/ 1446550 h 1446550"/>
              <a:gd name="connsiteX32" fmla="*/ 2259387 w 11569148"/>
              <a:gd name="connsiteY32" fmla="*/ 1446550 h 1446550"/>
              <a:gd name="connsiteX33" fmla="*/ 1925923 w 11569148"/>
              <a:gd name="connsiteY33" fmla="*/ 1446550 h 1446550"/>
              <a:gd name="connsiteX34" fmla="*/ 1014002 w 11569148"/>
              <a:gd name="connsiteY34" fmla="*/ 1446550 h 1446550"/>
              <a:gd name="connsiteX35" fmla="*/ 0 w 11569148"/>
              <a:gd name="connsiteY35" fmla="*/ 1446550 h 1446550"/>
              <a:gd name="connsiteX36" fmla="*/ 0 w 11569148"/>
              <a:gd name="connsiteY36" fmla="*/ 949901 h 1446550"/>
              <a:gd name="connsiteX37" fmla="*/ 0 w 11569148"/>
              <a:gd name="connsiteY37" fmla="*/ 496649 h 1446550"/>
              <a:gd name="connsiteX38" fmla="*/ 0 w 11569148"/>
              <a:gd name="connsiteY38" fmla="*/ 0 h 144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69148" h="1446550" fill="none" extrusionOk="0">
                <a:moveTo>
                  <a:pt x="0" y="0"/>
                </a:moveTo>
                <a:cubicBezTo>
                  <a:pt x="153755" y="-4091"/>
                  <a:pt x="324347" y="11844"/>
                  <a:pt x="449155" y="0"/>
                </a:cubicBezTo>
                <a:cubicBezTo>
                  <a:pt x="573964" y="-11844"/>
                  <a:pt x="621880" y="1513"/>
                  <a:pt x="782619" y="0"/>
                </a:cubicBezTo>
                <a:cubicBezTo>
                  <a:pt x="943358" y="-1513"/>
                  <a:pt x="1208979" y="5923"/>
                  <a:pt x="1463157" y="0"/>
                </a:cubicBezTo>
                <a:cubicBezTo>
                  <a:pt x="1717335" y="-5923"/>
                  <a:pt x="2181902" y="15308"/>
                  <a:pt x="2375078" y="0"/>
                </a:cubicBezTo>
                <a:cubicBezTo>
                  <a:pt x="2568254" y="-15308"/>
                  <a:pt x="2697116" y="-27651"/>
                  <a:pt x="2939925" y="0"/>
                </a:cubicBezTo>
                <a:cubicBezTo>
                  <a:pt x="3182734" y="27651"/>
                  <a:pt x="3317868" y="7668"/>
                  <a:pt x="3504771" y="0"/>
                </a:cubicBezTo>
                <a:cubicBezTo>
                  <a:pt x="3691674" y="-7668"/>
                  <a:pt x="3906154" y="31051"/>
                  <a:pt x="4185309" y="0"/>
                </a:cubicBezTo>
                <a:cubicBezTo>
                  <a:pt x="4464464" y="-31051"/>
                  <a:pt x="4642615" y="-13737"/>
                  <a:pt x="4981539" y="0"/>
                </a:cubicBezTo>
                <a:cubicBezTo>
                  <a:pt x="5320463" y="13737"/>
                  <a:pt x="5512221" y="-386"/>
                  <a:pt x="5777769" y="0"/>
                </a:cubicBezTo>
                <a:cubicBezTo>
                  <a:pt x="6043317" y="386"/>
                  <a:pt x="6406422" y="22521"/>
                  <a:pt x="6573998" y="0"/>
                </a:cubicBezTo>
                <a:cubicBezTo>
                  <a:pt x="6741574" y="-22521"/>
                  <a:pt x="7145698" y="19581"/>
                  <a:pt x="7485919" y="0"/>
                </a:cubicBezTo>
                <a:cubicBezTo>
                  <a:pt x="7826140" y="-19581"/>
                  <a:pt x="7993437" y="-14645"/>
                  <a:pt x="8166457" y="0"/>
                </a:cubicBezTo>
                <a:cubicBezTo>
                  <a:pt x="8339477" y="14645"/>
                  <a:pt x="8565327" y="31457"/>
                  <a:pt x="8962687" y="0"/>
                </a:cubicBezTo>
                <a:cubicBezTo>
                  <a:pt x="9360047" y="-31457"/>
                  <a:pt x="9423823" y="29618"/>
                  <a:pt x="9643225" y="0"/>
                </a:cubicBezTo>
                <a:cubicBezTo>
                  <a:pt x="9862627" y="-29618"/>
                  <a:pt x="10114972" y="-7275"/>
                  <a:pt x="10323763" y="0"/>
                </a:cubicBezTo>
                <a:cubicBezTo>
                  <a:pt x="10532554" y="7275"/>
                  <a:pt x="11089100" y="6416"/>
                  <a:pt x="11569148" y="0"/>
                </a:cubicBezTo>
                <a:cubicBezTo>
                  <a:pt x="11564344" y="197783"/>
                  <a:pt x="11554123" y="318220"/>
                  <a:pt x="11569148" y="438787"/>
                </a:cubicBezTo>
                <a:cubicBezTo>
                  <a:pt x="11584173" y="559354"/>
                  <a:pt x="11564118" y="700559"/>
                  <a:pt x="11569148" y="935436"/>
                </a:cubicBezTo>
                <a:cubicBezTo>
                  <a:pt x="11574178" y="1170313"/>
                  <a:pt x="11556642" y="1304232"/>
                  <a:pt x="11569148" y="1446550"/>
                </a:cubicBezTo>
                <a:cubicBezTo>
                  <a:pt x="11292555" y="1410856"/>
                  <a:pt x="11150201" y="1480669"/>
                  <a:pt x="10772918" y="1446550"/>
                </a:cubicBezTo>
                <a:cubicBezTo>
                  <a:pt x="10395635" y="1412432"/>
                  <a:pt x="10212521" y="1455915"/>
                  <a:pt x="9976689" y="1446550"/>
                </a:cubicBezTo>
                <a:cubicBezTo>
                  <a:pt x="9740857" y="1437185"/>
                  <a:pt x="9523981" y="1431346"/>
                  <a:pt x="9296151" y="1446550"/>
                </a:cubicBezTo>
                <a:cubicBezTo>
                  <a:pt x="9068321" y="1461754"/>
                  <a:pt x="9100482" y="1451464"/>
                  <a:pt x="8962687" y="1446550"/>
                </a:cubicBezTo>
                <a:cubicBezTo>
                  <a:pt x="8824892" y="1441636"/>
                  <a:pt x="8545089" y="1450495"/>
                  <a:pt x="8397840" y="1446550"/>
                </a:cubicBezTo>
                <a:cubicBezTo>
                  <a:pt x="8250591" y="1442605"/>
                  <a:pt x="7959367" y="1469711"/>
                  <a:pt x="7601611" y="1446550"/>
                </a:cubicBezTo>
                <a:cubicBezTo>
                  <a:pt x="7243855" y="1423389"/>
                  <a:pt x="7365533" y="1452909"/>
                  <a:pt x="7152456" y="1446550"/>
                </a:cubicBezTo>
                <a:cubicBezTo>
                  <a:pt x="6939380" y="1440191"/>
                  <a:pt x="6485335" y="1451444"/>
                  <a:pt x="6240535" y="1446550"/>
                </a:cubicBezTo>
                <a:cubicBezTo>
                  <a:pt x="5995735" y="1441656"/>
                  <a:pt x="5701640" y="1456335"/>
                  <a:pt x="5328613" y="1446550"/>
                </a:cubicBezTo>
                <a:cubicBezTo>
                  <a:pt x="4955586" y="1436765"/>
                  <a:pt x="4814993" y="1458137"/>
                  <a:pt x="4648075" y="1446550"/>
                </a:cubicBezTo>
                <a:cubicBezTo>
                  <a:pt x="4481157" y="1434963"/>
                  <a:pt x="4100847" y="1443624"/>
                  <a:pt x="3736154" y="1446550"/>
                </a:cubicBezTo>
                <a:cubicBezTo>
                  <a:pt x="3371461" y="1449476"/>
                  <a:pt x="3314399" y="1454639"/>
                  <a:pt x="3055616" y="1446550"/>
                </a:cubicBezTo>
                <a:cubicBezTo>
                  <a:pt x="2796833" y="1438461"/>
                  <a:pt x="2419808" y="1409361"/>
                  <a:pt x="2259387" y="1446550"/>
                </a:cubicBezTo>
                <a:cubicBezTo>
                  <a:pt x="2098966" y="1483739"/>
                  <a:pt x="2081293" y="1434743"/>
                  <a:pt x="1925923" y="1446550"/>
                </a:cubicBezTo>
                <a:cubicBezTo>
                  <a:pt x="1770553" y="1458357"/>
                  <a:pt x="1211288" y="1462104"/>
                  <a:pt x="1014002" y="1446550"/>
                </a:cubicBezTo>
                <a:cubicBezTo>
                  <a:pt x="816716" y="1430996"/>
                  <a:pt x="426692" y="1409458"/>
                  <a:pt x="0" y="1446550"/>
                </a:cubicBezTo>
                <a:cubicBezTo>
                  <a:pt x="-14006" y="1266128"/>
                  <a:pt x="20008" y="1102444"/>
                  <a:pt x="0" y="949901"/>
                </a:cubicBezTo>
                <a:cubicBezTo>
                  <a:pt x="-20008" y="797358"/>
                  <a:pt x="15748" y="707712"/>
                  <a:pt x="0" y="496649"/>
                </a:cubicBezTo>
                <a:cubicBezTo>
                  <a:pt x="-15748" y="285586"/>
                  <a:pt x="8219" y="175737"/>
                  <a:pt x="0" y="0"/>
                </a:cubicBezTo>
                <a:close/>
              </a:path>
              <a:path w="11569148" h="1446550" stroke="0" extrusionOk="0">
                <a:moveTo>
                  <a:pt x="0" y="0"/>
                </a:moveTo>
                <a:cubicBezTo>
                  <a:pt x="163713" y="15014"/>
                  <a:pt x="332231" y="-23361"/>
                  <a:pt x="564847" y="0"/>
                </a:cubicBezTo>
                <a:cubicBezTo>
                  <a:pt x="797463" y="23361"/>
                  <a:pt x="818521" y="-14977"/>
                  <a:pt x="898310" y="0"/>
                </a:cubicBezTo>
                <a:cubicBezTo>
                  <a:pt x="978099" y="14977"/>
                  <a:pt x="1404677" y="15326"/>
                  <a:pt x="1810231" y="0"/>
                </a:cubicBezTo>
                <a:cubicBezTo>
                  <a:pt x="2215785" y="-15326"/>
                  <a:pt x="2152048" y="-14038"/>
                  <a:pt x="2375078" y="0"/>
                </a:cubicBezTo>
                <a:cubicBezTo>
                  <a:pt x="2598108" y="14038"/>
                  <a:pt x="2729134" y="-16889"/>
                  <a:pt x="2939925" y="0"/>
                </a:cubicBezTo>
                <a:cubicBezTo>
                  <a:pt x="3150716" y="16889"/>
                  <a:pt x="3403489" y="-30391"/>
                  <a:pt x="3851846" y="0"/>
                </a:cubicBezTo>
                <a:cubicBezTo>
                  <a:pt x="4300203" y="30391"/>
                  <a:pt x="4106770" y="3183"/>
                  <a:pt x="4301001" y="0"/>
                </a:cubicBezTo>
                <a:cubicBezTo>
                  <a:pt x="4495233" y="-3183"/>
                  <a:pt x="4871703" y="26258"/>
                  <a:pt x="5212922" y="0"/>
                </a:cubicBezTo>
                <a:cubicBezTo>
                  <a:pt x="5554141" y="-26258"/>
                  <a:pt x="5854769" y="-9662"/>
                  <a:pt x="6124843" y="0"/>
                </a:cubicBezTo>
                <a:cubicBezTo>
                  <a:pt x="6394917" y="9662"/>
                  <a:pt x="6631627" y="30802"/>
                  <a:pt x="6805381" y="0"/>
                </a:cubicBezTo>
                <a:cubicBezTo>
                  <a:pt x="6979135" y="-30802"/>
                  <a:pt x="7285452" y="-8681"/>
                  <a:pt x="7717302" y="0"/>
                </a:cubicBezTo>
                <a:cubicBezTo>
                  <a:pt x="8149152" y="8681"/>
                  <a:pt x="8168089" y="-8110"/>
                  <a:pt x="8282149" y="0"/>
                </a:cubicBezTo>
                <a:cubicBezTo>
                  <a:pt x="8396209" y="8110"/>
                  <a:pt x="8574900" y="8747"/>
                  <a:pt x="8846996" y="0"/>
                </a:cubicBezTo>
                <a:cubicBezTo>
                  <a:pt x="9119092" y="-8747"/>
                  <a:pt x="9353214" y="-11715"/>
                  <a:pt x="9643225" y="0"/>
                </a:cubicBezTo>
                <a:cubicBezTo>
                  <a:pt x="9933236" y="11715"/>
                  <a:pt x="10068873" y="-17110"/>
                  <a:pt x="10208072" y="0"/>
                </a:cubicBezTo>
                <a:cubicBezTo>
                  <a:pt x="10347271" y="17110"/>
                  <a:pt x="11145553" y="46193"/>
                  <a:pt x="11569148" y="0"/>
                </a:cubicBezTo>
                <a:cubicBezTo>
                  <a:pt x="11557707" y="201757"/>
                  <a:pt x="11546595" y="289610"/>
                  <a:pt x="11569148" y="511114"/>
                </a:cubicBezTo>
                <a:cubicBezTo>
                  <a:pt x="11591701" y="732618"/>
                  <a:pt x="11550502" y="889716"/>
                  <a:pt x="11569148" y="1007763"/>
                </a:cubicBezTo>
                <a:cubicBezTo>
                  <a:pt x="11587794" y="1125810"/>
                  <a:pt x="11551557" y="1276256"/>
                  <a:pt x="11569148" y="1446550"/>
                </a:cubicBezTo>
                <a:cubicBezTo>
                  <a:pt x="11495642" y="1461279"/>
                  <a:pt x="11390432" y="1431423"/>
                  <a:pt x="11235684" y="1446550"/>
                </a:cubicBezTo>
                <a:cubicBezTo>
                  <a:pt x="11080936" y="1461677"/>
                  <a:pt x="10774096" y="1419900"/>
                  <a:pt x="10323763" y="1446550"/>
                </a:cubicBezTo>
                <a:cubicBezTo>
                  <a:pt x="9873430" y="1473200"/>
                  <a:pt x="9803869" y="1418006"/>
                  <a:pt x="9643225" y="1446550"/>
                </a:cubicBezTo>
                <a:cubicBezTo>
                  <a:pt x="9482581" y="1475094"/>
                  <a:pt x="9332714" y="1465730"/>
                  <a:pt x="9194070" y="1446550"/>
                </a:cubicBezTo>
                <a:cubicBezTo>
                  <a:pt x="9055427" y="1427370"/>
                  <a:pt x="8705071" y="1451894"/>
                  <a:pt x="8513532" y="1446550"/>
                </a:cubicBezTo>
                <a:cubicBezTo>
                  <a:pt x="8321993" y="1441206"/>
                  <a:pt x="8302781" y="1460366"/>
                  <a:pt x="8180068" y="1446550"/>
                </a:cubicBezTo>
                <a:cubicBezTo>
                  <a:pt x="8057355" y="1432734"/>
                  <a:pt x="8008029" y="1454636"/>
                  <a:pt x="7846604" y="1446550"/>
                </a:cubicBezTo>
                <a:cubicBezTo>
                  <a:pt x="7685179" y="1438464"/>
                  <a:pt x="7373210" y="1434072"/>
                  <a:pt x="7166066" y="1446550"/>
                </a:cubicBezTo>
                <a:cubicBezTo>
                  <a:pt x="6958922" y="1459028"/>
                  <a:pt x="6854645" y="1428821"/>
                  <a:pt x="6716911" y="1446550"/>
                </a:cubicBezTo>
                <a:cubicBezTo>
                  <a:pt x="6579178" y="1464279"/>
                  <a:pt x="6191764" y="1420350"/>
                  <a:pt x="5920682" y="1446550"/>
                </a:cubicBezTo>
                <a:cubicBezTo>
                  <a:pt x="5649600" y="1472750"/>
                  <a:pt x="5668625" y="1435019"/>
                  <a:pt x="5471526" y="1446550"/>
                </a:cubicBezTo>
                <a:cubicBezTo>
                  <a:pt x="5274427" y="1458081"/>
                  <a:pt x="4903399" y="1464203"/>
                  <a:pt x="4675297" y="1446550"/>
                </a:cubicBezTo>
                <a:cubicBezTo>
                  <a:pt x="4447195" y="1428897"/>
                  <a:pt x="4417580" y="1443273"/>
                  <a:pt x="4341833" y="1446550"/>
                </a:cubicBezTo>
                <a:cubicBezTo>
                  <a:pt x="4266086" y="1449827"/>
                  <a:pt x="3792676" y="1407754"/>
                  <a:pt x="3545604" y="1446550"/>
                </a:cubicBezTo>
                <a:cubicBezTo>
                  <a:pt x="3298532" y="1485346"/>
                  <a:pt x="3243291" y="1442739"/>
                  <a:pt x="3096448" y="1446550"/>
                </a:cubicBezTo>
                <a:cubicBezTo>
                  <a:pt x="2949605" y="1450361"/>
                  <a:pt x="2912438" y="1430797"/>
                  <a:pt x="2762985" y="1446550"/>
                </a:cubicBezTo>
                <a:cubicBezTo>
                  <a:pt x="2613532" y="1462303"/>
                  <a:pt x="2432711" y="1459169"/>
                  <a:pt x="2313830" y="1446550"/>
                </a:cubicBezTo>
                <a:cubicBezTo>
                  <a:pt x="2194949" y="1433931"/>
                  <a:pt x="1709924" y="1444201"/>
                  <a:pt x="1517600" y="1446550"/>
                </a:cubicBezTo>
                <a:cubicBezTo>
                  <a:pt x="1325276" y="1448900"/>
                  <a:pt x="1286752" y="1449332"/>
                  <a:pt x="1068445" y="1446550"/>
                </a:cubicBezTo>
                <a:cubicBezTo>
                  <a:pt x="850139" y="1443768"/>
                  <a:pt x="887353" y="1435856"/>
                  <a:pt x="734981" y="1446550"/>
                </a:cubicBezTo>
                <a:cubicBezTo>
                  <a:pt x="582609" y="1457244"/>
                  <a:pt x="170366" y="1432995"/>
                  <a:pt x="0" y="1446550"/>
                </a:cubicBezTo>
                <a:cubicBezTo>
                  <a:pt x="-5749" y="1217574"/>
                  <a:pt x="10403" y="1097702"/>
                  <a:pt x="0" y="978832"/>
                </a:cubicBezTo>
                <a:cubicBezTo>
                  <a:pt x="-10403" y="859962"/>
                  <a:pt x="-18499" y="637612"/>
                  <a:pt x="0" y="540045"/>
                </a:cubicBezTo>
                <a:cubicBezTo>
                  <a:pt x="18499" y="442478"/>
                  <a:pt x="-23763" y="252496"/>
                  <a:pt x="0" y="0"/>
                </a:cubicBezTo>
                <a:close/>
              </a:path>
            </a:pathLst>
          </a:custGeom>
          <a:solidFill>
            <a:schemeClr val="tx1"/>
          </a:solidFill>
          <a:ln>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spAutoFit/>
          </a:bodyPr>
          <a:lstStyle/>
          <a:p>
            <a:pPr algn="ctr"/>
            <a:r>
              <a:rPr lang="en-VN" sz="4400" b="1" dirty="0">
                <a:solidFill>
                  <a:schemeClr val="bg1"/>
                </a:solidFill>
                <a:latin typeface="Times New Roman" panose="02020603050405020304" pitchFamily="18" charset="0"/>
                <a:cs typeface="Times New Roman" panose="02020603050405020304" pitchFamily="18" charset="0"/>
              </a:rPr>
              <a:t>Tiết 60, 61:</a:t>
            </a:r>
          </a:p>
          <a:p>
            <a:pPr algn="ctr"/>
            <a:r>
              <a:rPr lang="en-VN" sz="4400" b="1" dirty="0">
                <a:solidFill>
                  <a:schemeClr val="bg1"/>
                </a:solidFill>
                <a:latin typeface="Times New Roman" panose="02020603050405020304" pitchFamily="18" charset="0"/>
                <a:cs typeface="Times New Roman" panose="02020603050405020304" pitchFamily="18" charset="0"/>
              </a:rPr>
              <a:t>DIỄN BIẾN CHIẾN DỊCH ĐIỆN BIÊN PHỦ</a:t>
            </a:r>
          </a:p>
        </p:txBody>
      </p:sp>
    </p:spTree>
    <p:extLst>
      <p:ext uri="{BB962C8B-B14F-4D97-AF65-F5344CB8AC3E}">
        <p14:creationId xmlns:p14="http://schemas.microsoft.com/office/powerpoint/2010/main" val="371142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6B4162-62D7-F248-B098-8F5F09A132D1}"/>
              </a:ext>
            </a:extLst>
          </p:cNvPr>
          <p:cNvSpPr/>
          <p:nvPr/>
        </p:nvSpPr>
        <p:spPr>
          <a:xfrm>
            <a:off x="290712" y="2482955"/>
            <a:ext cx="5139436" cy="3759106"/>
          </a:xfrm>
          <a:prstGeom prst="rect">
            <a:avLst/>
          </a:prstGeom>
        </p:spPr>
        <p:txBody>
          <a:bodyPr wrap="square">
            <a:spAutoFit/>
          </a:bodyPr>
          <a:lstStyle/>
          <a:p>
            <a:pPr algn="just">
              <a:lnSpc>
                <a:spcPct val="115000"/>
              </a:lnSpc>
            </a:pPr>
            <a:r>
              <a:rPr lang="vi-VN"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Đồ hoạ thông tin là sự kết hợp thông tin ngắn gọn với hình ảnh minh họa và màu sắc sinh động, bắt mắt để có thể truyền đạt thông tin nhanh và rõ ràng hơn.</a:t>
            </a:r>
            <a:endParaRPr lang="en-VN" sz="35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2FE8A96-5C69-AC47-9C81-C5C03F606781}"/>
              </a:ext>
            </a:extLst>
          </p:cNvPr>
          <p:cNvSpPr/>
          <p:nvPr/>
        </p:nvSpPr>
        <p:spPr>
          <a:xfrm>
            <a:off x="812433" y="1634377"/>
            <a:ext cx="4095993" cy="646331"/>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vi-VN"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Đồ họa thông tin:</a:t>
            </a:r>
            <a:endParaRPr lang="en-VN" sz="3600" dirty="0">
              <a:solidFill>
                <a:schemeClr val="bg1"/>
              </a:solidFill>
            </a:endParaRPr>
          </a:p>
        </p:txBody>
      </p:sp>
      <p:pic>
        <p:nvPicPr>
          <p:cNvPr id="4098" name="Picture 2" descr="Infographics] Nhà văn Tô Hoài - Cây đại thụ văn chương của Việt Nam | Phong  cách | Vietnam+ (VietnamPlus)">
            <a:extLst>
              <a:ext uri="{FF2B5EF4-FFF2-40B4-BE49-F238E27FC236}">
                <a16:creationId xmlns:a16="http://schemas.microsoft.com/office/drawing/2014/main" id="{6DA81979-F93E-4049-AC8B-E33F4A6935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329" y="0"/>
            <a:ext cx="33242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ó thể là hình ảnh về 3 người">
            <a:extLst>
              <a:ext uri="{FF2B5EF4-FFF2-40B4-BE49-F238E27FC236}">
                <a16:creationId xmlns:a16="http://schemas.microsoft.com/office/drawing/2014/main" id="{C937B94A-FE75-C849-AEE1-70D76586A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592" y="0"/>
            <a:ext cx="3086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CB20FC-CCEF-DB83-0F39-29F6E045FF5B}"/>
              </a:ext>
            </a:extLst>
          </p:cNvPr>
          <p:cNvSpPr txBox="1"/>
          <p:nvPr/>
        </p:nvSpPr>
        <p:spPr>
          <a:xfrm>
            <a:off x="356459" y="108692"/>
            <a:ext cx="5040884" cy="1323439"/>
          </a:xfrm>
          <a:prstGeom prst="rect">
            <a:avLst/>
          </a:prstGeom>
          <a:noFill/>
        </p:spPr>
        <p:txBody>
          <a:bodyPr wrap="square" rtlCol="0">
            <a:spAutoFit/>
          </a:bodyPr>
          <a:lstStyle/>
          <a:p>
            <a:pPr algn="ctr"/>
            <a:r>
              <a:rPr lang="vi-VN" sz="4000" b="1" dirty="0">
                <a:solidFill>
                  <a:srgbClr val="EC6768"/>
                </a:solidFill>
                <a:latin typeface="Times New Roman" panose="02020603050405020304" pitchFamily="18" charset="0"/>
                <a:cs typeface="Times New Roman" panose="02020603050405020304" pitchFamily="18" charset="0"/>
              </a:rPr>
              <a:t>I.</a:t>
            </a:r>
          </a:p>
          <a:p>
            <a:pPr algn="ctr"/>
            <a:r>
              <a:rPr lang="vi-VN" sz="4000" b="1" dirty="0">
                <a:solidFill>
                  <a:srgbClr val="EC6768"/>
                </a:solidFill>
                <a:latin typeface="Times New Roman" panose="02020603050405020304" pitchFamily="18" charset="0"/>
                <a:cs typeface="Times New Roman" panose="02020603050405020304" pitchFamily="18" charset="0"/>
              </a:rPr>
              <a:t>tìm hiểu chung</a:t>
            </a:r>
            <a:endParaRPr lang="en-VN" sz="4000" b="1" dirty="0">
              <a:solidFill>
                <a:srgbClr val="EC676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435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par>
                                <p:cTn id="13" presetID="3" presetClass="entr" presetSubtype="1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linds(horizontal)">
                                      <p:cBhvr>
                                        <p:cTn id="15" dur="500"/>
                                        <p:tgtEl>
                                          <p:spTgt spid="4100"/>
                                        </p:tgtEl>
                                      </p:cBhvr>
                                    </p:animEffect>
                                  </p:childTnLst>
                                </p:cTn>
                              </p:par>
                              <p:par>
                                <p:cTn id="16" presetID="3" presetClass="entr" presetSubtype="10" fill="hold" nodeType="with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linds(horizontal)">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3BD2F9-5911-6741-90A6-CD8D29BF7A26}"/>
              </a:ext>
            </a:extLst>
          </p:cNvPr>
          <p:cNvSpPr/>
          <p:nvPr/>
        </p:nvSpPr>
        <p:spPr>
          <a:xfrm>
            <a:off x="1557122" y="445233"/>
            <a:ext cx="4060913" cy="707886"/>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vi-VN" sz="4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Văn bản</a:t>
            </a:r>
            <a:endParaRPr lang="en-VN" sz="4000" dirty="0">
              <a:solidFill>
                <a:schemeClr val="bg1"/>
              </a:solidFill>
            </a:endParaRPr>
          </a:p>
        </p:txBody>
      </p:sp>
      <p:sp>
        <p:nvSpPr>
          <p:cNvPr id="3" name="Rectangle 2">
            <a:extLst>
              <a:ext uri="{FF2B5EF4-FFF2-40B4-BE49-F238E27FC236}">
                <a16:creationId xmlns:a16="http://schemas.microsoft.com/office/drawing/2014/main" id="{C22CE7A5-4C0E-2E4B-814F-9A2F6ACB9010}"/>
              </a:ext>
            </a:extLst>
          </p:cNvPr>
          <p:cNvSpPr/>
          <p:nvPr/>
        </p:nvSpPr>
        <p:spPr>
          <a:xfrm>
            <a:off x="144163" y="1343673"/>
            <a:ext cx="6652053" cy="4827988"/>
          </a:xfrm>
          <a:prstGeom prst="rect">
            <a:avLst/>
          </a:prstGeom>
        </p:spPr>
        <p:txBody>
          <a:bodyPr wrap="square">
            <a:spAutoFit/>
          </a:bodyPr>
          <a:lstStyle/>
          <a:p>
            <a:pPr algn="just">
              <a:lnSpc>
                <a:spcPct val="115000"/>
              </a:lnSpc>
            </a:pP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xứ</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infographics.vn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trật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vi-VN"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đạt</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thuyết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minh</a:t>
            </a:r>
            <a:endParaRPr lang="en-VN" sz="3000" dirty="0">
              <a:latin typeface="Times New Roman" panose="02020603050405020304" pitchFamily="18" charset="0"/>
              <a:ea typeface="Times New Roman" panose="02020603050405020304" pitchFamily="18" charset="0"/>
            </a:endParaRPr>
          </a:p>
          <a:p>
            <a:pPr lvl="0" algn="just">
              <a:lnSpc>
                <a:spcPct val="115000"/>
              </a:lnSpc>
            </a:pPr>
            <a:r>
              <a:rPr lang="vi-VN"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Bố</a:t>
            </a:r>
            <a:r>
              <a:rPr lang="en-US"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000"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cục</a:t>
            </a:r>
            <a:r>
              <a:rPr lang="vi-VN" sz="3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VN" sz="3000" dirty="0">
              <a:latin typeface="Times New Roman" panose="02020603050405020304" pitchFamily="18" charset="0"/>
              <a:ea typeface="Times New Roman" panose="02020603050405020304" pitchFamily="18" charset="0"/>
            </a:endParaRPr>
          </a:p>
          <a:p>
            <a:pPr>
              <a:lnSpc>
                <a:spcPct val="115000"/>
              </a:lnSpc>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Đợt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(13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17/3)</a:t>
            </a:r>
            <a:endParaRPr lang="en-VN" sz="3000" dirty="0">
              <a:latin typeface="Times New Roman" panose="02020603050405020304" pitchFamily="18" charset="0"/>
              <a:ea typeface="Times New Roman" panose="02020603050405020304" pitchFamily="18" charset="0"/>
            </a:endParaRPr>
          </a:p>
          <a:p>
            <a:pPr>
              <a:lnSpc>
                <a:spcPct val="115000"/>
              </a:lnSpc>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Đợt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(30/3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30/4)</a:t>
            </a:r>
            <a:endParaRPr lang="en-VN" sz="3000" dirty="0">
              <a:latin typeface="Times New Roman" panose="02020603050405020304" pitchFamily="18" charset="0"/>
              <a:ea typeface="Times New Roman" panose="02020603050405020304" pitchFamily="18" charset="0"/>
            </a:endParaRPr>
          </a:p>
          <a:p>
            <a:pPr algn="just">
              <a:lnSpc>
                <a:spcPct val="115000"/>
              </a:lnSpc>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Đợt</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(1 </a:t>
            </a:r>
            <a:r>
              <a:rPr lang="en-US"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7/5)</a:t>
            </a:r>
            <a:endParaRPr lang="en-VN" sz="3000" dirty="0">
              <a:latin typeface="Times New Roman" panose="02020603050405020304" pitchFamily="18" charset="0"/>
              <a:ea typeface="Times New Roman" panose="02020603050405020304" pitchFamily="18" charset="0"/>
            </a:endParaRPr>
          </a:p>
        </p:txBody>
      </p:sp>
      <p:pic>
        <p:nvPicPr>
          <p:cNvPr id="5122" name="Picture 2" descr="Diễn biến chiến dịch Điện Biên Phủ |=&amp;gt; Đăng trên báo Bắc Giang">
            <a:extLst>
              <a:ext uri="{FF2B5EF4-FFF2-40B4-BE49-F238E27FC236}">
                <a16:creationId xmlns:a16="http://schemas.microsoft.com/office/drawing/2014/main" id="{24E865BE-1441-4247-99A8-DB1612775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995" y="137327"/>
            <a:ext cx="5016842" cy="6583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33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out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out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874B86-D18B-624C-8989-888611DBFCB3}"/>
              </a:ext>
            </a:extLst>
          </p:cNvPr>
          <p:cNvSpPr/>
          <p:nvPr/>
        </p:nvSpPr>
        <p:spPr>
          <a:xfrm>
            <a:off x="602901" y="1000097"/>
            <a:ext cx="8825304" cy="743473"/>
          </a:xfrm>
          <a:prstGeom prst="rect">
            <a:avLst/>
          </a:prstGeom>
          <a:solidFill>
            <a:schemeClr val="accent4">
              <a:lumMod val="20000"/>
              <a:lumOff val="80000"/>
              <a:alpha val="61176"/>
            </a:schemeClr>
          </a:solidFill>
        </p:spPr>
        <p:txBody>
          <a:bodyPr wrap="square">
            <a:spAutoFit/>
          </a:bodyPr>
          <a:lstStyle/>
          <a:p>
            <a:pPr algn="ctr">
              <a:lnSpc>
                <a:spcPct val="115000"/>
              </a:lnSpc>
            </a:pPr>
            <a:r>
              <a:rPr lang="vi-VN"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a:t>
            </a:r>
            <a:r>
              <a:rPr lang="pt-BR"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Nhan</a:t>
            </a:r>
            <a:r>
              <a:rPr lang="pt-BR"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đề</a:t>
            </a:r>
            <a:r>
              <a:rPr lang="pt-BR"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và</a:t>
            </a:r>
            <a:r>
              <a:rPr lang="pt-BR"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pt-BR" sz="40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sa</a:t>
            </a:r>
            <a:r>
              <a:rPr lang="pt-BR" sz="40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pô</a:t>
            </a:r>
            <a:endParaRPr lang="en-VN" sz="4000" dirty="0">
              <a:latin typeface="Times New Roman" panose="02020603050405020304" pitchFamily="18" charset="0"/>
              <a:ea typeface="Times New Roman" panose="02020603050405020304" pitchFamily="18" charset="0"/>
            </a:endParaRPr>
          </a:p>
        </p:txBody>
      </p:sp>
      <p:sp>
        <p:nvSpPr>
          <p:cNvPr id="4" name="Pentagon 298">
            <a:extLst>
              <a:ext uri="{FF2B5EF4-FFF2-40B4-BE49-F238E27FC236}">
                <a16:creationId xmlns:a16="http://schemas.microsoft.com/office/drawing/2014/main" id="{9241A504-5CB5-E64D-B2D6-3D9AFF8030DF}"/>
              </a:ext>
            </a:extLst>
          </p:cNvPr>
          <p:cNvSpPr/>
          <p:nvPr/>
        </p:nvSpPr>
        <p:spPr>
          <a:xfrm>
            <a:off x="5160799" y="2124788"/>
            <a:ext cx="3695148" cy="743473"/>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sym typeface="+mn-lt"/>
              </a:rPr>
              <a:t>- SAPO:</a:t>
            </a:r>
          </a:p>
        </p:txBody>
      </p:sp>
      <p:sp>
        <p:nvSpPr>
          <p:cNvPr id="7" name="Pentagon 292">
            <a:extLst>
              <a:ext uri="{FF2B5EF4-FFF2-40B4-BE49-F238E27FC236}">
                <a16:creationId xmlns:a16="http://schemas.microsoft.com/office/drawing/2014/main" id="{F116BADE-BC22-0F45-8E69-43643B6468FC}"/>
              </a:ext>
            </a:extLst>
          </p:cNvPr>
          <p:cNvSpPr/>
          <p:nvPr/>
        </p:nvSpPr>
        <p:spPr>
          <a:xfrm flipH="1">
            <a:off x="602901" y="2124788"/>
            <a:ext cx="3700827" cy="743473"/>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sym typeface="+mn-lt"/>
              </a:rPr>
              <a:t>- NHAN ĐỀ:</a:t>
            </a:r>
          </a:p>
        </p:txBody>
      </p:sp>
      <p:sp>
        <p:nvSpPr>
          <p:cNvPr id="9" name="Rectangle 8">
            <a:extLst>
              <a:ext uri="{FF2B5EF4-FFF2-40B4-BE49-F238E27FC236}">
                <a16:creationId xmlns:a16="http://schemas.microsoft.com/office/drawing/2014/main" id="{04BF7BDF-FD06-D54E-BDE0-0355D69792A8}"/>
              </a:ext>
            </a:extLst>
          </p:cNvPr>
          <p:cNvSpPr/>
          <p:nvPr/>
        </p:nvSpPr>
        <p:spPr>
          <a:xfrm>
            <a:off x="602901" y="3249479"/>
            <a:ext cx="3700827" cy="2312171"/>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Nêu lên sự kiện thông tin: diễn biến của chiến dịch Điện Biên Phủ.</a:t>
            </a:r>
            <a:endParaRPr lang="en-VN" sz="3200"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843C69C6-5D52-834B-908A-1EC126B70327}"/>
              </a:ext>
            </a:extLst>
          </p:cNvPr>
          <p:cNvSpPr/>
          <p:nvPr/>
        </p:nvSpPr>
        <p:spPr>
          <a:xfrm>
            <a:off x="5160799" y="3249479"/>
            <a:ext cx="4267406" cy="2878480"/>
          </a:xfrm>
          <a:prstGeom prst="rect">
            <a:avLst/>
          </a:prstGeom>
        </p:spPr>
        <p:txBody>
          <a:bodyPr wrap="square">
            <a:spAutoFit/>
          </a:bodyPr>
          <a:lstStyle/>
          <a:p>
            <a:pPr algn="just">
              <a:lnSpc>
                <a:spcPct val="115000"/>
              </a:lnSpc>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Khái quát về chiến dịch Điện Biên Phủ,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 dung sa pô chính là nhan đề văn bản, tóm tắt vấn đề nêu ra trong bài.</a:t>
            </a:r>
            <a:endParaRPr lang="en-VN" sz="3200" dirty="0">
              <a:latin typeface="Times New Roman" panose="02020603050405020304" pitchFamily="18" charset="0"/>
              <a:ea typeface="Times New Roman" panose="02020603050405020304" pitchFamily="18" charset="0"/>
            </a:endParaRPr>
          </a:p>
        </p:txBody>
      </p:sp>
      <p:pic>
        <p:nvPicPr>
          <p:cNvPr id="12" name="Picture 11" descr="A picture containing toy, doll&#10;&#10;Description automatically generated">
            <a:extLst>
              <a:ext uri="{FF2B5EF4-FFF2-40B4-BE49-F238E27FC236}">
                <a16:creationId xmlns:a16="http://schemas.microsoft.com/office/drawing/2014/main" id="{17A62663-E542-2B48-934C-1DB0E976A827}"/>
              </a:ext>
            </a:extLst>
          </p:cNvPr>
          <p:cNvPicPr>
            <a:picLocks noChangeAspect="1"/>
          </p:cNvPicPr>
          <p:nvPr/>
        </p:nvPicPr>
        <p:blipFill>
          <a:blip r:embed="rId3"/>
          <a:stretch>
            <a:fillRect/>
          </a:stretch>
        </p:blipFill>
        <p:spPr>
          <a:xfrm>
            <a:off x="8855947" y="2538522"/>
            <a:ext cx="3883894" cy="3883894"/>
          </a:xfrm>
          <a:prstGeom prst="rect">
            <a:avLst/>
          </a:prstGeom>
        </p:spPr>
      </p:pic>
      <p:sp>
        <p:nvSpPr>
          <p:cNvPr id="8" name="TextBox 7">
            <a:extLst>
              <a:ext uri="{FF2B5EF4-FFF2-40B4-BE49-F238E27FC236}">
                <a16:creationId xmlns:a16="http://schemas.microsoft.com/office/drawing/2014/main" id="{06829A62-6AEA-CDA6-1945-98A5CF76F63D}"/>
              </a:ext>
            </a:extLst>
          </p:cNvPr>
          <p:cNvSpPr txBox="1"/>
          <p:nvPr/>
        </p:nvSpPr>
        <p:spPr>
          <a:xfrm>
            <a:off x="1533799" y="163157"/>
            <a:ext cx="6963508" cy="646331"/>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II. ĐỌC – HIỂU VĂN BẢN</a:t>
            </a:r>
            <a:endParaRPr lang="en-VN"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813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06B1C8-D40A-8B41-949A-ADFBB98E3623}"/>
              </a:ext>
            </a:extLst>
          </p:cNvPr>
          <p:cNvSpPr/>
          <p:nvPr/>
        </p:nvSpPr>
        <p:spPr>
          <a:xfrm>
            <a:off x="2225182" y="408944"/>
            <a:ext cx="7741635" cy="824841"/>
          </a:xfrm>
          <a:prstGeom prst="rect">
            <a:avLst/>
          </a:prstGeom>
          <a:solidFill>
            <a:schemeClr val="accent4">
              <a:lumMod val="20000"/>
              <a:lumOff val="80000"/>
              <a:alpha val="61176"/>
            </a:schemeClr>
          </a:solidFill>
        </p:spPr>
        <p:txBody>
          <a:bodyPr wrap="square">
            <a:spAutoFit/>
          </a:bodyPr>
          <a:lstStyle/>
          <a:p>
            <a:pPr algn="ctr">
              <a:lnSpc>
                <a:spcPct val="115000"/>
              </a:lnSpc>
            </a:pPr>
            <a:r>
              <a:rPr lang="vi-VN"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Nội dung thông tin</a:t>
            </a:r>
            <a:endParaRPr lang="en-VN" sz="45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CEDB3E69-AEA3-AE48-A340-C20591979DB9}"/>
              </a:ext>
            </a:extLst>
          </p:cNvPr>
          <p:cNvSpPr/>
          <p:nvPr/>
        </p:nvSpPr>
        <p:spPr>
          <a:xfrm>
            <a:off x="375137" y="1585388"/>
            <a:ext cx="4214524" cy="4806700"/>
          </a:xfrm>
          <a:prstGeom prst="rect">
            <a:avLst/>
          </a:prstGeom>
        </p:spPr>
        <p:txBody>
          <a:bodyPr wrap="square">
            <a:spAutoFit/>
          </a:bodyPr>
          <a:lstStyle/>
          <a:p>
            <a:pPr algn="just">
              <a:lnSpc>
                <a:spcPct val="115000"/>
              </a:lnSpc>
            </a:pPr>
            <a:r>
              <a:rPr lang="vi-VN" sz="4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 bản cung cấp thông tin cụ thể về  ba đợt tiến công tập đoàn cứ điểm Điện Biên Phủ.</a:t>
            </a:r>
            <a:endParaRPr lang="en-VN" sz="4500" dirty="0">
              <a:latin typeface="Times New Roman" panose="02020603050405020304" pitchFamily="18" charset="0"/>
              <a:ea typeface="Times New Roman" panose="02020603050405020304" pitchFamily="18" charset="0"/>
            </a:endParaRPr>
          </a:p>
        </p:txBody>
      </p:sp>
      <p:pic>
        <p:nvPicPr>
          <p:cNvPr id="8194" name="Picture 2" descr="ĐIỆN BIÊN PHỦ - 56 NGÀY ĐÊM CHẤN ĐỘNG ĐỊA CẦU">
            <a:extLst>
              <a:ext uri="{FF2B5EF4-FFF2-40B4-BE49-F238E27FC236}">
                <a16:creationId xmlns:a16="http://schemas.microsoft.com/office/drawing/2014/main" id="{3E34C685-9C84-0843-8E56-FC5E4DEF78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3783" y="1874032"/>
            <a:ext cx="7227202" cy="422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5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a:extLst>
              <a:ext uri="{FF2B5EF4-FFF2-40B4-BE49-F238E27FC236}">
                <a16:creationId xmlns:a16="http://schemas.microsoft.com/office/drawing/2014/main" id="{9A37C342-BFCC-EE45-AD7D-E5C4A3FD53FA}"/>
              </a:ext>
            </a:extLst>
          </p:cNvPr>
          <p:cNvSpPr/>
          <p:nvPr/>
        </p:nvSpPr>
        <p:spPr>
          <a:xfrm>
            <a:off x="556008" y="947894"/>
            <a:ext cx="3329354" cy="820615"/>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VN"/>
          </a:p>
        </p:txBody>
      </p:sp>
      <p:sp>
        <p:nvSpPr>
          <p:cNvPr id="3" name="Hexagon 2">
            <a:extLst>
              <a:ext uri="{FF2B5EF4-FFF2-40B4-BE49-F238E27FC236}">
                <a16:creationId xmlns:a16="http://schemas.microsoft.com/office/drawing/2014/main" id="{91BC7F22-09BA-374A-8A77-0DAAD98F5BF7}"/>
              </a:ext>
            </a:extLst>
          </p:cNvPr>
          <p:cNvSpPr/>
          <p:nvPr/>
        </p:nvSpPr>
        <p:spPr>
          <a:xfrm>
            <a:off x="1101969" y="770375"/>
            <a:ext cx="2180493" cy="1160584"/>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VN" sz="3600" b="1" dirty="0">
                <a:solidFill>
                  <a:schemeClr val="accent2">
                    <a:lumMod val="50000"/>
                  </a:schemeClr>
                </a:solidFill>
                <a:latin typeface="Times New Roman" panose="02020603050405020304" pitchFamily="18" charset="0"/>
                <a:cs typeface="Times New Roman" panose="02020603050405020304" pitchFamily="18" charset="0"/>
              </a:rPr>
              <a:t>- Đợt 1</a:t>
            </a:r>
          </a:p>
        </p:txBody>
      </p:sp>
      <p:sp>
        <p:nvSpPr>
          <p:cNvPr id="4" name="Hexagon 3">
            <a:extLst>
              <a:ext uri="{FF2B5EF4-FFF2-40B4-BE49-F238E27FC236}">
                <a16:creationId xmlns:a16="http://schemas.microsoft.com/office/drawing/2014/main" id="{62E04BC6-BD96-C345-AD8A-5B9958AD7299}"/>
              </a:ext>
            </a:extLst>
          </p:cNvPr>
          <p:cNvSpPr/>
          <p:nvPr/>
        </p:nvSpPr>
        <p:spPr>
          <a:xfrm>
            <a:off x="4431323" y="947894"/>
            <a:ext cx="3329354" cy="820615"/>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VN"/>
          </a:p>
        </p:txBody>
      </p:sp>
      <p:sp>
        <p:nvSpPr>
          <p:cNvPr id="5" name="Hexagon 4">
            <a:extLst>
              <a:ext uri="{FF2B5EF4-FFF2-40B4-BE49-F238E27FC236}">
                <a16:creationId xmlns:a16="http://schemas.microsoft.com/office/drawing/2014/main" id="{E4FAE41B-56BB-664B-A710-3E8E33FC6726}"/>
              </a:ext>
            </a:extLst>
          </p:cNvPr>
          <p:cNvSpPr/>
          <p:nvPr/>
        </p:nvSpPr>
        <p:spPr>
          <a:xfrm>
            <a:off x="4977284" y="770375"/>
            <a:ext cx="2180493" cy="1160584"/>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VN" sz="3600" b="1" dirty="0">
                <a:solidFill>
                  <a:schemeClr val="accent2">
                    <a:lumMod val="50000"/>
                  </a:schemeClr>
                </a:solidFill>
                <a:latin typeface="Times New Roman" panose="02020603050405020304" pitchFamily="18" charset="0"/>
                <a:cs typeface="Times New Roman" panose="02020603050405020304" pitchFamily="18" charset="0"/>
              </a:rPr>
              <a:t>- Đợt 2</a:t>
            </a:r>
          </a:p>
        </p:txBody>
      </p:sp>
      <p:sp>
        <p:nvSpPr>
          <p:cNvPr id="6" name="Hexagon 5">
            <a:extLst>
              <a:ext uri="{FF2B5EF4-FFF2-40B4-BE49-F238E27FC236}">
                <a16:creationId xmlns:a16="http://schemas.microsoft.com/office/drawing/2014/main" id="{18179156-D001-5542-B312-760BEDA64488}"/>
              </a:ext>
            </a:extLst>
          </p:cNvPr>
          <p:cNvSpPr/>
          <p:nvPr/>
        </p:nvSpPr>
        <p:spPr>
          <a:xfrm>
            <a:off x="8306638" y="947894"/>
            <a:ext cx="3329354" cy="820615"/>
          </a:xfrm>
          <a:prstGeom prst="hexagon">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VN"/>
          </a:p>
        </p:txBody>
      </p:sp>
      <p:sp>
        <p:nvSpPr>
          <p:cNvPr id="7" name="Hexagon 6">
            <a:extLst>
              <a:ext uri="{FF2B5EF4-FFF2-40B4-BE49-F238E27FC236}">
                <a16:creationId xmlns:a16="http://schemas.microsoft.com/office/drawing/2014/main" id="{76BF96A5-9E7D-DE4B-8F97-1C77746BF42C}"/>
              </a:ext>
            </a:extLst>
          </p:cNvPr>
          <p:cNvSpPr/>
          <p:nvPr/>
        </p:nvSpPr>
        <p:spPr>
          <a:xfrm>
            <a:off x="8852599" y="770375"/>
            <a:ext cx="2180493" cy="1160584"/>
          </a:xfrm>
          <a:prstGeom prst="hexagon">
            <a:avLst/>
          </a:prstGeom>
          <a:solidFill>
            <a:schemeClr val="bg1"/>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VN" sz="3600" b="1" dirty="0">
                <a:solidFill>
                  <a:schemeClr val="accent2">
                    <a:lumMod val="50000"/>
                  </a:schemeClr>
                </a:solidFill>
                <a:latin typeface="Times New Roman" panose="02020603050405020304" pitchFamily="18" charset="0"/>
                <a:cs typeface="Times New Roman" panose="02020603050405020304" pitchFamily="18" charset="0"/>
              </a:rPr>
              <a:t>- Đợt 3</a:t>
            </a:r>
          </a:p>
        </p:txBody>
      </p:sp>
      <p:sp>
        <p:nvSpPr>
          <p:cNvPr id="8" name="Rectangle 7">
            <a:extLst>
              <a:ext uri="{FF2B5EF4-FFF2-40B4-BE49-F238E27FC236}">
                <a16:creationId xmlns:a16="http://schemas.microsoft.com/office/drawing/2014/main" id="{4E180BF3-2D58-764F-9691-14ACFE77B781}"/>
              </a:ext>
            </a:extLst>
          </p:cNvPr>
          <p:cNvSpPr/>
          <p:nvPr/>
        </p:nvSpPr>
        <p:spPr>
          <a:xfrm>
            <a:off x="556008" y="2289373"/>
            <a:ext cx="3329354" cy="3759106"/>
          </a:xfrm>
          <a:prstGeom prst="rect">
            <a:avLst/>
          </a:prstGeom>
        </p:spPr>
        <p:txBody>
          <a:bodyPr wrap="square">
            <a:spAutoFit/>
          </a:bodyPr>
          <a:lstStyle/>
          <a:p>
            <a:pPr algn="ctr">
              <a:lnSpc>
                <a:spcPct val="115000"/>
              </a:lnSpc>
            </a:pPr>
            <a:r>
              <a:rPr lang="nl-NL"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 </a:t>
            </a:r>
            <a:r>
              <a:rPr lang="nl-NL" sz="3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nl-NL"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17/3):</a:t>
            </a:r>
            <a:endParaRPr lang="en-VN" sz="3500" dirty="0">
              <a:latin typeface="Times New Roman" panose="02020603050405020304" pitchFamily="18" charset="0"/>
              <a:ea typeface="Times New Roman" panose="02020603050405020304" pitchFamily="18" charset="0"/>
            </a:endParaRPr>
          </a:p>
          <a:p>
            <a:pPr algn="ctr">
              <a:lnSpc>
                <a:spcPct val="115000"/>
              </a:lnSpc>
            </a:pP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diệt</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Him</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Lam,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Độc</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toang</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phía</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endParaRPr lang="en-VN" sz="3500" dirty="0">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id="{4A95BB6E-055C-9942-9C5F-F3E5CC3DBE48}"/>
              </a:ext>
            </a:extLst>
          </p:cNvPr>
          <p:cNvSpPr/>
          <p:nvPr/>
        </p:nvSpPr>
        <p:spPr>
          <a:xfrm>
            <a:off x="4149005" y="2289373"/>
            <a:ext cx="3927483" cy="3759106"/>
          </a:xfrm>
          <a:prstGeom prst="rect">
            <a:avLst/>
          </a:prstGeom>
        </p:spPr>
        <p:txBody>
          <a:bodyPr wrap="square">
            <a:spAutoFit/>
          </a:bodyPr>
          <a:lstStyle/>
          <a:p>
            <a:pPr algn="ctr">
              <a:lnSpc>
                <a:spcPct val="115000"/>
              </a:lnSpc>
            </a:pPr>
            <a:r>
              <a:rPr lang="nl-NL"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(30/3 </a:t>
            </a:r>
            <a:r>
              <a:rPr lang="nl-NL" sz="3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nl-NL"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30/4):</a:t>
            </a:r>
            <a:endParaRPr lang="en-VN" sz="3500" dirty="0">
              <a:latin typeface="Times New Roman" panose="02020603050405020304" pitchFamily="18" charset="0"/>
              <a:ea typeface="Times New Roman" panose="02020603050405020304" pitchFamily="18" charset="0"/>
            </a:endParaRPr>
          </a:p>
          <a:p>
            <a:pPr algn="ctr">
              <a:lnSpc>
                <a:spcPct val="115000"/>
              </a:lnSpc>
            </a:pP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soát</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cao,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khu</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tâm</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địch</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rơi</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mất</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endParaRPr lang="en-VN" sz="3500" dirty="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81420CDC-D0D0-8B45-B022-12095011E76D}"/>
              </a:ext>
            </a:extLst>
          </p:cNvPr>
          <p:cNvSpPr/>
          <p:nvPr/>
        </p:nvSpPr>
        <p:spPr>
          <a:xfrm>
            <a:off x="8157105" y="2330010"/>
            <a:ext cx="3628420" cy="1900905"/>
          </a:xfrm>
          <a:prstGeom prst="rect">
            <a:avLst/>
          </a:prstGeom>
        </p:spPr>
        <p:txBody>
          <a:bodyPr wrap="square">
            <a:spAutoFit/>
          </a:bodyPr>
          <a:lstStyle/>
          <a:p>
            <a:pPr algn="ctr">
              <a:lnSpc>
                <a:spcPct val="115000"/>
              </a:lnSpc>
            </a:pPr>
            <a:r>
              <a:rPr lang="nl-NL"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3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nl-NL" sz="3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7/5):</a:t>
            </a:r>
            <a:endParaRPr lang="en-VN" sz="3500" dirty="0">
              <a:latin typeface="Times New Roman" panose="02020603050405020304" pitchFamily="18" charset="0"/>
              <a:ea typeface="Times New Roman" panose="02020603050405020304" pitchFamily="18" charset="0"/>
            </a:endParaRPr>
          </a:p>
          <a:p>
            <a:pPr algn="ctr">
              <a:lnSpc>
                <a:spcPct val="115000"/>
              </a:lnSpc>
            </a:pP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kích</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7/5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thắng</a:t>
            </a:r>
            <a:r>
              <a:rPr lang="nl-NL" sz="3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239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AB3E05-321E-1144-AFDE-40794BEA5637}"/>
              </a:ext>
            </a:extLst>
          </p:cNvPr>
          <p:cNvSpPr/>
          <p:nvPr/>
        </p:nvSpPr>
        <p:spPr>
          <a:xfrm>
            <a:off x="2225182" y="408944"/>
            <a:ext cx="7741635" cy="824841"/>
          </a:xfrm>
          <a:prstGeom prst="rect">
            <a:avLst/>
          </a:prstGeom>
          <a:solidFill>
            <a:schemeClr val="accent4">
              <a:lumMod val="20000"/>
              <a:lumOff val="80000"/>
              <a:alpha val="61176"/>
            </a:schemeClr>
          </a:solidFill>
        </p:spPr>
        <p:txBody>
          <a:bodyPr wrap="square">
            <a:spAutoFit/>
          </a:bodyPr>
          <a:lstStyle/>
          <a:p>
            <a:pPr algn="ctr">
              <a:lnSpc>
                <a:spcPct val="115000"/>
              </a:lnSpc>
            </a:pPr>
            <a:r>
              <a:rPr lang="vi-VN"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 Cách trình bày thông tin</a:t>
            </a:r>
            <a:endParaRPr lang="en-VN" sz="4500" dirty="0">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1079FDDF-CAC4-654F-8CCE-1D56C46C8B85}"/>
              </a:ext>
            </a:extLst>
          </p:cNvPr>
          <p:cNvSpPr/>
          <p:nvPr/>
        </p:nvSpPr>
        <p:spPr>
          <a:xfrm>
            <a:off x="304536" y="2032422"/>
            <a:ext cx="2451022" cy="2878480"/>
          </a:xfrm>
          <a:prstGeom prst="rect">
            <a:avLst/>
          </a:prstGeom>
          <a:solidFill>
            <a:schemeClr val="accent4">
              <a:lumMod val="20000"/>
              <a:lumOff val="80000"/>
            </a:schemeClr>
          </a:solidFill>
        </p:spPr>
        <p:txBody>
          <a:bodyPr wrap="square">
            <a:spAutoFit/>
          </a:bodyPr>
          <a:lstStyle/>
          <a:p>
            <a:pPr algn="ctr">
              <a:lnSpc>
                <a:spcPct val="115000"/>
              </a:lnSpc>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Với mỗi đợt tiến công, người viết đều nêu thời gian diễn ra.</a:t>
            </a:r>
            <a:endParaRPr lang="en-VN" sz="32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56B70BC6-5384-8A4F-ACDF-B32946D81A6E}"/>
              </a:ext>
            </a:extLst>
          </p:cNvPr>
          <p:cNvSpPr/>
          <p:nvPr/>
        </p:nvSpPr>
        <p:spPr>
          <a:xfrm>
            <a:off x="2950996" y="2036504"/>
            <a:ext cx="3145003" cy="3539430"/>
          </a:xfrm>
          <a:prstGeom prst="rect">
            <a:avLst/>
          </a:prstGeom>
          <a:solidFill>
            <a:schemeClr val="accent5">
              <a:lumMod val="20000"/>
              <a:lumOff val="80000"/>
            </a:schemeClr>
          </a:solidFill>
        </p:spPr>
        <p:txBody>
          <a:bodyPr wrap="square">
            <a:spAutoFit/>
          </a:bodyPr>
          <a:lstStyle/>
          <a:p>
            <a:pPr algn="ctr"/>
            <a:r>
              <a:rPr lang="vi-VN" sz="3200" dirty="0">
                <a:solidFill>
                  <a:srgbClr val="000000"/>
                </a:solidFill>
                <a:latin typeface="Times New Roman" panose="02020603050405020304" pitchFamily="18" charset="0"/>
                <a:ea typeface="Times New Roman" panose="02020603050405020304" pitchFamily="18" charset="0"/>
              </a:rPr>
              <a:t>- Sử dụng mũi tên, đưa thời gian diễn ra đợt tiến công vào ngoặc đơn và in nghiêng các con số chỉ thời gian. </a:t>
            </a:r>
            <a:endParaRPr lang="en-VN" sz="3200" dirty="0"/>
          </a:p>
        </p:txBody>
      </p:sp>
      <p:sp>
        <p:nvSpPr>
          <p:cNvPr id="5" name="Rectangle 4">
            <a:extLst>
              <a:ext uri="{FF2B5EF4-FFF2-40B4-BE49-F238E27FC236}">
                <a16:creationId xmlns:a16="http://schemas.microsoft.com/office/drawing/2014/main" id="{B46FE18D-5347-164C-A714-76A57D914B9D}"/>
              </a:ext>
            </a:extLst>
          </p:cNvPr>
          <p:cNvSpPr/>
          <p:nvPr/>
        </p:nvSpPr>
        <p:spPr>
          <a:xfrm>
            <a:off x="9123903" y="2005877"/>
            <a:ext cx="2884405" cy="4011098"/>
          </a:xfrm>
          <a:prstGeom prst="rect">
            <a:avLst/>
          </a:prstGeom>
          <a:solidFill>
            <a:schemeClr val="accent6">
              <a:lumMod val="20000"/>
              <a:lumOff val="80000"/>
            </a:schemeClr>
          </a:solidFill>
        </p:spPr>
        <p:txBody>
          <a:bodyPr wrap="square">
            <a:spAutoFit/>
          </a:bodyPr>
          <a:lstStyle/>
          <a:p>
            <a:pPr algn="ctr">
              <a:lnSpc>
                <a:spcPct val="115000"/>
              </a:lnSpc>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đậm thông tin đợt 3 vì đây là thông tin quan trọng. Làm nổi bật, gây sự chú ý cho người đọc.</a:t>
            </a:r>
            <a:endParaRPr lang="en-VN" sz="3200" dirty="0">
              <a:latin typeface="Times New Roman" panose="02020603050405020304" pitchFamily="18" charset="0"/>
              <a:ea typeface="Times New Roman" panose="02020603050405020304" pitchFamily="18" charset="0"/>
            </a:endParaRPr>
          </a:p>
        </p:txBody>
      </p:sp>
      <p:sp>
        <p:nvSpPr>
          <p:cNvPr id="7" name="Freeform 245">
            <a:extLst>
              <a:ext uri="{FF2B5EF4-FFF2-40B4-BE49-F238E27FC236}">
                <a16:creationId xmlns:a16="http://schemas.microsoft.com/office/drawing/2014/main" id="{B467A216-0B3F-7241-ABA6-B5C367B462F3}"/>
              </a:ext>
            </a:extLst>
          </p:cNvPr>
          <p:cNvSpPr>
            <a:spLocks/>
          </p:cNvSpPr>
          <p:nvPr/>
        </p:nvSpPr>
        <p:spPr bwMode="auto">
          <a:xfrm>
            <a:off x="10249946" y="1355415"/>
            <a:ext cx="632318" cy="52035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headEnd/>
            <a:tailEnd/>
          </a:ln>
        </p:spPr>
        <p:txBody>
          <a:bodyPr vert="horz" wrap="square" lIns="79406" tIns="39703" rIns="79406" bIns="39703" numCol="1" anchor="t" anchorCtr="0" compatLnSpc="1">
            <a:prstTxWarp prst="textNoShape">
              <a:avLst/>
            </a:prstTxWarp>
          </a:bodyPr>
          <a:lstStyle/>
          <a:p>
            <a:pPr marL="0" marR="0" lvl="0" indent="0" algn="l" defTabSz="914282" rtl="0" eaLnBrk="1" fontAlgn="auto" latinLnBrk="0" hangingPunct="1">
              <a:lnSpc>
                <a:spcPct val="120000"/>
              </a:lnSpc>
              <a:spcBef>
                <a:spcPts val="0"/>
              </a:spcBef>
              <a:spcAft>
                <a:spcPts val="0"/>
              </a:spcAft>
              <a:buClrTx/>
              <a:buSzTx/>
              <a:buFontTx/>
              <a:buNone/>
              <a:tabLst/>
              <a:defRPr/>
            </a:pPr>
            <a:endParaRPr kumimoji="0" lang="en-US" sz="569"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 name="Freeform 63">
            <a:extLst>
              <a:ext uri="{FF2B5EF4-FFF2-40B4-BE49-F238E27FC236}">
                <a16:creationId xmlns:a16="http://schemas.microsoft.com/office/drawing/2014/main" id="{41E83A35-AE80-9D4B-BFAD-C512F860938D}"/>
              </a:ext>
            </a:extLst>
          </p:cNvPr>
          <p:cNvSpPr>
            <a:spLocks noEditPoints="1"/>
          </p:cNvSpPr>
          <p:nvPr/>
        </p:nvSpPr>
        <p:spPr bwMode="auto">
          <a:xfrm>
            <a:off x="1158102" y="1339882"/>
            <a:ext cx="743890" cy="535888"/>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headEnd/>
            <a:tailEnd/>
          </a:ln>
        </p:spPr>
        <p:txBody>
          <a:bodyPr vert="horz" wrap="square" lIns="79406" tIns="39703" rIns="79406" bIns="39703" numCol="1" anchor="t" anchorCtr="0" compatLnSpc="1">
            <a:prstTxWarp prst="textNoShape">
              <a:avLst/>
            </a:prstTxWarp>
          </a:bodyPr>
          <a:lstStyle/>
          <a:p>
            <a:pPr marL="0" marR="0" lvl="0" indent="0" algn="l" defTabSz="914282" rtl="0" eaLnBrk="1" fontAlgn="auto" latinLnBrk="0" hangingPunct="1">
              <a:lnSpc>
                <a:spcPct val="120000"/>
              </a:lnSpc>
              <a:spcBef>
                <a:spcPts val="0"/>
              </a:spcBef>
              <a:spcAft>
                <a:spcPts val="0"/>
              </a:spcAft>
              <a:buClrTx/>
              <a:buSzTx/>
              <a:buFontTx/>
              <a:buNone/>
              <a:tabLst/>
              <a:defRPr/>
            </a:pPr>
            <a:endParaRPr kumimoji="0" lang="en-US" sz="569"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Rectangle 9">
            <a:extLst>
              <a:ext uri="{FF2B5EF4-FFF2-40B4-BE49-F238E27FC236}">
                <a16:creationId xmlns:a16="http://schemas.microsoft.com/office/drawing/2014/main" id="{11E58C4A-E555-1257-9086-0C70D4DB0E57}"/>
              </a:ext>
            </a:extLst>
          </p:cNvPr>
          <p:cNvSpPr/>
          <p:nvPr/>
        </p:nvSpPr>
        <p:spPr>
          <a:xfrm>
            <a:off x="6269918" y="2005877"/>
            <a:ext cx="2680066" cy="4031873"/>
          </a:xfrm>
          <a:prstGeom prst="rect">
            <a:avLst/>
          </a:prstGeom>
          <a:solidFill>
            <a:schemeClr val="accent2">
              <a:lumMod val="60000"/>
              <a:lumOff val="40000"/>
            </a:schemeClr>
          </a:solidFill>
        </p:spPr>
        <p:txBody>
          <a:bodyPr wrap="square">
            <a:spAutoFit/>
          </a:bodyPr>
          <a:lstStyle/>
          <a:p>
            <a:pPr algn="ctr"/>
            <a:r>
              <a:rPr lang="vi-VN" sz="3200" dirty="0">
                <a:solidFill>
                  <a:srgbClr val="000000"/>
                </a:solidFill>
                <a:latin typeface="Times New Roman" panose="02020603050405020304" pitchFamily="18" charset="0"/>
                <a:ea typeface="Times New Roman" panose="02020603050405020304" pitchFamily="18" charset="0"/>
              </a:rPr>
              <a:t>- Dùng từ ngữ để nêu những việc mà quân ta làm được, dùng hình ảnh minh hoạ cho mỗi đợt tiến công.</a:t>
            </a:r>
            <a:endParaRPr lang="en-US" sz="800"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245">
            <a:extLst>
              <a:ext uri="{FF2B5EF4-FFF2-40B4-BE49-F238E27FC236}">
                <a16:creationId xmlns:a16="http://schemas.microsoft.com/office/drawing/2014/main" id="{CF34398E-BB27-614D-93AC-993A6EF559B5}"/>
              </a:ext>
            </a:extLst>
          </p:cNvPr>
          <p:cNvSpPr>
            <a:spLocks/>
          </p:cNvSpPr>
          <p:nvPr/>
        </p:nvSpPr>
        <p:spPr bwMode="auto">
          <a:xfrm>
            <a:off x="4207338" y="1406298"/>
            <a:ext cx="632318" cy="52035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headEnd/>
            <a:tailEnd/>
          </a:ln>
        </p:spPr>
        <p:txBody>
          <a:bodyPr vert="horz" wrap="square" lIns="79406" tIns="39703" rIns="79406" bIns="39703" numCol="1" anchor="t" anchorCtr="0" compatLnSpc="1">
            <a:prstTxWarp prst="textNoShape">
              <a:avLst/>
            </a:prstTxWarp>
          </a:bodyPr>
          <a:lstStyle/>
          <a:p>
            <a:pPr marL="0" marR="0" lvl="0" indent="0" algn="l" defTabSz="914282" rtl="0" eaLnBrk="1" fontAlgn="auto" latinLnBrk="0" hangingPunct="1">
              <a:lnSpc>
                <a:spcPct val="120000"/>
              </a:lnSpc>
              <a:spcBef>
                <a:spcPts val="0"/>
              </a:spcBef>
              <a:spcAft>
                <a:spcPts val="0"/>
              </a:spcAft>
              <a:buClrTx/>
              <a:buSzTx/>
              <a:buFontTx/>
              <a:buNone/>
              <a:tabLst/>
              <a:defRPr/>
            </a:pPr>
            <a:endParaRPr kumimoji="0" lang="en-US" sz="569"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63">
            <a:extLst>
              <a:ext uri="{FF2B5EF4-FFF2-40B4-BE49-F238E27FC236}">
                <a16:creationId xmlns:a16="http://schemas.microsoft.com/office/drawing/2014/main" id="{65372E26-6601-D115-13CB-BF320224C778}"/>
              </a:ext>
            </a:extLst>
          </p:cNvPr>
          <p:cNvSpPr>
            <a:spLocks noEditPoints="1"/>
          </p:cNvSpPr>
          <p:nvPr/>
        </p:nvSpPr>
        <p:spPr bwMode="auto">
          <a:xfrm>
            <a:off x="7238006" y="1351887"/>
            <a:ext cx="743890" cy="535888"/>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accent2"/>
          </a:solidFill>
          <a:ln w="9525">
            <a:noFill/>
            <a:round/>
            <a:headEnd/>
            <a:tailEnd/>
          </a:ln>
        </p:spPr>
        <p:txBody>
          <a:bodyPr vert="horz" wrap="square" lIns="79406" tIns="39703" rIns="79406" bIns="39703" numCol="1" anchor="t" anchorCtr="0" compatLnSpc="1">
            <a:prstTxWarp prst="textNoShape">
              <a:avLst/>
            </a:prstTxWarp>
          </a:bodyPr>
          <a:lstStyle/>
          <a:p>
            <a:pPr marL="0" marR="0" lvl="0" indent="0" algn="l" defTabSz="914282" rtl="0" eaLnBrk="1" fontAlgn="auto" latinLnBrk="0" hangingPunct="1">
              <a:lnSpc>
                <a:spcPct val="120000"/>
              </a:lnSpc>
              <a:spcBef>
                <a:spcPts val="0"/>
              </a:spcBef>
              <a:spcAft>
                <a:spcPts val="0"/>
              </a:spcAft>
              <a:buClrTx/>
              <a:buSzTx/>
              <a:buFontTx/>
              <a:buNone/>
              <a:tabLst/>
              <a:defRPr/>
            </a:pPr>
            <a:endParaRPr kumimoji="0" lang="en-US" sz="569"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Tree>
    <p:extLst>
      <p:ext uri="{BB962C8B-B14F-4D97-AF65-F5344CB8AC3E}">
        <p14:creationId xmlns:p14="http://schemas.microsoft.com/office/powerpoint/2010/main" val="31771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500"/>
                                        <p:tgtEl>
                                          <p:spTgt spid="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linds(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5742CB-8864-6E4D-8B9E-42300F9AA9EF}"/>
              </a:ext>
            </a:extLst>
          </p:cNvPr>
          <p:cNvSpPr/>
          <p:nvPr/>
        </p:nvSpPr>
        <p:spPr>
          <a:xfrm>
            <a:off x="980009" y="221734"/>
            <a:ext cx="10231982" cy="1077218"/>
          </a:xfrm>
          <a:prstGeom prst="rect">
            <a:avLst/>
          </a:prstGeom>
          <a:solidFill>
            <a:schemeClr val="accent6">
              <a:lumMod val="20000"/>
              <a:lumOff val="80000"/>
            </a:schemeClr>
          </a:solidFill>
        </p:spPr>
        <p:txBody>
          <a:bodyPr wrap="square">
            <a:spAutoFit/>
          </a:bodyPr>
          <a:lstStyle/>
          <a:p>
            <a:pPr algn="ctr"/>
            <a:r>
              <a:rPr lang="vi-VN" sz="3200" b="1" dirty="0">
                <a:solidFill>
                  <a:srgbClr val="FF0000"/>
                </a:solidFill>
                <a:latin typeface="Times New Roman" panose="02020603050405020304" pitchFamily="18" charset="0"/>
                <a:ea typeface="Calibri" panose="020F0502020204030204" pitchFamily="34" charset="0"/>
              </a:rPr>
              <a:t>So sánh cách trình bày thông tin của hai văn bản “HCM và TNĐL” và “Diễn biến chiến dịch Điện Biên Phủ”</a:t>
            </a:r>
            <a:r>
              <a:rPr lang="en-VN" sz="3200" b="1" dirty="0">
                <a:solidFill>
                  <a:srgbClr val="FF0000"/>
                </a:solidFill>
                <a:effectLst/>
              </a:rPr>
              <a:t> </a:t>
            </a:r>
            <a:endParaRPr lang="en-VN" sz="3200" b="1" dirty="0">
              <a:solidFill>
                <a:srgbClr val="FF0000"/>
              </a:solidFill>
            </a:endParaRPr>
          </a:p>
        </p:txBody>
      </p:sp>
      <p:sp>
        <p:nvSpPr>
          <p:cNvPr id="3" name="Rectangle 2">
            <a:extLst>
              <a:ext uri="{FF2B5EF4-FFF2-40B4-BE49-F238E27FC236}">
                <a16:creationId xmlns:a16="http://schemas.microsoft.com/office/drawing/2014/main" id="{EA399831-F643-8B41-BB03-3B2053265DEE}"/>
              </a:ext>
            </a:extLst>
          </p:cNvPr>
          <p:cNvSpPr/>
          <p:nvPr/>
        </p:nvSpPr>
        <p:spPr>
          <a:xfrm>
            <a:off x="980009" y="1492550"/>
            <a:ext cx="5791200" cy="5143716"/>
          </a:xfrm>
          <a:prstGeom prst="rect">
            <a:avLst/>
          </a:prstGeom>
        </p:spPr>
        <p:txBody>
          <a:bodyPr wrap="square">
            <a:spAutoFit/>
          </a:bodyPr>
          <a:lstStyle/>
          <a:p>
            <a:pPr algn="ctr">
              <a:lnSpc>
                <a:spcPct val="115000"/>
              </a:lnSpc>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 biến chiến dịch ĐBP”</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 dụng hình thức đồ hoạ thông tin với nhiều hình ảnh, kí hiệu để chuyển tải thông tin; ngôn từ ít, cô đọng; ngôn ngữ và hình ảnh, kí hiệu bổ sung cho nhau; thích hợp với mục đích giới thiệu về chiến dịch ĐBP một cách nhanh chóng, rõ ràng, ngắn gọn nhưng đầy đủ.</a:t>
            </a:r>
            <a:endParaRPr lang="en-VN" sz="3200" dirty="0">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C64314A-ACF7-7443-B41B-0B85BBDE3696}"/>
              </a:ext>
            </a:extLst>
          </p:cNvPr>
          <p:cNvSpPr/>
          <p:nvPr/>
        </p:nvSpPr>
        <p:spPr>
          <a:xfrm>
            <a:off x="7706791" y="1705791"/>
            <a:ext cx="3505200" cy="4524315"/>
          </a:xfrm>
          <a:prstGeom prst="rect">
            <a:avLst/>
          </a:prstGeom>
        </p:spPr>
        <p:txBody>
          <a:bodyPr wrap="square">
            <a:spAutoFit/>
          </a:bodyPr>
          <a:lstStyle/>
          <a:p>
            <a:pPr algn="ctr"/>
            <a:r>
              <a:rPr lang="vi-VN" sz="3200" b="1" dirty="0">
                <a:solidFill>
                  <a:srgbClr val="000000"/>
                </a:solidFill>
                <a:latin typeface="Times New Roman" panose="02020603050405020304" pitchFamily="18" charset="0"/>
                <a:ea typeface="Calibri" panose="020F0502020204030204" pitchFamily="34" charset="0"/>
              </a:rPr>
              <a:t>“HCM và TNĐL”</a:t>
            </a:r>
          </a:p>
          <a:p>
            <a:pPr algn="just"/>
            <a:r>
              <a:rPr lang="vi-VN" sz="3200" dirty="0">
                <a:solidFill>
                  <a:srgbClr val="000000"/>
                </a:solidFill>
                <a:latin typeface="Times New Roman" panose="02020603050405020304" pitchFamily="18" charset="0"/>
                <a:ea typeface="Calibri" panose="020F0502020204030204" pitchFamily="34" charset="0"/>
              </a:rPr>
              <a:t>Được trình bày theo lối truyền thống – chủ yếu sử dụng chữ viết, theo lối tường thuật; thích hợp với một bài báo thuật lại sự kiện lịch sử. </a:t>
            </a:r>
            <a:endParaRPr lang="en-VN" sz="3200" dirty="0"/>
          </a:p>
        </p:txBody>
      </p:sp>
      <p:pic>
        <p:nvPicPr>
          <p:cNvPr id="6" name="Picture 5" descr="A picture containing stationary, writing implement&#10;&#10;Description automatically generated">
            <a:extLst>
              <a:ext uri="{FF2B5EF4-FFF2-40B4-BE49-F238E27FC236}">
                <a16:creationId xmlns:a16="http://schemas.microsoft.com/office/drawing/2014/main" id="{E840E9B1-F133-A242-B56A-D092C2263850}"/>
              </a:ext>
            </a:extLst>
          </p:cNvPr>
          <p:cNvPicPr>
            <a:picLocks noChangeAspect="1"/>
          </p:cNvPicPr>
          <p:nvPr/>
        </p:nvPicPr>
        <p:blipFill>
          <a:blip r:embed="rId3"/>
          <a:stretch>
            <a:fillRect/>
          </a:stretch>
        </p:blipFill>
        <p:spPr>
          <a:xfrm>
            <a:off x="557734" y="1492550"/>
            <a:ext cx="844550" cy="939711"/>
          </a:xfrm>
          <a:prstGeom prst="rect">
            <a:avLst/>
          </a:prstGeom>
        </p:spPr>
      </p:pic>
      <p:pic>
        <p:nvPicPr>
          <p:cNvPr id="7" name="Picture 6" descr="A picture containing stationary, writing implement&#10;&#10;Description automatically generated">
            <a:extLst>
              <a:ext uri="{FF2B5EF4-FFF2-40B4-BE49-F238E27FC236}">
                <a16:creationId xmlns:a16="http://schemas.microsoft.com/office/drawing/2014/main" id="{C238E434-D84B-2949-AFB9-43DB56A3E773}"/>
              </a:ext>
            </a:extLst>
          </p:cNvPr>
          <p:cNvPicPr>
            <a:picLocks noChangeAspect="1"/>
          </p:cNvPicPr>
          <p:nvPr/>
        </p:nvPicPr>
        <p:blipFill>
          <a:blip r:embed="rId3"/>
          <a:stretch>
            <a:fillRect/>
          </a:stretch>
        </p:blipFill>
        <p:spPr>
          <a:xfrm>
            <a:off x="7132093" y="1492550"/>
            <a:ext cx="844550" cy="939711"/>
          </a:xfrm>
          <a:prstGeom prst="rect">
            <a:avLst/>
          </a:prstGeom>
        </p:spPr>
      </p:pic>
    </p:spTree>
    <p:extLst>
      <p:ext uri="{BB962C8B-B14F-4D97-AF65-F5344CB8AC3E}">
        <p14:creationId xmlns:p14="http://schemas.microsoft.com/office/powerpoint/2010/main" val="43609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8043AA28-D891-FE47-B4C7-06B46CCBA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37" y="1983358"/>
            <a:ext cx="5463059" cy="4469139"/>
          </a:xfrm>
          <a:prstGeom prst="rect">
            <a:avLst/>
          </a:prstGeom>
        </p:spPr>
      </p:pic>
      <p:pic>
        <p:nvPicPr>
          <p:cNvPr id="3" name="图片 2">
            <a:extLst>
              <a:ext uri="{FF2B5EF4-FFF2-40B4-BE49-F238E27FC236}">
                <a16:creationId xmlns:a16="http://schemas.microsoft.com/office/drawing/2014/main" id="{6E51AEBD-C856-464C-B191-E39F315BD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5385" y="1976525"/>
            <a:ext cx="5881816" cy="4469139"/>
          </a:xfrm>
          <a:prstGeom prst="rect">
            <a:avLst/>
          </a:prstGeom>
        </p:spPr>
      </p:pic>
      <p:sp>
        <p:nvSpPr>
          <p:cNvPr id="4" name="Rectangle 3">
            <a:extLst>
              <a:ext uri="{FF2B5EF4-FFF2-40B4-BE49-F238E27FC236}">
                <a16:creationId xmlns:a16="http://schemas.microsoft.com/office/drawing/2014/main" id="{3AB7AADD-CF05-1145-A918-0E9B5811B6F6}"/>
              </a:ext>
            </a:extLst>
          </p:cNvPr>
          <p:cNvSpPr/>
          <p:nvPr/>
        </p:nvSpPr>
        <p:spPr>
          <a:xfrm>
            <a:off x="1261355" y="1073809"/>
            <a:ext cx="3870818" cy="824841"/>
          </a:xfrm>
          <a:prstGeom prst="rect">
            <a:avLst/>
          </a:prstGeom>
          <a:solidFill>
            <a:schemeClr val="accent4">
              <a:lumMod val="20000"/>
              <a:lumOff val="80000"/>
              <a:alpha val="61176"/>
            </a:schemeClr>
          </a:solidFill>
        </p:spPr>
        <p:txBody>
          <a:bodyPr wrap="square">
            <a:spAutoFit/>
          </a:bodyPr>
          <a:lstStyle/>
          <a:p>
            <a:pPr algn="ctr">
              <a:lnSpc>
                <a:spcPct val="115000"/>
              </a:lnSpc>
            </a:pPr>
            <a:r>
              <a:rPr lang="vi-VN"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Nghệ thuật</a:t>
            </a:r>
            <a:endParaRPr lang="en-VN" sz="45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28F78B3C-A461-724C-B824-66C51F4B77DE}"/>
              </a:ext>
            </a:extLst>
          </p:cNvPr>
          <p:cNvSpPr/>
          <p:nvPr/>
        </p:nvSpPr>
        <p:spPr>
          <a:xfrm>
            <a:off x="1390860" y="3735469"/>
            <a:ext cx="3611809" cy="1938992"/>
          </a:xfrm>
          <a:prstGeom prst="rect">
            <a:avLst/>
          </a:prstGeom>
        </p:spPr>
        <p:txBody>
          <a:bodyPr wrap="square">
            <a:spAutoFit/>
          </a:bodyPr>
          <a:lstStyle/>
          <a:p>
            <a:pPr algn="just"/>
            <a:r>
              <a:rPr lang="pt-BR" sz="3000" dirty="0" err="1">
                <a:solidFill>
                  <a:srgbClr val="000000"/>
                </a:solidFill>
                <a:latin typeface="Times New Roman" panose="02020603050405020304" pitchFamily="18" charset="0"/>
                <a:ea typeface="Times New Roman" panose="02020603050405020304" pitchFamily="18" charset="0"/>
              </a:rPr>
              <a:t>Kết</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hợp</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thông</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tin</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ngắn</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gọn</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hình</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ảnh</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minh</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họa</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và</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màu</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sắc</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sinh</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động</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bắt</a:t>
            </a:r>
            <a:r>
              <a:rPr lang="pt-BR" sz="3000" dirty="0">
                <a:solidFill>
                  <a:srgbClr val="000000"/>
                </a:solidFill>
                <a:latin typeface="Times New Roman" panose="02020603050405020304" pitchFamily="18" charset="0"/>
                <a:ea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rPr>
              <a:t>mắt</a:t>
            </a:r>
            <a:r>
              <a:rPr lang="pt-BR" sz="3000" dirty="0">
                <a:solidFill>
                  <a:srgbClr val="000000"/>
                </a:solidFill>
                <a:latin typeface="Times New Roman" panose="02020603050405020304" pitchFamily="18" charset="0"/>
                <a:ea typeface="Times New Roman" panose="02020603050405020304" pitchFamily="18" charset="0"/>
              </a:rPr>
              <a:t>.</a:t>
            </a:r>
            <a:r>
              <a:rPr lang="en-VN" sz="3000" dirty="0">
                <a:effectLst/>
              </a:rPr>
              <a:t> </a:t>
            </a:r>
            <a:endParaRPr lang="en-VN" sz="3000" dirty="0"/>
          </a:p>
        </p:txBody>
      </p:sp>
      <p:sp>
        <p:nvSpPr>
          <p:cNvPr id="6" name="Rectangle 5">
            <a:extLst>
              <a:ext uri="{FF2B5EF4-FFF2-40B4-BE49-F238E27FC236}">
                <a16:creationId xmlns:a16="http://schemas.microsoft.com/office/drawing/2014/main" id="{E1DA60B7-F412-A841-AF12-654DF47327D8}"/>
              </a:ext>
            </a:extLst>
          </p:cNvPr>
          <p:cNvSpPr/>
          <p:nvPr/>
        </p:nvSpPr>
        <p:spPr>
          <a:xfrm>
            <a:off x="7302843" y="3626988"/>
            <a:ext cx="4000157" cy="2173415"/>
          </a:xfrm>
          <a:prstGeom prst="rect">
            <a:avLst/>
          </a:prstGeom>
        </p:spPr>
        <p:txBody>
          <a:bodyPr wrap="square">
            <a:spAutoFit/>
          </a:bodyPr>
          <a:lstStyle/>
          <a:p>
            <a:pPr algn="just">
              <a:lnSpc>
                <a:spcPct val="115000"/>
              </a:lnSpc>
            </a:pPr>
            <a:r>
              <a:rPr lang="pt-BR"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pt-BR"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pt-BR"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pt-BR"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pt-BR"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pt-BR"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Biên</a:t>
            </a:r>
            <a:r>
              <a:rPr lang="pt-BR"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trận</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3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a:t>
            </a:r>
            <a:r>
              <a:rPr lang="pt-BR"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VN" sz="3000"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0F77AE61-F467-7E43-A31C-89A8BE4D8F34}"/>
              </a:ext>
            </a:extLst>
          </p:cNvPr>
          <p:cNvSpPr/>
          <p:nvPr/>
        </p:nvSpPr>
        <p:spPr>
          <a:xfrm>
            <a:off x="7367512" y="1073809"/>
            <a:ext cx="3870818" cy="824841"/>
          </a:xfrm>
          <a:prstGeom prst="rect">
            <a:avLst/>
          </a:prstGeom>
          <a:solidFill>
            <a:schemeClr val="accent4">
              <a:lumMod val="20000"/>
              <a:lumOff val="80000"/>
              <a:alpha val="61176"/>
            </a:schemeClr>
          </a:solidFill>
        </p:spPr>
        <p:txBody>
          <a:bodyPr wrap="square">
            <a:spAutoFit/>
          </a:bodyPr>
          <a:lstStyle/>
          <a:p>
            <a:pPr algn="ctr">
              <a:lnSpc>
                <a:spcPct val="115000"/>
              </a:lnSpc>
            </a:pPr>
            <a:r>
              <a:rPr lang="vi-VN" sz="45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Nội dung</a:t>
            </a:r>
            <a:endParaRPr lang="en-VN" sz="4500" dirty="0">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7C8BAC61-47FE-05EC-48B4-ED5AA71C98C7}"/>
              </a:ext>
            </a:extLst>
          </p:cNvPr>
          <p:cNvSpPr txBox="1"/>
          <p:nvPr/>
        </p:nvSpPr>
        <p:spPr>
          <a:xfrm>
            <a:off x="2614246" y="125680"/>
            <a:ext cx="6963508" cy="830997"/>
          </a:xfrm>
          <a:prstGeom prst="rect">
            <a:avLst/>
          </a:prstGeom>
          <a:noFill/>
        </p:spPr>
        <p:txBody>
          <a:bodyPr wrap="square" rtlCol="0">
            <a:spAutoFit/>
          </a:bodyPr>
          <a:lstStyle/>
          <a:p>
            <a:pPr algn="ctr"/>
            <a:r>
              <a:rPr lang="vi-VN" sz="4800" b="1" dirty="0">
                <a:solidFill>
                  <a:srgbClr val="FF0000"/>
                </a:solidFill>
                <a:latin typeface="Times New Roman" panose="02020603050405020304" pitchFamily="18" charset="0"/>
                <a:cs typeface="Times New Roman" panose="02020603050405020304" pitchFamily="18" charset="0"/>
              </a:rPr>
              <a:t>III. TỔNG KẾT</a:t>
            </a:r>
            <a:endParaRPr lang="en-VN"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56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609</Words>
  <Application>Microsoft Macintosh PowerPoint</Application>
  <PresentationFormat>Widescreen</PresentationFormat>
  <Paragraphs>55</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Microsoft Office User</cp:lastModifiedBy>
  <cp:revision>20</cp:revision>
  <dcterms:created xsi:type="dcterms:W3CDTF">2021-09-14T17:50:38Z</dcterms:created>
  <dcterms:modified xsi:type="dcterms:W3CDTF">2024-12-19T02:53:26Z</dcterms:modified>
</cp:coreProperties>
</file>