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79" r:id="rId3"/>
    <p:sldId id="293" r:id="rId4"/>
    <p:sldId id="292" r:id="rId5"/>
    <p:sldId id="267" r:id="rId6"/>
    <p:sldId id="311" r:id="rId7"/>
    <p:sldId id="277" r:id="rId8"/>
    <p:sldId id="296" r:id="rId9"/>
  </p:sldIdLst>
  <p:sldSz cx="12192000" cy="6858000"/>
  <p:notesSz cx="6858000" cy="9144000"/>
  <p:custDataLst>
    <p:tags r:id="rId1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520A"/>
    <a:srgbClr val="005F43"/>
    <a:srgbClr val="07443C"/>
    <a:srgbClr val="02438C"/>
    <a:srgbClr val="3086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49" autoAdjust="0"/>
    <p:restoredTop sz="94582"/>
  </p:normalViewPr>
  <p:slideViewPr>
    <p:cSldViewPr snapToGrid="0">
      <p:cViewPr varScale="1">
        <p:scale>
          <a:sx n="120" d="100"/>
          <a:sy n="120" d="100"/>
        </p:scale>
        <p:origin x="384" y="176"/>
      </p:cViewPr>
      <p:guideLst/>
    </p:cSldViewPr>
  </p:slideViewPr>
  <p:notesTextViewPr>
    <p:cViewPr>
      <p:scale>
        <a:sx n="1" d="1"/>
        <a:sy n="1" d="1"/>
      </p:scale>
      <p:origin x="0" y="0"/>
    </p:cViewPr>
  </p:notesTextViewPr>
  <p:sorterViewPr>
    <p:cViewPr>
      <p:scale>
        <a:sx n="55" d="100"/>
        <a:sy n="5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9838AB-85A9-440F-BF0F-A3A1EC1DA239}" type="datetimeFigureOut">
              <a:rPr lang="zh-CN" altLang="en-US" smtClean="0"/>
              <a:t>2023/12/4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5E78E2-18C1-4EEB-BA27-78770F185C31}" type="slidenum">
              <a:rPr lang="zh-CN" altLang="en-US" smtClean="0"/>
              <a:t>‹#›</a:t>
            </a:fld>
            <a:endParaRPr lang="zh-CN" altLang="en-US"/>
          </a:p>
        </p:txBody>
      </p:sp>
    </p:spTree>
    <p:extLst>
      <p:ext uri="{BB962C8B-B14F-4D97-AF65-F5344CB8AC3E}">
        <p14:creationId xmlns:p14="http://schemas.microsoft.com/office/powerpoint/2010/main" val="116752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C5E78E2-18C1-4EEB-BA27-78770F185C31}" type="slidenum">
              <a:rPr lang="zh-CN" altLang="en-US" smtClean="0"/>
              <a:t>1</a:t>
            </a:fld>
            <a:endParaRPr lang="zh-CN" altLang="en-US"/>
          </a:p>
        </p:txBody>
      </p:sp>
    </p:spTree>
    <p:extLst>
      <p:ext uri="{BB962C8B-B14F-4D97-AF65-F5344CB8AC3E}">
        <p14:creationId xmlns:p14="http://schemas.microsoft.com/office/powerpoint/2010/main" val="2268514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t>2</a:t>
            </a:fld>
            <a:endParaRPr lang="zh-CN" altLang="en-US"/>
          </a:p>
        </p:txBody>
      </p:sp>
    </p:spTree>
    <p:extLst>
      <p:ext uri="{BB962C8B-B14F-4D97-AF65-F5344CB8AC3E}">
        <p14:creationId xmlns:p14="http://schemas.microsoft.com/office/powerpoint/2010/main" val="2241068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9CFA826-E658-4CB5-A9AD-3C9DEA137DE0}" type="slidenum">
              <a:rPr lang="zh-CN" altLang="en-US" smtClean="0"/>
              <a:t>3</a:t>
            </a:fld>
            <a:endParaRPr lang="zh-CN" altLang="en-US"/>
          </a:p>
        </p:txBody>
      </p:sp>
    </p:spTree>
    <p:extLst>
      <p:ext uri="{BB962C8B-B14F-4D97-AF65-F5344CB8AC3E}">
        <p14:creationId xmlns:p14="http://schemas.microsoft.com/office/powerpoint/2010/main" val="527053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9CFA826-E658-4CB5-A9AD-3C9DEA137DE0}" type="slidenum">
              <a:rPr lang="zh-CN" altLang="en-US" smtClean="0"/>
              <a:t>4</a:t>
            </a:fld>
            <a:endParaRPr lang="zh-CN" altLang="en-US"/>
          </a:p>
        </p:txBody>
      </p:sp>
    </p:spTree>
    <p:extLst>
      <p:ext uri="{BB962C8B-B14F-4D97-AF65-F5344CB8AC3E}">
        <p14:creationId xmlns:p14="http://schemas.microsoft.com/office/powerpoint/2010/main" val="3753027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4861678-F871-4BA5-BC3E-7CD7D2CF1E81}" type="slidenum">
              <a:rPr lang="zh-CN" altLang="en-US" smtClean="0"/>
              <a:t>5</a:t>
            </a:fld>
            <a:endParaRPr lang="zh-CN" altLang="en-US"/>
          </a:p>
        </p:txBody>
      </p:sp>
    </p:spTree>
    <p:extLst>
      <p:ext uri="{BB962C8B-B14F-4D97-AF65-F5344CB8AC3E}">
        <p14:creationId xmlns:p14="http://schemas.microsoft.com/office/powerpoint/2010/main" val="2134732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6C5E78E2-18C1-4EEB-BA27-78770F185C31}" type="slidenum">
              <a:rPr lang="zh-CN" altLang="en-US" smtClean="0"/>
              <a:t>6</a:t>
            </a:fld>
            <a:endParaRPr lang="zh-CN" altLang="en-US"/>
          </a:p>
        </p:txBody>
      </p:sp>
    </p:spTree>
    <p:extLst>
      <p:ext uri="{BB962C8B-B14F-4D97-AF65-F5344CB8AC3E}">
        <p14:creationId xmlns:p14="http://schemas.microsoft.com/office/powerpoint/2010/main" val="1746886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4861678-F871-4BA5-BC3E-7CD7D2CF1E81}" type="slidenum">
              <a:rPr lang="zh-CN" altLang="en-US" smtClean="0"/>
              <a:t>7</a:t>
            </a:fld>
            <a:endParaRPr lang="zh-CN" altLang="en-US"/>
          </a:p>
        </p:txBody>
      </p:sp>
    </p:spTree>
    <p:extLst>
      <p:ext uri="{BB962C8B-B14F-4D97-AF65-F5344CB8AC3E}">
        <p14:creationId xmlns:p14="http://schemas.microsoft.com/office/powerpoint/2010/main" val="1347178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C5E78E2-18C1-4EEB-BA27-78770F185C31}" type="slidenum">
              <a:rPr lang="zh-CN" altLang="en-US" smtClean="0"/>
              <a:t>8</a:t>
            </a:fld>
            <a:endParaRPr lang="zh-CN" altLang="en-US"/>
          </a:p>
        </p:txBody>
      </p:sp>
    </p:spTree>
    <p:extLst>
      <p:ext uri="{BB962C8B-B14F-4D97-AF65-F5344CB8AC3E}">
        <p14:creationId xmlns:p14="http://schemas.microsoft.com/office/powerpoint/2010/main" val="4277908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137458" y="265370"/>
            <a:ext cx="10515600" cy="632402"/>
          </a:xfrm>
        </p:spPr>
        <p:txBody>
          <a:bodyPr>
            <a:normAutofit/>
          </a:bodyPr>
          <a:lstStyle>
            <a:lvl1pPr>
              <a:defRPr sz="3200" b="1">
                <a:solidFill>
                  <a:schemeClr val="tx2"/>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2023/12/4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4406021"/>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2023/12/4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523006"/>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180C721-00F0-49A5-8986-DFDB39C600B4}" type="datetimeFigureOut">
              <a:rPr lang="zh-CN" altLang="en-US" smtClean="0"/>
              <a:t>2023/12/4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8C8E5C5-05D3-4171-9F3F-370131363719}" type="slidenum">
              <a:rPr lang="zh-CN" altLang="en-US" smtClean="0"/>
              <a:t>‹#›</a:t>
            </a:fld>
            <a:endParaRPr lang="zh-CN" altLang="en-US"/>
          </a:p>
        </p:txBody>
      </p:sp>
    </p:spTree>
    <p:extLst>
      <p:ext uri="{BB962C8B-B14F-4D97-AF65-F5344CB8AC3E}">
        <p14:creationId xmlns:p14="http://schemas.microsoft.com/office/powerpoint/2010/main" val="3787360126"/>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目录">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2781922"/>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2023/12/4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7" r:id="rId3"/>
    <p:sldLayoutId id="2147483658" r:id="rId4"/>
  </p:sldLayoutIdLst>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www.shangwuppt.com/"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92"/>
          <p:cNvSpPr txBox="1">
            <a:spLocks noChangeArrowheads="1"/>
          </p:cNvSpPr>
          <p:nvPr/>
        </p:nvSpPr>
        <p:spPr bwMode="auto">
          <a:xfrm>
            <a:off x="2126860" y="620023"/>
            <a:ext cx="7938279" cy="4561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buNone/>
            </a:pPr>
            <a:r>
              <a:rPr lang="vi-VN" sz="6000" b="1" dirty="0">
                <a:latin typeface="Times New Roman" panose="02020603050405020304" pitchFamily="18" charset="0"/>
                <a:cs typeface="Times New Roman" panose="02020603050405020304" pitchFamily="18" charset="0"/>
              </a:rPr>
              <a:t>Tiết 48,49:</a:t>
            </a:r>
            <a:endParaRPr lang="vi-VN" sz="6000" b="1" dirty="0">
              <a:solidFill>
                <a:srgbClr val="005F43"/>
              </a:solidFill>
              <a:latin typeface="Times New Roman" panose="02020603050405020304" pitchFamily="18" charset="0"/>
              <a:cs typeface="Times New Roman" panose="02020603050405020304" pitchFamily="18" charset="0"/>
            </a:endParaRPr>
          </a:p>
          <a:p>
            <a:pPr algn="ctr">
              <a:buNone/>
            </a:pPr>
            <a:r>
              <a:rPr lang="vi-VN" sz="6000" b="1" dirty="0">
                <a:solidFill>
                  <a:srgbClr val="005F43"/>
                </a:solidFill>
                <a:latin typeface="Times New Roman" panose="02020603050405020304" pitchFamily="18" charset="0"/>
                <a:cs typeface="Times New Roman" panose="02020603050405020304" pitchFamily="18" charset="0"/>
              </a:rPr>
              <a:t>VẺ ĐẸP CỦA </a:t>
            </a:r>
          </a:p>
          <a:p>
            <a:pPr algn="ctr">
              <a:buNone/>
            </a:pPr>
            <a:r>
              <a:rPr lang="vi-VN" sz="6000" b="1" dirty="0">
                <a:solidFill>
                  <a:srgbClr val="005F43"/>
                </a:solidFill>
                <a:latin typeface="Times New Roman" panose="02020603050405020304" pitchFamily="18" charset="0"/>
                <a:cs typeface="Times New Roman" panose="02020603050405020304" pitchFamily="18" charset="0"/>
              </a:rPr>
              <a:t>MỘT BÀI CA DAO</a:t>
            </a:r>
            <a:endParaRPr lang="en-VN" sz="6000" dirty="0">
              <a:solidFill>
                <a:srgbClr val="005F43"/>
              </a:solidFill>
              <a:latin typeface="Times New Roman" panose="02020603050405020304" pitchFamily="18" charset="0"/>
              <a:cs typeface="Times New Roman" panose="02020603050405020304" pitchFamily="18" charset="0"/>
            </a:endParaRPr>
          </a:p>
          <a:p>
            <a:pPr algn="ctr">
              <a:buNone/>
            </a:pPr>
            <a:endParaRPr lang="vi-VN" sz="3600" b="1" dirty="0">
              <a:latin typeface="Times New Roman" panose="02020603050405020304" pitchFamily="18" charset="0"/>
              <a:cs typeface="Times New Roman" panose="02020603050405020304" pitchFamily="18" charset="0"/>
            </a:endParaRPr>
          </a:p>
          <a:p>
            <a:pPr algn="ctr">
              <a:buNone/>
            </a:pPr>
            <a:r>
              <a:rPr lang="vi-VN" sz="3600" b="1" dirty="0">
                <a:latin typeface="Times New Roman" panose="02020603050405020304" pitchFamily="18" charset="0"/>
                <a:cs typeface="Times New Roman" panose="02020603050405020304" pitchFamily="18" charset="0"/>
              </a:rPr>
              <a:t>(Hoàng Tiến Tựu)</a:t>
            </a:r>
            <a:endParaRPr lang="en-VN"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0294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4318632" y="4042583"/>
            <a:ext cx="2520292" cy="788783"/>
            <a:chOff x="3487342" y="3704037"/>
            <a:chExt cx="1890711" cy="591741"/>
          </a:xfrm>
        </p:grpSpPr>
        <p:cxnSp>
          <p:nvCxnSpPr>
            <p:cNvPr id="10" name="Straight Connector 65"/>
            <p:cNvCxnSpPr/>
            <p:nvPr/>
          </p:nvCxnSpPr>
          <p:spPr>
            <a:xfrm>
              <a:off x="3487342" y="4013597"/>
              <a:ext cx="1350169" cy="0"/>
            </a:xfrm>
            <a:prstGeom prst="line">
              <a:avLst/>
            </a:prstGeom>
            <a:ln w="12700">
              <a:solidFill>
                <a:schemeClr val="tx1">
                  <a:lumMod val="65000"/>
                  <a:lumOff val="3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Oval 31"/>
            <p:cNvSpPr/>
            <p:nvPr/>
          </p:nvSpPr>
          <p:spPr bwMode="auto">
            <a:xfrm>
              <a:off x="4786312" y="3704037"/>
              <a:ext cx="591741" cy="591741"/>
            </a:xfrm>
            <a:prstGeom prst="ellipse">
              <a:avLst/>
            </a:prstGeom>
            <a:solidFill>
              <a:schemeClr val="accent4"/>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p>
          </p:txBody>
        </p:sp>
        <p:grpSp>
          <p:nvGrpSpPr>
            <p:cNvPr id="12" name="Group 42"/>
            <p:cNvGrpSpPr/>
            <p:nvPr/>
          </p:nvGrpSpPr>
          <p:grpSpPr>
            <a:xfrm>
              <a:off x="4917922" y="3874428"/>
              <a:ext cx="324274" cy="247844"/>
              <a:chOff x="5516563" y="84138"/>
              <a:chExt cx="1414463" cy="1081087"/>
            </a:xfrm>
            <a:solidFill>
              <a:schemeClr val="bg1"/>
            </a:solidFill>
          </p:grpSpPr>
          <p:sp>
            <p:nvSpPr>
              <p:cNvPr id="13" name="Freeform 13"/>
              <p:cNvSpPr>
                <a:spLocks noEditPoints="1"/>
              </p:cNvSpPr>
              <p:nvPr/>
            </p:nvSpPr>
            <p:spPr bwMode="auto">
              <a:xfrm>
                <a:off x="5688013" y="249238"/>
                <a:ext cx="896938" cy="698500"/>
              </a:xfrm>
              <a:custGeom>
                <a:avLst/>
                <a:gdLst>
                  <a:gd name="T0" fmla="*/ 214 w 239"/>
                  <a:gd name="T1" fmla="*/ 9 h 186"/>
                  <a:gd name="T2" fmla="*/ 120 w 239"/>
                  <a:gd name="T3" fmla="*/ 0 h 186"/>
                  <a:gd name="T4" fmla="*/ 26 w 239"/>
                  <a:gd name="T5" fmla="*/ 9 h 186"/>
                  <a:gd name="T6" fmla="*/ 17 w 239"/>
                  <a:gd name="T7" fmla="*/ 17 h 186"/>
                  <a:gd name="T8" fmla="*/ 17 w 239"/>
                  <a:gd name="T9" fmla="*/ 169 h 186"/>
                  <a:gd name="T10" fmla="*/ 26 w 239"/>
                  <a:gd name="T11" fmla="*/ 177 h 186"/>
                  <a:gd name="T12" fmla="*/ 120 w 239"/>
                  <a:gd name="T13" fmla="*/ 186 h 186"/>
                  <a:gd name="T14" fmla="*/ 214 w 239"/>
                  <a:gd name="T15" fmla="*/ 177 h 186"/>
                  <a:gd name="T16" fmla="*/ 222 w 239"/>
                  <a:gd name="T17" fmla="*/ 169 h 186"/>
                  <a:gd name="T18" fmla="*/ 222 w 239"/>
                  <a:gd name="T19" fmla="*/ 17 h 186"/>
                  <a:gd name="T20" fmla="*/ 214 w 239"/>
                  <a:gd name="T21" fmla="*/ 9 h 186"/>
                  <a:gd name="T22" fmla="*/ 211 w 239"/>
                  <a:gd name="T23" fmla="*/ 165 h 186"/>
                  <a:gd name="T24" fmla="*/ 28 w 239"/>
                  <a:gd name="T25" fmla="*/ 165 h 186"/>
                  <a:gd name="T26" fmla="*/ 28 w 239"/>
                  <a:gd name="T27" fmla="*/ 21 h 186"/>
                  <a:gd name="T28" fmla="*/ 211 w 239"/>
                  <a:gd name="T29" fmla="*/ 21 h 186"/>
                  <a:gd name="T30" fmla="*/ 211 w 239"/>
                  <a:gd name="T31" fmla="*/ 16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9" h="186">
                    <a:moveTo>
                      <a:pt x="214" y="9"/>
                    </a:moveTo>
                    <a:cubicBezTo>
                      <a:pt x="182" y="3"/>
                      <a:pt x="151" y="0"/>
                      <a:pt x="120" y="0"/>
                    </a:cubicBezTo>
                    <a:cubicBezTo>
                      <a:pt x="88" y="0"/>
                      <a:pt x="57" y="3"/>
                      <a:pt x="26" y="9"/>
                    </a:cubicBezTo>
                    <a:cubicBezTo>
                      <a:pt x="22" y="10"/>
                      <a:pt x="18" y="13"/>
                      <a:pt x="17" y="17"/>
                    </a:cubicBezTo>
                    <a:cubicBezTo>
                      <a:pt x="0" y="67"/>
                      <a:pt x="0" y="118"/>
                      <a:pt x="17" y="169"/>
                    </a:cubicBezTo>
                    <a:cubicBezTo>
                      <a:pt x="18" y="173"/>
                      <a:pt x="22" y="176"/>
                      <a:pt x="26" y="177"/>
                    </a:cubicBezTo>
                    <a:cubicBezTo>
                      <a:pt x="57" y="183"/>
                      <a:pt x="88" y="186"/>
                      <a:pt x="120" y="186"/>
                    </a:cubicBezTo>
                    <a:cubicBezTo>
                      <a:pt x="151" y="186"/>
                      <a:pt x="182" y="183"/>
                      <a:pt x="214" y="177"/>
                    </a:cubicBezTo>
                    <a:cubicBezTo>
                      <a:pt x="218" y="176"/>
                      <a:pt x="221" y="173"/>
                      <a:pt x="222" y="169"/>
                    </a:cubicBezTo>
                    <a:cubicBezTo>
                      <a:pt x="239" y="118"/>
                      <a:pt x="239" y="67"/>
                      <a:pt x="222" y="17"/>
                    </a:cubicBezTo>
                    <a:cubicBezTo>
                      <a:pt x="221" y="13"/>
                      <a:pt x="218" y="10"/>
                      <a:pt x="214" y="9"/>
                    </a:cubicBezTo>
                    <a:close/>
                    <a:moveTo>
                      <a:pt x="211" y="165"/>
                    </a:moveTo>
                    <a:cubicBezTo>
                      <a:pt x="150" y="178"/>
                      <a:pt x="89" y="178"/>
                      <a:pt x="28" y="165"/>
                    </a:cubicBezTo>
                    <a:cubicBezTo>
                      <a:pt x="12" y="117"/>
                      <a:pt x="12" y="69"/>
                      <a:pt x="28" y="21"/>
                    </a:cubicBezTo>
                    <a:cubicBezTo>
                      <a:pt x="89" y="8"/>
                      <a:pt x="150" y="8"/>
                      <a:pt x="211" y="21"/>
                    </a:cubicBezTo>
                    <a:cubicBezTo>
                      <a:pt x="227" y="69"/>
                      <a:pt x="227" y="117"/>
                      <a:pt x="211" y="165"/>
                    </a:cubicBezTo>
                    <a:close/>
                  </a:path>
                </a:pathLst>
              </a:custGeom>
              <a:grpFill/>
              <a:ln>
                <a:noFill/>
              </a:ln>
            </p:spPr>
            <p:txBody>
              <a:bodyPr/>
              <a:lstStyle/>
              <a:p>
                <a:pPr>
                  <a:defRPr/>
                </a:pPr>
                <a:endParaRPr lang="id-ID" sz="1600"/>
              </a:p>
            </p:txBody>
          </p:sp>
          <p:sp>
            <p:nvSpPr>
              <p:cNvPr id="14" name="Freeform 14"/>
              <p:cNvSpPr>
                <a:spLocks noEditPoints="1"/>
              </p:cNvSpPr>
              <p:nvPr/>
            </p:nvSpPr>
            <p:spPr bwMode="auto">
              <a:xfrm>
                <a:off x="5516563" y="84138"/>
                <a:ext cx="1414463" cy="1081087"/>
              </a:xfrm>
              <a:custGeom>
                <a:avLst/>
                <a:gdLst>
                  <a:gd name="T0" fmla="*/ 359 w 377"/>
                  <a:gd name="T1" fmla="*/ 27 h 288"/>
                  <a:gd name="T2" fmla="*/ 340 w 377"/>
                  <a:gd name="T3" fmla="*/ 9 h 288"/>
                  <a:gd name="T4" fmla="*/ 189 w 377"/>
                  <a:gd name="T5" fmla="*/ 0 h 288"/>
                  <a:gd name="T6" fmla="*/ 37 w 377"/>
                  <a:gd name="T7" fmla="*/ 9 h 288"/>
                  <a:gd name="T8" fmla="*/ 18 w 377"/>
                  <a:gd name="T9" fmla="*/ 27 h 288"/>
                  <a:gd name="T10" fmla="*/ 18 w 377"/>
                  <a:gd name="T11" fmla="*/ 250 h 288"/>
                  <a:gd name="T12" fmla="*/ 37 w 377"/>
                  <a:gd name="T13" fmla="*/ 267 h 288"/>
                  <a:gd name="T14" fmla="*/ 110 w 377"/>
                  <a:gd name="T15" fmla="*/ 274 h 288"/>
                  <a:gd name="T16" fmla="*/ 108 w 377"/>
                  <a:gd name="T17" fmla="*/ 276 h 288"/>
                  <a:gd name="T18" fmla="*/ 189 w 377"/>
                  <a:gd name="T19" fmla="*/ 288 h 288"/>
                  <a:gd name="T20" fmla="*/ 269 w 377"/>
                  <a:gd name="T21" fmla="*/ 276 h 288"/>
                  <a:gd name="T22" fmla="*/ 267 w 377"/>
                  <a:gd name="T23" fmla="*/ 274 h 288"/>
                  <a:gd name="T24" fmla="*/ 340 w 377"/>
                  <a:gd name="T25" fmla="*/ 267 h 288"/>
                  <a:gd name="T26" fmla="*/ 359 w 377"/>
                  <a:gd name="T27" fmla="*/ 250 h 288"/>
                  <a:gd name="T28" fmla="*/ 359 w 377"/>
                  <a:gd name="T29" fmla="*/ 27 h 288"/>
                  <a:gd name="T30" fmla="*/ 337 w 377"/>
                  <a:gd name="T31" fmla="*/ 244 h 288"/>
                  <a:gd name="T32" fmla="*/ 40 w 377"/>
                  <a:gd name="T33" fmla="*/ 244 h 288"/>
                  <a:gd name="T34" fmla="*/ 40 w 377"/>
                  <a:gd name="T35" fmla="*/ 32 h 288"/>
                  <a:gd name="T36" fmla="*/ 337 w 377"/>
                  <a:gd name="T37" fmla="*/ 32 h 288"/>
                  <a:gd name="T38" fmla="*/ 337 w 377"/>
                  <a:gd name="T39" fmla="*/ 2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7" h="288">
                    <a:moveTo>
                      <a:pt x="359" y="27"/>
                    </a:moveTo>
                    <a:cubicBezTo>
                      <a:pt x="357" y="17"/>
                      <a:pt x="349" y="10"/>
                      <a:pt x="340" y="9"/>
                    </a:cubicBezTo>
                    <a:cubicBezTo>
                      <a:pt x="290" y="3"/>
                      <a:pt x="239" y="0"/>
                      <a:pt x="189" y="0"/>
                    </a:cubicBezTo>
                    <a:cubicBezTo>
                      <a:pt x="138" y="0"/>
                      <a:pt x="87" y="3"/>
                      <a:pt x="37" y="9"/>
                    </a:cubicBezTo>
                    <a:cubicBezTo>
                      <a:pt x="28" y="10"/>
                      <a:pt x="20" y="17"/>
                      <a:pt x="18" y="27"/>
                    </a:cubicBezTo>
                    <a:cubicBezTo>
                      <a:pt x="0" y="101"/>
                      <a:pt x="0" y="176"/>
                      <a:pt x="18" y="250"/>
                    </a:cubicBezTo>
                    <a:cubicBezTo>
                      <a:pt x="20" y="259"/>
                      <a:pt x="28" y="266"/>
                      <a:pt x="37" y="267"/>
                    </a:cubicBezTo>
                    <a:cubicBezTo>
                      <a:pt x="61" y="270"/>
                      <a:pt x="86" y="272"/>
                      <a:pt x="110" y="274"/>
                    </a:cubicBezTo>
                    <a:cubicBezTo>
                      <a:pt x="109" y="275"/>
                      <a:pt x="108" y="275"/>
                      <a:pt x="108" y="276"/>
                    </a:cubicBezTo>
                    <a:cubicBezTo>
                      <a:pt x="108" y="283"/>
                      <a:pt x="144" y="288"/>
                      <a:pt x="189" y="288"/>
                    </a:cubicBezTo>
                    <a:cubicBezTo>
                      <a:pt x="233" y="288"/>
                      <a:pt x="269" y="283"/>
                      <a:pt x="269" y="276"/>
                    </a:cubicBezTo>
                    <a:cubicBezTo>
                      <a:pt x="269" y="275"/>
                      <a:pt x="268" y="275"/>
                      <a:pt x="267" y="274"/>
                    </a:cubicBezTo>
                    <a:cubicBezTo>
                      <a:pt x="291" y="272"/>
                      <a:pt x="316" y="270"/>
                      <a:pt x="340" y="267"/>
                    </a:cubicBezTo>
                    <a:cubicBezTo>
                      <a:pt x="349" y="266"/>
                      <a:pt x="357" y="259"/>
                      <a:pt x="359" y="250"/>
                    </a:cubicBezTo>
                    <a:cubicBezTo>
                      <a:pt x="377" y="176"/>
                      <a:pt x="377" y="101"/>
                      <a:pt x="359" y="27"/>
                    </a:cubicBezTo>
                    <a:close/>
                    <a:moveTo>
                      <a:pt x="337" y="244"/>
                    </a:moveTo>
                    <a:cubicBezTo>
                      <a:pt x="238" y="256"/>
                      <a:pt x="139" y="256"/>
                      <a:pt x="40" y="244"/>
                    </a:cubicBezTo>
                    <a:cubicBezTo>
                      <a:pt x="23" y="174"/>
                      <a:pt x="23" y="103"/>
                      <a:pt x="40" y="32"/>
                    </a:cubicBezTo>
                    <a:cubicBezTo>
                      <a:pt x="139" y="20"/>
                      <a:pt x="238" y="20"/>
                      <a:pt x="337" y="32"/>
                    </a:cubicBezTo>
                    <a:cubicBezTo>
                      <a:pt x="354" y="103"/>
                      <a:pt x="354" y="174"/>
                      <a:pt x="337" y="244"/>
                    </a:cubicBezTo>
                    <a:close/>
                  </a:path>
                </a:pathLst>
              </a:custGeom>
              <a:grpFill/>
              <a:ln>
                <a:noFill/>
              </a:ln>
            </p:spPr>
            <p:txBody>
              <a:bodyPr/>
              <a:lstStyle/>
              <a:p>
                <a:pPr>
                  <a:defRPr/>
                </a:pPr>
                <a:endParaRPr lang="id-ID" sz="1600"/>
              </a:p>
            </p:txBody>
          </p:sp>
          <p:sp>
            <p:nvSpPr>
              <p:cNvPr id="15" name="Freeform 15"/>
              <p:cNvSpPr>
                <a:spLocks noEditPoints="1"/>
              </p:cNvSpPr>
              <p:nvPr/>
            </p:nvSpPr>
            <p:spPr bwMode="auto">
              <a:xfrm>
                <a:off x="6611938" y="301625"/>
                <a:ext cx="131763" cy="128587"/>
              </a:xfrm>
              <a:custGeom>
                <a:avLst/>
                <a:gdLst>
                  <a:gd name="T0" fmla="*/ 17 w 35"/>
                  <a:gd name="T1" fmla="*/ 34 h 34"/>
                  <a:gd name="T2" fmla="*/ 35 w 35"/>
                  <a:gd name="T3" fmla="*/ 17 h 34"/>
                  <a:gd name="T4" fmla="*/ 17 w 35"/>
                  <a:gd name="T5" fmla="*/ 0 h 34"/>
                  <a:gd name="T6" fmla="*/ 0 w 35"/>
                  <a:gd name="T7" fmla="*/ 17 h 34"/>
                  <a:gd name="T8" fmla="*/ 17 w 35"/>
                  <a:gd name="T9" fmla="*/ 34 h 34"/>
                  <a:gd name="T10" fmla="*/ 17 w 35"/>
                  <a:gd name="T11" fmla="*/ 11 h 34"/>
                  <a:gd name="T12" fmla="*/ 23 w 35"/>
                  <a:gd name="T13" fmla="*/ 17 h 34"/>
                  <a:gd name="T14" fmla="*/ 17 w 35"/>
                  <a:gd name="T15" fmla="*/ 23 h 34"/>
                  <a:gd name="T16" fmla="*/ 12 w 35"/>
                  <a:gd name="T17" fmla="*/ 17 h 34"/>
                  <a:gd name="T18" fmla="*/ 17 w 35"/>
                  <a:gd name="T19"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4">
                    <a:moveTo>
                      <a:pt x="17" y="34"/>
                    </a:moveTo>
                    <a:cubicBezTo>
                      <a:pt x="27" y="34"/>
                      <a:pt x="35" y="26"/>
                      <a:pt x="35" y="17"/>
                    </a:cubicBezTo>
                    <a:cubicBezTo>
                      <a:pt x="35" y="7"/>
                      <a:pt x="27" y="0"/>
                      <a:pt x="17" y="0"/>
                    </a:cubicBezTo>
                    <a:cubicBezTo>
                      <a:pt x="8" y="0"/>
                      <a:pt x="0" y="7"/>
                      <a:pt x="0" y="17"/>
                    </a:cubicBezTo>
                    <a:cubicBezTo>
                      <a:pt x="0" y="26"/>
                      <a:pt x="8" y="34"/>
                      <a:pt x="17" y="34"/>
                    </a:cubicBezTo>
                    <a:close/>
                    <a:moveTo>
                      <a:pt x="17" y="11"/>
                    </a:moveTo>
                    <a:cubicBezTo>
                      <a:pt x="21" y="11"/>
                      <a:pt x="23" y="14"/>
                      <a:pt x="23" y="17"/>
                    </a:cubicBezTo>
                    <a:cubicBezTo>
                      <a:pt x="23" y="20"/>
                      <a:pt x="21" y="23"/>
                      <a:pt x="17" y="23"/>
                    </a:cubicBezTo>
                    <a:cubicBezTo>
                      <a:pt x="14" y="23"/>
                      <a:pt x="12" y="20"/>
                      <a:pt x="12" y="17"/>
                    </a:cubicBezTo>
                    <a:cubicBezTo>
                      <a:pt x="12" y="14"/>
                      <a:pt x="14" y="11"/>
                      <a:pt x="17" y="11"/>
                    </a:cubicBezTo>
                    <a:close/>
                  </a:path>
                </a:pathLst>
              </a:custGeom>
              <a:grpFill/>
              <a:ln>
                <a:noFill/>
              </a:ln>
            </p:spPr>
            <p:txBody>
              <a:bodyPr/>
              <a:lstStyle/>
              <a:p>
                <a:pPr>
                  <a:defRPr/>
                </a:pPr>
                <a:endParaRPr lang="id-ID" sz="1600"/>
              </a:p>
            </p:txBody>
          </p:sp>
          <p:sp>
            <p:nvSpPr>
              <p:cNvPr id="16" name="Freeform 16"/>
              <p:cNvSpPr>
                <a:spLocks/>
              </p:cNvSpPr>
              <p:nvPr/>
            </p:nvSpPr>
            <p:spPr bwMode="auto">
              <a:xfrm>
                <a:off x="6570663" y="860425"/>
                <a:ext cx="173038" cy="46037"/>
              </a:xfrm>
              <a:custGeom>
                <a:avLst/>
                <a:gdLst>
                  <a:gd name="T0" fmla="*/ 40 w 46"/>
                  <a:gd name="T1" fmla="*/ 0 h 12"/>
                  <a:gd name="T2" fmla="*/ 5 w 46"/>
                  <a:gd name="T3" fmla="*/ 0 h 12"/>
                  <a:gd name="T4" fmla="*/ 0 w 46"/>
                  <a:gd name="T5" fmla="*/ 6 h 12"/>
                  <a:gd name="T6" fmla="*/ 5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5" y="0"/>
                      <a:pt x="5" y="0"/>
                      <a:pt x="5" y="0"/>
                    </a:cubicBezTo>
                    <a:cubicBezTo>
                      <a:pt x="2" y="0"/>
                      <a:pt x="0" y="3"/>
                      <a:pt x="0" y="6"/>
                    </a:cubicBezTo>
                    <a:cubicBezTo>
                      <a:pt x="0" y="9"/>
                      <a:pt x="2" y="12"/>
                      <a:pt x="5" y="12"/>
                    </a:cubicBezTo>
                    <a:cubicBezTo>
                      <a:pt x="40" y="12"/>
                      <a:pt x="40" y="12"/>
                      <a:pt x="40" y="12"/>
                    </a:cubicBezTo>
                    <a:cubicBezTo>
                      <a:pt x="43" y="12"/>
                      <a:pt x="46" y="9"/>
                      <a:pt x="46" y="6"/>
                    </a:cubicBezTo>
                    <a:cubicBezTo>
                      <a:pt x="46" y="3"/>
                      <a:pt x="43" y="0"/>
                      <a:pt x="40" y="0"/>
                    </a:cubicBezTo>
                    <a:close/>
                  </a:path>
                </a:pathLst>
              </a:custGeom>
              <a:grpFill/>
              <a:ln>
                <a:noFill/>
              </a:ln>
            </p:spPr>
            <p:txBody>
              <a:bodyPr/>
              <a:lstStyle/>
              <a:p>
                <a:pPr>
                  <a:defRPr/>
                </a:pPr>
                <a:endParaRPr lang="id-ID" sz="1600"/>
              </a:p>
            </p:txBody>
          </p:sp>
          <p:sp>
            <p:nvSpPr>
              <p:cNvPr id="17" name="Freeform 17"/>
              <p:cNvSpPr>
                <a:spLocks/>
              </p:cNvSpPr>
              <p:nvPr/>
            </p:nvSpPr>
            <p:spPr bwMode="auto">
              <a:xfrm>
                <a:off x="6611938" y="733425"/>
                <a:ext cx="173038" cy="41275"/>
              </a:xfrm>
              <a:custGeom>
                <a:avLst/>
                <a:gdLst>
                  <a:gd name="T0" fmla="*/ 40 w 46"/>
                  <a:gd name="T1" fmla="*/ 0 h 11"/>
                  <a:gd name="T2" fmla="*/ 6 w 46"/>
                  <a:gd name="T3" fmla="*/ 0 h 11"/>
                  <a:gd name="T4" fmla="*/ 0 w 46"/>
                  <a:gd name="T5" fmla="*/ 5 h 11"/>
                  <a:gd name="T6" fmla="*/ 6 w 46"/>
                  <a:gd name="T7" fmla="*/ 11 h 11"/>
                  <a:gd name="T8" fmla="*/ 40 w 46"/>
                  <a:gd name="T9" fmla="*/ 11 h 11"/>
                  <a:gd name="T10" fmla="*/ 46 w 46"/>
                  <a:gd name="T11" fmla="*/ 5 h 11"/>
                  <a:gd name="T12" fmla="*/ 40 w 4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46" h="11">
                    <a:moveTo>
                      <a:pt x="40" y="0"/>
                    </a:moveTo>
                    <a:cubicBezTo>
                      <a:pt x="6" y="0"/>
                      <a:pt x="6" y="0"/>
                      <a:pt x="6" y="0"/>
                    </a:cubicBezTo>
                    <a:cubicBezTo>
                      <a:pt x="3" y="0"/>
                      <a:pt x="0" y="2"/>
                      <a:pt x="0" y="5"/>
                    </a:cubicBezTo>
                    <a:cubicBezTo>
                      <a:pt x="0" y="9"/>
                      <a:pt x="3" y="11"/>
                      <a:pt x="6" y="11"/>
                    </a:cubicBezTo>
                    <a:cubicBezTo>
                      <a:pt x="40" y="11"/>
                      <a:pt x="40" y="11"/>
                      <a:pt x="40" y="11"/>
                    </a:cubicBezTo>
                    <a:cubicBezTo>
                      <a:pt x="44" y="11"/>
                      <a:pt x="46" y="9"/>
                      <a:pt x="46" y="5"/>
                    </a:cubicBezTo>
                    <a:cubicBezTo>
                      <a:pt x="46" y="2"/>
                      <a:pt x="44" y="0"/>
                      <a:pt x="40" y="0"/>
                    </a:cubicBezTo>
                    <a:close/>
                  </a:path>
                </a:pathLst>
              </a:custGeom>
              <a:grpFill/>
              <a:ln>
                <a:noFill/>
              </a:ln>
            </p:spPr>
            <p:txBody>
              <a:bodyPr/>
              <a:lstStyle/>
              <a:p>
                <a:pPr>
                  <a:defRPr/>
                </a:pPr>
                <a:endParaRPr lang="id-ID" sz="1600"/>
              </a:p>
            </p:txBody>
          </p:sp>
          <p:sp>
            <p:nvSpPr>
              <p:cNvPr id="18" name="Freeform 18"/>
              <p:cNvSpPr>
                <a:spLocks/>
              </p:cNvSpPr>
              <p:nvPr/>
            </p:nvSpPr>
            <p:spPr bwMode="auto">
              <a:xfrm>
                <a:off x="6611938" y="601663"/>
                <a:ext cx="173038" cy="46037"/>
              </a:xfrm>
              <a:custGeom>
                <a:avLst/>
                <a:gdLst>
                  <a:gd name="T0" fmla="*/ 40 w 46"/>
                  <a:gd name="T1" fmla="*/ 0 h 12"/>
                  <a:gd name="T2" fmla="*/ 6 w 46"/>
                  <a:gd name="T3" fmla="*/ 0 h 12"/>
                  <a:gd name="T4" fmla="*/ 0 w 46"/>
                  <a:gd name="T5" fmla="*/ 6 h 12"/>
                  <a:gd name="T6" fmla="*/ 6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6" y="0"/>
                      <a:pt x="6" y="0"/>
                      <a:pt x="6" y="0"/>
                    </a:cubicBezTo>
                    <a:cubicBezTo>
                      <a:pt x="3" y="0"/>
                      <a:pt x="0" y="3"/>
                      <a:pt x="0" y="6"/>
                    </a:cubicBezTo>
                    <a:cubicBezTo>
                      <a:pt x="0" y="9"/>
                      <a:pt x="3" y="12"/>
                      <a:pt x="6" y="12"/>
                    </a:cubicBezTo>
                    <a:cubicBezTo>
                      <a:pt x="40" y="12"/>
                      <a:pt x="40" y="12"/>
                      <a:pt x="40" y="12"/>
                    </a:cubicBezTo>
                    <a:cubicBezTo>
                      <a:pt x="44" y="12"/>
                      <a:pt x="46" y="9"/>
                      <a:pt x="46" y="6"/>
                    </a:cubicBezTo>
                    <a:cubicBezTo>
                      <a:pt x="46" y="3"/>
                      <a:pt x="44" y="0"/>
                      <a:pt x="40" y="0"/>
                    </a:cubicBezTo>
                    <a:close/>
                  </a:path>
                </a:pathLst>
              </a:custGeom>
              <a:grpFill/>
              <a:ln>
                <a:noFill/>
              </a:ln>
            </p:spPr>
            <p:txBody>
              <a:bodyPr/>
              <a:lstStyle/>
              <a:p>
                <a:pPr>
                  <a:defRPr/>
                </a:pPr>
                <a:endParaRPr lang="id-ID" sz="1600"/>
              </a:p>
            </p:txBody>
          </p:sp>
          <p:sp>
            <p:nvSpPr>
              <p:cNvPr id="19" name="Freeform 19"/>
              <p:cNvSpPr>
                <a:spLocks/>
              </p:cNvSpPr>
              <p:nvPr/>
            </p:nvSpPr>
            <p:spPr bwMode="auto">
              <a:xfrm>
                <a:off x="5880100" y="422275"/>
                <a:ext cx="258763" cy="179387"/>
              </a:xfrm>
              <a:custGeom>
                <a:avLst/>
                <a:gdLst>
                  <a:gd name="T0" fmla="*/ 63 w 69"/>
                  <a:gd name="T1" fmla="*/ 0 h 48"/>
                  <a:gd name="T2" fmla="*/ 10 w 69"/>
                  <a:gd name="T3" fmla="*/ 4 h 48"/>
                  <a:gd name="T4" fmla="*/ 3 w 69"/>
                  <a:gd name="T5" fmla="*/ 10 h 48"/>
                  <a:gd name="T6" fmla="*/ 0 w 69"/>
                  <a:gd name="T7" fmla="*/ 42 h 48"/>
                  <a:gd name="T8" fmla="*/ 5 w 69"/>
                  <a:gd name="T9" fmla="*/ 48 h 48"/>
                  <a:gd name="T10" fmla="*/ 11 w 69"/>
                  <a:gd name="T11" fmla="*/ 42 h 48"/>
                  <a:gd name="T12" fmla="*/ 13 w 69"/>
                  <a:gd name="T13" fmla="*/ 21 h 48"/>
                  <a:gd name="T14" fmla="*/ 20 w 69"/>
                  <a:gd name="T15" fmla="*/ 14 h 48"/>
                  <a:gd name="T16" fmla="*/ 63 w 69"/>
                  <a:gd name="T17" fmla="*/ 11 h 48"/>
                  <a:gd name="T18" fmla="*/ 69 w 69"/>
                  <a:gd name="T19" fmla="*/ 5 h 48"/>
                  <a:gd name="T20" fmla="*/ 63 w 69"/>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48">
                    <a:moveTo>
                      <a:pt x="63" y="0"/>
                    </a:moveTo>
                    <a:cubicBezTo>
                      <a:pt x="10" y="4"/>
                      <a:pt x="10" y="4"/>
                      <a:pt x="10" y="4"/>
                    </a:cubicBezTo>
                    <a:cubicBezTo>
                      <a:pt x="7" y="4"/>
                      <a:pt x="4" y="7"/>
                      <a:pt x="3" y="10"/>
                    </a:cubicBezTo>
                    <a:cubicBezTo>
                      <a:pt x="0" y="42"/>
                      <a:pt x="0" y="42"/>
                      <a:pt x="0" y="42"/>
                    </a:cubicBezTo>
                    <a:cubicBezTo>
                      <a:pt x="0" y="46"/>
                      <a:pt x="2" y="48"/>
                      <a:pt x="5" y="48"/>
                    </a:cubicBezTo>
                    <a:cubicBezTo>
                      <a:pt x="8" y="48"/>
                      <a:pt x="11" y="46"/>
                      <a:pt x="11" y="42"/>
                    </a:cubicBezTo>
                    <a:cubicBezTo>
                      <a:pt x="13" y="21"/>
                      <a:pt x="13" y="21"/>
                      <a:pt x="13" y="21"/>
                    </a:cubicBezTo>
                    <a:cubicBezTo>
                      <a:pt x="14" y="17"/>
                      <a:pt x="16" y="15"/>
                      <a:pt x="20" y="14"/>
                    </a:cubicBezTo>
                    <a:cubicBezTo>
                      <a:pt x="63" y="11"/>
                      <a:pt x="63" y="11"/>
                      <a:pt x="63" y="11"/>
                    </a:cubicBezTo>
                    <a:cubicBezTo>
                      <a:pt x="66" y="11"/>
                      <a:pt x="69" y="9"/>
                      <a:pt x="69" y="5"/>
                    </a:cubicBezTo>
                    <a:cubicBezTo>
                      <a:pt x="69" y="2"/>
                      <a:pt x="66" y="0"/>
                      <a:pt x="63" y="0"/>
                    </a:cubicBezTo>
                    <a:close/>
                  </a:path>
                </a:pathLst>
              </a:custGeom>
              <a:grpFill/>
              <a:ln>
                <a:noFill/>
              </a:ln>
            </p:spPr>
            <p:txBody>
              <a:bodyPr/>
              <a:lstStyle/>
              <a:p>
                <a:pPr>
                  <a:defRPr/>
                </a:pPr>
                <a:endParaRPr lang="id-ID" sz="1600"/>
              </a:p>
            </p:txBody>
          </p:sp>
        </p:grpSp>
      </p:grpSp>
      <p:grpSp>
        <p:nvGrpSpPr>
          <p:cNvPr id="20" name="组合 19"/>
          <p:cNvGrpSpPr/>
          <p:nvPr/>
        </p:nvGrpSpPr>
        <p:grpSpPr>
          <a:xfrm>
            <a:off x="4700947" y="2886343"/>
            <a:ext cx="2790103" cy="788783"/>
            <a:chOff x="3960019" y="2880124"/>
            <a:chExt cx="2093122" cy="591741"/>
          </a:xfrm>
        </p:grpSpPr>
        <p:cxnSp>
          <p:nvCxnSpPr>
            <p:cNvPr id="21" name="Straight Connector 64"/>
            <p:cNvCxnSpPr/>
            <p:nvPr/>
          </p:nvCxnSpPr>
          <p:spPr>
            <a:xfrm>
              <a:off x="3960019" y="3177778"/>
              <a:ext cx="1619250" cy="0"/>
            </a:xfrm>
            <a:prstGeom prst="line">
              <a:avLst/>
            </a:prstGeom>
            <a:ln w="12700">
              <a:solidFill>
                <a:schemeClr val="tx1">
                  <a:lumMod val="65000"/>
                  <a:lumOff val="3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Oval 34"/>
            <p:cNvSpPr/>
            <p:nvPr/>
          </p:nvSpPr>
          <p:spPr bwMode="auto">
            <a:xfrm>
              <a:off x="5461401" y="2880124"/>
              <a:ext cx="591740" cy="591741"/>
            </a:xfrm>
            <a:prstGeom prst="ellipse">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p>
          </p:txBody>
        </p:sp>
        <p:grpSp>
          <p:nvGrpSpPr>
            <p:cNvPr id="23" name="Group 50"/>
            <p:cNvGrpSpPr/>
            <p:nvPr/>
          </p:nvGrpSpPr>
          <p:grpSpPr>
            <a:xfrm>
              <a:off x="5582489" y="3029057"/>
              <a:ext cx="335556" cy="288970"/>
              <a:chOff x="2727325" y="-39687"/>
              <a:chExt cx="1463675" cy="1260475"/>
            </a:xfrm>
            <a:solidFill>
              <a:schemeClr val="bg1"/>
            </a:solidFill>
          </p:grpSpPr>
          <p:sp>
            <p:nvSpPr>
              <p:cNvPr id="24" name="Freeform 20"/>
              <p:cNvSpPr>
                <a:spLocks noEditPoints="1"/>
              </p:cNvSpPr>
              <p:nvPr/>
            </p:nvSpPr>
            <p:spPr bwMode="auto">
              <a:xfrm>
                <a:off x="2727325" y="-39687"/>
                <a:ext cx="1463675" cy="1260475"/>
              </a:xfrm>
              <a:custGeom>
                <a:avLst/>
                <a:gdLst>
                  <a:gd name="T0" fmla="*/ 347 w 390"/>
                  <a:gd name="T1" fmla="*/ 42 h 336"/>
                  <a:gd name="T2" fmla="*/ 195 w 390"/>
                  <a:gd name="T3" fmla="*/ 38 h 336"/>
                  <a:gd name="T4" fmla="*/ 43 w 390"/>
                  <a:gd name="T5" fmla="*/ 42 h 336"/>
                  <a:gd name="T6" fmla="*/ 43 w 390"/>
                  <a:gd name="T7" fmla="*/ 196 h 336"/>
                  <a:gd name="T8" fmla="*/ 170 w 390"/>
                  <a:gd name="T9" fmla="*/ 322 h 336"/>
                  <a:gd name="T10" fmla="*/ 220 w 390"/>
                  <a:gd name="T11" fmla="*/ 322 h 336"/>
                  <a:gd name="T12" fmla="*/ 347 w 390"/>
                  <a:gd name="T13" fmla="*/ 196 h 336"/>
                  <a:gd name="T14" fmla="*/ 347 w 390"/>
                  <a:gd name="T15" fmla="*/ 42 h 336"/>
                  <a:gd name="T16" fmla="*/ 330 w 390"/>
                  <a:gd name="T17" fmla="*/ 180 h 336"/>
                  <a:gd name="T18" fmla="*/ 203 w 390"/>
                  <a:gd name="T19" fmla="*/ 306 h 336"/>
                  <a:gd name="T20" fmla="*/ 187 w 390"/>
                  <a:gd name="T21" fmla="*/ 306 h 336"/>
                  <a:gd name="T22" fmla="*/ 59 w 390"/>
                  <a:gd name="T23" fmla="*/ 180 h 336"/>
                  <a:gd name="T24" fmla="*/ 59 w 390"/>
                  <a:gd name="T25" fmla="*/ 58 h 336"/>
                  <a:gd name="T26" fmla="*/ 179 w 390"/>
                  <a:gd name="T27" fmla="*/ 55 h 336"/>
                  <a:gd name="T28" fmla="*/ 195 w 390"/>
                  <a:gd name="T29" fmla="*/ 70 h 336"/>
                  <a:gd name="T30" fmla="*/ 210 w 390"/>
                  <a:gd name="T31" fmla="*/ 55 h 336"/>
                  <a:gd name="T32" fmla="*/ 330 w 390"/>
                  <a:gd name="T33" fmla="*/ 58 h 336"/>
                  <a:gd name="T34" fmla="*/ 330 w 390"/>
                  <a:gd name="T35" fmla="*/ 18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0" h="336">
                    <a:moveTo>
                      <a:pt x="347" y="42"/>
                    </a:moveTo>
                    <a:cubicBezTo>
                      <a:pt x="305" y="0"/>
                      <a:pt x="238" y="0"/>
                      <a:pt x="195" y="38"/>
                    </a:cubicBezTo>
                    <a:cubicBezTo>
                      <a:pt x="152" y="0"/>
                      <a:pt x="85" y="0"/>
                      <a:pt x="43" y="42"/>
                    </a:cubicBezTo>
                    <a:cubicBezTo>
                      <a:pt x="0" y="84"/>
                      <a:pt x="0" y="154"/>
                      <a:pt x="43" y="196"/>
                    </a:cubicBezTo>
                    <a:cubicBezTo>
                      <a:pt x="55" y="208"/>
                      <a:pt x="170" y="322"/>
                      <a:pt x="170" y="322"/>
                    </a:cubicBezTo>
                    <a:cubicBezTo>
                      <a:pt x="184" y="336"/>
                      <a:pt x="206" y="336"/>
                      <a:pt x="220" y="322"/>
                    </a:cubicBezTo>
                    <a:cubicBezTo>
                      <a:pt x="220" y="322"/>
                      <a:pt x="345" y="198"/>
                      <a:pt x="347" y="196"/>
                    </a:cubicBezTo>
                    <a:cubicBezTo>
                      <a:pt x="390" y="154"/>
                      <a:pt x="390" y="84"/>
                      <a:pt x="347" y="42"/>
                    </a:cubicBezTo>
                    <a:close/>
                    <a:moveTo>
                      <a:pt x="330" y="180"/>
                    </a:moveTo>
                    <a:cubicBezTo>
                      <a:pt x="203" y="306"/>
                      <a:pt x="203" y="306"/>
                      <a:pt x="203" y="306"/>
                    </a:cubicBezTo>
                    <a:cubicBezTo>
                      <a:pt x="199" y="310"/>
                      <a:pt x="191" y="310"/>
                      <a:pt x="187" y="306"/>
                    </a:cubicBezTo>
                    <a:cubicBezTo>
                      <a:pt x="59" y="180"/>
                      <a:pt x="59" y="180"/>
                      <a:pt x="59" y="180"/>
                    </a:cubicBezTo>
                    <a:cubicBezTo>
                      <a:pt x="25" y="146"/>
                      <a:pt x="25" y="92"/>
                      <a:pt x="59" y="58"/>
                    </a:cubicBezTo>
                    <a:cubicBezTo>
                      <a:pt x="92" y="26"/>
                      <a:pt x="145" y="25"/>
                      <a:pt x="179" y="55"/>
                    </a:cubicBezTo>
                    <a:cubicBezTo>
                      <a:pt x="195" y="70"/>
                      <a:pt x="195" y="70"/>
                      <a:pt x="195" y="70"/>
                    </a:cubicBezTo>
                    <a:cubicBezTo>
                      <a:pt x="210" y="55"/>
                      <a:pt x="210" y="55"/>
                      <a:pt x="210" y="55"/>
                    </a:cubicBezTo>
                    <a:cubicBezTo>
                      <a:pt x="245" y="25"/>
                      <a:pt x="298" y="26"/>
                      <a:pt x="330" y="58"/>
                    </a:cubicBezTo>
                    <a:cubicBezTo>
                      <a:pt x="364" y="92"/>
                      <a:pt x="364" y="146"/>
                      <a:pt x="330" y="180"/>
                    </a:cubicBezTo>
                    <a:close/>
                  </a:path>
                </a:pathLst>
              </a:custGeom>
              <a:grpFill/>
              <a:ln>
                <a:noFill/>
              </a:ln>
            </p:spPr>
            <p:txBody>
              <a:bodyPr/>
              <a:lstStyle/>
              <a:p>
                <a:pPr>
                  <a:defRPr/>
                </a:pPr>
                <a:endParaRPr lang="id-ID" sz="1600"/>
              </a:p>
            </p:txBody>
          </p:sp>
          <p:sp>
            <p:nvSpPr>
              <p:cNvPr id="25" name="Freeform 21"/>
              <p:cNvSpPr>
                <a:spLocks/>
              </p:cNvSpPr>
              <p:nvPr/>
            </p:nvSpPr>
            <p:spPr bwMode="auto">
              <a:xfrm>
                <a:off x="2982913" y="215900"/>
                <a:ext cx="206375" cy="201612"/>
              </a:xfrm>
              <a:custGeom>
                <a:avLst/>
                <a:gdLst>
                  <a:gd name="T0" fmla="*/ 49 w 55"/>
                  <a:gd name="T1" fmla="*/ 0 h 54"/>
                  <a:gd name="T2" fmla="*/ 49 w 55"/>
                  <a:gd name="T3" fmla="*/ 0 h 54"/>
                  <a:gd name="T4" fmla="*/ 0 w 55"/>
                  <a:gd name="T5" fmla="*/ 48 h 54"/>
                  <a:gd name="T6" fmla="*/ 0 w 55"/>
                  <a:gd name="T7" fmla="*/ 48 h 54"/>
                  <a:gd name="T8" fmla="*/ 6 w 55"/>
                  <a:gd name="T9" fmla="*/ 54 h 54"/>
                  <a:gd name="T10" fmla="*/ 12 w 55"/>
                  <a:gd name="T11" fmla="*/ 48 h 54"/>
                  <a:gd name="T12" fmla="*/ 12 w 55"/>
                  <a:gd name="T13" fmla="*/ 48 h 54"/>
                  <a:gd name="T14" fmla="*/ 49 w 55"/>
                  <a:gd name="T15" fmla="*/ 11 h 54"/>
                  <a:gd name="T16" fmla="*/ 49 w 55"/>
                  <a:gd name="T17" fmla="*/ 11 h 54"/>
                  <a:gd name="T18" fmla="*/ 55 w 55"/>
                  <a:gd name="T19" fmla="*/ 5 h 54"/>
                  <a:gd name="T20" fmla="*/ 49 w 55"/>
                  <a:gd name="T2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54">
                    <a:moveTo>
                      <a:pt x="49" y="0"/>
                    </a:moveTo>
                    <a:cubicBezTo>
                      <a:pt x="49" y="0"/>
                      <a:pt x="49" y="0"/>
                      <a:pt x="49" y="0"/>
                    </a:cubicBezTo>
                    <a:cubicBezTo>
                      <a:pt x="22" y="0"/>
                      <a:pt x="0" y="21"/>
                      <a:pt x="0" y="48"/>
                    </a:cubicBezTo>
                    <a:cubicBezTo>
                      <a:pt x="0" y="48"/>
                      <a:pt x="0" y="48"/>
                      <a:pt x="0" y="48"/>
                    </a:cubicBezTo>
                    <a:cubicBezTo>
                      <a:pt x="0" y="52"/>
                      <a:pt x="3" y="54"/>
                      <a:pt x="6" y="54"/>
                    </a:cubicBezTo>
                    <a:cubicBezTo>
                      <a:pt x="9" y="54"/>
                      <a:pt x="12" y="52"/>
                      <a:pt x="12" y="48"/>
                    </a:cubicBezTo>
                    <a:cubicBezTo>
                      <a:pt x="12" y="48"/>
                      <a:pt x="12" y="48"/>
                      <a:pt x="12" y="48"/>
                    </a:cubicBezTo>
                    <a:cubicBezTo>
                      <a:pt x="12" y="28"/>
                      <a:pt x="29" y="11"/>
                      <a:pt x="49" y="11"/>
                    </a:cubicBezTo>
                    <a:cubicBezTo>
                      <a:pt x="49" y="11"/>
                      <a:pt x="49" y="11"/>
                      <a:pt x="49" y="11"/>
                    </a:cubicBezTo>
                    <a:cubicBezTo>
                      <a:pt x="52" y="11"/>
                      <a:pt x="55" y="8"/>
                      <a:pt x="55" y="5"/>
                    </a:cubicBezTo>
                    <a:cubicBezTo>
                      <a:pt x="55" y="2"/>
                      <a:pt x="52" y="0"/>
                      <a:pt x="49" y="0"/>
                    </a:cubicBezTo>
                    <a:close/>
                  </a:path>
                </a:pathLst>
              </a:custGeom>
              <a:grpFill/>
              <a:ln>
                <a:noFill/>
              </a:ln>
            </p:spPr>
            <p:txBody>
              <a:bodyPr/>
              <a:lstStyle/>
              <a:p>
                <a:pPr>
                  <a:defRPr/>
                </a:pPr>
                <a:endParaRPr lang="id-ID" sz="1600"/>
              </a:p>
            </p:txBody>
          </p:sp>
        </p:grpSp>
      </p:grpSp>
      <p:grpSp>
        <p:nvGrpSpPr>
          <p:cNvPr id="26" name="组合 25"/>
          <p:cNvGrpSpPr/>
          <p:nvPr/>
        </p:nvGrpSpPr>
        <p:grpSpPr>
          <a:xfrm>
            <a:off x="4578668" y="1712514"/>
            <a:ext cx="2237790" cy="788783"/>
            <a:chOff x="2858371" y="2007393"/>
            <a:chExt cx="1678780" cy="591741"/>
          </a:xfrm>
        </p:grpSpPr>
        <p:cxnSp>
          <p:nvCxnSpPr>
            <p:cNvPr id="27" name="Straight Connector 63"/>
            <p:cNvCxnSpPr/>
            <p:nvPr/>
          </p:nvCxnSpPr>
          <p:spPr>
            <a:xfrm>
              <a:off x="2858371" y="2355056"/>
              <a:ext cx="1350169" cy="0"/>
            </a:xfrm>
            <a:prstGeom prst="line">
              <a:avLst/>
            </a:prstGeom>
            <a:ln w="12700">
              <a:solidFill>
                <a:schemeClr val="tx1">
                  <a:lumMod val="65000"/>
                  <a:lumOff val="3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8" name="组合 27"/>
            <p:cNvGrpSpPr/>
            <p:nvPr/>
          </p:nvGrpSpPr>
          <p:grpSpPr>
            <a:xfrm>
              <a:off x="3945410" y="2007393"/>
              <a:ext cx="591741" cy="591741"/>
              <a:chOff x="4648200" y="2007393"/>
              <a:chExt cx="591741" cy="591741"/>
            </a:xfrm>
          </p:grpSpPr>
          <p:sp>
            <p:nvSpPr>
              <p:cNvPr id="29" name="Oval 37"/>
              <p:cNvSpPr/>
              <p:nvPr/>
            </p:nvSpPr>
            <p:spPr bwMode="auto">
              <a:xfrm>
                <a:off x="4648200" y="2007393"/>
                <a:ext cx="591741" cy="591741"/>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p>
            </p:txBody>
          </p:sp>
          <p:sp>
            <p:nvSpPr>
              <p:cNvPr id="30" name="Freeform 13"/>
              <p:cNvSpPr>
                <a:spLocks noChangeAspect="1" noEditPoints="1"/>
              </p:cNvSpPr>
              <p:nvPr/>
            </p:nvSpPr>
            <p:spPr bwMode="auto">
              <a:xfrm>
                <a:off x="4797030" y="2134792"/>
                <a:ext cx="316706" cy="309563"/>
              </a:xfrm>
              <a:custGeom>
                <a:avLst/>
                <a:gdLst>
                  <a:gd name="T0" fmla="*/ 301610 w 226"/>
                  <a:gd name="T1" fmla="*/ 0 h 220"/>
                  <a:gd name="T2" fmla="*/ 179842 w 226"/>
                  <a:gd name="T3" fmla="*/ 88082 h 220"/>
                  <a:gd name="T4" fmla="*/ 177969 w 226"/>
                  <a:gd name="T5" fmla="*/ 88082 h 220"/>
                  <a:gd name="T6" fmla="*/ 44960 w 226"/>
                  <a:gd name="T7" fmla="*/ 223016 h 220"/>
                  <a:gd name="T8" fmla="*/ 1873 w 226"/>
                  <a:gd name="T9" fmla="*/ 354202 h 220"/>
                  <a:gd name="T10" fmla="*/ 44960 w 226"/>
                  <a:gd name="T11" fmla="*/ 412299 h 220"/>
                  <a:gd name="T12" fmla="*/ 168602 w 226"/>
                  <a:gd name="T13" fmla="*/ 380440 h 220"/>
                  <a:gd name="T14" fmla="*/ 387784 w 226"/>
                  <a:gd name="T15" fmla="*/ 170542 h 220"/>
                  <a:gd name="T16" fmla="*/ 206069 w 226"/>
                  <a:gd name="T17" fmla="*/ 307350 h 220"/>
                  <a:gd name="T18" fmla="*/ 318470 w 226"/>
                  <a:gd name="T19" fmla="*/ 151801 h 220"/>
                  <a:gd name="T20" fmla="*/ 305357 w 226"/>
                  <a:gd name="T21" fmla="*/ 215520 h 220"/>
                  <a:gd name="T22" fmla="*/ 206069 w 226"/>
                  <a:gd name="T23" fmla="*/ 316721 h 220"/>
                  <a:gd name="T24" fmla="*/ 191082 w 226"/>
                  <a:gd name="T25" fmla="*/ 260498 h 220"/>
                  <a:gd name="T26" fmla="*/ 147995 w 226"/>
                  <a:gd name="T27" fmla="*/ 219268 h 220"/>
                  <a:gd name="T28" fmla="*/ 297863 w 226"/>
                  <a:gd name="T29" fmla="*/ 114319 h 220"/>
                  <a:gd name="T30" fmla="*/ 191082 w 226"/>
                  <a:gd name="T31" fmla="*/ 260498 h 220"/>
                  <a:gd name="T32" fmla="*/ 97414 w 226"/>
                  <a:gd name="T33" fmla="*/ 206150 h 220"/>
                  <a:gd name="T34" fmla="*/ 256650 w 226"/>
                  <a:gd name="T35" fmla="*/ 91830 h 220"/>
                  <a:gd name="T36" fmla="*/ 54327 w 226"/>
                  <a:gd name="T37" fmla="*/ 384188 h 220"/>
                  <a:gd name="T38" fmla="*/ 26227 w 226"/>
                  <a:gd name="T39" fmla="*/ 367321 h 220"/>
                  <a:gd name="T40" fmla="*/ 41214 w 226"/>
                  <a:gd name="T41" fmla="*/ 311098 h 220"/>
                  <a:gd name="T42" fmla="*/ 101161 w 226"/>
                  <a:gd name="T43" fmla="*/ 372943 h 220"/>
                  <a:gd name="T44" fmla="*/ 114275 w 226"/>
                  <a:gd name="T45" fmla="*/ 369195 h 220"/>
                  <a:gd name="T46" fmla="*/ 44960 w 226"/>
                  <a:gd name="T47" fmla="*/ 297980 h 220"/>
                  <a:gd name="T48" fmla="*/ 61821 w 226"/>
                  <a:gd name="T49" fmla="*/ 241757 h 220"/>
                  <a:gd name="T50" fmla="*/ 166729 w 226"/>
                  <a:gd name="T51" fmla="*/ 354202 h 220"/>
                  <a:gd name="T52" fmla="*/ 114275 w 226"/>
                  <a:gd name="T53" fmla="*/ 369195 h 220"/>
                  <a:gd name="T54" fmla="*/ 348444 w 226"/>
                  <a:gd name="T55" fmla="*/ 174290 h 220"/>
                  <a:gd name="T56" fmla="*/ 314723 w 226"/>
                  <a:gd name="T57" fmla="*/ 97452 h 220"/>
                  <a:gd name="T58" fmla="*/ 260396 w 226"/>
                  <a:gd name="T59" fmla="*/ 43104 h 220"/>
                  <a:gd name="T60" fmla="*/ 359684 w 226"/>
                  <a:gd name="T61" fmla="*/ 50600 h 220"/>
                  <a:gd name="T62" fmla="*/ 369051 w 226"/>
                  <a:gd name="T63" fmla="*/ 151801 h 2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6"/>
                  <a:gd name="T97" fmla="*/ 0 h 220"/>
                  <a:gd name="T98" fmla="*/ 226 w 226"/>
                  <a:gd name="T99" fmla="*/ 220 h 2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6" h="220">
                    <a:moveTo>
                      <a:pt x="202" y="18"/>
                    </a:moveTo>
                    <a:cubicBezTo>
                      <a:pt x="191" y="6"/>
                      <a:pt x="176" y="0"/>
                      <a:pt x="161" y="0"/>
                    </a:cubicBezTo>
                    <a:cubicBezTo>
                      <a:pt x="149" y="0"/>
                      <a:pt x="137" y="5"/>
                      <a:pt x="129" y="13"/>
                    </a:cubicBezTo>
                    <a:cubicBezTo>
                      <a:pt x="96" y="47"/>
                      <a:pt x="96" y="47"/>
                      <a:pt x="96" y="47"/>
                    </a:cubicBezTo>
                    <a:cubicBezTo>
                      <a:pt x="96" y="47"/>
                      <a:pt x="95" y="47"/>
                      <a:pt x="95" y="47"/>
                    </a:cubicBezTo>
                    <a:cubicBezTo>
                      <a:pt x="95" y="47"/>
                      <a:pt x="95" y="47"/>
                      <a:pt x="95" y="47"/>
                    </a:cubicBezTo>
                    <a:cubicBezTo>
                      <a:pt x="95" y="47"/>
                      <a:pt x="95" y="47"/>
                      <a:pt x="95" y="47"/>
                    </a:cubicBezTo>
                    <a:cubicBezTo>
                      <a:pt x="24" y="119"/>
                      <a:pt x="24" y="119"/>
                      <a:pt x="24" y="119"/>
                    </a:cubicBezTo>
                    <a:cubicBezTo>
                      <a:pt x="21" y="122"/>
                      <a:pt x="19" y="126"/>
                      <a:pt x="17" y="130"/>
                    </a:cubicBezTo>
                    <a:cubicBezTo>
                      <a:pt x="1" y="189"/>
                      <a:pt x="1" y="189"/>
                      <a:pt x="1" y="189"/>
                    </a:cubicBezTo>
                    <a:cubicBezTo>
                      <a:pt x="1" y="189"/>
                      <a:pt x="0" y="194"/>
                      <a:pt x="0" y="196"/>
                    </a:cubicBezTo>
                    <a:cubicBezTo>
                      <a:pt x="0" y="209"/>
                      <a:pt x="11" y="220"/>
                      <a:pt x="24" y="220"/>
                    </a:cubicBezTo>
                    <a:cubicBezTo>
                      <a:pt x="27" y="220"/>
                      <a:pt x="32" y="219"/>
                      <a:pt x="32" y="219"/>
                    </a:cubicBezTo>
                    <a:cubicBezTo>
                      <a:pt x="90" y="203"/>
                      <a:pt x="90" y="203"/>
                      <a:pt x="90" y="203"/>
                    </a:cubicBezTo>
                    <a:cubicBezTo>
                      <a:pt x="95" y="202"/>
                      <a:pt x="99" y="200"/>
                      <a:pt x="102" y="196"/>
                    </a:cubicBezTo>
                    <a:cubicBezTo>
                      <a:pt x="207" y="91"/>
                      <a:pt x="207" y="91"/>
                      <a:pt x="207" y="91"/>
                    </a:cubicBezTo>
                    <a:cubicBezTo>
                      <a:pt x="226" y="72"/>
                      <a:pt x="224" y="40"/>
                      <a:pt x="202" y="18"/>
                    </a:cubicBezTo>
                    <a:close/>
                    <a:moveTo>
                      <a:pt x="110" y="164"/>
                    </a:moveTo>
                    <a:cubicBezTo>
                      <a:pt x="110" y="157"/>
                      <a:pt x="108" y="151"/>
                      <a:pt x="105" y="146"/>
                    </a:cubicBezTo>
                    <a:cubicBezTo>
                      <a:pt x="170" y="81"/>
                      <a:pt x="170" y="81"/>
                      <a:pt x="170" y="81"/>
                    </a:cubicBezTo>
                    <a:cubicBezTo>
                      <a:pt x="174" y="93"/>
                      <a:pt x="172" y="106"/>
                      <a:pt x="163" y="115"/>
                    </a:cubicBezTo>
                    <a:cubicBezTo>
                      <a:pt x="163" y="115"/>
                      <a:pt x="163" y="115"/>
                      <a:pt x="163" y="115"/>
                    </a:cubicBezTo>
                    <a:cubicBezTo>
                      <a:pt x="163" y="115"/>
                      <a:pt x="163" y="115"/>
                      <a:pt x="163" y="115"/>
                    </a:cubicBezTo>
                    <a:cubicBezTo>
                      <a:pt x="110" y="169"/>
                      <a:pt x="110" y="169"/>
                      <a:pt x="110" y="169"/>
                    </a:cubicBezTo>
                    <a:cubicBezTo>
                      <a:pt x="110" y="167"/>
                      <a:pt x="110" y="165"/>
                      <a:pt x="110" y="164"/>
                    </a:cubicBezTo>
                    <a:close/>
                    <a:moveTo>
                      <a:pt x="102" y="139"/>
                    </a:moveTo>
                    <a:cubicBezTo>
                      <a:pt x="99" y="135"/>
                      <a:pt x="96" y="131"/>
                      <a:pt x="93" y="127"/>
                    </a:cubicBezTo>
                    <a:cubicBezTo>
                      <a:pt x="88" y="123"/>
                      <a:pt x="84" y="120"/>
                      <a:pt x="79" y="117"/>
                    </a:cubicBezTo>
                    <a:cubicBezTo>
                      <a:pt x="144" y="52"/>
                      <a:pt x="144" y="52"/>
                      <a:pt x="144" y="52"/>
                    </a:cubicBezTo>
                    <a:cubicBezTo>
                      <a:pt x="149" y="54"/>
                      <a:pt x="154" y="57"/>
                      <a:pt x="159" y="61"/>
                    </a:cubicBezTo>
                    <a:cubicBezTo>
                      <a:pt x="162" y="65"/>
                      <a:pt x="165" y="69"/>
                      <a:pt x="167" y="74"/>
                    </a:cubicBezTo>
                    <a:lnTo>
                      <a:pt x="102" y="139"/>
                    </a:lnTo>
                    <a:close/>
                    <a:moveTo>
                      <a:pt x="72" y="114"/>
                    </a:moveTo>
                    <a:cubicBezTo>
                      <a:pt x="66" y="111"/>
                      <a:pt x="59" y="110"/>
                      <a:pt x="52" y="110"/>
                    </a:cubicBezTo>
                    <a:cubicBezTo>
                      <a:pt x="105" y="56"/>
                      <a:pt x="105" y="56"/>
                      <a:pt x="105" y="56"/>
                    </a:cubicBezTo>
                    <a:cubicBezTo>
                      <a:pt x="113" y="48"/>
                      <a:pt x="125" y="46"/>
                      <a:pt x="137" y="49"/>
                    </a:cubicBezTo>
                    <a:lnTo>
                      <a:pt x="72" y="114"/>
                    </a:lnTo>
                    <a:close/>
                    <a:moveTo>
                      <a:pt x="29" y="205"/>
                    </a:moveTo>
                    <a:cubicBezTo>
                      <a:pt x="28" y="206"/>
                      <a:pt x="26" y="206"/>
                      <a:pt x="24" y="206"/>
                    </a:cubicBezTo>
                    <a:cubicBezTo>
                      <a:pt x="18" y="206"/>
                      <a:pt x="14" y="202"/>
                      <a:pt x="14" y="196"/>
                    </a:cubicBezTo>
                    <a:cubicBezTo>
                      <a:pt x="14" y="195"/>
                      <a:pt x="14" y="193"/>
                      <a:pt x="14" y="192"/>
                    </a:cubicBezTo>
                    <a:cubicBezTo>
                      <a:pt x="22" y="166"/>
                      <a:pt x="22" y="166"/>
                      <a:pt x="22" y="166"/>
                    </a:cubicBezTo>
                    <a:cubicBezTo>
                      <a:pt x="30" y="166"/>
                      <a:pt x="38" y="169"/>
                      <a:pt x="45" y="175"/>
                    </a:cubicBezTo>
                    <a:cubicBezTo>
                      <a:pt x="51" y="182"/>
                      <a:pt x="55" y="191"/>
                      <a:pt x="54" y="199"/>
                    </a:cubicBezTo>
                    <a:lnTo>
                      <a:pt x="29" y="205"/>
                    </a:lnTo>
                    <a:close/>
                    <a:moveTo>
                      <a:pt x="61" y="197"/>
                    </a:moveTo>
                    <a:cubicBezTo>
                      <a:pt x="61" y="188"/>
                      <a:pt x="57" y="178"/>
                      <a:pt x="50" y="170"/>
                    </a:cubicBezTo>
                    <a:cubicBezTo>
                      <a:pt x="42" y="163"/>
                      <a:pt x="33" y="159"/>
                      <a:pt x="24" y="159"/>
                    </a:cubicBezTo>
                    <a:cubicBezTo>
                      <a:pt x="30" y="134"/>
                      <a:pt x="30" y="134"/>
                      <a:pt x="30" y="134"/>
                    </a:cubicBezTo>
                    <a:cubicBezTo>
                      <a:pt x="31" y="132"/>
                      <a:pt x="32" y="131"/>
                      <a:pt x="33" y="129"/>
                    </a:cubicBezTo>
                    <a:cubicBezTo>
                      <a:pt x="47" y="119"/>
                      <a:pt x="68" y="122"/>
                      <a:pt x="83" y="137"/>
                    </a:cubicBezTo>
                    <a:cubicBezTo>
                      <a:pt x="98" y="153"/>
                      <a:pt x="101" y="175"/>
                      <a:pt x="89" y="189"/>
                    </a:cubicBezTo>
                    <a:cubicBezTo>
                      <a:pt x="88" y="190"/>
                      <a:pt x="87" y="190"/>
                      <a:pt x="86" y="190"/>
                    </a:cubicBezTo>
                    <a:lnTo>
                      <a:pt x="61" y="197"/>
                    </a:lnTo>
                    <a:close/>
                    <a:moveTo>
                      <a:pt x="197" y="81"/>
                    </a:moveTo>
                    <a:cubicBezTo>
                      <a:pt x="186" y="93"/>
                      <a:pt x="186" y="93"/>
                      <a:pt x="186" y="93"/>
                    </a:cubicBezTo>
                    <a:cubicBezTo>
                      <a:pt x="186" y="91"/>
                      <a:pt x="186" y="90"/>
                      <a:pt x="186" y="88"/>
                    </a:cubicBezTo>
                    <a:cubicBezTo>
                      <a:pt x="185" y="75"/>
                      <a:pt x="178" y="62"/>
                      <a:pt x="168" y="52"/>
                    </a:cubicBezTo>
                    <a:cubicBezTo>
                      <a:pt x="157" y="41"/>
                      <a:pt x="142" y="34"/>
                      <a:pt x="127" y="34"/>
                    </a:cubicBezTo>
                    <a:cubicBezTo>
                      <a:pt x="139" y="23"/>
                      <a:pt x="139" y="23"/>
                      <a:pt x="139" y="23"/>
                    </a:cubicBezTo>
                    <a:cubicBezTo>
                      <a:pt x="145" y="17"/>
                      <a:pt x="153" y="14"/>
                      <a:pt x="161" y="14"/>
                    </a:cubicBezTo>
                    <a:cubicBezTo>
                      <a:pt x="172" y="14"/>
                      <a:pt x="184" y="19"/>
                      <a:pt x="192" y="27"/>
                    </a:cubicBezTo>
                    <a:cubicBezTo>
                      <a:pt x="201" y="36"/>
                      <a:pt x="205" y="46"/>
                      <a:pt x="206" y="56"/>
                    </a:cubicBezTo>
                    <a:cubicBezTo>
                      <a:pt x="207" y="66"/>
                      <a:pt x="204" y="75"/>
                      <a:pt x="197" y="8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16" tIns="45708" rIns="91416" bIns="45708"/>
              <a:lstStyle/>
              <a:p>
                <a:endParaRPr lang="zh-CN" altLang="en-US" sz="3199"/>
              </a:p>
            </p:txBody>
          </p:sp>
        </p:grpSp>
      </p:grpSp>
      <p:grpSp>
        <p:nvGrpSpPr>
          <p:cNvPr id="31" name="Group 4"/>
          <p:cNvGrpSpPr>
            <a:grpSpLocks/>
          </p:cNvGrpSpPr>
          <p:nvPr/>
        </p:nvGrpSpPr>
        <p:grpSpPr bwMode="auto">
          <a:xfrm>
            <a:off x="4458297" y="3917771"/>
            <a:ext cx="1193488" cy="1136355"/>
            <a:chOff x="6139503" y="4859013"/>
            <a:chExt cx="1192668" cy="1135509"/>
          </a:xfrm>
        </p:grpSpPr>
        <p:sp>
          <p:nvSpPr>
            <p:cNvPr id="32" name="Rounded Rectangle 5"/>
            <p:cNvSpPr>
              <a:spLocks noChangeArrowheads="1"/>
            </p:cNvSpPr>
            <p:nvPr/>
          </p:nvSpPr>
          <p:spPr bwMode="auto">
            <a:xfrm>
              <a:off x="6139503" y="4871700"/>
              <a:ext cx="1192668" cy="1122822"/>
            </a:xfrm>
            <a:prstGeom prst="roundRect">
              <a:avLst>
                <a:gd name="adj" fmla="val 9375"/>
              </a:avLst>
            </a:prstGeom>
            <a:solidFill>
              <a:schemeClr val="accent4"/>
            </a:solidFill>
            <a:ln w="9525">
              <a:noFill/>
              <a:round/>
              <a:headEnd/>
              <a:tailEnd/>
            </a:ln>
            <a:effectLst>
              <a:outerShdw blurRad="40000" dist="23000" dir="5400000" rotWithShape="0">
                <a:srgbClr val="808080">
                  <a:alpha val="34999"/>
                </a:srgbClr>
              </a:outerShdw>
            </a:effectLst>
          </p:spPr>
          <p:txBody>
            <a:bodyPr anchor="ctr"/>
            <a:lstStyle/>
            <a:p>
              <a:pPr algn="ctr"/>
              <a:endParaRPr lang="id-ID" altLang="id-ID" sz="3199">
                <a:solidFill>
                  <a:schemeClr val="bg1"/>
                </a:solidFill>
                <a:latin typeface="Calibri" pitchFamily="34" charset="0"/>
                <a:ea typeface="MS PGothic" pitchFamily="34" charset="-128"/>
              </a:endParaRPr>
            </a:p>
          </p:txBody>
        </p:sp>
        <p:sp>
          <p:nvSpPr>
            <p:cNvPr id="33" name="TextBox 21"/>
            <p:cNvSpPr txBox="1">
              <a:spLocks noChangeArrowheads="1"/>
            </p:cNvSpPr>
            <p:nvPr/>
          </p:nvSpPr>
          <p:spPr bwMode="auto">
            <a:xfrm>
              <a:off x="6420130" y="4859013"/>
              <a:ext cx="771728" cy="1117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endParaRPr lang="nb-NO" altLang="id-ID" sz="6665" dirty="0">
                <a:solidFill>
                  <a:schemeClr val="bg1"/>
                </a:solidFill>
                <a:ea typeface="MS PGothic" pitchFamily="34" charset="-128"/>
              </a:endParaRPr>
            </a:p>
          </p:txBody>
        </p:sp>
      </p:grpSp>
      <p:grpSp>
        <p:nvGrpSpPr>
          <p:cNvPr id="34" name="Group 7"/>
          <p:cNvGrpSpPr>
            <a:grpSpLocks/>
          </p:cNvGrpSpPr>
          <p:nvPr/>
        </p:nvGrpSpPr>
        <p:grpSpPr bwMode="auto">
          <a:xfrm>
            <a:off x="4739213" y="2775071"/>
            <a:ext cx="1191900" cy="1156987"/>
            <a:chOff x="6420131" y="3715897"/>
            <a:chExt cx="1192668" cy="1156073"/>
          </a:xfrm>
        </p:grpSpPr>
        <p:sp>
          <p:nvSpPr>
            <p:cNvPr id="35" name="Rounded Rectangle 8"/>
            <p:cNvSpPr>
              <a:spLocks noChangeArrowheads="1"/>
            </p:cNvSpPr>
            <p:nvPr/>
          </p:nvSpPr>
          <p:spPr bwMode="auto">
            <a:xfrm>
              <a:off x="6420131" y="3749200"/>
              <a:ext cx="1192668" cy="1122770"/>
            </a:xfrm>
            <a:prstGeom prst="roundRect">
              <a:avLst>
                <a:gd name="adj" fmla="val 9375"/>
              </a:avLst>
            </a:prstGeom>
            <a:solidFill>
              <a:schemeClr val="accent3"/>
            </a:solidFill>
            <a:ln w="9525">
              <a:noFill/>
              <a:round/>
              <a:headEnd/>
              <a:tailEnd/>
            </a:ln>
            <a:effectLst>
              <a:outerShdw blurRad="40000" dist="23000" dir="5400000" rotWithShape="0">
                <a:srgbClr val="808080">
                  <a:alpha val="34999"/>
                </a:srgbClr>
              </a:outerShdw>
            </a:effectLst>
          </p:spPr>
          <p:txBody>
            <a:bodyPr anchor="ctr"/>
            <a:lstStyle/>
            <a:p>
              <a:pPr algn="ctr"/>
              <a:endParaRPr lang="id-ID" altLang="id-ID" sz="3199">
                <a:solidFill>
                  <a:schemeClr val="bg1"/>
                </a:solidFill>
                <a:latin typeface="Calibri" pitchFamily="34" charset="0"/>
                <a:ea typeface="MS PGothic" pitchFamily="34" charset="-128"/>
              </a:endParaRPr>
            </a:p>
          </p:txBody>
        </p:sp>
        <p:sp>
          <p:nvSpPr>
            <p:cNvPr id="36" name="TextBox 22"/>
            <p:cNvSpPr txBox="1">
              <a:spLocks noChangeArrowheads="1"/>
            </p:cNvSpPr>
            <p:nvPr/>
          </p:nvSpPr>
          <p:spPr bwMode="auto">
            <a:xfrm>
              <a:off x="6700153" y="3715897"/>
              <a:ext cx="771728" cy="1117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endParaRPr lang="nb-NO" altLang="id-ID" sz="6665" dirty="0">
                <a:solidFill>
                  <a:schemeClr val="bg1"/>
                </a:solidFill>
                <a:ea typeface="MS PGothic" pitchFamily="34" charset="-128"/>
              </a:endParaRPr>
            </a:p>
          </p:txBody>
        </p:sp>
      </p:grpSp>
      <p:grpSp>
        <p:nvGrpSpPr>
          <p:cNvPr id="37" name="Group 10"/>
          <p:cNvGrpSpPr>
            <a:grpSpLocks/>
          </p:cNvGrpSpPr>
          <p:nvPr/>
        </p:nvGrpSpPr>
        <p:grpSpPr bwMode="auto">
          <a:xfrm>
            <a:off x="4318632" y="1686325"/>
            <a:ext cx="1191903" cy="1132435"/>
            <a:chOff x="5999190" y="2626865"/>
            <a:chExt cx="1192668" cy="1132923"/>
          </a:xfrm>
        </p:grpSpPr>
        <p:sp>
          <p:nvSpPr>
            <p:cNvPr id="38" name="Rounded Rectangle 11"/>
            <p:cNvSpPr>
              <a:spLocks noChangeArrowheads="1"/>
            </p:cNvSpPr>
            <p:nvPr/>
          </p:nvSpPr>
          <p:spPr bwMode="auto">
            <a:xfrm>
              <a:off x="5999190" y="2626865"/>
              <a:ext cx="1192668" cy="1122553"/>
            </a:xfrm>
            <a:prstGeom prst="roundRect">
              <a:avLst>
                <a:gd name="adj" fmla="val 9375"/>
              </a:avLst>
            </a:prstGeom>
            <a:solidFill>
              <a:schemeClr val="accent2"/>
            </a:solidFill>
            <a:ln w="9525">
              <a:noFill/>
              <a:round/>
              <a:headEnd/>
              <a:tailEnd/>
            </a:ln>
            <a:effectLst>
              <a:outerShdw blurRad="40000" dist="23000" dir="5400000" rotWithShape="0">
                <a:srgbClr val="808080">
                  <a:alpha val="34999"/>
                </a:srgbClr>
              </a:outerShdw>
            </a:effectLst>
          </p:spPr>
          <p:txBody>
            <a:bodyPr anchor="ctr"/>
            <a:lstStyle/>
            <a:p>
              <a:pPr algn="ctr"/>
              <a:endParaRPr lang="id-ID" altLang="id-ID" sz="3199">
                <a:solidFill>
                  <a:schemeClr val="bg1"/>
                </a:solidFill>
                <a:latin typeface="Calibri" pitchFamily="34" charset="0"/>
                <a:ea typeface="MS PGothic" pitchFamily="34" charset="-128"/>
              </a:endParaRPr>
            </a:p>
          </p:txBody>
        </p:sp>
        <p:sp>
          <p:nvSpPr>
            <p:cNvPr id="39" name="TextBox 23"/>
            <p:cNvSpPr txBox="1">
              <a:spLocks noChangeArrowheads="1"/>
            </p:cNvSpPr>
            <p:nvPr/>
          </p:nvSpPr>
          <p:spPr bwMode="auto">
            <a:xfrm>
              <a:off x="6319132" y="2641309"/>
              <a:ext cx="771729" cy="1118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endParaRPr lang="nb-NO" altLang="id-ID" sz="6665" dirty="0">
                <a:solidFill>
                  <a:schemeClr val="bg1"/>
                </a:solidFill>
                <a:ea typeface="MS PGothic" pitchFamily="34" charset="-128"/>
              </a:endParaRPr>
            </a:p>
          </p:txBody>
        </p:sp>
      </p:grpSp>
      <p:sp>
        <p:nvSpPr>
          <p:cNvPr id="54" name="TextBox 53"/>
          <p:cNvSpPr txBox="1"/>
          <p:nvPr/>
        </p:nvSpPr>
        <p:spPr>
          <a:xfrm>
            <a:off x="7004850" y="3907600"/>
            <a:ext cx="3846469" cy="1384970"/>
          </a:xfrm>
          <a:prstGeom prst="rect">
            <a:avLst/>
          </a:prstGeom>
          <a:noFill/>
        </p:spPr>
        <p:txBody>
          <a:bodyPr wrap="square" lIns="91416" tIns="45708" rIns="91416" bIns="45708" rtlCol="0">
            <a:spAutoFit/>
          </a:bodyPr>
          <a:lstStyle/>
          <a:p>
            <a:pPr algn="just"/>
            <a:r>
              <a:rPr lang="vi-VN" sz="2800" dirty="0">
                <a:latin typeface="Times New Roman" panose="02020603050405020304" pitchFamily="18" charset="0"/>
                <a:cs typeface="Times New Roman" panose="02020603050405020304" pitchFamily="18" charset="0"/>
              </a:rPr>
              <a:t>Là nhà nghiên cứu hàng đầu về chuyên ngành </a:t>
            </a:r>
            <a:r>
              <a:rPr lang="en-US" sz="2800" i="1" dirty="0">
                <a:latin typeface="Times New Roman" panose="02020603050405020304" pitchFamily="18" charset="0"/>
                <a:cs typeface="Times New Roman" panose="02020603050405020304" pitchFamily="18" charset="0"/>
              </a:rPr>
              <a:t>V</a:t>
            </a:r>
            <a:r>
              <a:rPr lang="vi-VN" sz="2800" i="1" dirty="0">
                <a:latin typeface="Times New Roman" panose="02020603050405020304" pitchFamily="18" charset="0"/>
                <a:cs typeface="Times New Roman" panose="02020603050405020304" pitchFamily="18" charset="0"/>
              </a:rPr>
              <a:t>ăn học dân gian</a:t>
            </a:r>
            <a:r>
              <a:rPr lang="en-VN" sz="2800" dirty="0">
                <a:latin typeface="Times New Roman" panose="02020603050405020304" pitchFamily="18" charset="0"/>
                <a:cs typeface="Times New Roman" panose="02020603050405020304" pitchFamily="18" charset="0"/>
              </a:rPr>
              <a:t> </a:t>
            </a:r>
            <a:endParaRPr lang="zh-CN" altLang="en-US" sz="2800" dirty="0">
              <a:solidFill>
                <a:schemeClr val="tx1">
                  <a:lumMod val="50000"/>
                  <a:lumOff val="50000"/>
                </a:schemeClr>
              </a:solidFill>
              <a:latin typeface="Times New Roman" panose="02020603050405020304" pitchFamily="18" charset="0"/>
              <a:ea typeface="微软雅黑" pitchFamily="34" charset="-122"/>
              <a:cs typeface="Times New Roman" panose="02020603050405020304" pitchFamily="18" charset="0"/>
            </a:endParaRPr>
          </a:p>
        </p:txBody>
      </p:sp>
      <p:sp>
        <p:nvSpPr>
          <p:cNvPr id="55" name="TextBox 54"/>
          <p:cNvSpPr txBox="1"/>
          <p:nvPr/>
        </p:nvSpPr>
        <p:spPr>
          <a:xfrm>
            <a:off x="8143998" y="2932502"/>
            <a:ext cx="4346961" cy="596549"/>
          </a:xfrm>
          <a:prstGeom prst="rect">
            <a:avLst/>
          </a:prstGeom>
          <a:noFill/>
        </p:spPr>
        <p:txBody>
          <a:bodyPr wrap="square" lIns="91416" tIns="45708" rIns="91416" bIns="45708" rtlCol="0">
            <a:spAutoFit/>
          </a:bodyPr>
          <a:lstStyle/>
          <a:p>
            <a:pPr>
              <a:lnSpc>
                <a:spcPct val="130000"/>
              </a:lnSpc>
            </a:pPr>
            <a:r>
              <a:rPr lang="vi-VN" sz="2800" dirty="0">
                <a:latin typeface="Times New Roman" panose="02020603050405020304" pitchFamily="18" charset="0"/>
                <a:cs typeface="Times New Roman" panose="02020603050405020304" pitchFamily="18" charset="0"/>
              </a:rPr>
              <a:t>Quê quán: Thanh Hóa</a:t>
            </a:r>
            <a:r>
              <a:rPr lang="en-VN" sz="2800" dirty="0">
                <a:latin typeface="Times New Roman" panose="02020603050405020304" pitchFamily="18" charset="0"/>
                <a:cs typeface="Times New Roman" panose="02020603050405020304" pitchFamily="18" charset="0"/>
              </a:rPr>
              <a:t> </a:t>
            </a:r>
            <a:endParaRPr lang="zh-CN" altLang="en-US" sz="2800" dirty="0">
              <a:solidFill>
                <a:schemeClr val="tx1">
                  <a:lumMod val="50000"/>
                  <a:lumOff val="50000"/>
                </a:schemeClr>
              </a:solidFill>
              <a:latin typeface="Times New Roman" panose="02020603050405020304" pitchFamily="18" charset="0"/>
              <a:ea typeface="微软雅黑" pitchFamily="34" charset="-122"/>
              <a:cs typeface="Times New Roman" panose="02020603050405020304" pitchFamily="18" charset="0"/>
            </a:endParaRPr>
          </a:p>
        </p:txBody>
      </p:sp>
      <p:sp>
        <p:nvSpPr>
          <p:cNvPr id="56" name="TextBox 55"/>
          <p:cNvSpPr txBox="1"/>
          <p:nvPr/>
        </p:nvSpPr>
        <p:spPr>
          <a:xfrm>
            <a:off x="6880686" y="1878989"/>
            <a:ext cx="4911273" cy="523196"/>
          </a:xfrm>
          <a:prstGeom prst="rect">
            <a:avLst/>
          </a:prstGeom>
          <a:noFill/>
        </p:spPr>
        <p:txBody>
          <a:bodyPr wrap="square" lIns="91416" tIns="45708" rIns="91416" bIns="45708" rtlCol="0">
            <a:spAutoFit/>
          </a:bodyPr>
          <a:lstStyle/>
          <a:p>
            <a:r>
              <a:rPr lang="en-US" sz="2800" dirty="0" err="1">
                <a:latin typeface="Times New Roman" panose="02020603050405020304" pitchFamily="18" charset="0"/>
                <a:cs typeface="Times New Roman" panose="02020603050405020304" pitchFamily="18" charset="0"/>
              </a:rPr>
              <a:t>Hoàng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Tựu</a:t>
            </a:r>
            <a:r>
              <a:rPr lang="en-US" sz="2800" dirty="0">
                <a:latin typeface="Times New Roman" panose="02020603050405020304" pitchFamily="18" charset="0"/>
                <a:cs typeface="Times New Roman" panose="02020603050405020304" pitchFamily="18" charset="0"/>
              </a:rPr>
              <a:t> (1933 - 1998)</a:t>
            </a:r>
            <a:endParaRPr lang="en-VN" sz="2800" dirty="0">
              <a:latin typeface="Times New Roman" panose="02020603050405020304" pitchFamily="18" charset="0"/>
              <a:cs typeface="Times New Roman" panose="02020603050405020304" pitchFamily="18" charset="0"/>
            </a:endParaRPr>
          </a:p>
        </p:txBody>
      </p:sp>
      <p:pic>
        <p:nvPicPr>
          <p:cNvPr id="58" name="Picture 57">
            <a:extLst>
              <a:ext uri="{FF2B5EF4-FFF2-40B4-BE49-F238E27FC236}">
                <a16:creationId xmlns:a16="http://schemas.microsoft.com/office/drawing/2014/main" id="{A4A911B9-C5A1-1E49-A8BB-5F265204D0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397" y="3266936"/>
            <a:ext cx="2868046" cy="3327500"/>
          </a:xfrm>
          <a:prstGeom prst="rect">
            <a:avLst/>
          </a:prstGeom>
        </p:spPr>
      </p:pic>
      <p:sp>
        <p:nvSpPr>
          <p:cNvPr id="62" name="标题 28">
            <a:extLst>
              <a:ext uri="{FF2B5EF4-FFF2-40B4-BE49-F238E27FC236}">
                <a16:creationId xmlns:a16="http://schemas.microsoft.com/office/drawing/2014/main" id="{A7ECBEB2-8BE9-9E43-8C4C-F0193C469C1B}"/>
              </a:ext>
            </a:extLst>
          </p:cNvPr>
          <p:cNvSpPr>
            <a:spLocks noGrp="1"/>
          </p:cNvSpPr>
          <p:nvPr>
            <p:ph type="title"/>
          </p:nvPr>
        </p:nvSpPr>
        <p:spPr>
          <a:xfrm>
            <a:off x="1077384" y="889736"/>
            <a:ext cx="3834193" cy="632402"/>
          </a:xfrm>
        </p:spPr>
        <p:txBody>
          <a:bodyPr>
            <a:normAutofit/>
          </a:bodyPr>
          <a:lstStyle/>
          <a:p>
            <a:r>
              <a:rPr lang="vi-VN" altLang="zh-CN" dirty="0">
                <a:latin typeface="Times New Roman" panose="02020603050405020304" pitchFamily="18" charset="0"/>
                <a:cs typeface="Times New Roman" panose="02020603050405020304" pitchFamily="18" charset="0"/>
              </a:rPr>
              <a:t>1. TÁC GIẢ</a:t>
            </a:r>
            <a:endParaRPr lang="zh-CN" altLang="en-US" dirty="0">
              <a:latin typeface="Times New Roman" panose="02020603050405020304" pitchFamily="18" charset="0"/>
              <a:cs typeface="Times New Roman" panose="02020603050405020304" pitchFamily="18" charset="0"/>
            </a:endParaRPr>
          </a:p>
        </p:txBody>
      </p:sp>
      <p:pic>
        <p:nvPicPr>
          <p:cNvPr id="65" name="Picture 64" descr="A person wearing glasses&#10;&#10;Description automatically generated with low confidence">
            <a:extLst>
              <a:ext uri="{FF2B5EF4-FFF2-40B4-BE49-F238E27FC236}">
                <a16:creationId xmlns:a16="http://schemas.microsoft.com/office/drawing/2014/main" id="{E5519697-1708-4749-A892-A88EDB4F010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66544" y="1509337"/>
            <a:ext cx="3717868" cy="5187672"/>
          </a:xfrm>
          <a:prstGeom prst="rect">
            <a:avLst/>
          </a:prstGeom>
          <a:ln>
            <a:noFill/>
          </a:ln>
          <a:effectLst>
            <a:softEdge rad="112500"/>
          </a:effectLst>
        </p:spPr>
      </p:pic>
      <p:sp>
        <p:nvSpPr>
          <p:cNvPr id="41" name="标题 28">
            <a:extLst>
              <a:ext uri="{FF2B5EF4-FFF2-40B4-BE49-F238E27FC236}">
                <a16:creationId xmlns:a16="http://schemas.microsoft.com/office/drawing/2014/main" id="{308EC59C-D849-C030-BAE8-DC0F2B88C7EE}"/>
              </a:ext>
            </a:extLst>
          </p:cNvPr>
          <p:cNvSpPr txBox="1">
            <a:spLocks/>
          </p:cNvSpPr>
          <p:nvPr/>
        </p:nvSpPr>
        <p:spPr>
          <a:xfrm>
            <a:off x="2977383" y="244533"/>
            <a:ext cx="6237233" cy="6324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r>
              <a:rPr lang="vi-VN" altLang="zh-CN" dirty="0">
                <a:latin typeface="Times New Roman" panose="02020603050405020304" pitchFamily="18" charset="0"/>
                <a:cs typeface="Times New Roman" panose="02020603050405020304" pitchFamily="18" charset="0"/>
              </a:rPr>
              <a:t>A. ĐỌC VÀ TÌM HIỂU CHUNG</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40580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linds(horizontal)">
                                      <p:cBhvr>
                                        <p:cTn id="7" dur="500"/>
                                        <p:tgtEl>
                                          <p:spTgt spid="56"/>
                                        </p:tgtEl>
                                      </p:cBhvr>
                                    </p:animEffect>
                                  </p:childTnLst>
                                </p:cTn>
                              </p:par>
                              <p:par>
                                <p:cTn id="8" presetID="3" presetClass="entr" presetSubtype="1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linds(horizontal)">
                                      <p:cBhvr>
                                        <p:cTn id="10" dur="500"/>
                                        <p:tgtEl>
                                          <p:spTgt spid="26"/>
                                        </p:tgtEl>
                                      </p:cBhvr>
                                    </p:animEffect>
                                  </p:childTnLst>
                                </p:cTn>
                              </p:par>
                              <p:par>
                                <p:cTn id="11" presetID="3" presetClass="entr" presetSubtype="1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blinds(horizontal)">
                                      <p:cBhvr>
                                        <p:cTn id="13" dur="500"/>
                                        <p:tgtEl>
                                          <p:spTgt spid="34"/>
                                        </p:tgtEl>
                                      </p:cBhvr>
                                    </p:animEffect>
                                  </p:childTnLst>
                                </p:cTn>
                              </p:par>
                              <p:par>
                                <p:cTn id="14" presetID="3" presetClass="entr" presetSubtype="1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blinds(horizontal)">
                                      <p:cBhvr>
                                        <p:cTn id="16" dur="500"/>
                                        <p:tgtEl>
                                          <p:spTgt spid="31"/>
                                        </p:tgtEl>
                                      </p:cBhvr>
                                    </p:animEffect>
                                  </p:childTnLst>
                                </p:cTn>
                              </p:par>
                              <p:par>
                                <p:cTn id="17" presetID="3" presetClass="entr" presetSubtype="1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linds(horizontal)">
                                      <p:cBhvr>
                                        <p:cTn id="19" dur="500"/>
                                        <p:tgtEl>
                                          <p:spTgt spid="9"/>
                                        </p:tgtEl>
                                      </p:cBhvr>
                                    </p:animEffect>
                                  </p:childTnLst>
                                </p:cTn>
                              </p:par>
                              <p:par>
                                <p:cTn id="20" presetID="3" presetClass="entr" presetSubtype="1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linds(horizontal)">
                                      <p:cBhvr>
                                        <p:cTn id="22" dur="500"/>
                                        <p:tgtEl>
                                          <p:spTgt spid="20"/>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blinds(horizontal)">
                                      <p:cBhvr>
                                        <p:cTn id="25" dur="500"/>
                                        <p:tgtEl>
                                          <p:spTgt spid="55"/>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blinds(horizontal)">
                                      <p:cBhvr>
                                        <p:cTn id="2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4"/>
          <p:cNvSpPr>
            <a:spLocks noChangeArrowheads="1"/>
          </p:cNvSpPr>
          <p:nvPr/>
        </p:nvSpPr>
        <p:spPr bwMode="auto">
          <a:xfrm>
            <a:off x="4138974" y="803494"/>
            <a:ext cx="2635899" cy="2182662"/>
          </a:xfrm>
          <a:prstGeom prst="ellipse">
            <a:avLst/>
          </a:prstGeom>
          <a:solidFill>
            <a:schemeClr val="accent3"/>
          </a:solidFill>
          <a:ln w="12700">
            <a:noFill/>
            <a:round/>
            <a:headEnd/>
            <a:tailEnd/>
          </a:ln>
          <a:effectLst/>
        </p:spPr>
        <p:txBody>
          <a:bodyPr wrap="none" lIns="96210" tIns="48106" rIns="96210" bIns="48106" anchor="ctr"/>
          <a:lstStyle/>
          <a:p>
            <a:endParaRPr lang="ko-KR" altLang="en-US" sz="2800">
              <a:solidFill>
                <a:srgbClr val="000000"/>
              </a:solidFill>
              <a:latin typeface="Times New Roman" panose="02020603050405020304" pitchFamily="18" charset="0"/>
              <a:ea typeface="굴림" pitchFamily="34" charset="-127"/>
              <a:cs typeface="Times New Roman" panose="02020603050405020304" pitchFamily="18" charset="0"/>
            </a:endParaRPr>
          </a:p>
        </p:txBody>
      </p:sp>
      <p:sp>
        <p:nvSpPr>
          <p:cNvPr id="5" name="Oval 4"/>
          <p:cNvSpPr>
            <a:spLocks noChangeArrowheads="1"/>
          </p:cNvSpPr>
          <p:nvPr/>
        </p:nvSpPr>
        <p:spPr bwMode="auto">
          <a:xfrm>
            <a:off x="4138974" y="1757191"/>
            <a:ext cx="2635899" cy="1241979"/>
          </a:xfrm>
          <a:custGeom>
            <a:avLst/>
            <a:gdLst/>
            <a:ahLst/>
            <a:cxnLst/>
            <a:rect l="l" t="t" r="r" b="b"/>
            <a:pathLst>
              <a:path w="1667532" h="1169451">
                <a:moveTo>
                  <a:pt x="71654" y="0"/>
                </a:moveTo>
                <a:lnTo>
                  <a:pt x="1595878" y="0"/>
                </a:lnTo>
                <a:cubicBezTo>
                  <a:pt x="1642324" y="102389"/>
                  <a:pt x="1667532" y="216148"/>
                  <a:pt x="1667532" y="335794"/>
                </a:cubicBezTo>
                <a:cubicBezTo>
                  <a:pt x="1667532" y="796210"/>
                  <a:pt x="1294242" y="1169451"/>
                  <a:pt x="833766" y="1169451"/>
                </a:cubicBezTo>
                <a:cubicBezTo>
                  <a:pt x="373290" y="1169451"/>
                  <a:pt x="0" y="796210"/>
                  <a:pt x="0" y="335794"/>
                </a:cubicBezTo>
                <a:cubicBezTo>
                  <a:pt x="0" y="216148"/>
                  <a:pt x="25208" y="102389"/>
                  <a:pt x="71654" y="0"/>
                </a:cubicBezTo>
                <a:close/>
              </a:path>
            </a:pathLst>
          </a:custGeom>
          <a:solidFill>
            <a:schemeClr val="accent3">
              <a:lumMod val="75000"/>
            </a:schemeClr>
          </a:solidFill>
          <a:ln w="12700">
            <a:noFill/>
            <a:round/>
            <a:headEnd/>
            <a:tailEnd/>
          </a:ln>
        </p:spPr>
        <p:txBody>
          <a:bodyPr wrap="none" lIns="96210" tIns="48106" rIns="96210" bIns="48106" anchor="ctr"/>
          <a:lstStyle/>
          <a:p>
            <a:endParaRPr lang="ko-KR" altLang="en-US" sz="2800">
              <a:solidFill>
                <a:srgbClr val="000000"/>
              </a:solidFill>
              <a:latin typeface="Times New Roman" panose="02020603050405020304" pitchFamily="18" charset="0"/>
              <a:ea typeface="굴림" pitchFamily="34" charset="-127"/>
              <a:cs typeface="Times New Roman" panose="02020603050405020304" pitchFamily="18" charset="0"/>
            </a:endParaRPr>
          </a:p>
        </p:txBody>
      </p:sp>
      <p:sp>
        <p:nvSpPr>
          <p:cNvPr id="6" name="Oval 4"/>
          <p:cNvSpPr>
            <a:spLocks noChangeArrowheads="1"/>
          </p:cNvSpPr>
          <p:nvPr/>
        </p:nvSpPr>
        <p:spPr bwMode="auto">
          <a:xfrm>
            <a:off x="2493055" y="2028714"/>
            <a:ext cx="2150518" cy="2182663"/>
          </a:xfrm>
          <a:prstGeom prst="ellipse">
            <a:avLst/>
          </a:prstGeom>
          <a:solidFill>
            <a:schemeClr val="accent2"/>
          </a:solidFill>
          <a:ln w="12700">
            <a:noFill/>
            <a:round/>
            <a:headEnd/>
            <a:tailEnd/>
          </a:ln>
          <a:effectLst/>
        </p:spPr>
        <p:txBody>
          <a:bodyPr wrap="none" lIns="96210" tIns="48106" rIns="96210" bIns="48106" anchor="ctr"/>
          <a:lstStyle/>
          <a:p>
            <a:endParaRPr lang="ko-KR" altLang="en-US" sz="2800">
              <a:solidFill>
                <a:srgbClr val="000000"/>
              </a:solidFill>
              <a:latin typeface="Times New Roman" panose="02020603050405020304" pitchFamily="18" charset="0"/>
              <a:ea typeface="굴림" pitchFamily="34" charset="-127"/>
              <a:cs typeface="Times New Roman" panose="02020603050405020304" pitchFamily="18" charset="0"/>
            </a:endParaRPr>
          </a:p>
        </p:txBody>
      </p:sp>
      <p:sp>
        <p:nvSpPr>
          <p:cNvPr id="7" name="Oval 4"/>
          <p:cNvSpPr>
            <a:spLocks noChangeArrowheads="1"/>
          </p:cNvSpPr>
          <p:nvPr/>
        </p:nvSpPr>
        <p:spPr bwMode="auto">
          <a:xfrm>
            <a:off x="2493055" y="3101725"/>
            <a:ext cx="2150518" cy="1109655"/>
          </a:xfrm>
          <a:custGeom>
            <a:avLst/>
            <a:gdLst/>
            <a:ahLst/>
            <a:cxnLst/>
            <a:rect l="l" t="t" r="r" b="b"/>
            <a:pathLst>
              <a:path w="2055204" h="1044854">
                <a:moveTo>
                  <a:pt x="871" y="0"/>
                </a:moveTo>
                <a:lnTo>
                  <a:pt x="2054333" y="0"/>
                </a:lnTo>
                <a:cubicBezTo>
                  <a:pt x="2055157" y="5732"/>
                  <a:pt x="2055204" y="11487"/>
                  <a:pt x="2055204" y="17253"/>
                </a:cubicBezTo>
                <a:cubicBezTo>
                  <a:pt x="2055204" y="584781"/>
                  <a:pt x="1595131" y="1044854"/>
                  <a:pt x="1027602" y="1044854"/>
                </a:cubicBezTo>
                <a:cubicBezTo>
                  <a:pt x="460073" y="1044854"/>
                  <a:pt x="0" y="584781"/>
                  <a:pt x="0" y="17253"/>
                </a:cubicBezTo>
                <a:close/>
              </a:path>
            </a:pathLst>
          </a:custGeom>
          <a:solidFill>
            <a:schemeClr val="accent2">
              <a:lumMod val="75000"/>
            </a:schemeClr>
          </a:solidFill>
          <a:ln w="12700">
            <a:noFill/>
            <a:round/>
            <a:headEnd/>
            <a:tailEnd/>
          </a:ln>
        </p:spPr>
        <p:txBody>
          <a:bodyPr wrap="none" lIns="96210" tIns="48106" rIns="96210" bIns="48106" anchor="ctr"/>
          <a:lstStyle/>
          <a:p>
            <a:endParaRPr lang="ko-KR" altLang="en-US" sz="2800">
              <a:solidFill>
                <a:srgbClr val="000000"/>
              </a:solidFill>
              <a:latin typeface="Times New Roman" panose="02020603050405020304" pitchFamily="18" charset="0"/>
              <a:ea typeface="굴림" pitchFamily="34" charset="-127"/>
              <a:cs typeface="Times New Roman" panose="02020603050405020304" pitchFamily="18" charset="0"/>
            </a:endParaRPr>
          </a:p>
        </p:txBody>
      </p:sp>
      <p:sp>
        <p:nvSpPr>
          <p:cNvPr id="8" name="Oval 4"/>
          <p:cNvSpPr>
            <a:spLocks noChangeArrowheads="1"/>
          </p:cNvSpPr>
          <p:nvPr/>
        </p:nvSpPr>
        <p:spPr bwMode="auto">
          <a:xfrm>
            <a:off x="549570" y="3073359"/>
            <a:ext cx="2639527" cy="2678983"/>
          </a:xfrm>
          <a:prstGeom prst="ellipse">
            <a:avLst/>
          </a:prstGeom>
          <a:solidFill>
            <a:schemeClr val="accent1"/>
          </a:solidFill>
          <a:ln w="12700">
            <a:noFill/>
            <a:round/>
            <a:headEnd/>
            <a:tailEnd/>
          </a:ln>
          <a:effectLst/>
        </p:spPr>
        <p:txBody>
          <a:bodyPr wrap="none" lIns="96210" tIns="48106" rIns="96210" bIns="48106" anchor="ctr"/>
          <a:lstStyle/>
          <a:p>
            <a:endParaRPr lang="ko-KR" altLang="en-US" sz="2800">
              <a:solidFill>
                <a:srgbClr val="000000"/>
              </a:solidFill>
              <a:latin typeface="Times New Roman" panose="02020603050405020304" pitchFamily="18" charset="0"/>
              <a:ea typeface="굴림" pitchFamily="34" charset="-127"/>
              <a:cs typeface="Times New Roman" panose="02020603050405020304" pitchFamily="18" charset="0"/>
            </a:endParaRPr>
          </a:p>
        </p:txBody>
      </p:sp>
      <p:sp>
        <p:nvSpPr>
          <p:cNvPr id="9" name="Oval 4"/>
          <p:cNvSpPr>
            <a:spLocks noChangeArrowheads="1"/>
          </p:cNvSpPr>
          <p:nvPr/>
        </p:nvSpPr>
        <p:spPr bwMode="auto">
          <a:xfrm>
            <a:off x="776981" y="5164506"/>
            <a:ext cx="2184707" cy="587834"/>
          </a:xfrm>
          <a:custGeom>
            <a:avLst/>
            <a:gdLst/>
            <a:ahLst/>
            <a:cxnLst/>
            <a:rect l="l" t="t" r="r" b="b"/>
            <a:pathLst>
              <a:path w="2087877" h="553506">
                <a:moveTo>
                  <a:pt x="0" y="0"/>
                </a:moveTo>
                <a:lnTo>
                  <a:pt x="2087877" y="0"/>
                </a:lnTo>
                <a:cubicBezTo>
                  <a:pt x="1861113" y="334090"/>
                  <a:pt x="1478149" y="553506"/>
                  <a:pt x="1043938" y="553506"/>
                </a:cubicBezTo>
                <a:cubicBezTo>
                  <a:pt x="609727" y="553506"/>
                  <a:pt x="226764" y="334090"/>
                  <a:pt x="0" y="0"/>
                </a:cubicBezTo>
                <a:close/>
              </a:path>
            </a:pathLst>
          </a:custGeom>
          <a:solidFill>
            <a:schemeClr val="accent1">
              <a:lumMod val="75000"/>
            </a:schemeClr>
          </a:solidFill>
          <a:ln w="12700">
            <a:noFill/>
            <a:round/>
            <a:headEnd/>
            <a:tailEnd/>
          </a:ln>
        </p:spPr>
        <p:txBody>
          <a:bodyPr wrap="none" lIns="96210" tIns="48106" rIns="96210" bIns="48106" anchor="ctr"/>
          <a:lstStyle/>
          <a:p>
            <a:endParaRPr lang="ko-KR" altLang="en-US" sz="2800">
              <a:solidFill>
                <a:srgbClr val="000000"/>
              </a:solidFill>
              <a:latin typeface="Times New Roman" panose="02020603050405020304" pitchFamily="18" charset="0"/>
              <a:ea typeface="굴림" pitchFamily="34" charset="-127"/>
              <a:cs typeface="Times New Roman" panose="02020603050405020304" pitchFamily="18" charset="0"/>
            </a:endParaRPr>
          </a:p>
        </p:txBody>
      </p:sp>
      <p:sp>
        <p:nvSpPr>
          <p:cNvPr id="10" name="TextBox 9"/>
          <p:cNvSpPr txBox="1"/>
          <p:nvPr/>
        </p:nvSpPr>
        <p:spPr>
          <a:xfrm>
            <a:off x="891796" y="3760280"/>
            <a:ext cx="1955068" cy="958926"/>
          </a:xfrm>
          <a:prstGeom prst="rect">
            <a:avLst/>
          </a:prstGeom>
          <a:noFill/>
        </p:spPr>
        <p:txBody>
          <a:bodyPr wrap="square" lIns="96210" tIns="48106" rIns="96210" bIns="48106" rtlCol="0" anchor="ctr">
            <a:spAutoFit/>
          </a:bodyPr>
          <a:lstStyle/>
          <a:p>
            <a:pPr algn="ctr"/>
            <a:r>
              <a:rPr lang="vi-VN" sz="2800" b="1" dirty="0">
                <a:solidFill>
                  <a:schemeClr val="bg1"/>
                </a:solidFill>
                <a:latin typeface="Times New Roman" panose="02020603050405020304" pitchFamily="18" charset="0"/>
                <a:cs typeface="Times New Roman" panose="02020603050405020304" pitchFamily="18" charset="0"/>
              </a:rPr>
              <a:t>c. Vấn đề nghị luận</a:t>
            </a:r>
            <a:endParaRPr lang="zh-CN" altLang="en-US" sz="2800" b="1" dirty="0">
              <a:solidFill>
                <a:schemeClr val="bg1"/>
              </a:solidFill>
              <a:latin typeface="Times New Roman" panose="02020603050405020304" pitchFamily="18" charset="0"/>
              <a:ea typeface="微软雅黑" pitchFamily="34" charset="-122"/>
              <a:cs typeface="Times New Roman" panose="02020603050405020304" pitchFamily="18" charset="0"/>
            </a:endParaRPr>
          </a:p>
        </p:txBody>
      </p:sp>
      <p:sp>
        <p:nvSpPr>
          <p:cNvPr id="11" name="TextBox 10"/>
          <p:cNvSpPr txBox="1"/>
          <p:nvPr/>
        </p:nvSpPr>
        <p:spPr>
          <a:xfrm>
            <a:off x="2580389" y="2702112"/>
            <a:ext cx="2296330" cy="528039"/>
          </a:xfrm>
          <a:prstGeom prst="rect">
            <a:avLst/>
          </a:prstGeom>
          <a:noFill/>
        </p:spPr>
        <p:txBody>
          <a:bodyPr wrap="square" lIns="96210" tIns="48106" rIns="96210" bIns="48106" rtlCol="0" anchor="ctr">
            <a:spAutoFit/>
          </a:bodyPr>
          <a:lstStyle/>
          <a:p>
            <a:r>
              <a:rPr lang="vi-VN" sz="2800" b="1" dirty="0">
                <a:solidFill>
                  <a:schemeClr val="bg1"/>
                </a:solidFill>
                <a:latin typeface="Times New Roman" panose="02020603050405020304" pitchFamily="18" charset="0"/>
                <a:cs typeface="Times New Roman" panose="02020603050405020304" pitchFamily="18" charset="0"/>
              </a:rPr>
              <a:t>b. Thể loại</a:t>
            </a:r>
            <a:endParaRPr lang="zh-CN" altLang="en-US" sz="2800" b="1" dirty="0">
              <a:solidFill>
                <a:schemeClr val="bg1"/>
              </a:solidFill>
              <a:latin typeface="Times New Roman" panose="02020603050405020304" pitchFamily="18" charset="0"/>
              <a:ea typeface="微软雅黑" pitchFamily="34" charset="-122"/>
              <a:cs typeface="Times New Roman" panose="02020603050405020304" pitchFamily="18" charset="0"/>
            </a:endParaRPr>
          </a:p>
        </p:txBody>
      </p:sp>
      <p:sp>
        <p:nvSpPr>
          <p:cNvPr id="12" name="TextBox 11"/>
          <p:cNvSpPr txBox="1"/>
          <p:nvPr/>
        </p:nvSpPr>
        <p:spPr>
          <a:xfrm>
            <a:off x="4077371" y="1666056"/>
            <a:ext cx="2759104" cy="528039"/>
          </a:xfrm>
          <a:prstGeom prst="rect">
            <a:avLst/>
          </a:prstGeom>
          <a:noFill/>
        </p:spPr>
        <p:txBody>
          <a:bodyPr wrap="none" lIns="96210" tIns="48106" rIns="96210" bIns="48106" rtlCol="0" anchor="ctr">
            <a:spAutoFit/>
          </a:bodyPr>
          <a:lstStyle/>
          <a:p>
            <a:r>
              <a:rPr lang="en-US" altLang="zh-CN" sz="2800" b="1" dirty="0">
                <a:solidFill>
                  <a:schemeClr val="bg1"/>
                </a:solidFill>
                <a:latin typeface="Times New Roman" panose="02020603050405020304" pitchFamily="18" charset="0"/>
                <a:ea typeface="微软雅黑" pitchFamily="34" charset="-122"/>
                <a:cs typeface="Times New Roman" panose="02020603050405020304" pitchFamily="18" charset="0"/>
              </a:rPr>
              <a:t>a. </a:t>
            </a:r>
            <a:r>
              <a:rPr lang="en-US" altLang="zh-CN" sz="2800" b="1" dirty="0" err="1">
                <a:solidFill>
                  <a:schemeClr val="bg1"/>
                </a:solidFill>
                <a:latin typeface="Times New Roman" panose="02020603050405020304" pitchFamily="18" charset="0"/>
                <a:ea typeface="微软雅黑" pitchFamily="34" charset="-122"/>
                <a:cs typeface="Times New Roman" panose="02020603050405020304" pitchFamily="18" charset="0"/>
              </a:rPr>
              <a:t>Đọc</a:t>
            </a:r>
            <a:r>
              <a:rPr lang="en-US" altLang="zh-CN" sz="2800" b="1" dirty="0">
                <a:solidFill>
                  <a:schemeClr val="bg1"/>
                </a:solidFill>
                <a:latin typeface="Times New Roman" panose="02020603050405020304" pitchFamily="18" charset="0"/>
                <a:ea typeface="微软雅黑" pitchFamily="34" charset="-122"/>
                <a:cs typeface="Times New Roman" panose="02020603050405020304" pitchFamily="18" charset="0"/>
              </a:rPr>
              <a:t>, </a:t>
            </a:r>
            <a:r>
              <a:rPr lang="en-US" altLang="zh-CN" sz="2800" b="1" dirty="0" err="1">
                <a:solidFill>
                  <a:schemeClr val="bg1"/>
                </a:solidFill>
                <a:latin typeface="Times New Roman" panose="02020603050405020304" pitchFamily="18" charset="0"/>
                <a:ea typeface="微软雅黑" pitchFamily="34" charset="-122"/>
                <a:cs typeface="Times New Roman" panose="02020603050405020304" pitchFamily="18" charset="0"/>
              </a:rPr>
              <a:t>chú</a:t>
            </a:r>
            <a:r>
              <a:rPr lang="en-US" altLang="zh-CN" sz="2800" b="1" dirty="0">
                <a:solidFill>
                  <a:schemeClr val="bg1"/>
                </a:solidFill>
                <a:latin typeface="Times New Roman" panose="02020603050405020304" pitchFamily="18" charset="0"/>
                <a:ea typeface="微软雅黑" pitchFamily="34" charset="-122"/>
                <a:cs typeface="Times New Roman" panose="02020603050405020304" pitchFamily="18" charset="0"/>
              </a:rPr>
              <a:t> </a:t>
            </a:r>
            <a:r>
              <a:rPr lang="en-US" altLang="zh-CN" sz="2800" b="1" dirty="0" err="1">
                <a:solidFill>
                  <a:schemeClr val="bg1"/>
                </a:solidFill>
                <a:latin typeface="Times New Roman" panose="02020603050405020304" pitchFamily="18" charset="0"/>
                <a:ea typeface="微软雅黑" pitchFamily="34" charset="-122"/>
                <a:cs typeface="Times New Roman" panose="02020603050405020304" pitchFamily="18" charset="0"/>
              </a:rPr>
              <a:t>thích</a:t>
            </a:r>
            <a:endParaRPr lang="zh-CN" altLang="en-US" sz="2800" b="1" dirty="0">
              <a:solidFill>
                <a:schemeClr val="bg1"/>
              </a:solidFill>
              <a:latin typeface="Times New Roman" panose="02020603050405020304" pitchFamily="18" charset="0"/>
              <a:ea typeface="微软雅黑" pitchFamily="34" charset="-122"/>
              <a:cs typeface="Times New Roman" panose="02020603050405020304" pitchFamily="18" charset="0"/>
            </a:endParaRPr>
          </a:p>
        </p:txBody>
      </p:sp>
      <p:cxnSp>
        <p:nvCxnSpPr>
          <p:cNvPr id="15" name="直接连接符 14"/>
          <p:cNvCxnSpPr>
            <a:cxnSpLocks/>
          </p:cNvCxnSpPr>
          <p:nvPr/>
        </p:nvCxnSpPr>
        <p:spPr>
          <a:xfrm>
            <a:off x="3518946" y="3544485"/>
            <a:ext cx="2701745" cy="0"/>
          </a:xfrm>
          <a:prstGeom prst="line">
            <a:avLst/>
          </a:prstGeom>
          <a:noFill/>
          <a:ln w="9525">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6" name="直接连接符 15"/>
          <p:cNvCxnSpPr>
            <a:cxnSpLocks/>
          </p:cNvCxnSpPr>
          <p:nvPr/>
        </p:nvCxnSpPr>
        <p:spPr>
          <a:xfrm>
            <a:off x="1869331" y="4702543"/>
            <a:ext cx="3908014" cy="0"/>
          </a:xfrm>
          <a:prstGeom prst="line">
            <a:avLst/>
          </a:prstGeom>
          <a:noFill/>
          <a:ln w="9525">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17" name="TextBox 16"/>
          <p:cNvSpPr txBox="1"/>
          <p:nvPr/>
        </p:nvSpPr>
        <p:spPr>
          <a:xfrm>
            <a:off x="5777345" y="4360924"/>
            <a:ext cx="4038917" cy="601392"/>
          </a:xfrm>
          <a:prstGeom prst="rect">
            <a:avLst/>
          </a:prstGeom>
          <a:noFill/>
        </p:spPr>
        <p:txBody>
          <a:bodyPr wrap="square" lIns="96210" tIns="48106" rIns="96210" bIns="48106" rtlCol="0">
            <a:spAutoFit/>
          </a:bodyPr>
          <a:lstStyle/>
          <a:p>
            <a:pPr>
              <a:lnSpc>
                <a:spcPct val="130000"/>
              </a:lnSpc>
            </a:pPr>
            <a:r>
              <a:rPr lang="vi-VN" sz="2800" dirty="0">
                <a:latin typeface="Times New Roman" panose="02020603050405020304" pitchFamily="18" charset="0"/>
                <a:cs typeface="Times New Roman" panose="02020603050405020304" pitchFamily="18" charset="0"/>
              </a:rPr>
              <a:t>Vẻ đẹp của một bài ca dao</a:t>
            </a:r>
            <a:endParaRPr lang="zh-CN" altLang="en-US" sz="2800" dirty="0">
              <a:solidFill>
                <a:schemeClr val="tx1">
                  <a:lumMod val="50000"/>
                  <a:lumOff val="50000"/>
                </a:schemeClr>
              </a:solidFill>
              <a:latin typeface="Times New Roman" panose="02020603050405020304" pitchFamily="18" charset="0"/>
              <a:ea typeface="微软雅黑" pitchFamily="34" charset="-122"/>
              <a:cs typeface="Times New Roman" panose="02020603050405020304" pitchFamily="18" charset="0"/>
            </a:endParaRPr>
          </a:p>
        </p:txBody>
      </p:sp>
      <p:sp>
        <p:nvSpPr>
          <p:cNvPr id="18" name="TextBox 17"/>
          <p:cNvSpPr txBox="1"/>
          <p:nvPr/>
        </p:nvSpPr>
        <p:spPr>
          <a:xfrm>
            <a:off x="6364480" y="3280465"/>
            <a:ext cx="4038917" cy="528039"/>
          </a:xfrm>
          <a:prstGeom prst="rect">
            <a:avLst/>
          </a:prstGeom>
          <a:noFill/>
        </p:spPr>
        <p:txBody>
          <a:bodyPr wrap="square" lIns="96210" tIns="48106" rIns="96210" bIns="48106" rtlCol="0">
            <a:spAutoFit/>
          </a:bodyPr>
          <a:lstStyle/>
          <a:p>
            <a:r>
              <a:rPr lang="vi-VN" sz="2800" dirty="0">
                <a:latin typeface="Times New Roman" panose="02020603050405020304" pitchFamily="18" charset="0"/>
                <a:cs typeface="Times New Roman" panose="02020603050405020304" pitchFamily="18" charset="0"/>
              </a:rPr>
              <a:t>Nghị luận văn học</a:t>
            </a:r>
            <a:endParaRPr lang="en-VN" sz="2800" dirty="0">
              <a:latin typeface="Times New Roman" panose="02020603050405020304" pitchFamily="18" charset="0"/>
              <a:cs typeface="Times New Roman" panose="02020603050405020304" pitchFamily="18" charset="0"/>
            </a:endParaRPr>
          </a:p>
        </p:txBody>
      </p:sp>
      <p:sp>
        <p:nvSpPr>
          <p:cNvPr id="29" name="标题 28"/>
          <p:cNvSpPr>
            <a:spLocks noGrp="1"/>
          </p:cNvSpPr>
          <p:nvPr>
            <p:ph type="title"/>
          </p:nvPr>
        </p:nvSpPr>
        <p:spPr>
          <a:xfrm>
            <a:off x="1276343" y="346514"/>
            <a:ext cx="2520142" cy="632402"/>
          </a:xfrm>
        </p:spPr>
        <p:txBody>
          <a:bodyPr>
            <a:normAutofit/>
          </a:bodyPr>
          <a:lstStyle/>
          <a:p>
            <a:r>
              <a:rPr lang="vi-VN" altLang="zh-CN" dirty="0">
                <a:latin typeface="Times New Roman" panose="02020603050405020304" pitchFamily="18" charset="0"/>
                <a:cs typeface="Times New Roman" panose="02020603050405020304" pitchFamily="18" charset="0"/>
              </a:rPr>
              <a:t>2. VĂN BẢN</a:t>
            </a:r>
            <a:endParaRPr lang="zh-CN" altLang="en-US" dirty="0">
              <a:latin typeface="Times New Roman" panose="02020603050405020304" pitchFamily="18" charset="0"/>
              <a:cs typeface="Times New Roman" panose="02020603050405020304" pitchFamily="18" charset="0"/>
            </a:endParaRPr>
          </a:p>
        </p:txBody>
      </p:sp>
      <p:pic>
        <p:nvPicPr>
          <p:cNvPr id="23" name="Picture 22">
            <a:extLst>
              <a:ext uri="{FF2B5EF4-FFF2-40B4-BE49-F238E27FC236}">
                <a16:creationId xmlns:a16="http://schemas.microsoft.com/office/drawing/2014/main" id="{97B7DE61-DC48-B74E-9396-98080BD5BE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68536">
            <a:off x="8824332" y="-388124"/>
            <a:ext cx="3211999" cy="3459591"/>
          </a:xfrm>
          <a:prstGeom prst="rect">
            <a:avLst/>
          </a:prstGeom>
        </p:spPr>
      </p:pic>
    </p:spTree>
    <p:extLst>
      <p:ext uri="{BB962C8B-B14F-4D97-AF65-F5344CB8AC3E}">
        <p14:creationId xmlns:p14="http://schemas.microsoft.com/office/powerpoint/2010/main" val="23466150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42000">
                                      <p:stCondLst>
                                        <p:cond delay="200"/>
                                      </p:stCondLst>
                                      <p:childTnLst>
                                        <p:set>
                                          <p:cBhvr>
                                            <p:cTn id="6" dur="1" fill="hold">
                                              <p:stCondLst>
                                                <p:cond delay="0"/>
                                              </p:stCondLst>
                                            </p:cTn>
                                            <p:tgtEl>
                                              <p:spTgt spid="4"/>
                                            </p:tgtEl>
                                            <p:attrNameLst>
                                              <p:attrName>style.visibility</p:attrName>
                                            </p:attrNameLst>
                                          </p:cBhvr>
                                          <p:to>
                                            <p:strVal val="visible"/>
                                          </p:to>
                                        </p:set>
                                        <p:anim calcmode="lin" valueType="num" p14:bounceEnd="42000">
                                          <p:cBhvr additive="base">
                                            <p:cTn id="7" dur="500" fill="hold"/>
                                            <p:tgtEl>
                                              <p:spTgt spid="4"/>
                                            </p:tgtEl>
                                            <p:attrNameLst>
                                              <p:attrName>ppt_x</p:attrName>
                                            </p:attrNameLst>
                                          </p:cBhvr>
                                          <p:tavLst>
                                            <p:tav tm="0">
                                              <p:val>
                                                <p:strVal val="#ppt_x"/>
                                              </p:val>
                                            </p:tav>
                                            <p:tav tm="100000">
                                              <p:val>
                                                <p:strVal val="#ppt_x"/>
                                              </p:val>
                                            </p:tav>
                                          </p:tavLst>
                                        </p:anim>
                                        <p:anim calcmode="lin" valueType="num" p14:bounceEnd="42000">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42000">
                                      <p:stCondLst>
                                        <p:cond delay="400"/>
                                      </p:stCondLst>
                                      <p:childTnLst>
                                        <p:set>
                                          <p:cBhvr>
                                            <p:cTn id="10" dur="1" fill="hold">
                                              <p:stCondLst>
                                                <p:cond delay="0"/>
                                              </p:stCondLst>
                                            </p:cTn>
                                            <p:tgtEl>
                                              <p:spTgt spid="6"/>
                                            </p:tgtEl>
                                            <p:attrNameLst>
                                              <p:attrName>style.visibility</p:attrName>
                                            </p:attrNameLst>
                                          </p:cBhvr>
                                          <p:to>
                                            <p:strVal val="visible"/>
                                          </p:to>
                                        </p:set>
                                        <p:anim calcmode="lin" valueType="num" p14:bounceEnd="42000">
                                          <p:cBhvr additive="base">
                                            <p:cTn id="11" dur="500" fill="hold"/>
                                            <p:tgtEl>
                                              <p:spTgt spid="6"/>
                                            </p:tgtEl>
                                            <p:attrNameLst>
                                              <p:attrName>ppt_x</p:attrName>
                                            </p:attrNameLst>
                                          </p:cBhvr>
                                          <p:tavLst>
                                            <p:tav tm="0">
                                              <p:val>
                                                <p:strVal val="#ppt_x"/>
                                              </p:val>
                                            </p:tav>
                                            <p:tav tm="100000">
                                              <p:val>
                                                <p:strVal val="#ppt_x"/>
                                              </p:val>
                                            </p:tav>
                                          </p:tavLst>
                                        </p:anim>
                                        <p:anim calcmode="lin" valueType="num" p14:bounceEnd="42000">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42000">
                                      <p:stCondLst>
                                        <p:cond delay="600"/>
                                      </p:stCondLst>
                                      <p:childTnLst>
                                        <p:set>
                                          <p:cBhvr>
                                            <p:cTn id="14" dur="1" fill="hold">
                                              <p:stCondLst>
                                                <p:cond delay="0"/>
                                              </p:stCondLst>
                                            </p:cTn>
                                            <p:tgtEl>
                                              <p:spTgt spid="8"/>
                                            </p:tgtEl>
                                            <p:attrNameLst>
                                              <p:attrName>style.visibility</p:attrName>
                                            </p:attrNameLst>
                                          </p:cBhvr>
                                          <p:to>
                                            <p:strVal val="visible"/>
                                          </p:to>
                                        </p:set>
                                        <p:anim calcmode="lin" valueType="num" p14:bounceEnd="42000">
                                          <p:cBhvr additive="base">
                                            <p:cTn id="15" dur="500" fill="hold"/>
                                            <p:tgtEl>
                                              <p:spTgt spid="8"/>
                                            </p:tgtEl>
                                            <p:attrNameLst>
                                              <p:attrName>ppt_x</p:attrName>
                                            </p:attrNameLst>
                                          </p:cBhvr>
                                          <p:tavLst>
                                            <p:tav tm="0">
                                              <p:val>
                                                <p:strVal val="#ppt_x"/>
                                              </p:val>
                                            </p:tav>
                                            <p:tav tm="100000">
                                              <p:val>
                                                <p:strVal val="#ppt_x"/>
                                              </p:val>
                                            </p:tav>
                                          </p:tavLst>
                                        </p:anim>
                                        <p:anim calcmode="lin" valueType="num" p14:bounceEnd="42000">
                                          <p:cBhvr additive="base">
                                            <p:cTn id="16" dur="500" fill="hold"/>
                                            <p:tgtEl>
                                              <p:spTgt spid="8"/>
                                            </p:tgtEl>
                                            <p:attrNameLst>
                                              <p:attrName>ppt_y</p:attrName>
                                            </p:attrNameLst>
                                          </p:cBhvr>
                                          <p:tavLst>
                                            <p:tav tm="0">
                                              <p:val>
                                                <p:strVal val="0-#ppt_h/2"/>
                                              </p:val>
                                            </p:tav>
                                            <p:tav tm="100000">
                                              <p:val>
                                                <p:strVal val="#ppt_y"/>
                                              </p:val>
                                            </p:tav>
                                          </p:tavLst>
                                        </p:anim>
                                      </p:childTnLst>
                                    </p:cTn>
                                  </p:par>
                                </p:childTnLst>
                              </p:cTn>
                            </p:par>
                            <p:par>
                              <p:cTn id="17" fill="hold">
                                <p:stCondLst>
                                  <p:cond delay="1100"/>
                                </p:stCondLst>
                                <p:childTnLst>
                                  <p:par>
                                    <p:cTn id="18" presetID="42"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childTnLst>
                              </p:cTn>
                            </p:par>
                            <p:par>
                              <p:cTn id="23" fill="hold">
                                <p:stCondLst>
                                  <p:cond delay="2100"/>
                                </p:stCondLst>
                                <p:childTnLst>
                                  <p:par>
                                    <p:cTn id="24" presetID="22" presetClass="entr" presetSubtype="4"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00"/>
                                            <p:tgtEl>
                                              <p:spTgt spid="5"/>
                                            </p:tgtEl>
                                          </p:cBhvr>
                                        </p:animEffect>
                                      </p:childTnLst>
                                    </p:cTn>
                                  </p:par>
                                </p:childTnLst>
                              </p:cTn>
                            </p:par>
                            <p:par>
                              <p:cTn id="27" fill="hold">
                                <p:stCondLst>
                                  <p:cond delay="2600"/>
                                </p:stCondLst>
                                <p:childTnLst>
                                  <p:par>
                                    <p:cTn id="28" presetID="42" presetClass="entr" presetSubtype="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1000" fill="hold"/>
                                            <p:tgtEl>
                                              <p:spTgt spid="11"/>
                                            </p:tgtEl>
                                            <p:attrNameLst>
                                              <p:attrName>ppt_y</p:attrName>
                                            </p:attrNameLst>
                                          </p:cBhvr>
                                          <p:tavLst>
                                            <p:tav tm="0">
                                              <p:val>
                                                <p:strVal val="#ppt_y+.1"/>
                                              </p:val>
                                            </p:tav>
                                            <p:tav tm="100000">
                                              <p:val>
                                                <p:strVal val="#ppt_y"/>
                                              </p:val>
                                            </p:tav>
                                          </p:tavLst>
                                        </p:anim>
                                      </p:childTnLst>
                                    </p:cTn>
                                  </p:par>
                                </p:childTnLst>
                              </p:cTn>
                            </p:par>
                            <p:par>
                              <p:cTn id="33" fill="hold">
                                <p:stCondLst>
                                  <p:cond delay="3600"/>
                                </p:stCondLst>
                                <p:childTnLst>
                                  <p:par>
                                    <p:cTn id="34" presetID="22" presetClass="entr" presetSubtype="4"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down)">
                                          <p:cBhvr>
                                            <p:cTn id="36" dur="500"/>
                                            <p:tgtEl>
                                              <p:spTgt spid="7"/>
                                            </p:tgtEl>
                                          </p:cBhvr>
                                        </p:animEffect>
                                      </p:childTnLst>
                                    </p:cTn>
                                  </p:par>
                                </p:childTnLst>
                              </p:cTn>
                            </p:par>
                            <p:par>
                              <p:cTn id="37" fill="hold">
                                <p:stCondLst>
                                  <p:cond delay="4100"/>
                                </p:stCondLst>
                                <p:childTnLst>
                                  <p:par>
                                    <p:cTn id="38" presetID="22" presetClass="entr" presetSubtype="8" fill="hold"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500"/>
                                            <p:tgtEl>
                                              <p:spTgt spid="15"/>
                                            </p:tgtEl>
                                          </p:cBhvr>
                                        </p:animEffect>
                                      </p:childTnLst>
                                    </p:cTn>
                                  </p:par>
                                </p:childTnLst>
                              </p:cTn>
                            </p:par>
                            <p:par>
                              <p:cTn id="41" fill="hold">
                                <p:stCondLst>
                                  <p:cond delay="4600"/>
                                </p:stCondLst>
                                <p:childTnLst>
                                  <p:par>
                                    <p:cTn id="42" presetID="22" presetClass="entr" presetSubtype="4"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down)">
                                          <p:cBhvr>
                                            <p:cTn id="44" dur="500"/>
                                            <p:tgtEl>
                                              <p:spTgt spid="9"/>
                                            </p:tgtEl>
                                          </p:cBhvr>
                                        </p:animEffect>
                                      </p:childTnLst>
                                    </p:cTn>
                                  </p:par>
                                </p:childTnLst>
                              </p:cTn>
                            </p:par>
                            <p:par>
                              <p:cTn id="45" fill="hold">
                                <p:stCondLst>
                                  <p:cond delay="5100"/>
                                </p:stCondLst>
                                <p:childTnLst>
                                  <p:par>
                                    <p:cTn id="46" presetID="42" presetClass="entr" presetSubtype="0"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anim calcmode="lin" valueType="num">
                                          <p:cBhvr>
                                            <p:cTn id="49" dur="1000" fill="hold"/>
                                            <p:tgtEl>
                                              <p:spTgt spid="10"/>
                                            </p:tgtEl>
                                            <p:attrNameLst>
                                              <p:attrName>ppt_x</p:attrName>
                                            </p:attrNameLst>
                                          </p:cBhvr>
                                          <p:tavLst>
                                            <p:tav tm="0">
                                              <p:val>
                                                <p:strVal val="#ppt_x"/>
                                              </p:val>
                                            </p:tav>
                                            <p:tav tm="100000">
                                              <p:val>
                                                <p:strVal val="#ppt_x"/>
                                              </p:val>
                                            </p:tav>
                                          </p:tavLst>
                                        </p:anim>
                                        <p:anim calcmode="lin" valueType="num">
                                          <p:cBhvr>
                                            <p:cTn id="50" dur="1000" fill="hold"/>
                                            <p:tgtEl>
                                              <p:spTgt spid="10"/>
                                            </p:tgtEl>
                                            <p:attrNameLst>
                                              <p:attrName>ppt_y</p:attrName>
                                            </p:attrNameLst>
                                          </p:cBhvr>
                                          <p:tavLst>
                                            <p:tav tm="0">
                                              <p:val>
                                                <p:strVal val="#ppt_y+.1"/>
                                              </p:val>
                                            </p:tav>
                                            <p:tav tm="100000">
                                              <p:val>
                                                <p:strVal val="#ppt_y"/>
                                              </p:val>
                                            </p:tav>
                                          </p:tavLst>
                                        </p:anim>
                                      </p:childTnLst>
                                    </p:cTn>
                                  </p:par>
                                </p:childTnLst>
                              </p:cTn>
                            </p:par>
                            <p:par>
                              <p:cTn id="51" fill="hold">
                                <p:stCondLst>
                                  <p:cond delay="6100"/>
                                </p:stCondLst>
                                <p:childTnLst>
                                  <p:par>
                                    <p:cTn id="52" presetID="22" presetClass="entr" presetSubtype="8" fill="hold"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left)">
                                          <p:cBhvr>
                                            <p:cTn id="54" dur="5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wipe(left)">
                                          <p:cBhvr>
                                            <p:cTn id="59" dur="500"/>
                                            <p:tgtEl>
                                              <p:spTgt spid="18"/>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left)">
                                          <p:cBhvr>
                                            <p:cTn id="6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p:bldP spid="11" grpId="0"/>
          <p:bldP spid="12" grpId="0"/>
          <p:bldP spid="17"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2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4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6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0-#ppt_h/2"/>
                                              </p:val>
                                            </p:tav>
                                            <p:tav tm="100000">
                                              <p:val>
                                                <p:strVal val="#ppt_y"/>
                                              </p:val>
                                            </p:tav>
                                          </p:tavLst>
                                        </p:anim>
                                      </p:childTnLst>
                                    </p:cTn>
                                  </p:par>
                                </p:childTnLst>
                              </p:cTn>
                            </p:par>
                            <p:par>
                              <p:cTn id="17" fill="hold">
                                <p:stCondLst>
                                  <p:cond delay="1100"/>
                                </p:stCondLst>
                                <p:childTnLst>
                                  <p:par>
                                    <p:cTn id="18" presetID="42"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childTnLst>
                              </p:cTn>
                            </p:par>
                            <p:par>
                              <p:cTn id="23" fill="hold">
                                <p:stCondLst>
                                  <p:cond delay="2100"/>
                                </p:stCondLst>
                                <p:childTnLst>
                                  <p:par>
                                    <p:cTn id="24" presetID="22" presetClass="entr" presetSubtype="4"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00"/>
                                            <p:tgtEl>
                                              <p:spTgt spid="5"/>
                                            </p:tgtEl>
                                          </p:cBhvr>
                                        </p:animEffect>
                                      </p:childTnLst>
                                    </p:cTn>
                                  </p:par>
                                </p:childTnLst>
                              </p:cTn>
                            </p:par>
                            <p:par>
                              <p:cTn id="27" fill="hold">
                                <p:stCondLst>
                                  <p:cond delay="2600"/>
                                </p:stCondLst>
                                <p:childTnLst>
                                  <p:par>
                                    <p:cTn id="28" presetID="22" presetClass="entr" presetSubtype="8"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100"/>
                                </p:stCondLst>
                                <p:childTnLst>
                                  <p:par>
                                    <p:cTn id="32" presetID="22" presetClass="entr" presetSubtype="8"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500"/>
                                            <p:tgtEl>
                                              <p:spTgt spid="19"/>
                                            </p:tgtEl>
                                          </p:cBhvr>
                                        </p:animEffect>
                                      </p:childTnLst>
                                    </p:cTn>
                                  </p:par>
                                </p:childTnLst>
                              </p:cTn>
                            </p:par>
                            <p:par>
                              <p:cTn id="35" fill="hold">
                                <p:stCondLst>
                                  <p:cond delay="3600"/>
                                </p:stCondLst>
                                <p:childTnLst>
                                  <p:par>
                                    <p:cTn id="36" presetID="42"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childTnLst>
                              </p:cTn>
                            </p:par>
                            <p:par>
                              <p:cTn id="41" fill="hold">
                                <p:stCondLst>
                                  <p:cond delay="4600"/>
                                </p:stCondLst>
                                <p:childTnLst>
                                  <p:par>
                                    <p:cTn id="42" presetID="22" presetClass="entr" presetSubtype="4"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down)">
                                          <p:cBhvr>
                                            <p:cTn id="44" dur="500"/>
                                            <p:tgtEl>
                                              <p:spTgt spid="7"/>
                                            </p:tgtEl>
                                          </p:cBhvr>
                                        </p:animEffect>
                                      </p:childTnLst>
                                    </p:cTn>
                                  </p:par>
                                </p:childTnLst>
                              </p:cTn>
                            </p:par>
                            <p:par>
                              <p:cTn id="45" fill="hold">
                                <p:stCondLst>
                                  <p:cond delay="5100"/>
                                </p:stCondLst>
                                <p:childTnLst>
                                  <p:par>
                                    <p:cTn id="46" presetID="22" presetClass="entr" presetSubtype="8" fill="hold"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left)">
                                          <p:cBhvr>
                                            <p:cTn id="48" dur="500"/>
                                            <p:tgtEl>
                                              <p:spTgt spid="15"/>
                                            </p:tgtEl>
                                          </p:cBhvr>
                                        </p:animEffect>
                                      </p:childTnLst>
                                    </p:cTn>
                                  </p:par>
                                </p:childTnLst>
                              </p:cTn>
                            </p:par>
                            <p:par>
                              <p:cTn id="49" fill="hold">
                                <p:stCondLst>
                                  <p:cond delay="6100"/>
                                </p:stCondLst>
                                <p:childTnLst>
                                  <p:par>
                                    <p:cTn id="50" presetID="22" presetClass="entr" presetSubtype="4" fill="hold" grpId="0" nodeType="after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down)">
                                          <p:cBhvr>
                                            <p:cTn id="52" dur="500"/>
                                            <p:tgtEl>
                                              <p:spTgt spid="9"/>
                                            </p:tgtEl>
                                          </p:cBhvr>
                                        </p:animEffect>
                                      </p:childTnLst>
                                    </p:cTn>
                                  </p:par>
                                </p:childTnLst>
                              </p:cTn>
                            </p:par>
                            <p:par>
                              <p:cTn id="53" fill="hold">
                                <p:stCondLst>
                                  <p:cond delay="6600"/>
                                </p:stCondLst>
                                <p:childTnLst>
                                  <p:par>
                                    <p:cTn id="54" presetID="42" presetClass="entr" presetSubtype="0"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1000"/>
                                            <p:tgtEl>
                                              <p:spTgt spid="10"/>
                                            </p:tgtEl>
                                          </p:cBhvr>
                                        </p:animEffect>
                                        <p:anim calcmode="lin" valueType="num">
                                          <p:cBhvr>
                                            <p:cTn id="57" dur="1000" fill="hold"/>
                                            <p:tgtEl>
                                              <p:spTgt spid="10"/>
                                            </p:tgtEl>
                                            <p:attrNameLst>
                                              <p:attrName>ppt_x</p:attrName>
                                            </p:attrNameLst>
                                          </p:cBhvr>
                                          <p:tavLst>
                                            <p:tav tm="0">
                                              <p:val>
                                                <p:strVal val="#ppt_x"/>
                                              </p:val>
                                            </p:tav>
                                            <p:tav tm="100000">
                                              <p:val>
                                                <p:strVal val="#ppt_x"/>
                                              </p:val>
                                            </p:tav>
                                          </p:tavLst>
                                        </p:anim>
                                        <p:anim calcmode="lin" valueType="num">
                                          <p:cBhvr>
                                            <p:cTn id="58" dur="1000" fill="hold"/>
                                            <p:tgtEl>
                                              <p:spTgt spid="10"/>
                                            </p:tgtEl>
                                            <p:attrNameLst>
                                              <p:attrName>ppt_y</p:attrName>
                                            </p:attrNameLst>
                                          </p:cBhvr>
                                          <p:tavLst>
                                            <p:tav tm="0">
                                              <p:val>
                                                <p:strVal val="#ppt_y+.1"/>
                                              </p:val>
                                            </p:tav>
                                            <p:tav tm="100000">
                                              <p:val>
                                                <p:strVal val="#ppt_y"/>
                                              </p:val>
                                            </p:tav>
                                          </p:tavLst>
                                        </p:anim>
                                      </p:childTnLst>
                                    </p:cTn>
                                  </p:par>
                                </p:childTnLst>
                              </p:cTn>
                            </p:par>
                            <p:par>
                              <p:cTn id="59" fill="hold">
                                <p:stCondLst>
                                  <p:cond delay="76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left)">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p:bldP spid="11" grpId="0"/>
          <p:bldP spid="12" grpId="0"/>
          <p:bldP spid="17" grpId="0"/>
          <p:bldP spid="18" grpId="0"/>
          <p:bldP spid="19"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75143" y="1612004"/>
            <a:ext cx="7810252" cy="1442082"/>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endParaRPr lang="zh-CN" altLang="en-US" sz="3199">
              <a:latin typeface="Times New Roman" panose="02020603050405020304" pitchFamily="18" charset="0"/>
              <a:cs typeface="Times New Roman" panose="02020603050405020304" pitchFamily="18" charset="0"/>
            </a:endParaRPr>
          </a:p>
        </p:txBody>
      </p:sp>
      <p:sp>
        <p:nvSpPr>
          <p:cNvPr id="3" name="矩形 2"/>
          <p:cNvSpPr/>
          <p:nvPr/>
        </p:nvSpPr>
        <p:spPr>
          <a:xfrm>
            <a:off x="5255714" y="1297424"/>
            <a:ext cx="4685690" cy="4634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r>
              <a:rPr lang="vi-VN" sz="2400" dirty="0">
                <a:latin typeface="Times New Roman" panose="02020603050405020304" pitchFamily="18" charset="0"/>
                <a:cs typeface="Times New Roman" panose="02020603050405020304" pitchFamily="18" charset="0"/>
              </a:rPr>
              <a:t>Phần mở đầu nêu vấn đề trực tiếp</a:t>
            </a:r>
            <a:endParaRPr lang="zh-CN" altLang="en-US" sz="2400" dirty="0">
              <a:latin typeface="Times New Roman" panose="02020603050405020304" pitchFamily="18" charset="0"/>
              <a:ea typeface="微软雅黑" pitchFamily="34" charset="-122"/>
              <a:cs typeface="Times New Roman" panose="02020603050405020304" pitchFamily="18" charset="0"/>
            </a:endParaRPr>
          </a:p>
        </p:txBody>
      </p:sp>
      <p:sp>
        <p:nvSpPr>
          <p:cNvPr id="4" name="六边形 3"/>
          <p:cNvSpPr/>
          <p:nvPr/>
        </p:nvSpPr>
        <p:spPr>
          <a:xfrm>
            <a:off x="1063770" y="2949069"/>
            <a:ext cx="1586849" cy="13677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r>
              <a:rPr lang="en-VN" altLang="zh-CN" sz="3600" b="1" dirty="0">
                <a:latin typeface="Times New Roman" panose="02020603050405020304" pitchFamily="18" charset="0"/>
                <a:ea typeface="微软雅黑" pitchFamily="34" charset="-122"/>
                <a:cs typeface="Times New Roman" panose="02020603050405020304" pitchFamily="18" charset="0"/>
              </a:rPr>
              <a:t>* Bố cục</a:t>
            </a:r>
            <a:endParaRPr lang="zh-CN" altLang="en-US" sz="3600" b="1" dirty="0">
              <a:latin typeface="Times New Roman" panose="02020603050405020304" pitchFamily="18" charset="0"/>
              <a:ea typeface="微软雅黑" pitchFamily="34" charset="-122"/>
              <a:cs typeface="Times New Roman" panose="02020603050405020304" pitchFamily="18" charset="0"/>
            </a:endParaRPr>
          </a:p>
        </p:txBody>
      </p:sp>
      <p:cxnSp>
        <p:nvCxnSpPr>
          <p:cNvPr id="5" name="直接箭头连接符 4"/>
          <p:cNvCxnSpPr>
            <a:stCxn id="4" idx="5"/>
          </p:cNvCxnSpPr>
          <p:nvPr/>
        </p:nvCxnSpPr>
        <p:spPr>
          <a:xfrm flipV="1">
            <a:off x="2308625" y="2013209"/>
            <a:ext cx="1240537" cy="935860"/>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a:stCxn id="4" idx="0"/>
          </p:cNvCxnSpPr>
          <p:nvPr/>
        </p:nvCxnSpPr>
        <p:spPr>
          <a:xfrm>
            <a:off x="2650619" y="3632966"/>
            <a:ext cx="898543" cy="0"/>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a:cxnSpLocks/>
            <a:stCxn id="4" idx="1"/>
          </p:cNvCxnSpPr>
          <p:nvPr/>
        </p:nvCxnSpPr>
        <p:spPr>
          <a:xfrm>
            <a:off x="2308670" y="4316865"/>
            <a:ext cx="1240492" cy="1633941"/>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811723" y="1772010"/>
            <a:ext cx="7337091" cy="1200323"/>
          </a:xfrm>
          <a:prstGeom prst="rect">
            <a:avLst/>
          </a:prstGeom>
          <a:noFill/>
        </p:spPr>
        <p:txBody>
          <a:bodyPr wrap="square" lIns="91436" tIns="45717" rIns="91436" bIns="45717" rtlCol="0">
            <a:spAutoFit/>
          </a:bodyPr>
          <a:lstStyle/>
          <a:p>
            <a:r>
              <a:rPr lang="vi-VN" sz="2400" dirty="0">
                <a:latin typeface="Times New Roman" panose="02020603050405020304" pitchFamily="18" charset="0"/>
                <a:cs typeface="Times New Roman" panose="02020603050405020304" pitchFamily="18" charset="0"/>
              </a:rPr>
              <a:t>- Mở đầu trích dẫn bài ca dao</a:t>
            </a:r>
          </a:p>
          <a:p>
            <a:r>
              <a:rPr lang="vi-VN" sz="2400" dirty="0">
                <a:latin typeface="Times New Roman" panose="02020603050405020304" pitchFamily="18" charset="0"/>
                <a:cs typeface="Times New Roman" panose="02020603050405020304" pitchFamily="18" charset="0"/>
              </a:rPr>
              <a:t>- Bài ca dao có hai vẻ đẹp: vẻ đẹp của cánh đồng và vẻ đẹp của cô gái đi thăm đồng</a:t>
            </a:r>
            <a:endParaRPr lang="zh-CN" altLang="en-US" sz="2400" dirty="0">
              <a:solidFill>
                <a:schemeClr val="tx1">
                  <a:lumMod val="50000"/>
                  <a:lumOff val="50000"/>
                </a:schemeClr>
              </a:solidFill>
              <a:latin typeface="Times New Roman" panose="02020603050405020304" pitchFamily="18" charset="0"/>
              <a:ea typeface="微软雅黑" pitchFamily="34" charset="-122"/>
              <a:cs typeface="Times New Roman" panose="02020603050405020304" pitchFamily="18" charset="0"/>
            </a:endParaRPr>
          </a:p>
        </p:txBody>
      </p:sp>
      <p:sp>
        <p:nvSpPr>
          <p:cNvPr id="9" name="矩形 8"/>
          <p:cNvSpPr/>
          <p:nvPr/>
        </p:nvSpPr>
        <p:spPr>
          <a:xfrm>
            <a:off x="3575143" y="3506533"/>
            <a:ext cx="7810252" cy="1766089"/>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endParaRPr lang="zh-CN" altLang="en-US" sz="3199">
              <a:latin typeface="Times New Roman" panose="02020603050405020304" pitchFamily="18" charset="0"/>
              <a:cs typeface="Times New Roman" panose="02020603050405020304" pitchFamily="18" charset="0"/>
            </a:endParaRPr>
          </a:p>
        </p:txBody>
      </p:sp>
      <p:sp>
        <p:nvSpPr>
          <p:cNvPr id="10" name="矩形 9"/>
          <p:cNvSpPr/>
          <p:nvPr/>
        </p:nvSpPr>
        <p:spPr>
          <a:xfrm>
            <a:off x="4403607" y="3183929"/>
            <a:ext cx="6153322" cy="4634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r>
              <a:rPr lang="vi-VN" sz="2400" dirty="0">
                <a:latin typeface="Times New Roman" panose="02020603050405020304" pitchFamily="18" charset="0"/>
                <a:cs typeface="Times New Roman" panose="02020603050405020304" pitchFamily="18" charset="0"/>
              </a:rPr>
              <a:t>Phần (2), (3), (4) đều nói tới vẻ đẹp của cô gái</a:t>
            </a:r>
            <a:endParaRPr lang="zh-CN" altLang="en-US" sz="2400" dirty="0">
              <a:latin typeface="Times New Roman" panose="02020603050405020304" pitchFamily="18" charset="0"/>
              <a:ea typeface="微软雅黑" pitchFamily="34" charset="-122"/>
              <a:cs typeface="Times New Roman" panose="02020603050405020304" pitchFamily="18" charset="0"/>
            </a:endParaRPr>
          </a:p>
        </p:txBody>
      </p:sp>
      <p:sp>
        <p:nvSpPr>
          <p:cNvPr id="11" name="TextBox 10"/>
          <p:cNvSpPr txBox="1"/>
          <p:nvPr/>
        </p:nvSpPr>
        <p:spPr>
          <a:xfrm>
            <a:off x="3811723" y="3713050"/>
            <a:ext cx="7573672" cy="1446544"/>
          </a:xfrm>
          <a:prstGeom prst="rect">
            <a:avLst/>
          </a:prstGeom>
          <a:noFill/>
        </p:spPr>
        <p:txBody>
          <a:bodyPr wrap="square" lIns="91436" tIns="45717" rIns="91436" bIns="45717" rtlCol="0">
            <a:spAutoFit/>
          </a:bodyPr>
          <a:lstStyle/>
          <a:p>
            <a:pPr marL="285750" indent="-285750">
              <a:buFontTx/>
              <a:buChar char="-"/>
            </a:pPr>
            <a:r>
              <a:rPr lang="vi-VN" sz="2200" dirty="0">
                <a:latin typeface="Times New Roman" panose="02020603050405020304" pitchFamily="18" charset="0"/>
                <a:cs typeface="Times New Roman" panose="02020603050405020304" pitchFamily="18" charset="0"/>
              </a:rPr>
              <a:t>Vẻ đẹp của cô gái đi thăm đồng được chú ý nhiều hơn</a:t>
            </a:r>
          </a:p>
          <a:p>
            <a:pPr marL="285750" indent="-285750">
              <a:buFontTx/>
              <a:buChar char="-"/>
            </a:pPr>
            <a:r>
              <a:rPr lang="vi-VN" sz="2200" dirty="0">
                <a:latin typeface="Times New Roman" panose="02020603050405020304" pitchFamily="18" charset="0"/>
                <a:cs typeface="Times New Roman" panose="02020603050405020304" pitchFamily="18" charset="0"/>
              </a:rPr>
              <a:t>Từ ngữ, hình ảnh thể hiện vẻ đẹp của bài ca dao: </a:t>
            </a:r>
            <a:r>
              <a:rPr lang="vi-VN" sz="2200" i="1" dirty="0">
                <a:latin typeface="Times New Roman" panose="02020603050405020304" pitchFamily="18" charset="0"/>
                <a:cs typeface="Times New Roman" panose="02020603050405020304" pitchFamily="18" charset="0"/>
              </a:rPr>
              <a:t>mênh mông bát ngát, bát ngát mênh mông, chẽn lúa đòng đòng, ngọn nắng hồng ban mai.</a:t>
            </a:r>
            <a:endParaRPr lang="zh-CN" altLang="en-US" sz="2200" dirty="0">
              <a:solidFill>
                <a:schemeClr val="tx1">
                  <a:lumMod val="50000"/>
                  <a:lumOff val="50000"/>
                </a:schemeClr>
              </a:solidFill>
              <a:latin typeface="Times New Roman" panose="02020603050405020304" pitchFamily="18" charset="0"/>
              <a:ea typeface="微软雅黑" pitchFamily="34" charset="-122"/>
              <a:cs typeface="Times New Roman" panose="02020603050405020304" pitchFamily="18" charset="0"/>
            </a:endParaRPr>
          </a:p>
        </p:txBody>
      </p:sp>
      <p:sp>
        <p:nvSpPr>
          <p:cNvPr id="12" name="矩形 11"/>
          <p:cNvSpPr/>
          <p:nvPr/>
        </p:nvSpPr>
        <p:spPr>
          <a:xfrm>
            <a:off x="3575143" y="5758364"/>
            <a:ext cx="7721042" cy="817794"/>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endParaRPr lang="zh-CN" altLang="en-US" sz="3199">
              <a:latin typeface="Times New Roman" panose="02020603050405020304" pitchFamily="18" charset="0"/>
              <a:cs typeface="Times New Roman" panose="02020603050405020304" pitchFamily="18" charset="0"/>
            </a:endParaRPr>
          </a:p>
        </p:txBody>
      </p:sp>
      <p:sp>
        <p:nvSpPr>
          <p:cNvPr id="13" name="矩形 12"/>
          <p:cNvSpPr/>
          <p:nvPr/>
        </p:nvSpPr>
        <p:spPr>
          <a:xfrm>
            <a:off x="5904799" y="5402465"/>
            <a:ext cx="3045500" cy="4634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r>
              <a:rPr lang="vi-VN"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Kết luận</a:t>
            </a:r>
            <a:endParaRPr lang="zh-CN" altLang="en-US" sz="2800" dirty="0">
              <a:solidFill>
                <a:schemeClr val="bg1"/>
              </a:solidFill>
              <a:latin typeface="Times New Roman" panose="02020603050405020304" pitchFamily="18" charset="0"/>
              <a:ea typeface="微软雅黑" pitchFamily="34" charset="-122"/>
              <a:cs typeface="Times New Roman" panose="02020603050405020304" pitchFamily="18" charset="0"/>
            </a:endParaRPr>
          </a:p>
        </p:txBody>
      </p:sp>
      <p:sp>
        <p:nvSpPr>
          <p:cNvPr id="14" name="TextBox 13"/>
          <p:cNvSpPr txBox="1"/>
          <p:nvPr/>
        </p:nvSpPr>
        <p:spPr>
          <a:xfrm>
            <a:off x="4403607" y="5787910"/>
            <a:ext cx="6047885" cy="524561"/>
          </a:xfrm>
          <a:prstGeom prst="rect">
            <a:avLst/>
          </a:prstGeom>
          <a:noFill/>
        </p:spPr>
        <p:txBody>
          <a:bodyPr wrap="square" lIns="91436" tIns="45717" rIns="91436" bIns="45717" rtlCol="0">
            <a:spAutoFit/>
          </a:bodyPr>
          <a:lstStyle/>
          <a:p>
            <a:pPr>
              <a:lnSpc>
                <a:spcPct val="130000"/>
              </a:lnSpc>
            </a:pP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 ca dao quả là…” -&gt; khẳng định vấn đề.</a:t>
            </a:r>
            <a:endParaRPr lang="zh-CN" altLang="en-US" sz="2400" dirty="0">
              <a:solidFill>
                <a:schemeClr val="tx1">
                  <a:lumMod val="50000"/>
                  <a:lumOff val="50000"/>
                </a:schemeClr>
              </a:solidFill>
              <a:latin typeface="Times New Roman" panose="02020603050405020304" pitchFamily="18" charset="0"/>
              <a:ea typeface="微软雅黑" pitchFamily="34" charset="-122"/>
              <a:cs typeface="Times New Roman" panose="02020603050405020304" pitchFamily="18" charset="0"/>
            </a:endParaRPr>
          </a:p>
        </p:txBody>
      </p:sp>
      <p:sp>
        <p:nvSpPr>
          <p:cNvPr id="18" name="标题 16">
            <a:extLst>
              <a:ext uri="{FF2B5EF4-FFF2-40B4-BE49-F238E27FC236}">
                <a16:creationId xmlns:a16="http://schemas.microsoft.com/office/drawing/2014/main" id="{EBF66890-DC71-6847-8310-25B9EFA7CE4C}"/>
              </a:ext>
            </a:extLst>
          </p:cNvPr>
          <p:cNvSpPr txBox="1">
            <a:spLocks/>
          </p:cNvSpPr>
          <p:nvPr/>
        </p:nvSpPr>
        <p:spPr>
          <a:xfrm>
            <a:off x="1063770" y="733389"/>
            <a:ext cx="10515600" cy="6324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r>
              <a:rPr lang="vi-VN" dirty="0">
                <a:latin typeface="Times New Roman" panose="02020603050405020304" pitchFamily="18" charset="0"/>
                <a:cs typeface="Times New Roman" panose="02020603050405020304" pitchFamily="18" charset="0"/>
              </a:rPr>
              <a:t>1. Vẻ đẹp của bài ca dao</a:t>
            </a:r>
            <a:endParaRPr lang="en-VN" dirty="0">
              <a:latin typeface="Times New Roman" panose="02020603050405020304" pitchFamily="18" charset="0"/>
              <a:cs typeface="Times New Roman" panose="02020603050405020304" pitchFamily="18" charset="0"/>
            </a:endParaRPr>
          </a:p>
        </p:txBody>
      </p:sp>
      <p:sp>
        <p:nvSpPr>
          <p:cNvPr id="16" name="标题 28">
            <a:extLst>
              <a:ext uri="{FF2B5EF4-FFF2-40B4-BE49-F238E27FC236}">
                <a16:creationId xmlns:a16="http://schemas.microsoft.com/office/drawing/2014/main" id="{B4A893B4-FCEB-1DAA-41D9-291D365B686B}"/>
              </a:ext>
            </a:extLst>
          </p:cNvPr>
          <p:cNvSpPr txBox="1">
            <a:spLocks/>
          </p:cNvSpPr>
          <p:nvPr/>
        </p:nvSpPr>
        <p:spPr>
          <a:xfrm>
            <a:off x="2794297" y="202124"/>
            <a:ext cx="6237233" cy="6324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pPr algn="ctr"/>
            <a:r>
              <a:rPr lang="vi-VN" altLang="zh-CN" dirty="0">
                <a:latin typeface="Times New Roman" panose="02020603050405020304" pitchFamily="18" charset="0"/>
                <a:cs typeface="Times New Roman" panose="02020603050405020304" pitchFamily="18" charset="0"/>
              </a:rPr>
              <a:t>B. ĐỌC – HIỂU VĂN BẢN</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2390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22" presetClass="entr" presetSubtype="8"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par>
                                    <p:cTn id="15" presetID="22" presetClass="entr" presetSubtype="8"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500"/>
                                            <p:tgtEl>
                                              <p:spTgt spid="3"/>
                                            </p:tgtEl>
                                          </p:cBhvr>
                                        </p:animEffect>
                                      </p:childTnLst>
                                    </p:cTn>
                                  </p:par>
                                </p:childTnLst>
                              </p:cTn>
                            </p:par>
                            <p:par>
                              <p:cTn id="22" fill="hold">
                                <p:stCondLst>
                                  <p:cond delay="1500"/>
                                </p:stCondLst>
                                <p:childTnLst>
                                  <p:par>
                                    <p:cTn id="23" presetID="2" presetClass="entr" presetSubtype="1" fill="hold" grpId="0" nodeType="afterEffect" p14:presetBounceEnd="50000">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14:bounceEnd="50000">
                                          <p:cBhvr additive="base">
                                            <p:cTn id="25" dur="500" fill="hold"/>
                                            <p:tgtEl>
                                              <p:spTgt spid="2"/>
                                            </p:tgtEl>
                                            <p:attrNameLst>
                                              <p:attrName>ppt_x</p:attrName>
                                            </p:attrNameLst>
                                          </p:cBhvr>
                                          <p:tavLst>
                                            <p:tav tm="0">
                                              <p:val>
                                                <p:strVal val="#ppt_x"/>
                                              </p:val>
                                            </p:tav>
                                            <p:tav tm="100000">
                                              <p:val>
                                                <p:strVal val="#ppt_x"/>
                                              </p:val>
                                            </p:tav>
                                          </p:tavLst>
                                        </p:anim>
                                        <p:anim calcmode="lin" valueType="num" p14:bounceEnd="50000">
                                          <p:cBhvr additive="base">
                                            <p:cTn id="26"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lt">
                                        <p:tmPct val="30000"/>
                                      </p:iterate>
                                      <p:childTnLst>
                                        <p:set>
                                          <p:cBhvr>
                                            <p:cTn id="30" dur="1" fill="hold">
                                              <p:stCondLst>
                                                <p:cond delay="0"/>
                                              </p:stCondLst>
                                            </p:cTn>
                                            <p:tgtEl>
                                              <p:spTgt spid="8"/>
                                            </p:tgtEl>
                                            <p:attrNameLst>
                                              <p:attrName>style.visibility</p:attrName>
                                            </p:attrNameLst>
                                          </p:cBhvr>
                                          <p:to>
                                            <p:strVal val="visible"/>
                                          </p:to>
                                        </p:set>
                                        <p:animEffect transition="in" filter="wipe(left)">
                                          <p:cBhvr>
                                            <p:cTn id="31" dur="100"/>
                                            <p:tgtEl>
                                              <p:spTgt spid="8"/>
                                            </p:tgtEl>
                                          </p:cBhvr>
                                        </p:animEffect>
                                      </p:childTnLst>
                                    </p:cTn>
                                  </p:par>
                                  <p:par>
                                    <p:cTn id="32" presetID="36" presetClass="emph" presetSubtype="0" fill="hold" grpId="1" nodeType="withEffect">
                                      <p:stCondLst>
                                        <p:cond delay="0"/>
                                      </p:stCondLst>
                                      <p:iterate type="lt">
                                        <p:tmPct val="30000"/>
                                      </p:iterate>
                                      <p:childTnLst>
                                        <p:animScale>
                                          <p:cBhvr>
                                            <p:cTn id="33" dur="50" autoRev="1" fill="hold">
                                              <p:stCondLst>
                                                <p:cond delay="0"/>
                                              </p:stCondLst>
                                            </p:cTn>
                                            <p:tgtEl>
                                              <p:spTgt spid="8"/>
                                            </p:tgtEl>
                                          </p:cBhvr>
                                          <p:to x="80000" y="100000"/>
                                        </p:animScale>
                                        <p:anim by="(#ppt_w*0.10)" calcmode="lin" valueType="num">
                                          <p:cBhvr>
                                            <p:cTn id="34" dur="50" autoRev="1" fill="hold">
                                              <p:stCondLst>
                                                <p:cond delay="0"/>
                                              </p:stCondLst>
                                            </p:cTn>
                                            <p:tgtEl>
                                              <p:spTgt spid="8"/>
                                            </p:tgtEl>
                                            <p:attrNameLst>
                                              <p:attrName>ppt_x</p:attrName>
                                            </p:attrNameLst>
                                          </p:cBhvr>
                                        </p:anim>
                                        <p:anim by="(-#ppt_w*0.10)" calcmode="lin" valueType="num">
                                          <p:cBhvr>
                                            <p:cTn id="35" dur="50" autoRev="1" fill="hold">
                                              <p:stCondLst>
                                                <p:cond delay="0"/>
                                              </p:stCondLst>
                                            </p:cTn>
                                            <p:tgtEl>
                                              <p:spTgt spid="8"/>
                                            </p:tgtEl>
                                            <p:attrNameLst>
                                              <p:attrName>ppt_y</p:attrName>
                                            </p:attrNameLst>
                                          </p:cBhvr>
                                        </p:anim>
                                        <p:animRot by="-480000">
                                          <p:cBhvr>
                                            <p:cTn id="36" dur="50" autoRev="1" fill="hold">
                                              <p:stCondLst>
                                                <p:cond delay="0"/>
                                              </p:stCondLst>
                                            </p:cTn>
                                            <p:tgtEl>
                                              <p:spTgt spid="8"/>
                                            </p:tgtEl>
                                            <p:attrNameLst>
                                              <p:attrName>r</p:attrName>
                                            </p:attrNameLst>
                                          </p:cBhvr>
                                        </p:animRot>
                                      </p:childTnLst>
                                    </p:cTn>
                                  </p:par>
                                </p:childTnLst>
                              </p:cTn>
                            </p:par>
                          </p:childTnLst>
                        </p:cTn>
                      </p:par>
                      <p:par>
                        <p:cTn id="37" fill="hold">
                          <p:stCondLst>
                            <p:cond delay="indefinite"/>
                          </p:stCondLst>
                          <p:childTnLst>
                            <p:par>
                              <p:cTn id="38" fill="hold">
                                <p:stCondLst>
                                  <p:cond delay="0"/>
                                </p:stCondLst>
                                <p:childTnLst>
                                  <p:par>
                                    <p:cTn id="39" presetID="16" presetClass="entr" presetSubtype="37"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barn(outVertical)">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1" fill="hold" grpId="0" nodeType="clickEffect" p14:presetBounceEnd="50000">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14:bounceEnd="50000">
                                          <p:cBhvr additive="base">
                                            <p:cTn id="46" dur="500" fill="hold"/>
                                            <p:tgtEl>
                                              <p:spTgt spid="9"/>
                                            </p:tgtEl>
                                            <p:attrNameLst>
                                              <p:attrName>ppt_x</p:attrName>
                                            </p:attrNameLst>
                                          </p:cBhvr>
                                          <p:tavLst>
                                            <p:tav tm="0">
                                              <p:val>
                                                <p:strVal val="#ppt_x"/>
                                              </p:val>
                                            </p:tav>
                                            <p:tav tm="100000">
                                              <p:val>
                                                <p:strVal val="#ppt_x"/>
                                              </p:val>
                                            </p:tav>
                                          </p:tavLst>
                                        </p:anim>
                                        <p:anim calcmode="lin" valueType="num" p14:bounceEnd="50000">
                                          <p:cBhvr additive="base">
                                            <p:cTn id="47"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lt">
                                        <p:tmPct val="30000"/>
                                      </p:iterate>
                                      <p:childTnLst>
                                        <p:set>
                                          <p:cBhvr>
                                            <p:cTn id="51" dur="1" fill="hold">
                                              <p:stCondLst>
                                                <p:cond delay="0"/>
                                              </p:stCondLst>
                                            </p:cTn>
                                            <p:tgtEl>
                                              <p:spTgt spid="11"/>
                                            </p:tgtEl>
                                            <p:attrNameLst>
                                              <p:attrName>style.visibility</p:attrName>
                                            </p:attrNameLst>
                                          </p:cBhvr>
                                          <p:to>
                                            <p:strVal val="visible"/>
                                          </p:to>
                                        </p:set>
                                        <p:animEffect transition="in" filter="wipe(left)">
                                          <p:cBhvr>
                                            <p:cTn id="52" dur="100"/>
                                            <p:tgtEl>
                                              <p:spTgt spid="11"/>
                                            </p:tgtEl>
                                          </p:cBhvr>
                                        </p:animEffect>
                                      </p:childTnLst>
                                    </p:cTn>
                                  </p:par>
                                  <p:par>
                                    <p:cTn id="53" presetID="36" presetClass="emph" presetSubtype="0" fill="hold" grpId="1" nodeType="withEffect">
                                      <p:stCondLst>
                                        <p:cond delay="0"/>
                                      </p:stCondLst>
                                      <p:iterate type="lt">
                                        <p:tmPct val="30000"/>
                                      </p:iterate>
                                      <p:childTnLst>
                                        <p:animScale>
                                          <p:cBhvr>
                                            <p:cTn id="54" dur="50" autoRev="1" fill="hold">
                                              <p:stCondLst>
                                                <p:cond delay="0"/>
                                              </p:stCondLst>
                                            </p:cTn>
                                            <p:tgtEl>
                                              <p:spTgt spid="11"/>
                                            </p:tgtEl>
                                          </p:cBhvr>
                                          <p:to x="80000" y="100000"/>
                                        </p:animScale>
                                        <p:anim by="(#ppt_w*0.10)" calcmode="lin" valueType="num">
                                          <p:cBhvr>
                                            <p:cTn id="55" dur="50" autoRev="1" fill="hold">
                                              <p:stCondLst>
                                                <p:cond delay="0"/>
                                              </p:stCondLst>
                                            </p:cTn>
                                            <p:tgtEl>
                                              <p:spTgt spid="11"/>
                                            </p:tgtEl>
                                            <p:attrNameLst>
                                              <p:attrName>ppt_x</p:attrName>
                                            </p:attrNameLst>
                                          </p:cBhvr>
                                        </p:anim>
                                        <p:anim by="(-#ppt_w*0.10)" calcmode="lin" valueType="num">
                                          <p:cBhvr>
                                            <p:cTn id="56" dur="50" autoRev="1" fill="hold">
                                              <p:stCondLst>
                                                <p:cond delay="0"/>
                                              </p:stCondLst>
                                            </p:cTn>
                                            <p:tgtEl>
                                              <p:spTgt spid="11"/>
                                            </p:tgtEl>
                                            <p:attrNameLst>
                                              <p:attrName>ppt_y</p:attrName>
                                            </p:attrNameLst>
                                          </p:cBhvr>
                                        </p:anim>
                                        <p:animRot by="-480000">
                                          <p:cBhvr>
                                            <p:cTn id="57" dur="50" autoRev="1" fill="hold">
                                              <p:stCondLst>
                                                <p:cond delay="0"/>
                                              </p:stCondLst>
                                            </p:cTn>
                                            <p:tgtEl>
                                              <p:spTgt spid="11"/>
                                            </p:tgtEl>
                                            <p:attrNameLst>
                                              <p:attrName>r</p:attrName>
                                            </p:attrNameLst>
                                          </p:cBhvr>
                                        </p:animRot>
                                      </p:childTnLst>
                                    </p:cTn>
                                  </p:par>
                                </p:childTnLst>
                              </p:cTn>
                            </p:par>
                          </p:childTnLst>
                        </p:cTn>
                      </p:par>
                      <p:par>
                        <p:cTn id="58" fill="hold">
                          <p:stCondLst>
                            <p:cond delay="indefinite"/>
                          </p:stCondLst>
                          <p:childTnLst>
                            <p:par>
                              <p:cTn id="59" fill="hold">
                                <p:stCondLst>
                                  <p:cond delay="0"/>
                                </p:stCondLst>
                                <p:childTnLst>
                                  <p:par>
                                    <p:cTn id="60" presetID="16" presetClass="entr" presetSubtype="37"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barn(outVertical)">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1" fill="hold" grpId="0" nodeType="clickEffect" p14:presetBounceEnd="50000">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14:bounceEnd="50000">
                                          <p:cBhvr additive="base">
                                            <p:cTn id="67" dur="500" fill="hold"/>
                                            <p:tgtEl>
                                              <p:spTgt spid="12"/>
                                            </p:tgtEl>
                                            <p:attrNameLst>
                                              <p:attrName>ppt_x</p:attrName>
                                            </p:attrNameLst>
                                          </p:cBhvr>
                                          <p:tavLst>
                                            <p:tav tm="0">
                                              <p:val>
                                                <p:strVal val="#ppt_x"/>
                                              </p:val>
                                            </p:tav>
                                            <p:tav tm="100000">
                                              <p:val>
                                                <p:strVal val="#ppt_x"/>
                                              </p:val>
                                            </p:tav>
                                          </p:tavLst>
                                        </p:anim>
                                        <p:anim calcmode="lin" valueType="num" p14:bounceEnd="50000">
                                          <p:cBhvr additive="base">
                                            <p:cTn id="6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iterate type="lt">
                                        <p:tmPct val="30000"/>
                                      </p:iterate>
                                      <p:childTnLst>
                                        <p:set>
                                          <p:cBhvr>
                                            <p:cTn id="72" dur="1" fill="hold">
                                              <p:stCondLst>
                                                <p:cond delay="0"/>
                                              </p:stCondLst>
                                            </p:cTn>
                                            <p:tgtEl>
                                              <p:spTgt spid="14"/>
                                            </p:tgtEl>
                                            <p:attrNameLst>
                                              <p:attrName>style.visibility</p:attrName>
                                            </p:attrNameLst>
                                          </p:cBhvr>
                                          <p:to>
                                            <p:strVal val="visible"/>
                                          </p:to>
                                        </p:set>
                                        <p:animEffect transition="in" filter="wipe(left)">
                                          <p:cBhvr>
                                            <p:cTn id="73" dur="100"/>
                                            <p:tgtEl>
                                              <p:spTgt spid="14"/>
                                            </p:tgtEl>
                                          </p:cBhvr>
                                        </p:animEffect>
                                      </p:childTnLst>
                                    </p:cTn>
                                  </p:par>
                                  <p:par>
                                    <p:cTn id="74" presetID="36" presetClass="emph" presetSubtype="0" fill="hold" grpId="1" nodeType="withEffect">
                                      <p:stCondLst>
                                        <p:cond delay="0"/>
                                      </p:stCondLst>
                                      <p:iterate type="lt">
                                        <p:tmPct val="30000"/>
                                      </p:iterate>
                                      <p:childTnLst>
                                        <p:animScale>
                                          <p:cBhvr>
                                            <p:cTn id="75" dur="50" autoRev="1" fill="hold">
                                              <p:stCondLst>
                                                <p:cond delay="0"/>
                                              </p:stCondLst>
                                            </p:cTn>
                                            <p:tgtEl>
                                              <p:spTgt spid="14"/>
                                            </p:tgtEl>
                                          </p:cBhvr>
                                          <p:to x="80000" y="100000"/>
                                        </p:animScale>
                                        <p:anim by="(#ppt_w*0.10)" calcmode="lin" valueType="num">
                                          <p:cBhvr>
                                            <p:cTn id="76" dur="50" autoRev="1" fill="hold">
                                              <p:stCondLst>
                                                <p:cond delay="0"/>
                                              </p:stCondLst>
                                            </p:cTn>
                                            <p:tgtEl>
                                              <p:spTgt spid="14"/>
                                            </p:tgtEl>
                                            <p:attrNameLst>
                                              <p:attrName>ppt_x</p:attrName>
                                            </p:attrNameLst>
                                          </p:cBhvr>
                                        </p:anim>
                                        <p:anim by="(-#ppt_w*0.10)" calcmode="lin" valueType="num">
                                          <p:cBhvr>
                                            <p:cTn id="77" dur="50" autoRev="1" fill="hold">
                                              <p:stCondLst>
                                                <p:cond delay="0"/>
                                              </p:stCondLst>
                                            </p:cTn>
                                            <p:tgtEl>
                                              <p:spTgt spid="14"/>
                                            </p:tgtEl>
                                            <p:attrNameLst>
                                              <p:attrName>ppt_y</p:attrName>
                                            </p:attrNameLst>
                                          </p:cBhvr>
                                        </p:anim>
                                        <p:animRot by="-480000">
                                          <p:cBhvr>
                                            <p:cTn id="78" dur="50" autoRev="1" fill="hold">
                                              <p:stCondLst>
                                                <p:cond delay="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8" grpId="0"/>
          <p:bldP spid="8" grpId="1"/>
          <p:bldP spid="9" grpId="0" animBg="1"/>
          <p:bldP spid="10" grpId="0" animBg="1"/>
          <p:bldP spid="11" grpId="0"/>
          <p:bldP spid="11" grpId="1"/>
          <p:bldP spid="12" grpId="0" animBg="1"/>
          <p:bldP spid="13" grpId="0" animBg="1"/>
          <p:bldP spid="14" grpId="0"/>
          <p:bldP spid="14"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22" presetClass="entr" presetSubtype="8"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par>
                                    <p:cTn id="15" presetID="22" presetClass="entr" presetSubtype="8"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500"/>
                                            <p:tgtEl>
                                              <p:spTgt spid="3"/>
                                            </p:tgtEl>
                                          </p:cBhvr>
                                        </p:animEffect>
                                      </p:childTnLst>
                                    </p:cTn>
                                  </p:par>
                                </p:childTnLst>
                              </p:cTn>
                            </p:par>
                            <p:par>
                              <p:cTn id="22" fill="hold">
                                <p:stCondLst>
                                  <p:cond delay="1500"/>
                                </p:stCondLst>
                                <p:childTnLst>
                                  <p:par>
                                    <p:cTn id="23" presetID="2" presetClass="entr" presetSubtype="1"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lt">
                                        <p:tmPct val="30000"/>
                                      </p:iterate>
                                      <p:childTnLst>
                                        <p:set>
                                          <p:cBhvr>
                                            <p:cTn id="30" dur="1" fill="hold">
                                              <p:stCondLst>
                                                <p:cond delay="0"/>
                                              </p:stCondLst>
                                            </p:cTn>
                                            <p:tgtEl>
                                              <p:spTgt spid="8"/>
                                            </p:tgtEl>
                                            <p:attrNameLst>
                                              <p:attrName>style.visibility</p:attrName>
                                            </p:attrNameLst>
                                          </p:cBhvr>
                                          <p:to>
                                            <p:strVal val="visible"/>
                                          </p:to>
                                        </p:set>
                                        <p:animEffect transition="in" filter="wipe(left)">
                                          <p:cBhvr>
                                            <p:cTn id="31" dur="100"/>
                                            <p:tgtEl>
                                              <p:spTgt spid="8"/>
                                            </p:tgtEl>
                                          </p:cBhvr>
                                        </p:animEffect>
                                      </p:childTnLst>
                                    </p:cTn>
                                  </p:par>
                                  <p:par>
                                    <p:cTn id="32" presetID="36" presetClass="emph" presetSubtype="0" fill="hold" grpId="1" nodeType="withEffect">
                                      <p:stCondLst>
                                        <p:cond delay="0"/>
                                      </p:stCondLst>
                                      <p:iterate type="lt">
                                        <p:tmPct val="30000"/>
                                      </p:iterate>
                                      <p:childTnLst>
                                        <p:animScale>
                                          <p:cBhvr>
                                            <p:cTn id="33" dur="50" autoRev="1" fill="hold">
                                              <p:stCondLst>
                                                <p:cond delay="0"/>
                                              </p:stCondLst>
                                            </p:cTn>
                                            <p:tgtEl>
                                              <p:spTgt spid="8"/>
                                            </p:tgtEl>
                                          </p:cBhvr>
                                          <p:to x="80000" y="100000"/>
                                        </p:animScale>
                                        <p:anim by="(#ppt_w*0.10)" calcmode="lin" valueType="num">
                                          <p:cBhvr>
                                            <p:cTn id="34" dur="50" autoRev="1" fill="hold">
                                              <p:stCondLst>
                                                <p:cond delay="0"/>
                                              </p:stCondLst>
                                            </p:cTn>
                                            <p:tgtEl>
                                              <p:spTgt spid="8"/>
                                            </p:tgtEl>
                                            <p:attrNameLst>
                                              <p:attrName>ppt_x</p:attrName>
                                            </p:attrNameLst>
                                          </p:cBhvr>
                                        </p:anim>
                                        <p:anim by="(-#ppt_w*0.10)" calcmode="lin" valueType="num">
                                          <p:cBhvr>
                                            <p:cTn id="35" dur="50" autoRev="1" fill="hold">
                                              <p:stCondLst>
                                                <p:cond delay="0"/>
                                              </p:stCondLst>
                                            </p:cTn>
                                            <p:tgtEl>
                                              <p:spTgt spid="8"/>
                                            </p:tgtEl>
                                            <p:attrNameLst>
                                              <p:attrName>ppt_y</p:attrName>
                                            </p:attrNameLst>
                                          </p:cBhvr>
                                        </p:anim>
                                        <p:animRot by="-480000">
                                          <p:cBhvr>
                                            <p:cTn id="36" dur="50" autoRev="1" fill="hold">
                                              <p:stCondLst>
                                                <p:cond delay="0"/>
                                              </p:stCondLst>
                                            </p:cTn>
                                            <p:tgtEl>
                                              <p:spTgt spid="8"/>
                                            </p:tgtEl>
                                            <p:attrNameLst>
                                              <p:attrName>r</p:attrName>
                                            </p:attrNameLst>
                                          </p:cBhvr>
                                        </p:animRot>
                                      </p:childTnLst>
                                    </p:cTn>
                                  </p:par>
                                </p:childTnLst>
                              </p:cTn>
                            </p:par>
                          </p:childTnLst>
                        </p:cTn>
                      </p:par>
                      <p:par>
                        <p:cTn id="37" fill="hold">
                          <p:stCondLst>
                            <p:cond delay="indefinite"/>
                          </p:stCondLst>
                          <p:childTnLst>
                            <p:par>
                              <p:cTn id="38" fill="hold">
                                <p:stCondLst>
                                  <p:cond delay="0"/>
                                </p:stCondLst>
                                <p:childTnLst>
                                  <p:par>
                                    <p:cTn id="39" presetID="16" presetClass="entr" presetSubtype="37"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barn(outVertical)">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1"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fill="hold"/>
                                            <p:tgtEl>
                                              <p:spTgt spid="9"/>
                                            </p:tgtEl>
                                            <p:attrNameLst>
                                              <p:attrName>ppt_x</p:attrName>
                                            </p:attrNameLst>
                                          </p:cBhvr>
                                          <p:tavLst>
                                            <p:tav tm="0">
                                              <p:val>
                                                <p:strVal val="#ppt_x"/>
                                              </p:val>
                                            </p:tav>
                                            <p:tav tm="100000">
                                              <p:val>
                                                <p:strVal val="#ppt_x"/>
                                              </p:val>
                                            </p:tav>
                                          </p:tavLst>
                                        </p:anim>
                                        <p:anim calcmode="lin" valueType="num">
                                          <p:cBhvr additive="base">
                                            <p:cTn id="47"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lt">
                                        <p:tmPct val="30000"/>
                                      </p:iterate>
                                      <p:childTnLst>
                                        <p:set>
                                          <p:cBhvr>
                                            <p:cTn id="51" dur="1" fill="hold">
                                              <p:stCondLst>
                                                <p:cond delay="0"/>
                                              </p:stCondLst>
                                            </p:cTn>
                                            <p:tgtEl>
                                              <p:spTgt spid="11"/>
                                            </p:tgtEl>
                                            <p:attrNameLst>
                                              <p:attrName>style.visibility</p:attrName>
                                            </p:attrNameLst>
                                          </p:cBhvr>
                                          <p:to>
                                            <p:strVal val="visible"/>
                                          </p:to>
                                        </p:set>
                                        <p:animEffect transition="in" filter="wipe(left)">
                                          <p:cBhvr>
                                            <p:cTn id="52" dur="100"/>
                                            <p:tgtEl>
                                              <p:spTgt spid="11"/>
                                            </p:tgtEl>
                                          </p:cBhvr>
                                        </p:animEffect>
                                      </p:childTnLst>
                                    </p:cTn>
                                  </p:par>
                                  <p:par>
                                    <p:cTn id="53" presetID="36" presetClass="emph" presetSubtype="0" fill="hold" grpId="1" nodeType="withEffect">
                                      <p:stCondLst>
                                        <p:cond delay="0"/>
                                      </p:stCondLst>
                                      <p:iterate type="lt">
                                        <p:tmPct val="30000"/>
                                      </p:iterate>
                                      <p:childTnLst>
                                        <p:animScale>
                                          <p:cBhvr>
                                            <p:cTn id="54" dur="50" autoRev="1" fill="hold">
                                              <p:stCondLst>
                                                <p:cond delay="0"/>
                                              </p:stCondLst>
                                            </p:cTn>
                                            <p:tgtEl>
                                              <p:spTgt spid="11"/>
                                            </p:tgtEl>
                                          </p:cBhvr>
                                          <p:to x="80000" y="100000"/>
                                        </p:animScale>
                                        <p:anim by="(#ppt_w*0.10)" calcmode="lin" valueType="num">
                                          <p:cBhvr>
                                            <p:cTn id="55" dur="50" autoRev="1" fill="hold">
                                              <p:stCondLst>
                                                <p:cond delay="0"/>
                                              </p:stCondLst>
                                            </p:cTn>
                                            <p:tgtEl>
                                              <p:spTgt spid="11"/>
                                            </p:tgtEl>
                                            <p:attrNameLst>
                                              <p:attrName>ppt_x</p:attrName>
                                            </p:attrNameLst>
                                          </p:cBhvr>
                                        </p:anim>
                                        <p:anim by="(-#ppt_w*0.10)" calcmode="lin" valueType="num">
                                          <p:cBhvr>
                                            <p:cTn id="56" dur="50" autoRev="1" fill="hold">
                                              <p:stCondLst>
                                                <p:cond delay="0"/>
                                              </p:stCondLst>
                                            </p:cTn>
                                            <p:tgtEl>
                                              <p:spTgt spid="11"/>
                                            </p:tgtEl>
                                            <p:attrNameLst>
                                              <p:attrName>ppt_y</p:attrName>
                                            </p:attrNameLst>
                                          </p:cBhvr>
                                        </p:anim>
                                        <p:animRot by="-480000">
                                          <p:cBhvr>
                                            <p:cTn id="57" dur="50" autoRev="1" fill="hold">
                                              <p:stCondLst>
                                                <p:cond delay="0"/>
                                              </p:stCondLst>
                                            </p:cTn>
                                            <p:tgtEl>
                                              <p:spTgt spid="11"/>
                                            </p:tgtEl>
                                            <p:attrNameLst>
                                              <p:attrName>r</p:attrName>
                                            </p:attrNameLst>
                                          </p:cBhvr>
                                        </p:animRot>
                                      </p:childTnLst>
                                    </p:cTn>
                                  </p:par>
                                </p:childTnLst>
                              </p:cTn>
                            </p:par>
                          </p:childTnLst>
                        </p:cTn>
                      </p:par>
                      <p:par>
                        <p:cTn id="58" fill="hold">
                          <p:stCondLst>
                            <p:cond delay="indefinite"/>
                          </p:stCondLst>
                          <p:childTnLst>
                            <p:par>
                              <p:cTn id="59" fill="hold">
                                <p:stCondLst>
                                  <p:cond delay="0"/>
                                </p:stCondLst>
                                <p:childTnLst>
                                  <p:par>
                                    <p:cTn id="60" presetID="16" presetClass="entr" presetSubtype="37"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barn(outVertical)">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1"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ppt_x"/>
                                              </p:val>
                                            </p:tav>
                                            <p:tav tm="100000">
                                              <p:val>
                                                <p:strVal val="#ppt_x"/>
                                              </p:val>
                                            </p:tav>
                                          </p:tavLst>
                                        </p:anim>
                                        <p:anim calcmode="lin" valueType="num">
                                          <p:cBhvr additive="base">
                                            <p:cTn id="6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iterate type="lt">
                                        <p:tmPct val="30000"/>
                                      </p:iterate>
                                      <p:childTnLst>
                                        <p:set>
                                          <p:cBhvr>
                                            <p:cTn id="72" dur="1" fill="hold">
                                              <p:stCondLst>
                                                <p:cond delay="0"/>
                                              </p:stCondLst>
                                            </p:cTn>
                                            <p:tgtEl>
                                              <p:spTgt spid="14"/>
                                            </p:tgtEl>
                                            <p:attrNameLst>
                                              <p:attrName>style.visibility</p:attrName>
                                            </p:attrNameLst>
                                          </p:cBhvr>
                                          <p:to>
                                            <p:strVal val="visible"/>
                                          </p:to>
                                        </p:set>
                                        <p:animEffect transition="in" filter="wipe(left)">
                                          <p:cBhvr>
                                            <p:cTn id="73" dur="100"/>
                                            <p:tgtEl>
                                              <p:spTgt spid="14"/>
                                            </p:tgtEl>
                                          </p:cBhvr>
                                        </p:animEffect>
                                      </p:childTnLst>
                                    </p:cTn>
                                  </p:par>
                                  <p:par>
                                    <p:cTn id="74" presetID="36" presetClass="emph" presetSubtype="0" fill="hold" grpId="1" nodeType="withEffect">
                                      <p:stCondLst>
                                        <p:cond delay="0"/>
                                      </p:stCondLst>
                                      <p:iterate type="lt">
                                        <p:tmPct val="30000"/>
                                      </p:iterate>
                                      <p:childTnLst>
                                        <p:animScale>
                                          <p:cBhvr>
                                            <p:cTn id="75" dur="50" autoRev="1" fill="hold">
                                              <p:stCondLst>
                                                <p:cond delay="0"/>
                                              </p:stCondLst>
                                            </p:cTn>
                                            <p:tgtEl>
                                              <p:spTgt spid="14"/>
                                            </p:tgtEl>
                                          </p:cBhvr>
                                          <p:to x="80000" y="100000"/>
                                        </p:animScale>
                                        <p:anim by="(#ppt_w*0.10)" calcmode="lin" valueType="num">
                                          <p:cBhvr>
                                            <p:cTn id="76" dur="50" autoRev="1" fill="hold">
                                              <p:stCondLst>
                                                <p:cond delay="0"/>
                                              </p:stCondLst>
                                            </p:cTn>
                                            <p:tgtEl>
                                              <p:spTgt spid="14"/>
                                            </p:tgtEl>
                                            <p:attrNameLst>
                                              <p:attrName>ppt_x</p:attrName>
                                            </p:attrNameLst>
                                          </p:cBhvr>
                                        </p:anim>
                                        <p:anim by="(-#ppt_w*0.10)" calcmode="lin" valueType="num">
                                          <p:cBhvr>
                                            <p:cTn id="77" dur="50" autoRev="1" fill="hold">
                                              <p:stCondLst>
                                                <p:cond delay="0"/>
                                              </p:stCondLst>
                                            </p:cTn>
                                            <p:tgtEl>
                                              <p:spTgt spid="14"/>
                                            </p:tgtEl>
                                            <p:attrNameLst>
                                              <p:attrName>ppt_y</p:attrName>
                                            </p:attrNameLst>
                                          </p:cBhvr>
                                        </p:anim>
                                        <p:animRot by="-480000">
                                          <p:cBhvr>
                                            <p:cTn id="78" dur="50" autoRev="1" fill="hold">
                                              <p:stCondLst>
                                                <p:cond delay="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8" grpId="0"/>
          <p:bldP spid="8" grpId="1"/>
          <p:bldP spid="9" grpId="0" animBg="1"/>
          <p:bldP spid="10" grpId="0" animBg="1"/>
          <p:bldP spid="11" grpId="0"/>
          <p:bldP spid="11" grpId="1"/>
          <p:bldP spid="12" grpId="0" animBg="1"/>
          <p:bldP spid="13" grpId="0" animBg="1"/>
          <p:bldP spid="14" grpId="0"/>
          <p:bldP spid="14" grpId="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4"/>
          <p:cNvSpPr>
            <a:spLocks/>
          </p:cNvSpPr>
          <p:nvPr/>
        </p:nvSpPr>
        <p:spPr bwMode="gray">
          <a:xfrm>
            <a:off x="6689522" y="1211871"/>
            <a:ext cx="1955291" cy="1185850"/>
          </a:xfrm>
          <a:custGeom>
            <a:avLst/>
            <a:gdLst/>
            <a:ahLst/>
            <a:cxnLst>
              <a:cxn ang="0">
                <a:pos x="0" y="774"/>
              </a:cxn>
              <a:cxn ang="0">
                <a:pos x="2" y="770"/>
              </a:cxn>
              <a:cxn ang="0">
                <a:pos x="8" y="754"/>
              </a:cxn>
              <a:cxn ang="0">
                <a:pos x="16" y="730"/>
              </a:cxn>
              <a:cxn ang="0">
                <a:pos x="32" y="698"/>
              </a:cxn>
              <a:cxn ang="0">
                <a:pos x="50" y="660"/>
              </a:cxn>
              <a:cxn ang="0">
                <a:pos x="76" y="618"/>
              </a:cxn>
              <a:cxn ang="0">
                <a:pos x="106" y="574"/>
              </a:cxn>
              <a:cxn ang="0">
                <a:pos x="142" y="528"/>
              </a:cxn>
              <a:cxn ang="0">
                <a:pos x="186" y="482"/>
              </a:cxn>
              <a:cxn ang="0">
                <a:pos x="236" y="438"/>
              </a:cxn>
              <a:cxn ang="0">
                <a:pos x="294" y="398"/>
              </a:cxn>
              <a:cxn ang="0">
                <a:pos x="360" y="360"/>
              </a:cxn>
              <a:cxn ang="0">
                <a:pos x="426" y="332"/>
              </a:cxn>
              <a:cxn ang="0">
                <a:pos x="488" y="314"/>
              </a:cxn>
              <a:cxn ang="0">
                <a:pos x="544" y="304"/>
              </a:cxn>
              <a:cxn ang="0">
                <a:pos x="594" y="300"/>
              </a:cxn>
              <a:cxn ang="0">
                <a:pos x="638" y="300"/>
              </a:cxn>
              <a:cxn ang="0">
                <a:pos x="678" y="304"/>
              </a:cxn>
              <a:cxn ang="0">
                <a:pos x="710" y="312"/>
              </a:cxn>
              <a:cxn ang="0">
                <a:pos x="736" y="320"/>
              </a:cxn>
              <a:cxn ang="0">
                <a:pos x="754" y="326"/>
              </a:cxn>
              <a:cxn ang="0">
                <a:pos x="766" y="332"/>
              </a:cxn>
              <a:cxn ang="0">
                <a:pos x="770" y="334"/>
              </a:cxn>
              <a:cxn ang="0">
                <a:pos x="680" y="476"/>
              </a:cxn>
              <a:cxn ang="0">
                <a:pos x="982" y="370"/>
              </a:cxn>
              <a:cxn ang="0">
                <a:pos x="912" y="0"/>
              </a:cxn>
              <a:cxn ang="0">
                <a:pos x="854" y="150"/>
              </a:cxn>
              <a:cxn ang="0">
                <a:pos x="850" y="148"/>
              </a:cxn>
              <a:cxn ang="0">
                <a:pos x="838" y="142"/>
              </a:cxn>
              <a:cxn ang="0">
                <a:pos x="822" y="134"/>
              </a:cxn>
              <a:cxn ang="0">
                <a:pos x="798" y="126"/>
              </a:cxn>
              <a:cxn ang="0">
                <a:pos x="768" y="120"/>
              </a:cxn>
              <a:cxn ang="0">
                <a:pos x="732" y="114"/>
              </a:cxn>
              <a:cxn ang="0">
                <a:pos x="692" y="110"/>
              </a:cxn>
              <a:cxn ang="0">
                <a:pos x="646" y="110"/>
              </a:cxn>
              <a:cxn ang="0">
                <a:pos x="596" y="116"/>
              </a:cxn>
              <a:cxn ang="0">
                <a:pos x="540" y="126"/>
              </a:cxn>
              <a:cxn ang="0">
                <a:pos x="482" y="146"/>
              </a:cxn>
              <a:cxn ang="0">
                <a:pos x="422" y="172"/>
              </a:cxn>
              <a:cxn ang="0">
                <a:pos x="356" y="210"/>
              </a:cxn>
              <a:cxn ang="0">
                <a:pos x="290" y="258"/>
              </a:cxn>
              <a:cxn ang="0">
                <a:pos x="230" y="310"/>
              </a:cxn>
              <a:cxn ang="0">
                <a:pos x="178" y="364"/>
              </a:cxn>
              <a:cxn ang="0">
                <a:pos x="136" y="422"/>
              </a:cxn>
              <a:cxn ang="0">
                <a:pos x="100" y="480"/>
              </a:cxn>
              <a:cxn ang="0">
                <a:pos x="72" y="536"/>
              </a:cxn>
              <a:cxn ang="0">
                <a:pos x="48" y="590"/>
              </a:cxn>
              <a:cxn ang="0">
                <a:pos x="30" y="640"/>
              </a:cxn>
              <a:cxn ang="0">
                <a:pos x="18" y="684"/>
              </a:cxn>
              <a:cxn ang="0">
                <a:pos x="8" y="722"/>
              </a:cxn>
              <a:cxn ang="0">
                <a:pos x="4" y="750"/>
              </a:cxn>
              <a:cxn ang="0">
                <a:pos x="0" y="768"/>
              </a:cxn>
              <a:cxn ang="0">
                <a:pos x="0" y="774"/>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solidFill>
            <a:schemeClr val="accent1"/>
          </a:solidFill>
          <a:ln w="12700">
            <a:noFill/>
            <a:prstDash val="solid"/>
            <a:round/>
            <a:headEnd/>
            <a:tailEnd/>
          </a:ln>
        </p:spPr>
        <p:txBody>
          <a:bodyPr/>
          <a:lstStyle/>
          <a:p>
            <a:pPr>
              <a:defRPr/>
            </a:pPr>
            <a:endParaRPr lang="zh-CN" altLang="en-US" sz="2400">
              <a:latin typeface="Times New Roman" panose="02020603050405020304" pitchFamily="18" charset="0"/>
              <a:ea typeface="宋体" pitchFamily="2" charset="-122"/>
              <a:cs typeface="Times New Roman" panose="02020603050405020304" pitchFamily="18" charset="0"/>
            </a:endParaRPr>
          </a:p>
        </p:txBody>
      </p:sp>
      <p:sp>
        <p:nvSpPr>
          <p:cNvPr id="9" name="AutoShape 5"/>
          <p:cNvSpPr>
            <a:spLocks noChangeArrowheads="1"/>
          </p:cNvSpPr>
          <p:nvPr/>
        </p:nvSpPr>
        <p:spPr bwMode="auto">
          <a:xfrm>
            <a:off x="4566054" y="2788225"/>
            <a:ext cx="2831264" cy="3023213"/>
          </a:xfrm>
          <a:prstGeom prst="roundRect">
            <a:avLst>
              <a:gd name="adj" fmla="val 4690"/>
            </a:avLst>
          </a:prstGeom>
          <a:noFill/>
          <a:ln w="12700">
            <a:solidFill>
              <a:schemeClr val="tx2">
                <a:lumMod val="75000"/>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400">
              <a:latin typeface="Times New Roman" panose="02020603050405020304" pitchFamily="18" charset="0"/>
              <a:cs typeface="Times New Roman" panose="02020603050405020304" pitchFamily="18" charset="0"/>
            </a:endParaRPr>
          </a:p>
        </p:txBody>
      </p:sp>
      <p:sp>
        <p:nvSpPr>
          <p:cNvPr id="10" name="AutoShape 6"/>
          <p:cNvSpPr>
            <a:spLocks noChangeArrowheads="1"/>
          </p:cNvSpPr>
          <p:nvPr/>
        </p:nvSpPr>
        <p:spPr bwMode="gray">
          <a:xfrm>
            <a:off x="4877121" y="2646509"/>
            <a:ext cx="2281962" cy="479875"/>
          </a:xfrm>
          <a:prstGeom prst="roundRect">
            <a:avLst>
              <a:gd name="adj" fmla="val 50000"/>
            </a:avLst>
          </a:prstGeom>
          <a:solidFill>
            <a:schemeClr val="accent1"/>
          </a:solidFill>
          <a:ln w="9525">
            <a:noFill/>
            <a:round/>
            <a:headEnd/>
            <a:tailEnd/>
          </a:ln>
          <a:effectLst/>
        </p:spPr>
        <p:txBody>
          <a:bodyPr wrap="none" anchor="ctr"/>
          <a:lstStyle/>
          <a:p>
            <a:pPr algn="ctr">
              <a:defRPr/>
            </a:pPr>
            <a:r>
              <a:rPr lang="vi-VN" sz="2400" b="1" dirty="0">
                <a:solidFill>
                  <a:schemeClr val="bg1"/>
                </a:solidFill>
                <a:latin typeface="Times New Roman" panose="02020603050405020304" pitchFamily="18" charset="0"/>
                <a:cs typeface="Times New Roman" panose="02020603050405020304" pitchFamily="18" charset="0"/>
              </a:rPr>
              <a:t>+ Đoạn (2): </a:t>
            </a:r>
            <a:endParaRPr lang="zh-CN" altLang="en-US" sz="24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 name="AutoShape 9"/>
          <p:cNvSpPr>
            <a:spLocks noChangeArrowheads="1"/>
          </p:cNvSpPr>
          <p:nvPr/>
        </p:nvSpPr>
        <p:spPr bwMode="auto">
          <a:xfrm>
            <a:off x="7822701" y="2007220"/>
            <a:ext cx="3584998" cy="3533461"/>
          </a:xfrm>
          <a:prstGeom prst="roundRect">
            <a:avLst>
              <a:gd name="adj" fmla="val 4690"/>
            </a:avLst>
          </a:prstGeom>
          <a:noFill/>
          <a:ln w="12700">
            <a:solidFill>
              <a:schemeClr val="tx2">
                <a:lumMod val="75000"/>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400">
              <a:latin typeface="Times New Roman" panose="02020603050405020304" pitchFamily="18" charset="0"/>
              <a:cs typeface="Times New Roman" panose="02020603050405020304" pitchFamily="18" charset="0"/>
            </a:endParaRPr>
          </a:p>
        </p:txBody>
      </p:sp>
      <p:sp>
        <p:nvSpPr>
          <p:cNvPr id="12" name="AutoShape 10"/>
          <p:cNvSpPr>
            <a:spLocks noChangeArrowheads="1"/>
          </p:cNvSpPr>
          <p:nvPr/>
        </p:nvSpPr>
        <p:spPr bwMode="gray">
          <a:xfrm>
            <a:off x="8373040" y="2058084"/>
            <a:ext cx="2484320" cy="479875"/>
          </a:xfrm>
          <a:prstGeom prst="roundRect">
            <a:avLst>
              <a:gd name="adj" fmla="val 50000"/>
            </a:avLst>
          </a:prstGeom>
          <a:solidFill>
            <a:srgbClr val="005F43"/>
          </a:solidFill>
          <a:ln w="9525">
            <a:noFill/>
            <a:round/>
            <a:headEnd/>
            <a:tailEnd/>
          </a:ln>
          <a:effectLst/>
        </p:spPr>
        <p:txBody>
          <a:bodyPr wrap="none" anchor="ctr"/>
          <a:lstStyle/>
          <a:p>
            <a:pPr algn="ctr">
              <a:defRPr/>
            </a:pPr>
            <a:r>
              <a:rPr lang="vi-VN" sz="2400" b="1" dirty="0">
                <a:solidFill>
                  <a:schemeClr val="bg1"/>
                </a:solidFill>
                <a:latin typeface="Times New Roman" panose="02020603050405020304" pitchFamily="18" charset="0"/>
                <a:cs typeface="Times New Roman" panose="02020603050405020304" pitchFamily="18" charset="0"/>
              </a:rPr>
              <a:t>+ Đoạn (3): </a:t>
            </a:r>
            <a:endParaRPr lang="zh-CN" altLang="en-US" sz="24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 name="Freeform 13"/>
          <p:cNvSpPr>
            <a:spLocks/>
          </p:cNvSpPr>
          <p:nvPr/>
        </p:nvSpPr>
        <p:spPr bwMode="gray">
          <a:xfrm>
            <a:off x="3323890" y="1832056"/>
            <a:ext cx="1955291" cy="1187479"/>
          </a:xfrm>
          <a:custGeom>
            <a:avLst/>
            <a:gdLst/>
            <a:ahLst/>
            <a:cxnLst>
              <a:cxn ang="0">
                <a:pos x="0" y="774"/>
              </a:cxn>
              <a:cxn ang="0">
                <a:pos x="2" y="770"/>
              </a:cxn>
              <a:cxn ang="0">
                <a:pos x="8" y="754"/>
              </a:cxn>
              <a:cxn ang="0">
                <a:pos x="16" y="730"/>
              </a:cxn>
              <a:cxn ang="0">
                <a:pos x="32" y="698"/>
              </a:cxn>
              <a:cxn ang="0">
                <a:pos x="50" y="660"/>
              </a:cxn>
              <a:cxn ang="0">
                <a:pos x="76" y="618"/>
              </a:cxn>
              <a:cxn ang="0">
                <a:pos x="106" y="574"/>
              </a:cxn>
              <a:cxn ang="0">
                <a:pos x="142" y="528"/>
              </a:cxn>
              <a:cxn ang="0">
                <a:pos x="186" y="482"/>
              </a:cxn>
              <a:cxn ang="0">
                <a:pos x="236" y="438"/>
              </a:cxn>
              <a:cxn ang="0">
                <a:pos x="294" y="398"/>
              </a:cxn>
              <a:cxn ang="0">
                <a:pos x="360" y="360"/>
              </a:cxn>
              <a:cxn ang="0">
                <a:pos x="426" y="332"/>
              </a:cxn>
              <a:cxn ang="0">
                <a:pos x="488" y="314"/>
              </a:cxn>
              <a:cxn ang="0">
                <a:pos x="544" y="304"/>
              </a:cxn>
              <a:cxn ang="0">
                <a:pos x="594" y="300"/>
              </a:cxn>
              <a:cxn ang="0">
                <a:pos x="638" y="300"/>
              </a:cxn>
              <a:cxn ang="0">
                <a:pos x="678" y="304"/>
              </a:cxn>
              <a:cxn ang="0">
                <a:pos x="710" y="312"/>
              </a:cxn>
              <a:cxn ang="0">
                <a:pos x="736" y="320"/>
              </a:cxn>
              <a:cxn ang="0">
                <a:pos x="754" y="326"/>
              </a:cxn>
              <a:cxn ang="0">
                <a:pos x="766" y="332"/>
              </a:cxn>
              <a:cxn ang="0">
                <a:pos x="770" y="334"/>
              </a:cxn>
              <a:cxn ang="0">
                <a:pos x="680" y="476"/>
              </a:cxn>
              <a:cxn ang="0">
                <a:pos x="982" y="370"/>
              </a:cxn>
              <a:cxn ang="0">
                <a:pos x="912" y="0"/>
              </a:cxn>
              <a:cxn ang="0">
                <a:pos x="854" y="150"/>
              </a:cxn>
              <a:cxn ang="0">
                <a:pos x="850" y="148"/>
              </a:cxn>
              <a:cxn ang="0">
                <a:pos x="838" y="142"/>
              </a:cxn>
              <a:cxn ang="0">
                <a:pos x="822" y="134"/>
              </a:cxn>
              <a:cxn ang="0">
                <a:pos x="798" y="126"/>
              </a:cxn>
              <a:cxn ang="0">
                <a:pos x="768" y="120"/>
              </a:cxn>
              <a:cxn ang="0">
                <a:pos x="732" y="114"/>
              </a:cxn>
              <a:cxn ang="0">
                <a:pos x="692" y="110"/>
              </a:cxn>
              <a:cxn ang="0">
                <a:pos x="646" y="110"/>
              </a:cxn>
              <a:cxn ang="0">
                <a:pos x="596" y="116"/>
              </a:cxn>
              <a:cxn ang="0">
                <a:pos x="540" y="126"/>
              </a:cxn>
              <a:cxn ang="0">
                <a:pos x="482" y="146"/>
              </a:cxn>
              <a:cxn ang="0">
                <a:pos x="422" y="172"/>
              </a:cxn>
              <a:cxn ang="0">
                <a:pos x="356" y="210"/>
              </a:cxn>
              <a:cxn ang="0">
                <a:pos x="290" y="258"/>
              </a:cxn>
              <a:cxn ang="0">
                <a:pos x="230" y="310"/>
              </a:cxn>
              <a:cxn ang="0">
                <a:pos x="178" y="364"/>
              </a:cxn>
              <a:cxn ang="0">
                <a:pos x="136" y="422"/>
              </a:cxn>
              <a:cxn ang="0">
                <a:pos x="100" y="480"/>
              </a:cxn>
              <a:cxn ang="0">
                <a:pos x="72" y="536"/>
              </a:cxn>
              <a:cxn ang="0">
                <a:pos x="48" y="590"/>
              </a:cxn>
              <a:cxn ang="0">
                <a:pos x="30" y="640"/>
              </a:cxn>
              <a:cxn ang="0">
                <a:pos x="18" y="684"/>
              </a:cxn>
              <a:cxn ang="0">
                <a:pos x="8" y="722"/>
              </a:cxn>
              <a:cxn ang="0">
                <a:pos x="4" y="750"/>
              </a:cxn>
              <a:cxn ang="0">
                <a:pos x="0" y="768"/>
              </a:cxn>
              <a:cxn ang="0">
                <a:pos x="0" y="774"/>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solidFill>
            <a:schemeClr val="tx2"/>
          </a:solidFill>
          <a:ln w="12700">
            <a:noFill/>
            <a:prstDash val="solid"/>
            <a:round/>
            <a:headEnd/>
            <a:tailEnd/>
          </a:ln>
        </p:spPr>
        <p:txBody>
          <a:bodyPr/>
          <a:lstStyle/>
          <a:p>
            <a:pPr>
              <a:defRPr/>
            </a:pPr>
            <a:endParaRPr lang="zh-CN" altLang="en-US" sz="2400">
              <a:latin typeface="Times New Roman" panose="02020603050405020304" pitchFamily="18" charset="0"/>
              <a:ea typeface="宋体" pitchFamily="2" charset="-122"/>
              <a:cs typeface="Times New Roman" panose="02020603050405020304" pitchFamily="18" charset="0"/>
            </a:endParaRPr>
          </a:p>
        </p:txBody>
      </p:sp>
      <p:sp>
        <p:nvSpPr>
          <p:cNvPr id="14" name="AutoShape 17"/>
          <p:cNvSpPr>
            <a:spLocks noChangeArrowheads="1"/>
          </p:cNvSpPr>
          <p:nvPr/>
        </p:nvSpPr>
        <p:spPr bwMode="auto">
          <a:xfrm>
            <a:off x="1220474" y="3229661"/>
            <a:ext cx="3059903" cy="3023213"/>
          </a:xfrm>
          <a:prstGeom prst="roundRect">
            <a:avLst>
              <a:gd name="adj" fmla="val 4690"/>
            </a:avLst>
          </a:prstGeom>
          <a:noFill/>
          <a:ln w="12700">
            <a:solidFill>
              <a:schemeClr val="tx2">
                <a:lumMod val="75000"/>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400">
              <a:latin typeface="Times New Roman" panose="02020603050405020304" pitchFamily="18" charset="0"/>
              <a:cs typeface="Times New Roman" panose="02020603050405020304" pitchFamily="18" charset="0"/>
            </a:endParaRPr>
          </a:p>
        </p:txBody>
      </p:sp>
      <p:sp>
        <p:nvSpPr>
          <p:cNvPr id="15" name="AutoShape 18"/>
          <p:cNvSpPr>
            <a:spLocks noChangeArrowheads="1"/>
          </p:cNvSpPr>
          <p:nvPr/>
        </p:nvSpPr>
        <p:spPr bwMode="gray">
          <a:xfrm>
            <a:off x="1508265" y="3083058"/>
            <a:ext cx="2484320" cy="479875"/>
          </a:xfrm>
          <a:prstGeom prst="roundRect">
            <a:avLst>
              <a:gd name="adj" fmla="val 50000"/>
            </a:avLst>
          </a:prstGeom>
          <a:solidFill>
            <a:schemeClr val="tx2"/>
          </a:solidFill>
          <a:ln w="9525">
            <a:noFill/>
            <a:round/>
            <a:headEnd/>
            <a:tailEnd/>
          </a:ln>
          <a:effectLst/>
        </p:spPr>
        <p:txBody>
          <a:bodyPr wrap="none" anchor="ctr"/>
          <a:lstStyle/>
          <a:p>
            <a:pPr algn="ctr">
              <a:defRPr/>
            </a:pPr>
            <a:r>
              <a:rPr lang="en-US" altLang="zh-CN" sz="24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b="1" dirty="0" err="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Mở</a:t>
            </a:r>
            <a:r>
              <a:rPr lang="en-US" altLang="zh-CN" sz="24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b="1" dirty="0" err="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đầu</a:t>
            </a:r>
            <a:endParaRPr lang="zh-CN" altLang="en-US" sz="24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6" name="Text Box 10"/>
          <p:cNvSpPr txBox="1">
            <a:spLocks noChangeArrowheads="1"/>
          </p:cNvSpPr>
          <p:nvPr/>
        </p:nvSpPr>
        <p:spPr bwMode="auto">
          <a:xfrm>
            <a:off x="1296718" y="3758370"/>
            <a:ext cx="2831263" cy="2262247"/>
          </a:xfrm>
          <a:prstGeom prst="rect">
            <a:avLst/>
          </a:prstGeom>
          <a:noFill/>
          <a:ln w="9525">
            <a:noFill/>
            <a:miter lim="800000"/>
            <a:headEnd/>
            <a:tailEnd/>
          </a:ln>
        </p:spPr>
        <p:txBody>
          <a:bodyPr wrap="square" lIns="60944" tIns="30472" rIns="60944" bIns="30472">
            <a:noAutofit/>
          </a:bodyPr>
          <a:lstStyle/>
          <a:p>
            <a:pPr lvl="0" algn="ctr">
              <a:lnSpc>
                <a:spcPct val="150000"/>
              </a:lnSpc>
              <a:defRPr/>
            </a:pPr>
            <a:r>
              <a:rPr lang="vi-VN" sz="2400" dirty="0">
                <a:latin typeface="Times New Roman" panose="02020603050405020304" pitchFamily="18" charset="0"/>
                <a:cs typeface="Times New Roman" panose="02020603050405020304" pitchFamily="18" charset="0"/>
              </a:rPr>
              <a:t>Tác giả đánh giá về hai câu đầu bài ca dao ở đoạn (2) và (3)</a:t>
            </a:r>
            <a:endParaRPr lang="zh-CN" altLang="en-US" sz="2400" dirty="0">
              <a:solidFill>
                <a:schemeClr val="tx1">
                  <a:lumMod val="50000"/>
                  <a:lumOff val="50000"/>
                </a:schemeClr>
              </a:solidFill>
              <a:latin typeface="Times New Roman" panose="02020603050405020304" pitchFamily="18" charset="0"/>
              <a:ea typeface="微软雅黑" pitchFamily="34" charset="-122"/>
              <a:cs typeface="Times New Roman" panose="02020603050405020304" pitchFamily="18" charset="0"/>
            </a:endParaRPr>
          </a:p>
        </p:txBody>
      </p:sp>
      <p:sp>
        <p:nvSpPr>
          <p:cNvPr id="17" name="Text Box 10"/>
          <p:cNvSpPr txBox="1">
            <a:spLocks noChangeArrowheads="1"/>
          </p:cNvSpPr>
          <p:nvPr/>
        </p:nvSpPr>
        <p:spPr bwMode="auto">
          <a:xfrm>
            <a:off x="4791599" y="3375172"/>
            <a:ext cx="2593029" cy="2262247"/>
          </a:xfrm>
          <a:prstGeom prst="rect">
            <a:avLst/>
          </a:prstGeom>
          <a:noFill/>
          <a:ln w="9525">
            <a:noFill/>
            <a:miter lim="800000"/>
            <a:headEnd/>
            <a:tailEnd/>
          </a:ln>
        </p:spPr>
        <p:txBody>
          <a:bodyPr wrap="square" lIns="60944" tIns="30472" rIns="60944" bIns="30472">
            <a:noAutofit/>
          </a:bodyPr>
          <a:lstStyle/>
          <a:p>
            <a:pPr algn="just"/>
            <a:r>
              <a:rPr lang="vi-VN" sz="2400" dirty="0">
                <a:latin typeface="Times New Roman" panose="02020603050405020304" pitchFamily="18" charset="0"/>
                <a:cs typeface="Times New Roman" panose="02020603050405020304" pitchFamily="18" charset="0"/>
              </a:rPr>
              <a:t>Nêu ý kiến “ngay từ hai câu đầu, hình ảnh cô gái đi thăm đồng đã xuất hiện rõ nét và sống động”.</a:t>
            </a:r>
            <a:endParaRPr lang="en-VN" sz="2400" dirty="0">
              <a:latin typeface="Times New Roman" panose="02020603050405020304" pitchFamily="18" charset="0"/>
              <a:cs typeface="Times New Roman" panose="02020603050405020304" pitchFamily="18" charset="0"/>
            </a:endParaRPr>
          </a:p>
        </p:txBody>
      </p:sp>
      <p:sp>
        <p:nvSpPr>
          <p:cNvPr id="18" name="Text Box 10"/>
          <p:cNvSpPr txBox="1">
            <a:spLocks noChangeArrowheads="1"/>
          </p:cNvSpPr>
          <p:nvPr/>
        </p:nvSpPr>
        <p:spPr bwMode="auto">
          <a:xfrm>
            <a:off x="7937016" y="2646509"/>
            <a:ext cx="3370321" cy="2616867"/>
          </a:xfrm>
          <a:prstGeom prst="rect">
            <a:avLst/>
          </a:prstGeom>
          <a:noFill/>
          <a:ln w="9525">
            <a:noFill/>
            <a:miter lim="800000"/>
            <a:headEnd/>
            <a:tailEnd/>
          </a:ln>
        </p:spPr>
        <p:txBody>
          <a:bodyPr wrap="square" lIns="60944" tIns="30472" rIns="60944" bIns="30472">
            <a:noAutofit/>
          </a:bodyPr>
          <a:lstStyle/>
          <a:p>
            <a:pPr algn="just"/>
            <a:r>
              <a:rPr lang="vi-VN" sz="2400" dirty="0">
                <a:latin typeface="Times New Roman" panose="02020603050405020304" pitchFamily="18" charset="0"/>
                <a:cs typeface="Times New Roman" panose="02020603050405020304" pitchFamily="18" charset="0"/>
              </a:rPr>
              <a:t>Nêu ý kiến: Hai câu đầu đều không có chủ ngữ khiến cho người nghe, người đọc đồng cảm với cô gái, và cảm nhận rõ hơn về sự mênh mông bát ngát của cánh đồng.</a:t>
            </a:r>
            <a:endParaRPr lang="en-VN" sz="2400" dirty="0">
              <a:latin typeface="Times New Roman" panose="02020603050405020304" pitchFamily="18" charset="0"/>
              <a:cs typeface="Times New Roman" panose="02020603050405020304" pitchFamily="18" charset="0"/>
            </a:endParaRPr>
          </a:p>
        </p:txBody>
      </p:sp>
      <p:sp>
        <p:nvSpPr>
          <p:cNvPr id="19" name="标题 18"/>
          <p:cNvSpPr>
            <a:spLocks noGrp="1"/>
          </p:cNvSpPr>
          <p:nvPr>
            <p:ph type="title"/>
          </p:nvPr>
        </p:nvSpPr>
        <p:spPr>
          <a:xfrm>
            <a:off x="1220474" y="934566"/>
            <a:ext cx="10515600" cy="632402"/>
          </a:xfrm>
        </p:spPr>
        <p:txBody>
          <a:bodyPr>
            <a:normAutofit/>
          </a:bodyPr>
          <a:lstStyle/>
          <a:p>
            <a:r>
              <a:rPr lang="en-US" altLang="zh-CN" dirty="0">
                <a:latin typeface="Times New Roman" panose="02020603050405020304" pitchFamily="18" charset="0"/>
                <a:cs typeface="Times New Roman" panose="02020603050405020304" pitchFamily="18" charset="0"/>
              </a:rPr>
              <a:t>a. Hai </a:t>
            </a:r>
            <a:r>
              <a:rPr lang="en-US" altLang="zh-CN" dirty="0" err="1">
                <a:latin typeface="Times New Roman" panose="02020603050405020304" pitchFamily="18" charset="0"/>
                <a:cs typeface="Times New Roman" panose="02020603050405020304" pitchFamily="18" charset="0"/>
              </a:rPr>
              <a:t>câu</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đầu</a:t>
            </a:r>
            <a:endParaRPr lang="zh-CN" altLang="en-US" dirty="0">
              <a:latin typeface="Times New Roman" panose="02020603050405020304" pitchFamily="18" charset="0"/>
              <a:cs typeface="Times New Roman" panose="02020603050405020304" pitchFamily="18" charset="0"/>
            </a:endParaRPr>
          </a:p>
        </p:txBody>
      </p:sp>
      <p:sp>
        <p:nvSpPr>
          <p:cNvPr id="20" name="标题 14">
            <a:extLst>
              <a:ext uri="{FF2B5EF4-FFF2-40B4-BE49-F238E27FC236}">
                <a16:creationId xmlns:a16="http://schemas.microsoft.com/office/drawing/2014/main" id="{E772B4D4-4093-AA62-5A9F-631A7696B5A9}"/>
              </a:ext>
            </a:extLst>
          </p:cNvPr>
          <p:cNvSpPr txBox="1">
            <a:spLocks/>
          </p:cNvSpPr>
          <p:nvPr/>
        </p:nvSpPr>
        <p:spPr>
          <a:xfrm>
            <a:off x="1220474" y="285996"/>
            <a:ext cx="10515600" cy="6324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r>
              <a:rPr lang="vi-VN">
                <a:latin typeface="Times New Roman" panose="02020603050405020304" pitchFamily="18" charset="0"/>
                <a:cs typeface="Times New Roman" panose="02020603050405020304" pitchFamily="18" charset="0"/>
              </a:rPr>
              <a:t>2. </a:t>
            </a:r>
            <a:r>
              <a:rPr lang="nl-NL">
                <a:latin typeface="Times New Roman" panose="02020603050405020304" pitchFamily="18" charset="0"/>
                <a:cs typeface="Times New Roman" panose="02020603050405020304" pitchFamily="18" charset="0"/>
              </a:rPr>
              <a:t>Cảm nhận, đánh giá bài ca dao </a:t>
            </a:r>
            <a:endParaRPr lang="en-V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5896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outVertical)">
                                      <p:cBhvr>
                                        <p:cTn id="7" dur="500"/>
                                        <p:tgtEl>
                                          <p:spTgt spid="1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outVertical)">
                                      <p:cBhvr>
                                        <p:cTn id="23" dur="500"/>
                                        <p:tgtEl>
                                          <p:spTgt spid="10"/>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500"/>
                                        <p:tgtEl>
                                          <p:spTgt spid="9"/>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down)">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par>
                                <p:cTn id="35" presetID="16" presetClass="entr" presetSubtype="37"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outVertical)">
                                      <p:cBhvr>
                                        <p:cTn id="37" dur="500"/>
                                        <p:tgtEl>
                                          <p:spTgt spid="12"/>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up)">
                                      <p:cBhvr>
                                        <p:cTn id="40" dur="500"/>
                                        <p:tgtEl>
                                          <p:spTgt spid="11"/>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87145-8D1F-E042-9585-EF5A98C1C66C}"/>
              </a:ext>
            </a:extLst>
          </p:cNvPr>
          <p:cNvSpPr>
            <a:spLocks noGrp="1"/>
          </p:cNvSpPr>
          <p:nvPr>
            <p:ph type="title"/>
          </p:nvPr>
        </p:nvSpPr>
        <p:spPr>
          <a:xfrm>
            <a:off x="1378089" y="482720"/>
            <a:ext cx="10515600" cy="632402"/>
          </a:xfrm>
        </p:spPr>
        <p:txBody>
          <a:bodyPr>
            <a:noAutofit/>
          </a:bodyPr>
          <a:lstStyle/>
          <a:p>
            <a:r>
              <a:rPr lang="en-VN" sz="4000" dirty="0">
                <a:latin typeface="Times New Roman" panose="02020603050405020304" pitchFamily="18" charset="0"/>
                <a:cs typeface="Times New Roman" panose="02020603050405020304" pitchFamily="18" charset="0"/>
              </a:rPr>
              <a:t>b. Hai câu cuối</a:t>
            </a:r>
          </a:p>
        </p:txBody>
      </p:sp>
      <p:sp>
        <p:nvSpPr>
          <p:cNvPr id="5" name="Freeform 4">
            <a:extLst>
              <a:ext uri="{FF2B5EF4-FFF2-40B4-BE49-F238E27FC236}">
                <a16:creationId xmlns:a16="http://schemas.microsoft.com/office/drawing/2014/main" id="{4353087F-905A-AD4E-A5B1-016AD31AC7CD}"/>
              </a:ext>
            </a:extLst>
          </p:cNvPr>
          <p:cNvSpPr/>
          <p:nvPr/>
        </p:nvSpPr>
        <p:spPr>
          <a:xfrm>
            <a:off x="479236" y="2739685"/>
            <a:ext cx="2829689" cy="1414844"/>
          </a:xfrm>
          <a:custGeom>
            <a:avLst/>
            <a:gdLst>
              <a:gd name="connsiteX0" fmla="*/ 0 w 2829689"/>
              <a:gd name="connsiteY0" fmla="*/ 141484 h 1414844"/>
              <a:gd name="connsiteX1" fmla="*/ 141484 w 2829689"/>
              <a:gd name="connsiteY1" fmla="*/ 0 h 1414844"/>
              <a:gd name="connsiteX2" fmla="*/ 2688205 w 2829689"/>
              <a:gd name="connsiteY2" fmla="*/ 0 h 1414844"/>
              <a:gd name="connsiteX3" fmla="*/ 2829689 w 2829689"/>
              <a:gd name="connsiteY3" fmla="*/ 141484 h 1414844"/>
              <a:gd name="connsiteX4" fmla="*/ 2829689 w 2829689"/>
              <a:gd name="connsiteY4" fmla="*/ 1273360 h 1414844"/>
              <a:gd name="connsiteX5" fmla="*/ 2688205 w 2829689"/>
              <a:gd name="connsiteY5" fmla="*/ 1414844 h 1414844"/>
              <a:gd name="connsiteX6" fmla="*/ 141484 w 2829689"/>
              <a:gd name="connsiteY6" fmla="*/ 1414844 h 1414844"/>
              <a:gd name="connsiteX7" fmla="*/ 0 w 2829689"/>
              <a:gd name="connsiteY7" fmla="*/ 1273360 h 1414844"/>
              <a:gd name="connsiteX8" fmla="*/ 0 w 2829689"/>
              <a:gd name="connsiteY8" fmla="*/ 141484 h 141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9689" h="1414844">
                <a:moveTo>
                  <a:pt x="0" y="141484"/>
                </a:moveTo>
                <a:cubicBezTo>
                  <a:pt x="0" y="63345"/>
                  <a:pt x="63345" y="0"/>
                  <a:pt x="141484" y="0"/>
                </a:cubicBezTo>
                <a:lnTo>
                  <a:pt x="2688205" y="0"/>
                </a:lnTo>
                <a:cubicBezTo>
                  <a:pt x="2766344" y="0"/>
                  <a:pt x="2829689" y="63345"/>
                  <a:pt x="2829689" y="141484"/>
                </a:cubicBezTo>
                <a:lnTo>
                  <a:pt x="2829689" y="1273360"/>
                </a:lnTo>
                <a:cubicBezTo>
                  <a:pt x="2829689" y="1351499"/>
                  <a:pt x="2766344" y="1414844"/>
                  <a:pt x="2688205" y="1414844"/>
                </a:cubicBezTo>
                <a:lnTo>
                  <a:pt x="141484" y="1414844"/>
                </a:lnTo>
                <a:cubicBezTo>
                  <a:pt x="63345" y="1414844"/>
                  <a:pt x="0" y="1351499"/>
                  <a:pt x="0" y="1273360"/>
                </a:cubicBezTo>
                <a:lnTo>
                  <a:pt x="0" y="141484"/>
                </a:lnTo>
                <a:close/>
              </a:path>
            </a:pathLst>
          </a:custGeom>
          <a:solidFill>
            <a:srgbClr val="CA520A"/>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679" tIns="56679" rIns="56679" bIns="56679"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Times New Roman" panose="02020603050405020304" pitchFamily="18" charset="0"/>
                <a:cs typeface="Times New Roman" panose="02020603050405020304" pitchFamily="18" charset="0"/>
              </a:rPr>
              <a:t>* HAI CÂI CUỐI</a:t>
            </a:r>
          </a:p>
        </p:txBody>
      </p:sp>
      <p:sp>
        <p:nvSpPr>
          <p:cNvPr id="6" name="Freeform 5">
            <a:extLst>
              <a:ext uri="{FF2B5EF4-FFF2-40B4-BE49-F238E27FC236}">
                <a16:creationId xmlns:a16="http://schemas.microsoft.com/office/drawing/2014/main" id="{09F8C943-C0AB-A147-9E9F-2FA3633E1F87}"/>
              </a:ext>
            </a:extLst>
          </p:cNvPr>
          <p:cNvSpPr/>
          <p:nvPr/>
        </p:nvSpPr>
        <p:spPr>
          <a:xfrm rot="18770822">
            <a:off x="3042655" y="2813709"/>
            <a:ext cx="1664416" cy="46494"/>
          </a:xfrm>
          <a:custGeom>
            <a:avLst/>
            <a:gdLst>
              <a:gd name="connsiteX0" fmla="*/ 0 w 1664416"/>
              <a:gd name="connsiteY0" fmla="*/ 23247 h 46494"/>
              <a:gd name="connsiteX1" fmla="*/ 1664416 w 1664416"/>
              <a:gd name="connsiteY1" fmla="*/ 23247 h 46494"/>
            </a:gdLst>
            <a:ahLst/>
            <a:cxnLst>
              <a:cxn ang="0">
                <a:pos x="connsiteX0" y="connsiteY0"/>
              </a:cxn>
              <a:cxn ang="0">
                <a:pos x="connsiteX1" y="connsiteY1"/>
              </a:cxn>
            </a:cxnLst>
            <a:rect l="l" t="t" r="r" b="b"/>
            <a:pathLst>
              <a:path w="1664416" h="46494">
                <a:moveTo>
                  <a:pt x="0" y="23247"/>
                </a:moveTo>
                <a:lnTo>
                  <a:pt x="1664416" y="2324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803298" tIns="-18364" rIns="803298" bIns="-18363" numCol="1" spcCol="1270" anchor="ctr" anchorCtr="0">
            <a:noAutofit/>
          </a:bodyPr>
          <a:lstStyle/>
          <a:p>
            <a:pPr marL="0" lvl="0" indent="0" algn="ctr" defTabSz="266700">
              <a:lnSpc>
                <a:spcPct val="90000"/>
              </a:lnSpc>
              <a:spcBef>
                <a:spcPct val="0"/>
              </a:spcBef>
              <a:spcAft>
                <a:spcPct val="35000"/>
              </a:spcAft>
              <a:buNone/>
            </a:pPr>
            <a:endParaRPr lang="en-US" sz="600" kern="1200">
              <a:latin typeface="Times New Roman" panose="02020603050405020304" pitchFamily="18" charset="0"/>
              <a:cs typeface="Times New Roman" panose="02020603050405020304" pitchFamily="18" charset="0"/>
            </a:endParaRPr>
          </a:p>
        </p:txBody>
      </p:sp>
      <p:sp>
        <p:nvSpPr>
          <p:cNvPr id="7" name="Freeform 6">
            <a:extLst>
              <a:ext uri="{FF2B5EF4-FFF2-40B4-BE49-F238E27FC236}">
                <a16:creationId xmlns:a16="http://schemas.microsoft.com/office/drawing/2014/main" id="{FCCEFBAA-0D61-EC41-93B4-6ABA8803586C}"/>
              </a:ext>
            </a:extLst>
          </p:cNvPr>
          <p:cNvSpPr/>
          <p:nvPr/>
        </p:nvSpPr>
        <p:spPr>
          <a:xfrm>
            <a:off x="4440801" y="1519382"/>
            <a:ext cx="2829689" cy="1414844"/>
          </a:xfrm>
          <a:custGeom>
            <a:avLst/>
            <a:gdLst>
              <a:gd name="connsiteX0" fmla="*/ 0 w 2829689"/>
              <a:gd name="connsiteY0" fmla="*/ 141484 h 1414844"/>
              <a:gd name="connsiteX1" fmla="*/ 141484 w 2829689"/>
              <a:gd name="connsiteY1" fmla="*/ 0 h 1414844"/>
              <a:gd name="connsiteX2" fmla="*/ 2688205 w 2829689"/>
              <a:gd name="connsiteY2" fmla="*/ 0 h 1414844"/>
              <a:gd name="connsiteX3" fmla="*/ 2829689 w 2829689"/>
              <a:gd name="connsiteY3" fmla="*/ 141484 h 1414844"/>
              <a:gd name="connsiteX4" fmla="*/ 2829689 w 2829689"/>
              <a:gd name="connsiteY4" fmla="*/ 1273360 h 1414844"/>
              <a:gd name="connsiteX5" fmla="*/ 2688205 w 2829689"/>
              <a:gd name="connsiteY5" fmla="*/ 1414844 h 1414844"/>
              <a:gd name="connsiteX6" fmla="*/ 141484 w 2829689"/>
              <a:gd name="connsiteY6" fmla="*/ 1414844 h 1414844"/>
              <a:gd name="connsiteX7" fmla="*/ 0 w 2829689"/>
              <a:gd name="connsiteY7" fmla="*/ 1273360 h 1414844"/>
              <a:gd name="connsiteX8" fmla="*/ 0 w 2829689"/>
              <a:gd name="connsiteY8" fmla="*/ 141484 h 141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9689" h="1414844">
                <a:moveTo>
                  <a:pt x="0" y="141484"/>
                </a:moveTo>
                <a:cubicBezTo>
                  <a:pt x="0" y="63345"/>
                  <a:pt x="63345" y="0"/>
                  <a:pt x="141484" y="0"/>
                </a:cubicBezTo>
                <a:lnTo>
                  <a:pt x="2688205" y="0"/>
                </a:lnTo>
                <a:cubicBezTo>
                  <a:pt x="2766344" y="0"/>
                  <a:pt x="2829689" y="63345"/>
                  <a:pt x="2829689" y="141484"/>
                </a:cubicBezTo>
                <a:lnTo>
                  <a:pt x="2829689" y="1273360"/>
                </a:lnTo>
                <a:cubicBezTo>
                  <a:pt x="2829689" y="1351499"/>
                  <a:pt x="2766344" y="1414844"/>
                  <a:pt x="2688205" y="1414844"/>
                </a:cubicBezTo>
                <a:lnTo>
                  <a:pt x="141484" y="1414844"/>
                </a:lnTo>
                <a:cubicBezTo>
                  <a:pt x="63345" y="1414844"/>
                  <a:pt x="0" y="1351499"/>
                  <a:pt x="0" y="1273360"/>
                </a:cubicBezTo>
                <a:lnTo>
                  <a:pt x="0" y="141484"/>
                </a:lnTo>
                <a:close/>
              </a:path>
            </a:pathLst>
          </a:custGeom>
          <a:solidFill>
            <a:schemeClr val="accent6">
              <a:lumMod val="90000"/>
              <a:lumOff val="10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56679" tIns="56679" rIns="56679" bIns="56679" numCol="1" spcCol="1270" anchor="ctr" anchorCtr="0">
            <a:noAutofit/>
          </a:bodyPr>
          <a:lstStyle/>
          <a:p>
            <a:pPr marL="0" lvl="0" indent="0" algn="ctr" defTabSz="1066800">
              <a:lnSpc>
                <a:spcPct val="90000"/>
              </a:lnSpc>
              <a:spcBef>
                <a:spcPct val="0"/>
              </a:spcBef>
              <a:spcAft>
                <a:spcPct val="35000"/>
              </a:spcAft>
              <a:buNone/>
            </a:pPr>
            <a:r>
              <a:rPr lang="vi-VN" sz="2400" kern="1200" dirty="0">
                <a:latin typeface="Times New Roman" panose="02020603050405020304" pitchFamily="18" charset="0"/>
                <a:cs typeface="Times New Roman" panose="02020603050405020304" pitchFamily="18" charset="0"/>
              </a:rPr>
              <a:t>Dẫn dắt bằng kiểu kết cấu </a:t>
            </a:r>
            <a:r>
              <a:rPr lang="vi-VN" sz="2400" i="1" kern="1200" dirty="0">
                <a:latin typeface="Times New Roman" panose="02020603050405020304" pitchFamily="18" charset="0"/>
                <a:cs typeface="Times New Roman" panose="02020603050405020304" pitchFamily="18" charset="0"/>
              </a:rPr>
              <a:t>“nếu như…thì…”</a:t>
            </a:r>
            <a:endParaRPr lang="en-US" sz="2400" kern="1200" dirty="0">
              <a:latin typeface="Times New Roman" panose="02020603050405020304" pitchFamily="18" charset="0"/>
              <a:cs typeface="Times New Roman" panose="02020603050405020304" pitchFamily="18" charset="0"/>
            </a:endParaRPr>
          </a:p>
        </p:txBody>
      </p:sp>
      <p:sp>
        <p:nvSpPr>
          <p:cNvPr id="8" name="Freeform 7">
            <a:extLst>
              <a:ext uri="{FF2B5EF4-FFF2-40B4-BE49-F238E27FC236}">
                <a16:creationId xmlns:a16="http://schemas.microsoft.com/office/drawing/2014/main" id="{09187ADE-83BD-6248-903E-0ADF044D9DAF}"/>
              </a:ext>
            </a:extLst>
          </p:cNvPr>
          <p:cNvSpPr/>
          <p:nvPr/>
        </p:nvSpPr>
        <p:spPr>
          <a:xfrm>
            <a:off x="7270490" y="2203557"/>
            <a:ext cx="1131875" cy="46494"/>
          </a:xfrm>
          <a:custGeom>
            <a:avLst/>
            <a:gdLst>
              <a:gd name="connsiteX0" fmla="*/ 0 w 1131875"/>
              <a:gd name="connsiteY0" fmla="*/ 23247 h 46494"/>
              <a:gd name="connsiteX1" fmla="*/ 1131875 w 1131875"/>
              <a:gd name="connsiteY1" fmla="*/ 23247 h 46494"/>
            </a:gdLst>
            <a:ahLst/>
            <a:cxnLst>
              <a:cxn ang="0">
                <a:pos x="connsiteX0" y="connsiteY0"/>
              </a:cxn>
              <a:cxn ang="0">
                <a:pos x="connsiteX1" y="connsiteY1"/>
              </a:cxn>
            </a:cxnLst>
            <a:rect l="l" t="t" r="r" b="b"/>
            <a:pathLst>
              <a:path w="1131875" h="46494">
                <a:moveTo>
                  <a:pt x="0" y="23247"/>
                </a:moveTo>
                <a:lnTo>
                  <a:pt x="1131875" y="23247"/>
                </a:lnTo>
              </a:path>
            </a:pathLst>
          </a:custGeom>
          <a:noFill/>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txBody>
          <a:bodyPr spcFirstLastPara="0" vert="horz" wrap="square" lIns="550341" tIns="-5050" rIns="550341" bIns="-5049" numCol="1" spcCol="1270" anchor="ctr" anchorCtr="0">
            <a:noAutofit/>
          </a:bodyPr>
          <a:lstStyle/>
          <a:p>
            <a:pPr marL="0" lvl="0" indent="0" algn="ctr" defTabSz="222250">
              <a:lnSpc>
                <a:spcPct val="90000"/>
              </a:lnSpc>
              <a:spcBef>
                <a:spcPct val="0"/>
              </a:spcBef>
              <a:spcAft>
                <a:spcPct val="35000"/>
              </a:spcAft>
              <a:buNone/>
            </a:pPr>
            <a:endParaRPr lang="en-US" sz="500" kern="1200">
              <a:latin typeface="Times New Roman" panose="02020603050405020304" pitchFamily="18" charset="0"/>
              <a:cs typeface="Times New Roman" panose="02020603050405020304" pitchFamily="18" charset="0"/>
            </a:endParaRPr>
          </a:p>
        </p:txBody>
      </p:sp>
      <p:sp>
        <p:nvSpPr>
          <p:cNvPr id="9" name="Freeform 8">
            <a:extLst>
              <a:ext uri="{FF2B5EF4-FFF2-40B4-BE49-F238E27FC236}">
                <a16:creationId xmlns:a16="http://schemas.microsoft.com/office/drawing/2014/main" id="{CC750105-0C52-244A-84D4-2B102CF49727}"/>
              </a:ext>
            </a:extLst>
          </p:cNvPr>
          <p:cNvSpPr/>
          <p:nvPr/>
        </p:nvSpPr>
        <p:spPr>
          <a:xfrm>
            <a:off x="8402366" y="1519382"/>
            <a:ext cx="2829689" cy="1414844"/>
          </a:xfrm>
          <a:custGeom>
            <a:avLst/>
            <a:gdLst>
              <a:gd name="connsiteX0" fmla="*/ 0 w 2829689"/>
              <a:gd name="connsiteY0" fmla="*/ 141484 h 1414844"/>
              <a:gd name="connsiteX1" fmla="*/ 141484 w 2829689"/>
              <a:gd name="connsiteY1" fmla="*/ 0 h 1414844"/>
              <a:gd name="connsiteX2" fmla="*/ 2688205 w 2829689"/>
              <a:gd name="connsiteY2" fmla="*/ 0 h 1414844"/>
              <a:gd name="connsiteX3" fmla="*/ 2829689 w 2829689"/>
              <a:gd name="connsiteY3" fmla="*/ 141484 h 1414844"/>
              <a:gd name="connsiteX4" fmla="*/ 2829689 w 2829689"/>
              <a:gd name="connsiteY4" fmla="*/ 1273360 h 1414844"/>
              <a:gd name="connsiteX5" fmla="*/ 2688205 w 2829689"/>
              <a:gd name="connsiteY5" fmla="*/ 1414844 h 1414844"/>
              <a:gd name="connsiteX6" fmla="*/ 141484 w 2829689"/>
              <a:gd name="connsiteY6" fmla="*/ 1414844 h 1414844"/>
              <a:gd name="connsiteX7" fmla="*/ 0 w 2829689"/>
              <a:gd name="connsiteY7" fmla="*/ 1273360 h 1414844"/>
              <a:gd name="connsiteX8" fmla="*/ 0 w 2829689"/>
              <a:gd name="connsiteY8" fmla="*/ 141484 h 141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9689" h="1414844">
                <a:moveTo>
                  <a:pt x="0" y="141484"/>
                </a:moveTo>
                <a:cubicBezTo>
                  <a:pt x="0" y="63345"/>
                  <a:pt x="63345" y="0"/>
                  <a:pt x="141484" y="0"/>
                </a:cubicBezTo>
                <a:lnTo>
                  <a:pt x="2688205" y="0"/>
                </a:lnTo>
                <a:cubicBezTo>
                  <a:pt x="2766344" y="0"/>
                  <a:pt x="2829689" y="63345"/>
                  <a:pt x="2829689" y="141484"/>
                </a:cubicBezTo>
                <a:lnTo>
                  <a:pt x="2829689" y="1273360"/>
                </a:lnTo>
                <a:cubicBezTo>
                  <a:pt x="2829689" y="1351499"/>
                  <a:pt x="2766344" y="1414844"/>
                  <a:pt x="2688205" y="1414844"/>
                </a:cubicBezTo>
                <a:lnTo>
                  <a:pt x="141484" y="1414844"/>
                </a:lnTo>
                <a:cubicBezTo>
                  <a:pt x="63345" y="1414844"/>
                  <a:pt x="0" y="1351499"/>
                  <a:pt x="0" y="1273360"/>
                </a:cubicBezTo>
                <a:lnTo>
                  <a:pt x="0" y="141484"/>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56679" tIns="56679" rIns="56679" bIns="56679" numCol="1" spcCol="1270" anchor="ctr" anchorCtr="0">
            <a:noAutofit/>
          </a:bodyPr>
          <a:lstStyle/>
          <a:p>
            <a:pPr marL="0" lvl="0" indent="0" algn="ctr" defTabSz="1066800">
              <a:lnSpc>
                <a:spcPct val="90000"/>
              </a:lnSpc>
              <a:spcBef>
                <a:spcPct val="0"/>
              </a:spcBef>
              <a:spcAft>
                <a:spcPct val="35000"/>
              </a:spcAft>
              <a:buNone/>
            </a:pPr>
            <a:r>
              <a:rPr lang="vi-VN" sz="2400" i="1" kern="1200" dirty="0">
                <a:latin typeface="Times New Roman" panose="02020603050405020304" pitchFamily="18" charset="0"/>
                <a:cs typeface="Times New Roman" panose="02020603050405020304" pitchFamily="18" charset="0"/>
              </a:rPr>
              <a:t>=&gt;</a:t>
            </a:r>
            <a:r>
              <a:rPr lang="vi-VN" sz="2400" kern="1200" dirty="0">
                <a:latin typeface="Times New Roman" panose="02020603050405020304" pitchFamily="18" charset="0"/>
                <a:cs typeface="Times New Roman" panose="02020603050405020304" pitchFamily="18" charset="0"/>
              </a:rPr>
              <a:t> rất tự nhiên , thuyết phục.</a:t>
            </a:r>
            <a:endParaRPr lang="en-US" sz="2400" kern="1200" dirty="0">
              <a:latin typeface="Times New Roman" panose="02020603050405020304" pitchFamily="18" charset="0"/>
              <a:cs typeface="Times New Roman" panose="02020603050405020304" pitchFamily="18" charset="0"/>
            </a:endParaRPr>
          </a:p>
        </p:txBody>
      </p:sp>
      <p:sp>
        <p:nvSpPr>
          <p:cNvPr id="10" name="Freeform 9">
            <a:extLst>
              <a:ext uri="{FF2B5EF4-FFF2-40B4-BE49-F238E27FC236}">
                <a16:creationId xmlns:a16="http://schemas.microsoft.com/office/drawing/2014/main" id="{58515408-FCDA-A949-8B49-9969BF87A4FC}"/>
              </a:ext>
            </a:extLst>
          </p:cNvPr>
          <p:cNvSpPr/>
          <p:nvPr/>
        </p:nvSpPr>
        <p:spPr>
          <a:xfrm rot="2829178">
            <a:off x="3042655" y="4034012"/>
            <a:ext cx="1664416" cy="46494"/>
          </a:xfrm>
          <a:custGeom>
            <a:avLst/>
            <a:gdLst>
              <a:gd name="connsiteX0" fmla="*/ 0 w 1664416"/>
              <a:gd name="connsiteY0" fmla="*/ 23247 h 46494"/>
              <a:gd name="connsiteX1" fmla="*/ 1664416 w 1664416"/>
              <a:gd name="connsiteY1" fmla="*/ 23247 h 46494"/>
            </a:gdLst>
            <a:ahLst/>
            <a:cxnLst>
              <a:cxn ang="0">
                <a:pos x="connsiteX0" y="connsiteY0"/>
              </a:cxn>
              <a:cxn ang="0">
                <a:pos x="connsiteX1" y="connsiteY1"/>
              </a:cxn>
            </a:cxnLst>
            <a:rect l="l" t="t" r="r" b="b"/>
            <a:pathLst>
              <a:path w="1664416" h="46494">
                <a:moveTo>
                  <a:pt x="0" y="23247"/>
                </a:moveTo>
                <a:lnTo>
                  <a:pt x="1664416" y="2324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803298" tIns="-18364" rIns="803298" bIns="-18363" numCol="1" spcCol="1270" anchor="ctr" anchorCtr="0">
            <a:noAutofit/>
          </a:bodyPr>
          <a:lstStyle/>
          <a:p>
            <a:pPr marL="0" lvl="0" indent="0" algn="ctr" defTabSz="266700">
              <a:lnSpc>
                <a:spcPct val="90000"/>
              </a:lnSpc>
              <a:spcBef>
                <a:spcPct val="0"/>
              </a:spcBef>
              <a:spcAft>
                <a:spcPct val="35000"/>
              </a:spcAft>
              <a:buNone/>
            </a:pPr>
            <a:endParaRPr lang="en-US" sz="600" kern="1200">
              <a:latin typeface="Times New Roman" panose="02020603050405020304" pitchFamily="18" charset="0"/>
              <a:cs typeface="Times New Roman" panose="02020603050405020304" pitchFamily="18" charset="0"/>
            </a:endParaRPr>
          </a:p>
        </p:txBody>
      </p:sp>
      <p:sp>
        <p:nvSpPr>
          <p:cNvPr id="11" name="Freeform 10">
            <a:extLst>
              <a:ext uri="{FF2B5EF4-FFF2-40B4-BE49-F238E27FC236}">
                <a16:creationId xmlns:a16="http://schemas.microsoft.com/office/drawing/2014/main" id="{E3E5618E-77B4-9F4A-950E-44C32A75F966}"/>
              </a:ext>
            </a:extLst>
          </p:cNvPr>
          <p:cNvSpPr/>
          <p:nvPr/>
        </p:nvSpPr>
        <p:spPr>
          <a:xfrm>
            <a:off x="4440801" y="3959989"/>
            <a:ext cx="2829689" cy="1414844"/>
          </a:xfrm>
          <a:custGeom>
            <a:avLst/>
            <a:gdLst>
              <a:gd name="connsiteX0" fmla="*/ 0 w 2829689"/>
              <a:gd name="connsiteY0" fmla="*/ 141484 h 1414844"/>
              <a:gd name="connsiteX1" fmla="*/ 141484 w 2829689"/>
              <a:gd name="connsiteY1" fmla="*/ 0 h 1414844"/>
              <a:gd name="connsiteX2" fmla="*/ 2688205 w 2829689"/>
              <a:gd name="connsiteY2" fmla="*/ 0 h 1414844"/>
              <a:gd name="connsiteX3" fmla="*/ 2829689 w 2829689"/>
              <a:gd name="connsiteY3" fmla="*/ 141484 h 1414844"/>
              <a:gd name="connsiteX4" fmla="*/ 2829689 w 2829689"/>
              <a:gd name="connsiteY4" fmla="*/ 1273360 h 1414844"/>
              <a:gd name="connsiteX5" fmla="*/ 2688205 w 2829689"/>
              <a:gd name="connsiteY5" fmla="*/ 1414844 h 1414844"/>
              <a:gd name="connsiteX6" fmla="*/ 141484 w 2829689"/>
              <a:gd name="connsiteY6" fmla="*/ 1414844 h 1414844"/>
              <a:gd name="connsiteX7" fmla="*/ 0 w 2829689"/>
              <a:gd name="connsiteY7" fmla="*/ 1273360 h 1414844"/>
              <a:gd name="connsiteX8" fmla="*/ 0 w 2829689"/>
              <a:gd name="connsiteY8" fmla="*/ 141484 h 141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9689" h="1414844">
                <a:moveTo>
                  <a:pt x="0" y="141484"/>
                </a:moveTo>
                <a:cubicBezTo>
                  <a:pt x="0" y="63345"/>
                  <a:pt x="63345" y="0"/>
                  <a:pt x="141484" y="0"/>
                </a:cubicBezTo>
                <a:lnTo>
                  <a:pt x="2688205" y="0"/>
                </a:lnTo>
                <a:cubicBezTo>
                  <a:pt x="2766344" y="0"/>
                  <a:pt x="2829689" y="63345"/>
                  <a:pt x="2829689" y="141484"/>
                </a:cubicBezTo>
                <a:lnTo>
                  <a:pt x="2829689" y="1273360"/>
                </a:lnTo>
                <a:cubicBezTo>
                  <a:pt x="2829689" y="1351499"/>
                  <a:pt x="2766344" y="1414844"/>
                  <a:pt x="2688205" y="1414844"/>
                </a:cubicBezTo>
                <a:lnTo>
                  <a:pt x="141484" y="1414844"/>
                </a:lnTo>
                <a:cubicBezTo>
                  <a:pt x="63345" y="1414844"/>
                  <a:pt x="0" y="1351499"/>
                  <a:pt x="0" y="1273360"/>
                </a:cubicBezTo>
                <a:lnTo>
                  <a:pt x="0" y="141484"/>
                </a:lnTo>
                <a:close/>
              </a:path>
            </a:pathLst>
          </a:custGeom>
          <a:solidFill>
            <a:srgbClr val="005F43"/>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59219" tIns="59219" rIns="59219" bIns="59219" numCol="1" spcCol="1270" anchor="ctr" anchorCtr="0">
            <a:noAutofit/>
          </a:bodyPr>
          <a:lstStyle/>
          <a:p>
            <a:pPr marL="0" lvl="0" indent="0" algn="ctr" defTabSz="1244600">
              <a:lnSpc>
                <a:spcPct val="90000"/>
              </a:lnSpc>
              <a:spcBef>
                <a:spcPct val="0"/>
              </a:spcBef>
              <a:spcAft>
                <a:spcPct val="35000"/>
              </a:spcAft>
              <a:buNone/>
            </a:pPr>
            <a:r>
              <a:rPr lang="vi-VN" sz="2800" kern="1200" dirty="0">
                <a:latin typeface="Times New Roman" panose="02020603050405020304" pitchFamily="18" charset="0"/>
                <a:cs typeface="Times New Roman" panose="02020603050405020304" pitchFamily="18" charset="0"/>
              </a:rPr>
              <a:t>Nêu ý kiến</a:t>
            </a:r>
            <a:endParaRPr lang="en-US" sz="2800" kern="1200" dirty="0">
              <a:latin typeface="Times New Roman" panose="02020603050405020304" pitchFamily="18" charset="0"/>
              <a:cs typeface="Times New Roman" panose="02020603050405020304" pitchFamily="18" charset="0"/>
            </a:endParaRPr>
          </a:p>
        </p:txBody>
      </p:sp>
      <p:sp>
        <p:nvSpPr>
          <p:cNvPr id="12" name="Freeform 11">
            <a:extLst>
              <a:ext uri="{FF2B5EF4-FFF2-40B4-BE49-F238E27FC236}">
                <a16:creationId xmlns:a16="http://schemas.microsoft.com/office/drawing/2014/main" id="{DC41D28A-333E-5E4B-8CB3-C77E89460AD0}"/>
              </a:ext>
            </a:extLst>
          </p:cNvPr>
          <p:cNvSpPr/>
          <p:nvPr/>
        </p:nvSpPr>
        <p:spPr>
          <a:xfrm rot="19457599">
            <a:off x="7139473" y="4237396"/>
            <a:ext cx="1393909" cy="46494"/>
          </a:xfrm>
          <a:custGeom>
            <a:avLst/>
            <a:gdLst>
              <a:gd name="connsiteX0" fmla="*/ 0 w 1393909"/>
              <a:gd name="connsiteY0" fmla="*/ 23247 h 46494"/>
              <a:gd name="connsiteX1" fmla="*/ 1393909 w 1393909"/>
              <a:gd name="connsiteY1" fmla="*/ 23247 h 46494"/>
            </a:gdLst>
            <a:ahLst/>
            <a:cxnLst>
              <a:cxn ang="0">
                <a:pos x="connsiteX0" y="connsiteY0"/>
              </a:cxn>
              <a:cxn ang="0">
                <a:pos x="connsiteX1" y="connsiteY1"/>
              </a:cxn>
            </a:cxnLst>
            <a:rect l="l" t="t" r="r" b="b"/>
            <a:pathLst>
              <a:path w="1393909" h="46494">
                <a:moveTo>
                  <a:pt x="0" y="23247"/>
                </a:moveTo>
                <a:lnTo>
                  <a:pt x="1393909" y="23247"/>
                </a:lnTo>
              </a:path>
            </a:pathLst>
          </a:custGeom>
          <a:noFill/>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txBody>
          <a:bodyPr spcFirstLastPara="0" vert="horz" wrap="square" lIns="674806" tIns="-11600" rIns="674807" bIns="-11602" numCol="1" spcCol="1270" anchor="ctr" anchorCtr="0">
            <a:noAutofit/>
          </a:bodyPr>
          <a:lstStyle/>
          <a:p>
            <a:pPr marL="0" lvl="0" indent="0" algn="ctr" defTabSz="222250">
              <a:lnSpc>
                <a:spcPct val="90000"/>
              </a:lnSpc>
              <a:spcBef>
                <a:spcPct val="0"/>
              </a:spcBef>
              <a:spcAft>
                <a:spcPct val="35000"/>
              </a:spcAft>
              <a:buNone/>
            </a:pPr>
            <a:endParaRPr lang="en-US" sz="500" kern="1200">
              <a:latin typeface="Times New Roman" panose="02020603050405020304" pitchFamily="18" charset="0"/>
              <a:cs typeface="Times New Roman" panose="02020603050405020304" pitchFamily="18" charset="0"/>
            </a:endParaRPr>
          </a:p>
        </p:txBody>
      </p:sp>
      <p:sp>
        <p:nvSpPr>
          <p:cNvPr id="13" name="Freeform 12">
            <a:extLst>
              <a:ext uri="{FF2B5EF4-FFF2-40B4-BE49-F238E27FC236}">
                <a16:creationId xmlns:a16="http://schemas.microsoft.com/office/drawing/2014/main" id="{1186D3CD-AAB8-D545-A62E-9E780557061B}"/>
              </a:ext>
            </a:extLst>
          </p:cNvPr>
          <p:cNvSpPr/>
          <p:nvPr/>
        </p:nvSpPr>
        <p:spPr>
          <a:xfrm>
            <a:off x="8402366" y="3146453"/>
            <a:ext cx="2829689" cy="1414844"/>
          </a:xfrm>
          <a:custGeom>
            <a:avLst/>
            <a:gdLst>
              <a:gd name="connsiteX0" fmla="*/ 0 w 2829689"/>
              <a:gd name="connsiteY0" fmla="*/ 141484 h 1414844"/>
              <a:gd name="connsiteX1" fmla="*/ 141484 w 2829689"/>
              <a:gd name="connsiteY1" fmla="*/ 0 h 1414844"/>
              <a:gd name="connsiteX2" fmla="*/ 2688205 w 2829689"/>
              <a:gd name="connsiteY2" fmla="*/ 0 h 1414844"/>
              <a:gd name="connsiteX3" fmla="*/ 2829689 w 2829689"/>
              <a:gd name="connsiteY3" fmla="*/ 141484 h 1414844"/>
              <a:gd name="connsiteX4" fmla="*/ 2829689 w 2829689"/>
              <a:gd name="connsiteY4" fmla="*/ 1273360 h 1414844"/>
              <a:gd name="connsiteX5" fmla="*/ 2688205 w 2829689"/>
              <a:gd name="connsiteY5" fmla="*/ 1414844 h 1414844"/>
              <a:gd name="connsiteX6" fmla="*/ 141484 w 2829689"/>
              <a:gd name="connsiteY6" fmla="*/ 1414844 h 1414844"/>
              <a:gd name="connsiteX7" fmla="*/ 0 w 2829689"/>
              <a:gd name="connsiteY7" fmla="*/ 1273360 h 1414844"/>
              <a:gd name="connsiteX8" fmla="*/ 0 w 2829689"/>
              <a:gd name="connsiteY8" fmla="*/ 141484 h 141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9689" h="1414844">
                <a:moveTo>
                  <a:pt x="0" y="141484"/>
                </a:moveTo>
                <a:cubicBezTo>
                  <a:pt x="0" y="63345"/>
                  <a:pt x="63345" y="0"/>
                  <a:pt x="141484" y="0"/>
                </a:cubicBezTo>
                <a:lnTo>
                  <a:pt x="2688205" y="0"/>
                </a:lnTo>
                <a:cubicBezTo>
                  <a:pt x="2766344" y="0"/>
                  <a:pt x="2829689" y="63345"/>
                  <a:pt x="2829689" y="141484"/>
                </a:cubicBezTo>
                <a:lnTo>
                  <a:pt x="2829689" y="1273360"/>
                </a:lnTo>
                <a:cubicBezTo>
                  <a:pt x="2829689" y="1351499"/>
                  <a:pt x="2766344" y="1414844"/>
                  <a:pt x="2688205" y="1414844"/>
                </a:cubicBezTo>
                <a:lnTo>
                  <a:pt x="141484" y="1414844"/>
                </a:lnTo>
                <a:cubicBezTo>
                  <a:pt x="63345" y="1414844"/>
                  <a:pt x="0" y="1351499"/>
                  <a:pt x="0" y="1273360"/>
                </a:cubicBezTo>
                <a:lnTo>
                  <a:pt x="0" y="141484"/>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56679" tIns="56679" rIns="56679" bIns="56679" numCol="1" spcCol="1270" anchor="ctr" anchorCtr="0">
            <a:noAutofit/>
          </a:bodyPr>
          <a:lstStyle/>
          <a:p>
            <a:pPr marL="0" lvl="0" indent="0" algn="ctr" defTabSz="1066800">
              <a:lnSpc>
                <a:spcPct val="90000"/>
              </a:lnSpc>
              <a:spcBef>
                <a:spcPct val="0"/>
              </a:spcBef>
              <a:spcAft>
                <a:spcPct val="35000"/>
              </a:spcAft>
              <a:buNone/>
            </a:pPr>
            <a:r>
              <a:rPr lang="vi-VN" sz="2400" i="1" kern="1200">
                <a:latin typeface="Times New Roman" panose="02020603050405020304" pitchFamily="18" charset="0"/>
                <a:cs typeface="Times New Roman" panose="02020603050405020304" pitchFamily="18" charset="0"/>
              </a:rPr>
              <a:t>“tập trung ngắm nhìn, quan sát và đặc tả riêng một “chẽn lúa đòng đòng”</a:t>
            </a:r>
            <a:endParaRPr lang="en-VN" sz="2400" kern="1200">
              <a:latin typeface="Times New Roman" panose="02020603050405020304" pitchFamily="18" charset="0"/>
              <a:cs typeface="Times New Roman" panose="02020603050405020304" pitchFamily="18" charset="0"/>
            </a:endParaRPr>
          </a:p>
        </p:txBody>
      </p:sp>
      <p:sp>
        <p:nvSpPr>
          <p:cNvPr id="14" name="Freeform 13">
            <a:extLst>
              <a:ext uri="{FF2B5EF4-FFF2-40B4-BE49-F238E27FC236}">
                <a16:creationId xmlns:a16="http://schemas.microsoft.com/office/drawing/2014/main" id="{0E9E931E-0C54-F045-8C5F-88E4763C5337}"/>
              </a:ext>
            </a:extLst>
          </p:cNvPr>
          <p:cNvSpPr/>
          <p:nvPr/>
        </p:nvSpPr>
        <p:spPr>
          <a:xfrm rot="2142401">
            <a:off x="7139473" y="5050932"/>
            <a:ext cx="1393909" cy="46494"/>
          </a:xfrm>
          <a:custGeom>
            <a:avLst/>
            <a:gdLst>
              <a:gd name="connsiteX0" fmla="*/ 0 w 1393909"/>
              <a:gd name="connsiteY0" fmla="*/ 23247 h 46494"/>
              <a:gd name="connsiteX1" fmla="*/ 1393909 w 1393909"/>
              <a:gd name="connsiteY1" fmla="*/ 23247 h 46494"/>
            </a:gdLst>
            <a:ahLst/>
            <a:cxnLst>
              <a:cxn ang="0">
                <a:pos x="connsiteX0" y="connsiteY0"/>
              </a:cxn>
              <a:cxn ang="0">
                <a:pos x="connsiteX1" y="connsiteY1"/>
              </a:cxn>
            </a:cxnLst>
            <a:rect l="l" t="t" r="r" b="b"/>
            <a:pathLst>
              <a:path w="1393909" h="46494">
                <a:moveTo>
                  <a:pt x="0" y="23247"/>
                </a:moveTo>
                <a:lnTo>
                  <a:pt x="1393909" y="23247"/>
                </a:lnTo>
              </a:path>
            </a:pathLst>
          </a:custGeom>
          <a:noFill/>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txBody>
          <a:bodyPr spcFirstLastPara="0" vert="horz" wrap="square" lIns="674806" tIns="-11602" rIns="674807" bIns="-11600" numCol="1" spcCol="1270" anchor="ctr" anchorCtr="0">
            <a:noAutofit/>
          </a:bodyPr>
          <a:lstStyle/>
          <a:p>
            <a:pPr marL="0" lvl="0" indent="0" algn="ctr" defTabSz="222250">
              <a:lnSpc>
                <a:spcPct val="90000"/>
              </a:lnSpc>
              <a:spcBef>
                <a:spcPct val="0"/>
              </a:spcBef>
              <a:spcAft>
                <a:spcPct val="35000"/>
              </a:spcAft>
              <a:buNone/>
            </a:pPr>
            <a:endParaRPr lang="en-US" sz="500" kern="1200">
              <a:latin typeface="Times New Roman" panose="02020603050405020304" pitchFamily="18" charset="0"/>
              <a:cs typeface="Times New Roman" panose="02020603050405020304" pitchFamily="18" charset="0"/>
            </a:endParaRPr>
          </a:p>
        </p:txBody>
      </p:sp>
      <p:sp>
        <p:nvSpPr>
          <p:cNvPr id="15" name="Freeform 14">
            <a:extLst>
              <a:ext uri="{FF2B5EF4-FFF2-40B4-BE49-F238E27FC236}">
                <a16:creationId xmlns:a16="http://schemas.microsoft.com/office/drawing/2014/main" id="{2AB29C96-226F-1040-B82D-AA6F2761045C}"/>
              </a:ext>
            </a:extLst>
          </p:cNvPr>
          <p:cNvSpPr/>
          <p:nvPr/>
        </p:nvSpPr>
        <p:spPr>
          <a:xfrm>
            <a:off x="8402366" y="4773524"/>
            <a:ext cx="2829689" cy="1414844"/>
          </a:xfrm>
          <a:custGeom>
            <a:avLst/>
            <a:gdLst>
              <a:gd name="connsiteX0" fmla="*/ 0 w 2829689"/>
              <a:gd name="connsiteY0" fmla="*/ 141484 h 1414844"/>
              <a:gd name="connsiteX1" fmla="*/ 141484 w 2829689"/>
              <a:gd name="connsiteY1" fmla="*/ 0 h 1414844"/>
              <a:gd name="connsiteX2" fmla="*/ 2688205 w 2829689"/>
              <a:gd name="connsiteY2" fmla="*/ 0 h 1414844"/>
              <a:gd name="connsiteX3" fmla="*/ 2829689 w 2829689"/>
              <a:gd name="connsiteY3" fmla="*/ 141484 h 1414844"/>
              <a:gd name="connsiteX4" fmla="*/ 2829689 w 2829689"/>
              <a:gd name="connsiteY4" fmla="*/ 1273360 h 1414844"/>
              <a:gd name="connsiteX5" fmla="*/ 2688205 w 2829689"/>
              <a:gd name="connsiteY5" fmla="*/ 1414844 h 1414844"/>
              <a:gd name="connsiteX6" fmla="*/ 141484 w 2829689"/>
              <a:gd name="connsiteY6" fmla="*/ 1414844 h 1414844"/>
              <a:gd name="connsiteX7" fmla="*/ 0 w 2829689"/>
              <a:gd name="connsiteY7" fmla="*/ 1273360 h 1414844"/>
              <a:gd name="connsiteX8" fmla="*/ 0 w 2829689"/>
              <a:gd name="connsiteY8" fmla="*/ 141484 h 141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9689" h="1414844">
                <a:moveTo>
                  <a:pt x="0" y="141484"/>
                </a:moveTo>
                <a:cubicBezTo>
                  <a:pt x="0" y="63345"/>
                  <a:pt x="63345" y="0"/>
                  <a:pt x="141484" y="0"/>
                </a:cubicBezTo>
                <a:lnTo>
                  <a:pt x="2688205" y="0"/>
                </a:lnTo>
                <a:cubicBezTo>
                  <a:pt x="2766344" y="0"/>
                  <a:pt x="2829689" y="63345"/>
                  <a:pt x="2829689" y="141484"/>
                </a:cubicBezTo>
                <a:lnTo>
                  <a:pt x="2829689" y="1273360"/>
                </a:lnTo>
                <a:cubicBezTo>
                  <a:pt x="2829689" y="1351499"/>
                  <a:pt x="2766344" y="1414844"/>
                  <a:pt x="2688205" y="1414844"/>
                </a:cubicBezTo>
                <a:lnTo>
                  <a:pt x="141484" y="1414844"/>
                </a:lnTo>
                <a:cubicBezTo>
                  <a:pt x="63345" y="1414844"/>
                  <a:pt x="0" y="1351499"/>
                  <a:pt x="0" y="1273360"/>
                </a:cubicBezTo>
                <a:lnTo>
                  <a:pt x="0" y="141484"/>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56679" tIns="56679" rIns="56679" bIns="56679" numCol="1" spcCol="1270" anchor="ctr" anchorCtr="0">
            <a:noAutofit/>
          </a:bodyPr>
          <a:lstStyle/>
          <a:p>
            <a:pPr marL="0" lvl="0" indent="0" algn="ctr" defTabSz="1066800">
              <a:lnSpc>
                <a:spcPct val="90000"/>
              </a:lnSpc>
              <a:spcBef>
                <a:spcPct val="0"/>
              </a:spcBef>
              <a:spcAft>
                <a:spcPct val="35000"/>
              </a:spcAft>
              <a:buNone/>
            </a:pPr>
            <a:r>
              <a:rPr lang="vi-VN" sz="2400" i="1" kern="1200" dirty="0">
                <a:latin typeface="Times New Roman" panose="02020603050405020304" pitchFamily="18" charset="0"/>
                <a:cs typeface="Times New Roman" panose="02020603050405020304" pitchFamily="18" charset="0"/>
              </a:rPr>
              <a:t>“liên hệ so sánh với bản thân mình một cách rất hồn nhiên”.</a:t>
            </a:r>
            <a:r>
              <a:rPr lang="vi-VN" sz="2400" kern="1200" dirty="0">
                <a:latin typeface="Times New Roman" panose="02020603050405020304" pitchFamily="18" charset="0"/>
                <a:cs typeface="Times New Roman" panose="02020603050405020304" pitchFamily="18" charset="0"/>
              </a:rPr>
              <a:t> </a:t>
            </a:r>
            <a:endParaRPr lang="en-US" sz="2400" kern="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911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heckerboard(across)">
                                      <p:cBhvr>
                                        <p:cTn id="18" dur="500"/>
                                        <p:tgtEl>
                                          <p:spTgt spid="8"/>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heckerboard(across)">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checkerboard(across)">
                                      <p:cBhvr>
                                        <p:cTn id="26" dur="500"/>
                                        <p:tgtEl>
                                          <p:spTgt spid="10"/>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checkerboard(across)">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linds(horizontal)">
                                      <p:cBhvr>
                                        <p:cTn id="34" dur="500"/>
                                        <p:tgtEl>
                                          <p:spTgt spid="12"/>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linds(horizontal)">
                                      <p:cBhvr>
                                        <p:cTn id="40" dur="500"/>
                                        <p:tgtEl>
                                          <p:spTgt spid="15"/>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linds(horizontal)">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11">
            <a:hlinkClick r:id="rId3"/>
          </p:cNvPr>
          <p:cNvSpPr>
            <a:spLocks noChangeArrowheads="1"/>
          </p:cNvSpPr>
          <p:nvPr/>
        </p:nvSpPr>
        <p:spPr bwMode="auto">
          <a:xfrm>
            <a:off x="5247831" y="3034344"/>
            <a:ext cx="1095470" cy="789312"/>
          </a:xfrm>
          <a:prstGeom prst="rightArrow">
            <a:avLst>
              <a:gd name="adj1" fmla="val 50000"/>
              <a:gd name="adj2" fmla="val 40617"/>
            </a:avLst>
          </a:prstGeom>
          <a:solidFill>
            <a:schemeClr val="accent1"/>
          </a:solidFill>
          <a:ln>
            <a:noFill/>
          </a:ln>
          <a:effectLst>
            <a:outerShdw dist="35921" dir="2700000" algn="ctr" rotWithShape="0">
              <a:srgbClr val="5F5F5F">
                <a:alpha val="50000"/>
              </a:srgbClr>
            </a:outerShdw>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9" name="AutoShape 12">
            <a:hlinkClick r:id="rId3"/>
          </p:cNvPr>
          <p:cNvSpPr>
            <a:spLocks noChangeArrowheads="1"/>
          </p:cNvSpPr>
          <p:nvPr/>
        </p:nvSpPr>
        <p:spPr bwMode="auto">
          <a:xfrm flipH="1">
            <a:off x="5247831" y="4414051"/>
            <a:ext cx="1095470" cy="789312"/>
          </a:xfrm>
          <a:prstGeom prst="rightArrow">
            <a:avLst>
              <a:gd name="adj1" fmla="val 50000"/>
              <a:gd name="adj2" fmla="val 40617"/>
            </a:avLst>
          </a:prstGeom>
          <a:solidFill>
            <a:schemeClr val="tx2"/>
          </a:solidFill>
          <a:ln>
            <a:noFill/>
          </a:ln>
          <a:effectLst>
            <a:outerShdw dist="35921" dir="2700000" algn="ctr" rotWithShape="0">
              <a:schemeClr val="bg2"/>
            </a:outerShdw>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10" name="Rectangle 6">
            <a:hlinkClick r:id="rId3"/>
          </p:cNvPr>
          <p:cNvSpPr>
            <a:spLocks noChangeArrowheads="1"/>
          </p:cNvSpPr>
          <p:nvPr/>
        </p:nvSpPr>
        <p:spPr bwMode="auto">
          <a:xfrm>
            <a:off x="824135" y="1369665"/>
            <a:ext cx="4238580" cy="691970"/>
          </a:xfrm>
          <a:prstGeom prst="rect">
            <a:avLst/>
          </a:prstGeom>
          <a:solidFill>
            <a:schemeClr val="accent1"/>
          </a:solidFill>
          <a:ln>
            <a:noFill/>
          </a:ln>
          <a:effectLst>
            <a:outerShdw dist="35921" dir="2700000" algn="ctr" rotWithShape="0">
              <a:schemeClr val="bg2">
                <a:alpha val="50000"/>
              </a:schemeClr>
            </a:outerShdw>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lvl="0" algn="ctr" eaLnBrk="1" hangingPunct="1">
              <a:lnSpc>
                <a:spcPct val="120000"/>
              </a:lnSpc>
              <a:defRPr/>
            </a:pPr>
            <a:r>
              <a:rPr lang="en-VN" sz="3200" b="1" dirty="0">
                <a:solidFill>
                  <a:schemeClr val="bg1"/>
                </a:solidFill>
                <a:latin typeface="Times New Roman" panose="02020603050405020304" pitchFamily="18" charset="0"/>
                <a:cs typeface="Times New Roman" panose="02020603050405020304" pitchFamily="18" charset="0"/>
              </a:rPr>
              <a:t>1. Nghệ thuật</a:t>
            </a:r>
            <a:r>
              <a:rPr lang="en-VN" sz="3200" dirty="0">
                <a:solidFill>
                  <a:schemeClr val="bg1"/>
                </a:solidFill>
                <a:latin typeface="Times New Roman" panose="02020603050405020304" pitchFamily="18" charset="0"/>
                <a:cs typeface="Times New Roman" panose="02020603050405020304" pitchFamily="18" charset="0"/>
              </a:rPr>
              <a:t> </a:t>
            </a:r>
            <a:endPar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 name="Rectangle 7">
            <a:hlinkClick r:id="rId3"/>
          </p:cNvPr>
          <p:cNvSpPr>
            <a:spLocks noChangeArrowheads="1"/>
          </p:cNvSpPr>
          <p:nvPr/>
        </p:nvSpPr>
        <p:spPr bwMode="auto">
          <a:xfrm>
            <a:off x="824135" y="2061633"/>
            <a:ext cx="4238580" cy="3771810"/>
          </a:xfrm>
          <a:prstGeom prst="rect">
            <a:avLst/>
          </a:prstGeom>
          <a:solidFill>
            <a:schemeClr val="bg1">
              <a:lumMod val="85000"/>
            </a:schemeClr>
          </a:solidFill>
          <a:ln>
            <a:noFill/>
          </a:ln>
          <a:effectLst>
            <a:outerShdw dist="35921" dir="2700000" algn="ctr" rotWithShape="0">
              <a:schemeClr val="bg2">
                <a:alpha val="50000"/>
              </a:schemeClr>
            </a:outerShdw>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12" name="Rectangle 5">
            <a:hlinkClick r:id="rId3"/>
          </p:cNvPr>
          <p:cNvSpPr>
            <a:spLocks noChangeArrowheads="1"/>
          </p:cNvSpPr>
          <p:nvPr/>
        </p:nvSpPr>
        <p:spPr bwMode="gray">
          <a:xfrm>
            <a:off x="939825" y="2329518"/>
            <a:ext cx="4054477" cy="316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43963" rIns="191950" bIns="95975"/>
          <a:lstStyle>
            <a:lvl1pPr marL="190500" indent="-190500"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algn="just"/>
            <a:r>
              <a:rPr lang="en-VN" sz="2400" dirty="0">
                <a:latin typeface="Times New Roman" panose="02020603050405020304" pitchFamily="18" charset="0"/>
                <a:cs typeface="Times New Roman" panose="02020603050405020304" pitchFamily="18" charset="0"/>
              </a:rPr>
              <a:t>Ý kiến</a:t>
            </a:r>
            <a:r>
              <a:rPr lang="en-VN" sz="2400" b="1" dirty="0">
                <a:latin typeface="Times New Roman" panose="02020603050405020304" pitchFamily="18" charset="0"/>
                <a:cs typeface="Times New Roman" panose="02020603050405020304" pitchFamily="18" charset="0"/>
              </a:rPr>
              <a:t> </a:t>
            </a:r>
            <a:r>
              <a:rPr lang="en-VN" sz="2400" dirty="0">
                <a:latin typeface="Times New Roman" panose="02020603050405020304" pitchFamily="18" charset="0"/>
                <a:cs typeface="Times New Roman" panose="02020603050405020304" pitchFamily="18" charset="0"/>
              </a:rPr>
              <a:t>nêu ra rõ ràng, chân thực, trình bày có hệ thống</a:t>
            </a:r>
          </a:p>
          <a:p>
            <a:pPr algn="just"/>
            <a:r>
              <a:rPr lang="en-VN" sz="2400" dirty="0">
                <a:latin typeface="Times New Roman" panose="02020603050405020304" pitchFamily="18" charset="0"/>
                <a:cs typeface="Times New Roman" panose="02020603050405020304" pitchFamily="18" charset="0"/>
              </a:rPr>
              <a:t>Lí lẽ ngắn gọn, thuyết phục, giàu cảm xúc</a:t>
            </a:r>
          </a:p>
          <a:p>
            <a:pPr algn="just"/>
            <a:r>
              <a:rPr lang="en-VN" sz="2400" dirty="0">
                <a:latin typeface="Times New Roman" panose="02020603050405020304" pitchFamily="18" charset="0"/>
                <a:cs typeface="Times New Roman" panose="02020603050405020304" pitchFamily="18" charset="0"/>
              </a:rPr>
              <a:t>=&gt; Bộc lộ tình cảm yêu mến, trân trọng của tác giả với bài ca dao </a:t>
            </a:r>
          </a:p>
        </p:txBody>
      </p:sp>
      <p:sp>
        <p:nvSpPr>
          <p:cNvPr id="13" name="Rectangle 8">
            <a:hlinkClick r:id="rId3"/>
          </p:cNvPr>
          <p:cNvSpPr>
            <a:spLocks noChangeArrowheads="1"/>
          </p:cNvSpPr>
          <p:nvPr/>
        </p:nvSpPr>
        <p:spPr bwMode="auto">
          <a:xfrm>
            <a:off x="6528416" y="1470026"/>
            <a:ext cx="5013095" cy="691970"/>
          </a:xfrm>
          <a:prstGeom prst="rect">
            <a:avLst/>
          </a:prstGeom>
          <a:solidFill>
            <a:schemeClr val="tx2"/>
          </a:solidFill>
          <a:ln>
            <a:noFill/>
          </a:ln>
          <a:effectLst>
            <a:outerShdw dist="35921" dir="2700000" algn="ctr" rotWithShape="0">
              <a:schemeClr val="bg2">
                <a:alpha val="50000"/>
              </a:schemeClr>
            </a:outerShdw>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r>
              <a:rPr lang="vi-VN" sz="3200" b="1" dirty="0">
                <a:solidFill>
                  <a:schemeClr val="bg1"/>
                </a:solidFill>
                <a:latin typeface="Times New Roman" panose="02020603050405020304" pitchFamily="18" charset="0"/>
                <a:cs typeface="Times New Roman" panose="02020603050405020304" pitchFamily="18" charset="0"/>
              </a:rPr>
              <a:t>2. </a:t>
            </a:r>
            <a:r>
              <a:rPr lang="en-VN" sz="3200" b="1" dirty="0">
                <a:solidFill>
                  <a:schemeClr val="bg1"/>
                </a:solidFill>
                <a:latin typeface="Times New Roman" panose="02020603050405020304" pitchFamily="18" charset="0"/>
                <a:cs typeface="Times New Roman" panose="02020603050405020304" pitchFamily="18" charset="0"/>
              </a:rPr>
              <a:t>Nội dung</a:t>
            </a:r>
            <a:endParaRPr lang="en-VN" sz="3200" dirty="0">
              <a:solidFill>
                <a:schemeClr val="bg1"/>
              </a:solidFill>
              <a:latin typeface="Times New Roman" panose="02020603050405020304" pitchFamily="18" charset="0"/>
              <a:cs typeface="Times New Roman" panose="02020603050405020304" pitchFamily="18" charset="0"/>
            </a:endParaRPr>
          </a:p>
        </p:txBody>
      </p:sp>
      <p:sp>
        <p:nvSpPr>
          <p:cNvPr id="14" name="Rectangle 9">
            <a:hlinkClick r:id="rId3"/>
          </p:cNvPr>
          <p:cNvSpPr>
            <a:spLocks noChangeArrowheads="1"/>
          </p:cNvSpPr>
          <p:nvPr/>
        </p:nvSpPr>
        <p:spPr bwMode="auto">
          <a:xfrm>
            <a:off x="6528416" y="2161994"/>
            <a:ext cx="5013095" cy="3771810"/>
          </a:xfrm>
          <a:prstGeom prst="rect">
            <a:avLst/>
          </a:prstGeom>
          <a:solidFill>
            <a:schemeClr val="bg1">
              <a:lumMod val="85000"/>
            </a:schemeClr>
          </a:solidFill>
          <a:ln>
            <a:noFill/>
          </a:ln>
          <a:effectLst>
            <a:outerShdw dist="35921" dir="2700000" algn="ctr" rotWithShape="0">
              <a:schemeClr val="bg2">
                <a:alpha val="50000"/>
              </a:schemeClr>
            </a:outerShdw>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15" name="Rectangle 5"/>
          <p:cNvSpPr>
            <a:spLocks noChangeArrowheads="1"/>
          </p:cNvSpPr>
          <p:nvPr/>
        </p:nvSpPr>
        <p:spPr bwMode="gray">
          <a:xfrm>
            <a:off x="6629991" y="2229597"/>
            <a:ext cx="4911520" cy="343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43963" rIns="191950" bIns="95975"/>
          <a:lstStyle>
            <a:lvl1pPr marL="190500" indent="-190500"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indent="0" algn="just" eaLnBrk="1" hangingPunct="1">
              <a:lnSpc>
                <a:spcPct val="150000"/>
              </a:lnSpc>
              <a:spcBef>
                <a:spcPct val="0"/>
              </a:spcBef>
              <a:spcAft>
                <a:spcPct val="40000"/>
              </a:spcAft>
              <a:buClr>
                <a:schemeClr val="tx1"/>
              </a:buClr>
              <a:buNone/>
            </a:pPr>
            <a:r>
              <a:rPr lang="en-VN" sz="2400" dirty="0">
                <a:latin typeface="Times New Roman" panose="02020603050405020304" pitchFamily="18" charset="0"/>
                <a:cs typeface="Times New Roman" panose="02020603050405020304" pitchFamily="18" charset="0"/>
              </a:rPr>
              <a:t>Qua “</a:t>
            </a:r>
            <a:r>
              <a:rPr lang="en-VN" sz="2400" i="1" dirty="0">
                <a:latin typeface="Times New Roman" panose="02020603050405020304" pitchFamily="18" charset="0"/>
                <a:cs typeface="Times New Roman" panose="02020603050405020304" pitchFamily="18" charset="0"/>
              </a:rPr>
              <a:t>Vẻ đẹp của một bài ca dao”</a:t>
            </a:r>
            <a:r>
              <a:rPr lang="en-VN" sz="2400" dirty="0">
                <a:latin typeface="Times New Roman" panose="02020603050405020304" pitchFamily="18" charset="0"/>
                <a:cs typeface="Times New Roman" panose="02020603050405020304" pitchFamily="18" charset="0"/>
              </a:rPr>
              <a:t>, Hoàng Tiến Tựu đã nêu lên ý kiến của mình về vẻ đẹp cũng như cách khai thác nội dung của một bài ca dao cụ thể.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ca </a:t>
            </a:r>
            <a:r>
              <a:rPr lang="en-US" sz="2400" dirty="0" err="1">
                <a:latin typeface="Times New Roman" panose="02020603050405020304" pitchFamily="18" charset="0"/>
                <a:cs typeface="Times New Roman" panose="02020603050405020304" pitchFamily="18" charset="0"/>
              </a:rPr>
              <a:t>dao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đọc</a:t>
            </a:r>
            <a:endParaRPr lang="en-US" altLang="zh-CN" sz="2400" noProof="1">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16" name="标题 15"/>
          <p:cNvSpPr>
            <a:spLocks noGrp="1"/>
          </p:cNvSpPr>
          <p:nvPr>
            <p:ph type="title"/>
          </p:nvPr>
        </p:nvSpPr>
        <p:spPr/>
        <p:txBody>
          <a:bodyPr>
            <a:noAutofit/>
          </a:bodyPr>
          <a:lstStyle/>
          <a:p>
            <a:pPr algn="ctr"/>
            <a:r>
              <a:rPr lang="en-US" altLang="zh-CN" sz="4000" dirty="0">
                <a:latin typeface="Times New Roman" panose="02020603050405020304" pitchFamily="18" charset="0"/>
                <a:cs typeface="Times New Roman" panose="02020603050405020304" pitchFamily="18" charset="0"/>
              </a:rPr>
              <a:t>C. TỔNG KẾT</a:t>
            </a:r>
            <a:endParaRPr lang="zh-CN" alt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73251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outVertical)">
                                      <p:cBhvr>
                                        <p:cTn id="20" dur="500"/>
                                        <p:tgtEl>
                                          <p:spTgt spid="13"/>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down)">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right)">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p:bldP spid="13" grpId="0" animBg="1"/>
      <p:bldP spid="14" grpId="0" animBg="1"/>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7"/>
          <p:cNvSpPr txBox="1"/>
          <p:nvPr/>
        </p:nvSpPr>
        <p:spPr>
          <a:xfrm>
            <a:off x="2922599" y="386211"/>
            <a:ext cx="6346801" cy="707886"/>
          </a:xfrm>
          <a:prstGeom prst="rect">
            <a:avLst/>
          </a:prstGeom>
          <a:noFill/>
        </p:spPr>
        <p:txBody>
          <a:bodyPr wrap="square" lIns="0" rIns="0" rtlCol="0">
            <a:spAutoFit/>
          </a:bodyPr>
          <a:lstStyle/>
          <a:p>
            <a:pPr algn="ctr"/>
            <a:r>
              <a:rPr lang="en-US" altLang="zh-CN" sz="4000" b="1" dirty="0">
                <a:solidFill>
                  <a:schemeClr val="tx2"/>
                </a:solidFill>
                <a:latin typeface="Times New Roman" panose="02020603050405020304" pitchFamily="18" charset="0"/>
                <a:cs typeface="Times New Roman" panose="02020603050405020304" pitchFamily="18" charset="0"/>
              </a:rPr>
              <a:t>* </a:t>
            </a:r>
            <a:r>
              <a:rPr lang="en-US" altLang="zh-CN" sz="4000" b="1" dirty="0" err="1">
                <a:solidFill>
                  <a:schemeClr val="tx2"/>
                </a:solidFill>
                <a:latin typeface="Times New Roman" panose="02020603050405020304" pitchFamily="18" charset="0"/>
                <a:cs typeface="Times New Roman" panose="02020603050405020304" pitchFamily="18" charset="0"/>
              </a:rPr>
              <a:t>Dặn</a:t>
            </a:r>
            <a:r>
              <a:rPr lang="en-US" altLang="zh-CN" sz="4000" b="1" dirty="0">
                <a:solidFill>
                  <a:schemeClr val="tx2"/>
                </a:solidFill>
                <a:latin typeface="Times New Roman" panose="02020603050405020304" pitchFamily="18" charset="0"/>
                <a:cs typeface="Times New Roman" panose="02020603050405020304" pitchFamily="18" charset="0"/>
              </a:rPr>
              <a:t> </a:t>
            </a:r>
            <a:r>
              <a:rPr lang="en-US" altLang="zh-CN" sz="4000" b="1" dirty="0" err="1">
                <a:solidFill>
                  <a:schemeClr val="tx2"/>
                </a:solidFill>
                <a:latin typeface="Times New Roman" panose="02020603050405020304" pitchFamily="18" charset="0"/>
                <a:cs typeface="Times New Roman" panose="02020603050405020304" pitchFamily="18" charset="0"/>
              </a:rPr>
              <a:t>dò</a:t>
            </a:r>
            <a:endParaRPr lang="zh-CN" altLang="en-US" sz="4000" b="1" dirty="0">
              <a:solidFill>
                <a:schemeClr val="tx2"/>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326C449E-528E-E941-9A1B-4A453869006C}"/>
              </a:ext>
            </a:extLst>
          </p:cNvPr>
          <p:cNvSpPr txBox="1"/>
          <p:nvPr/>
        </p:nvSpPr>
        <p:spPr>
          <a:xfrm>
            <a:off x="1648690" y="1094097"/>
            <a:ext cx="8825346" cy="2417980"/>
          </a:xfrm>
          <a:prstGeom prst="rect">
            <a:avLst/>
          </a:prstGeom>
          <a:noFill/>
        </p:spPr>
        <p:txBody>
          <a:bodyPr wrap="square" lIns="96210" tIns="48106" rIns="96210" bIns="48106" rtlCol="0">
            <a:spAutoFit/>
          </a:bodyPr>
          <a:lstStyle/>
          <a:p>
            <a:pPr marL="457200" indent="-457200">
              <a:lnSpc>
                <a:spcPct val="130000"/>
              </a:lnSpc>
              <a:buFontTx/>
              <a:buChar char="-"/>
            </a:pPr>
            <a:r>
              <a:rPr lang="vi-VN" sz="4000" b="1" dirty="0">
                <a:solidFill>
                  <a:srgbClr val="CA520A"/>
                </a:solidFill>
                <a:latin typeface="Times New Roman" panose="02020603050405020304" pitchFamily="18" charset="0"/>
                <a:cs typeface="Times New Roman" panose="02020603050405020304" pitchFamily="18" charset="0"/>
              </a:rPr>
              <a:t>Học bài cũ</a:t>
            </a:r>
          </a:p>
          <a:p>
            <a:pPr marL="457200" indent="-457200">
              <a:lnSpc>
                <a:spcPct val="130000"/>
              </a:lnSpc>
              <a:buFontTx/>
              <a:buChar char="-"/>
            </a:pPr>
            <a:r>
              <a:rPr lang="vi-VN" altLang="zh-CN" sz="4000" b="1" dirty="0">
                <a:solidFill>
                  <a:srgbClr val="CA520A"/>
                </a:solidFill>
                <a:latin typeface="Times New Roman" panose="02020603050405020304" pitchFamily="18" charset="0"/>
                <a:ea typeface="微软雅黑" pitchFamily="34" charset="-122"/>
                <a:cs typeface="Times New Roman" panose="02020603050405020304" pitchFamily="18" charset="0"/>
              </a:rPr>
              <a:t>Chuẩn bị bài sau: Thực hành Tiếng Việt (SGK/78)</a:t>
            </a:r>
            <a:endParaRPr lang="zh-CN" altLang="en-US" sz="4000" b="1" dirty="0">
              <a:solidFill>
                <a:srgbClr val="CA520A"/>
              </a:solidFill>
              <a:latin typeface="Times New Roman" panose="02020603050405020304" pitchFamily="18" charset="0"/>
              <a:ea typeface="微软雅黑" pitchFamily="34" charset="-122"/>
              <a:cs typeface="Times New Roman" panose="02020603050405020304" pitchFamily="18" charset="0"/>
            </a:endParaRPr>
          </a:p>
        </p:txBody>
      </p:sp>
    </p:spTree>
    <p:extLst>
      <p:ext uri="{BB962C8B-B14F-4D97-AF65-F5344CB8AC3E}">
        <p14:creationId xmlns:p14="http://schemas.microsoft.com/office/powerpoint/2010/main" val="24818997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69f7ee484368fd4d0791515d6212e3c7957fb"/>
  <p:tag name="ISPRING_PRESENTATION_TITLE" val="创意儿童教育培训动态PPT说课模板"/>
</p:tagLst>
</file>

<file path=ppt/theme/theme1.xml><?xml version="1.0" encoding="utf-8"?>
<a:theme xmlns:a="http://schemas.openxmlformats.org/drawingml/2006/main" name="Office 主题">
  <a:themeElements>
    <a:clrScheme name="自定义 1685">
      <a:dk1>
        <a:sysClr val="windowText" lastClr="000000"/>
      </a:dk1>
      <a:lt1>
        <a:sysClr val="window" lastClr="FFFFFF"/>
      </a:lt1>
      <a:dk2>
        <a:srgbClr val="07443C"/>
      </a:dk2>
      <a:lt2>
        <a:srgbClr val="CA520A"/>
      </a:lt2>
      <a:accent1>
        <a:srgbClr val="CA520A"/>
      </a:accent1>
      <a:accent2>
        <a:srgbClr val="07443C"/>
      </a:accent2>
      <a:accent3>
        <a:srgbClr val="CA520A"/>
      </a:accent3>
      <a:accent4>
        <a:srgbClr val="07443C"/>
      </a:accent4>
      <a:accent5>
        <a:srgbClr val="CA520A"/>
      </a:accent5>
      <a:accent6>
        <a:srgbClr val="07443C"/>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440</TotalTime>
  <Words>541</Words>
  <Application>Microsoft Macintosh PowerPoint</Application>
  <PresentationFormat>Widescreen</PresentationFormat>
  <Paragraphs>60</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Arial Black</vt:lpstr>
      <vt:lpstr>Calibri</vt:lpstr>
      <vt:lpstr>Times New Roman</vt:lpstr>
      <vt:lpstr>Office 主题</vt:lpstr>
      <vt:lpstr>PowerPoint Presentation</vt:lpstr>
      <vt:lpstr>1. TÁC GIẢ</vt:lpstr>
      <vt:lpstr>2. VĂN BẢN</vt:lpstr>
      <vt:lpstr>PowerPoint Presentation</vt:lpstr>
      <vt:lpstr>a. Hai câu đầu</vt:lpstr>
      <vt:lpstr>b. Hai câu cuối</vt:lpstr>
      <vt:lpstr>C. TỔNG KẾT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创意儿童教育培训动态PPT说课模板</dc:title>
  <dc:creator>1</dc:creator>
  <cp:lastModifiedBy>Microsoft Office User</cp:lastModifiedBy>
  <cp:revision>37</cp:revision>
  <dcterms:created xsi:type="dcterms:W3CDTF">2015-05-05T08:02:14Z</dcterms:created>
  <dcterms:modified xsi:type="dcterms:W3CDTF">2023-12-04T00:49:10Z</dcterms:modified>
</cp:coreProperties>
</file>