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0" r:id="rId1"/>
  </p:sldMasterIdLst>
  <p:notesMasterIdLst>
    <p:notesMasterId r:id="rId12"/>
  </p:notesMasterIdLst>
  <p:sldIdLst>
    <p:sldId id="286" r:id="rId2"/>
    <p:sldId id="279" r:id="rId3"/>
    <p:sldId id="264" r:id="rId4"/>
    <p:sldId id="265" r:id="rId5"/>
    <p:sldId id="288" r:id="rId6"/>
    <p:sldId id="289" r:id="rId7"/>
    <p:sldId id="290" r:id="rId8"/>
    <p:sldId id="291" r:id="rId9"/>
    <p:sldId id="272" r:id="rId10"/>
    <p:sldId id="287" r:id="rId11"/>
  </p:sldIdLst>
  <p:sldSz cx="12192000" cy="6858000"/>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B4AA"/>
    <a:srgbClr val="009193"/>
    <a:srgbClr val="6E3D65"/>
    <a:srgbClr val="CD5161"/>
    <a:srgbClr val="FF9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15" autoAdjust="0"/>
    <p:restoredTop sz="94650"/>
  </p:normalViewPr>
  <p:slideViewPr>
    <p:cSldViewPr snapToGrid="0">
      <p:cViewPr varScale="1">
        <p:scale>
          <a:sx n="117" d="100"/>
          <a:sy n="117" d="100"/>
        </p:scale>
        <p:origin x="176" y="24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t>2023/11/24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t>‹#›</a:t>
            </a:fld>
            <a:endParaRPr lang="zh-CN" altLang="en-US"/>
          </a:p>
        </p:txBody>
      </p:sp>
    </p:spTree>
    <p:extLst>
      <p:ext uri="{BB962C8B-B14F-4D97-AF65-F5344CB8AC3E}">
        <p14:creationId xmlns:p14="http://schemas.microsoft.com/office/powerpoint/2010/main" val="242325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1</a:t>
            </a:fld>
            <a:endParaRPr lang="zh-CN" altLang="en-US"/>
          </a:p>
        </p:txBody>
      </p:sp>
    </p:spTree>
    <p:extLst>
      <p:ext uri="{BB962C8B-B14F-4D97-AF65-F5344CB8AC3E}">
        <p14:creationId xmlns:p14="http://schemas.microsoft.com/office/powerpoint/2010/main" val="3274685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10</a:t>
            </a:fld>
            <a:endParaRPr lang="zh-CN" altLang="en-US"/>
          </a:p>
        </p:txBody>
      </p:sp>
    </p:spTree>
    <p:extLst>
      <p:ext uri="{BB962C8B-B14F-4D97-AF65-F5344CB8AC3E}">
        <p14:creationId xmlns:p14="http://schemas.microsoft.com/office/powerpoint/2010/main" val="998829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2</a:t>
            </a:fld>
            <a:endParaRPr lang="zh-CN" altLang="en-US"/>
          </a:p>
        </p:txBody>
      </p:sp>
    </p:spTree>
    <p:extLst>
      <p:ext uri="{BB962C8B-B14F-4D97-AF65-F5344CB8AC3E}">
        <p14:creationId xmlns:p14="http://schemas.microsoft.com/office/powerpoint/2010/main" val="2000057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3</a:t>
            </a:fld>
            <a:endParaRPr lang="zh-CN" altLang="en-US"/>
          </a:p>
        </p:txBody>
      </p:sp>
    </p:spTree>
    <p:extLst>
      <p:ext uri="{BB962C8B-B14F-4D97-AF65-F5344CB8AC3E}">
        <p14:creationId xmlns:p14="http://schemas.microsoft.com/office/powerpoint/2010/main" val="3303112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4</a:t>
            </a:fld>
            <a:endParaRPr lang="zh-CN" altLang="en-US"/>
          </a:p>
        </p:txBody>
      </p:sp>
    </p:spTree>
    <p:extLst>
      <p:ext uri="{BB962C8B-B14F-4D97-AF65-F5344CB8AC3E}">
        <p14:creationId xmlns:p14="http://schemas.microsoft.com/office/powerpoint/2010/main" val="2183760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5</a:t>
            </a:fld>
            <a:endParaRPr lang="zh-CN" altLang="en-US"/>
          </a:p>
        </p:txBody>
      </p:sp>
    </p:spTree>
    <p:extLst>
      <p:ext uri="{BB962C8B-B14F-4D97-AF65-F5344CB8AC3E}">
        <p14:creationId xmlns:p14="http://schemas.microsoft.com/office/powerpoint/2010/main" val="3548004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6</a:t>
            </a:fld>
            <a:endParaRPr lang="zh-CN" altLang="en-US"/>
          </a:p>
        </p:txBody>
      </p:sp>
    </p:spTree>
    <p:extLst>
      <p:ext uri="{BB962C8B-B14F-4D97-AF65-F5344CB8AC3E}">
        <p14:creationId xmlns:p14="http://schemas.microsoft.com/office/powerpoint/2010/main" val="268010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7</a:t>
            </a:fld>
            <a:endParaRPr lang="zh-CN" altLang="en-US"/>
          </a:p>
        </p:txBody>
      </p:sp>
    </p:spTree>
    <p:extLst>
      <p:ext uri="{BB962C8B-B14F-4D97-AF65-F5344CB8AC3E}">
        <p14:creationId xmlns:p14="http://schemas.microsoft.com/office/powerpoint/2010/main" val="3413144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8</a:t>
            </a:fld>
            <a:endParaRPr lang="zh-CN" altLang="en-US"/>
          </a:p>
        </p:txBody>
      </p:sp>
    </p:spTree>
    <p:extLst>
      <p:ext uri="{BB962C8B-B14F-4D97-AF65-F5344CB8AC3E}">
        <p14:creationId xmlns:p14="http://schemas.microsoft.com/office/powerpoint/2010/main" val="4197994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9</a:t>
            </a:fld>
            <a:endParaRPr lang="zh-CN" altLang="en-US"/>
          </a:p>
        </p:txBody>
      </p:sp>
    </p:spTree>
    <p:extLst>
      <p:ext uri="{BB962C8B-B14F-4D97-AF65-F5344CB8AC3E}">
        <p14:creationId xmlns:p14="http://schemas.microsoft.com/office/powerpoint/2010/main" val="264382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9559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296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7860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文本框 1"/>
          <p:cNvSpPr txBox="1"/>
          <p:nvPr userDrawn="1"/>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感谢您下载包图网平台上提供的</a:t>
            </a:r>
            <a:r>
              <a:rPr lang="en-US" altLang="zh-CN" sz="300" dirty="0">
                <a:solidFill>
                  <a:schemeClr val="bg1">
                    <a:alpha val="0"/>
                  </a:schemeClr>
                </a:solidFill>
                <a:latin typeface="微软雅黑" panose="020B0503020204020204" pitchFamily="34" charset="-122"/>
                <a:ea typeface="微软雅黑" panose="020B0503020204020204" pitchFamily="34" charset="-122"/>
                <a:sym typeface="+mn-ea"/>
              </a:rPr>
              <a:t>PPT</a:t>
            </a:r>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600" dirty="0">
                <a:solidFill>
                  <a:schemeClr val="bg1">
                    <a:alpha val="0"/>
                  </a:schemeClr>
                </a:solidFill>
                <a:latin typeface="微软雅黑" panose="020B0503020204020204" pitchFamily="34" charset="-122"/>
                <a:ea typeface="微软雅黑" panose="020B0503020204020204" pitchFamily="34" charset="-122"/>
                <a:sym typeface="+mn-ea"/>
              </a:rPr>
              <a:t>ibaotu.com</a:t>
            </a:r>
          </a:p>
        </p:txBody>
      </p:sp>
      <p:pic>
        <p:nvPicPr>
          <p:cNvPr id="3" name="图片 2">
            <a:extLst>
              <a:ext uri="{FF2B5EF4-FFF2-40B4-BE49-F238E27FC236}">
                <a16:creationId xmlns:a16="http://schemas.microsoft.com/office/drawing/2014/main" id="{C46311CB-4AF4-48F5-93C1-2E27C05EB679}"/>
              </a:ext>
            </a:extLst>
          </p:cNvPr>
          <p:cNvPicPr>
            <a:picLocks noChangeAspect="1"/>
          </p:cNvPicPr>
          <p:nvPr userDrawn="1"/>
        </p:nvPicPr>
        <p:blipFill rotWithShape="1">
          <a:blip r:embed="rId5"/>
          <a:srcRect l="6989" t="5304" r="10334" b="5304"/>
          <a:stretch/>
        </p:blipFill>
        <p:spPr>
          <a:xfrm>
            <a:off x="-1" y="0"/>
            <a:ext cx="12192001" cy="6858000"/>
          </a:xfrm>
          <a:prstGeom prst="rect">
            <a:avLst/>
          </a:prstGeom>
        </p:spPr>
      </p:pic>
      <p:sp>
        <p:nvSpPr>
          <p:cNvPr id="4" name="矩形 3">
            <a:extLst>
              <a:ext uri="{FF2B5EF4-FFF2-40B4-BE49-F238E27FC236}">
                <a16:creationId xmlns:a16="http://schemas.microsoft.com/office/drawing/2014/main" id="{80340365-5B1C-4C27-972B-D29D53FDB47A}"/>
              </a:ext>
            </a:extLst>
          </p:cNvPr>
          <p:cNvSpPr/>
          <p:nvPr userDrawn="1"/>
        </p:nvSpPr>
        <p:spPr>
          <a:xfrm>
            <a:off x="-1" y="1"/>
            <a:ext cx="12192001" cy="6858000"/>
          </a:xfrm>
          <a:prstGeom prst="rect">
            <a:avLst/>
          </a:prstGeom>
          <a:gradFill>
            <a:gsLst>
              <a:gs pos="41700">
                <a:srgbClr val="FFFFFF">
                  <a:alpha val="80000"/>
                </a:srgbClr>
              </a:gs>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3706380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23E55323-6DA2-4BE4-A384-A87A51F270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86955">
            <a:off x="10019888" y="121150"/>
            <a:ext cx="1811617" cy="1545504"/>
          </a:xfrm>
          <a:prstGeom prst="rect">
            <a:avLst/>
          </a:prstGeom>
        </p:spPr>
      </p:pic>
      <p:pic>
        <p:nvPicPr>
          <p:cNvPr id="11" name="图片 10">
            <a:extLst>
              <a:ext uri="{FF2B5EF4-FFF2-40B4-BE49-F238E27FC236}">
                <a16:creationId xmlns:a16="http://schemas.microsoft.com/office/drawing/2014/main" id="{ECBEAE87-47B4-461E-8E44-69CC2F51B4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417529">
            <a:off x="403279" y="465793"/>
            <a:ext cx="828716" cy="687055"/>
          </a:xfrm>
          <a:prstGeom prst="rect">
            <a:avLst/>
          </a:prstGeom>
        </p:spPr>
      </p:pic>
      <p:pic>
        <p:nvPicPr>
          <p:cNvPr id="13" name="图片 12">
            <a:extLst>
              <a:ext uri="{FF2B5EF4-FFF2-40B4-BE49-F238E27FC236}">
                <a16:creationId xmlns:a16="http://schemas.microsoft.com/office/drawing/2014/main" id="{8ABBD584-2A61-4F7C-ADDD-0E2DF2DCD6E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36388" y="703989"/>
            <a:ext cx="900374" cy="1135648"/>
          </a:xfrm>
          <a:prstGeom prst="rect">
            <a:avLst/>
          </a:prstGeom>
        </p:spPr>
      </p:pic>
      <p:pic>
        <p:nvPicPr>
          <p:cNvPr id="15" name="图片 14">
            <a:extLst>
              <a:ext uri="{FF2B5EF4-FFF2-40B4-BE49-F238E27FC236}">
                <a16:creationId xmlns:a16="http://schemas.microsoft.com/office/drawing/2014/main" id="{47638C33-EC6E-49F9-BCA8-07FF832D517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0797861">
            <a:off x="5520616" y="304741"/>
            <a:ext cx="1150768" cy="798494"/>
          </a:xfrm>
          <a:prstGeom prst="rect">
            <a:avLst/>
          </a:prstGeom>
        </p:spPr>
      </p:pic>
      <p:pic>
        <p:nvPicPr>
          <p:cNvPr id="17" name="图片 16">
            <a:extLst>
              <a:ext uri="{FF2B5EF4-FFF2-40B4-BE49-F238E27FC236}">
                <a16:creationId xmlns:a16="http://schemas.microsoft.com/office/drawing/2014/main" id="{13536BAD-FDE1-4040-98D5-36D7A6D2183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12522" y="5242172"/>
            <a:ext cx="333375" cy="352425"/>
          </a:xfrm>
          <a:prstGeom prst="rect">
            <a:avLst/>
          </a:prstGeom>
        </p:spPr>
      </p:pic>
      <p:pic>
        <p:nvPicPr>
          <p:cNvPr id="21" name="图片 20">
            <a:extLst>
              <a:ext uri="{FF2B5EF4-FFF2-40B4-BE49-F238E27FC236}">
                <a16:creationId xmlns:a16="http://schemas.microsoft.com/office/drawing/2014/main" id="{0043E177-2D1C-4BE8-B34A-B773B48B41C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23066" y="473504"/>
            <a:ext cx="1481138" cy="887378"/>
          </a:xfrm>
          <a:prstGeom prst="rect">
            <a:avLst/>
          </a:prstGeom>
        </p:spPr>
      </p:pic>
      <p:pic>
        <p:nvPicPr>
          <p:cNvPr id="24" name="图片 23">
            <a:extLst>
              <a:ext uri="{FF2B5EF4-FFF2-40B4-BE49-F238E27FC236}">
                <a16:creationId xmlns:a16="http://schemas.microsoft.com/office/drawing/2014/main" id="{00C7A28A-428E-4B8A-B681-DFB91CB503B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17018" y="279334"/>
            <a:ext cx="1089168" cy="652541"/>
          </a:xfrm>
          <a:prstGeom prst="rect">
            <a:avLst/>
          </a:prstGeom>
        </p:spPr>
      </p:pic>
      <p:pic>
        <p:nvPicPr>
          <p:cNvPr id="30" name="图片 29">
            <a:extLst>
              <a:ext uri="{FF2B5EF4-FFF2-40B4-BE49-F238E27FC236}">
                <a16:creationId xmlns:a16="http://schemas.microsoft.com/office/drawing/2014/main" id="{89B02F03-64AF-46D9-B6B1-3A3839F8B5B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60389" y="5242172"/>
            <a:ext cx="333375" cy="352425"/>
          </a:xfrm>
          <a:prstGeom prst="rect">
            <a:avLst/>
          </a:prstGeom>
        </p:spPr>
      </p:pic>
      <p:sp>
        <p:nvSpPr>
          <p:cNvPr id="2" name="TextBox 1">
            <a:extLst>
              <a:ext uri="{FF2B5EF4-FFF2-40B4-BE49-F238E27FC236}">
                <a16:creationId xmlns:a16="http://schemas.microsoft.com/office/drawing/2014/main" id="{91404388-77CD-AF48-BBC7-CD8F5FF156D9}"/>
              </a:ext>
            </a:extLst>
          </p:cNvPr>
          <p:cNvSpPr txBox="1"/>
          <p:nvPr/>
        </p:nvSpPr>
        <p:spPr>
          <a:xfrm>
            <a:off x="422031" y="2064860"/>
            <a:ext cx="11347938" cy="2631490"/>
          </a:xfrm>
          <a:prstGeom prst="rect">
            <a:avLst/>
          </a:prstGeom>
          <a:noFill/>
        </p:spPr>
        <p:txBody>
          <a:bodyPr wrap="square" rtlCol="0">
            <a:spAutoFit/>
          </a:bodyPr>
          <a:lstStyle/>
          <a:p>
            <a:pPr algn="ctr"/>
            <a:r>
              <a:rPr lang="en-VN" sz="5500" dirty="0">
                <a:latin typeface="Times New Roman" panose="02020603050405020304" pitchFamily="18" charset="0"/>
                <a:cs typeface="Times New Roman" panose="02020603050405020304" pitchFamily="18" charset="0"/>
              </a:rPr>
              <a:t>Tiết 40,41,42:</a:t>
            </a:r>
          </a:p>
          <a:p>
            <a:pPr algn="ctr"/>
            <a:r>
              <a:rPr lang="en-VN" sz="5500" b="1" dirty="0">
                <a:latin typeface="Times New Roman" panose="02020603050405020304" pitchFamily="18" charset="0"/>
                <a:cs typeface="Times New Roman" panose="02020603050405020304" pitchFamily="18" charset="0"/>
              </a:rPr>
              <a:t>VIẾT BÀI VĂN KỂ VỀ </a:t>
            </a:r>
          </a:p>
          <a:p>
            <a:pPr algn="ctr"/>
            <a:r>
              <a:rPr lang="en-VN" sz="5500" b="1" dirty="0">
                <a:latin typeface="Times New Roman" panose="02020603050405020304" pitchFamily="18" charset="0"/>
                <a:cs typeface="Times New Roman" panose="02020603050405020304" pitchFamily="18" charset="0"/>
              </a:rPr>
              <a:t>MỘT KỈ NIỆM CỦA BẢN THÂN</a:t>
            </a:r>
          </a:p>
        </p:txBody>
      </p:sp>
    </p:spTree>
    <p:extLst>
      <p:ext uri="{BB962C8B-B14F-4D97-AF65-F5344CB8AC3E}">
        <p14:creationId xmlns:p14="http://schemas.microsoft.com/office/powerpoint/2010/main" val="22852985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F7B4A7E6-FB99-4683-BF3A-AC07EE33ABC4}"/>
              </a:ext>
            </a:extLst>
          </p:cNvPr>
          <p:cNvSpPr txBox="1"/>
          <p:nvPr/>
        </p:nvSpPr>
        <p:spPr>
          <a:xfrm>
            <a:off x="3111139" y="995724"/>
            <a:ext cx="5969721" cy="784830"/>
          </a:xfrm>
          <a:prstGeom prst="rect">
            <a:avLst/>
          </a:prstGeom>
          <a:noFill/>
        </p:spPr>
        <p:txBody>
          <a:bodyPr wrap="square" rtlCol="0">
            <a:spAutoFit/>
            <a:scene3d>
              <a:camera prst="orthographicFront"/>
              <a:lightRig rig="threePt" dir="t"/>
            </a:scene3d>
            <a:sp3d contourW="12700"/>
          </a:bodyPr>
          <a:lstStyle/>
          <a:p>
            <a:pPr algn="ctr"/>
            <a:r>
              <a:rPr lang="en-US" altLang="zh-CN" sz="4500" b="1" dirty="0">
                <a:ln w="41275">
                  <a:noFill/>
                </a:ln>
                <a:solidFill>
                  <a:srgbClr val="009193"/>
                </a:solidFill>
                <a:latin typeface="American Typewriter" panose="02090604020004020304" pitchFamily="18" charset="77"/>
                <a:ea typeface="华康海报体W12" panose="040B0C09000000000000" pitchFamily="81" charset="-122"/>
                <a:cs typeface="FUTURA MEDIUM" panose="020B0602020204020303" pitchFamily="34" charset="-79"/>
              </a:rPr>
              <a:t>II. THỰC HÀNH</a:t>
            </a:r>
            <a:endParaRPr lang="zh-CN" altLang="en-US" sz="4500" b="1" dirty="0">
              <a:ln w="41275">
                <a:noFill/>
              </a:ln>
              <a:solidFill>
                <a:srgbClr val="009193"/>
              </a:solidFill>
              <a:latin typeface="American Typewriter" panose="02090604020004020304" pitchFamily="18" charset="77"/>
              <a:ea typeface="华康海报体W12" panose="040B0C09000000000000" pitchFamily="81" charset="-122"/>
              <a:cs typeface="FUTURA MEDIUM" panose="020B0602020204020303" pitchFamily="34" charset="-79"/>
            </a:endParaRPr>
          </a:p>
        </p:txBody>
      </p:sp>
      <p:sp>
        <p:nvSpPr>
          <p:cNvPr id="8" name="文本框 5">
            <a:extLst>
              <a:ext uri="{FF2B5EF4-FFF2-40B4-BE49-F238E27FC236}">
                <a16:creationId xmlns:a16="http://schemas.microsoft.com/office/drawing/2014/main" id="{93A5B529-D4FF-CECC-B30D-CC3FBFDD0FFA}"/>
              </a:ext>
            </a:extLst>
          </p:cNvPr>
          <p:cNvSpPr txBox="1"/>
          <p:nvPr/>
        </p:nvSpPr>
        <p:spPr>
          <a:xfrm>
            <a:off x="959370" y="2193189"/>
            <a:ext cx="10253273" cy="2308324"/>
          </a:xfrm>
          <a:prstGeom prst="rect">
            <a:avLst/>
          </a:prstGeom>
          <a:noFill/>
        </p:spPr>
        <p:txBody>
          <a:bodyPr wrap="square" rtlCol="0">
            <a:spAutoFit/>
            <a:scene3d>
              <a:camera prst="orthographicFront"/>
              <a:lightRig rig="threePt" dir="t"/>
            </a:scene3d>
            <a:sp3d contourW="12700"/>
          </a:bodyPr>
          <a:lstStyle/>
          <a:p>
            <a:pPr algn="ctr"/>
            <a:r>
              <a:rPr lang="en-VN" altLang="zh-CN" sz="3600" b="1" dirty="0">
                <a:ln w="41275">
                  <a:noFill/>
                </a:ln>
                <a:solidFill>
                  <a:srgbClr val="6E3D65"/>
                </a:solidFill>
                <a:latin typeface="Courier" pitchFamily="2" charset="0"/>
                <a:ea typeface="华康海报体W12" panose="040B0C09000000000000" pitchFamily="81" charset="-122"/>
                <a:cs typeface="Times New Roman" panose="02020603050405020304" pitchFamily="18" charset="0"/>
              </a:rPr>
              <a:t>Viết bài văn kể lại 1 kỉ niệm sâu sắc của em với thầy cô, bạn bè khi học ở trường tiểu học.</a:t>
            </a:r>
          </a:p>
          <a:p>
            <a:pPr algn="ctr"/>
            <a:r>
              <a:rPr lang="en-VN" altLang="zh-CN" sz="3600" dirty="0">
                <a:ln w="41275">
                  <a:noFill/>
                </a:ln>
                <a:solidFill>
                  <a:srgbClr val="6E3D65"/>
                </a:solidFill>
                <a:latin typeface="Courier" pitchFamily="2" charset="0"/>
                <a:ea typeface="华康海报体W12" panose="040B0C09000000000000" pitchFamily="81" charset="-122"/>
                <a:cs typeface="Times New Roman" panose="02020603050405020304" pitchFamily="18" charset="0"/>
              </a:rPr>
              <a:t>(SGK</a:t>
            </a:r>
            <a:r>
              <a:rPr lang="en-VN" altLang="zh-CN" sz="3600">
                <a:ln w="41275">
                  <a:noFill/>
                </a:ln>
                <a:solidFill>
                  <a:srgbClr val="6E3D65"/>
                </a:solidFill>
                <a:latin typeface="Courier" pitchFamily="2" charset="0"/>
                <a:ea typeface="华康海报体W12" panose="040B0C09000000000000" pitchFamily="81" charset="-122"/>
                <a:cs typeface="Times New Roman" panose="02020603050405020304" pitchFamily="18" charset="0"/>
              </a:rPr>
              <a:t>/66,67</a:t>
            </a:r>
            <a:r>
              <a:rPr lang="en-VN" altLang="zh-CN" sz="3600" dirty="0">
                <a:ln w="41275">
                  <a:noFill/>
                </a:ln>
                <a:solidFill>
                  <a:srgbClr val="6E3D65"/>
                </a:solidFill>
                <a:latin typeface="Courier" pitchFamily="2" charset="0"/>
                <a:ea typeface="华康海报体W12" panose="040B0C09000000000000" pitchFamily="81" charset="-122"/>
                <a:cs typeface="Times New Roman" panose="02020603050405020304" pitchFamily="18" charset="0"/>
              </a:rPr>
              <a:t>)</a:t>
            </a:r>
            <a:endParaRPr lang="zh-CN" altLang="en-US" sz="3600" dirty="0">
              <a:ln w="41275">
                <a:noFill/>
              </a:ln>
              <a:solidFill>
                <a:srgbClr val="6E3D65"/>
              </a:solidFill>
              <a:latin typeface="Courier" pitchFamily="2"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23838648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AADE4677-6141-46B4-AE71-F31D0812D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509" y="1707015"/>
            <a:ext cx="1313853" cy="1077218"/>
          </a:xfrm>
          <a:prstGeom prst="rect">
            <a:avLst/>
          </a:prstGeom>
        </p:spPr>
      </p:pic>
      <p:pic>
        <p:nvPicPr>
          <p:cNvPr id="4" name="图片 3">
            <a:extLst>
              <a:ext uri="{FF2B5EF4-FFF2-40B4-BE49-F238E27FC236}">
                <a16:creationId xmlns:a16="http://schemas.microsoft.com/office/drawing/2014/main" id="{A8F7577A-9517-4252-9F9F-24429C83F2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413" y="3325772"/>
            <a:ext cx="1313853" cy="1077218"/>
          </a:xfrm>
          <a:prstGeom prst="rect">
            <a:avLst/>
          </a:prstGeom>
        </p:spPr>
      </p:pic>
      <p:sp>
        <p:nvSpPr>
          <p:cNvPr id="11" name="文本框 10">
            <a:extLst>
              <a:ext uri="{FF2B5EF4-FFF2-40B4-BE49-F238E27FC236}">
                <a16:creationId xmlns:a16="http://schemas.microsoft.com/office/drawing/2014/main" id="{6D16D3A9-9466-4D62-8E17-D05D5296637C}"/>
              </a:ext>
            </a:extLst>
          </p:cNvPr>
          <p:cNvSpPr txBox="1"/>
          <p:nvPr/>
        </p:nvSpPr>
        <p:spPr>
          <a:xfrm>
            <a:off x="2116936" y="1707015"/>
            <a:ext cx="9526555" cy="1077218"/>
          </a:xfrm>
          <a:prstGeom prst="rect">
            <a:avLst/>
          </a:prstGeom>
          <a:noFill/>
        </p:spPr>
        <p:txBody>
          <a:bodyPr wrap="square" rtlCol="0">
            <a:spAutoFit/>
            <a:scene3d>
              <a:camera prst="orthographicFront"/>
              <a:lightRig rig="threePt" dir="t"/>
            </a:scene3d>
            <a:sp3d contourW="12700"/>
          </a:bodyPr>
          <a:lstStyle/>
          <a:p>
            <a:pPr algn="just"/>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a.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niệm</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sâu</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sắc</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là</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những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câu</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chuyện</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còn</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giữ</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lại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được</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trong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trí</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nhớ</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của</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mỗi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người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a:t>
            </a:r>
            <a:endParaRPr lang="zh-CN" altLang="en-US"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2" name="文本框 11">
            <a:extLst>
              <a:ext uri="{FF2B5EF4-FFF2-40B4-BE49-F238E27FC236}">
                <a16:creationId xmlns:a16="http://schemas.microsoft.com/office/drawing/2014/main" id="{FB12D555-35A1-4A6A-8F12-251942E19C8B}"/>
              </a:ext>
            </a:extLst>
          </p:cNvPr>
          <p:cNvSpPr txBox="1"/>
          <p:nvPr/>
        </p:nvSpPr>
        <p:spPr>
          <a:xfrm>
            <a:off x="2116935" y="3088882"/>
            <a:ext cx="9526555" cy="2062103"/>
          </a:xfrm>
          <a:prstGeom prst="rect">
            <a:avLst/>
          </a:prstGeom>
          <a:noFill/>
        </p:spPr>
        <p:txBody>
          <a:bodyPr wrap="square" rtlCol="0">
            <a:spAutoFit/>
            <a:scene3d>
              <a:camera prst="orthographicFront"/>
              <a:lightRig rig="threePt" dir="t"/>
            </a:scene3d>
            <a:sp3d contourW="12700"/>
          </a:bodyPr>
          <a:lstStyle/>
          <a:p>
            <a:pPr algn="just"/>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b.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Viết</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bài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văn</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kể</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về</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một</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niệm</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là</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ghi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lại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những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điều</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thú</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vị</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có</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ấn</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tượng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sâu</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sắc</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về</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một</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sự</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việc</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trong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quá</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khứ</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mà</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em</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đã</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chứng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kiến</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và</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những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trải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nghiệm</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thú</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vị</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mà</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em</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đã</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trải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qua.</a:t>
            </a:r>
            <a:endParaRPr lang="zh-CN" altLang="en-US"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0" name="TextBox 9">
            <a:extLst>
              <a:ext uri="{FF2B5EF4-FFF2-40B4-BE49-F238E27FC236}">
                <a16:creationId xmlns:a16="http://schemas.microsoft.com/office/drawing/2014/main" id="{137FB25F-8035-784C-8E97-0248FCA97C1D}"/>
              </a:ext>
            </a:extLst>
          </p:cNvPr>
          <p:cNvSpPr txBox="1"/>
          <p:nvPr/>
        </p:nvSpPr>
        <p:spPr>
          <a:xfrm>
            <a:off x="3012831" y="982275"/>
            <a:ext cx="6166338" cy="630942"/>
          </a:xfrm>
          <a:prstGeom prst="rect">
            <a:avLst/>
          </a:prstGeom>
          <a:noFill/>
        </p:spPr>
        <p:txBody>
          <a:bodyPr wrap="square" rtlCol="0">
            <a:spAutoFit/>
          </a:bodyPr>
          <a:lstStyle/>
          <a:p>
            <a:pPr algn="just"/>
            <a:r>
              <a:rPr lang="en-VN" sz="3500" b="1" dirty="0">
                <a:solidFill>
                  <a:srgbClr val="FF0000"/>
                </a:solidFill>
                <a:latin typeface="Times New Roman" panose="02020603050405020304" pitchFamily="18" charset="0"/>
                <a:cs typeface="Times New Roman" panose="02020603050405020304" pitchFamily="18" charset="0"/>
              </a:rPr>
              <a:t>1. Những yêu cầu của dạng bài</a:t>
            </a:r>
          </a:p>
        </p:txBody>
      </p:sp>
      <p:sp>
        <p:nvSpPr>
          <p:cNvPr id="7" name="文本框 3">
            <a:extLst>
              <a:ext uri="{FF2B5EF4-FFF2-40B4-BE49-F238E27FC236}">
                <a16:creationId xmlns:a16="http://schemas.microsoft.com/office/drawing/2014/main" id="{560211FB-F2A8-DBCF-8D99-C850B7653306}"/>
              </a:ext>
            </a:extLst>
          </p:cNvPr>
          <p:cNvSpPr txBox="1"/>
          <p:nvPr/>
        </p:nvSpPr>
        <p:spPr>
          <a:xfrm>
            <a:off x="3012831" y="180592"/>
            <a:ext cx="6539347" cy="707886"/>
          </a:xfrm>
          <a:prstGeom prst="rect">
            <a:avLst/>
          </a:prstGeom>
          <a:noFill/>
        </p:spPr>
        <p:txBody>
          <a:bodyPr wrap="square" rtlCol="0">
            <a:spAutoFit/>
            <a:scene3d>
              <a:camera prst="orthographicFront"/>
              <a:lightRig rig="threePt" dir="t"/>
            </a:scene3d>
            <a:sp3d contourW="12700"/>
          </a:bodyPr>
          <a:lstStyle/>
          <a:p>
            <a:pPr algn="ctr"/>
            <a:r>
              <a:rPr lang="en-US" altLang="zh-CN" sz="4000" b="1" dirty="0">
                <a:ln w="41275">
                  <a:noFill/>
                </a:ln>
                <a:solidFill>
                  <a:srgbClr val="42B4AA"/>
                </a:solidFill>
                <a:latin typeface="Times New Roman" panose="02020603050405020304" pitchFamily="18" charset="0"/>
                <a:ea typeface="华康海报体W12" panose="040B0C09000000000000" pitchFamily="81" charset="-122"/>
                <a:cs typeface="Times New Roman" panose="02020603050405020304" pitchFamily="18" charset="0"/>
              </a:rPr>
              <a:t>I. ĐỊNH HƯỚNG</a:t>
            </a:r>
            <a:endParaRPr lang="zh-CN" altLang="en-US" sz="4000" b="1" dirty="0">
              <a:ln w="41275">
                <a:noFill/>
              </a:ln>
              <a:solidFill>
                <a:srgbClr val="42B4AA"/>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8880403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A8A9FADF-3705-458F-A4DF-30250EB64D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132" y="466914"/>
            <a:ext cx="3889681" cy="2727714"/>
          </a:xfrm>
          <a:prstGeom prst="rect">
            <a:avLst/>
          </a:prstGeom>
        </p:spPr>
      </p:pic>
      <p:sp>
        <p:nvSpPr>
          <p:cNvPr id="8" name="文本框 7">
            <a:extLst>
              <a:ext uri="{FF2B5EF4-FFF2-40B4-BE49-F238E27FC236}">
                <a16:creationId xmlns:a16="http://schemas.microsoft.com/office/drawing/2014/main" id="{BBE9A4CE-837B-40B9-8395-3D0EB5AA393C}"/>
              </a:ext>
            </a:extLst>
          </p:cNvPr>
          <p:cNvSpPr txBox="1"/>
          <p:nvPr/>
        </p:nvSpPr>
        <p:spPr>
          <a:xfrm>
            <a:off x="876475" y="1099489"/>
            <a:ext cx="3416994" cy="1169551"/>
          </a:xfrm>
          <a:prstGeom prst="rect">
            <a:avLst/>
          </a:prstGeom>
          <a:noFill/>
        </p:spPr>
        <p:txBody>
          <a:bodyPr wrap="square" rtlCol="0">
            <a:spAutoFit/>
            <a:scene3d>
              <a:camera prst="orthographicFront"/>
              <a:lightRig rig="threePt" dir="t"/>
            </a:scene3d>
            <a:sp3d contourW="12700"/>
          </a:bodyPr>
          <a:lstStyle/>
          <a:p>
            <a:pPr algn="ctr"/>
            <a:r>
              <a:rPr lang="en-VN" altLang="zh-CN" sz="3500" b="1" dirty="0">
                <a:ln w="41275">
                  <a:noFill/>
                </a:ln>
                <a:solidFill>
                  <a:srgbClr val="FF0000"/>
                </a:solidFill>
                <a:latin typeface="Times New Roman" panose="02020603050405020304" pitchFamily="18" charset="0"/>
                <a:ea typeface="华康海报体W12" panose="040B0C09000000000000" pitchFamily="81" charset="-122"/>
                <a:cs typeface="Times New Roman" panose="02020603050405020304" pitchFamily="18" charset="0"/>
              </a:rPr>
              <a:t>2. Phân tích bài viết tham khảo</a:t>
            </a:r>
            <a:endParaRPr lang="zh-CN" altLang="en-US" sz="3500" b="1" dirty="0">
              <a:ln w="41275">
                <a:noFill/>
              </a:ln>
              <a:solidFill>
                <a:srgbClr val="FF0000"/>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1" name="TextBox 10">
            <a:extLst>
              <a:ext uri="{FF2B5EF4-FFF2-40B4-BE49-F238E27FC236}">
                <a16:creationId xmlns:a16="http://schemas.microsoft.com/office/drawing/2014/main" id="{4A1CF481-1A92-F34F-B1ED-5C8B664F39EB}"/>
              </a:ext>
            </a:extLst>
          </p:cNvPr>
          <p:cNvSpPr txBox="1"/>
          <p:nvPr/>
        </p:nvSpPr>
        <p:spPr>
          <a:xfrm>
            <a:off x="4766156" y="1245995"/>
            <a:ext cx="6422302" cy="1169551"/>
          </a:xfrm>
          <a:prstGeom prst="rect">
            <a:avLst/>
          </a:prstGeom>
          <a:noFill/>
        </p:spPr>
        <p:txBody>
          <a:bodyPr wrap="square" rtlCol="0">
            <a:spAutoFit/>
          </a:bodyPr>
          <a:lstStyle/>
          <a:p>
            <a:pPr algn="ctr"/>
            <a:r>
              <a:rPr lang="en-VN" sz="3500" b="1" i="1" dirty="0">
                <a:solidFill>
                  <a:srgbClr val="009193"/>
                </a:solidFill>
                <a:latin typeface="Times New Roman" panose="02020603050405020304" pitchFamily="18" charset="0"/>
                <a:cs typeface="Times New Roman" panose="02020603050405020304" pitchFamily="18" charset="0"/>
              </a:rPr>
              <a:t>VB: “NGƯỜI THỦ THƯ THỜI THƠ ẤU”</a:t>
            </a:r>
          </a:p>
        </p:txBody>
      </p:sp>
    </p:spTree>
    <p:extLst>
      <p:ext uri="{BB962C8B-B14F-4D97-AF65-F5344CB8AC3E}">
        <p14:creationId xmlns:p14="http://schemas.microsoft.com/office/powerpoint/2010/main" val="106975613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BD0CAF99-277D-4D07-9C5B-F1D756F050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387" y="3517232"/>
            <a:ext cx="2131782" cy="3316106"/>
          </a:xfrm>
          <a:prstGeom prst="rect">
            <a:avLst/>
          </a:prstGeom>
        </p:spPr>
      </p:pic>
      <p:pic>
        <p:nvPicPr>
          <p:cNvPr id="8" name="图片 4">
            <a:extLst>
              <a:ext uri="{FF2B5EF4-FFF2-40B4-BE49-F238E27FC236}">
                <a16:creationId xmlns:a16="http://schemas.microsoft.com/office/drawing/2014/main" id="{593776F4-95BF-A54D-A92A-B5298CB56F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6280" y="575413"/>
            <a:ext cx="5207722" cy="3549398"/>
          </a:xfrm>
          <a:prstGeom prst="rect">
            <a:avLst/>
          </a:prstGeom>
        </p:spPr>
      </p:pic>
      <p:sp>
        <p:nvSpPr>
          <p:cNvPr id="9" name="文本框 7">
            <a:extLst>
              <a:ext uri="{FF2B5EF4-FFF2-40B4-BE49-F238E27FC236}">
                <a16:creationId xmlns:a16="http://schemas.microsoft.com/office/drawing/2014/main" id="{B0791581-ABFD-3346-AF52-F8942EEB9A89}"/>
              </a:ext>
            </a:extLst>
          </p:cNvPr>
          <p:cNvSpPr txBox="1"/>
          <p:nvPr/>
        </p:nvSpPr>
        <p:spPr>
          <a:xfrm>
            <a:off x="2743201" y="1215689"/>
            <a:ext cx="3188676" cy="1708160"/>
          </a:xfrm>
          <a:prstGeom prst="rect">
            <a:avLst/>
          </a:prstGeom>
          <a:noFill/>
        </p:spPr>
        <p:txBody>
          <a:bodyPr wrap="square" rtlCol="0">
            <a:spAutoFit/>
            <a:scene3d>
              <a:camera prst="orthographicFront"/>
              <a:lightRig rig="threePt" dir="t"/>
            </a:scene3d>
            <a:sp3d contourW="12700"/>
          </a:bodyPr>
          <a:lstStyle/>
          <a:p>
            <a:pPr algn="ctr"/>
            <a:r>
              <a:rPr lang="en-VN" altLang="zh-CN"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 niệm được kể lại trong bài là kỉ niệm gì ?</a:t>
            </a:r>
            <a:endParaRPr lang="zh-CN" altLang="en-US"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0" name="文本框 7">
            <a:extLst>
              <a:ext uri="{FF2B5EF4-FFF2-40B4-BE49-F238E27FC236}">
                <a16:creationId xmlns:a16="http://schemas.microsoft.com/office/drawing/2014/main" id="{E66B5A0D-43DE-AB41-9D8B-A963B5FF1242}"/>
              </a:ext>
            </a:extLst>
          </p:cNvPr>
          <p:cNvSpPr txBox="1"/>
          <p:nvPr/>
        </p:nvSpPr>
        <p:spPr>
          <a:xfrm>
            <a:off x="7085894" y="641951"/>
            <a:ext cx="4566844" cy="4401205"/>
          </a:xfrm>
          <a:prstGeom prst="rect">
            <a:avLst/>
          </a:prstGeom>
          <a:noFill/>
        </p:spPr>
        <p:txBody>
          <a:bodyPr wrap="square" rtlCol="0">
            <a:spAutoFit/>
            <a:scene3d>
              <a:camera prst="orthographicFront"/>
              <a:lightRig rig="threePt" dir="t"/>
            </a:scene3d>
            <a:sp3d contourW="12700"/>
          </a:bodyPr>
          <a:lstStyle/>
          <a:p>
            <a:pPr algn="ctr"/>
            <a:r>
              <a:rPr lang="en-VN" altLang="zh-CN"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rPr>
              <a:t>Kỉ niệm đã xảy ra từ khi “tôi” lên 6,7 tuổi, kể về bác thủ thư tốt bụng đi xe đạp lọc cọc, chòm râu quai nón bạc rung rung, về những ngày đầu tiên “tôi” đến thư viện.</a:t>
            </a:r>
            <a:endParaRPr lang="zh-CN" altLang="en-US"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9336926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BD0CAF99-277D-4D07-9C5B-F1D756F050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387" y="3517232"/>
            <a:ext cx="2131782" cy="3316106"/>
          </a:xfrm>
          <a:prstGeom prst="rect">
            <a:avLst/>
          </a:prstGeom>
        </p:spPr>
      </p:pic>
      <p:pic>
        <p:nvPicPr>
          <p:cNvPr id="8" name="图片 4">
            <a:extLst>
              <a:ext uri="{FF2B5EF4-FFF2-40B4-BE49-F238E27FC236}">
                <a16:creationId xmlns:a16="http://schemas.microsoft.com/office/drawing/2014/main" id="{593776F4-95BF-A54D-A92A-B5298CB56F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6280" y="575413"/>
            <a:ext cx="5207722" cy="3549398"/>
          </a:xfrm>
          <a:prstGeom prst="rect">
            <a:avLst/>
          </a:prstGeom>
        </p:spPr>
      </p:pic>
      <p:sp>
        <p:nvSpPr>
          <p:cNvPr id="9" name="文本框 7">
            <a:extLst>
              <a:ext uri="{FF2B5EF4-FFF2-40B4-BE49-F238E27FC236}">
                <a16:creationId xmlns:a16="http://schemas.microsoft.com/office/drawing/2014/main" id="{B0791581-ABFD-3346-AF52-F8942EEB9A89}"/>
              </a:ext>
            </a:extLst>
          </p:cNvPr>
          <p:cNvSpPr txBox="1"/>
          <p:nvPr/>
        </p:nvSpPr>
        <p:spPr>
          <a:xfrm>
            <a:off x="2321169" y="1365590"/>
            <a:ext cx="3610708" cy="1708160"/>
          </a:xfrm>
          <a:prstGeom prst="rect">
            <a:avLst/>
          </a:prstGeom>
          <a:noFill/>
        </p:spPr>
        <p:txBody>
          <a:bodyPr wrap="square" rtlCol="0">
            <a:spAutoFit/>
            <a:scene3d>
              <a:camera prst="orthographicFront"/>
              <a:lightRig rig="threePt" dir="t"/>
            </a:scene3d>
            <a:sp3d contourW="12700"/>
          </a:bodyPr>
          <a:lstStyle/>
          <a:p>
            <a:pPr algn="ctr"/>
            <a:r>
              <a:rPr lang="en-VN" altLang="zh-CN"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Câu chuyện được kể ở ngôi thứ mấy? Tác dụng? </a:t>
            </a:r>
            <a:endParaRPr lang="zh-CN" altLang="en-US"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0" name="文本框 7">
            <a:extLst>
              <a:ext uri="{FF2B5EF4-FFF2-40B4-BE49-F238E27FC236}">
                <a16:creationId xmlns:a16="http://schemas.microsoft.com/office/drawing/2014/main" id="{E66B5A0D-43DE-AB41-9D8B-A963B5FF1242}"/>
              </a:ext>
            </a:extLst>
          </p:cNvPr>
          <p:cNvSpPr txBox="1"/>
          <p:nvPr/>
        </p:nvSpPr>
        <p:spPr>
          <a:xfrm>
            <a:off x="7085894" y="641951"/>
            <a:ext cx="4566844" cy="3862596"/>
          </a:xfrm>
          <a:prstGeom prst="rect">
            <a:avLst/>
          </a:prstGeom>
          <a:noFill/>
        </p:spPr>
        <p:txBody>
          <a:bodyPr wrap="square" rtlCol="0">
            <a:spAutoFit/>
            <a:scene3d>
              <a:camera prst="orthographicFront"/>
              <a:lightRig rig="threePt" dir="t"/>
            </a:scene3d>
            <a:sp3d contourW="12700"/>
          </a:bodyPr>
          <a:lstStyle/>
          <a:p>
            <a:pPr algn="ctr"/>
            <a:r>
              <a:rPr lang="en-VN" altLang="zh-CN"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rPr>
              <a:t>Sử dụng ngôi kể thứ nhất, xưng “tôi” để dễ dàng trình bày những quan sát, suy nghĩ, cảm xúc của bản thân về bác thủ thư và những kỉ niệm.</a:t>
            </a:r>
            <a:endParaRPr lang="zh-CN" altLang="en-US"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18219495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BD0CAF99-277D-4D07-9C5B-F1D756F050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387" y="3517232"/>
            <a:ext cx="2131782" cy="3316106"/>
          </a:xfrm>
          <a:prstGeom prst="rect">
            <a:avLst/>
          </a:prstGeom>
        </p:spPr>
      </p:pic>
      <p:pic>
        <p:nvPicPr>
          <p:cNvPr id="8" name="图片 4">
            <a:extLst>
              <a:ext uri="{FF2B5EF4-FFF2-40B4-BE49-F238E27FC236}">
                <a16:creationId xmlns:a16="http://schemas.microsoft.com/office/drawing/2014/main" id="{593776F4-95BF-A54D-A92A-B5298CB56F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9174" y="224852"/>
            <a:ext cx="5826720" cy="3899959"/>
          </a:xfrm>
          <a:prstGeom prst="rect">
            <a:avLst/>
          </a:prstGeom>
        </p:spPr>
      </p:pic>
      <p:sp>
        <p:nvSpPr>
          <p:cNvPr id="9" name="文本框 7">
            <a:extLst>
              <a:ext uri="{FF2B5EF4-FFF2-40B4-BE49-F238E27FC236}">
                <a16:creationId xmlns:a16="http://schemas.microsoft.com/office/drawing/2014/main" id="{B0791581-ABFD-3346-AF52-F8942EEB9A89}"/>
              </a:ext>
            </a:extLst>
          </p:cNvPr>
          <p:cNvSpPr txBox="1"/>
          <p:nvPr/>
        </p:nvSpPr>
        <p:spPr>
          <a:xfrm>
            <a:off x="2039165" y="911255"/>
            <a:ext cx="4266738" cy="2246769"/>
          </a:xfrm>
          <a:prstGeom prst="rect">
            <a:avLst/>
          </a:prstGeom>
          <a:noFill/>
        </p:spPr>
        <p:txBody>
          <a:bodyPr wrap="square" rtlCol="0">
            <a:spAutoFit/>
            <a:scene3d>
              <a:camera prst="orthographicFront"/>
              <a:lightRig rig="threePt" dir="t"/>
            </a:scene3d>
            <a:sp3d contourW="12700"/>
          </a:bodyPr>
          <a:lstStyle/>
          <a:p>
            <a:pPr algn="ctr"/>
            <a:r>
              <a:rPr lang="en-VN" altLang="zh-CN"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Những kỉ niệm ấy tác động như thế nào đến suy nghĩ, tình cảm của người kể?</a:t>
            </a:r>
            <a:endParaRPr lang="zh-CN" altLang="en-US"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0" name="文本框 7">
            <a:extLst>
              <a:ext uri="{FF2B5EF4-FFF2-40B4-BE49-F238E27FC236}">
                <a16:creationId xmlns:a16="http://schemas.microsoft.com/office/drawing/2014/main" id="{E66B5A0D-43DE-AB41-9D8B-A963B5FF1242}"/>
              </a:ext>
            </a:extLst>
          </p:cNvPr>
          <p:cNvSpPr txBox="1"/>
          <p:nvPr/>
        </p:nvSpPr>
        <p:spPr>
          <a:xfrm>
            <a:off x="7085894" y="641951"/>
            <a:ext cx="4566844" cy="2785378"/>
          </a:xfrm>
          <a:prstGeom prst="rect">
            <a:avLst/>
          </a:prstGeom>
          <a:noFill/>
        </p:spPr>
        <p:txBody>
          <a:bodyPr wrap="square" rtlCol="0">
            <a:spAutoFit/>
            <a:scene3d>
              <a:camera prst="orthographicFront"/>
              <a:lightRig rig="threePt" dir="t"/>
            </a:scene3d>
            <a:sp3d contourW="12700"/>
          </a:bodyPr>
          <a:lstStyle/>
          <a:p>
            <a:pPr algn="ctr"/>
            <a:r>
              <a:rPr lang="en-VN" altLang="zh-CN"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rPr>
              <a:t>Kỉ niệm ấy giúp tôi thầm tự hào, trở nên tự tin, dám nói, dám viết, dám chia sẻ những gì mình nghĩ</a:t>
            </a:r>
            <a:endParaRPr lang="zh-CN" altLang="en-US"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4554236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BD0CAF99-277D-4D07-9C5B-F1D756F050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387" y="3517232"/>
            <a:ext cx="2131782" cy="3316106"/>
          </a:xfrm>
          <a:prstGeom prst="rect">
            <a:avLst/>
          </a:prstGeom>
        </p:spPr>
      </p:pic>
      <p:pic>
        <p:nvPicPr>
          <p:cNvPr id="8" name="图片 4">
            <a:extLst>
              <a:ext uri="{FF2B5EF4-FFF2-40B4-BE49-F238E27FC236}">
                <a16:creationId xmlns:a16="http://schemas.microsoft.com/office/drawing/2014/main" id="{593776F4-95BF-A54D-A92A-B5298CB56F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9075" y="575413"/>
            <a:ext cx="5324927" cy="3549398"/>
          </a:xfrm>
          <a:prstGeom prst="rect">
            <a:avLst/>
          </a:prstGeom>
        </p:spPr>
      </p:pic>
      <p:sp>
        <p:nvSpPr>
          <p:cNvPr id="9" name="文本框 7">
            <a:extLst>
              <a:ext uri="{FF2B5EF4-FFF2-40B4-BE49-F238E27FC236}">
                <a16:creationId xmlns:a16="http://schemas.microsoft.com/office/drawing/2014/main" id="{B0791581-ABFD-3346-AF52-F8942EEB9A89}"/>
              </a:ext>
            </a:extLst>
          </p:cNvPr>
          <p:cNvSpPr txBox="1"/>
          <p:nvPr/>
        </p:nvSpPr>
        <p:spPr>
          <a:xfrm>
            <a:off x="1996772" y="1461547"/>
            <a:ext cx="4266738" cy="1169551"/>
          </a:xfrm>
          <a:prstGeom prst="rect">
            <a:avLst/>
          </a:prstGeom>
          <a:noFill/>
        </p:spPr>
        <p:txBody>
          <a:bodyPr wrap="square" rtlCol="0">
            <a:spAutoFit/>
            <a:scene3d>
              <a:camera prst="orthographicFront"/>
              <a:lightRig rig="threePt" dir="t"/>
            </a:scene3d>
            <a:sp3d contourW="12700"/>
          </a:bodyPr>
          <a:lstStyle/>
          <a:p>
            <a:pPr algn="ctr"/>
            <a:r>
              <a:rPr lang="en-VN" altLang="zh-CN"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Người kể có mong ước và cảm nghĩ gì ?</a:t>
            </a:r>
            <a:endParaRPr lang="zh-CN" altLang="en-US" sz="3500" b="1" i="1"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0" name="文本框 7">
            <a:extLst>
              <a:ext uri="{FF2B5EF4-FFF2-40B4-BE49-F238E27FC236}">
                <a16:creationId xmlns:a16="http://schemas.microsoft.com/office/drawing/2014/main" id="{E66B5A0D-43DE-AB41-9D8B-A963B5FF1242}"/>
              </a:ext>
            </a:extLst>
          </p:cNvPr>
          <p:cNvSpPr txBox="1"/>
          <p:nvPr/>
        </p:nvSpPr>
        <p:spPr>
          <a:xfrm>
            <a:off x="7204494" y="1663207"/>
            <a:ext cx="4566844" cy="1708160"/>
          </a:xfrm>
          <a:prstGeom prst="rect">
            <a:avLst/>
          </a:prstGeom>
          <a:noFill/>
        </p:spPr>
        <p:txBody>
          <a:bodyPr wrap="square" rtlCol="0">
            <a:spAutoFit/>
            <a:scene3d>
              <a:camera prst="orthographicFront"/>
              <a:lightRig rig="threePt" dir="t"/>
            </a:scene3d>
            <a:sp3d contourW="12700"/>
          </a:bodyPr>
          <a:lstStyle/>
          <a:p>
            <a:pPr algn="ctr"/>
            <a:r>
              <a:rPr lang="en-VN" altLang="zh-CN"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rPr>
              <a:t>Mong ước sẽ gặp được những người tốt bụng, biết ơn.</a:t>
            </a:r>
            <a:endParaRPr lang="zh-CN" altLang="en-US" sz="3500" b="1" dirty="0">
              <a:ln w="41275">
                <a:noFill/>
              </a:ln>
              <a:solidFill>
                <a:srgbClr val="009193"/>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12219046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AADE4677-6141-46B4-AE71-F31D0812D0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180" y="0"/>
            <a:ext cx="976553" cy="800668"/>
          </a:xfrm>
          <a:prstGeom prst="rect">
            <a:avLst/>
          </a:prstGeom>
        </p:spPr>
      </p:pic>
      <p:sp>
        <p:nvSpPr>
          <p:cNvPr id="11" name="文本框 10">
            <a:extLst>
              <a:ext uri="{FF2B5EF4-FFF2-40B4-BE49-F238E27FC236}">
                <a16:creationId xmlns:a16="http://schemas.microsoft.com/office/drawing/2014/main" id="{6D16D3A9-9466-4D62-8E17-D05D5296637C}"/>
              </a:ext>
            </a:extLst>
          </p:cNvPr>
          <p:cNvSpPr txBox="1"/>
          <p:nvPr/>
        </p:nvSpPr>
        <p:spPr>
          <a:xfrm>
            <a:off x="367564" y="1096374"/>
            <a:ext cx="11402404" cy="553998"/>
          </a:xfrm>
          <a:prstGeom prst="rect">
            <a:avLst/>
          </a:prstGeom>
          <a:noFill/>
        </p:spPr>
        <p:txBody>
          <a:bodyPr wrap="square" rtlCol="0">
            <a:spAutoFit/>
            <a:scene3d>
              <a:camera prst="orthographicFront"/>
              <a:lightRig rig="threePt" dir="t"/>
            </a:scene3d>
            <a:sp3d contourW="12700"/>
          </a:bodyPr>
          <a:lstStyle/>
          <a:p>
            <a:pPr algn="just"/>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Xác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định</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niệm</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được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kể</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và</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nêu</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tên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niệm</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đó</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ở</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nhan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đề</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của</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bài</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viết</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a:t>
            </a:r>
            <a:endParaRPr lang="zh-CN" altLang="en-US"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2" name="文本框 11">
            <a:extLst>
              <a:ext uri="{FF2B5EF4-FFF2-40B4-BE49-F238E27FC236}">
                <a16:creationId xmlns:a16="http://schemas.microsoft.com/office/drawing/2014/main" id="{FB12D555-35A1-4A6A-8F12-251942E19C8B}"/>
              </a:ext>
            </a:extLst>
          </p:cNvPr>
          <p:cNvSpPr txBox="1"/>
          <p:nvPr/>
        </p:nvSpPr>
        <p:spPr>
          <a:xfrm>
            <a:off x="367564" y="1820264"/>
            <a:ext cx="11402404" cy="553998"/>
          </a:xfrm>
          <a:prstGeom prst="rect">
            <a:avLst/>
          </a:prstGeom>
          <a:noFill/>
        </p:spPr>
        <p:txBody>
          <a:bodyPr wrap="square" rtlCol="0">
            <a:spAutoFit/>
            <a:scene3d>
              <a:camera prst="orthographicFront"/>
              <a:lightRig rig="threePt" dir="t"/>
            </a:scene3d>
            <a:sp3d contourW="12700"/>
          </a:bodyPr>
          <a:lstStyle/>
          <a:p>
            <a:pPr algn="just"/>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Kể</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về</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diễn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biến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của</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sự</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việc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đó</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niệm</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đó</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có</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gì</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đặc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sắc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và</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đáng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nhớ</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a:t>
            </a:r>
            <a:endParaRPr lang="zh-CN" altLang="en-US"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0" name="TextBox 9">
            <a:extLst>
              <a:ext uri="{FF2B5EF4-FFF2-40B4-BE49-F238E27FC236}">
                <a16:creationId xmlns:a16="http://schemas.microsoft.com/office/drawing/2014/main" id="{137FB25F-8035-784C-8E97-0248FCA97C1D}"/>
              </a:ext>
            </a:extLst>
          </p:cNvPr>
          <p:cNvSpPr txBox="1"/>
          <p:nvPr/>
        </p:nvSpPr>
        <p:spPr>
          <a:xfrm>
            <a:off x="573997" y="295706"/>
            <a:ext cx="11195971" cy="630942"/>
          </a:xfrm>
          <a:prstGeom prst="rect">
            <a:avLst/>
          </a:prstGeom>
          <a:noFill/>
        </p:spPr>
        <p:txBody>
          <a:bodyPr wrap="square" rtlCol="0">
            <a:spAutoFit/>
          </a:bodyPr>
          <a:lstStyle/>
          <a:p>
            <a:pPr algn="ctr"/>
            <a:r>
              <a:rPr lang="en-VN" sz="3500" b="1" dirty="0">
                <a:solidFill>
                  <a:srgbClr val="FF0000"/>
                </a:solidFill>
                <a:latin typeface="Times New Roman" panose="02020603050405020304" pitchFamily="18" charset="0"/>
                <a:cs typeface="Times New Roman" panose="02020603050405020304" pitchFamily="18" charset="0"/>
              </a:rPr>
              <a:t>* Cách viết bài văn kể về 1 kỉ niệm của bản thân</a:t>
            </a:r>
          </a:p>
        </p:txBody>
      </p:sp>
      <p:sp>
        <p:nvSpPr>
          <p:cNvPr id="8" name="文本框 11">
            <a:extLst>
              <a:ext uri="{FF2B5EF4-FFF2-40B4-BE49-F238E27FC236}">
                <a16:creationId xmlns:a16="http://schemas.microsoft.com/office/drawing/2014/main" id="{88FE04DF-CD74-C244-AEED-EDCA3C567E55}"/>
              </a:ext>
            </a:extLst>
          </p:cNvPr>
          <p:cNvSpPr txBox="1"/>
          <p:nvPr/>
        </p:nvSpPr>
        <p:spPr>
          <a:xfrm>
            <a:off x="367564" y="2544154"/>
            <a:ext cx="11402404" cy="1015663"/>
          </a:xfrm>
          <a:prstGeom prst="rect">
            <a:avLst/>
          </a:prstGeom>
          <a:noFill/>
        </p:spPr>
        <p:txBody>
          <a:bodyPr wrap="square" rtlCol="0">
            <a:spAutoFit/>
            <a:scene3d>
              <a:camera prst="orthographicFront"/>
              <a:lightRig rig="threePt" dir="t"/>
            </a:scene3d>
            <a:sp3d contourW="12700"/>
          </a:bodyPr>
          <a:lstStyle/>
          <a:p>
            <a:pPr algn="just"/>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Sử</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dụng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ngôi</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kể</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thứ</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nhất</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xưng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tôi</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để</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trình</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bày</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những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quan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sát</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suy</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nghĩ</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cảm</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xúc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của</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bản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thân</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a:t>
            </a:r>
            <a:endParaRPr lang="zh-CN" altLang="en-US"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3" name="文本框 11">
            <a:extLst>
              <a:ext uri="{FF2B5EF4-FFF2-40B4-BE49-F238E27FC236}">
                <a16:creationId xmlns:a16="http://schemas.microsoft.com/office/drawing/2014/main" id="{3C853AA2-10CA-CE44-B093-7C4140C885C8}"/>
              </a:ext>
            </a:extLst>
          </p:cNvPr>
          <p:cNvSpPr txBox="1"/>
          <p:nvPr/>
        </p:nvSpPr>
        <p:spPr>
          <a:xfrm>
            <a:off x="367564" y="3696579"/>
            <a:ext cx="11339141" cy="553998"/>
          </a:xfrm>
          <a:prstGeom prst="rect">
            <a:avLst/>
          </a:prstGeom>
          <a:noFill/>
        </p:spPr>
        <p:txBody>
          <a:bodyPr wrap="square" rtlCol="0">
            <a:spAutoFit/>
            <a:scene3d>
              <a:camera prst="orthographicFront"/>
              <a:lightRig rig="threePt" dir="t"/>
            </a:scene3d>
            <a:sp3d contourW="12700"/>
          </a:bodyPr>
          <a:lstStyle/>
          <a:p>
            <a:pPr algn="just"/>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Suy</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nghĩ</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về</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những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ảnh</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hưởng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tác</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động</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của</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kỉ</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niệm</a:t>
            </a:r>
            <a:r>
              <a:rPr lang="en-US" altLang="zh-CN"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0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ấy</a:t>
            </a:r>
            <a:endParaRPr lang="zh-CN" altLang="en-US" sz="30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
        <p:nvSpPr>
          <p:cNvPr id="15" name="文本框 11">
            <a:extLst>
              <a:ext uri="{FF2B5EF4-FFF2-40B4-BE49-F238E27FC236}">
                <a16:creationId xmlns:a16="http://schemas.microsoft.com/office/drawing/2014/main" id="{F6A3C22D-5D07-C942-B85E-B381933F48A4}"/>
              </a:ext>
            </a:extLst>
          </p:cNvPr>
          <p:cNvSpPr txBox="1"/>
          <p:nvPr/>
        </p:nvSpPr>
        <p:spPr>
          <a:xfrm>
            <a:off x="367564" y="4387339"/>
            <a:ext cx="11402404" cy="584775"/>
          </a:xfrm>
          <a:prstGeom prst="rect">
            <a:avLst/>
          </a:prstGeom>
          <a:noFill/>
        </p:spPr>
        <p:txBody>
          <a:bodyPr wrap="square" rtlCol="0">
            <a:spAutoFit/>
            <a:scene3d>
              <a:camera prst="orthographicFront"/>
              <a:lightRig rig="threePt" dir="t"/>
            </a:scene3d>
            <a:sp3d contourW="12700"/>
          </a:bodyPr>
          <a:lstStyle/>
          <a:p>
            <a:pPr algn="just"/>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Nói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lên</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mong</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ước</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và</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cảm</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nghĩ</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của</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người</a:t>
            </a:r>
            <a:r>
              <a:rPr lang="en-US" altLang="zh-CN"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 </a:t>
            </a:r>
            <a:r>
              <a:rPr lang="en-US" altLang="zh-CN" sz="3200" dirty="0" err="1">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rPr>
              <a:t>viết</a:t>
            </a:r>
            <a:endParaRPr lang="zh-CN" altLang="en-US" sz="3200" dirty="0">
              <a:ln w="41275">
                <a:noFill/>
              </a:ln>
              <a:solidFill>
                <a:schemeClr val="tx1">
                  <a:lumMod val="85000"/>
                  <a:lumOff val="15000"/>
                </a:schemeClr>
              </a:solidFill>
              <a:latin typeface="Times New Roman" panose="02020603050405020304" pitchFamily="18" charset="0"/>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18631187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blinds(horizontal)">
                                      <p:cBhvr>
                                        <p:cTn id="22" dur="500"/>
                                        <p:tgtEl>
                                          <p:spTgt spid="1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animEffect transition="in" filter="blinds(horizontal)">
                                      <p:cBhvr>
                                        <p:cTn id="27"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EF9A6A60-9852-4D4E-9A34-2CFAB228A6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954215">
            <a:off x="9437745" y="192011"/>
            <a:ext cx="2764424" cy="1282294"/>
          </a:xfrm>
          <a:prstGeom prst="rect">
            <a:avLst/>
          </a:prstGeom>
        </p:spPr>
      </p:pic>
      <p:sp>
        <p:nvSpPr>
          <p:cNvPr id="12" name="文本框 11">
            <a:extLst>
              <a:ext uri="{FF2B5EF4-FFF2-40B4-BE49-F238E27FC236}">
                <a16:creationId xmlns:a16="http://schemas.microsoft.com/office/drawing/2014/main" id="{43EDEDE9-33AF-41CD-A087-872799094E54}"/>
              </a:ext>
            </a:extLst>
          </p:cNvPr>
          <p:cNvSpPr txBox="1"/>
          <p:nvPr/>
        </p:nvSpPr>
        <p:spPr>
          <a:xfrm>
            <a:off x="290354" y="1232801"/>
            <a:ext cx="3554052" cy="646331"/>
          </a:xfrm>
          <a:prstGeom prst="rect">
            <a:avLst/>
          </a:prstGeom>
          <a:noFill/>
        </p:spPr>
        <p:txBody>
          <a:bodyPr wrap="square" rtlCol="0">
            <a:spAutoFit/>
            <a:scene3d>
              <a:camera prst="orthographicFront"/>
              <a:lightRig rig="threePt" dir="t"/>
            </a:scene3d>
            <a:sp3d contourW="12700"/>
          </a:bodyPr>
          <a:lstStyle/>
          <a:p>
            <a:pPr algn="just"/>
            <a:r>
              <a:rPr lang="vi-VN" altLang="zh-CN" sz="3600" b="1" dirty="0">
                <a:ln w="41275">
                  <a:noFill/>
                </a:ln>
                <a:solidFill>
                  <a:srgbClr val="009193"/>
                </a:solidFill>
                <a:latin typeface="American Typewriter" panose="02090604020004020304" pitchFamily="18" charset="77"/>
                <a:ea typeface="华康海报体W12" panose="040B0C09000000000000" pitchFamily="81" charset="-122"/>
                <a:cs typeface="Times New Roman" panose="02020603050405020304" pitchFamily="18" charset="0"/>
              </a:rPr>
              <a:t>1. Tìm hiểu đề</a:t>
            </a:r>
            <a:endParaRPr lang="zh-CN" altLang="en-US" sz="3600" b="1" dirty="0">
              <a:ln w="41275">
                <a:noFill/>
              </a:ln>
              <a:solidFill>
                <a:srgbClr val="009193"/>
              </a:solidFill>
              <a:latin typeface="American Typewriter" panose="02090604020004020304" pitchFamily="18" charset="77"/>
              <a:ea typeface="华康海报体W12" panose="040B0C09000000000000" pitchFamily="81" charset="-122"/>
              <a:cs typeface="Times New Roman" panose="02020603050405020304" pitchFamily="18" charset="0"/>
            </a:endParaRPr>
          </a:p>
        </p:txBody>
      </p:sp>
      <p:sp>
        <p:nvSpPr>
          <p:cNvPr id="13" name="文本框 12">
            <a:extLst>
              <a:ext uri="{FF2B5EF4-FFF2-40B4-BE49-F238E27FC236}">
                <a16:creationId xmlns:a16="http://schemas.microsoft.com/office/drawing/2014/main" id="{4F82565C-9369-4F85-8B3C-FB2BEE893381}"/>
              </a:ext>
            </a:extLst>
          </p:cNvPr>
          <p:cNvSpPr txBox="1"/>
          <p:nvPr/>
        </p:nvSpPr>
        <p:spPr>
          <a:xfrm>
            <a:off x="290354" y="2988737"/>
            <a:ext cx="4580588" cy="646331"/>
          </a:xfrm>
          <a:prstGeom prst="rect">
            <a:avLst/>
          </a:prstGeom>
          <a:noFill/>
        </p:spPr>
        <p:txBody>
          <a:bodyPr wrap="square" rtlCol="0">
            <a:spAutoFit/>
            <a:scene3d>
              <a:camera prst="orthographicFront"/>
              <a:lightRig rig="threePt" dir="t"/>
            </a:scene3d>
            <a:sp3d contourW="12700"/>
          </a:bodyPr>
          <a:lstStyle/>
          <a:p>
            <a:pPr algn="just"/>
            <a:r>
              <a:rPr lang="vi-VN" altLang="zh-CN" sz="3600" b="1" dirty="0">
                <a:ln w="41275">
                  <a:noFill/>
                </a:ln>
                <a:solidFill>
                  <a:srgbClr val="009193"/>
                </a:solidFill>
                <a:latin typeface="American Typewriter" panose="02090604020004020304" pitchFamily="18" charset="77"/>
                <a:ea typeface="华康海报体W12" panose="040B0C09000000000000" pitchFamily="81" charset="-122"/>
                <a:cs typeface="Times New Roman" panose="02020603050405020304" pitchFamily="18" charset="0"/>
              </a:rPr>
              <a:t>3. Viết bài</a:t>
            </a:r>
            <a:endParaRPr lang="zh-CN" altLang="en-US" sz="3600" b="1" dirty="0">
              <a:ln w="41275">
                <a:noFill/>
              </a:ln>
              <a:solidFill>
                <a:srgbClr val="009193"/>
              </a:solidFill>
              <a:latin typeface="American Typewriter" panose="02090604020004020304" pitchFamily="18" charset="77"/>
              <a:ea typeface="华康海报体W12" panose="040B0C09000000000000" pitchFamily="81" charset="-122"/>
              <a:cs typeface="Times New Roman" panose="02020603050405020304" pitchFamily="18" charset="0"/>
            </a:endParaRPr>
          </a:p>
        </p:txBody>
      </p:sp>
      <p:sp>
        <p:nvSpPr>
          <p:cNvPr id="14" name="文本框 13">
            <a:extLst>
              <a:ext uri="{FF2B5EF4-FFF2-40B4-BE49-F238E27FC236}">
                <a16:creationId xmlns:a16="http://schemas.microsoft.com/office/drawing/2014/main" id="{6EB279A8-82FB-4055-BEC7-B9CA33B4FCE3}"/>
              </a:ext>
            </a:extLst>
          </p:cNvPr>
          <p:cNvSpPr txBox="1"/>
          <p:nvPr/>
        </p:nvSpPr>
        <p:spPr>
          <a:xfrm>
            <a:off x="290354" y="2036253"/>
            <a:ext cx="6851666" cy="646331"/>
          </a:xfrm>
          <a:prstGeom prst="rect">
            <a:avLst/>
          </a:prstGeom>
          <a:noFill/>
        </p:spPr>
        <p:txBody>
          <a:bodyPr wrap="square" rtlCol="0">
            <a:spAutoFit/>
            <a:scene3d>
              <a:camera prst="orthographicFront"/>
              <a:lightRig rig="threePt" dir="t"/>
            </a:scene3d>
            <a:sp3d contourW="12700"/>
          </a:bodyPr>
          <a:lstStyle/>
          <a:p>
            <a:pPr algn="just"/>
            <a:r>
              <a:rPr lang="vi-VN" altLang="zh-CN" sz="3600" b="1" dirty="0">
                <a:ln w="41275">
                  <a:noFill/>
                </a:ln>
                <a:solidFill>
                  <a:srgbClr val="42B4AA"/>
                </a:solidFill>
                <a:latin typeface="American Typewriter" panose="02090604020004020304" pitchFamily="18" charset="77"/>
                <a:ea typeface="华康海报体W12" panose="040B0C09000000000000" pitchFamily="81" charset="-122"/>
                <a:cs typeface="Times New Roman" panose="02020603050405020304" pitchFamily="18" charset="0"/>
              </a:rPr>
              <a:t>2. Tìm ý, lập dàn ý</a:t>
            </a:r>
            <a:endParaRPr lang="zh-CN" altLang="en-US" sz="3600" b="1" dirty="0">
              <a:ln w="41275">
                <a:noFill/>
              </a:ln>
              <a:solidFill>
                <a:srgbClr val="42B4AA"/>
              </a:solidFill>
              <a:latin typeface="American Typewriter" panose="02090604020004020304" pitchFamily="18" charset="77"/>
              <a:ea typeface="华康海报体W12" panose="040B0C09000000000000" pitchFamily="81" charset="-122"/>
              <a:cs typeface="Times New Roman" panose="02020603050405020304" pitchFamily="18" charset="0"/>
            </a:endParaRPr>
          </a:p>
        </p:txBody>
      </p:sp>
      <p:sp>
        <p:nvSpPr>
          <p:cNvPr id="18" name="TextBox 17">
            <a:extLst>
              <a:ext uri="{FF2B5EF4-FFF2-40B4-BE49-F238E27FC236}">
                <a16:creationId xmlns:a16="http://schemas.microsoft.com/office/drawing/2014/main" id="{D123320C-72CF-484A-B8E6-66239E6D415F}"/>
              </a:ext>
            </a:extLst>
          </p:cNvPr>
          <p:cNvSpPr txBox="1"/>
          <p:nvPr/>
        </p:nvSpPr>
        <p:spPr>
          <a:xfrm>
            <a:off x="573997" y="295706"/>
            <a:ext cx="11195971" cy="630942"/>
          </a:xfrm>
          <a:prstGeom prst="rect">
            <a:avLst/>
          </a:prstGeom>
          <a:noFill/>
        </p:spPr>
        <p:txBody>
          <a:bodyPr wrap="square" rtlCol="0">
            <a:spAutoFit/>
          </a:bodyPr>
          <a:lstStyle/>
          <a:p>
            <a:pPr algn="ctr"/>
            <a:r>
              <a:rPr lang="en-VN" sz="3500" b="1" dirty="0">
                <a:solidFill>
                  <a:srgbClr val="FF0000"/>
                </a:solidFill>
                <a:latin typeface="American Typewriter" panose="02090604020004020304" pitchFamily="18" charset="77"/>
                <a:ea typeface="Arial Unicode MS" panose="020B0604020202020204" pitchFamily="34" charset="-128"/>
                <a:cs typeface="Arial Unicode MS" panose="020B0604020202020204" pitchFamily="34" charset="-128"/>
              </a:rPr>
              <a:t>* Chuẩn bị trước khi viết</a:t>
            </a:r>
          </a:p>
        </p:txBody>
      </p:sp>
      <p:sp>
        <p:nvSpPr>
          <p:cNvPr id="20" name="文本框 12">
            <a:extLst>
              <a:ext uri="{FF2B5EF4-FFF2-40B4-BE49-F238E27FC236}">
                <a16:creationId xmlns:a16="http://schemas.microsoft.com/office/drawing/2014/main" id="{5C65950B-B15E-E848-A100-45E2CF08F620}"/>
              </a:ext>
            </a:extLst>
          </p:cNvPr>
          <p:cNvSpPr txBox="1"/>
          <p:nvPr/>
        </p:nvSpPr>
        <p:spPr>
          <a:xfrm>
            <a:off x="290354" y="3792189"/>
            <a:ext cx="9051974" cy="646331"/>
          </a:xfrm>
          <a:prstGeom prst="rect">
            <a:avLst/>
          </a:prstGeom>
          <a:noFill/>
        </p:spPr>
        <p:txBody>
          <a:bodyPr wrap="square" rtlCol="0">
            <a:spAutoFit/>
            <a:scene3d>
              <a:camera prst="orthographicFront"/>
              <a:lightRig rig="threePt" dir="t"/>
            </a:scene3d>
            <a:sp3d contourW="12700"/>
          </a:bodyPr>
          <a:lstStyle/>
          <a:p>
            <a:pPr algn="just"/>
            <a:r>
              <a:rPr lang="vi-VN" altLang="zh-CN" sz="3600" b="1" dirty="0">
                <a:ln w="41275">
                  <a:noFill/>
                </a:ln>
                <a:solidFill>
                  <a:srgbClr val="42B4AA"/>
                </a:solidFill>
                <a:latin typeface="American Typewriter" panose="02090604020004020304" pitchFamily="18" charset="77"/>
                <a:ea typeface="华康海报体W12" panose="040B0C09000000000000" pitchFamily="81" charset="-122"/>
                <a:cs typeface="Times New Roman" panose="02020603050405020304" pitchFamily="18" charset="0"/>
              </a:rPr>
              <a:t>4. Đọc lại bài, soát lỗi, sửa lỗi</a:t>
            </a:r>
            <a:endParaRPr lang="zh-CN" altLang="en-US" sz="3600" b="1" dirty="0">
              <a:ln w="41275">
                <a:noFill/>
              </a:ln>
              <a:solidFill>
                <a:srgbClr val="42B4AA"/>
              </a:solidFill>
              <a:latin typeface="American Typewriter" panose="02090604020004020304" pitchFamily="18" charset="77"/>
              <a:ea typeface="华康海报体W12" panose="040B0C09000000000000" pitchFamily="81" charset="-122"/>
              <a:cs typeface="Times New Roman" panose="02020603050405020304" pitchFamily="18" charset="0"/>
            </a:endParaRPr>
          </a:p>
        </p:txBody>
      </p:sp>
    </p:spTree>
    <p:extLst>
      <p:ext uri="{BB962C8B-B14F-4D97-AF65-F5344CB8AC3E}">
        <p14:creationId xmlns:p14="http://schemas.microsoft.com/office/powerpoint/2010/main" val="23512385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anim calcmode="lin" valueType="num">
                                      <p:cBhvr additive="base">
                                        <p:cTn id="1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
                                            <p:txEl>
                                              <p:pRg st="0" end="0"/>
                                            </p:txEl>
                                          </p:spTgt>
                                        </p:tgtEl>
                                        <p:attrNameLst>
                                          <p:attrName>style.visibility</p:attrName>
                                        </p:attrNameLst>
                                      </p:cBhvr>
                                      <p:to>
                                        <p:strVal val="visible"/>
                                      </p:to>
                                    </p:set>
                                    <p:anim calcmode="lin" valueType="num">
                                      <p:cBhvr additive="base">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包图主题2">
  <a:themeElements>
    <a:clrScheme name="自定义 277">
      <a:dk1>
        <a:srgbClr val="000000"/>
      </a:dk1>
      <a:lt1>
        <a:srgbClr val="FFFFFF"/>
      </a:lt1>
      <a:dk2>
        <a:srgbClr val="778495"/>
      </a:dk2>
      <a:lt2>
        <a:srgbClr val="F0F0F0"/>
      </a:lt2>
      <a:accent1>
        <a:srgbClr val="E53238"/>
      </a:accent1>
      <a:accent2>
        <a:srgbClr val="0064D2"/>
      </a:accent2>
      <a:accent3>
        <a:srgbClr val="E53238"/>
      </a:accent3>
      <a:accent4>
        <a:srgbClr val="0064D2"/>
      </a:accent4>
      <a:accent5>
        <a:srgbClr val="E53238"/>
      </a:accent5>
      <a:accent6>
        <a:srgbClr val="0064D2"/>
      </a:accent6>
      <a:hlink>
        <a:srgbClr val="E53238"/>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包图主题2" id="{50CFA792-C506-47E4-B272-6A6183483AB3}" vid="{CC1AE437-2F7F-4319-9F22-408F5F8C346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431</TotalTime>
  <Words>474</Words>
  <Application>Microsoft Macintosh PowerPoint</Application>
  <PresentationFormat>Widescreen</PresentationFormat>
  <Paragraphs>41</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等线</vt:lpstr>
      <vt:lpstr>微软雅黑</vt:lpstr>
      <vt:lpstr>American Typewriter</vt:lpstr>
      <vt:lpstr>Arial</vt:lpstr>
      <vt:lpstr>Courier</vt:lpstr>
      <vt:lpstr>Times New Roman</vt:lpstr>
      <vt:lpstr>包图主题2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WIN7</dc:creator>
  <cp:lastModifiedBy>Microsoft Office User</cp:lastModifiedBy>
  <cp:revision>65</cp:revision>
  <dcterms:created xsi:type="dcterms:W3CDTF">2017-08-18T03:02:00Z</dcterms:created>
  <dcterms:modified xsi:type="dcterms:W3CDTF">2023-11-24T01:46:47Z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2052-10.1.0.6748</vt:lpwstr>
  </property>
</Properties>
</file>