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2"/>
  </p:notesMasterIdLst>
  <p:sldIdLst>
    <p:sldId id="470" r:id="rId11"/>
    <p:sldId id="491" r:id="rId12"/>
    <p:sldId id="494" r:id="rId13"/>
    <p:sldId id="511" r:id="rId14"/>
    <p:sldId id="510" r:id="rId15"/>
    <p:sldId id="352" r:id="rId16"/>
    <p:sldId id="512" r:id="rId17"/>
    <p:sldId id="513" r:id="rId18"/>
    <p:sldId id="516" r:id="rId19"/>
    <p:sldId id="515" r:id="rId20"/>
    <p:sldId id="517" r:id="rId21"/>
  </p:sldIdLst>
  <p:sldSz cx="12190413" cy="6859588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09C"/>
    <a:srgbClr val="3296A8"/>
    <a:srgbClr val="5C9FBA"/>
    <a:srgbClr val="6D8AAB"/>
    <a:srgbClr val="7697B3"/>
    <a:srgbClr val="6FA094"/>
    <a:srgbClr val="94BCB4"/>
    <a:srgbClr val="59503C"/>
    <a:srgbClr val="1FBCE4"/>
    <a:srgbClr val="C02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7" autoAdjust="0"/>
    <p:restoredTop sz="95730" autoAdjust="0"/>
  </p:normalViewPr>
  <p:slideViewPr>
    <p:cSldViewPr snapToGrid="0" showGuides="1">
      <p:cViewPr varScale="1">
        <p:scale>
          <a:sx n="106" d="100"/>
          <a:sy n="106" d="100"/>
        </p:scale>
        <p:origin x="944" y="18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228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97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627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747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626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04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379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772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27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A6D9BEA-C2BD-4507-97EC-AB55B3FBB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718ACFBE-A9BA-4782-A58A-15C91DDFCC24}"/>
              </a:ext>
            </a:extLst>
          </p:cNvPr>
          <p:cNvSpPr txBox="1"/>
          <p:nvPr/>
        </p:nvSpPr>
        <p:spPr>
          <a:xfrm>
            <a:off x="1294612" y="2266783"/>
            <a:ext cx="96834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5C9FBA"/>
                </a:solidFill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rPr>
              <a:t>THỰC HÀNH TIẾNG VIỆT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DF4C1965-A551-422F-A039-A664B5AA61D2}"/>
              </a:ext>
            </a:extLst>
          </p:cNvPr>
          <p:cNvSpPr txBox="1"/>
          <p:nvPr/>
        </p:nvSpPr>
        <p:spPr>
          <a:xfrm>
            <a:off x="4501965" y="3382038"/>
            <a:ext cx="326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2800" b="1" spc="800" dirty="0">
                <a:solidFill>
                  <a:schemeClr val="bg1"/>
                </a:solidFill>
                <a:latin typeface="+mj-lt"/>
                <a:ea typeface="zihun24hao-zhenhunshoushu" panose="00000500000000000000" pitchFamily="2" charset="-122"/>
                <a:sym typeface="zihun24hao-zhenhunshoushu" panose="00000500000000000000" pitchFamily="2" charset="-122"/>
              </a:rPr>
              <a:t>GIÁO VIÊN:</a:t>
            </a:r>
            <a:endParaRPr lang="en-US" altLang="zh-CN" sz="2800" b="1" spc="800" dirty="0">
              <a:solidFill>
                <a:schemeClr val="bg1"/>
              </a:solidFill>
              <a:latin typeface="+mj-lt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FD30A291-A4FF-4412-9AF8-69DD8978E0A0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C9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003CC895-CA7C-864E-951C-27A58F0BC9C8}"/>
              </a:ext>
            </a:extLst>
          </p:cNvPr>
          <p:cNvSpPr txBox="1"/>
          <p:nvPr/>
        </p:nvSpPr>
        <p:spPr>
          <a:xfrm>
            <a:off x="4159419" y="1174037"/>
            <a:ext cx="3871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400" b="1" spc="800" dirty="0"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rPr>
              <a:t>Tiết 21,22:</a:t>
            </a:r>
            <a:endParaRPr lang="en-US" altLang="zh-CN" sz="4400" b="1" spc="800" dirty="0">
              <a:latin typeface="Times New Roman" panose="02020603050405020304" pitchFamily="18" charset="0"/>
              <a:ea typeface="zihun24hao-zhenhunshoushu" panose="00000500000000000000" pitchFamily="2" charset="-122"/>
              <a:cs typeface="Times New Roman" panose="02020603050405020304" pitchFamily="18" charset="0"/>
              <a:sym typeface="zihun24hao-zhenhunshoushu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F80F02A2-799A-F243-9D5F-210FEFCF9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16811"/>
            <a:ext cx="12190413" cy="8554276"/>
          </a:xfrm>
          <a:prstGeom prst="rect">
            <a:avLst/>
          </a:prstGeom>
        </p:spPr>
      </p:pic>
      <p:pic>
        <p:nvPicPr>
          <p:cNvPr id="4" name="Picture 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CCAC1C17-340D-C046-AD0A-CA3D134C2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8336" y="2868443"/>
            <a:ext cx="3795591" cy="424660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11A6924-8B47-D64F-BD2A-3AB0A0639D6A}"/>
              </a:ext>
            </a:extLst>
          </p:cNvPr>
          <p:cNvSpPr/>
          <p:nvPr/>
        </p:nvSpPr>
        <p:spPr>
          <a:xfrm>
            <a:off x="4197403" y="2154266"/>
            <a:ext cx="3795591" cy="6197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Dặn dò: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6930F35-78ED-C0BC-0075-F7DAB9E886B2}"/>
              </a:ext>
            </a:extLst>
          </p:cNvPr>
          <p:cNvSpPr/>
          <p:nvPr/>
        </p:nvSpPr>
        <p:spPr>
          <a:xfrm>
            <a:off x="3410622" y="3899784"/>
            <a:ext cx="5369155" cy="6197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Tx/>
              <a:buChar char="-"/>
            </a:pPr>
            <a:r>
              <a:rPr lang="en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cũ</a:t>
            </a:r>
          </a:p>
          <a:p>
            <a:pPr marL="571500" indent="-571500" algn="just">
              <a:buFontTx/>
              <a:buChar char="-"/>
            </a:pPr>
            <a:r>
              <a:rPr lang="en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BTVN</a:t>
            </a:r>
          </a:p>
          <a:p>
            <a:pPr marL="571500" indent="-571500" algn="just">
              <a:buFontTx/>
              <a:buChar char="-"/>
            </a:pPr>
            <a:r>
              <a:rPr lang="en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 bài sau: Thực hành đọc hiểu </a:t>
            </a:r>
            <a:r>
              <a:rPr lang="en-VN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“Ca dao Việt Nam”</a:t>
            </a:r>
          </a:p>
        </p:txBody>
      </p:sp>
    </p:spTree>
    <p:extLst>
      <p:ext uri="{BB962C8B-B14F-4D97-AF65-F5344CB8AC3E}">
        <p14:creationId xmlns:p14="http://schemas.microsoft.com/office/powerpoint/2010/main" val="243344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CCAC1C17-340D-C046-AD0A-CA3D134C2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9487" y="3258196"/>
            <a:ext cx="3360055" cy="375931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11A6924-8B47-D64F-BD2A-3AB0A0639D6A}"/>
              </a:ext>
            </a:extLst>
          </p:cNvPr>
          <p:cNvSpPr/>
          <p:nvPr/>
        </p:nvSpPr>
        <p:spPr>
          <a:xfrm>
            <a:off x="3793352" y="616724"/>
            <a:ext cx="4603695" cy="6197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6000" b="1" dirty="0">
                <a:solidFill>
                  <a:srgbClr val="317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6930F35-78ED-C0BC-0075-F7DAB9E886B2}"/>
              </a:ext>
            </a:extLst>
          </p:cNvPr>
          <p:cNvSpPr/>
          <p:nvPr/>
        </p:nvSpPr>
        <p:spPr>
          <a:xfrm>
            <a:off x="1328127" y="722260"/>
            <a:ext cx="9534144" cy="5071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VN" sz="4400" b="1" dirty="0">
                <a:solidFill>
                  <a:srgbClr val="3296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VN" sz="4400" dirty="0">
                <a:solidFill>
                  <a:srgbClr val="3296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ghi lại thuộc lòng hai bài thơ đã học trong SGK?</a:t>
            </a:r>
          </a:p>
          <a:p>
            <a:pPr algn="just"/>
            <a:r>
              <a:rPr lang="en-VN" sz="4400" b="1" dirty="0">
                <a:solidFill>
                  <a:srgbClr val="3296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VN" sz="4400" dirty="0">
                <a:solidFill>
                  <a:srgbClr val="3296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thích bài thơ nào nhất? Hãy nêu nội dung và nghệ thuật của bài em đã lựa chọn?</a:t>
            </a:r>
          </a:p>
        </p:txBody>
      </p:sp>
    </p:spTree>
    <p:extLst>
      <p:ext uri="{BB962C8B-B14F-4D97-AF65-F5344CB8AC3E}">
        <p14:creationId xmlns:p14="http://schemas.microsoft.com/office/powerpoint/2010/main" val="304339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D3297B5-8DC3-4BD7-B865-5D69A1FB5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710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927A16B-B27A-433E-89B8-54E1A1C4E993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C9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4FA6482-A5F3-4915-AF06-9EF8F21E3B20}"/>
              </a:ext>
            </a:extLst>
          </p:cNvPr>
          <p:cNvSpPr/>
          <p:nvPr/>
        </p:nvSpPr>
        <p:spPr>
          <a:xfrm>
            <a:off x="3671722" y="2684416"/>
            <a:ext cx="484696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vi-VN" altLang="zh-CN" sz="6600" b="1" dirty="0">
                <a:solidFill>
                  <a:srgbClr val="5C9FBA"/>
                </a:solidFill>
                <a:latin typeface="+mj-lt"/>
                <a:ea typeface="zihun24hao-zhenhunshoushu" panose="00000500000000000000" pitchFamily="2" charset="-122"/>
                <a:sym typeface="zihun24hao-zhenhunshoushu" panose="00000500000000000000" pitchFamily="2" charset="-122"/>
              </a:rPr>
              <a:t>LÍ THUYẾT</a:t>
            </a:r>
            <a:endParaRPr kumimoji="1" lang="zh-CN" altLang="en-US" sz="6600" b="1" dirty="0">
              <a:solidFill>
                <a:srgbClr val="5C9FBA"/>
              </a:solidFill>
              <a:latin typeface="+mj-lt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411C53CE-17BB-8248-98CF-570A422A0BDC}"/>
              </a:ext>
            </a:extLst>
          </p:cNvPr>
          <p:cNvSpPr/>
          <p:nvPr/>
        </p:nvSpPr>
        <p:spPr>
          <a:xfrm>
            <a:off x="5143266" y="1010653"/>
            <a:ext cx="1903877" cy="1673763"/>
          </a:xfrm>
          <a:prstGeom prst="diamo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</p:txBody>
      </p:sp>
    </p:spTree>
    <p:extLst>
      <p:ext uri="{BB962C8B-B14F-4D97-AF65-F5344CB8AC3E}">
        <p14:creationId xmlns:p14="http://schemas.microsoft.com/office/powerpoint/2010/main" val="34708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0" y="103387"/>
            <a:ext cx="12190413" cy="850016"/>
            <a:chOff x="0" y="526297"/>
            <a:chExt cx="12190413" cy="850016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5C9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zihun24hao-zhenhunshoushu" panose="00000500000000000000" pitchFamily="2" charset="-122"/>
                <a:ea typeface="zihun24hao-zhenhunshoushu" panose="00000500000000000000" pitchFamily="2" charset="-122"/>
                <a:sym typeface="zihun24hao-zhenhunshoushu" panose="00000500000000000000" pitchFamily="2" charset="-122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7544" y="526297"/>
              <a:ext cx="325532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vi-VN" altLang="zh-CN" sz="4500" b="1" dirty="0">
                  <a:solidFill>
                    <a:srgbClr val="5C9FBA"/>
                  </a:solidFill>
                  <a:latin typeface="Times New Roman" panose="02020603050405020304" pitchFamily="18" charset="0"/>
                  <a:ea typeface="zihun24hao-zhenhunshoushu" panose="00000500000000000000" pitchFamily="2" charset="-122"/>
                  <a:cs typeface="Times New Roman" panose="02020603050405020304" pitchFamily="18" charset="0"/>
                  <a:sym typeface="zihun24hao-zhenhunshoushu" panose="00000500000000000000" pitchFamily="2" charset="-122"/>
                </a:rPr>
                <a:t>1. TỪ LÁY</a:t>
              </a:r>
              <a:endParaRPr lang="zh-CN" altLang="en-US" sz="4500" b="1" dirty="0">
                <a:solidFill>
                  <a:srgbClr val="5C9FBA"/>
                </a:solidFill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endParaRPr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99F2A23-2458-C546-BC20-A28FE9BB8AFC}"/>
              </a:ext>
            </a:extLst>
          </p:cNvPr>
          <p:cNvSpPr/>
          <p:nvPr/>
        </p:nvSpPr>
        <p:spPr>
          <a:xfrm>
            <a:off x="853440" y="1676400"/>
            <a:ext cx="10509504" cy="39715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 là từ phức do hai hay nhi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ti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có âm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hoặc v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(hoặc cả âm đ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và vần) giống nhau tạo thành.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r>
              <a:rPr lang="vi-VN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chỉ, thật thà, lim dim, lủi thủi, từ từ,...</a:t>
            </a:r>
            <a:endParaRPr lang="en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37E8E33-C8F4-9541-9AFF-5D70F711ADA7}"/>
              </a:ext>
            </a:extLst>
          </p:cNvPr>
          <p:cNvSpPr/>
          <p:nvPr/>
        </p:nvSpPr>
        <p:spPr>
          <a:xfrm>
            <a:off x="963168" y="1780032"/>
            <a:ext cx="10265664" cy="37429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VN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0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0" y="103387"/>
            <a:ext cx="12190413" cy="850016"/>
            <a:chOff x="0" y="526297"/>
            <a:chExt cx="12190413" cy="850016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5C9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zihun24hao-zhenhunshoushu" panose="00000500000000000000" pitchFamily="2" charset="-122"/>
                <a:ea typeface="zihun24hao-zhenhunshoushu" panose="00000500000000000000" pitchFamily="2" charset="-122"/>
                <a:sym typeface="zihun24hao-zhenhunshoushu" panose="00000500000000000000" pitchFamily="2" charset="-122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7544" y="526297"/>
              <a:ext cx="325532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vi-VN" altLang="zh-CN" sz="4500" b="1" dirty="0">
                  <a:solidFill>
                    <a:srgbClr val="5C9FBA"/>
                  </a:solidFill>
                  <a:latin typeface="Times New Roman" panose="02020603050405020304" pitchFamily="18" charset="0"/>
                  <a:ea typeface="zihun24hao-zhenhunshoushu" panose="00000500000000000000" pitchFamily="2" charset="-122"/>
                  <a:cs typeface="Times New Roman" panose="02020603050405020304" pitchFamily="18" charset="0"/>
                  <a:sym typeface="zihun24hao-zhenhunshoushu" panose="00000500000000000000" pitchFamily="2" charset="-122"/>
                </a:rPr>
                <a:t>2. ẨN DỤ</a:t>
              </a:r>
              <a:endParaRPr lang="zh-CN" altLang="en-US" sz="4500" b="1" dirty="0">
                <a:solidFill>
                  <a:srgbClr val="5C9FBA"/>
                </a:solidFill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08685A6-926F-B74B-BE82-3FEFA4A5F2AB}"/>
              </a:ext>
            </a:extLst>
          </p:cNvPr>
          <p:cNvSpPr/>
          <p:nvPr/>
        </p:nvSpPr>
        <p:spPr>
          <a:xfrm>
            <a:off x="1619459" y="1495440"/>
            <a:ext cx="8951494" cy="27711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Sự vật hiện tượng này được gọi bằng tên của sự vật hiện tượng khác có nét tương đồng nhằm tăng sức gợi hình, gợi cảm cho sự diễn đạt.</a:t>
            </a:r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2C09E99-823E-684F-9D9D-DE1E295B59A3}"/>
              </a:ext>
            </a:extLst>
          </p:cNvPr>
          <p:cNvSpPr/>
          <p:nvPr/>
        </p:nvSpPr>
        <p:spPr>
          <a:xfrm>
            <a:off x="2837794" y="4824248"/>
            <a:ext cx="1282262" cy="79878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8E8361F-2C44-3A4B-B514-4DB42BA5A275}"/>
              </a:ext>
            </a:extLst>
          </p:cNvPr>
          <p:cNvSpPr/>
          <p:nvPr/>
        </p:nvSpPr>
        <p:spPr>
          <a:xfrm>
            <a:off x="7993119" y="4824248"/>
            <a:ext cx="1282262" cy="79878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EB5BC82-60C0-854F-BEF1-8143420ABF6E}"/>
              </a:ext>
            </a:extLst>
          </p:cNvPr>
          <p:cNvCxnSpPr/>
          <p:nvPr/>
        </p:nvCxnSpPr>
        <p:spPr>
          <a:xfrm>
            <a:off x="4467544" y="5223641"/>
            <a:ext cx="325532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3EF607E-E082-6F4F-8C09-887AD6D0169D}"/>
              </a:ext>
            </a:extLst>
          </p:cNvPr>
          <p:cNvSpPr/>
          <p:nvPr/>
        </p:nvSpPr>
        <p:spPr>
          <a:xfrm>
            <a:off x="4289629" y="4546330"/>
            <a:ext cx="3511516" cy="549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ẨN DỤ</a:t>
            </a:r>
            <a:endParaRPr lang="en-VN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D40F452-3FA3-434C-A6B7-3BF3081753C7}"/>
              </a:ext>
            </a:extLst>
          </p:cNvPr>
          <p:cNvSpPr/>
          <p:nvPr/>
        </p:nvSpPr>
        <p:spPr>
          <a:xfrm>
            <a:off x="3989013" y="5223640"/>
            <a:ext cx="4212383" cy="41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tương đồng</a:t>
            </a:r>
            <a:endParaRPr lang="en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0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22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D3297B5-8DC3-4BD7-B865-5D69A1FB5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927A16B-B27A-433E-89B8-54E1A1C4E993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C9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4FA6482-A5F3-4915-AF06-9EF8F21E3B20}"/>
              </a:ext>
            </a:extLst>
          </p:cNvPr>
          <p:cNvSpPr/>
          <p:nvPr/>
        </p:nvSpPr>
        <p:spPr>
          <a:xfrm>
            <a:off x="3671722" y="2684416"/>
            <a:ext cx="50345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vi-VN" altLang="zh-CN" sz="6600" b="1" dirty="0">
                <a:solidFill>
                  <a:srgbClr val="5C9FBA"/>
                </a:solidFill>
                <a:latin typeface="+mj-lt"/>
                <a:ea typeface="zihun24hao-zhenhunshoushu" panose="00000500000000000000" pitchFamily="2" charset="-122"/>
                <a:sym typeface="zihun24hao-zhenhunshoushu" panose="00000500000000000000" pitchFamily="2" charset="-122"/>
              </a:rPr>
              <a:t>LUYỆN TẬP</a:t>
            </a:r>
            <a:endParaRPr kumimoji="1" lang="zh-CN" altLang="en-US" sz="6600" b="1" dirty="0">
              <a:solidFill>
                <a:srgbClr val="5C9FBA"/>
              </a:solidFill>
              <a:latin typeface="+mj-lt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411C53CE-17BB-8248-98CF-570A422A0BDC}"/>
              </a:ext>
            </a:extLst>
          </p:cNvPr>
          <p:cNvSpPr/>
          <p:nvPr/>
        </p:nvSpPr>
        <p:spPr>
          <a:xfrm>
            <a:off x="5029462" y="851922"/>
            <a:ext cx="2319039" cy="1832494"/>
          </a:xfrm>
          <a:prstGeom prst="diamo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</a:p>
        </p:txBody>
      </p:sp>
    </p:spTree>
    <p:extLst>
      <p:ext uri="{BB962C8B-B14F-4D97-AF65-F5344CB8AC3E}">
        <p14:creationId xmlns:p14="http://schemas.microsoft.com/office/powerpoint/2010/main" val="25004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07684"/>
            <a:ext cx="12190413" cy="45719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730" y="96005"/>
            <a:ext cx="394495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vi-VN" altLang="zh-CN" sz="4500" b="1" dirty="0">
                <a:solidFill>
                  <a:srgbClr val="5C9FBA"/>
                </a:solidFill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rPr>
              <a:t>1. BÀI TẬP 1:</a:t>
            </a:r>
            <a:endParaRPr lang="zh-CN" altLang="en-US" sz="4500" b="1" dirty="0">
              <a:solidFill>
                <a:srgbClr val="5C9FBA"/>
              </a:solidFill>
              <a:latin typeface="Times New Roman" panose="02020603050405020304" pitchFamily="18" charset="0"/>
              <a:ea typeface="zihun24hao-zhenhunshoushu" panose="00000500000000000000" pitchFamily="2" charset="-122"/>
              <a:cs typeface="Times New Roman" panose="02020603050405020304" pitchFamily="18" charset="0"/>
              <a:sym typeface="zihun24hao-zhenhunshoushu" panose="00000500000000000000" pitchFamily="2" charset="-122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413734" y="1191766"/>
            <a:ext cx="11362944" cy="41670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nl-NL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nl-NL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nl-NL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nl-NL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chiu</a:t>
            </a:r>
            <a:r>
              <a:rPr lang="nl-NL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dãi</a:t>
            </a:r>
            <a:r>
              <a:rPr lang="nl-NL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VN" sz="3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3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nl-NL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nl-NL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nl-NL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hể hiện sự vất vả, dành dụm, chăm chút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V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nghẹn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rưng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rưng</a:t>
            </a:r>
            <a:endParaRPr lang="en-VN" sz="3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07684"/>
            <a:ext cx="12190413" cy="45719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588" y="127450"/>
            <a:ext cx="405323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vi-VN" altLang="zh-CN" sz="4500" b="1" dirty="0">
                <a:solidFill>
                  <a:srgbClr val="5C9FBA"/>
                </a:solidFill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rPr>
              <a:t>2. BÀI TẬP 2:</a:t>
            </a:r>
            <a:endParaRPr lang="zh-CN" altLang="en-US" sz="4500" b="1" dirty="0">
              <a:solidFill>
                <a:srgbClr val="5C9FBA"/>
              </a:solidFill>
              <a:latin typeface="Times New Roman" panose="02020603050405020304" pitchFamily="18" charset="0"/>
              <a:ea typeface="zihun24hao-zhenhunshoushu" panose="00000500000000000000" pitchFamily="2" charset="-122"/>
              <a:cs typeface="Times New Roman" panose="02020603050405020304" pitchFamily="18" charset="0"/>
              <a:sym typeface="zihun24hao-zhenhunshoushu" panose="00000500000000000000" pitchFamily="2" charset="-122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A010F92-9679-9B4B-86BC-456C03D0E282}"/>
              </a:ext>
            </a:extLst>
          </p:cNvPr>
          <p:cNvSpPr/>
          <p:nvPr/>
        </p:nvSpPr>
        <p:spPr>
          <a:xfrm>
            <a:off x="377952" y="907684"/>
            <a:ext cx="11448288" cy="4508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Ẩn dụ: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trăng vàng/ cái trăng tròn/ cái trăng còn nằm nôi/ cái Mặt Trời bé con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→ chỉ người con.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dụng: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Thể hiện tình cảm yêu thương vô bờ của người mẹ với con: với mẹ con là trăng, là Mặt Trời,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điều quan trọng nhất.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02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07684"/>
            <a:ext cx="12190413" cy="45719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303" y="113014"/>
            <a:ext cx="426980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vi-VN" altLang="zh-CN" sz="4500" b="1" dirty="0">
                <a:solidFill>
                  <a:srgbClr val="5C9FBA"/>
                </a:solidFill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rPr>
              <a:t>3. BÀI TẬP 3:</a:t>
            </a:r>
            <a:endParaRPr lang="zh-CN" altLang="en-US" sz="4500" b="1" dirty="0">
              <a:solidFill>
                <a:srgbClr val="5C9FBA"/>
              </a:solidFill>
              <a:latin typeface="Times New Roman" panose="02020603050405020304" pitchFamily="18" charset="0"/>
              <a:ea typeface="zihun24hao-zhenhunshoushu" panose="00000500000000000000" pitchFamily="2" charset="-122"/>
              <a:cs typeface="Times New Roman" panose="02020603050405020304" pitchFamily="18" charset="0"/>
              <a:sym typeface="zihun24hao-zhenhunshoushu" panose="00000500000000000000" pitchFamily="2" charset="-122"/>
            </a:endParaRPr>
          </a:p>
        </p:txBody>
      </p:sp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A8A26392-4530-0941-865C-C288237FF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492" y="4507377"/>
            <a:ext cx="2889053" cy="2889053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13FA53A-8A6C-4A42-901B-499C2CF09ADC}"/>
              </a:ext>
            </a:extLst>
          </p:cNvPr>
          <p:cNvSpPr/>
          <p:nvPr/>
        </p:nvSpPr>
        <p:spPr>
          <a:xfrm>
            <a:off x="308581" y="977474"/>
            <a:ext cx="11573248" cy="43016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Ăn quả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tương đồng với sự hưởng thụ thành quả lao động.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kẻ trồng cây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tương đồng với những người lao động tạo ra thành quả.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mực - đen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tương đồng với cái tối tăm, cái xấu (tương đồng về phẩm chất).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đèn - rạng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tương đồng với cái sáng sủa, cái tốt, cái hay, cái tiến bộ (tương đồng về phẩm chất).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07684"/>
            <a:ext cx="12190413" cy="45719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811" y="94025"/>
            <a:ext cx="944478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vi-VN" altLang="zh-CN" sz="4500" b="1" dirty="0">
                <a:solidFill>
                  <a:srgbClr val="5C9FBA"/>
                </a:solidFill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rPr>
              <a:t>4. BÀI TẬP 4 (BTVN)</a:t>
            </a:r>
            <a:endParaRPr lang="zh-CN" altLang="en-US" sz="4500" b="1" dirty="0">
              <a:solidFill>
                <a:srgbClr val="5C9FBA"/>
              </a:solidFill>
              <a:latin typeface="Times New Roman" panose="02020603050405020304" pitchFamily="18" charset="0"/>
              <a:ea typeface="zihun24hao-zhenhunshoushu" panose="00000500000000000000" pitchFamily="2" charset="-122"/>
              <a:cs typeface="Times New Roman" panose="02020603050405020304" pitchFamily="18" charset="0"/>
              <a:sym typeface="zihun24hao-zhenhunshoushu" panose="00000500000000000000" pitchFamily="2" charset="-122"/>
            </a:endParaRPr>
          </a:p>
        </p:txBody>
      </p:sp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A8A26392-4530-0941-865C-C288237FF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492" y="4507377"/>
            <a:ext cx="2889053" cy="2889053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13FA53A-8A6C-4A42-901B-499C2CF09ADC}"/>
              </a:ext>
            </a:extLst>
          </p:cNvPr>
          <p:cNvSpPr/>
          <p:nvPr/>
        </p:nvSpPr>
        <p:spPr>
          <a:xfrm>
            <a:off x="308581" y="1312137"/>
            <a:ext cx="11573248" cy="3195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Yêu cầu:</a:t>
            </a:r>
          </a:p>
          <a:p>
            <a:pPr marL="457200" indent="-457200" algn="just">
              <a:buFontTx/>
              <a:buChar char="-"/>
            </a:pP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thức:</a:t>
            </a:r>
          </a:p>
          <a:p>
            <a:pPr algn="just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Một đoạn văn: khoảng 4-5 dòng.</a:t>
            </a:r>
          </a:p>
          <a:p>
            <a:pPr marL="457200" indent="-457200" algn="just">
              <a:buFontTx/>
              <a:buChar char="-"/>
            </a:pP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dung:</a:t>
            </a:r>
          </a:p>
          <a:p>
            <a:pPr algn="just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Chủ đề: </a:t>
            </a:r>
            <a:r>
              <a:rPr lang="en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cảm gia đình</a:t>
            </a: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Trong đoạn văn có sử dụng biện pháp tu từ “ẩn dụ”.</a:t>
            </a:r>
          </a:p>
        </p:txBody>
      </p:sp>
    </p:spTree>
    <p:extLst>
      <p:ext uri="{BB962C8B-B14F-4D97-AF65-F5344CB8AC3E}">
        <p14:creationId xmlns:p14="http://schemas.microsoft.com/office/powerpoint/2010/main" val="7123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bt362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6804</TotalTime>
  <Words>526</Words>
  <Application>Microsoft Macintosh PowerPoint</Application>
  <PresentationFormat>Custom</PresentationFormat>
  <Paragraphs>57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等线</vt:lpstr>
      <vt:lpstr>等线 Light</vt:lpstr>
      <vt:lpstr>Arial</vt:lpstr>
      <vt:lpstr>Calibri</vt:lpstr>
      <vt:lpstr>Impact</vt:lpstr>
      <vt:lpstr>ITC Avant Garde Std Bk</vt:lpstr>
      <vt:lpstr>LiHei Pro</vt:lpstr>
      <vt:lpstr>Signika</vt:lpstr>
      <vt:lpstr>Times New Roman</vt:lpstr>
      <vt:lpstr>zihun24hao-zhenhunshoushu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bt3620</dc:title>
  <dc:creator>lzj</dc:creator>
  <cp:lastModifiedBy>Microsoft Office User</cp:lastModifiedBy>
  <cp:revision>3189</cp:revision>
  <dcterms:created xsi:type="dcterms:W3CDTF">2015-12-01T09:06:39Z</dcterms:created>
  <dcterms:modified xsi:type="dcterms:W3CDTF">2024-10-21T02:40:49Z</dcterms:modified>
</cp:coreProperties>
</file>