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29"/>
  </p:notesMasterIdLst>
  <p:sldIdLst>
    <p:sldId id="1017" r:id="rId11"/>
    <p:sldId id="493" r:id="rId12"/>
    <p:sldId id="472" r:id="rId13"/>
    <p:sldId id="1024" r:id="rId14"/>
    <p:sldId id="1025" r:id="rId15"/>
    <p:sldId id="1023" r:id="rId16"/>
    <p:sldId id="1034" r:id="rId17"/>
    <p:sldId id="1022" r:id="rId18"/>
    <p:sldId id="1018" r:id="rId19"/>
    <p:sldId id="1027" r:id="rId20"/>
    <p:sldId id="1026" r:id="rId21"/>
    <p:sldId id="1028" r:id="rId22"/>
    <p:sldId id="1030" r:id="rId23"/>
    <p:sldId id="485" r:id="rId24"/>
    <p:sldId id="1031" r:id="rId25"/>
    <p:sldId id="1032" r:id="rId26"/>
    <p:sldId id="1019" r:id="rId27"/>
    <p:sldId id="1033" r:id="rId28"/>
  </p:sldIdLst>
  <p:sldSz cx="12190413" cy="6859588"/>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AEE"/>
    <a:srgbClr val="699E55"/>
    <a:srgbClr val="699E56"/>
    <a:srgbClr val="6FAD32"/>
    <a:srgbClr val="ED6D4A"/>
    <a:srgbClr val="0C8983"/>
    <a:srgbClr val="DF5924"/>
    <a:srgbClr val="8D5153"/>
    <a:srgbClr val="3BB29C"/>
    <a:srgbClr val="6D9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1" autoAdjust="0"/>
    <p:restoredTop sz="95748" autoAdjust="0"/>
  </p:normalViewPr>
  <p:slideViewPr>
    <p:cSldViewPr snapToGrid="0" showGuides="1">
      <p:cViewPr varScale="1">
        <p:scale>
          <a:sx n="121" d="100"/>
          <a:sy n="121" d="100"/>
        </p:scale>
        <p:origin x="576" y="184"/>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2024/9/30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74633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95704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3324673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49043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8604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80544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669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1274217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3794037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30770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52831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376883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376211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41985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92868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6996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59911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2149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2024/9/30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9/30/24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30/09/2024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43.xml"/><Relationship Id="rId5" Type="http://schemas.openxmlformats.org/officeDocument/2006/relationships/image" Target="../media/image22.gif"/><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Kết quả hình ảnh cho hồ gươm">
            <a:extLst>
              <a:ext uri="{FF2B5EF4-FFF2-40B4-BE49-F238E27FC236}">
                <a16:creationId xmlns:a16="http://schemas.microsoft.com/office/drawing/2014/main" id="{277BF723-C77B-F249-9058-8C0FC03A9E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96" b="4287"/>
          <a:stretch/>
        </p:blipFill>
        <p:spPr bwMode="auto">
          <a:xfrm>
            <a:off x="20" y="10"/>
            <a:ext cx="12190392" cy="6859577"/>
          </a:xfrm>
          <a:prstGeom prst="rect">
            <a:avLst/>
          </a:prstGeom>
          <a:solidFill>
            <a:srgbClr val="FFFFFF"/>
          </a:solidFill>
        </p:spPr>
      </p:pic>
      <p:sp>
        <p:nvSpPr>
          <p:cNvPr id="6"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1373"/>
            <a:ext cx="12190412" cy="736722"/>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D501D9-0D20-CB4D-87EC-7AB14C73014F}"/>
              </a:ext>
            </a:extLst>
          </p:cNvPr>
          <p:cNvSpPr txBox="1"/>
          <p:nvPr/>
        </p:nvSpPr>
        <p:spPr>
          <a:xfrm>
            <a:off x="807585" y="4396959"/>
            <a:ext cx="11209466" cy="1848828"/>
          </a:xfrm>
          <a:prstGeom prst="rect">
            <a:avLst/>
          </a:prstGeom>
          <a:solidFill>
            <a:srgbClr val="F6EAEE"/>
          </a:solidFill>
          <a:ln>
            <a:solidFill>
              <a:schemeClr val="accent1"/>
            </a:solidFill>
          </a:ln>
        </p:spPr>
        <p:txBody>
          <a:bodyPr vert="horz" lIns="91440" tIns="45720" rIns="91440" bIns="45720" rtlCol="0" anchor="ctr">
            <a:noAutofit/>
          </a:bodyPr>
          <a:lstStyle/>
          <a:p>
            <a:pPr algn="ctr">
              <a:lnSpc>
                <a:spcPct val="90000"/>
              </a:lnSpc>
              <a:spcBef>
                <a:spcPct val="0"/>
              </a:spcBef>
              <a:spcAft>
                <a:spcPts val="600"/>
              </a:spcAft>
            </a:pPr>
            <a:r>
              <a:rPr lang="en-US" sz="5000" b="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Tiết</a:t>
            </a:r>
            <a:r>
              <a:rPr lang="en-US" sz="50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 12 – </a:t>
            </a:r>
            <a:r>
              <a:rPr lang="en-US" sz="5000" b="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Thực</a:t>
            </a:r>
            <a:r>
              <a:rPr lang="en-US" sz="50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5000" b="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hành</a:t>
            </a:r>
            <a:r>
              <a:rPr lang="en-US" sz="50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5000" b="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đọc</a:t>
            </a:r>
            <a:r>
              <a:rPr lang="en-US" sz="50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5000" b="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hiểu</a:t>
            </a:r>
            <a:r>
              <a:rPr lang="en-US" sz="50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p>
          <a:p>
            <a:pPr algn="ctr">
              <a:lnSpc>
                <a:spcPct val="90000"/>
              </a:lnSpc>
              <a:spcBef>
                <a:spcPct val="0"/>
              </a:spcBef>
              <a:spcAft>
                <a:spcPts val="600"/>
              </a:spcAft>
            </a:pPr>
            <a:r>
              <a:rPr lang="en-US" sz="5000" b="1" i="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Sự</a:t>
            </a:r>
            <a:r>
              <a:rPr lang="en-US" sz="5000" b="1" i="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5000" b="1" i="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tích</a:t>
            </a:r>
            <a:r>
              <a:rPr lang="en-US" sz="5000" b="1" i="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5000" b="1" i="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Hồ</a:t>
            </a:r>
            <a:r>
              <a:rPr lang="en-US" sz="5000" b="1" i="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5000" b="1" i="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Gươm</a:t>
            </a:r>
            <a:endParaRPr lang="en-US" sz="5000" b="1" i="1" dirty="0">
              <a:solidFill>
                <a:schemeClr val="tx1">
                  <a:lumMod val="85000"/>
                  <a:lumOff val="15000"/>
                </a:schemeClr>
              </a:solidFill>
              <a:latin typeface="Times New Roman" panose="02020603050405020304" pitchFamily="18" charset="0"/>
              <a:ea typeface="+mj-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3196"/>
            <a:ext cx="12190412"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6272"/>
            <a:ext cx="12190412"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47C65BD-1807-7D4C-8412-83B13EC8BA2A}"/>
              </a:ext>
            </a:extLst>
          </p:cNvPr>
          <p:cNvSpPr>
            <a:spLocks noGrp="1"/>
          </p:cNvSpPr>
          <p:nvPr>
            <p:ph type="sldNum" sz="quarter" idx="12"/>
          </p:nvPr>
        </p:nvSpPr>
        <p:spPr>
          <a:xfrm>
            <a:off x="8609478" y="6357821"/>
            <a:ext cx="2742843" cy="365209"/>
          </a:xfrm>
        </p:spPr>
        <p:txBody>
          <a:bodyPr vert="horz" lIns="91440" tIns="45720" rIns="91440" bIns="45720" rtlCol="0" anchor="ctr">
            <a:normAutofit/>
          </a:bodyPr>
          <a:lstStyle/>
          <a:p>
            <a:pPr defTabSz="457200">
              <a:spcAft>
                <a:spcPts val="600"/>
              </a:spcAft>
              <a:defRPr/>
            </a:pPr>
            <a:fld id="{601EE9E8-4134-49B0-9AA7-3089E6521627}" type="slidenum">
              <a:rPr lang="en-US" sz="1200">
                <a:solidFill>
                  <a:srgbClr val="FFFFFF"/>
                </a:solidFill>
              </a:rPr>
              <a:pPr defTabSz="457200">
                <a:spcAft>
                  <a:spcPts val="600"/>
                </a:spcAft>
                <a:defRPr/>
              </a:pPr>
              <a:t>1</a:t>
            </a:fld>
            <a:endParaRPr lang="en-US" sz="1200">
              <a:solidFill>
                <a:srgbClr val="FFFFFF"/>
              </a:solidFill>
            </a:endParaRPr>
          </a:p>
        </p:txBody>
      </p:sp>
    </p:spTree>
    <p:extLst>
      <p:ext uri="{BB962C8B-B14F-4D97-AF65-F5344CB8AC3E}">
        <p14:creationId xmlns:p14="http://schemas.microsoft.com/office/powerpoint/2010/main" val="121660925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4">
            <a:extLst>
              <a:ext uri="{FF2B5EF4-FFF2-40B4-BE49-F238E27FC236}">
                <a16:creationId xmlns:a16="http://schemas.microsoft.com/office/drawing/2014/main" id="{E10B1160-222B-7C4F-B6BE-9CBA75F673B9}"/>
              </a:ext>
            </a:extLst>
          </p:cNvPr>
          <p:cNvSpPr/>
          <p:nvPr/>
        </p:nvSpPr>
        <p:spPr>
          <a:xfrm>
            <a:off x="6095205" y="2035397"/>
            <a:ext cx="4069521" cy="4776476"/>
          </a:xfrm>
          <a:prstGeom prst="rect">
            <a:avLst/>
          </a:prstGeom>
          <a:noFill/>
          <a:ln w="28575">
            <a:solidFill>
              <a:srgbClr val="699E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11" name="Copyright Notice"/>
          <p:cNvSpPr>
            <a:spLocks/>
          </p:cNvSpPr>
          <p:nvPr/>
        </p:nvSpPr>
        <p:spPr bwMode="auto">
          <a:xfrm>
            <a:off x="4572000" y="623725"/>
            <a:ext cx="3048000" cy="60404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500" cap="small" dirty="0">
              <a:solidFill>
                <a:schemeClr val="bg1"/>
              </a:solidFill>
              <a:latin typeface="#9Slide03 Arima Madurai" pitchFamily="2" charset="77"/>
              <a:ea typeface="微软雅黑" panose="020B0503020204020204" pitchFamily="34" charset="-122"/>
              <a:cs typeface="#9Slide03 Arima Madurai" pitchFamily="2" charset="77"/>
            </a:endParaRPr>
          </a:p>
        </p:txBody>
      </p:sp>
      <p:sp>
        <p:nvSpPr>
          <p:cNvPr id="3" name="Rounded Rectangle 2">
            <a:extLst>
              <a:ext uri="{FF2B5EF4-FFF2-40B4-BE49-F238E27FC236}">
                <a16:creationId xmlns:a16="http://schemas.microsoft.com/office/drawing/2014/main" id="{ABEFE1CB-EF44-7B46-95FC-AB8E238E5850}"/>
              </a:ext>
            </a:extLst>
          </p:cNvPr>
          <p:cNvSpPr/>
          <p:nvPr/>
        </p:nvSpPr>
        <p:spPr>
          <a:xfrm>
            <a:off x="2298008" y="425303"/>
            <a:ext cx="7594396" cy="802464"/>
          </a:xfrm>
          <a:prstGeom prst="roundRect">
            <a:avLst/>
          </a:prstGeom>
          <a:noFill/>
          <a:ln w="38100">
            <a:solidFill>
              <a:srgbClr val="699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500" b="1" dirty="0">
                <a:solidFill>
                  <a:srgbClr val="FF0000"/>
                </a:solidFill>
                <a:latin typeface="Times New Roman" panose="02020603050405020304" pitchFamily="18" charset="0"/>
                <a:cs typeface="Times New Roman" panose="02020603050405020304" pitchFamily="18" charset="0"/>
              </a:rPr>
              <a:t>1. Long Quân cho mượn gươm thần</a:t>
            </a:r>
          </a:p>
        </p:txBody>
      </p:sp>
      <p:pic>
        <p:nvPicPr>
          <p:cNvPr id="15" name="Picture 14" descr="Diagram&#10;&#10;Description automatically generated">
            <a:extLst>
              <a:ext uri="{FF2B5EF4-FFF2-40B4-BE49-F238E27FC236}">
                <a16:creationId xmlns:a16="http://schemas.microsoft.com/office/drawing/2014/main" id="{A82CA980-9C81-214A-99FA-71B083392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008" y="1426189"/>
            <a:ext cx="7594395" cy="51872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581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with low confidence">
            <a:extLst>
              <a:ext uri="{FF2B5EF4-FFF2-40B4-BE49-F238E27FC236}">
                <a16:creationId xmlns:a16="http://schemas.microsoft.com/office/drawing/2014/main" id="{56A50900-D346-9E40-AE8E-B909684A6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609" y="905985"/>
            <a:ext cx="1755710" cy="17557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3CB874B-1908-804A-8841-B99213FA5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22" y="3722446"/>
            <a:ext cx="1387227" cy="1387227"/>
          </a:xfrm>
          <a:prstGeom prst="rect">
            <a:avLst/>
          </a:prstGeom>
        </p:spPr>
      </p:pic>
      <p:pic>
        <p:nvPicPr>
          <p:cNvPr id="10" name="Picture 9" descr="A picture containing tool, broom&#10;&#10;Description automatically generated">
            <a:extLst>
              <a:ext uri="{FF2B5EF4-FFF2-40B4-BE49-F238E27FC236}">
                <a16:creationId xmlns:a16="http://schemas.microsoft.com/office/drawing/2014/main" id="{6793BC13-0890-8B45-A8FC-B17775D6D7A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81874" y="2381655"/>
            <a:ext cx="1429310" cy="1429310"/>
          </a:xfrm>
          <a:prstGeom prst="rect">
            <a:avLst/>
          </a:prstGeom>
        </p:spPr>
      </p:pic>
      <p:grpSp>
        <p:nvGrpSpPr>
          <p:cNvPr id="17" name="Group 16">
            <a:extLst>
              <a:ext uri="{FF2B5EF4-FFF2-40B4-BE49-F238E27FC236}">
                <a16:creationId xmlns:a16="http://schemas.microsoft.com/office/drawing/2014/main" id="{9CCBD974-6B21-D948-B5AB-8903B61E7B8D}"/>
              </a:ext>
            </a:extLst>
          </p:cNvPr>
          <p:cNvGrpSpPr/>
          <p:nvPr/>
        </p:nvGrpSpPr>
        <p:grpSpPr>
          <a:xfrm>
            <a:off x="2536319" y="1301240"/>
            <a:ext cx="8499981" cy="965200"/>
            <a:chOff x="2536319" y="1574800"/>
            <a:chExt cx="8499981" cy="965200"/>
          </a:xfrm>
        </p:grpSpPr>
        <p:sp>
          <p:nvSpPr>
            <p:cNvPr id="11" name="Rounded Rectangle 10">
              <a:extLst>
                <a:ext uri="{FF2B5EF4-FFF2-40B4-BE49-F238E27FC236}">
                  <a16:creationId xmlns:a16="http://schemas.microsoft.com/office/drawing/2014/main" id="{84AE4EF5-84B4-0445-8F66-754E2EE19CA1}"/>
                </a:ext>
              </a:extLst>
            </p:cNvPr>
            <p:cNvSpPr/>
            <p:nvPr/>
          </p:nvSpPr>
          <p:spPr>
            <a:xfrm>
              <a:off x="2536319" y="1574800"/>
              <a:ext cx="8499981" cy="9652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dirty="0">
                  <a:solidFill>
                    <a:schemeClr val="tx1"/>
                  </a:solidFill>
                  <a:latin typeface="Times New Roman" panose="02020603050405020304" pitchFamily="18" charset="0"/>
                  <a:cs typeface="Times New Roman" panose="02020603050405020304" pitchFamily="18" charset="0"/>
                </a:rPr>
                <a:t> - Thời gian: thế kỉ XV, đất nước ta bị giặc Minh đô hộ</a:t>
              </a:r>
            </a:p>
          </p:txBody>
        </p:sp>
        <p:sp>
          <p:nvSpPr>
            <p:cNvPr id="12" name="Rounded Rectangle 11">
              <a:extLst>
                <a:ext uri="{FF2B5EF4-FFF2-40B4-BE49-F238E27FC236}">
                  <a16:creationId xmlns:a16="http://schemas.microsoft.com/office/drawing/2014/main" id="{FC68E355-14C8-C040-9AE5-225E02B6AE15}"/>
                </a:ext>
              </a:extLst>
            </p:cNvPr>
            <p:cNvSpPr/>
            <p:nvPr/>
          </p:nvSpPr>
          <p:spPr>
            <a:xfrm>
              <a:off x="2650619" y="1714500"/>
              <a:ext cx="8271381" cy="6985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VN">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483829BD-D0F4-1A4F-AC3C-E11756F2750C}"/>
              </a:ext>
            </a:extLst>
          </p:cNvPr>
          <p:cNvGrpSpPr/>
          <p:nvPr/>
        </p:nvGrpSpPr>
        <p:grpSpPr>
          <a:xfrm>
            <a:off x="2536319" y="2626142"/>
            <a:ext cx="8499981" cy="965200"/>
            <a:chOff x="2536319" y="3198774"/>
            <a:chExt cx="8499981" cy="965200"/>
          </a:xfrm>
        </p:grpSpPr>
        <p:sp>
          <p:nvSpPr>
            <p:cNvPr id="13" name="Rounded Rectangle 12">
              <a:extLst>
                <a:ext uri="{FF2B5EF4-FFF2-40B4-BE49-F238E27FC236}">
                  <a16:creationId xmlns:a16="http://schemas.microsoft.com/office/drawing/2014/main" id="{F062A4D1-148C-F148-BE95-38EEDD9AFBD6}"/>
                </a:ext>
              </a:extLst>
            </p:cNvPr>
            <p:cNvSpPr/>
            <p:nvPr/>
          </p:nvSpPr>
          <p:spPr>
            <a:xfrm>
              <a:off x="2536319" y="3198774"/>
              <a:ext cx="8499981" cy="9652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dirty="0">
                  <a:solidFill>
                    <a:schemeClr val="tx1"/>
                  </a:solidFill>
                  <a:latin typeface="Times New Roman" panose="02020603050405020304" pitchFamily="18" charset="0"/>
                  <a:cs typeface="Times New Roman" panose="02020603050405020304" pitchFamily="18" charset="0"/>
                </a:rPr>
                <a:t> - Nhân dân khổ cực lầm than</a:t>
              </a:r>
            </a:p>
          </p:txBody>
        </p:sp>
        <p:sp>
          <p:nvSpPr>
            <p:cNvPr id="14" name="Rounded Rectangle 13">
              <a:extLst>
                <a:ext uri="{FF2B5EF4-FFF2-40B4-BE49-F238E27FC236}">
                  <a16:creationId xmlns:a16="http://schemas.microsoft.com/office/drawing/2014/main" id="{83224D26-F3AA-434E-B129-C5EE57C618BB}"/>
                </a:ext>
              </a:extLst>
            </p:cNvPr>
            <p:cNvSpPr/>
            <p:nvPr/>
          </p:nvSpPr>
          <p:spPr>
            <a:xfrm>
              <a:off x="2650619" y="3338474"/>
              <a:ext cx="8271381" cy="6985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VN">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E999E6DB-3179-0646-82EF-C5F7AC2AAC41}"/>
              </a:ext>
            </a:extLst>
          </p:cNvPr>
          <p:cNvGrpSpPr/>
          <p:nvPr/>
        </p:nvGrpSpPr>
        <p:grpSpPr>
          <a:xfrm>
            <a:off x="2536319" y="3957349"/>
            <a:ext cx="8499981" cy="965200"/>
            <a:chOff x="2536319" y="4683048"/>
            <a:chExt cx="8499981" cy="965200"/>
          </a:xfrm>
        </p:grpSpPr>
        <p:sp>
          <p:nvSpPr>
            <p:cNvPr id="15" name="Rounded Rectangle 14">
              <a:extLst>
                <a:ext uri="{FF2B5EF4-FFF2-40B4-BE49-F238E27FC236}">
                  <a16:creationId xmlns:a16="http://schemas.microsoft.com/office/drawing/2014/main" id="{9A5996BB-F0D3-8640-9574-DBE618B9857A}"/>
                </a:ext>
              </a:extLst>
            </p:cNvPr>
            <p:cNvSpPr/>
            <p:nvPr/>
          </p:nvSpPr>
          <p:spPr>
            <a:xfrm>
              <a:off x="2536319" y="4683048"/>
              <a:ext cx="8499981" cy="965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dirty="0">
                  <a:solidFill>
                    <a:schemeClr val="tx1"/>
                  </a:solidFill>
                  <a:latin typeface="Times New Roman" panose="02020603050405020304" pitchFamily="18" charset="0"/>
                  <a:cs typeface="Times New Roman" panose="02020603050405020304" pitchFamily="18" charset="0"/>
                </a:rPr>
                <a:t> - Nghĩa quân Lam Sơn còn yếu nên nhiều lần bị thua</a:t>
              </a:r>
            </a:p>
          </p:txBody>
        </p:sp>
        <p:sp>
          <p:nvSpPr>
            <p:cNvPr id="16" name="Rounded Rectangle 15">
              <a:extLst>
                <a:ext uri="{FF2B5EF4-FFF2-40B4-BE49-F238E27FC236}">
                  <a16:creationId xmlns:a16="http://schemas.microsoft.com/office/drawing/2014/main" id="{A976580F-BBA0-744D-B934-AE041C0C7FC0}"/>
                </a:ext>
              </a:extLst>
            </p:cNvPr>
            <p:cNvSpPr/>
            <p:nvPr/>
          </p:nvSpPr>
          <p:spPr>
            <a:xfrm>
              <a:off x="2650619" y="4780218"/>
              <a:ext cx="8271381" cy="6985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VN">
                <a:latin typeface="Times New Roman" panose="02020603050405020304" pitchFamily="18" charset="0"/>
                <a:cs typeface="Times New Roman" panose="02020603050405020304" pitchFamily="18" charset="0"/>
              </a:endParaRPr>
            </a:p>
          </p:txBody>
        </p:sp>
      </p:grpSp>
      <p:pic>
        <p:nvPicPr>
          <p:cNvPr id="21" name="Picture 20" descr="Arrow&#10;&#10;Description automatically generated">
            <a:extLst>
              <a:ext uri="{FF2B5EF4-FFF2-40B4-BE49-F238E27FC236}">
                <a16:creationId xmlns:a16="http://schemas.microsoft.com/office/drawing/2014/main" id="{B1E01F18-B56E-4D40-8B9D-7A4C78DAE595}"/>
              </a:ext>
            </a:extLst>
          </p:cNvPr>
          <p:cNvPicPr>
            <a:picLocks noChangeAspect="1"/>
          </p:cNvPicPr>
          <p:nvPr/>
        </p:nvPicPr>
        <p:blipFill rotWithShape="1">
          <a:blip r:embed="rId7">
            <a:extLst>
              <a:ext uri="{28A0092B-C50C-407E-A947-70E740481C1C}">
                <a14:useLocalDpi xmlns:a14="http://schemas.microsoft.com/office/drawing/2010/main" val="0"/>
              </a:ext>
            </a:extLst>
          </a:blip>
          <a:srcRect l="43117" t="72683" r="37375"/>
          <a:stretch/>
        </p:blipFill>
        <p:spPr>
          <a:xfrm>
            <a:off x="1241895" y="5238948"/>
            <a:ext cx="1275908" cy="1429310"/>
          </a:xfrm>
          <a:prstGeom prst="rect">
            <a:avLst/>
          </a:prstGeom>
        </p:spPr>
      </p:pic>
      <p:sp>
        <p:nvSpPr>
          <p:cNvPr id="23" name="Rounded Rectangle 22">
            <a:extLst>
              <a:ext uri="{FF2B5EF4-FFF2-40B4-BE49-F238E27FC236}">
                <a16:creationId xmlns:a16="http://schemas.microsoft.com/office/drawing/2014/main" id="{7BB2D4D7-6723-A140-AF76-85A722BD7C61}"/>
              </a:ext>
            </a:extLst>
          </p:cNvPr>
          <p:cNvSpPr/>
          <p:nvPr/>
        </p:nvSpPr>
        <p:spPr>
          <a:xfrm>
            <a:off x="2536319" y="5418648"/>
            <a:ext cx="8499981" cy="106411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en-VN" sz="2800" b="1" dirty="0">
                <a:solidFill>
                  <a:schemeClr val="accent2">
                    <a:lumMod val="50000"/>
                  </a:schemeClr>
                </a:solidFill>
                <a:latin typeface="Times New Roman" panose="02020603050405020304" pitchFamily="18" charset="0"/>
                <a:cs typeface="Times New Roman" panose="02020603050405020304" pitchFamily="18" charset="0"/>
              </a:rPr>
              <a:t> -&gt; Lòng căm thù giặc, muốn giúp nghĩa quân đánh đuổi giặc; thể hiện tinh thần yêu nước, yêu hoà bình.</a:t>
            </a:r>
          </a:p>
        </p:txBody>
      </p:sp>
      <p:sp>
        <p:nvSpPr>
          <p:cNvPr id="25" name="矩形 1">
            <a:extLst>
              <a:ext uri="{FF2B5EF4-FFF2-40B4-BE49-F238E27FC236}">
                <a16:creationId xmlns:a16="http://schemas.microsoft.com/office/drawing/2014/main" id="{33D6D680-BADF-4F4E-BDC8-FC5EBE768486}"/>
              </a:ext>
            </a:extLst>
          </p:cNvPr>
          <p:cNvSpPr/>
          <p:nvPr/>
        </p:nvSpPr>
        <p:spPr>
          <a:xfrm>
            <a:off x="3806843" y="209832"/>
            <a:ext cx="4991100" cy="838200"/>
          </a:xfrm>
          <a:prstGeom prst="rect">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F49668D-C888-804B-852E-322B253555CF}"/>
              </a:ext>
            </a:extLst>
          </p:cNvPr>
          <p:cNvSpPr txBox="1"/>
          <p:nvPr/>
        </p:nvSpPr>
        <p:spPr>
          <a:xfrm>
            <a:off x="2314390" y="341410"/>
            <a:ext cx="7974418"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a. Hoàn cảnh mượn gươm</a:t>
            </a:r>
          </a:p>
        </p:txBody>
      </p:sp>
    </p:spTree>
    <p:extLst>
      <p:ext uri="{BB962C8B-B14F-4D97-AF65-F5344CB8AC3E}">
        <p14:creationId xmlns:p14="http://schemas.microsoft.com/office/powerpoint/2010/main" val="267291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2000"/>
                                        <p:tgtEl>
                                          <p:spTgt spid="2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heel(1)">
                                      <p:cBhvr>
                                        <p:cTn id="3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
            <a:extLst>
              <a:ext uri="{FF2B5EF4-FFF2-40B4-BE49-F238E27FC236}">
                <a16:creationId xmlns:a16="http://schemas.microsoft.com/office/drawing/2014/main" id="{D665EC9D-A4F2-304E-8F25-80A5BC4E0967}"/>
              </a:ext>
            </a:extLst>
          </p:cNvPr>
          <p:cNvSpPr/>
          <p:nvPr/>
        </p:nvSpPr>
        <p:spPr>
          <a:xfrm>
            <a:off x="3806843" y="209832"/>
            <a:ext cx="4991100" cy="838200"/>
          </a:xfrm>
          <a:prstGeom prst="rect">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E2E2282-69AF-534B-B615-E91271236CA8}"/>
              </a:ext>
            </a:extLst>
          </p:cNvPr>
          <p:cNvSpPr txBox="1"/>
          <p:nvPr/>
        </p:nvSpPr>
        <p:spPr>
          <a:xfrm>
            <a:off x="2314390" y="341410"/>
            <a:ext cx="7974418"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b. Cách cho mượn gươm</a:t>
            </a:r>
          </a:p>
        </p:txBody>
      </p:sp>
      <p:pic>
        <p:nvPicPr>
          <p:cNvPr id="7172" name="Picture 4">
            <a:extLst>
              <a:ext uri="{FF2B5EF4-FFF2-40B4-BE49-F238E27FC236}">
                <a16:creationId xmlns:a16="http://schemas.microsoft.com/office/drawing/2014/main" id="{A07233F2-CE70-904D-B17F-67AF4F0F9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897" y="2862824"/>
            <a:ext cx="2178383" cy="26289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3BE2DC2F-5E38-4E45-AA43-F6212C06E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5857" y="209832"/>
            <a:ext cx="2178383"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FA16D8-18CD-944C-AF19-3AD135CCB994}"/>
              </a:ext>
            </a:extLst>
          </p:cNvPr>
          <p:cNvSpPr txBox="1"/>
          <p:nvPr/>
        </p:nvSpPr>
        <p:spPr>
          <a:xfrm>
            <a:off x="789480" y="1405405"/>
            <a:ext cx="7895225" cy="954107"/>
          </a:xfrm>
          <a:prstGeom prst="rect">
            <a:avLst/>
          </a:prstGeom>
          <a:noFill/>
        </p:spPr>
        <p:txBody>
          <a:bodyPr wrap="square" rtlCol="0">
            <a:spAutoFit/>
          </a:bodyPr>
          <a:lstStyle/>
          <a:p>
            <a:pPr algn="just"/>
            <a:r>
              <a:rPr lang="en-VN" sz="2800" b="1" dirty="0">
                <a:latin typeface="Times New Roman" panose="02020603050405020304" pitchFamily="18" charset="0"/>
                <a:cs typeface="Times New Roman" panose="02020603050405020304" pitchFamily="18" charset="0"/>
              </a:rPr>
              <a:t>1. Lê Thận nhặt được lưỡi gươm dưới nước có chữ “Thuận Thiên”</a:t>
            </a:r>
          </a:p>
        </p:txBody>
      </p:sp>
      <p:sp>
        <p:nvSpPr>
          <p:cNvPr id="7" name="TextBox 6">
            <a:extLst>
              <a:ext uri="{FF2B5EF4-FFF2-40B4-BE49-F238E27FC236}">
                <a16:creationId xmlns:a16="http://schemas.microsoft.com/office/drawing/2014/main" id="{C956746D-5145-BA44-8EA7-20D4FF8197E2}"/>
              </a:ext>
            </a:extLst>
          </p:cNvPr>
          <p:cNvSpPr txBox="1"/>
          <p:nvPr/>
        </p:nvSpPr>
        <p:spPr>
          <a:xfrm>
            <a:off x="789479" y="2475687"/>
            <a:ext cx="7895225" cy="523220"/>
          </a:xfrm>
          <a:prstGeom prst="rect">
            <a:avLst/>
          </a:prstGeom>
          <a:noFill/>
        </p:spPr>
        <p:txBody>
          <a:bodyPr wrap="square" rtlCol="0">
            <a:spAutoFit/>
          </a:bodyPr>
          <a:lstStyle/>
          <a:p>
            <a:pPr algn="just"/>
            <a:r>
              <a:rPr lang="en-VN" sz="2800" b="1" dirty="0">
                <a:latin typeface="Times New Roman" panose="02020603050405020304" pitchFamily="18" charset="0"/>
                <a:cs typeface="Times New Roman" panose="02020603050405020304" pitchFamily="18" charset="0"/>
              </a:rPr>
              <a:t>2. Lê Lợi nhặt được chuôi gươm trên rừng</a:t>
            </a:r>
          </a:p>
        </p:txBody>
      </p:sp>
      <p:pic>
        <p:nvPicPr>
          <p:cNvPr id="7176" name="Picture 8">
            <a:extLst>
              <a:ext uri="{FF2B5EF4-FFF2-40B4-BE49-F238E27FC236}">
                <a16:creationId xmlns:a16="http://schemas.microsoft.com/office/drawing/2014/main" id="{73F991B1-20D6-1B4B-AB17-FD146E2BF9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5514" y="4226806"/>
            <a:ext cx="2178383" cy="2628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0F7ECC-70E4-8C43-ADB6-510C0DAF1CCE}"/>
              </a:ext>
            </a:extLst>
          </p:cNvPr>
          <p:cNvSpPr txBox="1"/>
          <p:nvPr/>
        </p:nvSpPr>
        <p:spPr>
          <a:xfrm>
            <a:off x="789479" y="3119102"/>
            <a:ext cx="7895225" cy="523220"/>
          </a:xfrm>
          <a:prstGeom prst="rect">
            <a:avLst/>
          </a:prstGeom>
          <a:noFill/>
        </p:spPr>
        <p:txBody>
          <a:bodyPr wrap="square" rtlCol="0">
            <a:spAutoFit/>
          </a:bodyPr>
          <a:lstStyle/>
          <a:p>
            <a:pPr algn="just"/>
            <a:r>
              <a:rPr lang="en-VN" sz="2800" b="1" dirty="0">
                <a:latin typeface="Times New Roman" panose="02020603050405020304" pitchFamily="18" charset="0"/>
                <a:cs typeface="Times New Roman" panose="02020603050405020304" pitchFamily="18" charset="0"/>
              </a:rPr>
              <a:t>3. Lê Lợi tra lưỡi gươm vào chuôi vừa như in.</a:t>
            </a:r>
          </a:p>
        </p:txBody>
      </p:sp>
      <p:sp>
        <p:nvSpPr>
          <p:cNvPr id="15" name="Rounded Rectangle 14">
            <a:extLst>
              <a:ext uri="{FF2B5EF4-FFF2-40B4-BE49-F238E27FC236}">
                <a16:creationId xmlns:a16="http://schemas.microsoft.com/office/drawing/2014/main" id="{C1097DD2-3D57-E343-AEAD-07BC1696FE2F}"/>
              </a:ext>
            </a:extLst>
          </p:cNvPr>
          <p:cNvSpPr/>
          <p:nvPr/>
        </p:nvSpPr>
        <p:spPr>
          <a:xfrm>
            <a:off x="842529" y="3993559"/>
            <a:ext cx="5459070" cy="142931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en-VN" sz="2800" b="1" dirty="0">
                <a:solidFill>
                  <a:schemeClr val="accent2">
                    <a:lumMod val="50000"/>
                  </a:schemeClr>
                </a:solidFill>
                <a:latin typeface="Times New Roman" panose="02020603050405020304" pitchFamily="18" charset="0"/>
                <a:cs typeface="Times New Roman" panose="02020603050405020304" pitchFamily="18" charset="0"/>
              </a:rPr>
              <a:t>-&gt; Tinh thần đoàn kết</a:t>
            </a:r>
          </a:p>
          <a:p>
            <a:pPr algn="just"/>
            <a:r>
              <a:rPr lang="en-VN" sz="2800" b="1" dirty="0">
                <a:solidFill>
                  <a:schemeClr val="accent2">
                    <a:lumMod val="50000"/>
                  </a:schemeClr>
                </a:solidFill>
                <a:latin typeface="Times New Roman" panose="02020603050405020304" pitchFamily="18" charset="0"/>
                <a:cs typeface="Times New Roman" panose="02020603050405020304" pitchFamily="18" charset="0"/>
              </a:rPr>
              <a:t>-&gt; Cuộc khởi nghĩa chính nghĩa.</a:t>
            </a:r>
          </a:p>
        </p:txBody>
      </p:sp>
    </p:spTree>
    <p:extLst>
      <p:ext uri="{BB962C8B-B14F-4D97-AF65-F5344CB8AC3E}">
        <p14:creationId xmlns:p14="http://schemas.microsoft.com/office/powerpoint/2010/main" val="405319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4">
            <a:extLst>
              <a:ext uri="{FF2B5EF4-FFF2-40B4-BE49-F238E27FC236}">
                <a16:creationId xmlns:a16="http://schemas.microsoft.com/office/drawing/2014/main" id="{B476CEFB-4D9F-E44E-A0E4-64CB54534057}"/>
              </a:ext>
            </a:extLst>
          </p:cNvPr>
          <p:cNvSpPr/>
          <p:nvPr/>
        </p:nvSpPr>
        <p:spPr>
          <a:xfrm>
            <a:off x="388192" y="1894113"/>
            <a:ext cx="3249518" cy="4776476"/>
          </a:xfrm>
          <a:prstGeom prst="rect">
            <a:avLst/>
          </a:prstGeom>
          <a:noFill/>
          <a:ln w="28575">
            <a:solidFill>
              <a:srgbClr val="699E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10" name="矩形 4">
            <a:extLst>
              <a:ext uri="{FF2B5EF4-FFF2-40B4-BE49-F238E27FC236}">
                <a16:creationId xmlns:a16="http://schemas.microsoft.com/office/drawing/2014/main" id="{D5CBBD16-CD8F-4349-B2F5-3E3C3CFE91AB}"/>
              </a:ext>
            </a:extLst>
          </p:cNvPr>
          <p:cNvSpPr/>
          <p:nvPr/>
        </p:nvSpPr>
        <p:spPr>
          <a:xfrm>
            <a:off x="8773042" y="1944913"/>
            <a:ext cx="3249518" cy="4776476"/>
          </a:xfrm>
          <a:prstGeom prst="rect">
            <a:avLst/>
          </a:prstGeom>
          <a:noFill/>
          <a:ln w="28575">
            <a:solidFill>
              <a:srgbClr val="699E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pic>
        <p:nvPicPr>
          <p:cNvPr id="9218" name="Picture 2">
            <a:extLst>
              <a:ext uri="{FF2B5EF4-FFF2-40B4-BE49-F238E27FC236}">
                <a16:creationId xmlns:a16="http://schemas.microsoft.com/office/drawing/2014/main" id="{7AD57DBA-557A-E142-8750-8BDB30A5A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402" y="1377606"/>
            <a:ext cx="3596712" cy="52064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 vector graphics&#10;&#10;Description automatically generated">
            <a:extLst>
              <a:ext uri="{FF2B5EF4-FFF2-40B4-BE49-F238E27FC236}">
                <a16:creationId xmlns:a16="http://schemas.microsoft.com/office/drawing/2014/main" id="{839833DC-6B5E-744D-A71A-2A3E95D9A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24" y="1377606"/>
            <a:ext cx="7516773" cy="5061294"/>
          </a:xfrm>
          <a:prstGeom prst="rect">
            <a:avLst/>
          </a:prstGeom>
          <a:effectLst>
            <a:outerShdw blurRad="50800" dist="38100" dir="8100000" algn="tr" rotWithShape="0">
              <a:prstClr val="black">
                <a:alpha val="40000"/>
              </a:prstClr>
            </a:outerShdw>
          </a:effectLst>
        </p:spPr>
      </p:pic>
      <p:sp>
        <p:nvSpPr>
          <p:cNvPr id="18" name="矩形 1">
            <a:extLst>
              <a:ext uri="{FF2B5EF4-FFF2-40B4-BE49-F238E27FC236}">
                <a16:creationId xmlns:a16="http://schemas.microsoft.com/office/drawing/2014/main" id="{7349B80F-440D-AB46-A4D0-8923237F531F}"/>
              </a:ext>
            </a:extLst>
          </p:cNvPr>
          <p:cNvSpPr/>
          <p:nvPr/>
        </p:nvSpPr>
        <p:spPr>
          <a:xfrm>
            <a:off x="3600450" y="400050"/>
            <a:ext cx="4991100" cy="838200"/>
          </a:xfrm>
          <a:prstGeom prst="rect">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a:extLst>
              <a:ext uri="{FF2B5EF4-FFF2-40B4-BE49-F238E27FC236}">
                <a16:creationId xmlns:a16="http://schemas.microsoft.com/office/drawing/2014/main" id="{EA1DD7C4-87D0-684C-A180-D4C845DD32D1}"/>
              </a:ext>
            </a:extLst>
          </p:cNvPr>
          <p:cNvSpPr txBox="1"/>
          <p:nvPr/>
        </p:nvSpPr>
        <p:spPr>
          <a:xfrm>
            <a:off x="2107997" y="531628"/>
            <a:ext cx="7974418"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c. Sức mạnh gươm thần</a:t>
            </a:r>
          </a:p>
        </p:txBody>
      </p:sp>
    </p:spTree>
    <p:extLst>
      <p:ext uri="{BB962C8B-B14F-4D97-AF65-F5344CB8AC3E}">
        <p14:creationId xmlns:p14="http://schemas.microsoft.com/office/powerpoint/2010/main" val="912769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00450" y="400050"/>
            <a:ext cx="4991100" cy="838200"/>
          </a:xfrm>
          <a:prstGeom prst="rect">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圆角矩形 10"/>
          <p:cNvSpPr/>
          <p:nvPr/>
        </p:nvSpPr>
        <p:spPr bwMode="auto">
          <a:xfrm>
            <a:off x="1282464" y="4166719"/>
            <a:ext cx="4817844" cy="2228520"/>
          </a:xfrm>
          <a:prstGeom prst="roundRect">
            <a:avLst>
              <a:gd name="adj" fmla="val 0"/>
            </a:avLst>
          </a:prstGeom>
          <a:noFill/>
          <a:ln>
            <a:solidFill>
              <a:srgbClr val="699E56"/>
            </a:solidFill>
          </a:ln>
        </p:spPr>
        <p:style>
          <a:lnRef idx="2">
            <a:schemeClr val="accent2"/>
          </a:lnRef>
          <a:fillRef idx="1">
            <a:schemeClr val="lt1"/>
          </a:fillRef>
          <a:effectRef idx="0">
            <a:schemeClr val="accent2"/>
          </a:effectRef>
          <a:fontRef idx="minor">
            <a:schemeClr val="dk1"/>
          </a:fontRef>
        </p:style>
        <p:txBody>
          <a:bodyPr lIns="91430" tIns="45716" rIns="91430" bIns="45716" anchor="ctr">
            <a:sp3d/>
          </a:bodyPr>
          <a:lstStyle/>
          <a:p>
            <a:pPr marL="0" lvl="2" algn="ctr" eaLnBrk="0" fontAlgn="ctr" hangingPunct="0">
              <a:buClr>
                <a:srgbClr val="FF0000"/>
              </a:buClr>
              <a:buSzPct val="70000"/>
              <a:buFont typeface="Wingdings" pitchFamily="2" charset="2"/>
              <a:buChar char="n"/>
              <a:tabLst>
                <a:tab pos="136509" algn="l"/>
              </a:tabLst>
              <a:defRPr/>
            </a:pPr>
            <a:endParaRPr lang="zh-CN" altLang="en-US" sz="1600" dirty="0">
              <a:solidFill>
                <a:schemeClr val="accent2"/>
              </a:solidFill>
              <a:latin typeface="Times New Roman" panose="02020603050405020304" pitchFamily="18" charset="0"/>
              <a:ea typeface="微软雅黑" pitchFamily="34" charset="-122"/>
              <a:cs typeface="Times New Roman" panose="02020603050405020304" pitchFamily="18" charset="0"/>
            </a:endParaRPr>
          </a:p>
        </p:txBody>
      </p:sp>
      <p:sp>
        <p:nvSpPr>
          <p:cNvPr id="8" name="圆角矩形 12"/>
          <p:cNvSpPr/>
          <p:nvPr/>
        </p:nvSpPr>
        <p:spPr bwMode="auto">
          <a:xfrm>
            <a:off x="1282464" y="1631890"/>
            <a:ext cx="4817845" cy="1608114"/>
          </a:xfrm>
          <a:prstGeom prst="roundRect">
            <a:avLst>
              <a:gd name="adj" fmla="val 0"/>
            </a:avLst>
          </a:prstGeom>
          <a:noFill/>
          <a:ln>
            <a:solidFill>
              <a:srgbClr val="699E56"/>
            </a:solidFill>
          </a:ln>
        </p:spPr>
        <p:style>
          <a:lnRef idx="2">
            <a:schemeClr val="accent3"/>
          </a:lnRef>
          <a:fillRef idx="1">
            <a:schemeClr val="lt1"/>
          </a:fillRef>
          <a:effectRef idx="0">
            <a:schemeClr val="accent3"/>
          </a:effectRef>
          <a:fontRef idx="minor">
            <a:schemeClr val="dk1"/>
          </a:fontRef>
        </p:style>
        <p:txBody>
          <a:bodyPr lIns="91430" tIns="45716" rIns="91430" bIns="45716" anchor="ctr">
            <a:sp3d/>
          </a:bodyPr>
          <a:lstStyle/>
          <a:p>
            <a:pPr marL="0" lvl="2" algn="ctr" eaLnBrk="0" fontAlgn="ctr" hangingPunct="0">
              <a:buClr>
                <a:srgbClr val="FF0000"/>
              </a:buClr>
              <a:buSzPct val="70000"/>
              <a:buFont typeface="Wingdings" pitchFamily="2" charset="2"/>
              <a:buChar char="n"/>
              <a:tabLst>
                <a:tab pos="136509" algn="l"/>
              </a:tabLst>
              <a:defRPr/>
            </a:pPr>
            <a:endParaRPr lang="zh-CN" altLang="en-US" sz="1600" dirty="0">
              <a:solidFill>
                <a:schemeClr val="tx1"/>
              </a:solidFill>
              <a:latin typeface="Times New Roman" panose="02020603050405020304" pitchFamily="18" charset="0"/>
              <a:ea typeface="微软雅黑" pitchFamily="34" charset="-122"/>
              <a:cs typeface="Times New Roman" panose="02020603050405020304" pitchFamily="18" charset="0"/>
            </a:endParaRPr>
          </a:p>
        </p:txBody>
      </p:sp>
      <p:sp>
        <p:nvSpPr>
          <p:cNvPr id="20" name="矩形 19"/>
          <p:cNvSpPr/>
          <p:nvPr/>
        </p:nvSpPr>
        <p:spPr bwMode="auto">
          <a:xfrm>
            <a:off x="2199372" y="2935888"/>
            <a:ext cx="2874435" cy="651837"/>
          </a:xfrm>
          <a:prstGeom prst="rect">
            <a:avLst/>
          </a:prstGeom>
          <a:solidFill>
            <a:srgbClr val="699E56"/>
          </a:solidFill>
          <a:ln>
            <a:noFill/>
          </a:ln>
          <a:scene3d>
            <a:camera prst="orthographicFront">
              <a:rot lat="0" lon="0" rev="0"/>
            </a:camera>
            <a:lightRig rig="balanced" dir="t">
              <a:rot lat="0" lon="0" rev="8700000"/>
            </a:lightRig>
          </a:scene3d>
        </p:spPr>
        <p:style>
          <a:lnRef idx="2">
            <a:schemeClr val="accent3">
              <a:shade val="50000"/>
            </a:schemeClr>
          </a:lnRef>
          <a:fillRef idx="1">
            <a:schemeClr val="accent3"/>
          </a:fillRef>
          <a:effectRef idx="0">
            <a:schemeClr val="accent3"/>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b="1">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8" name="圆角矩形 18"/>
          <p:cNvSpPr/>
          <p:nvPr/>
        </p:nvSpPr>
        <p:spPr bwMode="auto">
          <a:xfrm>
            <a:off x="2199372" y="3826794"/>
            <a:ext cx="2874435" cy="653704"/>
          </a:xfrm>
          <a:prstGeom prst="roundRect">
            <a:avLst>
              <a:gd name="adj" fmla="val 0"/>
            </a:avLst>
          </a:prstGeom>
          <a:solidFill>
            <a:srgbClr val="699E56"/>
          </a:solidFill>
          <a:ln>
            <a:noFill/>
          </a:ln>
          <a:scene3d>
            <a:camera prst="orthographicFront">
              <a:rot lat="0" lon="0" rev="0"/>
            </a:camera>
            <a:lightRig rig="balanced" dir="t">
              <a:rot lat="0" lon="0" rev="8700000"/>
            </a:lightRig>
          </a:scene3d>
        </p:spPr>
        <p:style>
          <a:lnRef idx="2">
            <a:schemeClr val="accent3"/>
          </a:lnRef>
          <a:fillRef idx="1">
            <a:schemeClr val="lt1"/>
          </a:fillRef>
          <a:effectRef idx="0">
            <a:schemeClr val="accent3"/>
          </a:effectRef>
          <a:fontRef idx="minor">
            <a:schemeClr val="dk1"/>
          </a:fontRef>
        </p:style>
        <p:txBody>
          <a:bodyPr anchor="ctr">
            <a:sp3d/>
          </a:bodyPr>
          <a:lstStyle/>
          <a:p>
            <a:pPr algn="ctr" eaLnBrk="0" fontAlgn="ctr" hangingPunct="0">
              <a:buClr>
                <a:srgbClr val="FF0000"/>
              </a:buClr>
              <a:buSzPct val="70000"/>
              <a:buFont typeface="Wingdings" pitchFamily="2" charset="2"/>
              <a:buChar char="u"/>
              <a:defRPr/>
            </a:pPr>
            <a:endParaRPr lang="zh-CN" altLang="en-US" b="1">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4" name="Half Frame 13"/>
          <p:cNvSpPr/>
          <p:nvPr/>
        </p:nvSpPr>
        <p:spPr>
          <a:xfrm rot="8106864">
            <a:off x="6263444" y="3183717"/>
            <a:ext cx="979436" cy="928543"/>
          </a:xfrm>
          <a:prstGeom prst="halfFrame">
            <a:avLst/>
          </a:prstGeom>
          <a:solidFill>
            <a:srgbClr val="699E56"/>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5" name="组合 14"/>
          <p:cNvGrpSpPr/>
          <p:nvPr/>
        </p:nvGrpSpPr>
        <p:grpSpPr>
          <a:xfrm>
            <a:off x="7720650" y="1787927"/>
            <a:ext cx="3593632" cy="3596518"/>
            <a:chOff x="6415010" y="1233754"/>
            <a:chExt cx="3054456" cy="3056907"/>
          </a:xfrm>
          <a:effectLst/>
        </p:grpSpPr>
        <p:sp>
          <p:nvSpPr>
            <p:cNvPr id="16" name="Oval 2"/>
            <p:cNvSpPr>
              <a:spLocks noChangeAspect="1" noChangeArrowheads="1"/>
            </p:cNvSpPr>
            <p:nvPr/>
          </p:nvSpPr>
          <p:spPr bwMode="auto">
            <a:xfrm>
              <a:off x="6415010" y="1233754"/>
              <a:ext cx="3054456" cy="3056907"/>
            </a:xfrm>
            <a:prstGeom prst="ellipse">
              <a:avLst/>
            </a:prstGeom>
            <a:solidFill>
              <a:srgbClr val="699E56"/>
            </a:solidFill>
            <a:ln>
              <a:noFill/>
            </a:ln>
            <a:effectLst/>
          </p:spPr>
          <p:style>
            <a:lnRef idx="3">
              <a:schemeClr val="lt1"/>
            </a:lnRef>
            <a:fillRef idx="1">
              <a:schemeClr val="accent5"/>
            </a:fillRef>
            <a:effectRef idx="1">
              <a:schemeClr val="accent5"/>
            </a:effectRef>
            <a:fontRef idx="minor">
              <a:schemeClr val="lt1"/>
            </a:fontRef>
          </p:style>
          <p:txBody>
            <a:bodyPr anchor="ctr">
              <a:sp3d/>
            </a:bodyPr>
            <a:lstStyle/>
            <a:p>
              <a:pPr algn="ctr" eaLnBrk="0" fontAlgn="ctr" hangingPunct="0">
                <a:buClr>
                  <a:srgbClr val="FF0000"/>
                </a:buClr>
                <a:buSzPct val="70000"/>
                <a:defRPr/>
              </a:pPr>
              <a:endParaRPr lang="fr-FR" altLang="zh-CN" b="1"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7" name="Text Box 29"/>
            <p:cNvSpPr txBox="1">
              <a:spLocks noChangeArrowheads="1"/>
            </p:cNvSpPr>
            <p:nvPr/>
          </p:nvSpPr>
          <p:spPr bwMode="gray">
            <a:xfrm>
              <a:off x="6538485" y="1859900"/>
              <a:ext cx="2807506" cy="1543432"/>
            </a:xfrm>
            <a:prstGeom prst="rect">
              <a:avLst/>
            </a:prstGeom>
            <a:noFill/>
            <a:ln>
              <a:noFill/>
            </a:ln>
            <a:effectLst/>
          </p:spPr>
          <p:txBody>
            <a:bodyPr wrap="square">
              <a:spAutoFit/>
            </a:bodyPr>
            <a:lstStyle/>
            <a:p>
              <a:pPr algn="ctr"/>
              <a:r>
                <a:rPr lang="en-VN" sz="2800" b="1" dirty="0">
                  <a:solidFill>
                    <a:schemeClr val="bg1"/>
                  </a:solidFill>
                  <a:latin typeface="Times New Roman" panose="02020603050405020304" pitchFamily="18" charset="0"/>
                  <a:cs typeface="Times New Roman" panose="02020603050405020304" pitchFamily="18" charset="0"/>
                </a:rPr>
                <a:t>=&gt; Kết quả của sức mạnh đoàn kết toàn dân, của cuộc kháng chiến chính nghĩa.</a:t>
              </a:r>
            </a:p>
          </p:txBody>
        </p:sp>
      </p:grpSp>
      <p:sp>
        <p:nvSpPr>
          <p:cNvPr id="22" name="TextBox 21">
            <a:extLst>
              <a:ext uri="{FF2B5EF4-FFF2-40B4-BE49-F238E27FC236}">
                <a16:creationId xmlns:a16="http://schemas.microsoft.com/office/drawing/2014/main" id="{F58DA6B7-8DAF-C548-9FDC-19CD8F59B528}"/>
              </a:ext>
            </a:extLst>
          </p:cNvPr>
          <p:cNvSpPr txBox="1"/>
          <p:nvPr/>
        </p:nvSpPr>
        <p:spPr>
          <a:xfrm>
            <a:off x="2107997" y="531628"/>
            <a:ext cx="7974418"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c. Sức mạnh gươm thần</a:t>
            </a:r>
          </a:p>
        </p:txBody>
      </p:sp>
      <p:sp>
        <p:nvSpPr>
          <p:cNvPr id="23" name="TextBox 22">
            <a:extLst>
              <a:ext uri="{FF2B5EF4-FFF2-40B4-BE49-F238E27FC236}">
                <a16:creationId xmlns:a16="http://schemas.microsoft.com/office/drawing/2014/main" id="{17B19BE0-334D-DB4A-8D88-AF9F5A93E828}"/>
              </a:ext>
            </a:extLst>
          </p:cNvPr>
          <p:cNvSpPr txBox="1"/>
          <p:nvPr/>
        </p:nvSpPr>
        <p:spPr>
          <a:xfrm>
            <a:off x="1282464" y="1568625"/>
            <a:ext cx="4817845" cy="1331134"/>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 Nhuệ khí của nghĩa quân tăng cao, quân Minh bạt vía.</a:t>
            </a:r>
          </a:p>
        </p:txBody>
      </p:sp>
      <p:sp>
        <p:nvSpPr>
          <p:cNvPr id="24" name="TextBox 23">
            <a:extLst>
              <a:ext uri="{FF2B5EF4-FFF2-40B4-BE49-F238E27FC236}">
                <a16:creationId xmlns:a16="http://schemas.microsoft.com/office/drawing/2014/main" id="{555EAA16-9C18-9140-8807-4238C8258986}"/>
              </a:ext>
            </a:extLst>
          </p:cNvPr>
          <p:cNvSpPr txBox="1"/>
          <p:nvPr/>
        </p:nvSpPr>
        <p:spPr>
          <a:xfrm>
            <a:off x="1344093" y="4417775"/>
            <a:ext cx="4734462" cy="1977464"/>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 Gươm thần mở đường cho họ đánh đến lúc không còn một bóng giặc trên đất nước. </a:t>
            </a:r>
          </a:p>
        </p:txBody>
      </p:sp>
    </p:spTree>
    <p:extLst>
      <p:ext uri="{BB962C8B-B14F-4D97-AF65-F5344CB8AC3E}">
        <p14:creationId xmlns:p14="http://schemas.microsoft.com/office/powerpoint/2010/main" val="215742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heckerboard(across)">
                                      <p:cBhvr>
                                        <p:cTn id="21" dur="500"/>
                                        <p:tgtEl>
                                          <p:spTgt spid="2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par>
                                <p:cTn id="30" presetID="5"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0" grpId="0" animBg="1"/>
      <p:bldP spid="18" grpId="0" animBg="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pyright Notice"/>
          <p:cNvSpPr>
            <a:spLocks/>
          </p:cNvSpPr>
          <p:nvPr/>
        </p:nvSpPr>
        <p:spPr bwMode="auto">
          <a:xfrm>
            <a:off x="4572000" y="623725"/>
            <a:ext cx="3048000" cy="60404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500" cap="small" dirty="0">
              <a:solidFill>
                <a:schemeClr val="bg1"/>
              </a:solidFill>
              <a:latin typeface="#9Slide03 Arima Madurai" pitchFamily="2" charset="77"/>
              <a:ea typeface="微软雅黑" panose="020B0503020204020204" pitchFamily="34" charset="-122"/>
              <a:cs typeface="#9Slide03 Arima Madurai" pitchFamily="2" charset="77"/>
            </a:endParaRPr>
          </a:p>
        </p:txBody>
      </p:sp>
      <p:sp>
        <p:nvSpPr>
          <p:cNvPr id="3" name="Rounded Rectangle 2">
            <a:extLst>
              <a:ext uri="{FF2B5EF4-FFF2-40B4-BE49-F238E27FC236}">
                <a16:creationId xmlns:a16="http://schemas.microsoft.com/office/drawing/2014/main" id="{ABEFE1CB-EF44-7B46-95FC-AB8E238E5850}"/>
              </a:ext>
            </a:extLst>
          </p:cNvPr>
          <p:cNvSpPr/>
          <p:nvPr/>
        </p:nvSpPr>
        <p:spPr>
          <a:xfrm>
            <a:off x="2298008" y="425303"/>
            <a:ext cx="7594396" cy="802464"/>
          </a:xfrm>
          <a:prstGeom prst="roundRect">
            <a:avLst/>
          </a:prstGeom>
          <a:noFill/>
          <a:ln w="38100">
            <a:solidFill>
              <a:srgbClr val="699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500" b="1" dirty="0">
                <a:solidFill>
                  <a:srgbClr val="FF0000"/>
                </a:solidFill>
                <a:latin typeface="Times New Roman" panose="02020603050405020304" pitchFamily="18" charset="0"/>
                <a:cs typeface="Times New Roman" panose="02020603050405020304" pitchFamily="18" charset="0"/>
              </a:rPr>
              <a:t>2. Long Quân đòi lại gươm thần</a:t>
            </a:r>
          </a:p>
        </p:txBody>
      </p:sp>
      <p:pic>
        <p:nvPicPr>
          <p:cNvPr id="10242" name="Picture 2" descr="Sự Tích Hồ Gươm | Tiếng Việt Thực Hành">
            <a:extLst>
              <a:ext uri="{FF2B5EF4-FFF2-40B4-BE49-F238E27FC236}">
                <a16:creationId xmlns:a16="http://schemas.microsoft.com/office/drawing/2014/main" id="{01014536-EE90-314F-88EC-B65EDFC4B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584" y="1404924"/>
            <a:ext cx="9401244" cy="5287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731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DFAF3E8B-9D2E-404C-A112-D5F806CCC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28" y="992279"/>
            <a:ext cx="3824463" cy="55361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3489FF-0C60-F04B-9944-C2816D1A37CA}"/>
              </a:ext>
            </a:extLst>
          </p:cNvPr>
          <p:cNvSpPr txBox="1"/>
          <p:nvPr/>
        </p:nvSpPr>
        <p:spPr>
          <a:xfrm>
            <a:off x="5513681" y="235856"/>
            <a:ext cx="5446419" cy="1331134"/>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Chiến tranh kết thúc, đất nước hoà bình.</a:t>
            </a:r>
          </a:p>
        </p:txBody>
      </p:sp>
      <p:pic>
        <p:nvPicPr>
          <p:cNvPr id="4" name="Picture 3" descr="Arrow&#10;&#10;Description automatically generated">
            <a:extLst>
              <a:ext uri="{FF2B5EF4-FFF2-40B4-BE49-F238E27FC236}">
                <a16:creationId xmlns:a16="http://schemas.microsoft.com/office/drawing/2014/main" id="{A0EB46EB-2E8F-F647-8208-9485648ADADA}"/>
              </a:ext>
            </a:extLst>
          </p:cNvPr>
          <p:cNvPicPr>
            <a:picLocks noChangeAspect="1"/>
          </p:cNvPicPr>
          <p:nvPr/>
        </p:nvPicPr>
        <p:blipFill rotWithShape="1">
          <a:blip r:embed="rId4">
            <a:extLst>
              <a:ext uri="{28A0092B-C50C-407E-A947-70E740481C1C}">
                <a14:useLocalDpi xmlns:a14="http://schemas.microsoft.com/office/drawing/2010/main" val="0"/>
              </a:ext>
            </a:extLst>
          </a:blip>
          <a:srcRect l="43117" t="72683" r="37375"/>
          <a:stretch/>
        </p:blipFill>
        <p:spPr>
          <a:xfrm>
            <a:off x="4460091" y="4727755"/>
            <a:ext cx="1275908" cy="1429310"/>
          </a:xfrm>
          <a:prstGeom prst="rect">
            <a:avLst/>
          </a:prstGeom>
        </p:spPr>
      </p:pic>
      <p:sp>
        <p:nvSpPr>
          <p:cNvPr id="5" name="Rounded Rectangle 4">
            <a:extLst>
              <a:ext uri="{FF2B5EF4-FFF2-40B4-BE49-F238E27FC236}">
                <a16:creationId xmlns:a16="http://schemas.microsoft.com/office/drawing/2014/main" id="{06784717-C815-4544-A098-AAABFAB44A1C}"/>
              </a:ext>
            </a:extLst>
          </p:cNvPr>
          <p:cNvSpPr/>
          <p:nvPr/>
        </p:nvSpPr>
        <p:spPr>
          <a:xfrm>
            <a:off x="5873142" y="4327100"/>
            <a:ext cx="6136582" cy="2296632"/>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en-VN" sz="2800" b="1" dirty="0">
                <a:solidFill>
                  <a:schemeClr val="accent2">
                    <a:lumMod val="50000"/>
                  </a:schemeClr>
                </a:solidFill>
                <a:latin typeface="Times New Roman" panose="02020603050405020304" pitchFamily="18" charset="0"/>
                <a:cs typeface="Times New Roman" panose="02020603050405020304" pitchFamily="18" charset="0"/>
              </a:rPr>
              <a:t>-&gt; Khi đất nước lâm nguy, nhân dân sẵn sàng xả thân cứu nước.</a:t>
            </a:r>
          </a:p>
          <a:p>
            <a:pPr algn="just"/>
            <a:r>
              <a:rPr lang="en-VN" sz="2800" b="1" dirty="0">
                <a:solidFill>
                  <a:schemeClr val="accent2">
                    <a:lumMod val="50000"/>
                  </a:schemeClr>
                </a:solidFill>
                <a:latin typeface="Times New Roman" panose="02020603050405020304" pitchFamily="18" charset="0"/>
                <a:cs typeface="Times New Roman" panose="02020603050405020304" pitchFamily="18" charset="0"/>
              </a:rPr>
              <a:t>-&gt; Khi đất nước hoà bình, nhân dân mong muốn 1 cuộc sống bình yên.</a:t>
            </a:r>
          </a:p>
        </p:txBody>
      </p:sp>
      <p:grpSp>
        <p:nvGrpSpPr>
          <p:cNvPr id="6" name="Group 5">
            <a:extLst>
              <a:ext uri="{FF2B5EF4-FFF2-40B4-BE49-F238E27FC236}">
                <a16:creationId xmlns:a16="http://schemas.microsoft.com/office/drawing/2014/main" id="{537B0D39-32D2-044F-AF63-CA25A89FEAC2}"/>
              </a:ext>
            </a:extLst>
          </p:cNvPr>
          <p:cNvGrpSpPr/>
          <p:nvPr/>
        </p:nvGrpSpPr>
        <p:grpSpPr>
          <a:xfrm>
            <a:off x="4667323" y="550171"/>
            <a:ext cx="831273" cy="831273"/>
            <a:chOff x="1105079" y="1849004"/>
            <a:chExt cx="831273" cy="831273"/>
          </a:xfrm>
        </p:grpSpPr>
        <p:sp>
          <p:nvSpPr>
            <p:cNvPr id="7" name="Oval 3">
              <a:extLst>
                <a:ext uri="{FF2B5EF4-FFF2-40B4-BE49-F238E27FC236}">
                  <a16:creationId xmlns:a16="http://schemas.microsoft.com/office/drawing/2014/main" id="{033C3ED9-B1A2-764A-BA72-8B19749FBEBB}"/>
                </a:ext>
              </a:extLst>
            </p:cNvPr>
            <p:cNvSpPr/>
            <p:nvPr/>
          </p:nvSpPr>
          <p:spPr>
            <a:xfrm>
              <a:off x="1105079" y="1849004"/>
              <a:ext cx="831273" cy="831273"/>
            </a:xfrm>
            <a:prstGeom prst="ellipse">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8" name="Freeform 5">
              <a:extLst>
                <a:ext uri="{FF2B5EF4-FFF2-40B4-BE49-F238E27FC236}">
                  <a16:creationId xmlns:a16="http://schemas.microsoft.com/office/drawing/2014/main" id="{BB34DE4E-A8E0-034A-B36E-1EDFCE2D7456}"/>
                </a:ext>
              </a:extLst>
            </p:cNvPr>
            <p:cNvSpPr>
              <a:spLocks/>
            </p:cNvSpPr>
            <p:nvPr/>
          </p:nvSpPr>
          <p:spPr bwMode="auto">
            <a:xfrm>
              <a:off x="1363206" y="2123050"/>
              <a:ext cx="315017" cy="283178"/>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20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9" name="Group 10">
            <a:extLst>
              <a:ext uri="{FF2B5EF4-FFF2-40B4-BE49-F238E27FC236}">
                <a16:creationId xmlns:a16="http://schemas.microsoft.com/office/drawing/2014/main" id="{18C35644-7139-0846-A1DA-85D5E6A9D774}"/>
              </a:ext>
            </a:extLst>
          </p:cNvPr>
          <p:cNvGrpSpPr/>
          <p:nvPr/>
        </p:nvGrpSpPr>
        <p:grpSpPr>
          <a:xfrm>
            <a:off x="4691021" y="1877827"/>
            <a:ext cx="831273" cy="831273"/>
            <a:chOff x="1105079" y="3477054"/>
            <a:chExt cx="831273" cy="831273"/>
          </a:xfrm>
        </p:grpSpPr>
        <p:sp>
          <p:nvSpPr>
            <p:cNvPr id="10" name="Oval 11">
              <a:extLst>
                <a:ext uri="{FF2B5EF4-FFF2-40B4-BE49-F238E27FC236}">
                  <a16:creationId xmlns:a16="http://schemas.microsoft.com/office/drawing/2014/main" id="{5ADE3FB8-76F6-A34A-8CFA-B53DA65915A3}"/>
                </a:ext>
              </a:extLst>
            </p:cNvPr>
            <p:cNvSpPr/>
            <p:nvPr/>
          </p:nvSpPr>
          <p:spPr>
            <a:xfrm>
              <a:off x="1105079" y="3477054"/>
              <a:ext cx="831273" cy="831273"/>
            </a:xfrm>
            <a:prstGeom prst="ellipse">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1" name="Freeform 5">
              <a:extLst>
                <a:ext uri="{FF2B5EF4-FFF2-40B4-BE49-F238E27FC236}">
                  <a16:creationId xmlns:a16="http://schemas.microsoft.com/office/drawing/2014/main" id="{0F950531-B854-384F-BF0C-B4D5C3DEFD8F}"/>
                </a:ext>
              </a:extLst>
            </p:cNvPr>
            <p:cNvSpPr>
              <a:spLocks/>
            </p:cNvSpPr>
            <p:nvPr/>
          </p:nvSpPr>
          <p:spPr bwMode="auto">
            <a:xfrm>
              <a:off x="1363206" y="3751100"/>
              <a:ext cx="315017" cy="283178"/>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20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2" name="Group 13">
            <a:extLst>
              <a:ext uri="{FF2B5EF4-FFF2-40B4-BE49-F238E27FC236}">
                <a16:creationId xmlns:a16="http://schemas.microsoft.com/office/drawing/2014/main" id="{C0E5D59E-B7A6-FD40-B23D-8BF4C791C970}"/>
              </a:ext>
            </a:extLst>
          </p:cNvPr>
          <p:cNvGrpSpPr/>
          <p:nvPr/>
        </p:nvGrpSpPr>
        <p:grpSpPr>
          <a:xfrm>
            <a:off x="4691021" y="3126495"/>
            <a:ext cx="831273" cy="831273"/>
            <a:chOff x="1105079" y="5105104"/>
            <a:chExt cx="831273" cy="831273"/>
          </a:xfrm>
        </p:grpSpPr>
        <p:sp>
          <p:nvSpPr>
            <p:cNvPr id="13" name="Oval 14">
              <a:extLst>
                <a:ext uri="{FF2B5EF4-FFF2-40B4-BE49-F238E27FC236}">
                  <a16:creationId xmlns:a16="http://schemas.microsoft.com/office/drawing/2014/main" id="{CF74648C-4D07-1E42-869F-F3384FA0C712}"/>
                </a:ext>
              </a:extLst>
            </p:cNvPr>
            <p:cNvSpPr/>
            <p:nvPr/>
          </p:nvSpPr>
          <p:spPr>
            <a:xfrm>
              <a:off x="1105079" y="5105104"/>
              <a:ext cx="831273" cy="831273"/>
            </a:xfrm>
            <a:prstGeom prst="ellipse">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4" name="Freeform 5">
              <a:extLst>
                <a:ext uri="{FF2B5EF4-FFF2-40B4-BE49-F238E27FC236}">
                  <a16:creationId xmlns:a16="http://schemas.microsoft.com/office/drawing/2014/main" id="{071F71C5-BF50-B24E-A569-1A98FBA0B8A6}"/>
                </a:ext>
              </a:extLst>
            </p:cNvPr>
            <p:cNvSpPr>
              <a:spLocks/>
            </p:cNvSpPr>
            <p:nvPr/>
          </p:nvSpPr>
          <p:spPr bwMode="auto">
            <a:xfrm>
              <a:off x="1363206" y="5379150"/>
              <a:ext cx="315017" cy="283178"/>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20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5" name="TextBox 14">
            <a:extLst>
              <a:ext uri="{FF2B5EF4-FFF2-40B4-BE49-F238E27FC236}">
                <a16:creationId xmlns:a16="http://schemas.microsoft.com/office/drawing/2014/main" id="{59A381FF-74F7-A44A-ABC4-C7BD919BBCFA}"/>
              </a:ext>
            </a:extLst>
          </p:cNvPr>
          <p:cNvSpPr txBox="1"/>
          <p:nvPr/>
        </p:nvSpPr>
        <p:spPr>
          <a:xfrm>
            <a:off x="5560405" y="2876563"/>
            <a:ext cx="6490198" cy="1331134"/>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Vua đang dạo quanh hồ Tả Vọng, Long Quân sai Rùa Vàng đòi lại gươm thần.</a:t>
            </a:r>
          </a:p>
        </p:txBody>
      </p:sp>
      <p:sp>
        <p:nvSpPr>
          <p:cNvPr id="16" name="TextBox 15">
            <a:extLst>
              <a:ext uri="{FF2B5EF4-FFF2-40B4-BE49-F238E27FC236}">
                <a16:creationId xmlns:a16="http://schemas.microsoft.com/office/drawing/2014/main" id="{6F29C0BD-FD77-E44B-9594-94E05C3DB487}"/>
              </a:ext>
            </a:extLst>
          </p:cNvPr>
          <p:cNvSpPr txBox="1"/>
          <p:nvPr/>
        </p:nvSpPr>
        <p:spPr>
          <a:xfrm>
            <a:off x="5551792" y="1590649"/>
            <a:ext cx="5408308" cy="1331134"/>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Lê Lợi lên làm vua cần xây dựng cuộc sống ấm no.</a:t>
            </a:r>
          </a:p>
        </p:txBody>
      </p:sp>
    </p:spTree>
    <p:extLst>
      <p:ext uri="{BB962C8B-B14F-4D97-AF65-F5344CB8AC3E}">
        <p14:creationId xmlns:p14="http://schemas.microsoft.com/office/powerpoint/2010/main" val="121285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16" name="矩形 15"/>
          <p:cNvSpPr/>
          <p:nvPr/>
        </p:nvSpPr>
        <p:spPr>
          <a:xfrm>
            <a:off x="3069914" y="2658140"/>
            <a:ext cx="6004236" cy="1062443"/>
          </a:xfrm>
          <a:prstGeom prst="rect">
            <a:avLst/>
          </a:prstGeom>
          <a:noFill/>
          <a:ln>
            <a:solidFill>
              <a:srgbClr val="699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2866777" y="2796946"/>
            <a:ext cx="6456857" cy="784830"/>
          </a:xfrm>
          <a:prstGeom prst="rect">
            <a:avLst/>
          </a:prstGeom>
          <a:noFill/>
        </p:spPr>
        <p:txBody>
          <a:bodyPr wrap="square" rtlCol="0">
            <a:spAutoFit/>
          </a:bodyPr>
          <a:lstStyle/>
          <a:p>
            <a:pPr algn="ctr"/>
            <a:r>
              <a:rPr lang="en-US" altLang="zh-CN" sz="4500" b="1" spc="600" dirty="0">
                <a:solidFill>
                  <a:srgbClr val="699E56"/>
                </a:solidFill>
                <a:latin typeface="Times New Roman" panose="02020603050405020304" pitchFamily="18" charset="0"/>
                <a:ea typeface="张海山锐线体简" panose="02000000000000000000" pitchFamily="2" charset="-122"/>
                <a:cs typeface="Times New Roman" panose="02020603050405020304" pitchFamily="18" charset="0"/>
              </a:rPr>
              <a:t>TỔNG KẾT</a:t>
            </a:r>
          </a:p>
        </p:txBody>
      </p:sp>
      <p:sp>
        <p:nvSpPr>
          <p:cNvPr id="2" name="Diamond 1">
            <a:extLst>
              <a:ext uri="{FF2B5EF4-FFF2-40B4-BE49-F238E27FC236}">
                <a16:creationId xmlns:a16="http://schemas.microsoft.com/office/drawing/2014/main" id="{C77BD4A5-C066-A442-B467-CC38DCCD6162}"/>
              </a:ext>
            </a:extLst>
          </p:cNvPr>
          <p:cNvSpPr/>
          <p:nvPr/>
        </p:nvSpPr>
        <p:spPr>
          <a:xfrm>
            <a:off x="5349018" y="1264691"/>
            <a:ext cx="1625940" cy="1254642"/>
          </a:xfrm>
          <a:prstGeom prst="diamond">
            <a:avLst/>
          </a:prstGeom>
          <a:solidFill>
            <a:srgbClr val="699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072087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518EE5C8-BDAF-444C-ADF5-A7C169A49AB1}"/>
              </a:ext>
            </a:extLst>
          </p:cNvPr>
          <p:cNvSpPr/>
          <p:nvPr/>
        </p:nvSpPr>
        <p:spPr>
          <a:xfrm>
            <a:off x="1924822" y="654537"/>
            <a:ext cx="3656068" cy="8162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699E56"/>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b" anchorCtr="0">
            <a:noAutofit/>
          </a:bodyPr>
          <a:lstStyle/>
          <a:p>
            <a:pPr marL="0" lvl="1" algn="ctr" defTabSz="711200">
              <a:lnSpc>
                <a:spcPct val="90000"/>
              </a:lnSpc>
              <a:spcBef>
                <a:spcPct val="0"/>
              </a:spcBef>
              <a:spcAft>
                <a:spcPct val="15000"/>
              </a:spcAft>
            </a:pPr>
            <a:r>
              <a:rPr lang="id-ID" sz="35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NỘI DUNG</a:t>
            </a:r>
          </a:p>
        </p:txBody>
      </p:sp>
      <p:sp>
        <p:nvSpPr>
          <p:cNvPr id="4" name="Freeform 2">
            <a:extLst>
              <a:ext uri="{FF2B5EF4-FFF2-40B4-BE49-F238E27FC236}">
                <a16:creationId xmlns:a16="http://schemas.microsoft.com/office/drawing/2014/main" id="{3A6B756D-40B3-F341-AB5D-795B22EED3BB}"/>
              </a:ext>
            </a:extLst>
          </p:cNvPr>
          <p:cNvSpPr/>
          <p:nvPr/>
        </p:nvSpPr>
        <p:spPr>
          <a:xfrm>
            <a:off x="6951504" y="654537"/>
            <a:ext cx="3829909" cy="8162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699E56"/>
          </a:solidFill>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square" lIns="582137" tIns="121839" rIns="280904" bIns="121839" numCol="1" spcCol="1270" anchor="b" anchorCtr="0">
            <a:noAutofit/>
          </a:bodyPr>
          <a:lstStyle/>
          <a:p>
            <a:pPr marL="0" lvl="1" algn="ctr" defTabSz="711200">
              <a:lnSpc>
                <a:spcPct val="90000"/>
              </a:lnSpc>
              <a:spcBef>
                <a:spcPct val="0"/>
              </a:spcBef>
              <a:spcAft>
                <a:spcPct val="15000"/>
              </a:spcAft>
            </a:pPr>
            <a:r>
              <a:rPr lang="id-ID" sz="3200" b="1" kern="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NGHỆ THUẬT</a:t>
            </a:r>
          </a:p>
        </p:txBody>
      </p:sp>
      <p:sp>
        <p:nvSpPr>
          <p:cNvPr id="13" name="Freeform 9">
            <a:extLst>
              <a:ext uri="{FF2B5EF4-FFF2-40B4-BE49-F238E27FC236}">
                <a16:creationId xmlns:a16="http://schemas.microsoft.com/office/drawing/2014/main" id="{70A342CA-6A59-084D-A794-7628AFEB87F0}"/>
              </a:ext>
            </a:extLst>
          </p:cNvPr>
          <p:cNvSpPr/>
          <p:nvPr/>
        </p:nvSpPr>
        <p:spPr>
          <a:xfrm>
            <a:off x="6305431" y="431183"/>
            <a:ext cx="1262919" cy="1262919"/>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699E56"/>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85852" tIns="185852" rIns="185852" bIns="185852" numCol="1" spcCol="1270" anchor="ctr" anchorCtr="0">
            <a:noAutofit/>
          </a:bodyPr>
          <a:lstStyle/>
          <a:p>
            <a:pPr lvl="0" algn="ctr" defTabSz="1200150">
              <a:lnSpc>
                <a:spcPct val="90000"/>
              </a:lnSpc>
              <a:spcBef>
                <a:spcPct val="0"/>
              </a:spcBef>
              <a:spcAft>
                <a:spcPct val="35000"/>
              </a:spcAft>
            </a:pPr>
            <a:endParaRPr lang="id-ID" sz="2700" kern="120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nvGrpSpPr>
          <p:cNvPr id="7" name="Group 4">
            <a:extLst>
              <a:ext uri="{FF2B5EF4-FFF2-40B4-BE49-F238E27FC236}">
                <a16:creationId xmlns:a16="http://schemas.microsoft.com/office/drawing/2014/main" id="{8706E252-B91B-D94A-A059-1B04C31B3170}"/>
              </a:ext>
            </a:extLst>
          </p:cNvPr>
          <p:cNvGrpSpPr/>
          <p:nvPr/>
        </p:nvGrpSpPr>
        <p:grpSpPr>
          <a:xfrm>
            <a:off x="1293885" y="431183"/>
            <a:ext cx="1262919" cy="1262919"/>
            <a:chOff x="2030523" y="2228943"/>
            <a:chExt cx="1152002" cy="1152002"/>
          </a:xfrm>
        </p:grpSpPr>
        <p:sp>
          <p:nvSpPr>
            <p:cNvPr id="11" name="Freeform 5">
              <a:extLst>
                <a:ext uri="{FF2B5EF4-FFF2-40B4-BE49-F238E27FC236}">
                  <a16:creationId xmlns:a16="http://schemas.microsoft.com/office/drawing/2014/main" id="{ED494BD1-73DC-2E4E-9915-7BB1AFF99D1F}"/>
                </a:ext>
              </a:extLst>
            </p:cNvPr>
            <p:cNvSpPr/>
            <p:nvPr/>
          </p:nvSpPr>
          <p:spPr>
            <a:xfrm>
              <a:off x="2030523"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rgbClr val="699E56"/>
            </a:solidFill>
            <a:ln w="381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5852" tIns="185852" rIns="185852" bIns="185852" numCol="1" spcCol="1270" anchor="ctr" anchorCtr="0">
              <a:noAutofit/>
            </a:bodyPr>
            <a:lstStyle/>
            <a:p>
              <a:pPr lvl="0" algn="ctr" defTabSz="1200150">
                <a:lnSpc>
                  <a:spcPct val="90000"/>
                </a:lnSpc>
                <a:spcBef>
                  <a:spcPct val="0"/>
                </a:spcBef>
                <a:spcAft>
                  <a:spcPct val="35000"/>
                </a:spcAft>
              </a:pPr>
              <a:endParaRPr lang="id-ID" sz="2700" kern="120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2" name="Freeform 5">
              <a:extLst>
                <a:ext uri="{FF2B5EF4-FFF2-40B4-BE49-F238E27FC236}">
                  <a16:creationId xmlns:a16="http://schemas.microsoft.com/office/drawing/2014/main" id="{D5E3FDBA-877D-A14A-9B5C-771C7FA6070E}"/>
                </a:ext>
              </a:extLst>
            </p:cNvPr>
            <p:cNvSpPr>
              <a:spLocks noEditPoints="1"/>
            </p:cNvSpPr>
            <p:nvPr/>
          </p:nvSpPr>
          <p:spPr bwMode="auto">
            <a:xfrm>
              <a:off x="2309222" y="2501967"/>
              <a:ext cx="599689" cy="605950"/>
            </a:xfrm>
            <a:custGeom>
              <a:avLst/>
              <a:gdLst>
                <a:gd name="T0" fmla="*/ 138 w 306"/>
                <a:gd name="T1" fmla="*/ 226 h 309"/>
                <a:gd name="T2" fmla="*/ 149 w 306"/>
                <a:gd name="T3" fmla="*/ 229 h 309"/>
                <a:gd name="T4" fmla="*/ 198 w 306"/>
                <a:gd name="T5" fmla="*/ 216 h 309"/>
                <a:gd name="T6" fmla="*/ 226 w 306"/>
                <a:gd name="T7" fmla="*/ 169 h 309"/>
                <a:gd name="T8" fmla="*/ 215 w 306"/>
                <a:gd name="T9" fmla="*/ 147 h 309"/>
                <a:gd name="T10" fmla="*/ 171 w 306"/>
                <a:gd name="T11" fmla="*/ 209 h 309"/>
                <a:gd name="T12" fmla="*/ 138 w 306"/>
                <a:gd name="T13" fmla="*/ 226 h 309"/>
                <a:gd name="T14" fmla="*/ 80 w 306"/>
                <a:gd name="T15" fmla="*/ 107 h 309"/>
                <a:gd name="T16" fmla="*/ 142 w 306"/>
                <a:gd name="T17" fmla="*/ 15 h 309"/>
                <a:gd name="T18" fmla="*/ 164 w 306"/>
                <a:gd name="T19" fmla="*/ 16 h 309"/>
                <a:gd name="T20" fmla="*/ 225 w 306"/>
                <a:gd name="T21" fmla="*/ 107 h 309"/>
                <a:gd name="T22" fmla="*/ 241 w 306"/>
                <a:gd name="T23" fmla="*/ 153 h 309"/>
                <a:gd name="T24" fmla="*/ 193 w 306"/>
                <a:gd name="T25" fmla="*/ 237 h 309"/>
                <a:gd name="T26" fmla="*/ 112 w 306"/>
                <a:gd name="T27" fmla="*/ 237 h 309"/>
                <a:gd name="T28" fmla="*/ 65 w 306"/>
                <a:gd name="T29" fmla="*/ 153 h 309"/>
                <a:gd name="T30" fmla="*/ 80 w 306"/>
                <a:gd name="T31" fmla="*/ 107 h 309"/>
                <a:gd name="T32" fmla="*/ 153 w 306"/>
                <a:gd name="T33" fmla="*/ 277 h 309"/>
                <a:gd name="T34" fmla="*/ 238 w 306"/>
                <a:gd name="T35" fmla="*/ 257 h 309"/>
                <a:gd name="T36" fmla="*/ 237 w 306"/>
                <a:gd name="T37" fmla="*/ 226 h 309"/>
                <a:gd name="T38" fmla="*/ 234 w 306"/>
                <a:gd name="T39" fmla="*/ 224 h 309"/>
                <a:gd name="T40" fmla="*/ 246 w 306"/>
                <a:gd name="T41" fmla="*/ 205 h 309"/>
                <a:gd name="T42" fmla="*/ 295 w 306"/>
                <a:gd name="T43" fmla="*/ 260 h 309"/>
                <a:gd name="T44" fmla="*/ 252 w 306"/>
                <a:gd name="T45" fmla="*/ 294 h 309"/>
                <a:gd name="T46" fmla="*/ 153 w 306"/>
                <a:gd name="T47" fmla="*/ 309 h 309"/>
                <a:gd name="T48" fmla="*/ 53 w 306"/>
                <a:gd name="T49" fmla="*/ 294 h 309"/>
                <a:gd name="T50" fmla="*/ 10 w 306"/>
                <a:gd name="T51" fmla="*/ 260 h 309"/>
                <a:gd name="T52" fmla="*/ 60 w 306"/>
                <a:gd name="T53" fmla="*/ 205 h 309"/>
                <a:gd name="T54" fmla="*/ 71 w 306"/>
                <a:gd name="T55" fmla="*/ 224 h 309"/>
                <a:gd name="T56" fmla="*/ 69 w 306"/>
                <a:gd name="T57" fmla="*/ 226 h 309"/>
                <a:gd name="T58" fmla="*/ 67 w 306"/>
                <a:gd name="T59" fmla="*/ 257 h 309"/>
                <a:gd name="T60" fmla="*/ 153 w 306"/>
                <a:gd name="T61"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09">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sp>
        <p:nvSpPr>
          <p:cNvPr id="15" name="Freeform 188">
            <a:extLst>
              <a:ext uri="{FF2B5EF4-FFF2-40B4-BE49-F238E27FC236}">
                <a16:creationId xmlns:a16="http://schemas.microsoft.com/office/drawing/2014/main" id="{621CA890-4730-0042-BE64-0B161371592F}"/>
              </a:ext>
            </a:extLst>
          </p:cNvPr>
          <p:cNvSpPr>
            <a:spLocks/>
          </p:cNvSpPr>
          <p:nvPr/>
        </p:nvSpPr>
        <p:spPr bwMode="auto">
          <a:xfrm>
            <a:off x="6646744" y="795086"/>
            <a:ext cx="609521" cy="535112"/>
          </a:xfrm>
          <a:custGeom>
            <a:avLst/>
            <a:gdLst>
              <a:gd name="T0" fmla="*/ 2147483647 w 288"/>
              <a:gd name="T1" fmla="*/ 0 h 252"/>
              <a:gd name="T2" fmla="*/ 2147483647 w 288"/>
              <a:gd name="T3" fmla="*/ 2147483647 h 252"/>
              <a:gd name="T4" fmla="*/ 2147483647 w 288"/>
              <a:gd name="T5" fmla="*/ 0 h 252"/>
              <a:gd name="T6" fmla="*/ 0 w 288"/>
              <a:gd name="T7" fmla="*/ 2147483647 h 252"/>
              <a:gd name="T8" fmla="*/ 2147483647 w 288"/>
              <a:gd name="T9" fmla="*/ 2147483647 h 252"/>
              <a:gd name="T10" fmla="*/ 2147483647 w 288"/>
              <a:gd name="T11" fmla="*/ 2147483647 h 252"/>
              <a:gd name="T12" fmla="*/ 2147483647 w 288"/>
              <a:gd name="T13" fmla="*/ 2147483647 h 252"/>
              <a:gd name="T14" fmla="*/ 2147483647 w 288"/>
              <a:gd name="T15" fmla="*/ 2147483647 h 252"/>
              <a:gd name="T16" fmla="*/ 2147483647 w 288"/>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252">
                <a:moveTo>
                  <a:pt x="217" y="0"/>
                </a:moveTo>
                <a:cubicBezTo>
                  <a:pt x="180" y="0"/>
                  <a:pt x="144" y="44"/>
                  <a:pt x="144" y="44"/>
                </a:cubicBezTo>
                <a:cubicBezTo>
                  <a:pt x="144" y="44"/>
                  <a:pt x="108" y="0"/>
                  <a:pt x="72" y="0"/>
                </a:cubicBezTo>
                <a:cubicBezTo>
                  <a:pt x="35" y="0"/>
                  <a:pt x="0" y="18"/>
                  <a:pt x="0" y="72"/>
                </a:cubicBezTo>
                <a:cubicBezTo>
                  <a:pt x="0" y="111"/>
                  <a:pt x="36" y="144"/>
                  <a:pt x="36" y="144"/>
                </a:cubicBezTo>
                <a:cubicBezTo>
                  <a:pt x="144" y="252"/>
                  <a:pt x="144" y="252"/>
                  <a:pt x="144" y="252"/>
                </a:cubicBezTo>
                <a:cubicBezTo>
                  <a:pt x="252" y="144"/>
                  <a:pt x="252" y="144"/>
                  <a:pt x="252" y="144"/>
                </a:cubicBezTo>
                <a:cubicBezTo>
                  <a:pt x="252" y="144"/>
                  <a:pt x="288" y="111"/>
                  <a:pt x="288" y="72"/>
                </a:cubicBezTo>
                <a:cubicBezTo>
                  <a:pt x="288" y="18"/>
                  <a:pt x="253" y="0"/>
                  <a:pt x="21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 name="Rounded Rectangle 15">
            <a:extLst>
              <a:ext uri="{FF2B5EF4-FFF2-40B4-BE49-F238E27FC236}">
                <a16:creationId xmlns:a16="http://schemas.microsoft.com/office/drawing/2014/main" id="{1CFBFA28-6DB6-1844-9DD3-7DEDE5F2977D}"/>
              </a:ext>
            </a:extLst>
          </p:cNvPr>
          <p:cNvSpPr/>
          <p:nvPr/>
        </p:nvSpPr>
        <p:spPr>
          <a:xfrm>
            <a:off x="978195" y="1850065"/>
            <a:ext cx="5117011" cy="4805916"/>
          </a:xfrm>
          <a:prstGeom prst="roundRect">
            <a:avLst/>
          </a:prstGeom>
          <a:noFill/>
          <a:ln w="38100">
            <a:solidFill>
              <a:srgbClr val="699E55"/>
            </a:solidFill>
          </a:ln>
        </p:spPr>
        <p:style>
          <a:lnRef idx="2">
            <a:schemeClr val="accent6"/>
          </a:lnRef>
          <a:fillRef idx="1">
            <a:schemeClr val="lt1"/>
          </a:fillRef>
          <a:effectRef idx="0">
            <a:schemeClr val="accent6"/>
          </a:effectRef>
          <a:fontRef idx="minor">
            <a:schemeClr val="dk1"/>
          </a:fontRef>
        </p:style>
        <p:txBody>
          <a:bodyPr rtlCol="0" anchor="t"/>
          <a:lstStyle/>
          <a:p>
            <a:pPr algn="just"/>
            <a:r>
              <a:rPr lang="en-VN" sz="2800" dirty="0">
                <a:latin typeface="Times New Roman" panose="02020603050405020304" pitchFamily="18" charset="0"/>
                <a:cs typeface="Times New Roman" panose="02020603050405020304" pitchFamily="18" charset="0"/>
              </a:rPr>
              <a:t>- Ca ngợi tính chất chính nghĩa, tính chất nhân dân, chiến thắng vẻ vang của cuộc khởi nghĩa Lam Sơn chống giặc Minh do Lê Lợi lãnh đạo (đầu thế kỉ XV).</a:t>
            </a:r>
          </a:p>
          <a:p>
            <a:pPr algn="just"/>
            <a:r>
              <a:rPr lang="en-VN" sz="2800" dirty="0">
                <a:latin typeface="Times New Roman" panose="02020603050405020304" pitchFamily="18" charset="0"/>
                <a:cs typeface="Times New Roman" panose="02020603050405020304" pitchFamily="18" charset="0"/>
              </a:rPr>
              <a:t>- Giải thích tên gọi hồ H</a:t>
            </a:r>
            <a:r>
              <a:rPr lang="en-US" sz="2800" dirty="0">
                <a:latin typeface="Times New Roman" panose="02020603050405020304" pitchFamily="18" charset="0"/>
                <a:cs typeface="Times New Roman" panose="02020603050405020304" pitchFamily="18" charset="0"/>
              </a:rPr>
              <a:t>o</a:t>
            </a:r>
            <a:r>
              <a:rPr lang="en-VN" sz="2800" dirty="0">
                <a:latin typeface="Times New Roman" panose="02020603050405020304" pitchFamily="18" charset="0"/>
                <a:cs typeface="Times New Roman" panose="02020603050405020304" pitchFamily="18" charset="0"/>
              </a:rPr>
              <a:t>àn Kiếm, thể hiện khát vọng hoà bình của dân tộc. </a:t>
            </a:r>
          </a:p>
        </p:txBody>
      </p:sp>
      <p:sp>
        <p:nvSpPr>
          <p:cNvPr id="19" name="Rounded Rectangle 18">
            <a:extLst>
              <a:ext uri="{FF2B5EF4-FFF2-40B4-BE49-F238E27FC236}">
                <a16:creationId xmlns:a16="http://schemas.microsoft.com/office/drawing/2014/main" id="{D70C7CEB-3C81-A349-BECA-DDF6F5D12B3A}"/>
              </a:ext>
            </a:extLst>
          </p:cNvPr>
          <p:cNvSpPr/>
          <p:nvPr/>
        </p:nvSpPr>
        <p:spPr>
          <a:xfrm>
            <a:off x="7476083" y="1850065"/>
            <a:ext cx="3305330" cy="4805916"/>
          </a:xfrm>
          <a:prstGeom prst="roundRect">
            <a:avLst/>
          </a:prstGeom>
          <a:noFill/>
          <a:ln w="38100">
            <a:solidFill>
              <a:srgbClr val="699E55"/>
            </a:solidFill>
          </a:ln>
        </p:spPr>
        <p:style>
          <a:lnRef idx="2">
            <a:schemeClr val="accent6"/>
          </a:lnRef>
          <a:fillRef idx="1">
            <a:schemeClr val="lt1"/>
          </a:fillRef>
          <a:effectRef idx="0">
            <a:schemeClr val="accent6"/>
          </a:effectRef>
          <a:fontRef idx="minor">
            <a:schemeClr val="dk1"/>
          </a:fontRef>
        </p:style>
        <p:txBody>
          <a:bodyPr rtlCol="0" anchor="t"/>
          <a:lstStyle/>
          <a:p>
            <a:pPr algn="just"/>
            <a:r>
              <a:rPr lang="vi-VN" sz="2800" dirty="0">
                <a:latin typeface="Times New Roman" panose="02020603050405020304" pitchFamily="18" charset="0"/>
                <a:cs typeface="Times New Roman" panose="02020603050405020304" pitchFamily="18" charset="0"/>
              </a:rPr>
              <a:t>- Chi tiết tưởng tượng kì ảo giàu ý nghĩa, tượng trung cho tinh thần đoàn kết, cho hồn thiêng sông núi.</a:t>
            </a:r>
          </a:p>
          <a:p>
            <a:pPr algn="just"/>
            <a:r>
              <a:rPr lang="en-VN" sz="2800" dirty="0">
                <a:latin typeface="Times New Roman" panose="02020603050405020304" pitchFamily="18" charset="0"/>
                <a:cs typeface="Times New Roman" panose="02020603050405020304" pitchFamily="18" charset="0"/>
              </a:rPr>
              <a:t>- Kết cấu chặt chẽ, hấp dẫn.</a:t>
            </a:r>
          </a:p>
        </p:txBody>
      </p:sp>
    </p:spTree>
    <p:extLst>
      <p:ext uri="{BB962C8B-B14F-4D97-AF65-F5344CB8AC3E}">
        <p14:creationId xmlns:p14="http://schemas.microsoft.com/office/powerpoint/2010/main" val="3659759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5" grpId="0" animBg="1"/>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0413" cy="6857107"/>
          </a:xfrm>
          <a:prstGeom prst="rect">
            <a:avLst/>
          </a:prstGeom>
        </p:spPr>
      </p:pic>
      <p:sp>
        <p:nvSpPr>
          <p:cNvPr id="16" name="矩形 15"/>
          <p:cNvSpPr/>
          <p:nvPr/>
        </p:nvSpPr>
        <p:spPr>
          <a:xfrm>
            <a:off x="2740754" y="2658139"/>
            <a:ext cx="6708902" cy="1062443"/>
          </a:xfrm>
          <a:prstGeom prst="rect">
            <a:avLst/>
          </a:prstGeom>
          <a:noFill/>
          <a:ln>
            <a:solidFill>
              <a:srgbClr val="699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sp>
        <p:nvSpPr>
          <p:cNvPr id="17" name="TextBox 4"/>
          <p:cNvSpPr txBox="1"/>
          <p:nvPr/>
        </p:nvSpPr>
        <p:spPr>
          <a:xfrm>
            <a:off x="2866777" y="2796946"/>
            <a:ext cx="6456857" cy="784830"/>
          </a:xfrm>
          <a:prstGeom prst="rect">
            <a:avLst/>
          </a:prstGeom>
          <a:noFill/>
        </p:spPr>
        <p:txBody>
          <a:bodyPr wrap="square" rtlCol="0">
            <a:spAutoFit/>
          </a:bodyPr>
          <a:lstStyle/>
          <a:p>
            <a:pPr algn="ctr"/>
            <a:r>
              <a:rPr lang="en-US" altLang="zh-CN" sz="4500" b="1" spc="600" dirty="0">
                <a:solidFill>
                  <a:srgbClr val="699E56"/>
                </a:solidFill>
                <a:latin typeface="Times New Roman" panose="02020603050405020304" pitchFamily="18" charset="0"/>
                <a:ea typeface="张海山锐线体简" panose="02000000000000000000" pitchFamily="2" charset="-122"/>
                <a:cs typeface="Times New Roman" panose="02020603050405020304" pitchFamily="18" charset="0"/>
              </a:rPr>
              <a:t>TÌM HIỂU CHUNG</a:t>
            </a:r>
          </a:p>
        </p:txBody>
      </p:sp>
      <p:sp>
        <p:nvSpPr>
          <p:cNvPr id="8" name="Diamond 7">
            <a:extLst>
              <a:ext uri="{FF2B5EF4-FFF2-40B4-BE49-F238E27FC236}">
                <a16:creationId xmlns:a16="http://schemas.microsoft.com/office/drawing/2014/main" id="{73C70D9A-FEB8-8048-ADE6-04B0D8157F31}"/>
              </a:ext>
            </a:extLst>
          </p:cNvPr>
          <p:cNvSpPr/>
          <p:nvPr/>
        </p:nvSpPr>
        <p:spPr>
          <a:xfrm>
            <a:off x="5154786" y="1264691"/>
            <a:ext cx="1880838" cy="1254642"/>
          </a:xfrm>
          <a:prstGeom prst="diamond">
            <a:avLst/>
          </a:prstGeom>
          <a:solidFill>
            <a:srgbClr val="699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6000" b="1"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55565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00450" y="400050"/>
            <a:ext cx="4991100" cy="838200"/>
          </a:xfrm>
          <a:prstGeom prst="rect">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cap="small"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 ĐỌC VÀ TÓM TẮT</a:t>
            </a:r>
          </a:p>
        </p:txBody>
      </p:sp>
      <p:sp>
        <p:nvSpPr>
          <p:cNvPr id="11" name="Copyright Notice"/>
          <p:cNvSpPr>
            <a:spLocks/>
          </p:cNvSpPr>
          <p:nvPr/>
        </p:nvSpPr>
        <p:spPr bwMode="auto">
          <a:xfrm>
            <a:off x="4572000" y="623725"/>
            <a:ext cx="3048000" cy="60404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500" cap="small" dirty="0">
              <a:solidFill>
                <a:schemeClr val="bg1"/>
              </a:solidFill>
              <a:latin typeface="#9Slide03 Arima Madurai" pitchFamily="2" charset="77"/>
              <a:ea typeface="微软雅黑" panose="020B0503020204020204" pitchFamily="34" charset="-122"/>
              <a:cs typeface="#9Slide03 Arima Madurai" pitchFamily="2" charset="77"/>
            </a:endParaRPr>
          </a:p>
        </p:txBody>
      </p:sp>
      <p:grpSp>
        <p:nvGrpSpPr>
          <p:cNvPr id="13" name="Group 12">
            <a:extLst>
              <a:ext uri="{FF2B5EF4-FFF2-40B4-BE49-F238E27FC236}">
                <a16:creationId xmlns:a16="http://schemas.microsoft.com/office/drawing/2014/main" id="{306B031D-2884-1941-B192-D654E87C8F95}"/>
              </a:ext>
            </a:extLst>
          </p:cNvPr>
          <p:cNvGrpSpPr/>
          <p:nvPr/>
        </p:nvGrpSpPr>
        <p:grpSpPr>
          <a:xfrm>
            <a:off x="5908418" y="2015551"/>
            <a:ext cx="5366263" cy="3864382"/>
            <a:chOff x="5908418" y="2015551"/>
            <a:chExt cx="5366263" cy="3864382"/>
          </a:xfrm>
        </p:grpSpPr>
        <p:pic>
          <p:nvPicPr>
            <p:cNvPr id="3074" name="Picture 2" descr="Kinh nghiệm du lịch Hồ Hoàn Kiếm - Biểu tượng của Hà Nội - BestPrice">
              <a:extLst>
                <a:ext uri="{FF2B5EF4-FFF2-40B4-BE49-F238E27FC236}">
                  <a16:creationId xmlns:a16="http://schemas.microsoft.com/office/drawing/2014/main" id="{5ABE8CF7-3D29-6844-946E-3AE28B81F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349860">
              <a:off x="8317582" y="3284801"/>
              <a:ext cx="2957099" cy="239232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Tìm hiểu về Hồ Hoàn Kiếm (Hồ Gươm) ở Hà Nội - Vntrip.vn">
              <a:extLst>
                <a:ext uri="{FF2B5EF4-FFF2-40B4-BE49-F238E27FC236}">
                  <a16:creationId xmlns:a16="http://schemas.microsoft.com/office/drawing/2014/main" id="{CD324AE3-D841-6F49-A786-4755E7C8B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335616">
              <a:off x="6136501" y="2015551"/>
              <a:ext cx="2660239" cy="20721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8" name="Picture 6" descr="Hồ Gươm ở Quận Hoàn Kiếm, Hà Nội | Foody.vn">
              <a:extLst>
                <a:ext uri="{FF2B5EF4-FFF2-40B4-BE49-F238E27FC236}">
                  <a16:creationId xmlns:a16="http://schemas.microsoft.com/office/drawing/2014/main" id="{DC00F166-D81B-3245-B04A-2C4838830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396192">
              <a:off x="5908418" y="3912449"/>
              <a:ext cx="2781729" cy="196748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pic>
        <p:nvPicPr>
          <p:cNvPr id="3080" name="Picture 8" descr="Sự tích Hồ Gươm - Lật mở xuyên thấu - Bí mật phía sau trang sách">
            <a:extLst>
              <a:ext uri="{FF2B5EF4-FFF2-40B4-BE49-F238E27FC236}">
                <a16:creationId xmlns:a16="http://schemas.microsoft.com/office/drawing/2014/main" id="{0763D65C-8E7D-1445-AB1A-372ED302B3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28" r="5428"/>
          <a:stretch/>
        </p:blipFill>
        <p:spPr bwMode="auto">
          <a:xfrm>
            <a:off x="1189313" y="1569380"/>
            <a:ext cx="3768719" cy="4227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9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9D446-503E-BD49-9CD4-96130955DD60}"/>
              </a:ext>
            </a:extLst>
          </p:cNvPr>
          <p:cNvSpPr txBox="1"/>
          <p:nvPr/>
        </p:nvSpPr>
        <p:spPr>
          <a:xfrm>
            <a:off x="1254642" y="404037"/>
            <a:ext cx="10185991"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S</a:t>
            </a:r>
            <a:r>
              <a:rPr lang="en-VN" sz="2800" b="1" i="1" dirty="0">
                <a:latin typeface="Times New Roman" panose="02020603050405020304" pitchFamily="18" charset="0"/>
                <a:cs typeface="Times New Roman" panose="02020603050405020304" pitchFamily="18" charset="0"/>
              </a:rPr>
              <a:t>ắp xếp các bức tranh sau theo đúng thứ tự của câu chuyện:</a:t>
            </a:r>
          </a:p>
        </p:txBody>
      </p:sp>
      <p:grpSp>
        <p:nvGrpSpPr>
          <p:cNvPr id="18" name="Group 17">
            <a:extLst>
              <a:ext uri="{FF2B5EF4-FFF2-40B4-BE49-F238E27FC236}">
                <a16:creationId xmlns:a16="http://schemas.microsoft.com/office/drawing/2014/main" id="{F4F1C188-2311-C74A-8045-7C2D45841506}"/>
              </a:ext>
            </a:extLst>
          </p:cNvPr>
          <p:cNvGrpSpPr/>
          <p:nvPr/>
        </p:nvGrpSpPr>
        <p:grpSpPr>
          <a:xfrm>
            <a:off x="249631" y="1159586"/>
            <a:ext cx="3545168" cy="2565400"/>
            <a:chOff x="249631" y="1159586"/>
            <a:chExt cx="3545168" cy="2565400"/>
          </a:xfrm>
        </p:grpSpPr>
        <p:pic>
          <p:nvPicPr>
            <p:cNvPr id="12" name="Picture 11" descr="Diagram&#10;&#10;Description automatically generated">
              <a:extLst>
                <a:ext uri="{FF2B5EF4-FFF2-40B4-BE49-F238E27FC236}">
                  <a16:creationId xmlns:a16="http://schemas.microsoft.com/office/drawing/2014/main" id="{058F9A26-AE29-BC42-A94E-E3235474B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631" y="1159586"/>
              <a:ext cx="3545168" cy="2565400"/>
            </a:xfrm>
            <a:prstGeom prst="rect">
              <a:avLst/>
            </a:prstGeom>
          </p:spPr>
        </p:pic>
        <p:sp>
          <p:nvSpPr>
            <p:cNvPr id="13" name="Rounded Rectangle 12">
              <a:extLst>
                <a:ext uri="{FF2B5EF4-FFF2-40B4-BE49-F238E27FC236}">
                  <a16:creationId xmlns:a16="http://schemas.microsoft.com/office/drawing/2014/main" id="{6BFE6222-9502-C243-A9CA-3B7F872306F4}"/>
                </a:ext>
              </a:extLst>
            </p:cNvPr>
            <p:cNvSpPr/>
            <p:nvPr/>
          </p:nvSpPr>
          <p:spPr>
            <a:xfrm>
              <a:off x="2883713" y="2942631"/>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1</a:t>
              </a:r>
            </a:p>
          </p:txBody>
        </p:sp>
      </p:grpSp>
      <p:grpSp>
        <p:nvGrpSpPr>
          <p:cNvPr id="19" name="Group 18">
            <a:extLst>
              <a:ext uri="{FF2B5EF4-FFF2-40B4-BE49-F238E27FC236}">
                <a16:creationId xmlns:a16="http://schemas.microsoft.com/office/drawing/2014/main" id="{8F8188DE-8810-A744-A6A9-31C52BDCC893}"/>
              </a:ext>
            </a:extLst>
          </p:cNvPr>
          <p:cNvGrpSpPr/>
          <p:nvPr/>
        </p:nvGrpSpPr>
        <p:grpSpPr>
          <a:xfrm>
            <a:off x="4051997" y="1159586"/>
            <a:ext cx="3810000" cy="2565400"/>
            <a:chOff x="4051997" y="1159586"/>
            <a:chExt cx="3810000" cy="2565400"/>
          </a:xfrm>
        </p:grpSpPr>
        <p:pic>
          <p:nvPicPr>
            <p:cNvPr id="10" name="Picture 9" descr="A picture containing text, vector graphics&#10;&#10;Description automatically generated">
              <a:extLst>
                <a:ext uri="{FF2B5EF4-FFF2-40B4-BE49-F238E27FC236}">
                  <a16:creationId xmlns:a16="http://schemas.microsoft.com/office/drawing/2014/main" id="{4C1568B7-0DAD-DD4D-96F1-D8EAF208D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997" y="1159586"/>
              <a:ext cx="3810000" cy="2565400"/>
            </a:xfrm>
            <a:prstGeom prst="rect">
              <a:avLst/>
            </a:prstGeom>
          </p:spPr>
        </p:pic>
        <p:sp>
          <p:nvSpPr>
            <p:cNvPr id="14" name="Rounded Rectangle 13">
              <a:extLst>
                <a:ext uri="{FF2B5EF4-FFF2-40B4-BE49-F238E27FC236}">
                  <a16:creationId xmlns:a16="http://schemas.microsoft.com/office/drawing/2014/main" id="{DF377FBD-FC70-B046-AB2B-BB92B2624A74}"/>
                </a:ext>
              </a:extLst>
            </p:cNvPr>
            <p:cNvSpPr/>
            <p:nvPr/>
          </p:nvSpPr>
          <p:spPr>
            <a:xfrm>
              <a:off x="6942047" y="2963896"/>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2</a:t>
              </a:r>
            </a:p>
          </p:txBody>
        </p:sp>
      </p:grpSp>
      <p:grpSp>
        <p:nvGrpSpPr>
          <p:cNvPr id="20" name="Group 19">
            <a:extLst>
              <a:ext uri="{FF2B5EF4-FFF2-40B4-BE49-F238E27FC236}">
                <a16:creationId xmlns:a16="http://schemas.microsoft.com/office/drawing/2014/main" id="{44C22547-37E0-8140-9EBA-B6474CD92E45}"/>
              </a:ext>
            </a:extLst>
          </p:cNvPr>
          <p:cNvGrpSpPr/>
          <p:nvPr/>
        </p:nvGrpSpPr>
        <p:grpSpPr>
          <a:xfrm>
            <a:off x="8119195" y="1159586"/>
            <a:ext cx="3683180" cy="2565399"/>
            <a:chOff x="8119195" y="1159586"/>
            <a:chExt cx="3683180" cy="2565399"/>
          </a:xfrm>
        </p:grpSpPr>
        <p:pic>
          <p:nvPicPr>
            <p:cNvPr id="8" name="Picture 7" descr="A group of people in costumes&#10;&#10;Description automatically generated with low confidence">
              <a:extLst>
                <a:ext uri="{FF2B5EF4-FFF2-40B4-BE49-F238E27FC236}">
                  <a16:creationId xmlns:a16="http://schemas.microsoft.com/office/drawing/2014/main" id="{6C5C39DE-0AE0-9D4D-B985-B5D93069D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195" y="1159586"/>
              <a:ext cx="3683180" cy="2565399"/>
            </a:xfrm>
            <a:prstGeom prst="rect">
              <a:avLst/>
            </a:prstGeom>
          </p:spPr>
        </p:pic>
        <p:sp>
          <p:nvSpPr>
            <p:cNvPr id="15" name="Rounded Rectangle 14">
              <a:extLst>
                <a:ext uri="{FF2B5EF4-FFF2-40B4-BE49-F238E27FC236}">
                  <a16:creationId xmlns:a16="http://schemas.microsoft.com/office/drawing/2014/main" id="{14B52F37-EB76-2640-BB89-D5E15F7DC4EA}"/>
                </a:ext>
              </a:extLst>
            </p:cNvPr>
            <p:cNvSpPr/>
            <p:nvPr/>
          </p:nvSpPr>
          <p:spPr>
            <a:xfrm>
              <a:off x="10894056" y="2985161"/>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3</a:t>
              </a:r>
            </a:p>
          </p:txBody>
        </p:sp>
      </p:grpSp>
      <p:grpSp>
        <p:nvGrpSpPr>
          <p:cNvPr id="22" name="Group 21">
            <a:extLst>
              <a:ext uri="{FF2B5EF4-FFF2-40B4-BE49-F238E27FC236}">
                <a16:creationId xmlns:a16="http://schemas.microsoft.com/office/drawing/2014/main" id="{F80FF7AD-679A-7A44-814F-0EC9597BD24A}"/>
              </a:ext>
            </a:extLst>
          </p:cNvPr>
          <p:cNvGrpSpPr/>
          <p:nvPr/>
        </p:nvGrpSpPr>
        <p:grpSpPr>
          <a:xfrm>
            <a:off x="2022215" y="3957315"/>
            <a:ext cx="3810000" cy="2641699"/>
            <a:chOff x="2022215" y="3957315"/>
            <a:chExt cx="3810000" cy="2641699"/>
          </a:xfrm>
        </p:grpSpPr>
        <p:pic>
          <p:nvPicPr>
            <p:cNvPr id="4" name="Picture 3" descr="A picture containing text, room, vector graphics&#10;&#10;Description automatically generated">
              <a:extLst>
                <a:ext uri="{FF2B5EF4-FFF2-40B4-BE49-F238E27FC236}">
                  <a16:creationId xmlns:a16="http://schemas.microsoft.com/office/drawing/2014/main" id="{2BC26B0D-7565-444A-B7A2-4C2CFCA145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2215" y="3957315"/>
              <a:ext cx="3810000" cy="2641699"/>
            </a:xfrm>
            <a:prstGeom prst="rect">
              <a:avLst/>
            </a:prstGeom>
          </p:spPr>
        </p:pic>
        <p:sp>
          <p:nvSpPr>
            <p:cNvPr id="16" name="Rounded Rectangle 15">
              <a:extLst>
                <a:ext uri="{FF2B5EF4-FFF2-40B4-BE49-F238E27FC236}">
                  <a16:creationId xmlns:a16="http://schemas.microsoft.com/office/drawing/2014/main" id="{493E375C-94A9-D744-BF02-C071CB4B1509}"/>
                </a:ext>
              </a:extLst>
            </p:cNvPr>
            <p:cNvSpPr/>
            <p:nvPr/>
          </p:nvSpPr>
          <p:spPr>
            <a:xfrm>
              <a:off x="4946670" y="5859906"/>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4</a:t>
              </a:r>
            </a:p>
          </p:txBody>
        </p:sp>
      </p:grpSp>
      <p:grpSp>
        <p:nvGrpSpPr>
          <p:cNvPr id="21" name="Group 20">
            <a:extLst>
              <a:ext uri="{FF2B5EF4-FFF2-40B4-BE49-F238E27FC236}">
                <a16:creationId xmlns:a16="http://schemas.microsoft.com/office/drawing/2014/main" id="{1B16088C-FA9B-8048-90B6-B13AC445B783}"/>
              </a:ext>
            </a:extLst>
          </p:cNvPr>
          <p:cNvGrpSpPr/>
          <p:nvPr/>
        </p:nvGrpSpPr>
        <p:grpSpPr>
          <a:xfrm>
            <a:off x="6095205" y="3957314"/>
            <a:ext cx="3809999" cy="2565400"/>
            <a:chOff x="6095205" y="3957314"/>
            <a:chExt cx="3809999" cy="2565400"/>
          </a:xfrm>
        </p:grpSpPr>
        <p:pic>
          <p:nvPicPr>
            <p:cNvPr id="6" name="Picture 5" descr="A picture containing text&#10;&#10;Description automatically generated">
              <a:extLst>
                <a:ext uri="{FF2B5EF4-FFF2-40B4-BE49-F238E27FC236}">
                  <a16:creationId xmlns:a16="http://schemas.microsoft.com/office/drawing/2014/main" id="{D1B615D5-91E9-5C4A-A71D-97F7E7C222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205" y="3957314"/>
              <a:ext cx="3809999" cy="2565400"/>
            </a:xfrm>
            <a:prstGeom prst="rect">
              <a:avLst/>
            </a:prstGeom>
          </p:spPr>
        </p:pic>
        <p:sp>
          <p:nvSpPr>
            <p:cNvPr id="17" name="Rounded Rectangle 16">
              <a:extLst>
                <a:ext uri="{FF2B5EF4-FFF2-40B4-BE49-F238E27FC236}">
                  <a16:creationId xmlns:a16="http://schemas.microsoft.com/office/drawing/2014/main" id="{79DA516A-C2D0-EA4F-9E35-837B357D0D5D}"/>
                </a:ext>
              </a:extLst>
            </p:cNvPr>
            <p:cNvSpPr/>
            <p:nvPr/>
          </p:nvSpPr>
          <p:spPr>
            <a:xfrm>
              <a:off x="8941209" y="5796111"/>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5</a:t>
              </a:r>
            </a:p>
          </p:txBody>
        </p:sp>
      </p:grpSp>
    </p:spTree>
    <p:extLst>
      <p:ext uri="{BB962C8B-B14F-4D97-AF65-F5344CB8AC3E}">
        <p14:creationId xmlns:p14="http://schemas.microsoft.com/office/powerpoint/2010/main" val="3602005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9D446-503E-BD49-9CD4-96130955DD60}"/>
              </a:ext>
            </a:extLst>
          </p:cNvPr>
          <p:cNvSpPr txBox="1"/>
          <p:nvPr/>
        </p:nvSpPr>
        <p:spPr>
          <a:xfrm>
            <a:off x="1254642" y="404037"/>
            <a:ext cx="10185991" cy="523220"/>
          </a:xfrm>
          <a:prstGeom prst="rect">
            <a:avLst/>
          </a:prstGeom>
          <a:noFill/>
        </p:spPr>
        <p:txBody>
          <a:bodyPr wrap="square" rtlCol="0">
            <a:spAutoFit/>
          </a:bodyPr>
          <a:lstStyle/>
          <a:p>
            <a:pPr algn="ctr"/>
            <a:r>
              <a:rPr lang="vi-VN" sz="2800" b="1" i="1" dirty="0">
                <a:latin typeface="Times New Roman" panose="02020603050405020304" pitchFamily="18" charset="0"/>
                <a:cs typeface="Times New Roman" panose="02020603050405020304" pitchFamily="18" charset="0"/>
              </a:rPr>
              <a:t>Thứ tự đúng theo trình tự câu chuyện:</a:t>
            </a:r>
            <a:endParaRPr lang="en-VN" sz="2800" b="1" i="1"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F4F1C188-2311-C74A-8045-7C2D45841506}"/>
              </a:ext>
            </a:extLst>
          </p:cNvPr>
          <p:cNvGrpSpPr/>
          <p:nvPr/>
        </p:nvGrpSpPr>
        <p:grpSpPr>
          <a:xfrm>
            <a:off x="6108633" y="3995464"/>
            <a:ext cx="3545168" cy="2565400"/>
            <a:chOff x="249631" y="1159586"/>
            <a:chExt cx="3545168" cy="2565400"/>
          </a:xfrm>
        </p:grpSpPr>
        <p:pic>
          <p:nvPicPr>
            <p:cNvPr id="12" name="Picture 11" descr="Diagram&#10;&#10;Description automatically generated">
              <a:extLst>
                <a:ext uri="{FF2B5EF4-FFF2-40B4-BE49-F238E27FC236}">
                  <a16:creationId xmlns:a16="http://schemas.microsoft.com/office/drawing/2014/main" id="{058F9A26-AE29-BC42-A94E-E3235474B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631" y="1159586"/>
              <a:ext cx="3545168" cy="2565400"/>
            </a:xfrm>
            <a:prstGeom prst="rect">
              <a:avLst/>
            </a:prstGeom>
          </p:spPr>
        </p:pic>
        <p:sp>
          <p:nvSpPr>
            <p:cNvPr id="13" name="Rounded Rectangle 12">
              <a:extLst>
                <a:ext uri="{FF2B5EF4-FFF2-40B4-BE49-F238E27FC236}">
                  <a16:creationId xmlns:a16="http://schemas.microsoft.com/office/drawing/2014/main" id="{6BFE6222-9502-C243-A9CA-3B7F872306F4}"/>
                </a:ext>
              </a:extLst>
            </p:cNvPr>
            <p:cNvSpPr/>
            <p:nvPr/>
          </p:nvSpPr>
          <p:spPr>
            <a:xfrm>
              <a:off x="2883713" y="2942631"/>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1</a:t>
              </a:r>
            </a:p>
          </p:txBody>
        </p:sp>
      </p:grpSp>
      <p:grpSp>
        <p:nvGrpSpPr>
          <p:cNvPr id="19" name="Group 18">
            <a:extLst>
              <a:ext uri="{FF2B5EF4-FFF2-40B4-BE49-F238E27FC236}">
                <a16:creationId xmlns:a16="http://schemas.microsoft.com/office/drawing/2014/main" id="{8F8188DE-8810-A744-A6A9-31C52BDCC893}"/>
              </a:ext>
            </a:extLst>
          </p:cNvPr>
          <p:cNvGrpSpPr/>
          <p:nvPr/>
        </p:nvGrpSpPr>
        <p:grpSpPr>
          <a:xfrm>
            <a:off x="1937853" y="3995464"/>
            <a:ext cx="3810000" cy="2565400"/>
            <a:chOff x="4051997" y="1159586"/>
            <a:chExt cx="3810000" cy="2565400"/>
          </a:xfrm>
        </p:grpSpPr>
        <p:pic>
          <p:nvPicPr>
            <p:cNvPr id="10" name="Picture 9" descr="A picture containing text, vector graphics&#10;&#10;Description automatically generated">
              <a:extLst>
                <a:ext uri="{FF2B5EF4-FFF2-40B4-BE49-F238E27FC236}">
                  <a16:creationId xmlns:a16="http://schemas.microsoft.com/office/drawing/2014/main" id="{4C1568B7-0DAD-DD4D-96F1-D8EAF208D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997" y="1159586"/>
              <a:ext cx="3810000" cy="2565400"/>
            </a:xfrm>
            <a:prstGeom prst="rect">
              <a:avLst/>
            </a:prstGeom>
          </p:spPr>
        </p:pic>
        <p:sp>
          <p:nvSpPr>
            <p:cNvPr id="14" name="Rounded Rectangle 13">
              <a:extLst>
                <a:ext uri="{FF2B5EF4-FFF2-40B4-BE49-F238E27FC236}">
                  <a16:creationId xmlns:a16="http://schemas.microsoft.com/office/drawing/2014/main" id="{DF377FBD-FC70-B046-AB2B-BB92B2624A74}"/>
                </a:ext>
              </a:extLst>
            </p:cNvPr>
            <p:cNvSpPr/>
            <p:nvPr/>
          </p:nvSpPr>
          <p:spPr>
            <a:xfrm>
              <a:off x="6942047" y="2963896"/>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2</a:t>
              </a:r>
            </a:p>
          </p:txBody>
        </p:sp>
      </p:grpSp>
      <p:grpSp>
        <p:nvGrpSpPr>
          <p:cNvPr id="20" name="Group 19">
            <a:extLst>
              <a:ext uri="{FF2B5EF4-FFF2-40B4-BE49-F238E27FC236}">
                <a16:creationId xmlns:a16="http://schemas.microsoft.com/office/drawing/2014/main" id="{44C22547-37E0-8140-9EBA-B6474CD92E45}"/>
              </a:ext>
            </a:extLst>
          </p:cNvPr>
          <p:cNvGrpSpPr/>
          <p:nvPr/>
        </p:nvGrpSpPr>
        <p:grpSpPr>
          <a:xfrm>
            <a:off x="8119195" y="1159586"/>
            <a:ext cx="3683180" cy="2565399"/>
            <a:chOff x="8119195" y="1159586"/>
            <a:chExt cx="3683180" cy="2565399"/>
          </a:xfrm>
        </p:grpSpPr>
        <p:pic>
          <p:nvPicPr>
            <p:cNvPr id="8" name="Picture 7" descr="A group of people in costumes&#10;&#10;Description automatically generated with low confidence">
              <a:extLst>
                <a:ext uri="{FF2B5EF4-FFF2-40B4-BE49-F238E27FC236}">
                  <a16:creationId xmlns:a16="http://schemas.microsoft.com/office/drawing/2014/main" id="{6C5C39DE-0AE0-9D4D-B985-B5D93069D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195" y="1159586"/>
              <a:ext cx="3683180" cy="2565399"/>
            </a:xfrm>
            <a:prstGeom prst="rect">
              <a:avLst/>
            </a:prstGeom>
          </p:spPr>
        </p:pic>
        <p:sp>
          <p:nvSpPr>
            <p:cNvPr id="15" name="Rounded Rectangle 14">
              <a:extLst>
                <a:ext uri="{FF2B5EF4-FFF2-40B4-BE49-F238E27FC236}">
                  <a16:creationId xmlns:a16="http://schemas.microsoft.com/office/drawing/2014/main" id="{14B52F37-EB76-2640-BB89-D5E15F7DC4EA}"/>
                </a:ext>
              </a:extLst>
            </p:cNvPr>
            <p:cNvSpPr/>
            <p:nvPr/>
          </p:nvSpPr>
          <p:spPr>
            <a:xfrm>
              <a:off x="10894056" y="2985161"/>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3</a:t>
              </a:r>
            </a:p>
          </p:txBody>
        </p:sp>
      </p:grpSp>
      <p:grpSp>
        <p:nvGrpSpPr>
          <p:cNvPr id="22" name="Group 21">
            <a:extLst>
              <a:ext uri="{FF2B5EF4-FFF2-40B4-BE49-F238E27FC236}">
                <a16:creationId xmlns:a16="http://schemas.microsoft.com/office/drawing/2014/main" id="{F80FF7AD-679A-7A44-814F-0EC9597BD24A}"/>
              </a:ext>
            </a:extLst>
          </p:cNvPr>
          <p:cNvGrpSpPr/>
          <p:nvPr/>
        </p:nvGrpSpPr>
        <p:grpSpPr>
          <a:xfrm>
            <a:off x="126038" y="1121436"/>
            <a:ext cx="3810000" cy="2641699"/>
            <a:chOff x="2022215" y="3957315"/>
            <a:chExt cx="3810000" cy="2641699"/>
          </a:xfrm>
        </p:grpSpPr>
        <p:pic>
          <p:nvPicPr>
            <p:cNvPr id="4" name="Picture 3" descr="A picture containing text, room, vector graphics&#10;&#10;Description automatically generated">
              <a:extLst>
                <a:ext uri="{FF2B5EF4-FFF2-40B4-BE49-F238E27FC236}">
                  <a16:creationId xmlns:a16="http://schemas.microsoft.com/office/drawing/2014/main" id="{2BC26B0D-7565-444A-B7A2-4C2CFCA145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2215" y="3957315"/>
              <a:ext cx="3810000" cy="2641699"/>
            </a:xfrm>
            <a:prstGeom prst="rect">
              <a:avLst/>
            </a:prstGeom>
          </p:spPr>
        </p:pic>
        <p:sp>
          <p:nvSpPr>
            <p:cNvPr id="16" name="Rounded Rectangle 15">
              <a:extLst>
                <a:ext uri="{FF2B5EF4-FFF2-40B4-BE49-F238E27FC236}">
                  <a16:creationId xmlns:a16="http://schemas.microsoft.com/office/drawing/2014/main" id="{493E375C-94A9-D744-BF02-C071CB4B1509}"/>
                </a:ext>
              </a:extLst>
            </p:cNvPr>
            <p:cNvSpPr/>
            <p:nvPr/>
          </p:nvSpPr>
          <p:spPr>
            <a:xfrm>
              <a:off x="4946670" y="5859906"/>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4</a:t>
              </a:r>
            </a:p>
          </p:txBody>
        </p:sp>
      </p:grpSp>
      <p:grpSp>
        <p:nvGrpSpPr>
          <p:cNvPr id="21" name="Group 20">
            <a:extLst>
              <a:ext uri="{FF2B5EF4-FFF2-40B4-BE49-F238E27FC236}">
                <a16:creationId xmlns:a16="http://schemas.microsoft.com/office/drawing/2014/main" id="{1B16088C-FA9B-8048-90B6-B13AC445B783}"/>
              </a:ext>
            </a:extLst>
          </p:cNvPr>
          <p:cNvGrpSpPr/>
          <p:nvPr/>
        </p:nvGrpSpPr>
        <p:grpSpPr>
          <a:xfrm>
            <a:off x="4071218" y="1159586"/>
            <a:ext cx="3809999" cy="2565400"/>
            <a:chOff x="6095205" y="3957314"/>
            <a:chExt cx="3809999" cy="2565400"/>
          </a:xfrm>
        </p:grpSpPr>
        <p:pic>
          <p:nvPicPr>
            <p:cNvPr id="6" name="Picture 5" descr="A picture containing text&#10;&#10;Description automatically generated">
              <a:extLst>
                <a:ext uri="{FF2B5EF4-FFF2-40B4-BE49-F238E27FC236}">
                  <a16:creationId xmlns:a16="http://schemas.microsoft.com/office/drawing/2014/main" id="{D1B615D5-91E9-5C4A-A71D-97F7E7C222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205" y="3957314"/>
              <a:ext cx="3809999" cy="2565400"/>
            </a:xfrm>
            <a:prstGeom prst="rect">
              <a:avLst/>
            </a:prstGeom>
          </p:spPr>
        </p:pic>
        <p:sp>
          <p:nvSpPr>
            <p:cNvPr id="17" name="Rounded Rectangle 16">
              <a:extLst>
                <a:ext uri="{FF2B5EF4-FFF2-40B4-BE49-F238E27FC236}">
                  <a16:creationId xmlns:a16="http://schemas.microsoft.com/office/drawing/2014/main" id="{79DA516A-C2D0-EA4F-9E35-837B357D0D5D}"/>
                </a:ext>
              </a:extLst>
            </p:cNvPr>
            <p:cNvSpPr/>
            <p:nvPr/>
          </p:nvSpPr>
          <p:spPr>
            <a:xfrm>
              <a:off x="8941209" y="5796111"/>
              <a:ext cx="792360" cy="64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9Slide03 SFU Grenoble Medium" pitchFamily="2" charset="77"/>
                </a:rPr>
                <a:t>5</a:t>
              </a:r>
            </a:p>
          </p:txBody>
        </p:sp>
      </p:grpSp>
    </p:spTree>
    <p:extLst>
      <p:ext uri="{BB962C8B-B14F-4D97-AF65-F5344CB8AC3E}">
        <p14:creationId xmlns:p14="http://schemas.microsoft.com/office/powerpoint/2010/main" val="9041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00450" y="400050"/>
            <a:ext cx="4991100" cy="838200"/>
          </a:xfrm>
          <a:prstGeom prst="rect">
            <a:avLst/>
          </a:prstGeom>
          <a:solidFill>
            <a:srgbClr val="699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cap="small"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 VĂN BẢN</a:t>
            </a:r>
          </a:p>
        </p:txBody>
      </p:sp>
      <p:sp>
        <p:nvSpPr>
          <p:cNvPr id="11" name="Copyright Notice"/>
          <p:cNvSpPr>
            <a:spLocks/>
          </p:cNvSpPr>
          <p:nvPr/>
        </p:nvSpPr>
        <p:spPr bwMode="auto">
          <a:xfrm>
            <a:off x="4572000" y="623725"/>
            <a:ext cx="3048000" cy="60404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500" cap="small" dirty="0">
              <a:solidFill>
                <a:schemeClr val="bg1"/>
              </a:solidFill>
              <a:latin typeface="#9Slide03 Arima Madurai" pitchFamily="2" charset="77"/>
              <a:ea typeface="微软雅黑" panose="020B0503020204020204" pitchFamily="34" charset="-122"/>
              <a:cs typeface="#9Slide03 Arima Madurai" pitchFamily="2" charset="77"/>
            </a:endParaRPr>
          </a:p>
        </p:txBody>
      </p:sp>
      <p:grpSp>
        <p:nvGrpSpPr>
          <p:cNvPr id="13" name="Group 12">
            <a:extLst>
              <a:ext uri="{FF2B5EF4-FFF2-40B4-BE49-F238E27FC236}">
                <a16:creationId xmlns:a16="http://schemas.microsoft.com/office/drawing/2014/main" id="{306B031D-2884-1941-B192-D654E87C8F95}"/>
              </a:ext>
            </a:extLst>
          </p:cNvPr>
          <p:cNvGrpSpPr/>
          <p:nvPr/>
        </p:nvGrpSpPr>
        <p:grpSpPr>
          <a:xfrm>
            <a:off x="5908418" y="2015551"/>
            <a:ext cx="5366263" cy="3864382"/>
            <a:chOff x="5908418" y="2015551"/>
            <a:chExt cx="5366263" cy="3864382"/>
          </a:xfrm>
        </p:grpSpPr>
        <p:pic>
          <p:nvPicPr>
            <p:cNvPr id="3074" name="Picture 2" descr="Kinh nghiệm du lịch Hồ Hoàn Kiếm - Biểu tượng của Hà Nội - BestPrice">
              <a:extLst>
                <a:ext uri="{FF2B5EF4-FFF2-40B4-BE49-F238E27FC236}">
                  <a16:creationId xmlns:a16="http://schemas.microsoft.com/office/drawing/2014/main" id="{5ABE8CF7-3D29-6844-946E-3AE28B81F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349860">
              <a:off x="8317582" y="3284801"/>
              <a:ext cx="2957099" cy="239232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Tìm hiểu về Hồ Hoàn Kiếm (Hồ Gươm) ở Hà Nội - Vntrip.vn">
              <a:extLst>
                <a:ext uri="{FF2B5EF4-FFF2-40B4-BE49-F238E27FC236}">
                  <a16:creationId xmlns:a16="http://schemas.microsoft.com/office/drawing/2014/main" id="{CD324AE3-D841-6F49-A786-4755E7C8B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335616">
              <a:off x="6136501" y="2015551"/>
              <a:ext cx="2660239" cy="207216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8" name="Picture 6" descr="Hồ Gươm ở Quận Hoàn Kiếm, Hà Nội | Foody.vn">
              <a:extLst>
                <a:ext uri="{FF2B5EF4-FFF2-40B4-BE49-F238E27FC236}">
                  <a16:creationId xmlns:a16="http://schemas.microsoft.com/office/drawing/2014/main" id="{DC00F166-D81B-3245-B04A-2C4838830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396192">
              <a:off x="5908418" y="3912449"/>
              <a:ext cx="2781729" cy="196748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pic>
        <p:nvPicPr>
          <p:cNvPr id="3080" name="Picture 8" descr="Sự tích Hồ Gươm - Lật mở xuyên thấu - Bí mật phía sau trang sách">
            <a:extLst>
              <a:ext uri="{FF2B5EF4-FFF2-40B4-BE49-F238E27FC236}">
                <a16:creationId xmlns:a16="http://schemas.microsoft.com/office/drawing/2014/main" id="{0763D65C-8E7D-1445-AB1A-372ED302B3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28" r="5428"/>
          <a:stretch/>
        </p:blipFill>
        <p:spPr bwMode="auto">
          <a:xfrm>
            <a:off x="1189313" y="1569380"/>
            <a:ext cx="3768719" cy="4227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488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BDEDCE3-BFA1-4049-9CD5-1722081B2AD5}"/>
              </a:ext>
            </a:extLst>
          </p:cNvPr>
          <p:cNvGraphicFramePr>
            <a:graphicFrameLocks noGrp="1"/>
          </p:cNvGraphicFramePr>
          <p:nvPr>
            <p:extLst>
              <p:ext uri="{D42A27DB-BD31-4B8C-83A1-F6EECF244321}">
                <p14:modId xmlns:p14="http://schemas.microsoft.com/office/powerpoint/2010/main" val="1635490998"/>
              </p:ext>
            </p:extLst>
          </p:nvPr>
        </p:nvGraphicFramePr>
        <p:xfrm>
          <a:off x="1358859" y="615502"/>
          <a:ext cx="9472694" cy="5628583"/>
        </p:xfrm>
        <a:graphic>
          <a:graphicData uri="http://schemas.openxmlformats.org/drawingml/2006/table">
            <a:tbl>
              <a:tblPr firstRow="1" bandRow="1">
                <a:tableStyleId>{5C22544A-7EE6-4342-B048-85BDC9FD1C3A}</a:tableStyleId>
              </a:tblPr>
              <a:tblGrid>
                <a:gridCol w="2944303">
                  <a:extLst>
                    <a:ext uri="{9D8B030D-6E8A-4147-A177-3AD203B41FA5}">
                      <a16:colId xmlns:a16="http://schemas.microsoft.com/office/drawing/2014/main" val="203157968"/>
                    </a:ext>
                  </a:extLst>
                </a:gridCol>
                <a:gridCol w="6528391">
                  <a:extLst>
                    <a:ext uri="{9D8B030D-6E8A-4147-A177-3AD203B41FA5}">
                      <a16:colId xmlns:a16="http://schemas.microsoft.com/office/drawing/2014/main" val="2721541801"/>
                    </a:ext>
                  </a:extLst>
                </a:gridCol>
              </a:tblGrid>
              <a:tr h="950967">
                <a:tc>
                  <a:txBody>
                    <a:bodyPr/>
                    <a:lstStyle/>
                    <a:p>
                      <a:r>
                        <a:rPr lang="en-VN" sz="3200" b="1" dirty="0">
                          <a:solidFill>
                            <a:schemeClr val="tx1"/>
                          </a:solidFill>
                          <a:latin typeface="Times New Roman" panose="02020603050405020304" pitchFamily="18" charset="0"/>
                          <a:cs typeface="Times New Roman" panose="02020603050405020304" pitchFamily="18" charset="0"/>
                        </a:rPr>
                        <a:t>a. Thể loại</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tc>
                  <a:txBody>
                    <a:bodyPr/>
                    <a:lstStyle/>
                    <a:p>
                      <a:pPr algn="ctr"/>
                      <a:endParaRPr lang="en-VN" sz="3200" b="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385010131"/>
                  </a:ext>
                </a:extLst>
              </a:tr>
              <a:tr h="1212111">
                <a:tc>
                  <a:txBody>
                    <a:bodyPr/>
                    <a:lstStyle/>
                    <a:p>
                      <a:r>
                        <a:rPr lang="en-VN" sz="3200" b="1" dirty="0">
                          <a:solidFill>
                            <a:schemeClr val="tx1"/>
                          </a:solidFill>
                          <a:latin typeface="Times New Roman" panose="02020603050405020304" pitchFamily="18" charset="0"/>
                          <a:cs typeface="Times New Roman" panose="02020603050405020304" pitchFamily="18" charset="0"/>
                        </a:rPr>
                        <a:t>b. Phương thức biểu đạt</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tc>
                  <a:txBody>
                    <a:bodyPr/>
                    <a:lstStyle/>
                    <a:p>
                      <a:pPr algn="ctr"/>
                      <a:endParaRPr lang="en-VN" sz="3200" b="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3513632572"/>
                  </a:ext>
                </a:extLst>
              </a:tr>
              <a:tr h="935665">
                <a:tc>
                  <a:txBody>
                    <a:bodyPr/>
                    <a:lstStyle/>
                    <a:p>
                      <a:r>
                        <a:rPr lang="en-VN" sz="3200" b="1" dirty="0">
                          <a:solidFill>
                            <a:schemeClr val="tx1"/>
                          </a:solidFill>
                          <a:latin typeface="Times New Roman" panose="02020603050405020304" pitchFamily="18" charset="0"/>
                          <a:cs typeface="Times New Roman" panose="02020603050405020304" pitchFamily="18" charset="0"/>
                        </a:rPr>
                        <a:t>c. Ngôi kể</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tc>
                  <a:txBody>
                    <a:bodyPr/>
                    <a:lstStyle/>
                    <a:p>
                      <a:pPr algn="ctr"/>
                      <a:endParaRPr lang="en-VN" sz="3200" b="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3672411095"/>
                  </a:ext>
                </a:extLst>
              </a:tr>
              <a:tr h="1356201">
                <a:tc>
                  <a:txBody>
                    <a:bodyPr/>
                    <a:lstStyle/>
                    <a:p>
                      <a:r>
                        <a:rPr lang="en-VN" sz="3200" b="1" dirty="0">
                          <a:solidFill>
                            <a:schemeClr val="tx1"/>
                          </a:solidFill>
                          <a:latin typeface="Times New Roman" panose="02020603050405020304" pitchFamily="18" charset="0"/>
                          <a:cs typeface="Times New Roman" panose="02020603050405020304" pitchFamily="18" charset="0"/>
                        </a:rPr>
                        <a:t>d. Bố cục</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tc>
                  <a:txBody>
                    <a:bodyPr/>
                    <a:lstStyle/>
                    <a:p>
                      <a:pPr marL="457200" indent="-457200">
                        <a:buFontTx/>
                        <a:buChar char="-"/>
                      </a:pPr>
                      <a:endParaRPr lang="en-VN" sz="3200" b="0" dirty="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en-VN" sz="3200" b="0" dirty="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en-VN" sz="3200" b="0" dirty="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en-VN" sz="3200" b="0" dirty="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en-VN" sz="3200" b="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1436925600"/>
                  </a:ext>
                </a:extLst>
              </a:tr>
            </a:tbl>
          </a:graphicData>
        </a:graphic>
      </p:graphicFrame>
    </p:spTree>
    <p:extLst>
      <p:ext uri="{BB962C8B-B14F-4D97-AF65-F5344CB8AC3E}">
        <p14:creationId xmlns:p14="http://schemas.microsoft.com/office/powerpoint/2010/main" val="779009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BDEDCE3-BFA1-4049-9CD5-1722081B2AD5}"/>
              </a:ext>
            </a:extLst>
          </p:cNvPr>
          <p:cNvGraphicFramePr>
            <a:graphicFrameLocks noGrp="1"/>
          </p:cNvGraphicFramePr>
          <p:nvPr>
            <p:extLst>
              <p:ext uri="{D42A27DB-BD31-4B8C-83A1-F6EECF244321}">
                <p14:modId xmlns:p14="http://schemas.microsoft.com/office/powerpoint/2010/main" val="4279730644"/>
              </p:ext>
            </p:extLst>
          </p:nvPr>
        </p:nvGraphicFramePr>
        <p:xfrm>
          <a:off x="1358859" y="615502"/>
          <a:ext cx="9472694" cy="5628583"/>
        </p:xfrm>
        <a:graphic>
          <a:graphicData uri="http://schemas.openxmlformats.org/drawingml/2006/table">
            <a:tbl>
              <a:tblPr firstRow="1" bandRow="1">
                <a:tableStyleId>{5C22544A-7EE6-4342-B048-85BDC9FD1C3A}</a:tableStyleId>
              </a:tblPr>
              <a:tblGrid>
                <a:gridCol w="2944303">
                  <a:extLst>
                    <a:ext uri="{9D8B030D-6E8A-4147-A177-3AD203B41FA5}">
                      <a16:colId xmlns:a16="http://schemas.microsoft.com/office/drawing/2014/main" val="203157968"/>
                    </a:ext>
                  </a:extLst>
                </a:gridCol>
                <a:gridCol w="6528391">
                  <a:extLst>
                    <a:ext uri="{9D8B030D-6E8A-4147-A177-3AD203B41FA5}">
                      <a16:colId xmlns:a16="http://schemas.microsoft.com/office/drawing/2014/main" val="2721541801"/>
                    </a:ext>
                  </a:extLst>
                </a:gridCol>
              </a:tblGrid>
              <a:tr h="950967">
                <a:tc>
                  <a:txBody>
                    <a:bodyPr/>
                    <a:lstStyle/>
                    <a:p>
                      <a:r>
                        <a:rPr lang="en-VN" sz="3200" b="1" dirty="0">
                          <a:solidFill>
                            <a:schemeClr val="tx1"/>
                          </a:solidFill>
                          <a:latin typeface="Times New Roman" panose="02020603050405020304" pitchFamily="18" charset="0"/>
                          <a:cs typeface="Times New Roman" panose="02020603050405020304" pitchFamily="18" charset="0"/>
                        </a:rPr>
                        <a:t>a. Thể loại</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tc>
                  <a:txBody>
                    <a:bodyPr/>
                    <a:lstStyle/>
                    <a:p>
                      <a:pPr algn="ctr"/>
                      <a:r>
                        <a:rPr lang="en-VN" sz="3200" b="0" dirty="0">
                          <a:solidFill>
                            <a:schemeClr val="tx1"/>
                          </a:solidFill>
                          <a:latin typeface="Times New Roman" panose="02020603050405020304" pitchFamily="18" charset="0"/>
                          <a:cs typeface="Times New Roman" panose="02020603050405020304" pitchFamily="18" charset="0"/>
                        </a:rPr>
                        <a:t>Truyền thuyết</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385010131"/>
                  </a:ext>
                </a:extLst>
              </a:tr>
              <a:tr h="1212111">
                <a:tc>
                  <a:txBody>
                    <a:bodyPr/>
                    <a:lstStyle/>
                    <a:p>
                      <a:r>
                        <a:rPr lang="en-VN" sz="3200" b="1" dirty="0">
                          <a:solidFill>
                            <a:schemeClr val="tx1"/>
                          </a:solidFill>
                          <a:latin typeface="Times New Roman" panose="02020603050405020304" pitchFamily="18" charset="0"/>
                          <a:cs typeface="Times New Roman" panose="02020603050405020304" pitchFamily="18" charset="0"/>
                        </a:rPr>
                        <a:t>b. Phương thức biểu đạt</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tc>
                  <a:txBody>
                    <a:bodyPr/>
                    <a:lstStyle/>
                    <a:p>
                      <a:pPr algn="ctr"/>
                      <a:r>
                        <a:rPr lang="en-VN" sz="3200" b="0" dirty="0">
                          <a:solidFill>
                            <a:schemeClr val="tx1"/>
                          </a:solidFill>
                          <a:latin typeface="Times New Roman" panose="02020603050405020304" pitchFamily="18" charset="0"/>
                          <a:cs typeface="Times New Roman" panose="02020603050405020304" pitchFamily="18" charset="0"/>
                        </a:rPr>
                        <a:t>Tự sự</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3513632572"/>
                  </a:ext>
                </a:extLst>
              </a:tr>
              <a:tr h="935665">
                <a:tc>
                  <a:txBody>
                    <a:bodyPr/>
                    <a:lstStyle/>
                    <a:p>
                      <a:r>
                        <a:rPr lang="en-VN" sz="3200" b="1" dirty="0">
                          <a:solidFill>
                            <a:schemeClr val="tx1"/>
                          </a:solidFill>
                          <a:latin typeface="Times New Roman" panose="02020603050405020304" pitchFamily="18" charset="0"/>
                          <a:cs typeface="Times New Roman" panose="02020603050405020304" pitchFamily="18" charset="0"/>
                        </a:rPr>
                        <a:t>c. Ngôi kể</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tc>
                  <a:txBody>
                    <a:bodyPr/>
                    <a:lstStyle/>
                    <a:p>
                      <a:pPr algn="ctr"/>
                      <a:r>
                        <a:rPr lang="en-VN" sz="3200" b="0" dirty="0">
                          <a:solidFill>
                            <a:schemeClr val="tx1"/>
                          </a:solidFill>
                          <a:latin typeface="Times New Roman" panose="02020603050405020304" pitchFamily="18" charset="0"/>
                          <a:cs typeface="Times New Roman" panose="02020603050405020304" pitchFamily="18" charset="0"/>
                        </a:rPr>
                        <a:t>Ngôi thứ ba</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3672411095"/>
                  </a:ext>
                </a:extLst>
              </a:tr>
              <a:tr h="1356201">
                <a:tc>
                  <a:txBody>
                    <a:bodyPr/>
                    <a:lstStyle/>
                    <a:p>
                      <a:r>
                        <a:rPr lang="en-VN" sz="3200" b="1" dirty="0">
                          <a:solidFill>
                            <a:schemeClr val="tx1"/>
                          </a:solidFill>
                          <a:latin typeface="Times New Roman" panose="02020603050405020304" pitchFamily="18" charset="0"/>
                          <a:cs typeface="Times New Roman" panose="02020603050405020304" pitchFamily="18" charset="0"/>
                        </a:rPr>
                        <a:t>d. Bố cục</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tc>
                  <a:txBody>
                    <a:bodyPr/>
                    <a:lstStyle/>
                    <a:p>
                      <a:pPr marL="457200" indent="-457200">
                        <a:buFontTx/>
                        <a:buChar char="-"/>
                      </a:pPr>
                      <a:r>
                        <a:rPr lang="en-VN" sz="3200" b="0" dirty="0">
                          <a:solidFill>
                            <a:schemeClr val="tx1"/>
                          </a:solidFill>
                          <a:latin typeface="Times New Roman" panose="02020603050405020304" pitchFamily="18" charset="0"/>
                          <a:cs typeface="Times New Roman" panose="02020603050405020304" pitchFamily="18" charset="0"/>
                        </a:rPr>
                        <a:t>Phần 1 (từ đầu – “đất nước”): Long Quân cho nghĩa quân mượn gươm thần.</a:t>
                      </a:r>
                    </a:p>
                    <a:p>
                      <a:pPr marL="457200" indent="-457200">
                        <a:buFontTx/>
                        <a:buChar char="-"/>
                      </a:pPr>
                      <a:r>
                        <a:rPr lang="en-VN" sz="3200" b="0" dirty="0">
                          <a:solidFill>
                            <a:schemeClr val="tx1"/>
                          </a:solidFill>
                          <a:latin typeface="Times New Roman" panose="02020603050405020304" pitchFamily="18" charset="0"/>
                          <a:cs typeface="Times New Roman" panose="02020603050405020304" pitchFamily="18" charset="0"/>
                        </a:rPr>
                        <a:t>Phần 2 (còn lại): Long Quân đòi lại gươm thần</a:t>
                      </a:r>
                    </a:p>
                  </a:txBody>
                  <a:tcPr anchor="ctr">
                    <a:lnL w="19050" cap="flat" cmpd="sng" algn="ctr">
                      <a:solidFill>
                        <a:schemeClr val="bg2">
                          <a:lumMod val="25000"/>
                        </a:schemeClr>
                      </a:solidFill>
                      <a:prstDash val="solid"/>
                      <a:round/>
                      <a:headEnd type="none" w="med" len="med"/>
                      <a:tailEnd type="none" w="med" len="med"/>
                    </a:lnL>
                    <a:lnR w="1905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1436925600"/>
                  </a:ext>
                </a:extLst>
              </a:tr>
            </a:tbl>
          </a:graphicData>
        </a:graphic>
      </p:graphicFrame>
    </p:spTree>
    <p:extLst>
      <p:ext uri="{BB962C8B-B14F-4D97-AF65-F5344CB8AC3E}">
        <p14:creationId xmlns:p14="http://schemas.microsoft.com/office/powerpoint/2010/main" val="277622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16" name="矩形 15"/>
          <p:cNvSpPr/>
          <p:nvPr/>
        </p:nvSpPr>
        <p:spPr>
          <a:xfrm>
            <a:off x="2866778" y="2604278"/>
            <a:ext cx="6624063" cy="1062443"/>
          </a:xfrm>
          <a:prstGeom prst="rect">
            <a:avLst/>
          </a:prstGeom>
          <a:noFill/>
          <a:ln>
            <a:solidFill>
              <a:srgbClr val="699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2866777" y="2796946"/>
            <a:ext cx="6624064" cy="677108"/>
          </a:xfrm>
          <a:prstGeom prst="rect">
            <a:avLst/>
          </a:prstGeom>
          <a:noFill/>
        </p:spPr>
        <p:txBody>
          <a:bodyPr wrap="square" rtlCol="0">
            <a:spAutoFit/>
          </a:bodyPr>
          <a:lstStyle/>
          <a:p>
            <a:pPr algn="ctr"/>
            <a:r>
              <a:rPr lang="en-US" altLang="zh-CN" sz="3800" b="1" spc="600" dirty="0">
                <a:solidFill>
                  <a:srgbClr val="699E56"/>
                </a:solidFill>
                <a:latin typeface="Times New Roman" panose="02020603050405020304" pitchFamily="18" charset="0"/>
                <a:ea typeface="张海山锐线体简" panose="02000000000000000000" pitchFamily="2" charset="-122"/>
                <a:cs typeface="Times New Roman" panose="02020603050405020304" pitchFamily="18" charset="0"/>
              </a:rPr>
              <a:t>ĐỌC - HIỂU VĂN BẢN</a:t>
            </a:r>
          </a:p>
        </p:txBody>
      </p:sp>
      <p:sp>
        <p:nvSpPr>
          <p:cNvPr id="2" name="Diamond 1">
            <a:extLst>
              <a:ext uri="{FF2B5EF4-FFF2-40B4-BE49-F238E27FC236}">
                <a16:creationId xmlns:a16="http://schemas.microsoft.com/office/drawing/2014/main" id="{C77BD4A5-C066-A442-B467-CC38DCCD6162}"/>
              </a:ext>
            </a:extLst>
          </p:cNvPr>
          <p:cNvSpPr/>
          <p:nvPr/>
        </p:nvSpPr>
        <p:spPr>
          <a:xfrm>
            <a:off x="5268870" y="1253302"/>
            <a:ext cx="1819878" cy="1254642"/>
          </a:xfrm>
          <a:prstGeom prst="diamond">
            <a:avLst/>
          </a:prstGeom>
          <a:solidFill>
            <a:srgbClr val="699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60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56384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儿童暑期户外旅行夏令营出游计划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8228</TotalTime>
  <Words>541</Words>
  <Application>Microsoft Macintosh PowerPoint</Application>
  <PresentationFormat>Custom</PresentationFormat>
  <Paragraphs>86</Paragraphs>
  <Slides>18</Slides>
  <Notes>18</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18</vt:i4>
      </vt:variant>
    </vt:vector>
  </HeadingPairs>
  <TitlesOfParts>
    <vt:vector size="42" baseType="lpstr">
      <vt:lpstr>等线</vt:lpstr>
      <vt:lpstr>等线 Light</vt:lpstr>
      <vt:lpstr>微软雅黑</vt:lpstr>
      <vt:lpstr>#9Slide03 Arima Madurai</vt:lpstr>
      <vt:lpstr>#9Slide03 SFU Grenoble Medium</vt:lpstr>
      <vt:lpstr>Arial</vt:lpstr>
      <vt:lpstr>Calibri</vt:lpstr>
      <vt:lpstr>Impact</vt:lpstr>
      <vt:lpstr>ITC Avant Garde Std Bk</vt:lpstr>
      <vt:lpstr>LiHei Pro</vt:lpstr>
      <vt:lpstr>Signika</vt:lpstr>
      <vt:lpstr>Times New Roman</vt:lpstr>
      <vt:lpstr>Wingdings</vt:lpstr>
      <vt:lpstr>迷你简汉真广标</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儿童暑期户外旅行夏令营出游计划PPT模板</dc:title>
  <dc:creator>lzj</dc:creator>
  <cp:lastModifiedBy>Microsoft Office User</cp:lastModifiedBy>
  <cp:revision>3508</cp:revision>
  <dcterms:created xsi:type="dcterms:W3CDTF">2015-12-01T09:06:39Z</dcterms:created>
  <dcterms:modified xsi:type="dcterms:W3CDTF">2024-10-01T00:59:20Z</dcterms:modified>
</cp:coreProperties>
</file>