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13"/>
  </p:notesMasterIdLst>
  <p:sldIdLst>
    <p:sldId id="290" r:id="rId2"/>
    <p:sldId id="260" r:id="rId3"/>
    <p:sldId id="293" r:id="rId4"/>
    <p:sldId id="304" r:id="rId5"/>
    <p:sldId id="294" r:id="rId6"/>
    <p:sldId id="302" r:id="rId7"/>
    <p:sldId id="272" r:id="rId8"/>
    <p:sldId id="299" r:id="rId9"/>
    <p:sldId id="301" r:id="rId10"/>
    <p:sldId id="303" r:id="rId11"/>
    <p:sldId id="295" r:id="rId12"/>
  </p:sldIdLst>
  <p:sldSz cx="12192000" cy="6858000"/>
  <p:notesSz cx="6858000" cy="9144000"/>
  <p:embeddedFontLst>
    <p:embeddedFont>
      <p:font typeface="等线" panose="02010600030101010101" pitchFamily="2" charset="-122"/>
      <p:regular r:id="rId14"/>
      <p:bold r:id="rId15"/>
    </p:embeddedFont>
    <p:embeddedFont>
      <p:font typeface="微软雅黑" panose="020B0503020204020204" pitchFamily="34" charset="-122"/>
      <p:regular r:id="rId16"/>
      <p:bold r:id="rId17"/>
    </p:embeddedFont>
    <p:embeddedFont>
      <p:font typeface="#9Slide03 Arima Madurai" pitchFamily="2" charset="77"/>
      <p:regular r:id="rId18"/>
    </p:embeddedFont>
  </p:embeddedFontLst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422"/>
    <a:srgbClr val="FF9409"/>
    <a:srgbClr val="299DA7"/>
    <a:srgbClr val="E9471A"/>
    <a:srgbClr val="EBA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4" autoAdjust="0"/>
    <p:restoredTop sz="94719" autoAdjust="0"/>
  </p:normalViewPr>
  <p:slideViewPr>
    <p:cSldViewPr snapToGrid="0">
      <p:cViewPr varScale="1">
        <p:scale>
          <a:sx n="120" d="100"/>
          <a:sy n="120" d="100"/>
        </p:scale>
        <p:origin x="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94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386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39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60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042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627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988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806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425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665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71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74" y="-455204"/>
            <a:ext cx="3366198" cy="24953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522" y="2641600"/>
            <a:ext cx="1572485" cy="4673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035" y="4038600"/>
            <a:ext cx="2027434" cy="2819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429" y="225716"/>
            <a:ext cx="1484556" cy="181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35873" y="1004095"/>
            <a:ext cx="9753600" cy="546758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E9471A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KIỂM TRA 15’</a:t>
            </a:r>
            <a:endParaRPr lang="zh-CN" altLang="en-US" sz="7200" b="1" dirty="0">
              <a:solidFill>
                <a:srgbClr val="299DA7"/>
              </a:solidFill>
              <a:latin typeface="Times New Roman" panose="02020603050405020304" pitchFamily="18" charset="0"/>
              <a:ea typeface="华康POP2体W9(P)" panose="040B0900000000000000" pitchFamily="8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429" y="225716"/>
            <a:ext cx="1484556" cy="1814457"/>
          </a:xfrm>
          <a:prstGeom prst="rect">
            <a:avLst/>
          </a:prstGeom>
        </p:spPr>
      </p:pic>
      <p:pic>
        <p:nvPicPr>
          <p:cNvPr id="9" name="图片 8" descr="6fc417983c9675ce1b60e983870aeb8a"/>
          <p:cNvPicPr/>
          <p:nvPr/>
        </p:nvPicPr>
        <p:blipFill>
          <a:blip r:embed="rId4"/>
          <a:stretch>
            <a:fillRect/>
          </a:stretch>
        </p:blipFill>
        <p:spPr>
          <a:xfrm>
            <a:off x="5035539" y="5128724"/>
            <a:ext cx="2228046" cy="1571554"/>
          </a:xfrm>
          <a:prstGeom prst="rect">
            <a:avLst/>
          </a:prstGeom>
        </p:spPr>
      </p:pic>
      <p:sp>
        <p:nvSpPr>
          <p:cNvPr id="10" name="文本框 7">
            <a:extLst>
              <a:ext uri="{FF2B5EF4-FFF2-40B4-BE49-F238E27FC236}">
                <a16:creationId xmlns:a16="http://schemas.microsoft.com/office/drawing/2014/main" id="{45FFB413-7884-EF6D-F171-2A0F038725B8}"/>
              </a:ext>
            </a:extLst>
          </p:cNvPr>
          <p:cNvSpPr txBox="1"/>
          <p:nvPr/>
        </p:nvSpPr>
        <p:spPr>
          <a:xfrm>
            <a:off x="1572485" y="1941622"/>
            <a:ext cx="9516988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492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So sánh sự giống và khác nhau giữa truyện truyền thuyết và cổ tích.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492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Em hãy nêu ý nghĩa về hình tượng nhân vật Thánh </a:t>
            </a:r>
            <a:r>
              <a:rPr lang="vi-VN" sz="3200" b="1">
                <a:solidFill>
                  <a:srgbClr val="492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 hoặc Thạch </a:t>
            </a:r>
            <a:r>
              <a:rPr lang="vi-VN" sz="3200" b="1" dirty="0">
                <a:solidFill>
                  <a:srgbClr val="492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Sanh.</a:t>
            </a:r>
            <a:endParaRPr lang="en-VN" sz="3200" b="1" dirty="0">
              <a:solidFill>
                <a:srgbClr val="4924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040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381338" y="577545"/>
            <a:ext cx="6099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* BÀI TẬP 4 (tr.25):</a:t>
            </a:r>
            <a:endParaRPr lang="zh-CN" alt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华康POP2体W9(P)" panose="040B0900000000000000" pitchFamily="8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FB56AF6-2EF4-DC41-90DA-88E3081CB752}"/>
              </a:ext>
            </a:extLst>
          </p:cNvPr>
          <p:cNvGraphicFramePr>
            <a:graphicFrameLocks noGrp="1"/>
          </p:cNvGraphicFramePr>
          <p:nvPr/>
        </p:nvGraphicFramePr>
        <p:xfrm>
          <a:off x="1852023" y="2261084"/>
          <a:ext cx="8708653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3977">
                  <a:extLst>
                    <a:ext uri="{9D8B030D-6E8A-4147-A177-3AD203B41FA5}">
                      <a16:colId xmlns:a16="http://schemas.microsoft.com/office/drawing/2014/main" val="3126930909"/>
                    </a:ext>
                  </a:extLst>
                </a:gridCol>
                <a:gridCol w="4464676">
                  <a:extLst>
                    <a:ext uri="{9D8B030D-6E8A-4147-A177-3AD203B41FA5}">
                      <a16:colId xmlns:a16="http://schemas.microsoft.com/office/drawing/2014/main" val="3701164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3200" dirty="0">
                          <a:solidFill>
                            <a:srgbClr val="002060"/>
                          </a:solidFill>
                          <a:latin typeface="#9Slide03 Arima Madurai" pitchFamily="2" charset="77"/>
                          <a:cs typeface="#9Slide03 Arima Madurai" pitchFamily="2" charset="77"/>
                        </a:rPr>
                        <a:t>Gợi tả dáng vẻ, trạng thái của sự vật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3200" dirty="0">
                          <a:solidFill>
                            <a:srgbClr val="002060"/>
                          </a:solidFill>
                          <a:latin typeface="#9Slide03 Arima Madurai" pitchFamily="2" charset="77"/>
                          <a:cs typeface="#9Slide03 Arima Madurai" pitchFamily="2" charset="77"/>
                        </a:rPr>
                        <a:t>Gợi tả âm thanh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95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3200" dirty="0">
                          <a:solidFill>
                            <a:schemeClr val="tx1"/>
                          </a:solidFill>
                          <a:latin typeface="#9Slide03 Arima Madurai" pitchFamily="2" charset="77"/>
                          <a:cs typeface="#9Slide03 Arima Madurai" pitchFamily="2" charset="77"/>
                        </a:rPr>
                        <a:t>Lom khom, lủi thủi, rười rượi, rón rén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#9Slide03 Arima Madurai" pitchFamily="2" charset="77"/>
                          <a:cs typeface="#9Slide03 Arima Madurai" pitchFamily="2" charset="77"/>
                        </a:rPr>
                        <a:t>R</a:t>
                      </a:r>
                      <a:r>
                        <a:rPr lang="en-VN" sz="3200" dirty="0">
                          <a:solidFill>
                            <a:schemeClr val="tx1"/>
                          </a:solidFill>
                          <a:latin typeface="#9Slide03 Arima Madurai" pitchFamily="2" charset="77"/>
                          <a:cs typeface="#9Slide03 Arima Madurai" pitchFamily="2" charset="77"/>
                        </a:rPr>
                        <a:t>íu rít, véo von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666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711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111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8" t="57350" r="8348"/>
          <a:stretch>
            <a:fillRect/>
          </a:stretch>
        </p:blipFill>
        <p:spPr bwMode="auto">
          <a:xfrm>
            <a:off x="9298547" y="4051860"/>
            <a:ext cx="1982150" cy="280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7">
            <a:extLst>
              <a:ext uri="{FF2B5EF4-FFF2-40B4-BE49-F238E27FC236}">
                <a16:creationId xmlns:a16="http://schemas.microsoft.com/office/drawing/2014/main" id="{9A56D18C-BE7A-4C4E-8601-3AB1C17F4EF8}"/>
              </a:ext>
            </a:extLst>
          </p:cNvPr>
          <p:cNvSpPr txBox="1"/>
          <p:nvPr/>
        </p:nvSpPr>
        <p:spPr>
          <a:xfrm>
            <a:off x="1446028" y="1091605"/>
            <a:ext cx="98346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Dặn dò:</a:t>
            </a:r>
          </a:p>
          <a:p>
            <a:r>
              <a:rPr lang="vi-VN" sz="4000" b="1" dirty="0">
                <a:solidFill>
                  <a:srgbClr val="492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Học bài cũ</a:t>
            </a:r>
          </a:p>
          <a:p>
            <a:r>
              <a:rPr lang="vi-VN" sz="4000" b="1" dirty="0">
                <a:solidFill>
                  <a:srgbClr val="492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Hoàn thiện BT 3,4,5 (SGK/25)</a:t>
            </a:r>
          </a:p>
          <a:p>
            <a:r>
              <a:rPr lang="vi-VN" sz="4000" i="1" dirty="0">
                <a:solidFill>
                  <a:srgbClr val="492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(Dựa vào BT 1,2 GV đã hướng dẫn trên lớp).</a:t>
            </a:r>
          </a:p>
          <a:p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Soạn bài: </a:t>
            </a:r>
            <a:r>
              <a:rPr lang="vi-VN" sz="4000" b="1" i="1" dirty="0">
                <a:solidFill>
                  <a:srgbClr val="492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tích Hồ Gươm.</a:t>
            </a:r>
            <a:endParaRPr lang="en-VN" sz="4000" b="1" i="1" dirty="0">
              <a:solidFill>
                <a:srgbClr val="4924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300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740" y="345549"/>
            <a:ext cx="8538519" cy="651245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45736" y="1276099"/>
            <a:ext cx="495912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Tiết</a:t>
            </a:r>
            <a:r>
              <a:rPr lang="en-US" altLang="zh-CN" sz="4600" b="1" dirty="0">
                <a:solidFill>
                  <a:schemeClr val="bg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11: </a:t>
            </a:r>
            <a:r>
              <a:rPr lang="en-US" altLang="zh-CN" sz="4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Thực</a:t>
            </a:r>
            <a:r>
              <a:rPr lang="en-US" altLang="zh-CN" sz="4600" b="1" dirty="0">
                <a:solidFill>
                  <a:schemeClr val="bg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hành</a:t>
            </a:r>
            <a:r>
              <a:rPr lang="en-US" altLang="zh-CN" sz="4600" b="1" dirty="0">
                <a:solidFill>
                  <a:schemeClr val="bg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Tiếng</a:t>
            </a:r>
            <a:r>
              <a:rPr lang="en-US" altLang="zh-CN" sz="4600" b="1" dirty="0">
                <a:solidFill>
                  <a:schemeClr val="bg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Việt</a:t>
            </a:r>
            <a:endParaRPr lang="en-US" altLang="zh-CN" sz="4600" b="1" dirty="0">
              <a:solidFill>
                <a:schemeClr val="bg1"/>
              </a:solidFill>
              <a:latin typeface="Times New Roman" panose="02020603050405020304" pitchFamily="18" charset="0"/>
              <a:ea typeface="华康POP2体W9(P)" panose="040B0900000000000000" pitchFamily="8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8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628642" y="240146"/>
            <a:ext cx="6934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1. KIẾN THỨC CƠ BẢN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POP2体W9(P)" panose="040B09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66CF1D8-CD86-8A4C-8BDD-9022B01F57AB}"/>
              </a:ext>
            </a:extLst>
          </p:cNvPr>
          <p:cNvSpPr/>
          <p:nvPr/>
        </p:nvSpPr>
        <p:spPr>
          <a:xfrm>
            <a:off x="1542761" y="2717759"/>
            <a:ext cx="1085881" cy="1217083"/>
          </a:xfrm>
          <a:custGeom>
            <a:avLst/>
            <a:gdLst>
              <a:gd name="connsiteX0" fmla="*/ 0 w 1085881"/>
              <a:gd name="connsiteY0" fmla="*/ 108588 h 1217083"/>
              <a:gd name="connsiteX1" fmla="*/ 108588 w 1085881"/>
              <a:gd name="connsiteY1" fmla="*/ 0 h 1217083"/>
              <a:gd name="connsiteX2" fmla="*/ 977293 w 1085881"/>
              <a:gd name="connsiteY2" fmla="*/ 0 h 1217083"/>
              <a:gd name="connsiteX3" fmla="*/ 1085881 w 1085881"/>
              <a:gd name="connsiteY3" fmla="*/ 108588 h 1217083"/>
              <a:gd name="connsiteX4" fmla="*/ 1085881 w 1085881"/>
              <a:gd name="connsiteY4" fmla="*/ 1108495 h 1217083"/>
              <a:gd name="connsiteX5" fmla="*/ 977293 w 1085881"/>
              <a:gd name="connsiteY5" fmla="*/ 1217083 h 1217083"/>
              <a:gd name="connsiteX6" fmla="*/ 108588 w 1085881"/>
              <a:gd name="connsiteY6" fmla="*/ 1217083 h 1217083"/>
              <a:gd name="connsiteX7" fmla="*/ 0 w 1085881"/>
              <a:gd name="connsiteY7" fmla="*/ 1108495 h 1217083"/>
              <a:gd name="connsiteX8" fmla="*/ 0 w 1085881"/>
              <a:gd name="connsiteY8" fmla="*/ 108588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881" h="1217083">
                <a:moveTo>
                  <a:pt x="0" y="108588"/>
                </a:moveTo>
                <a:cubicBezTo>
                  <a:pt x="0" y="48617"/>
                  <a:pt x="48617" y="0"/>
                  <a:pt x="108588" y="0"/>
                </a:cubicBezTo>
                <a:lnTo>
                  <a:pt x="977293" y="0"/>
                </a:lnTo>
                <a:cubicBezTo>
                  <a:pt x="1037264" y="0"/>
                  <a:pt x="1085881" y="48617"/>
                  <a:pt x="1085881" y="108588"/>
                </a:cubicBezTo>
                <a:lnTo>
                  <a:pt x="1085881" y="1108495"/>
                </a:lnTo>
                <a:cubicBezTo>
                  <a:pt x="1085881" y="1168466"/>
                  <a:pt x="1037264" y="1217083"/>
                  <a:pt x="977293" y="1217083"/>
                </a:cubicBezTo>
                <a:lnTo>
                  <a:pt x="108588" y="1217083"/>
                </a:lnTo>
                <a:cubicBezTo>
                  <a:pt x="48617" y="1217083"/>
                  <a:pt x="0" y="1168466"/>
                  <a:pt x="0" y="1108495"/>
                </a:cubicBezTo>
                <a:lnTo>
                  <a:pt x="0" y="10858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869" tIns="43869" rIns="43869" bIns="43869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39B2559-A125-7F4A-AF0D-9A4BDB6C17D1}"/>
              </a:ext>
            </a:extLst>
          </p:cNvPr>
          <p:cNvSpPr/>
          <p:nvPr/>
        </p:nvSpPr>
        <p:spPr>
          <a:xfrm rot="17838095" flipV="1">
            <a:off x="2208858" y="2429702"/>
            <a:ext cx="1658493" cy="184247"/>
          </a:xfrm>
          <a:custGeom>
            <a:avLst/>
            <a:gdLst>
              <a:gd name="connsiteX0" fmla="*/ 0 w 1575101"/>
              <a:gd name="connsiteY0" fmla="*/ 20214 h 40429"/>
              <a:gd name="connsiteX1" fmla="*/ 1575101 w 1575101"/>
              <a:gd name="connsiteY1" fmla="*/ 20214 h 4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5101" h="40429">
                <a:moveTo>
                  <a:pt x="0" y="20214"/>
                </a:moveTo>
                <a:lnTo>
                  <a:pt x="1575101" y="20214"/>
                </a:ln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0871" tIns="-19163" rIns="760874" bIns="-1916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FAA5390-DF9A-6748-9B26-CDB1B050AC0E}"/>
              </a:ext>
            </a:extLst>
          </p:cNvPr>
          <p:cNvSpPr/>
          <p:nvPr/>
        </p:nvSpPr>
        <p:spPr>
          <a:xfrm>
            <a:off x="3346288" y="1109877"/>
            <a:ext cx="1305857" cy="1217083"/>
          </a:xfrm>
          <a:custGeom>
            <a:avLst/>
            <a:gdLst>
              <a:gd name="connsiteX0" fmla="*/ 0 w 1305857"/>
              <a:gd name="connsiteY0" fmla="*/ 121708 h 1217083"/>
              <a:gd name="connsiteX1" fmla="*/ 121708 w 1305857"/>
              <a:gd name="connsiteY1" fmla="*/ 0 h 1217083"/>
              <a:gd name="connsiteX2" fmla="*/ 1184149 w 1305857"/>
              <a:gd name="connsiteY2" fmla="*/ 0 h 1217083"/>
              <a:gd name="connsiteX3" fmla="*/ 1305857 w 1305857"/>
              <a:gd name="connsiteY3" fmla="*/ 121708 h 1217083"/>
              <a:gd name="connsiteX4" fmla="*/ 1305857 w 1305857"/>
              <a:gd name="connsiteY4" fmla="*/ 1095375 h 1217083"/>
              <a:gd name="connsiteX5" fmla="*/ 1184149 w 1305857"/>
              <a:gd name="connsiteY5" fmla="*/ 1217083 h 1217083"/>
              <a:gd name="connsiteX6" fmla="*/ 121708 w 1305857"/>
              <a:gd name="connsiteY6" fmla="*/ 1217083 h 1217083"/>
              <a:gd name="connsiteX7" fmla="*/ 0 w 1305857"/>
              <a:gd name="connsiteY7" fmla="*/ 1095375 h 1217083"/>
              <a:gd name="connsiteX8" fmla="*/ 0 w 1305857"/>
              <a:gd name="connsiteY8" fmla="*/ 121708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857" h="1217083">
                <a:moveTo>
                  <a:pt x="0" y="121708"/>
                </a:moveTo>
                <a:cubicBezTo>
                  <a:pt x="0" y="54491"/>
                  <a:pt x="54491" y="0"/>
                  <a:pt x="121708" y="0"/>
                </a:cubicBezTo>
                <a:lnTo>
                  <a:pt x="1184149" y="0"/>
                </a:lnTo>
                <a:cubicBezTo>
                  <a:pt x="1251366" y="0"/>
                  <a:pt x="1305857" y="54491"/>
                  <a:pt x="1305857" y="121708"/>
                </a:cubicBezTo>
                <a:lnTo>
                  <a:pt x="1305857" y="1095375"/>
                </a:lnTo>
                <a:cubicBezTo>
                  <a:pt x="1305857" y="1162592"/>
                  <a:pt x="1251366" y="1217083"/>
                  <a:pt x="1184149" y="1217083"/>
                </a:cubicBezTo>
                <a:lnTo>
                  <a:pt x="121708" y="1217083"/>
                </a:lnTo>
                <a:cubicBezTo>
                  <a:pt x="54491" y="1217083"/>
                  <a:pt x="0" y="1162592"/>
                  <a:pt x="0" y="1095375"/>
                </a:cubicBezTo>
                <a:lnTo>
                  <a:pt x="0" y="12170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712" tIns="47712" rIns="47712" bIns="47712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064C60D-CEC3-4845-9D0A-2F267D34F93A}"/>
              </a:ext>
            </a:extLst>
          </p:cNvPr>
          <p:cNvSpPr/>
          <p:nvPr/>
        </p:nvSpPr>
        <p:spPr>
          <a:xfrm>
            <a:off x="4682071" y="1696979"/>
            <a:ext cx="683413" cy="45719"/>
          </a:xfrm>
          <a:custGeom>
            <a:avLst/>
            <a:gdLst>
              <a:gd name="connsiteX0" fmla="*/ 0 w 481307"/>
              <a:gd name="connsiteY0" fmla="*/ 20214 h 40429"/>
              <a:gd name="connsiteX1" fmla="*/ 481307 w 481307"/>
              <a:gd name="connsiteY1" fmla="*/ 20214 h 4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1307" h="40429">
                <a:moveTo>
                  <a:pt x="0" y="20214"/>
                </a:moveTo>
                <a:lnTo>
                  <a:pt x="481307" y="20214"/>
                </a:ln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321" tIns="8183" rIns="241321" bIns="8181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AD29AF8-23F2-1A41-956E-D3665B6AEA3F}"/>
              </a:ext>
            </a:extLst>
          </p:cNvPr>
          <p:cNvSpPr/>
          <p:nvPr/>
        </p:nvSpPr>
        <p:spPr>
          <a:xfrm>
            <a:off x="5376295" y="1077536"/>
            <a:ext cx="5295879" cy="1217083"/>
          </a:xfrm>
          <a:custGeom>
            <a:avLst/>
            <a:gdLst>
              <a:gd name="connsiteX0" fmla="*/ 0 w 4802684"/>
              <a:gd name="connsiteY0" fmla="*/ 121708 h 1217083"/>
              <a:gd name="connsiteX1" fmla="*/ 121708 w 4802684"/>
              <a:gd name="connsiteY1" fmla="*/ 0 h 1217083"/>
              <a:gd name="connsiteX2" fmla="*/ 4680976 w 4802684"/>
              <a:gd name="connsiteY2" fmla="*/ 0 h 1217083"/>
              <a:gd name="connsiteX3" fmla="*/ 4802684 w 4802684"/>
              <a:gd name="connsiteY3" fmla="*/ 121708 h 1217083"/>
              <a:gd name="connsiteX4" fmla="*/ 4802684 w 4802684"/>
              <a:gd name="connsiteY4" fmla="*/ 1095375 h 1217083"/>
              <a:gd name="connsiteX5" fmla="*/ 4680976 w 4802684"/>
              <a:gd name="connsiteY5" fmla="*/ 1217083 h 1217083"/>
              <a:gd name="connsiteX6" fmla="*/ 121708 w 4802684"/>
              <a:gd name="connsiteY6" fmla="*/ 1217083 h 1217083"/>
              <a:gd name="connsiteX7" fmla="*/ 0 w 4802684"/>
              <a:gd name="connsiteY7" fmla="*/ 1095375 h 1217083"/>
              <a:gd name="connsiteX8" fmla="*/ 0 w 4802684"/>
              <a:gd name="connsiteY8" fmla="*/ 121708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2684" h="1217083">
                <a:moveTo>
                  <a:pt x="0" y="121708"/>
                </a:moveTo>
                <a:cubicBezTo>
                  <a:pt x="0" y="54491"/>
                  <a:pt x="54491" y="0"/>
                  <a:pt x="121708" y="0"/>
                </a:cubicBezTo>
                <a:lnTo>
                  <a:pt x="4680976" y="0"/>
                </a:lnTo>
                <a:cubicBezTo>
                  <a:pt x="4748193" y="0"/>
                  <a:pt x="4802684" y="54491"/>
                  <a:pt x="4802684" y="121708"/>
                </a:cubicBezTo>
                <a:lnTo>
                  <a:pt x="4802684" y="1095375"/>
                </a:lnTo>
                <a:cubicBezTo>
                  <a:pt x="4802684" y="1162592"/>
                  <a:pt x="4748193" y="1217083"/>
                  <a:pt x="4680976" y="1217083"/>
                </a:cubicBezTo>
                <a:lnTo>
                  <a:pt x="121708" y="1217083"/>
                </a:lnTo>
                <a:cubicBezTo>
                  <a:pt x="54491" y="1217083"/>
                  <a:pt x="0" y="1162592"/>
                  <a:pt x="0" y="1095375"/>
                </a:cubicBezTo>
                <a:lnTo>
                  <a:pt x="0" y="12170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712" tIns="47712" rIns="47712" bIns="47712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2B62B49-A30A-F441-B0FC-E761C0BDD0F6}"/>
              </a:ext>
            </a:extLst>
          </p:cNvPr>
          <p:cNvSpPr/>
          <p:nvPr/>
        </p:nvSpPr>
        <p:spPr>
          <a:xfrm rot="3761909">
            <a:off x="2220283" y="3962656"/>
            <a:ext cx="1575104" cy="40429"/>
          </a:xfrm>
          <a:custGeom>
            <a:avLst/>
            <a:gdLst>
              <a:gd name="connsiteX0" fmla="*/ 0 w 1575104"/>
              <a:gd name="connsiteY0" fmla="*/ 20214 h 40429"/>
              <a:gd name="connsiteX1" fmla="*/ 1575104 w 1575104"/>
              <a:gd name="connsiteY1" fmla="*/ 20214 h 4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5104" h="40429">
                <a:moveTo>
                  <a:pt x="0" y="20214"/>
                </a:moveTo>
                <a:lnTo>
                  <a:pt x="1575104" y="20214"/>
                </a:lnTo>
              </a:path>
            </a:pathLst>
          </a:custGeom>
          <a:noFill/>
          <a:ln>
            <a:solidFill>
              <a:srgbClr val="FF9409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0875" tIns="-19164" rIns="760873" bIns="-1916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A35EDD8-F60A-8A42-AE02-CBC111453447}"/>
              </a:ext>
            </a:extLst>
          </p:cNvPr>
          <p:cNvSpPr/>
          <p:nvPr/>
        </p:nvSpPr>
        <p:spPr>
          <a:xfrm>
            <a:off x="3387025" y="4046337"/>
            <a:ext cx="1305857" cy="1217083"/>
          </a:xfrm>
          <a:custGeom>
            <a:avLst/>
            <a:gdLst>
              <a:gd name="connsiteX0" fmla="*/ 0 w 1305857"/>
              <a:gd name="connsiteY0" fmla="*/ 121708 h 1217083"/>
              <a:gd name="connsiteX1" fmla="*/ 121708 w 1305857"/>
              <a:gd name="connsiteY1" fmla="*/ 0 h 1217083"/>
              <a:gd name="connsiteX2" fmla="*/ 1184149 w 1305857"/>
              <a:gd name="connsiteY2" fmla="*/ 0 h 1217083"/>
              <a:gd name="connsiteX3" fmla="*/ 1305857 w 1305857"/>
              <a:gd name="connsiteY3" fmla="*/ 121708 h 1217083"/>
              <a:gd name="connsiteX4" fmla="*/ 1305857 w 1305857"/>
              <a:gd name="connsiteY4" fmla="*/ 1095375 h 1217083"/>
              <a:gd name="connsiteX5" fmla="*/ 1184149 w 1305857"/>
              <a:gd name="connsiteY5" fmla="*/ 1217083 h 1217083"/>
              <a:gd name="connsiteX6" fmla="*/ 121708 w 1305857"/>
              <a:gd name="connsiteY6" fmla="*/ 1217083 h 1217083"/>
              <a:gd name="connsiteX7" fmla="*/ 0 w 1305857"/>
              <a:gd name="connsiteY7" fmla="*/ 1095375 h 1217083"/>
              <a:gd name="connsiteX8" fmla="*/ 0 w 1305857"/>
              <a:gd name="connsiteY8" fmla="*/ 121708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857" h="1217083">
                <a:moveTo>
                  <a:pt x="0" y="121708"/>
                </a:moveTo>
                <a:cubicBezTo>
                  <a:pt x="0" y="54491"/>
                  <a:pt x="54491" y="0"/>
                  <a:pt x="121708" y="0"/>
                </a:cubicBezTo>
                <a:lnTo>
                  <a:pt x="1184149" y="0"/>
                </a:lnTo>
                <a:cubicBezTo>
                  <a:pt x="1251366" y="0"/>
                  <a:pt x="1305857" y="54491"/>
                  <a:pt x="1305857" y="121708"/>
                </a:cubicBezTo>
                <a:lnTo>
                  <a:pt x="1305857" y="1095375"/>
                </a:lnTo>
                <a:cubicBezTo>
                  <a:pt x="1305857" y="1162592"/>
                  <a:pt x="1251366" y="1217083"/>
                  <a:pt x="1184149" y="1217083"/>
                </a:cubicBezTo>
                <a:lnTo>
                  <a:pt x="121708" y="1217083"/>
                </a:lnTo>
                <a:cubicBezTo>
                  <a:pt x="54491" y="1217083"/>
                  <a:pt x="0" y="1162592"/>
                  <a:pt x="0" y="1095375"/>
                </a:cubicBezTo>
                <a:lnTo>
                  <a:pt x="0" y="121708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712" tIns="47712" rIns="47712" bIns="47712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endPara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BF7FDBCA-3D78-6041-B839-776D9603DBB4}"/>
              </a:ext>
            </a:extLst>
          </p:cNvPr>
          <p:cNvSpPr/>
          <p:nvPr/>
        </p:nvSpPr>
        <p:spPr>
          <a:xfrm rot="18002486">
            <a:off x="4386519" y="3984018"/>
            <a:ext cx="1274519" cy="121535"/>
          </a:xfrm>
          <a:custGeom>
            <a:avLst/>
            <a:gdLst>
              <a:gd name="connsiteX0" fmla="*/ 0 w 1480089"/>
              <a:gd name="connsiteY0" fmla="*/ 20214 h 40429"/>
              <a:gd name="connsiteX1" fmla="*/ 1480089 w 1480089"/>
              <a:gd name="connsiteY1" fmla="*/ 20214 h 4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0089" h="40429">
                <a:moveTo>
                  <a:pt x="0" y="20214"/>
                </a:moveTo>
                <a:lnTo>
                  <a:pt x="1480089" y="20214"/>
                </a:ln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5742" tIns="-16789" rIns="715742" bIns="-16787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825684F-D5C3-4B4C-BB64-793DF3CA5808}"/>
              </a:ext>
            </a:extLst>
          </p:cNvPr>
          <p:cNvSpPr/>
          <p:nvPr/>
        </p:nvSpPr>
        <p:spPr>
          <a:xfrm>
            <a:off x="5365484" y="2416133"/>
            <a:ext cx="5306690" cy="1217083"/>
          </a:xfrm>
          <a:custGeom>
            <a:avLst/>
            <a:gdLst>
              <a:gd name="connsiteX0" fmla="*/ 0 w 4802684"/>
              <a:gd name="connsiteY0" fmla="*/ 121708 h 1217083"/>
              <a:gd name="connsiteX1" fmla="*/ 121708 w 4802684"/>
              <a:gd name="connsiteY1" fmla="*/ 0 h 1217083"/>
              <a:gd name="connsiteX2" fmla="*/ 4680976 w 4802684"/>
              <a:gd name="connsiteY2" fmla="*/ 0 h 1217083"/>
              <a:gd name="connsiteX3" fmla="*/ 4802684 w 4802684"/>
              <a:gd name="connsiteY3" fmla="*/ 121708 h 1217083"/>
              <a:gd name="connsiteX4" fmla="*/ 4802684 w 4802684"/>
              <a:gd name="connsiteY4" fmla="*/ 1095375 h 1217083"/>
              <a:gd name="connsiteX5" fmla="*/ 4680976 w 4802684"/>
              <a:gd name="connsiteY5" fmla="*/ 1217083 h 1217083"/>
              <a:gd name="connsiteX6" fmla="*/ 121708 w 4802684"/>
              <a:gd name="connsiteY6" fmla="*/ 1217083 h 1217083"/>
              <a:gd name="connsiteX7" fmla="*/ 0 w 4802684"/>
              <a:gd name="connsiteY7" fmla="*/ 1095375 h 1217083"/>
              <a:gd name="connsiteX8" fmla="*/ 0 w 4802684"/>
              <a:gd name="connsiteY8" fmla="*/ 121708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2684" h="1217083">
                <a:moveTo>
                  <a:pt x="0" y="121708"/>
                </a:moveTo>
                <a:cubicBezTo>
                  <a:pt x="0" y="54491"/>
                  <a:pt x="54491" y="0"/>
                  <a:pt x="121708" y="0"/>
                </a:cubicBezTo>
                <a:lnTo>
                  <a:pt x="4680976" y="0"/>
                </a:lnTo>
                <a:cubicBezTo>
                  <a:pt x="4748193" y="0"/>
                  <a:pt x="4802684" y="54491"/>
                  <a:pt x="4802684" y="121708"/>
                </a:cubicBezTo>
                <a:lnTo>
                  <a:pt x="4802684" y="1095375"/>
                </a:lnTo>
                <a:cubicBezTo>
                  <a:pt x="4802684" y="1162592"/>
                  <a:pt x="4748193" y="1217083"/>
                  <a:pt x="4680976" y="1217083"/>
                </a:cubicBezTo>
                <a:lnTo>
                  <a:pt x="121708" y="1217083"/>
                </a:lnTo>
                <a:cubicBezTo>
                  <a:pt x="54491" y="1217083"/>
                  <a:pt x="0" y="1162592"/>
                  <a:pt x="0" y="1095375"/>
                </a:cubicBezTo>
                <a:lnTo>
                  <a:pt x="0" y="12170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712" tIns="47712" rIns="47712" bIns="47712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F01F44B9-0E54-A046-A1DA-F5B538060B47}"/>
              </a:ext>
            </a:extLst>
          </p:cNvPr>
          <p:cNvSpPr/>
          <p:nvPr/>
        </p:nvSpPr>
        <p:spPr>
          <a:xfrm>
            <a:off x="4712000" y="4606564"/>
            <a:ext cx="664295" cy="45719"/>
          </a:xfrm>
          <a:custGeom>
            <a:avLst/>
            <a:gdLst>
              <a:gd name="connsiteX0" fmla="*/ 0 w 481307"/>
              <a:gd name="connsiteY0" fmla="*/ 20214 h 40429"/>
              <a:gd name="connsiteX1" fmla="*/ 481307 w 481307"/>
              <a:gd name="connsiteY1" fmla="*/ 20214 h 4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1307" h="40429">
                <a:moveTo>
                  <a:pt x="0" y="20214"/>
                </a:moveTo>
                <a:lnTo>
                  <a:pt x="481307" y="20214"/>
                </a:lnTo>
              </a:path>
            </a:pathLst>
          </a:custGeom>
          <a:noFill/>
          <a:ln>
            <a:solidFill>
              <a:srgbClr val="299DA7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321" tIns="8183" rIns="241321" bIns="8181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93810960-9C61-7C40-8B34-D56AA7B60733}"/>
              </a:ext>
            </a:extLst>
          </p:cNvPr>
          <p:cNvSpPr/>
          <p:nvPr/>
        </p:nvSpPr>
        <p:spPr>
          <a:xfrm>
            <a:off x="5394924" y="3754730"/>
            <a:ext cx="5277249" cy="1349289"/>
          </a:xfrm>
          <a:custGeom>
            <a:avLst/>
            <a:gdLst>
              <a:gd name="connsiteX0" fmla="*/ 0 w 4802684"/>
              <a:gd name="connsiteY0" fmla="*/ 121708 h 1217083"/>
              <a:gd name="connsiteX1" fmla="*/ 121708 w 4802684"/>
              <a:gd name="connsiteY1" fmla="*/ 0 h 1217083"/>
              <a:gd name="connsiteX2" fmla="*/ 4680976 w 4802684"/>
              <a:gd name="connsiteY2" fmla="*/ 0 h 1217083"/>
              <a:gd name="connsiteX3" fmla="*/ 4802684 w 4802684"/>
              <a:gd name="connsiteY3" fmla="*/ 121708 h 1217083"/>
              <a:gd name="connsiteX4" fmla="*/ 4802684 w 4802684"/>
              <a:gd name="connsiteY4" fmla="*/ 1095375 h 1217083"/>
              <a:gd name="connsiteX5" fmla="*/ 4680976 w 4802684"/>
              <a:gd name="connsiteY5" fmla="*/ 1217083 h 1217083"/>
              <a:gd name="connsiteX6" fmla="*/ 121708 w 4802684"/>
              <a:gd name="connsiteY6" fmla="*/ 1217083 h 1217083"/>
              <a:gd name="connsiteX7" fmla="*/ 0 w 4802684"/>
              <a:gd name="connsiteY7" fmla="*/ 1095375 h 1217083"/>
              <a:gd name="connsiteX8" fmla="*/ 0 w 4802684"/>
              <a:gd name="connsiteY8" fmla="*/ 121708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2684" h="1217083">
                <a:moveTo>
                  <a:pt x="0" y="121708"/>
                </a:moveTo>
                <a:cubicBezTo>
                  <a:pt x="0" y="54491"/>
                  <a:pt x="54491" y="0"/>
                  <a:pt x="121708" y="0"/>
                </a:cubicBezTo>
                <a:lnTo>
                  <a:pt x="4680976" y="0"/>
                </a:lnTo>
                <a:cubicBezTo>
                  <a:pt x="4748193" y="0"/>
                  <a:pt x="4802684" y="54491"/>
                  <a:pt x="4802684" y="121708"/>
                </a:cubicBezTo>
                <a:lnTo>
                  <a:pt x="4802684" y="1095375"/>
                </a:lnTo>
                <a:cubicBezTo>
                  <a:pt x="4802684" y="1162592"/>
                  <a:pt x="4748193" y="1217083"/>
                  <a:pt x="4680976" y="1217083"/>
                </a:cubicBezTo>
                <a:lnTo>
                  <a:pt x="121708" y="1217083"/>
                </a:lnTo>
                <a:cubicBezTo>
                  <a:pt x="54491" y="1217083"/>
                  <a:pt x="0" y="1162592"/>
                  <a:pt x="0" y="1095375"/>
                </a:cubicBezTo>
                <a:lnTo>
                  <a:pt x="0" y="121708"/>
                </a:lnTo>
                <a:close/>
              </a:path>
            </a:pathLst>
          </a:custGeom>
          <a:solidFill>
            <a:srgbClr val="299DA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712" tIns="47712" rIns="47712" bIns="47712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628BD0F3-3707-0949-A8F9-2D6B7FB651E9}"/>
              </a:ext>
            </a:extLst>
          </p:cNvPr>
          <p:cNvSpPr/>
          <p:nvPr/>
        </p:nvSpPr>
        <p:spPr>
          <a:xfrm rot="3847145">
            <a:off x="4294544" y="5314274"/>
            <a:ext cx="1480089" cy="40429"/>
          </a:xfrm>
          <a:custGeom>
            <a:avLst/>
            <a:gdLst>
              <a:gd name="connsiteX0" fmla="*/ 0 w 1480089"/>
              <a:gd name="connsiteY0" fmla="*/ 20214 h 40429"/>
              <a:gd name="connsiteX1" fmla="*/ 1480089 w 1480089"/>
              <a:gd name="connsiteY1" fmla="*/ 20214 h 4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0089" h="40429">
                <a:moveTo>
                  <a:pt x="0" y="20214"/>
                </a:moveTo>
                <a:lnTo>
                  <a:pt x="1480089" y="20214"/>
                </a:ln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5742" tIns="-16788" rIns="715742" bIns="-16788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FF4AB59-2C5C-AD43-AA71-5BC258F38963}"/>
              </a:ext>
            </a:extLst>
          </p:cNvPr>
          <p:cNvSpPr/>
          <p:nvPr/>
        </p:nvSpPr>
        <p:spPr>
          <a:xfrm>
            <a:off x="5394925" y="5227842"/>
            <a:ext cx="5277248" cy="1526175"/>
          </a:xfrm>
          <a:custGeom>
            <a:avLst/>
            <a:gdLst>
              <a:gd name="connsiteX0" fmla="*/ 0 w 4802684"/>
              <a:gd name="connsiteY0" fmla="*/ 121708 h 1217083"/>
              <a:gd name="connsiteX1" fmla="*/ 121708 w 4802684"/>
              <a:gd name="connsiteY1" fmla="*/ 0 h 1217083"/>
              <a:gd name="connsiteX2" fmla="*/ 4680976 w 4802684"/>
              <a:gd name="connsiteY2" fmla="*/ 0 h 1217083"/>
              <a:gd name="connsiteX3" fmla="*/ 4802684 w 4802684"/>
              <a:gd name="connsiteY3" fmla="*/ 121708 h 1217083"/>
              <a:gd name="connsiteX4" fmla="*/ 4802684 w 4802684"/>
              <a:gd name="connsiteY4" fmla="*/ 1095375 h 1217083"/>
              <a:gd name="connsiteX5" fmla="*/ 4680976 w 4802684"/>
              <a:gd name="connsiteY5" fmla="*/ 1217083 h 1217083"/>
              <a:gd name="connsiteX6" fmla="*/ 121708 w 4802684"/>
              <a:gd name="connsiteY6" fmla="*/ 1217083 h 1217083"/>
              <a:gd name="connsiteX7" fmla="*/ 0 w 4802684"/>
              <a:gd name="connsiteY7" fmla="*/ 1095375 h 1217083"/>
              <a:gd name="connsiteX8" fmla="*/ 0 w 4802684"/>
              <a:gd name="connsiteY8" fmla="*/ 121708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2684" h="1217083">
                <a:moveTo>
                  <a:pt x="0" y="121708"/>
                </a:moveTo>
                <a:cubicBezTo>
                  <a:pt x="0" y="54491"/>
                  <a:pt x="54491" y="0"/>
                  <a:pt x="121708" y="0"/>
                </a:cubicBezTo>
                <a:lnTo>
                  <a:pt x="4680976" y="0"/>
                </a:lnTo>
                <a:cubicBezTo>
                  <a:pt x="4748193" y="0"/>
                  <a:pt x="4802684" y="54491"/>
                  <a:pt x="4802684" y="121708"/>
                </a:cubicBezTo>
                <a:lnTo>
                  <a:pt x="4802684" y="1095375"/>
                </a:lnTo>
                <a:cubicBezTo>
                  <a:pt x="4802684" y="1162592"/>
                  <a:pt x="4748193" y="1217083"/>
                  <a:pt x="4680976" y="1217083"/>
                </a:cubicBezTo>
                <a:lnTo>
                  <a:pt x="121708" y="1217083"/>
                </a:lnTo>
                <a:cubicBezTo>
                  <a:pt x="54491" y="1217083"/>
                  <a:pt x="0" y="1162592"/>
                  <a:pt x="0" y="1095375"/>
                </a:cubicBezTo>
                <a:lnTo>
                  <a:pt x="0" y="121708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712" tIns="47712" rIns="47712" bIns="47712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534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628642" y="326643"/>
            <a:ext cx="6934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1. KIẾN THỨC CƠ BẢN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POP2体W9(P)" panose="040B09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825684F-D5C3-4B4C-BB64-793DF3CA5808}"/>
              </a:ext>
            </a:extLst>
          </p:cNvPr>
          <p:cNvSpPr/>
          <p:nvPr/>
        </p:nvSpPr>
        <p:spPr>
          <a:xfrm>
            <a:off x="2994453" y="1378166"/>
            <a:ext cx="6203092" cy="1217083"/>
          </a:xfrm>
          <a:custGeom>
            <a:avLst/>
            <a:gdLst>
              <a:gd name="connsiteX0" fmla="*/ 0 w 4802684"/>
              <a:gd name="connsiteY0" fmla="*/ 121708 h 1217083"/>
              <a:gd name="connsiteX1" fmla="*/ 121708 w 4802684"/>
              <a:gd name="connsiteY1" fmla="*/ 0 h 1217083"/>
              <a:gd name="connsiteX2" fmla="*/ 4680976 w 4802684"/>
              <a:gd name="connsiteY2" fmla="*/ 0 h 1217083"/>
              <a:gd name="connsiteX3" fmla="*/ 4802684 w 4802684"/>
              <a:gd name="connsiteY3" fmla="*/ 121708 h 1217083"/>
              <a:gd name="connsiteX4" fmla="*/ 4802684 w 4802684"/>
              <a:gd name="connsiteY4" fmla="*/ 1095375 h 1217083"/>
              <a:gd name="connsiteX5" fmla="*/ 4680976 w 4802684"/>
              <a:gd name="connsiteY5" fmla="*/ 1217083 h 1217083"/>
              <a:gd name="connsiteX6" fmla="*/ 121708 w 4802684"/>
              <a:gd name="connsiteY6" fmla="*/ 1217083 h 1217083"/>
              <a:gd name="connsiteX7" fmla="*/ 0 w 4802684"/>
              <a:gd name="connsiteY7" fmla="*/ 1095375 h 1217083"/>
              <a:gd name="connsiteX8" fmla="*/ 0 w 4802684"/>
              <a:gd name="connsiteY8" fmla="*/ 121708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2684" h="1217083">
                <a:moveTo>
                  <a:pt x="0" y="121708"/>
                </a:moveTo>
                <a:cubicBezTo>
                  <a:pt x="0" y="54491"/>
                  <a:pt x="54491" y="0"/>
                  <a:pt x="121708" y="0"/>
                </a:cubicBezTo>
                <a:lnTo>
                  <a:pt x="4680976" y="0"/>
                </a:lnTo>
                <a:cubicBezTo>
                  <a:pt x="4748193" y="0"/>
                  <a:pt x="4802684" y="54491"/>
                  <a:pt x="4802684" y="121708"/>
                </a:cubicBezTo>
                <a:lnTo>
                  <a:pt x="4802684" y="1095375"/>
                </a:lnTo>
                <a:cubicBezTo>
                  <a:pt x="4802684" y="1162592"/>
                  <a:pt x="4748193" y="1217083"/>
                  <a:pt x="4680976" y="1217083"/>
                </a:cubicBezTo>
                <a:lnTo>
                  <a:pt x="121708" y="1217083"/>
                </a:lnTo>
                <a:cubicBezTo>
                  <a:pt x="54491" y="1217083"/>
                  <a:pt x="0" y="1162592"/>
                  <a:pt x="0" y="1095375"/>
                </a:cubicBezTo>
                <a:lnTo>
                  <a:pt x="0" y="12170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712" tIns="47712" rIns="47712" bIns="47712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(SGK/15)</a:t>
            </a:r>
          </a:p>
        </p:txBody>
      </p:sp>
    </p:spTree>
    <p:extLst>
      <p:ext uri="{BB962C8B-B14F-4D97-AF65-F5344CB8AC3E}">
        <p14:creationId xmlns:p14="http://schemas.microsoft.com/office/powerpoint/2010/main" val="160923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1509101"/>
            <a:ext cx="7338686" cy="456052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82802" y="2371114"/>
            <a:ext cx="4460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2. LUYỆN TẬP</a:t>
            </a:r>
          </a:p>
        </p:txBody>
      </p:sp>
    </p:spTree>
    <p:extLst>
      <p:ext uri="{BB962C8B-B14F-4D97-AF65-F5344CB8AC3E}">
        <p14:creationId xmlns:p14="http://schemas.microsoft.com/office/powerpoint/2010/main" val="63197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962005" y="366960"/>
            <a:ext cx="6099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* BÀI TẬP 1 (tr.24):</a:t>
            </a:r>
            <a:endParaRPr lang="zh-CN" alt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华康POP2体W9(P)" panose="040B0900000000000000" pitchFamily="8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346C7E-370A-BD44-9E42-6DB1DADC3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655036"/>
              </p:ext>
            </p:extLst>
          </p:nvPr>
        </p:nvGraphicFramePr>
        <p:xfrm>
          <a:off x="1673233" y="1879211"/>
          <a:ext cx="9049045" cy="399549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666897">
                  <a:extLst>
                    <a:ext uri="{9D8B030D-6E8A-4147-A177-3AD203B41FA5}">
                      <a16:colId xmlns:a16="http://schemas.microsoft.com/office/drawing/2014/main" val="2947533898"/>
                    </a:ext>
                  </a:extLst>
                </a:gridCol>
                <a:gridCol w="3086636">
                  <a:extLst>
                    <a:ext uri="{9D8B030D-6E8A-4147-A177-3AD203B41FA5}">
                      <a16:colId xmlns:a16="http://schemas.microsoft.com/office/drawing/2014/main" val="4192579833"/>
                    </a:ext>
                  </a:extLst>
                </a:gridCol>
                <a:gridCol w="3295512">
                  <a:extLst>
                    <a:ext uri="{9D8B030D-6E8A-4147-A177-3AD203B41FA5}">
                      <a16:colId xmlns:a16="http://schemas.microsoft.com/office/drawing/2014/main" val="2683289194"/>
                    </a:ext>
                  </a:extLst>
                </a:gridCol>
              </a:tblGrid>
              <a:tr h="76487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đơn</a:t>
                      </a:r>
                      <a:endParaRPr lang="en-VN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phức</a:t>
                      </a:r>
                      <a:endParaRPr lang="en-VN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825283"/>
                  </a:ext>
                </a:extLst>
              </a:tr>
              <a:tr h="764874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ghép</a:t>
                      </a:r>
                      <a:endParaRPr lang="en-VN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láy</a:t>
                      </a:r>
                      <a:endParaRPr lang="en-VN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975884"/>
                  </a:ext>
                </a:extLst>
              </a:tr>
              <a:tr h="24657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VN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VN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2390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08CE024-73DA-071B-9481-0CBA55954555}"/>
              </a:ext>
            </a:extLst>
          </p:cNvPr>
          <p:cNvSpPr txBox="1"/>
          <p:nvPr/>
        </p:nvSpPr>
        <p:spPr>
          <a:xfrm>
            <a:off x="2020987" y="3573046"/>
            <a:ext cx="1882036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vừa, </a:t>
            </a:r>
            <a:endParaRPr lang="en-VN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về,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VN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VN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9C1965-5986-8FA6-4A2E-09D0D6B738EA}"/>
              </a:ext>
            </a:extLst>
          </p:cNvPr>
          <p:cNvSpPr txBox="1"/>
          <p:nvPr/>
        </p:nvSpPr>
        <p:spPr>
          <a:xfrm>
            <a:off x="4483864" y="3429000"/>
            <a:ext cx="3055307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Sứ giả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 ngạc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 chúa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mất tích,  nhà vua, vô cùng.</a:t>
            </a:r>
            <a:endParaRPr lang="en-VN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E105A2-62FA-2B37-3927-6651B1C7B3B7}"/>
              </a:ext>
            </a:extLst>
          </p:cNvPr>
          <p:cNvSpPr txBox="1"/>
          <p:nvPr/>
        </p:nvSpPr>
        <p:spPr>
          <a:xfrm>
            <a:off x="7539171" y="4219376"/>
            <a:ext cx="318310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endParaRPr lang="en-VN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1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0">
            <a:extLst>
              <a:ext uri="{FF2B5EF4-FFF2-40B4-BE49-F238E27FC236}">
                <a16:creationId xmlns:a16="http://schemas.microsoft.com/office/drawing/2014/main" id="{AACDE383-5DCB-254B-AB50-C49290E04501}"/>
              </a:ext>
            </a:extLst>
          </p:cNvPr>
          <p:cNvSpPr txBox="1"/>
          <p:nvPr/>
        </p:nvSpPr>
        <p:spPr>
          <a:xfrm>
            <a:off x="3308472" y="341571"/>
            <a:ext cx="6099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* BÀI TẬP 2 (tr.24):</a:t>
            </a:r>
            <a:endParaRPr lang="zh-CN" alt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华康POP2体W9(P)" panose="040B09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7">
            <a:extLst>
              <a:ext uri="{FF2B5EF4-FFF2-40B4-BE49-F238E27FC236}">
                <a16:creationId xmlns:a16="http://schemas.microsoft.com/office/drawing/2014/main" id="{24EDC565-F359-4349-95DE-ECD5AF542E68}"/>
              </a:ext>
            </a:extLst>
          </p:cNvPr>
          <p:cNvSpPr txBox="1"/>
          <p:nvPr/>
        </p:nvSpPr>
        <p:spPr>
          <a:xfrm>
            <a:off x="1786051" y="1396169"/>
            <a:ext cx="9303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Ghép các yếu tố có nghĩa gần nhau hoặc gi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nhau:</a:t>
            </a:r>
            <a:endParaRPr lang="zh-CN" altLang="en-US" sz="3200" b="1" dirty="0">
              <a:solidFill>
                <a:srgbClr val="492422"/>
              </a:solidFill>
              <a:latin typeface="Times New Roman" panose="02020603050405020304" pitchFamily="18" charset="0"/>
              <a:ea typeface="华康POP2体W9(P)" panose="040B09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7">
            <a:extLst>
              <a:ext uri="{FF2B5EF4-FFF2-40B4-BE49-F238E27FC236}">
                <a16:creationId xmlns:a16="http://schemas.microsoft.com/office/drawing/2014/main" id="{9B7C945E-AFEE-6D49-B5ED-E2652D2EBCD0}"/>
              </a:ext>
            </a:extLst>
          </p:cNvPr>
          <p:cNvSpPr txBox="1"/>
          <p:nvPr/>
        </p:nvSpPr>
        <p:spPr>
          <a:xfrm>
            <a:off x="1786051" y="3887520"/>
            <a:ext cx="9303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Ghép các yếu t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nghĩa trái ngược nhau: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D2CDA-98A9-D611-E7E8-32FF3F859019}"/>
              </a:ext>
            </a:extLst>
          </p:cNvPr>
          <p:cNvSpPr txBox="1"/>
          <p:nvPr/>
        </p:nvSpPr>
        <p:spPr>
          <a:xfrm>
            <a:off x="1786051" y="2351782"/>
            <a:ext cx="93037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núi non, làng xóm, tìm kiếm, bờ cõi, tài giỏi, hiền lành, non yếu, tr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tránh, giẫm đạp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6FACE1-B156-AD10-B456-754D4DE223B6}"/>
              </a:ext>
            </a:extLst>
          </p:cNvPr>
          <p:cNvSpPr txBox="1"/>
          <p:nvPr/>
        </p:nvSpPr>
        <p:spPr>
          <a:xfrm>
            <a:off x="1786052" y="4384613"/>
            <a:ext cx="93037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hơn kém, ngày đêm, trước sau, trên dưới, đầu đuôi, được thua, phải trái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229368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046487" y="502629"/>
            <a:ext cx="6099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* BÀI TẬP 3 (tr.24) :</a:t>
            </a:r>
            <a:endParaRPr lang="zh-CN" alt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华康POP2体W9(P)" panose="040B09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7">
            <a:extLst>
              <a:ext uri="{FF2B5EF4-FFF2-40B4-BE49-F238E27FC236}">
                <a16:creationId xmlns:a16="http://schemas.microsoft.com/office/drawing/2014/main" id="{993BE104-5837-A346-93E5-E96AF4910520}"/>
              </a:ext>
            </a:extLst>
          </p:cNvPr>
          <p:cNvSpPr txBox="1"/>
          <p:nvPr/>
        </p:nvSpPr>
        <p:spPr>
          <a:xfrm>
            <a:off x="1751527" y="1783943"/>
            <a:ext cx="9234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chất liệu để làm món ăn: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n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p, bánh tẻ, bánh khoai, bánh đậu xanh, bánh cẩm, bánh tôm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7">
            <a:extLst>
              <a:ext uri="{FF2B5EF4-FFF2-40B4-BE49-F238E27FC236}">
                <a16:creationId xmlns:a16="http://schemas.microsoft.com/office/drawing/2014/main" id="{55B49208-CEC2-1D4B-B7C4-38F8C6F6574C}"/>
              </a:ext>
            </a:extLst>
          </p:cNvPr>
          <p:cNvSpPr txBox="1"/>
          <p:nvPr/>
        </p:nvSpPr>
        <p:spPr>
          <a:xfrm>
            <a:off x="1751527" y="3117097"/>
            <a:ext cx="9016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cách chế biến món ăn: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rán, bánh nướng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7">
            <a:extLst>
              <a:ext uri="{FF2B5EF4-FFF2-40B4-BE49-F238E27FC236}">
                <a16:creationId xmlns:a16="http://schemas.microsoft.com/office/drawing/2014/main" id="{BC83F6FD-69B9-2D41-8256-279923BC54C8}"/>
              </a:ext>
            </a:extLst>
          </p:cNvPr>
          <p:cNvSpPr txBox="1"/>
          <p:nvPr/>
        </p:nvSpPr>
        <p:spPr>
          <a:xfrm>
            <a:off x="1751527" y="4019364"/>
            <a:ext cx="9016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c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món ăn: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dẻo, bánh bèo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7">
            <a:extLst>
              <a:ext uri="{FF2B5EF4-FFF2-40B4-BE49-F238E27FC236}">
                <a16:creationId xmlns:a16="http://schemas.microsoft.com/office/drawing/2014/main" id="{BE72E148-085D-BA40-A6BD-076A3947265D}"/>
              </a:ext>
            </a:extLst>
          </p:cNvPr>
          <p:cNvSpPr txBox="1"/>
          <p:nvPr/>
        </p:nvSpPr>
        <p:spPr>
          <a:xfrm>
            <a:off x="1751527" y="4921631"/>
            <a:ext cx="9016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dáng c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món ăn: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kh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bánh gối, bánh tai voi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4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/>
      <p:bldP spid="29" grpId="1"/>
      <p:bldP spid="31" grpId="1"/>
      <p:bldP spid="3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381338" y="577545"/>
            <a:ext cx="6099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* BÀI TẬP 4 (tr.25):</a:t>
            </a:r>
            <a:endParaRPr lang="zh-CN" alt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华康POP2体W9(P)" panose="040B0900000000000000" pitchFamily="8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FB56AF6-2EF4-DC41-90DA-88E3081CB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184355"/>
              </p:ext>
            </p:extLst>
          </p:nvPr>
        </p:nvGraphicFramePr>
        <p:xfrm>
          <a:off x="1852023" y="2261084"/>
          <a:ext cx="8708653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3977">
                  <a:extLst>
                    <a:ext uri="{9D8B030D-6E8A-4147-A177-3AD203B41FA5}">
                      <a16:colId xmlns:a16="http://schemas.microsoft.com/office/drawing/2014/main" val="3126930909"/>
                    </a:ext>
                  </a:extLst>
                </a:gridCol>
                <a:gridCol w="4464676">
                  <a:extLst>
                    <a:ext uri="{9D8B030D-6E8A-4147-A177-3AD203B41FA5}">
                      <a16:colId xmlns:a16="http://schemas.microsoft.com/office/drawing/2014/main" val="3701164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3200" dirty="0">
                          <a:solidFill>
                            <a:srgbClr val="002060"/>
                          </a:solidFill>
                          <a:latin typeface="#9Slide03 Arima Madurai" pitchFamily="2" charset="77"/>
                          <a:cs typeface="#9Slide03 Arima Madurai" pitchFamily="2" charset="77"/>
                        </a:rPr>
                        <a:t>Gợi tả dáng vẻ, trạng thái của sự vật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3200" dirty="0">
                          <a:solidFill>
                            <a:srgbClr val="002060"/>
                          </a:solidFill>
                          <a:latin typeface="#9Slide03 Arima Madurai" pitchFamily="2" charset="77"/>
                          <a:cs typeface="#9Slide03 Arima Madurai" pitchFamily="2" charset="77"/>
                        </a:rPr>
                        <a:t>Gợi tả âm thanh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95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VN" sz="3200" dirty="0">
                        <a:solidFill>
                          <a:schemeClr val="tx1"/>
                        </a:solidFill>
                        <a:latin typeface="#9Slide03 Arima Madurai" pitchFamily="2" charset="77"/>
                        <a:cs typeface="#9Slide03 Arima Madurai" pitchFamily="2" charset="77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VN" sz="3200" dirty="0">
                        <a:solidFill>
                          <a:schemeClr val="tx1"/>
                        </a:solidFill>
                        <a:latin typeface="#9Slide03 Arima Madurai" pitchFamily="2" charset="77"/>
                        <a:cs typeface="#9Slide03 Arima Madura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VN" sz="3200" dirty="0">
                        <a:solidFill>
                          <a:schemeClr val="tx1"/>
                        </a:solidFill>
                        <a:latin typeface="#9Slide03 Arima Madurai" pitchFamily="2" charset="77"/>
                        <a:cs typeface="#9Slide03 Arima Madura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666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8493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551</TotalTime>
  <Words>494</Words>
  <Application>Microsoft Macintosh PowerPoint</Application>
  <PresentationFormat>Widescreen</PresentationFormat>
  <Paragraphs>60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等线</vt:lpstr>
      <vt:lpstr>Arial</vt:lpstr>
      <vt:lpstr>微软雅黑</vt:lpstr>
      <vt:lpstr>Times New Roman</vt:lpstr>
      <vt:lpstr>#9Slide03 Arima Madurai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Microsoft Office User</cp:lastModifiedBy>
  <cp:revision>79</cp:revision>
  <dcterms:created xsi:type="dcterms:W3CDTF">2017-08-18T03:02:00Z</dcterms:created>
  <dcterms:modified xsi:type="dcterms:W3CDTF">2024-09-27T02:00:48Z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