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28" r:id="rId2"/>
    <p:sldId id="321" r:id="rId3"/>
    <p:sldId id="370" r:id="rId4"/>
    <p:sldId id="332" r:id="rId5"/>
    <p:sldId id="333" r:id="rId6"/>
    <p:sldId id="335" r:id="rId7"/>
    <p:sldId id="275" r:id="rId8"/>
    <p:sldId id="317" r:id="rId9"/>
    <p:sldId id="270" r:id="rId10"/>
    <p:sldId id="280" r:id="rId11"/>
    <p:sldId id="338" r:id="rId12"/>
    <p:sldId id="372" r:id="rId13"/>
    <p:sldId id="344" r:id="rId14"/>
    <p:sldId id="290" r:id="rId15"/>
    <p:sldId id="349" r:id="rId16"/>
    <p:sldId id="350" r:id="rId17"/>
    <p:sldId id="360" r:id="rId18"/>
    <p:sldId id="361" r:id="rId19"/>
    <p:sldId id="362" r:id="rId20"/>
    <p:sldId id="353" r:id="rId21"/>
    <p:sldId id="374" r:id="rId22"/>
    <p:sldId id="294" r:id="rId23"/>
    <p:sldId id="355" r:id="rId24"/>
    <p:sldId id="300" r:id="rId25"/>
    <p:sldId id="293" r:id="rId26"/>
    <p:sldId id="363" r:id="rId27"/>
    <p:sldId id="314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mic Sans MS" panose="030F0902030302020204" pitchFamily="66" charset="0"/>
      <p:regular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B1DAEB"/>
    <a:srgbClr val="009051"/>
    <a:srgbClr val="FAE2E9"/>
    <a:srgbClr val="00FB92"/>
    <a:srgbClr val="76D6FF"/>
    <a:srgbClr val="FF2F92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 autoAdjust="0"/>
    <p:restoredTop sz="94497"/>
  </p:normalViewPr>
  <p:slideViewPr>
    <p:cSldViewPr snapToGrid="0">
      <p:cViewPr varScale="1">
        <p:scale>
          <a:sx n="103" d="100"/>
          <a:sy n="103" d="100"/>
        </p:scale>
        <p:origin x="9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A08B9-81E4-4045-9433-F8FFAAE65A1C}" type="datetimeFigureOut">
              <a:rPr lang="en-US" smtClean="0"/>
              <a:pPr/>
              <a:t>9/25/24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AC022-645F-4DDF-99B6-A92DE17C9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56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7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612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115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5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9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25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7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7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88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5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8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5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71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22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74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243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309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35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12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6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38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21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99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AC022-645F-4DDF-99B6-A92DE17C9CD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58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98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877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19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05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sz="2700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23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01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26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15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4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26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16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71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9EA4-8D87-437C-BEFC-C29E1E69893E}" type="datetimeFigureOut">
              <a:rPr lang="vi-VN" smtClean="0"/>
              <a:pPr/>
              <a:t>25/09/2024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A71D0-5045-49DC-AA69-EF36E0781F2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21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gif"/><Relationship Id="rId5" Type="http://schemas.openxmlformats.org/officeDocument/2006/relationships/image" Target="../media/image22.jpeg"/><Relationship Id="rId10" Type="http://schemas.openxmlformats.org/officeDocument/2006/relationships/image" Target="../media/image27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2.jpeg"/><Relationship Id="rId5" Type="http://schemas.openxmlformats.org/officeDocument/2006/relationships/image" Target="../media/image20.jpeg"/><Relationship Id="rId10" Type="http://schemas.openxmlformats.org/officeDocument/2006/relationships/image" Target="../media/image28.gif"/><Relationship Id="rId4" Type="http://schemas.openxmlformats.org/officeDocument/2006/relationships/image" Target="../media/image21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6C3449D-EF32-FC4B-A5F7-E70E2C463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89" y="0"/>
            <a:ext cx="5261811" cy="688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7EB9B-9BBA-F049-AA1E-260688C83D6F}"/>
              </a:ext>
            </a:extLst>
          </p:cNvPr>
          <p:cNvSpPr txBox="1"/>
          <p:nvPr/>
        </p:nvSpPr>
        <p:spPr>
          <a:xfrm>
            <a:off x="284439" y="1855673"/>
            <a:ext cx="787482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 hô anh Giải phóng quân</a:t>
            </a:r>
          </a:p>
          <a:p>
            <a:pPr algn="ctr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chào anh, con người đẹp nhất!</a:t>
            </a:r>
          </a:p>
          <a:p>
            <a:pPr algn="ctr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hôn anh, chàng trai chân đất</a:t>
            </a:r>
          </a:p>
          <a:p>
            <a:pPr algn="ctr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hiên ngang, bất khuất trên đời</a:t>
            </a:r>
          </a:p>
          <a:p>
            <a:pPr algn="ctr"/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VN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Sanh</a:t>
            </a:r>
            <a:r>
              <a:rPr lang="en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thế kỷ hai mươi…</a:t>
            </a:r>
          </a:p>
        </p:txBody>
      </p:sp>
    </p:spTree>
    <p:extLst>
      <p:ext uri="{BB962C8B-B14F-4D97-AF65-F5344CB8AC3E}">
        <p14:creationId xmlns:p14="http://schemas.microsoft.com/office/powerpoint/2010/main" val="224588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0472" y="1966877"/>
            <a:ext cx="7668055" cy="713076"/>
          </a:xfrm>
          <a:prstGeom prst="rect">
            <a:avLst/>
          </a:prstGeom>
          <a:noFill/>
        </p:spPr>
        <p:txBody>
          <a:bodyPr wrap="none" lIns="121917" tIns="60958" rIns="121917" bIns="60958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C099680-203F-7B40-A51C-91FC77178AAE}"/>
              </a:ext>
            </a:extLst>
          </p:cNvPr>
          <p:cNvSpPr/>
          <p:nvPr/>
        </p:nvSpPr>
        <p:spPr>
          <a:xfrm>
            <a:off x="-1" y="379599"/>
            <a:ext cx="5786651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ĐỌC – HIỂU VĂN BẢN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7BA86-2C0C-86E9-7C30-3ABC42684C05}"/>
              </a:ext>
            </a:extLst>
          </p:cNvPr>
          <p:cNvSpPr txBox="1"/>
          <p:nvPr/>
        </p:nvSpPr>
        <p:spPr>
          <a:xfrm>
            <a:off x="130472" y="1253801"/>
            <a:ext cx="4867609" cy="713076"/>
          </a:xfrm>
          <a:prstGeom prst="rect">
            <a:avLst/>
          </a:prstGeom>
          <a:noFill/>
        </p:spPr>
        <p:txBody>
          <a:bodyPr wrap="none" lIns="121917" tIns="60958" rIns="121917" bIns="60958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15026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in a tree&#10;&#10;Description automatically generated with medium confidence">
            <a:extLst>
              <a:ext uri="{FF2B5EF4-FFF2-40B4-BE49-F238E27FC236}">
                <a16:creationId xmlns:a16="http://schemas.microsoft.com/office/drawing/2014/main" id="{73EE5D31-505B-C649-93F8-AF60D151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14250"/>
          <a:stretch/>
        </p:blipFill>
        <p:spPr>
          <a:xfrm flipH="1">
            <a:off x="0" y="1865301"/>
            <a:ext cx="3438144" cy="4136136"/>
          </a:xfrm>
          <a:prstGeom prst="ellipse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FC099680-203F-7B40-A51C-91FC77178AAE}"/>
              </a:ext>
            </a:extLst>
          </p:cNvPr>
          <p:cNvSpPr/>
          <p:nvPr/>
        </p:nvSpPr>
        <p:spPr>
          <a:xfrm>
            <a:off x="0" y="297712"/>
            <a:ext cx="830141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ra đời và lớn lên của Thạch Sanh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7B98638-9B99-D948-A0DF-1F7818BBA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81623"/>
              </p:ext>
            </p:extLst>
          </p:nvPr>
        </p:nvGraphicFramePr>
        <p:xfrm>
          <a:off x="3438144" y="1149096"/>
          <a:ext cx="8570110" cy="1975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795">
                  <a:extLst>
                    <a:ext uri="{9D8B030D-6E8A-4147-A177-3AD203B41FA5}">
                      <a16:colId xmlns:a16="http://schemas.microsoft.com/office/drawing/2014/main" val="1956482250"/>
                    </a:ext>
                  </a:extLst>
                </a:gridCol>
                <a:gridCol w="4676315">
                  <a:extLst>
                    <a:ext uri="{9D8B030D-6E8A-4147-A177-3AD203B41FA5}">
                      <a16:colId xmlns:a16="http://schemas.microsoft.com/office/drawing/2014/main" val="1152236268"/>
                    </a:ext>
                  </a:extLst>
                </a:gridCol>
              </a:tblGrid>
              <a:tr h="212332">
                <a:tc grid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ra đời và lớn lên của Thạch Sanh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VN" sz="2800" dirty="0">
                        <a:solidFill>
                          <a:schemeClr val="tx1"/>
                        </a:solidFill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635634"/>
                  </a:ext>
                </a:extLst>
              </a:tr>
              <a:tr h="1436363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thường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thường</a:t>
                      </a:r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408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66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in a tree&#10;&#10;Description automatically generated with medium confidence">
            <a:extLst>
              <a:ext uri="{FF2B5EF4-FFF2-40B4-BE49-F238E27FC236}">
                <a16:creationId xmlns:a16="http://schemas.microsoft.com/office/drawing/2014/main" id="{73EE5D31-505B-C649-93F8-AF60D151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14250"/>
          <a:stretch/>
        </p:blipFill>
        <p:spPr>
          <a:xfrm flipH="1">
            <a:off x="183746" y="1756347"/>
            <a:ext cx="3005658" cy="3036385"/>
          </a:xfrm>
          <a:prstGeom prst="ellipse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FC099680-203F-7B40-A51C-91FC77178AAE}"/>
              </a:ext>
            </a:extLst>
          </p:cNvPr>
          <p:cNvSpPr/>
          <p:nvPr/>
        </p:nvSpPr>
        <p:spPr>
          <a:xfrm>
            <a:off x="0" y="297711"/>
            <a:ext cx="8301418" cy="558851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ra đời và lớn lên của Thạch Sanh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7B98638-9B99-D948-A0DF-1F7818BBA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91126"/>
              </p:ext>
            </p:extLst>
          </p:nvPr>
        </p:nvGraphicFramePr>
        <p:xfrm>
          <a:off x="3438144" y="1161535"/>
          <a:ext cx="8570110" cy="4226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795">
                  <a:extLst>
                    <a:ext uri="{9D8B030D-6E8A-4147-A177-3AD203B41FA5}">
                      <a16:colId xmlns:a16="http://schemas.microsoft.com/office/drawing/2014/main" val="1956482250"/>
                    </a:ext>
                  </a:extLst>
                </a:gridCol>
                <a:gridCol w="4676315">
                  <a:extLst>
                    <a:ext uri="{9D8B030D-6E8A-4147-A177-3AD203B41FA5}">
                      <a16:colId xmlns:a16="http://schemas.microsoft.com/office/drawing/2014/main" val="1152236268"/>
                    </a:ext>
                  </a:extLst>
                </a:gridCol>
              </a:tblGrid>
              <a:tr h="711143">
                <a:tc grid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ra đời và lớn lên của Thạch Sanh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VN" sz="2800" dirty="0">
                        <a:solidFill>
                          <a:schemeClr val="tx1"/>
                        </a:solidFill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635634"/>
                  </a:ext>
                </a:extLst>
              </a:tr>
              <a:tr h="3514868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thường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Là con một người nông dân nghèo khó nhưng tốt bụng.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Sống nghèo khổ bằng nghề kiếm củi.</a:t>
                      </a:r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thường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Thái tử con trai Ngọc Hoàng xuống đầu thai làm con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 nguồn gốc cao quý.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- Bà mẹ mang thai nhiều năm mới sinh ra Thạch Sanh.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- Thạch Sanh được thiên thần dạy võ nghệ và phép thần thông.</a:t>
                      </a:r>
                      <a:endParaRPr lang="en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408283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4139820F-199F-3588-CE55-C4C89A120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49083"/>
              </p:ext>
            </p:extLst>
          </p:nvPr>
        </p:nvGraphicFramePr>
        <p:xfrm>
          <a:off x="559559" y="5464212"/>
          <a:ext cx="11448696" cy="109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8696">
                  <a:extLst>
                    <a:ext uri="{9D8B030D-6E8A-4147-A177-3AD203B41FA5}">
                      <a16:colId xmlns:a16="http://schemas.microsoft.com/office/drawing/2014/main" val="1956482250"/>
                    </a:ext>
                  </a:extLst>
                </a:gridCol>
              </a:tblGrid>
              <a:tr h="1096077">
                <a:tc>
                  <a:txBody>
                    <a:bodyPr/>
                    <a:lstStyle/>
                    <a:p>
                      <a:pPr marL="0" indent="0" algn="just">
                        <a:buFont typeface="Symbol" pitchFamily="2" charset="2"/>
                        <a:buNone/>
                      </a:pPr>
                      <a:r>
                        <a:rPr lang="en-VN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VN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ước mơ, niềm tin của nhân dân: con người bình thường cũng là những con người có tài năng, phẩm chất kì lạ.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115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673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0" y="297712"/>
            <a:ext cx="10462437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Những thử thách và chiến công của Thạch Sanh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014E7-B764-F1CE-E1C4-6D94F290FAB1}"/>
              </a:ext>
            </a:extLst>
          </p:cNvPr>
          <p:cNvSpPr txBox="1"/>
          <p:nvPr/>
        </p:nvSpPr>
        <p:spPr>
          <a:xfrm>
            <a:off x="296701" y="1108754"/>
            <a:ext cx="11659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chằn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BC6F5-5167-74A7-6298-659598CD4FF8}"/>
              </a:ext>
            </a:extLst>
          </p:cNvPr>
          <p:cNvSpPr txBox="1"/>
          <p:nvPr/>
        </p:nvSpPr>
        <p:spPr>
          <a:xfrm>
            <a:off x="296700" y="2170044"/>
            <a:ext cx="11690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Xuống hang diệt đại bàng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ứu công chúa.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7AE16-6FFD-3E23-BFD7-E588201B1584}"/>
              </a:ext>
            </a:extLst>
          </p:cNvPr>
          <p:cNvSpPr txBox="1"/>
          <p:nvPr/>
        </p:nvSpPr>
        <p:spPr>
          <a:xfrm>
            <a:off x="296699" y="2756391"/>
            <a:ext cx="11659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Bị Lý Thông lừa nhốt trong hang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Cứu thái tử con vua Thủy Tề, được tặng cây đàn thần.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D5E846-EB43-C124-06B1-1229CC59F861}"/>
              </a:ext>
            </a:extLst>
          </p:cNvPr>
          <p:cNvSpPr txBox="1">
            <a:spLocks/>
          </p:cNvSpPr>
          <p:nvPr/>
        </p:nvSpPr>
        <p:spPr>
          <a:xfrm>
            <a:off x="281412" y="3819792"/>
            <a:ext cx="11690305" cy="1046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Hồn chằn tinh và đại bàng bày mưu báo thù, Thạch Sanh bị bắt vào ngục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Tiếng đàn chữa khỏi bệnh cho công chúa, được giải oan, kết hôn cùng công chúa.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54F1DF-4E4F-D000-E544-DA2631FCD49F}"/>
              </a:ext>
            </a:extLst>
          </p:cNvPr>
          <p:cNvSpPr txBox="1"/>
          <p:nvPr/>
        </p:nvSpPr>
        <p:spPr>
          <a:xfrm>
            <a:off x="296698" y="5092546"/>
            <a:ext cx="116597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7881" y="1959695"/>
            <a:ext cx="2506591" cy="3354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Những thử thách ở rất nhiều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 khác nhau:</a:t>
            </a:r>
          </a:p>
        </p:txBody>
      </p:sp>
      <p:grpSp>
        <p:nvGrpSpPr>
          <p:cNvPr id="13" name="组合 25"/>
          <p:cNvGrpSpPr/>
          <p:nvPr/>
        </p:nvGrpSpPr>
        <p:grpSpPr>
          <a:xfrm>
            <a:off x="3149372" y="871284"/>
            <a:ext cx="1033731" cy="892753"/>
            <a:chOff x="477164" y="1358011"/>
            <a:chExt cx="898272" cy="718110"/>
          </a:xfrm>
        </p:grpSpPr>
        <p:pic>
          <p:nvPicPr>
            <p:cNvPr id="14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15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470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9170" eaLnBrk="0" hangingPunct="0">
                <a:defRPr/>
              </a:pPr>
              <a:r>
                <a:rPr lang="en-US" altLang="zh-C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6" name="组合 28"/>
          <p:cNvGrpSpPr/>
          <p:nvPr/>
        </p:nvGrpSpPr>
        <p:grpSpPr>
          <a:xfrm>
            <a:off x="3206797" y="3211066"/>
            <a:ext cx="1033731" cy="892753"/>
            <a:chOff x="500034" y="2214560"/>
            <a:chExt cx="898272" cy="718110"/>
          </a:xfrm>
        </p:grpSpPr>
        <p:pic>
          <p:nvPicPr>
            <p:cNvPr id="17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18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470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9170" eaLnBrk="0" hangingPunct="0">
                <a:defRPr/>
              </a:pPr>
              <a:r>
                <a:rPr lang="en-US" altLang="zh-C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9" name="组合 31"/>
          <p:cNvGrpSpPr/>
          <p:nvPr/>
        </p:nvGrpSpPr>
        <p:grpSpPr>
          <a:xfrm>
            <a:off x="3206797" y="5161847"/>
            <a:ext cx="1033731" cy="892753"/>
            <a:chOff x="477164" y="3023248"/>
            <a:chExt cx="898272" cy="718110"/>
          </a:xfrm>
        </p:grpSpPr>
        <p:pic>
          <p:nvPicPr>
            <p:cNvPr id="20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21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470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19170" eaLnBrk="0" hangingPunct="0">
                <a:defRPr/>
              </a:pPr>
              <a:r>
                <a:rPr lang="en-US" altLang="zh-C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613288" y="4930216"/>
            <a:ext cx="3780440" cy="16004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xâm lược của kẻ thù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3288" y="451385"/>
            <a:ext cx="3780440" cy="1600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hung bạo của thiên nhiên (chằn tinh, đại bàng)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13288" y="3013844"/>
            <a:ext cx="3780441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thâm độc của kẻ 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21435" y="1376277"/>
            <a:ext cx="2344200" cy="44319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vang.</a:t>
            </a:r>
          </a:p>
        </p:txBody>
      </p:sp>
      <p:sp>
        <p:nvSpPr>
          <p:cNvPr id="26" name="Right Brace 25"/>
          <p:cNvSpPr/>
          <p:nvPr/>
        </p:nvSpPr>
        <p:spPr>
          <a:xfrm>
            <a:off x="8766488" y="469344"/>
            <a:ext cx="577152" cy="6061306"/>
          </a:xfrm>
          <a:prstGeom prst="righ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>
            <a:extLst>
              <a:ext uri="{FF2B5EF4-FFF2-40B4-BE49-F238E27FC236}">
                <a16:creationId xmlns:a16="http://schemas.microsoft.com/office/drawing/2014/main" id="{C4DAE538-D176-6E4E-8F8F-ACB6081D84B9}"/>
              </a:ext>
            </a:extLst>
          </p:cNvPr>
          <p:cNvSpPr/>
          <p:nvPr/>
        </p:nvSpPr>
        <p:spPr>
          <a:xfrm rot="1035899">
            <a:off x="6110011" y="1621584"/>
            <a:ext cx="4774477" cy="4329259"/>
          </a:xfrm>
          <a:prstGeom prst="cloudCallout">
            <a:avLst>
              <a:gd name="adj1" fmla="val -68609"/>
              <a:gd name="adj2" fmla="val 58591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50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7292A-F068-6F4A-B8E0-EE42BEC96860}"/>
              </a:ext>
            </a:extLst>
          </p:cNvPr>
          <p:cNvSpPr/>
          <p:nvPr/>
        </p:nvSpPr>
        <p:spPr>
          <a:xfrm flipH="1">
            <a:off x="6314590" y="2748431"/>
            <a:ext cx="3982546" cy="20755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28594" indent="-228594" algn="ctr">
              <a:lnSpc>
                <a:spcPct val="90000"/>
              </a:lnSpc>
              <a:spcBef>
                <a:spcPts val="1000"/>
              </a:spcBef>
            </a:pPr>
            <a:r>
              <a:rPr lang="vi-VN" sz="3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các thử thách, Thạch Sanh đã bộc lộ những phẩm chất gì ?</a:t>
            </a:r>
            <a:endParaRPr lang="en-US" sz="35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F:\未标题-1.png">
            <a:extLst>
              <a:ext uri="{FF2B5EF4-FFF2-40B4-BE49-F238E27FC236}">
                <a16:creationId xmlns:a16="http://schemas.microsoft.com/office/drawing/2014/main" id="{71DDB838-705F-C948-9B43-9E676705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1573002" y="1813726"/>
            <a:ext cx="3828952" cy="51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0" y="297712"/>
            <a:ext cx="10462437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Những thử thách và chiến công của Thạch Sanh</a:t>
            </a:r>
          </a:p>
        </p:txBody>
      </p:sp>
    </p:spTree>
    <p:extLst>
      <p:ext uri="{BB962C8B-B14F-4D97-AF65-F5344CB8AC3E}">
        <p14:creationId xmlns:p14="http://schemas.microsoft.com/office/powerpoint/2010/main" val="11761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0" y="297712"/>
            <a:ext cx="10462437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Những thử thách và chiến công của Thạch Sanh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ACD154-9401-F040-A88C-45E2B295DE0F}"/>
              </a:ext>
            </a:extLst>
          </p:cNvPr>
          <p:cNvSpPr txBox="1">
            <a:spLocks/>
          </p:cNvSpPr>
          <p:nvPr/>
        </p:nvSpPr>
        <p:spPr>
          <a:xfrm>
            <a:off x="4803523" y="4388917"/>
            <a:ext cx="4413693" cy="790353"/>
          </a:xfrm>
          <a:prstGeom prst="rect">
            <a:avLst/>
          </a:prstGeom>
        </p:spPr>
        <p:txBody>
          <a:bodyPr lIns="121917" tIns="60958" rIns="121917" bIns="60958" anchor="ctr">
            <a:normAutofit fontScale="97500"/>
          </a:bodyPr>
          <a:lstStyle/>
          <a:p>
            <a:pPr marL="914377" indent="-914377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5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ái</a:t>
            </a:r>
            <a:r>
              <a:rPr lang="vi-VN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yêu hòa bình</a:t>
            </a:r>
            <a:endParaRPr lang="en-US" sz="35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3774AD-BAEF-6244-8407-721023B9F0DF}"/>
              </a:ext>
            </a:extLst>
          </p:cNvPr>
          <p:cNvSpPr txBox="1">
            <a:spLocks/>
          </p:cNvSpPr>
          <p:nvPr/>
        </p:nvSpPr>
        <p:spPr>
          <a:xfrm>
            <a:off x="4751543" y="3187092"/>
            <a:ext cx="3969488" cy="861237"/>
          </a:xfrm>
          <a:prstGeom prst="rect">
            <a:avLst/>
          </a:prstGeom>
        </p:spPr>
        <p:txBody>
          <a:bodyPr lIns="121917" tIns="60958" rIns="121917" bIns="60958" anchor="ctr">
            <a:normAutofit fontScale="97500"/>
          </a:bodyPr>
          <a:lstStyle/>
          <a:p>
            <a:pPr marL="914377" indent="-914377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lang="vi-VN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ũng cảm, tài </a:t>
            </a:r>
            <a:r>
              <a:rPr lang="en-US" sz="35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giỏi</a:t>
            </a:r>
            <a:endParaRPr lang="en-US" sz="35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EAD496-F65E-4141-AC62-55133DB44F51}"/>
              </a:ext>
            </a:extLst>
          </p:cNvPr>
          <p:cNvSpPr txBox="1">
            <a:spLocks/>
          </p:cNvSpPr>
          <p:nvPr/>
        </p:nvSpPr>
        <p:spPr>
          <a:xfrm>
            <a:off x="4784619" y="1945790"/>
            <a:ext cx="4219947" cy="780903"/>
          </a:xfrm>
          <a:prstGeom prst="rect">
            <a:avLst/>
          </a:prstGeom>
        </p:spPr>
        <p:txBody>
          <a:bodyPr lIns="121917" tIns="60958" rIns="121917" bIns="60958" anchor="ctr">
            <a:noAutofit/>
          </a:bodyPr>
          <a:lstStyle/>
          <a:p>
            <a:pPr marL="914377" indent="-914377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</a:t>
            </a:r>
            <a:r>
              <a:rPr lang="vi-VN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hật thà, chất phác</a:t>
            </a:r>
            <a:endParaRPr lang="en-US" sz="35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D475F-A705-0048-85BC-201FC3C3AE02}"/>
              </a:ext>
            </a:extLst>
          </p:cNvPr>
          <p:cNvSpPr/>
          <p:nvPr/>
        </p:nvSpPr>
        <p:spPr>
          <a:xfrm>
            <a:off x="9633358" y="1982397"/>
            <a:ext cx="2291573" cy="303159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anchor="ctr">
            <a:spAutoFit/>
          </a:bodyPr>
          <a:lstStyle/>
          <a:p>
            <a:pPr marL="69849" indent="-69849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N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phẩm chất rất tiêu biểu c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dân ta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601B0FD-3716-BA46-899B-D78D90831B5E}"/>
              </a:ext>
            </a:extLst>
          </p:cNvPr>
          <p:cNvSpPr/>
          <p:nvPr/>
        </p:nvSpPr>
        <p:spPr>
          <a:xfrm>
            <a:off x="8612631" y="1982397"/>
            <a:ext cx="1020727" cy="315081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D75CC15-E5D0-6644-8487-0ED959735409}"/>
              </a:ext>
            </a:extLst>
          </p:cNvPr>
          <p:cNvSpPr/>
          <p:nvPr/>
        </p:nvSpPr>
        <p:spPr>
          <a:xfrm>
            <a:off x="136479" y="2691043"/>
            <a:ext cx="3455200" cy="18752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PHẨM CHẤT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227B65-6ADF-254F-A217-CBC3AE1A6A13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601132" y="2336242"/>
            <a:ext cx="1183487" cy="129244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6F0F51-4A76-FE46-8537-531792EA1B2F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579867" y="3617711"/>
            <a:ext cx="1171676" cy="1477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F2743A-4386-7646-8871-9CCAACFC3123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579867" y="3636075"/>
            <a:ext cx="1223656" cy="114801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1" y="297712"/>
            <a:ext cx="541324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Các chi tiết thần kì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E0D95D5-F15E-B443-9811-81781B726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1" y="2633472"/>
            <a:ext cx="4106588" cy="3056890"/>
          </a:xfrm>
          <a:prstGeom prst="rect">
            <a:avLst/>
          </a:prstGeom>
        </p:spPr>
      </p:pic>
      <p:pic>
        <p:nvPicPr>
          <p:cNvPr id="9" name="Picture 8" descr="thach17-660x440.jpg">
            <a:extLst>
              <a:ext uri="{FF2B5EF4-FFF2-40B4-BE49-F238E27FC236}">
                <a16:creationId xmlns:a16="http://schemas.microsoft.com/office/drawing/2014/main" id="{BB3BF8D6-C05C-A646-AD83-662721E47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034" y="-81617"/>
            <a:ext cx="5461558" cy="3056891"/>
          </a:xfrm>
          <a:prstGeom prst="rect">
            <a:avLst/>
          </a:prstGeom>
        </p:spPr>
      </p:pic>
      <p:pic>
        <p:nvPicPr>
          <p:cNvPr id="10" name="Picture 9" descr="tải xuống.jpg">
            <a:extLst>
              <a:ext uri="{FF2B5EF4-FFF2-40B4-BE49-F238E27FC236}">
                <a16:creationId xmlns:a16="http://schemas.microsoft.com/office/drawing/2014/main" id="{AE4512A5-AC08-124D-A533-F5683E6B7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034" y="2975273"/>
            <a:ext cx="5461558" cy="37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1" y="297712"/>
            <a:ext cx="541324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Các chi tiết thần kì</a:t>
            </a:r>
          </a:p>
        </p:txBody>
      </p:sp>
      <p:pic>
        <p:nvPicPr>
          <p:cNvPr id="9" name="Picture 8" descr="thach17-660x440.jpg">
            <a:extLst>
              <a:ext uri="{FF2B5EF4-FFF2-40B4-BE49-F238E27FC236}">
                <a16:creationId xmlns:a16="http://schemas.microsoft.com/office/drawing/2014/main" id="{BB3BF8D6-C05C-A646-AD83-662721E47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711"/>
            <a:ext cx="6251171" cy="4415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D971E8-5D21-4041-89AE-34DE40F168D7}"/>
              </a:ext>
            </a:extLst>
          </p:cNvPr>
          <p:cNvSpPr/>
          <p:nvPr/>
        </p:nvSpPr>
        <p:spPr>
          <a:xfrm>
            <a:off x="6795378" y="1565030"/>
            <a:ext cx="5236463" cy="372794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Tiếng đàn thần kì: 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Tượng trưng cho công lý. 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Cái thiện, tinh thần yêu chuộng hòa bình.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sức cảm hóa kẻ thù.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1" y="297712"/>
            <a:ext cx="541324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Các chi tiết thần kì</a:t>
            </a:r>
          </a:p>
        </p:txBody>
      </p:sp>
      <p:pic>
        <p:nvPicPr>
          <p:cNvPr id="10" name="Picture 9" descr="tải xuống.jpg">
            <a:extLst>
              <a:ext uri="{FF2B5EF4-FFF2-40B4-BE49-F238E27FC236}">
                <a16:creationId xmlns:a16="http://schemas.microsoft.com/office/drawing/2014/main" id="{AE4512A5-AC08-124D-A533-F5683E6B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1065"/>
            <a:ext cx="6096000" cy="52492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50ED18-5045-8F44-AA88-CCC85EB6F681}"/>
              </a:ext>
            </a:extLst>
          </p:cNvPr>
          <p:cNvSpPr/>
          <p:nvPr/>
        </p:nvSpPr>
        <p:spPr>
          <a:xfrm>
            <a:off x="6419088" y="1311065"/>
            <a:ext cx="5772912" cy="307776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Niêu cơm thần kì: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Khát vọng đoàn kết, hòa bình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rộng lượng, tinh thần nhân đạo, yêu chuộng hòa bình.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muốn giản đơn về cuộc sống no ấm, cơm gạo đủ đầy</a:t>
            </a:r>
          </a:p>
        </p:txBody>
      </p:sp>
    </p:spTree>
    <p:extLst>
      <p:ext uri="{BB962C8B-B14F-4D97-AF65-F5344CB8AC3E}">
        <p14:creationId xmlns:p14="http://schemas.microsoft.com/office/powerpoint/2010/main" val="41162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 l="25840" t="33467" r="24765" b="10000"/>
          <a:stretch>
            <a:fillRect/>
          </a:stretch>
        </p:blipFill>
        <p:spPr bwMode="auto">
          <a:xfrm>
            <a:off x="0" y="0"/>
            <a:ext cx="12192000" cy="688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D3D9DEF0-A310-444F-A0D0-EE980CAC3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5" b="40289" l="9990" r="89806">
                        <a14:foregroundMark x1="50917" y1="19639" x2="54230" y2="26498"/>
                        <a14:foregroundMark x1="54230" y1="26498" x2="53772" y2="25199"/>
                        <a14:foregroundMark x1="64781" y1="17292" x2="67227" y2="22563"/>
                        <a14:foregroundMark x1="75943" y1="12166" x2="76962" y2="23899"/>
                        <a14:foregroundMark x1="31855" y1="31047" x2="34149" y2="33682"/>
                        <a14:foregroundMark x1="28135" y1="39422" x2="35780" y2="38087"/>
                        <a14:foregroundMark x1="27115" y1="34152" x2="35474" y2="38664"/>
                        <a14:foregroundMark x1="35474" y1="38664" x2="29409" y2="32527"/>
                        <a14:foregroundMark x1="29409" y1="32527" x2="33282" y2="32383"/>
                        <a14:foregroundMark x1="47808" y1="31516" x2="41386" y2="37690"/>
                        <a14:foregroundMark x1="41386" y1="37690" x2="49439" y2="32347"/>
                        <a14:foregroundMark x1="49439" y1="32347" x2="44495" y2="30181"/>
                        <a14:foregroundMark x1="52956" y1="31372" x2="64781" y2="31408"/>
                        <a14:foregroundMark x1="64781" y1="31408" x2="56575" y2="38664"/>
                        <a14:foregroundMark x1="56575" y1="38664" x2="53772" y2="38845"/>
                        <a14:foregroundMark x1="68502" y1="27401" x2="69317" y2="35957"/>
                        <a14:foregroundMark x1="69317" y1="35957" x2="79766" y2="34477"/>
                        <a14:foregroundMark x1="79766" y1="34477" x2="82977" y2="37942"/>
                        <a14:foregroundMark x1="82569" y1="35596" x2="86290" y2="39567"/>
                        <a14:foregroundMark x1="16514" y1="14946" x2="17788" y2="17004"/>
                        <a14:foregroundMark x1="16972" y1="14224" x2="26911" y2="14477"/>
                        <a14:foregroundMark x1="26911" y1="14477" x2="27931" y2="14224"/>
                        <a14:foregroundMark x1="21305" y1="14079" x2="27931" y2="14224"/>
                        <a14:foregroundMark x1="82977" y1="33249" x2="82773" y2="35451"/>
                        <a14:foregroundMark x1="41998" y1="40000" x2="48624" y2="40144"/>
                        <a14:foregroundMark x1="52345" y1="40289" x2="587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67"/>
          <a:stretch/>
        </p:blipFill>
        <p:spPr>
          <a:xfrm>
            <a:off x="0" y="572906"/>
            <a:ext cx="11640065" cy="4896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A372B9-A3F3-EC43-9E9D-DAACF158AA85}"/>
              </a:ext>
            </a:extLst>
          </p:cNvPr>
          <p:cNvSpPr txBox="1"/>
          <p:nvPr/>
        </p:nvSpPr>
        <p:spPr>
          <a:xfrm>
            <a:off x="551935" y="572906"/>
            <a:ext cx="7964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TIẾT 8,9,10 – Văn bản: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1" y="297712"/>
            <a:ext cx="518868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2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VẬT LÝ THÔNG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E9BFDD-E192-854A-B253-AABC0B90C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57138"/>
              </p:ext>
            </p:extLst>
          </p:nvPr>
        </p:nvGraphicFramePr>
        <p:xfrm>
          <a:off x="233912" y="1469903"/>
          <a:ext cx="8078815" cy="4118273"/>
        </p:xfrm>
        <a:graphic>
          <a:graphicData uri="http://schemas.openxmlformats.org/drawingml/2006/table">
            <a:tbl>
              <a:tblPr/>
              <a:tblGrid>
                <a:gridCol w="203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Lý Thông</a:t>
                      </a:r>
                      <a:endParaRPr lang="en-US" sz="2100" i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Bản</a:t>
                      </a:r>
                      <a:r>
                        <a:rPr lang="en-US" sz="28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chất</a:t>
                      </a: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7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Tính</a:t>
                      </a:r>
                      <a:r>
                        <a:rPr lang="en-US" sz="3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cách</a:t>
                      </a:r>
                      <a:endParaRPr lang="en-US" sz="21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endParaRPr lang="en-US" sz="3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1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751383"/>
                  </a:ext>
                </a:extLst>
              </a:tr>
            </a:tbl>
          </a:graphicData>
        </a:graphic>
      </p:graphicFrame>
      <p:pic>
        <p:nvPicPr>
          <p:cNvPr id="20482" name="Picture 2" descr="Thach Sanh Ly Thong">
            <a:extLst>
              <a:ext uri="{FF2B5EF4-FFF2-40B4-BE49-F238E27FC236}">
                <a16:creationId xmlns:a16="http://schemas.microsoft.com/office/drawing/2014/main" id="{667BCC17-9505-F24E-8B47-A784734D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91" y="138224"/>
            <a:ext cx="3639499" cy="26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Thạch Sanh Lý Thông - Dân gian # mobile">
            <a:extLst>
              <a:ext uri="{FF2B5EF4-FFF2-40B4-BE49-F238E27FC236}">
                <a16:creationId xmlns:a16="http://schemas.microsoft.com/office/drawing/2014/main" id="{5ECED389-79A2-2746-9E2C-66941BD24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4" b="15884"/>
          <a:stretch/>
        </p:blipFill>
        <p:spPr bwMode="auto">
          <a:xfrm>
            <a:off x="8542891" y="2764466"/>
            <a:ext cx="3639499" cy="387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9B438D-F6A9-7541-B65D-79C0CEB578D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333846"/>
              </p:ext>
            </p:extLst>
          </p:nvPr>
        </p:nvGraphicFramePr>
        <p:xfrm>
          <a:off x="0" y="1"/>
          <a:ext cx="12192000" cy="5669400"/>
        </p:xfrm>
        <a:graphic>
          <a:graphicData uri="http://schemas.openxmlformats.org/drawingml/2006/table">
            <a:tbl>
              <a:tblPr/>
              <a:tblGrid>
                <a:gridCol w="2886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7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91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cách</a:t>
                      </a: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quyệt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TS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Cướp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85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nhẫn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70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3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hèn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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ÁC - “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7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5A0EB94-C2AA-2E4A-3BF8-2817531159F6}"/>
              </a:ext>
            </a:extLst>
          </p:cNvPr>
          <p:cNvSpPr txBox="1"/>
          <p:nvPr/>
        </p:nvSpPr>
        <p:spPr>
          <a:xfrm>
            <a:off x="0" y="5752502"/>
            <a:ext cx="121920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188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9B438D-F6A9-7541-B65D-79C0CEB578D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035366"/>
              </p:ext>
            </p:extLst>
          </p:nvPr>
        </p:nvGraphicFramePr>
        <p:xfrm>
          <a:off x="0" y="14579"/>
          <a:ext cx="12192001" cy="6843422"/>
        </p:xfrm>
        <a:graphic>
          <a:graphicData uri="http://schemas.openxmlformats.org/drawingml/2006/table">
            <a:tbl>
              <a:tblPr/>
              <a:tblGrid>
                <a:gridCol w="1552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5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4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Sanh</a:t>
                      </a:r>
                      <a:endParaRPr lang="en-US" sz="27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7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873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cách</a:t>
                      </a: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Tx/>
                        <a:buChar char="-"/>
                      </a:pP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marR="0" lvl="0" indent="-342900" algn="just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Tin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miếu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0" lvl="0" indent="-342900" algn="just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Tin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chằn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70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just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Tin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quyệt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TS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Cướp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465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70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hãm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nhẫn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70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48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7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hèn</a:t>
                      </a:r>
                      <a:endParaRPr lang="en-US" sz="27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7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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THIỆN - “Ở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27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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ÁC - “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7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7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DDFF1CA1-3405-A74F-BC5E-6643B69C6C26}"/>
              </a:ext>
            </a:extLst>
          </p:cNvPr>
          <p:cNvSpPr/>
          <p:nvPr/>
        </p:nvSpPr>
        <p:spPr>
          <a:xfrm>
            <a:off x="1" y="297712"/>
            <a:ext cx="518868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 TRUYỆN</a:t>
            </a:r>
            <a:endParaRPr lang="en-VN" sz="3500" b="1" dirty="0">
              <a:solidFill>
                <a:srgbClr val="94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9C31AA-2F97-424B-A001-A2DD9185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250"/>
            <a:ext cx="4564912" cy="272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3DB31B5-DB86-2C4B-B311-03476253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>
            <a:fillRect/>
          </a:stretch>
        </p:blipFill>
        <p:spPr bwMode="auto">
          <a:xfrm>
            <a:off x="0" y="1195296"/>
            <a:ext cx="4543363" cy="294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5B9EBF83-C3F5-1848-9E5E-2273901F0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473" y="1673108"/>
            <a:ext cx="8082717" cy="61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20C88C5-88B0-6E41-AFBF-3E2B51C87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473" y="2666159"/>
            <a:ext cx="7049497" cy="11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LT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hung.   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0A856-2A51-004C-896D-45F5D0ED8419}"/>
              </a:ext>
            </a:extLst>
          </p:cNvPr>
          <p:cNvSpPr/>
          <p:nvPr/>
        </p:nvSpPr>
        <p:spPr>
          <a:xfrm>
            <a:off x="4807660" y="4064250"/>
            <a:ext cx="7065684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mơ về một xã hội công bằng có công lý chính 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6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166E920-7344-5940-9F16-C44B2B4B78DA}"/>
              </a:ext>
            </a:extLst>
          </p:cNvPr>
          <p:cNvSpPr/>
          <p:nvPr/>
        </p:nvSpPr>
        <p:spPr>
          <a:xfrm>
            <a:off x="1049079" y="1494183"/>
            <a:ext cx="3889384" cy="80807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ghệ thuật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3233E5-9E40-924C-8E37-4BA048B3FC4B}"/>
              </a:ext>
            </a:extLst>
          </p:cNvPr>
          <p:cNvSpPr/>
          <p:nvPr/>
        </p:nvSpPr>
        <p:spPr>
          <a:xfrm>
            <a:off x="6289823" y="1516549"/>
            <a:ext cx="2196950" cy="808077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329994" y="2612330"/>
            <a:ext cx="3244086" cy="344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 Sanh</a:t>
            </a:r>
            <a:r>
              <a:rPr lang="vi-VN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truyện cổ tích về người dũng sĩ diệt chằn tinh, đại bàng cứu người bị hại, vạch mặt kẻ vong ân bội nghĩa và chống quân xâm lược.</a:t>
            </a:r>
            <a:endParaRPr lang="vi-VN" sz="27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83074" y="2837302"/>
            <a:ext cx="4905616" cy="303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cấu, cốt truyện mạch lạc, sắp xếp tình tiết khéo léo, hoàn chỉnh.</a:t>
            </a:r>
          </a:p>
          <a:p>
            <a:pPr algn="just"/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hình tượng hai nhân vật đối lập 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Chi tiết tưởng tượng thần kỳ độc đáo giàu ý nghĩa ....</a:t>
            </a:r>
            <a:endParaRPr lang="vi-VN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9230028A-C86F-2948-8399-DAF845741A2C}"/>
              </a:ext>
            </a:extLst>
          </p:cNvPr>
          <p:cNvSpPr/>
          <p:nvPr/>
        </p:nvSpPr>
        <p:spPr>
          <a:xfrm>
            <a:off x="1" y="297712"/>
            <a:ext cx="5188688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TỔNG KẾT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6E5D6FAB-8CFD-4A44-A556-7B38DB00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9" t="10544" r="34393" b="55038"/>
          <a:stretch/>
        </p:blipFill>
        <p:spPr>
          <a:xfrm>
            <a:off x="5178481" y="1098964"/>
            <a:ext cx="1390661" cy="1513366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9607431F-AFD8-2B4B-BCCC-7EACB1EDC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0" r="65142" b="55892"/>
          <a:stretch/>
        </p:blipFill>
        <p:spPr>
          <a:xfrm>
            <a:off x="-29147" y="1211624"/>
            <a:ext cx="1532680" cy="1417929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0AB859F2-AED6-3E4C-B8B7-F94386559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2638430"/>
            <a:ext cx="3046800" cy="344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thể hiện ước mơ, niềm tin của nhân dân về công lý xã hội, sự chiến thắng cuối cùng của những con người chính nghĩa lương thiện. </a:t>
            </a:r>
            <a:r>
              <a:rPr lang="vi-VN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3086FE5-6386-4B46-9372-3A44D86E6B6A}"/>
              </a:ext>
            </a:extLst>
          </p:cNvPr>
          <p:cNvSpPr/>
          <p:nvPr/>
        </p:nvSpPr>
        <p:spPr>
          <a:xfrm>
            <a:off x="9371159" y="1494182"/>
            <a:ext cx="2445488" cy="808077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95A2D371-3BCA-694C-8FA4-2E7CB1D442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6" t="13288" b="55416"/>
          <a:stretch/>
        </p:blipFill>
        <p:spPr>
          <a:xfrm>
            <a:off x="8675828" y="1271417"/>
            <a:ext cx="1390662" cy="12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876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4337" grpId="0"/>
      <p:bldP spid="18" grpId="1"/>
      <p:bldP spid="22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2046930F-BDD3-4CF0-961A-1B0F279EE7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497" y="8506047"/>
            <a:ext cx="2734597" cy="1860697"/>
          </a:xfrm>
          <a:prstGeom prst="rect">
            <a:avLst/>
          </a:prstGeom>
        </p:spPr>
      </p:pic>
      <p:sp>
        <p:nvSpPr>
          <p:cNvPr id="15" name="Hexagon 14">
            <a:extLst>
              <a:ext uri="{FF2B5EF4-FFF2-40B4-BE49-F238E27FC236}">
                <a16:creationId xmlns:a16="http://schemas.microsoft.com/office/drawing/2014/main" id="{F91D2076-1491-9C46-9EE4-BEAD3991CC63}"/>
              </a:ext>
            </a:extLst>
          </p:cNvPr>
          <p:cNvSpPr/>
          <p:nvPr/>
        </p:nvSpPr>
        <p:spPr>
          <a:xfrm>
            <a:off x="206477" y="604685"/>
            <a:ext cx="11754465" cy="5529756"/>
          </a:xfrm>
          <a:prstGeom prst="hexagon">
            <a:avLst/>
          </a:prstGeom>
          <a:solidFill>
            <a:srgbClr val="B1DAEB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6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dò:</a:t>
            </a:r>
          </a:p>
          <a:p>
            <a:pPr algn="just"/>
            <a:r>
              <a:rPr lang="en-VN" sz="36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cũ.</a:t>
            </a:r>
          </a:p>
          <a:p>
            <a:pPr algn="just"/>
            <a:r>
              <a:rPr lang="en-VN" sz="36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trước bài mới trong SGK: </a:t>
            </a:r>
          </a:p>
          <a:p>
            <a:pPr algn="just"/>
            <a:r>
              <a:rPr lang="en-VN" sz="3600" i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Thực hành TV: Từ đơn và từ phức.</a:t>
            </a:r>
          </a:p>
          <a:p>
            <a:pPr algn="just"/>
            <a:r>
              <a:rPr lang="en-VN" sz="3600" b="1" i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Kiểm tra khảo sát đầu năm (bài “Thạch Sanh” và “Thánh Gióng”)</a:t>
            </a:r>
          </a:p>
        </p:txBody>
      </p:sp>
    </p:spTree>
    <p:extLst>
      <p:ext uri="{BB962C8B-B14F-4D97-AF65-F5344CB8AC3E}">
        <p14:creationId xmlns:p14="http://schemas.microsoft.com/office/powerpoint/2010/main" val="51688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4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hạch Sanh.mp4" descr="Thạch Sanh.mp4">
            <a:hlinkClick r:id="" action="ppaction://media"/>
            <a:extLst>
              <a:ext uri="{FF2B5EF4-FFF2-40B4-BE49-F238E27FC236}">
                <a16:creationId xmlns:a16="http://schemas.microsoft.com/office/drawing/2014/main" id="{A94600CA-8456-6642-BE68-8DF4A97BE8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2" y="643467"/>
            <a:ext cx="990411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030152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1265" y="2338368"/>
            <a:ext cx="8674987" cy="13542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defRPr/>
            </a:pPr>
            <a:r>
              <a:rPr lang="en-US" altLang="zh-CN" sz="80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 YOU</a:t>
            </a:r>
            <a:endParaRPr lang="zh-CN" altLang="en-US" sz="80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D98A7036-8CEF-114B-B2C1-E6E319230A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294" y="8378366"/>
            <a:ext cx="2016913" cy="22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矩形 14">
            <a:extLst>
              <a:ext uri="{FF2B5EF4-FFF2-40B4-BE49-F238E27FC236}">
                <a16:creationId xmlns:a16="http://schemas.microsoft.com/office/drawing/2014/main" id="{2346022D-F065-184F-8136-1DD75F175D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2948" y="276099"/>
            <a:ext cx="6723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C4DC1-157B-7E90-31E0-56CFB6B1D549}"/>
              </a:ext>
            </a:extLst>
          </p:cNvPr>
          <p:cNvSpPr txBox="1"/>
          <p:nvPr/>
        </p:nvSpPr>
        <p:spPr>
          <a:xfrm>
            <a:off x="292948" y="9767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/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A27BE8-C28D-6C37-E4FA-463215CFBAF5}"/>
              </a:ext>
            </a:extLst>
          </p:cNvPr>
          <p:cNvSpPr txBox="1"/>
          <p:nvPr/>
        </p:nvSpPr>
        <p:spPr>
          <a:xfrm>
            <a:off x="292948" y="1561526"/>
            <a:ext cx="11498718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nghếch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3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extLst>
              <a:ext uri="{FF2B5EF4-FFF2-40B4-BE49-F238E27FC236}">
                <a16:creationId xmlns:a16="http://schemas.microsoft.com/office/drawing/2014/main" id="{58DEA375-2593-B449-97B0-DAEBB38928C0}"/>
              </a:ext>
            </a:extLst>
          </p:cNvPr>
          <p:cNvSpPr/>
          <p:nvPr/>
        </p:nvSpPr>
        <p:spPr>
          <a:xfrm>
            <a:off x="0" y="297712"/>
            <a:ext cx="4550735" cy="70174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VĂN BẢN</a:t>
            </a:r>
          </a:p>
        </p:txBody>
      </p:sp>
      <p:pic>
        <p:nvPicPr>
          <p:cNvPr id="11" name="Picture 10" descr="A picture containing text, fabric, several&#10;&#10;Description automatically generated">
            <a:extLst>
              <a:ext uri="{FF2B5EF4-FFF2-40B4-BE49-F238E27FC236}">
                <a16:creationId xmlns:a16="http://schemas.microsoft.com/office/drawing/2014/main" id="{731A9DE2-9C8C-ED43-A6DC-C19D0639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8" y="1231198"/>
            <a:ext cx="2544726" cy="2664010"/>
          </a:xfrm>
          <a:prstGeom prst="rect">
            <a:avLst/>
          </a:prstGeom>
        </p:spPr>
      </p:pic>
      <p:pic>
        <p:nvPicPr>
          <p:cNvPr id="1026" name="Picture 2" descr="Sọ Dừa – Wikipedia tiếng Việt">
            <a:extLst>
              <a:ext uri="{FF2B5EF4-FFF2-40B4-BE49-F238E27FC236}">
                <a16:creationId xmlns:a16="http://schemas.microsoft.com/office/drawing/2014/main" id="{5ACB8E35-28A9-9843-B345-75C5A659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42" y="1231198"/>
            <a:ext cx="2090479" cy="268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ổ Tích Việt Nam Cho Bé Mẫu Giáo: Tấm Cám | Tiki">
            <a:extLst>
              <a:ext uri="{FF2B5EF4-FFF2-40B4-BE49-F238E27FC236}">
                <a16:creationId xmlns:a16="http://schemas.microsoft.com/office/drawing/2014/main" id="{D1E3C917-EC59-554D-A14E-7CAA5CEB3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149" r="5362" b="7246"/>
          <a:stretch/>
        </p:blipFill>
        <p:spPr bwMode="auto">
          <a:xfrm>
            <a:off x="5231809" y="1231198"/>
            <a:ext cx="2805625" cy="26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àn ý và bài văn kể lại câu chuyện cổ tich cậu bé thông minh">
            <a:extLst>
              <a:ext uri="{FF2B5EF4-FFF2-40B4-BE49-F238E27FC236}">
                <a16:creationId xmlns:a16="http://schemas.microsoft.com/office/drawing/2014/main" id="{D6A2AF62-9D5D-D445-B92F-89C00FDF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41" y="1231198"/>
            <a:ext cx="3936961" cy="26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ọc truyện cổ tích Việt Nam Cây Bút Thần">
            <a:extLst>
              <a:ext uri="{FF2B5EF4-FFF2-40B4-BE49-F238E27FC236}">
                <a16:creationId xmlns:a16="http://schemas.microsoft.com/office/drawing/2014/main" id="{6F3B0723-4796-3E43-9370-FED11E20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1" y="4126946"/>
            <a:ext cx="3292043" cy="223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ọc truyện ông lão đánh cá và con cá vàng">
            <a:extLst>
              <a:ext uri="{FF2B5EF4-FFF2-40B4-BE49-F238E27FC236}">
                <a16:creationId xmlns:a16="http://schemas.microsoft.com/office/drawing/2014/main" id="{9C8D79D6-C459-8A4A-8CB7-AAC575FB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78" y="4126946"/>
            <a:ext cx="3292043" cy="21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uyện Cổ Tích Việt Nam - Sự Tích Cây Khế [Full HD 1080p] - YouTube">
            <a:extLst>
              <a:ext uri="{FF2B5EF4-FFF2-40B4-BE49-F238E27FC236}">
                <a16:creationId xmlns:a16="http://schemas.microsoft.com/office/drawing/2014/main" id="{D2E0486A-8682-AE44-B5DF-7E8B1E04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23" y="4124855"/>
            <a:ext cx="3900525" cy="21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003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extLst>
              <a:ext uri="{FF2B5EF4-FFF2-40B4-BE49-F238E27FC236}">
                <a16:creationId xmlns:a16="http://schemas.microsoft.com/office/drawing/2014/main" id="{58DEA375-2593-B449-97B0-DAEBB38928C0}"/>
              </a:ext>
            </a:extLst>
          </p:cNvPr>
          <p:cNvSpPr/>
          <p:nvPr/>
        </p:nvSpPr>
        <p:spPr>
          <a:xfrm>
            <a:off x="0" y="297712"/>
            <a:ext cx="4550735" cy="70174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DUNG, Ý NGHĨA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6527DDC-EF28-B542-8805-2EDDF357E23A}"/>
              </a:ext>
            </a:extLst>
          </p:cNvPr>
          <p:cNvSpPr/>
          <p:nvPr/>
        </p:nvSpPr>
        <p:spPr>
          <a:xfrm>
            <a:off x="1489309" y="1778686"/>
            <a:ext cx="7553572" cy="1008962"/>
          </a:xfrm>
          <a:custGeom>
            <a:avLst/>
            <a:gdLst>
              <a:gd name="connsiteX0" fmla="*/ 0 w 7553572"/>
              <a:gd name="connsiteY0" fmla="*/ 0 h 1505558"/>
              <a:gd name="connsiteX1" fmla="*/ 6800793 w 7553572"/>
              <a:gd name="connsiteY1" fmla="*/ 0 h 1505558"/>
              <a:gd name="connsiteX2" fmla="*/ 7553572 w 7553572"/>
              <a:gd name="connsiteY2" fmla="*/ 752779 h 1505558"/>
              <a:gd name="connsiteX3" fmla="*/ 6800793 w 7553572"/>
              <a:gd name="connsiteY3" fmla="*/ 1505558 h 1505558"/>
              <a:gd name="connsiteX4" fmla="*/ 0 w 7553572"/>
              <a:gd name="connsiteY4" fmla="*/ 1505558 h 1505558"/>
              <a:gd name="connsiteX5" fmla="*/ 0 w 7553572"/>
              <a:gd name="connsiteY5" fmla="*/ 0 h 150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3572" h="1505558">
                <a:moveTo>
                  <a:pt x="7553572" y="1505557"/>
                </a:moveTo>
                <a:lnTo>
                  <a:pt x="752779" y="1505557"/>
                </a:lnTo>
                <a:lnTo>
                  <a:pt x="0" y="752779"/>
                </a:lnTo>
                <a:lnTo>
                  <a:pt x="752779" y="1"/>
                </a:lnTo>
                <a:lnTo>
                  <a:pt x="7553572" y="1"/>
                </a:lnTo>
                <a:lnTo>
                  <a:pt x="7553572" y="150555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298" tIns="106681" rIns="199136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CB7108D-CF99-0E4B-9C11-EB1C7E73FD90}"/>
              </a:ext>
            </a:extLst>
          </p:cNvPr>
          <p:cNvSpPr/>
          <p:nvPr/>
        </p:nvSpPr>
        <p:spPr>
          <a:xfrm>
            <a:off x="1489309" y="3338876"/>
            <a:ext cx="7553572" cy="1008961"/>
          </a:xfrm>
          <a:custGeom>
            <a:avLst/>
            <a:gdLst>
              <a:gd name="connsiteX0" fmla="*/ 0 w 7553572"/>
              <a:gd name="connsiteY0" fmla="*/ 0 h 1505558"/>
              <a:gd name="connsiteX1" fmla="*/ 6800793 w 7553572"/>
              <a:gd name="connsiteY1" fmla="*/ 0 h 1505558"/>
              <a:gd name="connsiteX2" fmla="*/ 7553572 w 7553572"/>
              <a:gd name="connsiteY2" fmla="*/ 752779 h 1505558"/>
              <a:gd name="connsiteX3" fmla="*/ 6800793 w 7553572"/>
              <a:gd name="connsiteY3" fmla="*/ 1505558 h 1505558"/>
              <a:gd name="connsiteX4" fmla="*/ 0 w 7553572"/>
              <a:gd name="connsiteY4" fmla="*/ 1505558 h 1505558"/>
              <a:gd name="connsiteX5" fmla="*/ 0 w 7553572"/>
              <a:gd name="connsiteY5" fmla="*/ 0 h 150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3572" h="1505558">
                <a:moveTo>
                  <a:pt x="7553572" y="1505557"/>
                </a:moveTo>
                <a:lnTo>
                  <a:pt x="752779" y="1505557"/>
                </a:lnTo>
                <a:lnTo>
                  <a:pt x="0" y="752779"/>
                </a:lnTo>
                <a:lnTo>
                  <a:pt x="752779" y="1"/>
                </a:lnTo>
                <a:lnTo>
                  <a:pt x="7553572" y="1"/>
                </a:lnTo>
                <a:lnTo>
                  <a:pt x="7553572" y="150555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298" tIns="106681" rIns="199136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108286-CCF3-4644-8D90-E87929E44844}"/>
              </a:ext>
            </a:extLst>
          </p:cNvPr>
          <p:cNvSpPr/>
          <p:nvPr/>
        </p:nvSpPr>
        <p:spPr>
          <a:xfrm>
            <a:off x="1506056" y="4899065"/>
            <a:ext cx="7553572" cy="1008961"/>
          </a:xfrm>
          <a:custGeom>
            <a:avLst/>
            <a:gdLst>
              <a:gd name="connsiteX0" fmla="*/ 0 w 7553572"/>
              <a:gd name="connsiteY0" fmla="*/ 0 h 1505558"/>
              <a:gd name="connsiteX1" fmla="*/ 6800793 w 7553572"/>
              <a:gd name="connsiteY1" fmla="*/ 0 h 1505558"/>
              <a:gd name="connsiteX2" fmla="*/ 7553572 w 7553572"/>
              <a:gd name="connsiteY2" fmla="*/ 752779 h 1505558"/>
              <a:gd name="connsiteX3" fmla="*/ 6800793 w 7553572"/>
              <a:gd name="connsiteY3" fmla="*/ 1505558 h 1505558"/>
              <a:gd name="connsiteX4" fmla="*/ 0 w 7553572"/>
              <a:gd name="connsiteY4" fmla="*/ 1505558 h 1505558"/>
              <a:gd name="connsiteX5" fmla="*/ 0 w 7553572"/>
              <a:gd name="connsiteY5" fmla="*/ 0 h 150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3572" h="1505558">
                <a:moveTo>
                  <a:pt x="7553572" y="1505557"/>
                </a:moveTo>
                <a:lnTo>
                  <a:pt x="752779" y="1505557"/>
                </a:lnTo>
                <a:lnTo>
                  <a:pt x="0" y="752779"/>
                </a:lnTo>
                <a:lnTo>
                  <a:pt x="752779" y="1"/>
                </a:lnTo>
                <a:lnTo>
                  <a:pt x="7553572" y="1"/>
                </a:lnTo>
                <a:lnTo>
                  <a:pt x="7553572" y="1505557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298" tIns="106681" rIns="199136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3" name="Picture 12" descr="A picture containing text, toy, lamp, vector graphics&#10;&#10;Description automatically generated">
            <a:extLst>
              <a:ext uri="{FF2B5EF4-FFF2-40B4-BE49-F238E27FC236}">
                <a16:creationId xmlns:a16="http://schemas.microsoft.com/office/drawing/2014/main" id="{BECD1328-CE18-024D-A5F6-156D96DEF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0785" y="3919865"/>
            <a:ext cx="3320639" cy="2967359"/>
          </a:xfrm>
          <a:prstGeom prst="rect">
            <a:avLst/>
          </a:prstGeom>
        </p:spPr>
      </p:pic>
      <p:pic>
        <p:nvPicPr>
          <p:cNvPr id="20" name="Picture 19" descr="A picture containing text, doll, fabric&#10;&#10;Description automatically generated">
            <a:extLst>
              <a:ext uri="{FF2B5EF4-FFF2-40B4-BE49-F238E27FC236}">
                <a16:creationId xmlns:a16="http://schemas.microsoft.com/office/drawing/2014/main" id="{9C069813-1C0E-9E41-9A30-43B40BAFA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5" r="21875"/>
          <a:stretch/>
        </p:blipFill>
        <p:spPr>
          <a:xfrm>
            <a:off x="790894" y="1506380"/>
            <a:ext cx="1454471" cy="1454471"/>
          </a:xfrm>
          <a:prstGeom prst="ellipse">
            <a:avLst/>
          </a:prstGeom>
          <a:ln>
            <a:solidFill>
              <a:srgbClr val="941100"/>
            </a:solidFill>
          </a:ln>
        </p:spPr>
      </p:pic>
      <p:pic>
        <p:nvPicPr>
          <p:cNvPr id="21" name="Picture 20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9E005F3-7849-AE41-AE4B-868A7F10EF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5" r="16625"/>
          <a:stretch/>
        </p:blipFill>
        <p:spPr>
          <a:xfrm>
            <a:off x="762074" y="3116122"/>
            <a:ext cx="1454470" cy="145447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63C63C5-29C0-4744-AFF3-2194A8E50F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3" t="-525" r="35837" b="525"/>
          <a:stretch/>
        </p:blipFill>
        <p:spPr>
          <a:xfrm>
            <a:off x="762074" y="4676310"/>
            <a:ext cx="1454470" cy="145447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8404531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extLst>
              <a:ext uri="{FF2B5EF4-FFF2-40B4-BE49-F238E27FC236}">
                <a16:creationId xmlns:a16="http://schemas.microsoft.com/office/drawing/2014/main" id="{58DEA375-2593-B449-97B0-DAEBB38928C0}"/>
              </a:ext>
            </a:extLst>
          </p:cNvPr>
          <p:cNvSpPr/>
          <p:nvPr/>
        </p:nvSpPr>
        <p:spPr>
          <a:xfrm>
            <a:off x="0" y="297712"/>
            <a:ext cx="4550735" cy="701748"/>
          </a:xfrm>
          <a:prstGeom prst="homePlate">
            <a:avLst/>
          </a:prstGeom>
          <a:ln w="38100">
            <a:solidFill>
              <a:srgbClr val="9411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VN" sz="3500" b="1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  <p:pic>
        <p:nvPicPr>
          <p:cNvPr id="3074" name="Picture 2" descr="PHÂN TÍCH TRUYỆN CỔ TÍCH THẠCH SANH | My Aloha">
            <a:extLst>
              <a:ext uri="{FF2B5EF4-FFF2-40B4-BE49-F238E27FC236}">
                <a16:creationId xmlns:a16="http://schemas.microsoft.com/office/drawing/2014/main" id="{47BD1D79-3960-724D-9D10-CBB6428D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842">
            <a:off x="6103005" y="1082489"/>
            <a:ext cx="3561703" cy="5066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B7770-BCA2-FA63-D3A3-30B9FAABB663}"/>
              </a:ext>
            </a:extLst>
          </p:cNvPr>
          <p:cNvSpPr txBox="1"/>
          <p:nvPr/>
        </p:nvSpPr>
        <p:spPr>
          <a:xfrm>
            <a:off x="675087" y="1272904"/>
            <a:ext cx="6241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/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de-DE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endParaRPr lang="en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69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4267201" cy="221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48" y="0"/>
            <a:ext cx="395737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áº¿t quáº£ hÃ¬nh áº£nh cho tháº¡ch san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866" y="0"/>
            <a:ext cx="3941135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áº¿t quáº£ hÃ¬nh áº£nh cho tháº¡ch sanh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0292"/>
            <a:ext cx="4253023" cy="232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áº¿t quáº£ hÃ¬nh áº£nh cho tháº¡ch sanh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4263656" y="2211115"/>
            <a:ext cx="3958856" cy="2353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Ã¬nh áº£nh cÃ³ liÃªn qua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443" y="2223725"/>
            <a:ext cx="3971557" cy="235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áº¿t quáº£ hÃ¬nh áº£nh cho tháº¡ch sanh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1" y="4559787"/>
            <a:ext cx="4012019" cy="229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áº¿t quáº£ hÃ¬nh áº£nh cho tháº¡ch sanh ÄÆ°á»£c ai táº·ng cÃ¢y ÄÃ n tháº§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45" y="4559787"/>
            <a:ext cx="3946155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841901" y="1743741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8645" y="1790997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26088" y="1790995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4980" y="4101806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0292" y="4130160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26088" y="4101806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08937" y="6407495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53250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" y="4518135"/>
            <a:ext cx="4227617" cy="233986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875389" y="6442506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75394" y="6442506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3958856" cy="2353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6636" y="1919045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4" name="Picture 3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64" y="0"/>
            <a:ext cx="3957379" cy="2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49886" y="1885997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0"/>
            <a:ext cx="4267201" cy="23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790452" y="1874364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8727"/>
            <a:ext cx="3971557" cy="23553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605645" y="4196808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28" y="2339101"/>
            <a:ext cx="3946155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533820" y="4186809"/>
            <a:ext cx="36804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27" y="2315351"/>
            <a:ext cx="4250773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802055" y="4198070"/>
            <a:ext cx="389945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4" name="Picture 13" descr="Káº¿t quáº£ hÃ¬nh áº£nh cho tháº¡ch sanh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95751"/>
            <a:ext cx="3930732" cy="22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566223" y="6442506"/>
            <a:ext cx="340153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0735" y="4583874"/>
            <a:ext cx="4049484" cy="22978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92368" y="6442506"/>
            <a:ext cx="352535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08" y="4620376"/>
            <a:ext cx="4249892" cy="22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1795124" y="6442506"/>
            <a:ext cx="396876" cy="4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1" y="120337"/>
            <a:ext cx="1641720" cy="227565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35362A-C8F8-AD48-8AB5-CC62E1161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46876"/>
              </p:ext>
            </p:extLst>
          </p:nvPr>
        </p:nvGraphicFramePr>
        <p:xfrm>
          <a:off x="211271" y="79022"/>
          <a:ext cx="11769458" cy="6628009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975624">
                  <a:extLst>
                    <a:ext uri="{9D8B030D-6E8A-4147-A177-3AD203B41FA5}">
                      <a16:colId xmlns:a16="http://schemas.microsoft.com/office/drawing/2014/main" val="4267750628"/>
                    </a:ext>
                  </a:extLst>
                </a:gridCol>
                <a:gridCol w="9793834">
                  <a:extLst>
                    <a:ext uri="{9D8B030D-6E8A-4147-A177-3AD203B41FA5}">
                      <a16:colId xmlns:a16="http://schemas.microsoft.com/office/drawing/2014/main" val="4262733961"/>
                    </a:ext>
                  </a:extLst>
                </a:gridCol>
              </a:tblGrid>
              <a:tr h="522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loại: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945224"/>
                  </a:ext>
                </a:extLst>
              </a:tr>
              <a:tr h="522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PTBĐ: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965498"/>
                  </a:ext>
                </a:extLst>
              </a:tr>
              <a:tr h="522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Ngôi kể: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494924"/>
                  </a:ext>
                </a:extLst>
              </a:tr>
              <a:tr h="1414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Nhân vật: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080852"/>
                  </a:ext>
                </a:extLst>
              </a:tr>
              <a:tr h="617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NV chính: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145699"/>
                  </a:ext>
                </a:extLst>
              </a:tr>
              <a:tr h="109164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Bố cục: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008845"/>
                  </a:ext>
                </a:extLst>
              </a:tr>
              <a:tr h="1091647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55671"/>
                  </a:ext>
                </a:extLst>
              </a:tr>
              <a:tr h="845233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013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3A8F038-720A-854C-882B-941257E04209}"/>
              </a:ext>
            </a:extLst>
          </p:cNvPr>
          <p:cNvSpPr txBox="1"/>
          <p:nvPr/>
        </p:nvSpPr>
        <p:spPr>
          <a:xfrm>
            <a:off x="5092700" y="55576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Cổ tích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CA85-861F-0245-9B9C-0CEC7DCF7519}"/>
              </a:ext>
            </a:extLst>
          </p:cNvPr>
          <p:cNvSpPr txBox="1"/>
          <p:nvPr/>
        </p:nvSpPr>
        <p:spPr>
          <a:xfrm>
            <a:off x="5092700" y="598946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E0D73-8846-D741-A89F-10DF74B7035C}"/>
              </a:ext>
            </a:extLst>
          </p:cNvPr>
          <p:cNvSpPr txBox="1"/>
          <p:nvPr/>
        </p:nvSpPr>
        <p:spPr>
          <a:xfrm>
            <a:off x="5092700" y="1122166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gôi thứ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63978-DE05-CB46-B8D3-318361596C56}"/>
              </a:ext>
            </a:extLst>
          </p:cNvPr>
          <p:cNvSpPr txBox="1"/>
          <p:nvPr/>
        </p:nvSpPr>
        <p:spPr>
          <a:xfrm>
            <a:off x="3143154" y="1680046"/>
            <a:ext cx="8110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Thạch Sanh, Lý Thông, mẹ Lý Thông, Công chúa, Thái tử con vua Thuỷ Tề, Chằn Tinh, Đại bàng, quân 18 nước chư hầu.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B8945-58F2-2547-923A-4FB6E058749A}"/>
              </a:ext>
            </a:extLst>
          </p:cNvPr>
          <p:cNvSpPr txBox="1"/>
          <p:nvPr/>
        </p:nvSpPr>
        <p:spPr>
          <a:xfrm>
            <a:off x="5092700" y="3159645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Thạch Sanh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EC1EB-1295-004F-9BAC-F764B00165F2}"/>
              </a:ext>
            </a:extLst>
          </p:cNvPr>
          <p:cNvSpPr txBox="1"/>
          <p:nvPr/>
        </p:nvSpPr>
        <p:spPr>
          <a:xfrm>
            <a:off x="2828544" y="3745785"/>
            <a:ext cx="8110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 (từ đầu đến “mọi phép thần thông”): Sự ra đời và lớn lên của Thạch Sanh.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3397A-C55B-CC43-BB59-B396BB762834}"/>
              </a:ext>
            </a:extLst>
          </p:cNvPr>
          <p:cNvSpPr txBox="1"/>
          <p:nvPr/>
        </p:nvSpPr>
        <p:spPr>
          <a:xfrm>
            <a:off x="2828543" y="4835095"/>
            <a:ext cx="8110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 (tiếp đến “kéo nhau về nước”): Những thử thách và chiến công của Thạch Sanh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0EB725-C364-1147-9AA0-8FE617099D27}"/>
              </a:ext>
            </a:extLst>
          </p:cNvPr>
          <p:cNvSpPr txBox="1"/>
          <p:nvPr/>
        </p:nvSpPr>
        <p:spPr>
          <a:xfrm>
            <a:off x="2839361" y="6082280"/>
            <a:ext cx="855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 (còn lại): Thạch Sanh được vua nhường ngôi.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826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1422</Words>
  <Application>Microsoft Macintosh PowerPoint</Application>
  <PresentationFormat>Widescreen</PresentationFormat>
  <Paragraphs>194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Wingdings</vt:lpstr>
      <vt:lpstr>Arial</vt:lpstr>
      <vt:lpstr>Symbol</vt:lpstr>
      <vt:lpstr>Calibri Light</vt:lpstr>
      <vt:lpstr>Comic Sans MS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Microsoft Office User</cp:lastModifiedBy>
  <cp:revision>143</cp:revision>
  <dcterms:created xsi:type="dcterms:W3CDTF">2018-08-07T05:25:16Z</dcterms:created>
  <dcterms:modified xsi:type="dcterms:W3CDTF">2024-09-25T03:25:42Z</dcterms:modified>
</cp:coreProperties>
</file>