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Lst>
  <p:notesMasterIdLst>
    <p:notesMasterId r:id="rId34"/>
  </p:notesMasterIdLst>
  <p:sldIdLst>
    <p:sldId id="390" r:id="rId12"/>
    <p:sldId id="419" r:id="rId13"/>
    <p:sldId id="437" r:id="rId14"/>
    <p:sldId id="438" r:id="rId15"/>
    <p:sldId id="434" r:id="rId16"/>
    <p:sldId id="293" r:id="rId17"/>
    <p:sldId id="394" r:id="rId18"/>
    <p:sldId id="428" r:id="rId19"/>
    <p:sldId id="439" r:id="rId20"/>
    <p:sldId id="395" r:id="rId21"/>
    <p:sldId id="396" r:id="rId22"/>
    <p:sldId id="440" r:id="rId23"/>
    <p:sldId id="441" r:id="rId24"/>
    <p:sldId id="442" r:id="rId25"/>
    <p:sldId id="415" r:id="rId26"/>
    <p:sldId id="420" r:id="rId27"/>
    <p:sldId id="445" r:id="rId28"/>
    <p:sldId id="446" r:id="rId29"/>
    <p:sldId id="443" r:id="rId30"/>
    <p:sldId id="444" r:id="rId31"/>
    <p:sldId id="421" r:id="rId32"/>
    <p:sldId id="262" r:id="rId33"/>
  </p:sldIdLst>
  <p:sldSz cx="12192000" cy="6858000"/>
  <p:notesSz cx="6858000" cy="9144000"/>
  <p:embeddedFontLst>
    <p:embeddedFont>
      <p:font typeface="Calibri" pitchFamily="34" charset="0"/>
      <p:regular r:id="rId35"/>
      <p:bold r:id="rId36"/>
      <p:italic r:id="rId37"/>
      <p:boldItalic r:id="rId38"/>
    </p:embeddedFont>
    <p:embeddedFont>
      <p:font typeface="Chu Van An" charset="0"/>
      <p:regular r:id="rId39"/>
      <p:bold r:id="rId40"/>
      <p:italic r:id="rId41"/>
      <p:boldItalic r:id="rId42"/>
    </p:embeddedFont>
    <p:embeddedFont>
      <p:font typeface="Calibri Light" pitchFamily="34" charset="0"/>
      <p:regular r:id="rId43"/>
      <p:italic r:id="rId44"/>
    </p:embeddedFont>
    <p:embeddedFont>
      <p:font typeface="VNI-Times" pitchFamily="2" charset="0"/>
      <p:regular r:id="rId45"/>
      <p:bold r:id="rId46"/>
      <p:italic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67" d="100"/>
          <a:sy n="67" d="100"/>
        </p:scale>
        <p:origin x="-132"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5.fntdata"/><Relationship Id="rId21" Type="http://schemas.openxmlformats.org/officeDocument/2006/relationships/slide" Target="slides/slide1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21/01/2024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xmlns=""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8" name="Chỗ dành sẵn cho Chân trang 7">
            <a:extLst>
              <a:ext uri="{FF2B5EF4-FFF2-40B4-BE49-F238E27FC236}">
                <a16:creationId xmlns:a16="http://schemas.microsoft.com/office/drawing/2014/main" xmlns=""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4" name="Chỗ dành sẵn cho Chân trang 3">
            <a:extLst>
              <a:ext uri="{FF2B5EF4-FFF2-40B4-BE49-F238E27FC236}">
                <a16:creationId xmlns:a16="http://schemas.microsoft.com/office/drawing/2014/main" xmlns=""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3" name="Chỗ dành sẵn cho Chân trang 2">
            <a:extLst>
              <a:ext uri="{FF2B5EF4-FFF2-40B4-BE49-F238E27FC236}">
                <a16:creationId xmlns:a16="http://schemas.microsoft.com/office/drawing/2014/main" xmlns=""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6" name="Chỗ dành sẵn cho Chân trang 5">
            <a:extLst>
              <a:ext uri="{FF2B5EF4-FFF2-40B4-BE49-F238E27FC236}">
                <a16:creationId xmlns:a16="http://schemas.microsoft.com/office/drawing/2014/main" xmlns=""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21/01/2024</a:t>
            </a:fld>
            <a:endParaRPr lang="vi-VN"/>
          </a:p>
        </p:txBody>
      </p:sp>
      <p:sp>
        <p:nvSpPr>
          <p:cNvPr id="5" name="Chỗ dành sẵn cho Chân trang 4">
            <a:extLst>
              <a:ext uri="{FF2B5EF4-FFF2-40B4-BE49-F238E27FC236}">
                <a16:creationId xmlns:a16="http://schemas.microsoft.com/office/drawing/2014/main" xmlns=""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xmlns=""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xmlns=""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xmlns=""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xmlns=""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xmlns=""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xmlns=""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xmlns=""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xmlns=""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xmlns=""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xmlns=""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xmlns=""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xmlns=""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xmlns=""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xmlns=""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xmlns=""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xmlns=""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xmlns=""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xmlns=""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xmlns=""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xmlns=""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xmlns=""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xmlns=""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xmlns=""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algn="ctr"/>
            <a:r>
              <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ÑEÁN DÖÏ GIÔØ </a:t>
            </a:r>
            <a:r>
              <a:rPr lang="en-US" sz="36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MOÂN TIN HỌC </a:t>
            </a:r>
            <a:r>
              <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LỚP 6 A</a:t>
            </a:r>
          </a:p>
        </p:txBody>
      </p:sp>
      <p:sp>
        <p:nvSpPr>
          <p:cNvPr id="7" name="Text Box 5">
            <a:extLst>
              <a:ext uri="{FF2B5EF4-FFF2-40B4-BE49-F238E27FC236}">
                <a16:creationId xmlns:a16="http://schemas.microsoft.com/office/drawing/2014/main" xmlns="" id="{67ABD392-80ED-40A7-BCA0-02D623CF2C04}"/>
              </a:ext>
            </a:extLst>
          </p:cNvPr>
          <p:cNvSpPr txBox="1">
            <a:spLocks noChangeArrowheads="1"/>
          </p:cNvSpPr>
          <p:nvPr/>
        </p:nvSpPr>
        <p:spPr bwMode="auto">
          <a:xfrm>
            <a:off x="1560807" y="318521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dirty="0">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xmlns="" id="{B2801ADD-39A9-4313-88C6-528A13508C45}"/>
              </a:ext>
            </a:extLst>
          </p:cNvPr>
          <p:cNvSpPr/>
          <p:nvPr/>
        </p:nvSpPr>
        <p:spPr>
          <a:xfrm>
            <a:off x="0" y="274782"/>
            <a:ext cx="11498731"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xmlns="" id="{67ABD392-80ED-40A7-BCA0-02D623CF2C04}"/>
              </a:ext>
            </a:extLst>
          </p:cNvPr>
          <p:cNvSpPr txBox="1">
            <a:spLocks noChangeArrowheads="1"/>
          </p:cNvSpPr>
          <p:nvPr/>
        </p:nvSpPr>
        <p:spPr bwMode="auto">
          <a:xfrm>
            <a:off x="0" y="5534561"/>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TRƯỜNG THCS </a:t>
            </a:r>
          </a:p>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Gv</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a:solidFill>
                  <a:srgbClr val="0000FF"/>
                </a:solidFill>
                <a:latin typeface="Times New Roman" panose="02020603050405020304" pitchFamily="18" charset="0"/>
                <a:cs typeface="Times New Roman" panose="02020603050405020304" pitchFamily="18" charset="0"/>
              </a:rPr>
              <a: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childTnLst>
                          </p:cTn>
                        </p:par>
                        <p:par>
                          <p:cTn id="34" fill="hold">
                            <p:stCondLst>
                              <p:cond delay="7500"/>
                            </p:stCondLst>
                            <p:childTnLst>
                              <p:par>
                                <p:cTn id="35" presetID="6" presetClass="emph" presetSubtype="0" fill="hold" grpId="0" nodeType="afterEffect">
                                  <p:stCondLst>
                                    <p:cond delay="0"/>
                                  </p:stCondLst>
                                  <p:childTnLst>
                                    <p:animScale>
                                      <p:cBhvr>
                                        <p:cTn id="36"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31864" y="643466"/>
            <a:ext cx="7172500"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Tìm hiểu về định dạng trang </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2" name="Explosion 2 1"/>
          <p:cNvSpPr/>
          <p:nvPr/>
        </p:nvSpPr>
        <p:spPr>
          <a:xfrm>
            <a:off x="31864" y="1302107"/>
            <a:ext cx="11792274" cy="4814913"/>
          </a:xfrm>
          <a:prstGeom prst="irregularSeal2">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itchFamily="18" charset="0"/>
                <a:cs typeface="Times New Roman" pitchFamily="18" charset="0"/>
              </a:rPr>
              <a:t>Quan sát hình sau các em hãy chỉ ra những thuộc tính nào để định dạng trang văn bản?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06" y="1310740"/>
            <a:ext cx="4010585" cy="3806623"/>
          </a:xfrm>
          <a:prstGeom prst="rect">
            <a:avLst/>
          </a:prstGeom>
        </p:spPr>
      </p:pic>
      <p:cxnSp>
        <p:nvCxnSpPr>
          <p:cNvPr id="16" name="Straight Arrow Connector 15"/>
          <p:cNvCxnSpPr/>
          <p:nvPr/>
        </p:nvCxnSpPr>
        <p:spPr>
          <a:xfrm flipV="1">
            <a:off x="3373821" y="1576552"/>
            <a:ext cx="1639613" cy="1576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77368" y="2680138"/>
            <a:ext cx="1639613" cy="3762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97174" y="4280851"/>
            <a:ext cx="1639613"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02581" y="4659224"/>
            <a:ext cx="2073092" cy="11403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275673" y="5117363"/>
            <a:ext cx="454646" cy="6822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7460432" y="4659223"/>
            <a:ext cx="989885" cy="11403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737711" y="4280852"/>
            <a:ext cx="3005379" cy="3783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947628" y="2868268"/>
            <a:ext cx="1944124" cy="188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7152103" y="1563928"/>
            <a:ext cx="1960366" cy="126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56745" y="1310740"/>
            <a:ext cx="2861369" cy="896432"/>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Lề trên</a:t>
            </a:r>
          </a:p>
        </p:txBody>
      </p:sp>
      <p:sp>
        <p:nvSpPr>
          <p:cNvPr id="38" name="Oval 37"/>
          <p:cNvSpPr/>
          <p:nvPr/>
        </p:nvSpPr>
        <p:spPr>
          <a:xfrm>
            <a:off x="31864" y="2317619"/>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Chiều cao</a:t>
            </a:r>
          </a:p>
        </p:txBody>
      </p:sp>
      <p:sp>
        <p:nvSpPr>
          <p:cNvPr id="39" name="Oval 38"/>
          <p:cNvSpPr/>
          <p:nvPr/>
        </p:nvSpPr>
        <p:spPr>
          <a:xfrm>
            <a:off x="341212" y="3774065"/>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Lề dưới</a:t>
            </a:r>
          </a:p>
        </p:txBody>
      </p:sp>
      <p:sp>
        <p:nvSpPr>
          <p:cNvPr id="40" name="Oval 39"/>
          <p:cNvSpPr/>
          <p:nvPr/>
        </p:nvSpPr>
        <p:spPr>
          <a:xfrm>
            <a:off x="435805" y="5271539"/>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Lề trái</a:t>
            </a:r>
          </a:p>
        </p:txBody>
      </p:sp>
      <p:sp>
        <p:nvSpPr>
          <p:cNvPr id="42" name="Oval 41"/>
          <p:cNvSpPr/>
          <p:nvPr/>
        </p:nvSpPr>
        <p:spPr>
          <a:xfrm>
            <a:off x="3582749" y="5475274"/>
            <a:ext cx="2861369" cy="1188209"/>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Chiều rộng</a:t>
            </a:r>
          </a:p>
        </p:txBody>
      </p:sp>
      <p:sp>
        <p:nvSpPr>
          <p:cNvPr id="44" name="Oval 43"/>
          <p:cNvSpPr/>
          <p:nvPr/>
        </p:nvSpPr>
        <p:spPr>
          <a:xfrm>
            <a:off x="7132478" y="5373406"/>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Lề phải</a:t>
            </a:r>
          </a:p>
        </p:txBody>
      </p:sp>
      <p:sp>
        <p:nvSpPr>
          <p:cNvPr id="45" name="Oval 44"/>
          <p:cNvSpPr/>
          <p:nvPr/>
        </p:nvSpPr>
        <p:spPr>
          <a:xfrm>
            <a:off x="8658250" y="4083330"/>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Tiêu đề dưới</a:t>
            </a:r>
          </a:p>
        </p:txBody>
      </p:sp>
      <p:sp>
        <p:nvSpPr>
          <p:cNvPr id="46" name="Oval 45"/>
          <p:cNvSpPr/>
          <p:nvPr/>
        </p:nvSpPr>
        <p:spPr>
          <a:xfrm>
            <a:off x="8658249" y="2382121"/>
            <a:ext cx="2861369" cy="1546942"/>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Phần nội dung văn bản</a:t>
            </a:r>
          </a:p>
        </p:txBody>
      </p:sp>
      <p:sp>
        <p:nvSpPr>
          <p:cNvPr id="47" name="Oval 46"/>
          <p:cNvSpPr/>
          <p:nvPr/>
        </p:nvSpPr>
        <p:spPr>
          <a:xfrm>
            <a:off x="8891752" y="933820"/>
            <a:ext cx="2861369" cy="139194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Tiêu đề trên</a:t>
            </a:r>
          </a:p>
        </p:txBody>
      </p:sp>
    </p:spTree>
    <p:extLst>
      <p:ext uri="{BB962C8B-B14F-4D97-AF65-F5344CB8AC3E}">
        <p14:creationId xmlns:p14="http://schemas.microsoft.com/office/powerpoint/2010/main" val="165409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fade">
                                      <p:cBhvr>
                                        <p:cTn id="111" dur="5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animBg="1"/>
      <p:bldP spid="2" grpId="1" animBg="1"/>
      <p:bldP spid="37" grpId="0" animBg="1"/>
      <p:bldP spid="38" grpId="0" animBg="1"/>
      <p:bldP spid="39" grpId="0" animBg="1"/>
      <p:bldP spid="40" grpId="0" animBg="1"/>
      <p:bldP spid="42" grpId="0" animBg="1"/>
      <p:bldP spid="44" grpId="0" animBg="1"/>
      <p:bldP spid="45" grpId="0" animBg="1"/>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 </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31864" y="643466"/>
            <a:ext cx="10909405"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Tìm hiểu về định dạng trang</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2" name="Explosion 1 1"/>
          <p:cNvSpPr/>
          <p:nvPr/>
        </p:nvSpPr>
        <p:spPr>
          <a:xfrm>
            <a:off x="788275" y="1302108"/>
            <a:ext cx="10152993" cy="4089699"/>
          </a:xfrm>
          <a:prstGeom prst="irregularSeal1">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itchFamily="18" charset="0"/>
                <a:cs typeface="Times New Roman" pitchFamily="18" charset="0"/>
              </a:rPr>
              <a:t>Em hãy quan sát hình sau và tìm hiểu công cụ định dạng trang trong hình?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297" y="1828800"/>
            <a:ext cx="8008882" cy="3563007"/>
          </a:xfrm>
          <a:prstGeom prst="rect">
            <a:avLst/>
          </a:prstGeom>
        </p:spPr>
      </p:pic>
      <p:cxnSp>
        <p:nvCxnSpPr>
          <p:cNvPr id="13" name="Straight Arrow Connector 12"/>
          <p:cNvCxnSpPr/>
          <p:nvPr/>
        </p:nvCxnSpPr>
        <p:spPr>
          <a:xfrm>
            <a:off x="1734207" y="2490952"/>
            <a:ext cx="1072055" cy="4729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00400" y="2963918"/>
            <a:ext cx="930166" cy="24278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3" idx="2"/>
          </p:cNvCxnSpPr>
          <p:nvPr/>
        </p:nvCxnSpPr>
        <p:spPr>
          <a:xfrm flipH="1">
            <a:off x="6022427" y="1570500"/>
            <a:ext cx="2301766" cy="8100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8324193" y="760407"/>
            <a:ext cx="3436883" cy="1620186"/>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Lệnh chọn khổ giấy</a:t>
            </a:r>
          </a:p>
        </p:txBody>
      </p:sp>
      <p:sp>
        <p:nvSpPr>
          <p:cNvPr id="25" name="Oval 24"/>
          <p:cNvSpPr/>
          <p:nvPr/>
        </p:nvSpPr>
        <p:spPr>
          <a:xfrm>
            <a:off x="1" y="1165453"/>
            <a:ext cx="1734206" cy="4226354"/>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Lệnh căn lề ( lề trên, dưới, trái, phải)</a:t>
            </a:r>
          </a:p>
        </p:txBody>
      </p:sp>
      <p:sp>
        <p:nvSpPr>
          <p:cNvPr id="26" name="Oval 25"/>
          <p:cNvSpPr/>
          <p:nvPr/>
        </p:nvSpPr>
        <p:spPr>
          <a:xfrm>
            <a:off x="1087820" y="5391807"/>
            <a:ext cx="3436883" cy="1620186"/>
          </a:xfrm>
          <a:prstGeom prst="ellipse">
            <a:avLst/>
          </a:prstGeom>
          <a:solidFill>
            <a:srgbClr val="FFC0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itchFamily="18" charset="0"/>
                <a:cs typeface="Times New Roman" pitchFamily="18" charset="0"/>
              </a:rPr>
              <a:t>Lệnh chọn hướng giấy</a:t>
            </a:r>
          </a:p>
        </p:txBody>
      </p:sp>
    </p:spTree>
    <p:extLst>
      <p:ext uri="{BB962C8B-B14F-4D97-AF65-F5344CB8AC3E}">
        <p14:creationId xmlns:p14="http://schemas.microsoft.com/office/powerpoint/2010/main" val="20505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animBg="1"/>
      <p:bldP spid="2" grpId="1" animBg="1"/>
      <p:bldP spid="23"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 </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5" name="Hộp Văn bản 5">
            <a:extLst>
              <a:ext uri="{FF2B5EF4-FFF2-40B4-BE49-F238E27FC236}">
                <a16:creationId xmlns:a16="http://schemas.microsoft.com/office/drawing/2014/main" xmlns="" id="{16336C16-5CCD-471A-A6C9-53B8EA177AE9}"/>
              </a:ext>
            </a:extLst>
          </p:cNvPr>
          <p:cNvSpPr txBox="1"/>
          <p:nvPr/>
        </p:nvSpPr>
        <p:spPr>
          <a:xfrm>
            <a:off x="31864" y="643466"/>
            <a:ext cx="10909405"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Tìm hiểu về định dạng trang</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864" y="1302108"/>
            <a:ext cx="11886867" cy="2008651"/>
          </a:xfrm>
          <a:prstGeom prst="rect">
            <a:avLst/>
          </a:prstGeom>
          <a:ln>
            <a:noFill/>
          </a:ln>
        </p:spPr>
        <p:txBody>
          <a:bodyPr vert="horz" wrap="square" lIns="91440" tIns="45720" rIns="91440" bIns="45720" rtlCol="0">
            <a:normAutofit/>
          </a:bodyPr>
          <a:lstStyle/>
          <a:p>
            <a:pPr algn="just"/>
            <a:r>
              <a:rPr lang="en-US" sz="3200">
                <a:solidFill>
                  <a:srgbClr val="FF0000"/>
                </a:solidFill>
                <a:latin typeface="Times New Roman" pitchFamily="18" charset="0"/>
                <a:cs typeface="Times New Roman" pitchFamily="18" charset="0"/>
              </a:rPr>
              <a:t>- Định dạng trang là công việc chủ yếu của trình bày trang văn bản. Định dạng trang là xác định lề trên, lề dưới, lề trái, lề phải của trang văn bản.</a:t>
            </a:r>
          </a:p>
          <a:p>
            <a:pPr algn="just"/>
            <a:endParaRPr lang="en-US" b="1">
              <a:solidFill>
                <a:srgbClr val="0000FF"/>
              </a:solidFill>
            </a:endParaRPr>
          </a:p>
        </p:txBody>
      </p:sp>
      <p:sp>
        <p:nvSpPr>
          <p:cNvPr id="8" name="Oval Callout 7"/>
          <p:cNvSpPr/>
          <p:nvPr/>
        </p:nvSpPr>
        <p:spPr>
          <a:xfrm>
            <a:off x="409903" y="1302109"/>
            <a:ext cx="10941269" cy="4846444"/>
          </a:xfrm>
          <a:prstGeom prst="wedgeEllipseCallout">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cs typeface="Times New Roman" pitchFamily="18" charset="0"/>
              </a:rPr>
              <a:t>Vậy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tính</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bạn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cùng</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ô </a:t>
            </a:r>
            <a:r>
              <a:rPr lang="en-US" sz="4000" dirty="0"/>
              <a: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0112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 </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5" name="Hộp Văn bản 5">
            <a:extLst>
              <a:ext uri="{FF2B5EF4-FFF2-40B4-BE49-F238E27FC236}">
                <a16:creationId xmlns:a16="http://schemas.microsoft.com/office/drawing/2014/main" xmlns="" id="{16336C16-5CCD-471A-A6C9-53B8EA177AE9}"/>
              </a:ext>
            </a:extLst>
          </p:cNvPr>
          <p:cNvSpPr txBox="1"/>
          <p:nvPr/>
        </p:nvSpPr>
        <p:spPr>
          <a:xfrm>
            <a:off x="31864" y="643466"/>
            <a:ext cx="10909405"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Tìm hiểu về định dạng trang</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864" y="1302108"/>
            <a:ext cx="11886867" cy="5130223"/>
          </a:xfrm>
          <a:prstGeom prst="rect">
            <a:avLst/>
          </a:prstGeom>
          <a:ln>
            <a:noFill/>
          </a:ln>
        </p:spPr>
        <p:txBody>
          <a:bodyPr vert="horz" wrap="square" lIns="91440" tIns="45720" rIns="91440" bIns="45720" rtlCol="0">
            <a:normAutofit/>
          </a:bodyPr>
          <a:lstStyle/>
          <a:p>
            <a:pPr lvl="0">
              <a:lnSpc>
                <a:spcPct val="150000"/>
              </a:lnSpc>
            </a:pPr>
            <a:r>
              <a:rPr lang="en-US" sz="3600" dirty="0">
                <a:latin typeface="Times New Roman" pitchFamily="18" charset="0"/>
                <a:cs typeface="Times New Roman" pitchFamily="18" charset="0"/>
              </a:rPr>
              <a:t>B1: </a:t>
            </a:r>
            <a:r>
              <a:rPr lang="en-US" sz="3600" dirty="0" err="1">
                <a:latin typeface="Times New Roman" pitchFamily="18" charset="0"/>
                <a:cs typeface="Times New Roman" pitchFamily="18" charset="0"/>
              </a:rPr>
              <a:t>Đặt</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trỏ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endParaRPr lang="en-US" sz="3600" dirty="0">
              <a:latin typeface="Times New Roman" pitchFamily="18" charset="0"/>
              <a:cs typeface="Times New Roman" pitchFamily="18" charset="0"/>
            </a:endParaRPr>
          </a:p>
          <a:p>
            <a:pPr lvl="0">
              <a:lnSpc>
                <a:spcPct val="150000"/>
              </a:lnSpc>
            </a:pPr>
            <a:r>
              <a:rPr lang="en-US" sz="3600" dirty="0">
                <a:latin typeface="Times New Roman" pitchFamily="18" charset="0"/>
                <a:cs typeface="Times New Roman" pitchFamily="18" charset="0"/>
              </a:rPr>
              <a:t>B2: </a:t>
            </a:r>
            <a:r>
              <a:rPr lang="en-US" sz="3600" dirty="0" err="1">
                <a:latin typeface="Times New Roman" pitchFamily="18" charset="0"/>
                <a:cs typeface="Times New Roman" pitchFamily="18" charset="0"/>
              </a:rPr>
              <a:t>Nháy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a:t>
            </a:r>
          </a:p>
          <a:p>
            <a:pPr>
              <a:lnSpc>
                <a:spcPct val="150000"/>
              </a:lnSpc>
            </a:pPr>
            <a:r>
              <a:rPr lang="en-US" sz="3600" dirty="0">
                <a:latin typeface="Times New Roman" pitchFamily="18" charset="0"/>
                <a:cs typeface="Times New Roman" pitchFamily="18" charset="0"/>
              </a:rPr>
              <a:t>B3: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Nháy</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chuột</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lệnh</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mẫu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phù</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hợp</a:t>
            </a:r>
            <a:r>
              <a:rPr lang="en-US" sz="3600" dirty="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7" name="Rectangle 6"/>
          <p:cNvSpPr/>
          <p:nvPr/>
        </p:nvSpPr>
        <p:spPr>
          <a:xfrm>
            <a:off x="5486566" y="2234760"/>
            <a:ext cx="4035806" cy="879653"/>
          </a:xfrm>
          <a:prstGeom prst="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a:t>
            </a:r>
          </a:p>
        </p:txBody>
      </p:sp>
      <p:sp>
        <p:nvSpPr>
          <p:cNvPr id="8" name="Rectangle 7"/>
          <p:cNvSpPr/>
          <p:nvPr/>
        </p:nvSpPr>
        <p:spPr>
          <a:xfrm>
            <a:off x="4114965" y="3124267"/>
            <a:ext cx="2243960" cy="685800"/>
          </a:xfrm>
          <a:prstGeom prst="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a:t>
            </a:r>
          </a:p>
        </p:txBody>
      </p:sp>
      <p:sp>
        <p:nvSpPr>
          <p:cNvPr id="9" name="Rectangle 8"/>
          <p:cNvSpPr/>
          <p:nvPr/>
        </p:nvSpPr>
        <p:spPr>
          <a:xfrm>
            <a:off x="7998453" y="3963851"/>
            <a:ext cx="3920278" cy="685800"/>
          </a:xfrm>
          <a:prstGeom prst="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itchFamily="18" charset="0"/>
                <a:cs typeface="Times New Roman" pitchFamily="18" charset="0"/>
              </a:rPr>
              <a:t>?</a:t>
            </a:r>
          </a:p>
        </p:txBody>
      </p:sp>
      <p:sp>
        <p:nvSpPr>
          <p:cNvPr id="10" name="TextBox 9"/>
          <p:cNvSpPr txBox="1"/>
          <p:nvPr/>
        </p:nvSpPr>
        <p:spPr>
          <a:xfrm>
            <a:off x="5486566" y="2234760"/>
            <a:ext cx="4508772" cy="685800"/>
          </a:xfrm>
          <a:prstGeom prst="rect">
            <a:avLst/>
          </a:prstGeom>
          <a:ln>
            <a:noFill/>
          </a:ln>
        </p:spPr>
        <p:txBody>
          <a:bodyPr vert="horz" wrap="square" lIns="91440" tIns="45720" rIns="91440" bIns="45720" rtlCol="0">
            <a:normAutofit/>
          </a:bodyPr>
          <a:lstStyle/>
          <a:p>
            <a:pPr lvl="0" algn="just"/>
            <a:r>
              <a:rPr lang="en-US" sz="3600" b="1" dirty="0">
                <a:solidFill>
                  <a:srgbClr val="FF0000"/>
                </a:solidFill>
                <a:latin typeface="Times New Roman" pitchFamily="18" charset="0"/>
                <a:cs typeface="Times New Roman" pitchFamily="18" charset="0"/>
              </a:rPr>
              <a:t>Page </a:t>
            </a:r>
            <a:r>
              <a:rPr lang="en-US" sz="3600" b="1" dirty="0" smtClean="0">
                <a:solidFill>
                  <a:srgbClr val="FF0000"/>
                </a:solidFill>
                <a:latin typeface="Times New Roman" pitchFamily="18" charset="0"/>
                <a:cs typeface="Times New Roman" pitchFamily="18" charset="0"/>
              </a:rPr>
              <a:t>Layout</a:t>
            </a:r>
            <a:endParaRPr lang="en-US" sz="3600" dirty="0">
              <a:solidFill>
                <a:srgbClr val="FF0000"/>
              </a:solidFill>
              <a:latin typeface="Times New Roman" pitchFamily="18" charset="0"/>
              <a:cs typeface="Times New Roman" pitchFamily="18" charset="0"/>
            </a:endParaRPr>
          </a:p>
          <a:p>
            <a:pPr algn="just"/>
            <a:endParaRPr lang="en-US" sz="3600" b="1" dirty="0">
              <a:solidFill>
                <a:srgbClr val="FF0000"/>
              </a:solidFill>
              <a:latin typeface="Times New Roman" pitchFamily="18" charset="0"/>
              <a:cs typeface="Times New Roman" pitchFamily="18" charset="0"/>
            </a:endParaRPr>
          </a:p>
        </p:txBody>
      </p:sp>
      <p:sp>
        <p:nvSpPr>
          <p:cNvPr id="11" name="TextBox 10"/>
          <p:cNvSpPr txBox="1"/>
          <p:nvPr/>
        </p:nvSpPr>
        <p:spPr>
          <a:xfrm>
            <a:off x="4114965" y="3181419"/>
            <a:ext cx="2474938" cy="685800"/>
          </a:xfrm>
          <a:prstGeom prst="rect">
            <a:avLst/>
          </a:prstGeom>
          <a:ln>
            <a:noFill/>
          </a:ln>
        </p:spPr>
        <p:txBody>
          <a:bodyPr vert="horz" wrap="square" lIns="91440" tIns="45720" rIns="91440" bIns="45720" rtlCol="0">
            <a:normAutofit/>
          </a:bodyPr>
          <a:lstStyle/>
          <a:p>
            <a:pPr lvl="0" algn="just"/>
            <a:r>
              <a:rPr lang="en-US" sz="3600" b="1" dirty="0" smtClean="0">
                <a:solidFill>
                  <a:srgbClr val="FF0000"/>
                </a:solidFill>
                <a:latin typeface="Times New Roman" pitchFamily="18" charset="0"/>
                <a:cs typeface="Times New Roman" pitchFamily="18" charset="0"/>
              </a:rPr>
              <a:t>Page Setup</a:t>
            </a:r>
            <a:endParaRPr lang="en-US" sz="3600" dirty="0">
              <a:solidFill>
                <a:srgbClr val="FF0000"/>
              </a:solidFill>
              <a:latin typeface="Times New Roman" pitchFamily="18" charset="0"/>
              <a:cs typeface="Times New Roman" pitchFamily="18" charset="0"/>
            </a:endParaRPr>
          </a:p>
          <a:p>
            <a:pPr algn="just"/>
            <a:endParaRPr lang="en-US" sz="3600" b="1" dirty="0">
              <a:solidFill>
                <a:srgbClr val="FF0000"/>
              </a:solidFill>
              <a:latin typeface="Times New Roman" pitchFamily="18" charset="0"/>
              <a:cs typeface="Times New Roman" pitchFamily="18" charset="0"/>
            </a:endParaRPr>
          </a:p>
        </p:txBody>
      </p:sp>
      <p:sp>
        <p:nvSpPr>
          <p:cNvPr id="12" name="TextBox 11"/>
          <p:cNvSpPr txBox="1"/>
          <p:nvPr/>
        </p:nvSpPr>
        <p:spPr>
          <a:xfrm>
            <a:off x="7295655" y="3835687"/>
            <a:ext cx="4782042" cy="1333363"/>
          </a:xfrm>
          <a:prstGeom prst="rect">
            <a:avLst/>
          </a:prstGeom>
          <a:ln>
            <a:noFill/>
          </a:ln>
        </p:spPr>
        <p:txBody>
          <a:bodyPr vert="horz" wrap="square" lIns="91440" tIns="45720" rIns="91440" bIns="45720" rtlCol="0">
            <a:noAutofit/>
          </a:bodyPr>
          <a:lstStyle/>
          <a:p>
            <a:pPr lvl="0" algn="just"/>
            <a:r>
              <a:rPr lang="en-US" sz="3600" b="1" dirty="0" err="1">
                <a:solidFill>
                  <a:srgbClr val="FF0000"/>
                </a:solidFill>
                <a:latin typeface="Times New Roman" pitchFamily="18" charset="0"/>
                <a:cs typeface="Times New Roman" pitchFamily="18" charset="0"/>
              </a:rPr>
              <a:t>chọn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hướng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giấy</a:t>
            </a:r>
            <a:r>
              <a:rPr lang="en-US" sz="3600" b="1" dirty="0">
                <a:solidFill>
                  <a:srgbClr val="FF0000"/>
                </a:solidFill>
                <a:latin typeface="Times New Roman" pitchFamily="18" charset="0"/>
                <a:cs typeface="Times New Roman" pitchFamily="18" charset="0"/>
              </a:rPr>
              <a:t> in, </a:t>
            </a:r>
            <a:r>
              <a:rPr lang="en-US" sz="3600" b="1" dirty="0" err="1">
                <a:solidFill>
                  <a:srgbClr val="FF0000"/>
                </a:solidFill>
                <a:latin typeface="Times New Roman" pitchFamily="18" charset="0"/>
                <a:cs typeface="Times New Roman" pitchFamily="18" charset="0"/>
              </a:rPr>
              <a:t>lệnh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khổ</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giấy</a:t>
            </a:r>
            <a:endParaRPr lang="en-US" sz="3600" b="1" dirty="0">
              <a:solidFill>
                <a:srgbClr val="FF0000"/>
              </a:solidFill>
              <a:latin typeface="Times New Roman" pitchFamily="18" charset="0"/>
              <a:cs typeface="Times New Roman" pitchFamily="18" charset="0"/>
            </a:endParaRPr>
          </a:p>
          <a:p>
            <a:pPr algn="just"/>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91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7" grpId="1" animBg="1"/>
      <p:bldP spid="8" grpId="0" animBg="1"/>
      <p:bldP spid="8" grpId="1" animBg="1"/>
      <p:bldP spid="9" grpId="0" animBg="1"/>
      <p:bldP spid="9" grpId="1" animBg="1"/>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7CE9DA1-CFCC-44CF-A3CB-81107D528218}"/>
              </a:ext>
            </a:extLst>
          </p:cNvPr>
          <p:cNvSpPr txBox="1"/>
          <p:nvPr/>
        </p:nvSpPr>
        <p:spPr>
          <a:xfrm>
            <a:off x="0" y="16934"/>
            <a:ext cx="12192000" cy="743473"/>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 </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5" name="Hộp Văn bản 5">
            <a:extLst>
              <a:ext uri="{FF2B5EF4-FFF2-40B4-BE49-F238E27FC236}">
                <a16:creationId xmlns:a16="http://schemas.microsoft.com/office/drawing/2014/main" xmlns="" id="{16336C16-5CCD-471A-A6C9-53B8EA177AE9}"/>
              </a:ext>
            </a:extLst>
          </p:cNvPr>
          <p:cNvSpPr txBox="1"/>
          <p:nvPr/>
        </p:nvSpPr>
        <p:spPr>
          <a:xfrm>
            <a:off x="31864" y="643466"/>
            <a:ext cx="10909405"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cs typeface="Times New Roman" panose="02020603050405020304" pitchFamily="18" charset="0"/>
              </a:rPr>
              <a:t>3. In văn bản</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144110" y="1256711"/>
            <a:ext cx="9017876" cy="2999979"/>
          </a:xfrm>
          <a:prstGeom prst="cloudCallout">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itchFamily="18" charset="0"/>
                <a:cs typeface="Times New Roman" pitchFamily="18" charset="0"/>
              </a:rPr>
              <a:t>Các em quan sát hình sau. Để in văn bản ta thực hiện như thế nào?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041" y="950088"/>
            <a:ext cx="7409793" cy="5722627"/>
          </a:xfrm>
          <a:prstGeom prst="rect">
            <a:avLst/>
          </a:prstGeom>
        </p:spPr>
      </p:pic>
      <p:sp>
        <p:nvSpPr>
          <p:cNvPr id="8" name="TextBox 7"/>
          <p:cNvSpPr txBox="1"/>
          <p:nvPr/>
        </p:nvSpPr>
        <p:spPr>
          <a:xfrm>
            <a:off x="472966" y="1256711"/>
            <a:ext cx="11161986" cy="5144089"/>
          </a:xfrm>
          <a:prstGeom prst="rect">
            <a:avLst/>
          </a:prstGeom>
          <a:ln>
            <a:noFill/>
          </a:ln>
        </p:spPr>
        <p:txBody>
          <a:bodyPr vert="horz" wrap="square" lIns="91440" tIns="45720" rIns="91440" bIns="45720" rtlCol="0">
            <a:normAutofit/>
          </a:bodyPr>
          <a:lstStyle/>
          <a:p>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ấn</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B1: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a:t>
            </a:r>
            <a:r>
              <a:rPr lang="en-US" sz="3600" b="1" dirty="0">
                <a:latin typeface="Times New Roman" pitchFamily="18" charset="0"/>
                <a:cs typeface="Times New Roman" pitchFamily="18" charset="0"/>
              </a:rPr>
              <a:t>File</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cụ</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B2: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a:t>
            </a:r>
            <a:r>
              <a:rPr lang="en-US" sz="3600" b="1" dirty="0">
                <a:latin typeface="Times New Roman" pitchFamily="18" charset="0"/>
                <a:cs typeface="Times New Roman" pitchFamily="18" charset="0"/>
              </a:rPr>
              <a:t>Print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B3: </a:t>
            </a:r>
            <a:r>
              <a:rPr lang="en-US" sz="3600" dirty="0" err="1">
                <a:latin typeface="Times New Roman" pitchFamily="18" charset="0"/>
                <a:cs typeface="Times New Roman" pitchFamily="18" charset="0"/>
              </a:rPr>
              <a:t>Bảng</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máy</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phạm</a:t>
            </a:r>
            <a:r>
              <a:rPr lang="en-US" sz="3600" dirty="0">
                <a:latin typeface="Times New Roman" pitchFamily="18" charset="0"/>
                <a:cs typeface="Times New Roman" pitchFamily="18" charset="0"/>
              </a:rPr>
              <a:t> vi in,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B4: Ra </a:t>
            </a:r>
            <a:r>
              <a:rPr lang="en-US" sz="3600" dirty="0" err="1">
                <a:latin typeface="Times New Roman" pitchFamily="18" charset="0"/>
                <a:cs typeface="Times New Roman" pitchFamily="18" charset="0"/>
              </a:rPr>
              <a:t>lệnh</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nút</a:t>
            </a:r>
            <a:r>
              <a:rPr lang="en-US" sz="3600" dirty="0">
                <a:latin typeface="Times New Roman" pitchFamily="18" charset="0"/>
                <a:cs typeface="Times New Roman" pitchFamily="18" charset="0"/>
              </a:rPr>
              <a:t> </a:t>
            </a:r>
            <a:r>
              <a:rPr lang="en-US" sz="3600" b="1" dirty="0">
                <a:latin typeface="Times New Roman" pitchFamily="18" charset="0"/>
                <a:cs typeface="Times New Roman" pitchFamily="18" charset="0"/>
              </a:rPr>
              <a:t>Print</a:t>
            </a:r>
            <a:endParaRPr lang="en-US" sz="3600" dirty="0">
              <a:latin typeface="Times New Roman" pitchFamily="18" charset="0"/>
              <a:cs typeface="Times New Roman" pitchFamily="18" charset="0"/>
            </a:endParaRPr>
          </a:p>
          <a:p>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ý: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phải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máy</a:t>
            </a:r>
            <a:r>
              <a:rPr lang="en-US" sz="3600" dirty="0">
                <a:latin typeface="Times New Roman" pitchFamily="18" charset="0"/>
                <a:cs typeface="Times New Roman" pitchFamily="18" charset="0"/>
              </a:rPr>
              <a:t> in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máy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tùy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a:t>
            </a:r>
          </a:p>
          <a:p>
            <a:pPr algn="just"/>
            <a:endParaRPr lang="en-US" sz="3600" b="1" dirty="0">
              <a:solidFill>
                <a:srgbClr val="0000FF"/>
              </a:solidFill>
              <a:latin typeface="Times New Roman" pitchFamily="18" charset="0"/>
              <a:cs typeface="Times New Roman" pitchFamily="18" charset="0"/>
            </a:endParaRPr>
          </a:p>
        </p:txBody>
      </p:sp>
      <p:sp>
        <p:nvSpPr>
          <p:cNvPr id="2" name="TextBox 1"/>
          <p:cNvSpPr txBox="1"/>
          <p:nvPr/>
        </p:nvSpPr>
        <p:spPr>
          <a:xfrm>
            <a:off x="10186988" y="1089407"/>
            <a:ext cx="1800225" cy="764412"/>
          </a:xfrm>
          <a:prstGeom prst="rect">
            <a:avLst/>
          </a:prstGeom>
          <a:ln>
            <a:noFill/>
          </a:ln>
        </p:spPr>
        <p:txBody>
          <a:bodyPr vert="horz" wrap="square" lIns="91440" tIns="45720" rIns="91440" bIns="45720" rtlCol="0">
            <a:normAutofit/>
          </a:bodyPr>
          <a:lstStyle/>
          <a:p>
            <a:pPr algn="just"/>
            <a:r>
              <a:rPr lang="en-US" b="1" dirty="0" err="1" smtClean="0">
                <a:solidFill>
                  <a:srgbClr val="0000FF"/>
                </a:solidFill>
              </a:rPr>
              <a:t>Lệnh</a:t>
            </a:r>
            <a:r>
              <a:rPr lang="en-US" b="1" dirty="0" smtClean="0">
                <a:solidFill>
                  <a:srgbClr val="0000FF"/>
                </a:solidFill>
              </a:rPr>
              <a:t> in </a:t>
            </a:r>
            <a:r>
              <a:rPr lang="en-US" b="1" dirty="0" err="1" smtClean="0">
                <a:solidFill>
                  <a:srgbClr val="0000FF"/>
                </a:solidFill>
              </a:rPr>
              <a:t>văn</a:t>
            </a:r>
            <a:r>
              <a:rPr lang="en-US" b="1" dirty="0" smtClean="0">
                <a:solidFill>
                  <a:srgbClr val="0000FF"/>
                </a:solidFill>
              </a:rPr>
              <a:t> </a:t>
            </a:r>
            <a:r>
              <a:rPr lang="en-US" b="1" dirty="0" err="1" smtClean="0">
                <a:solidFill>
                  <a:srgbClr val="0000FF"/>
                </a:solidFill>
              </a:rPr>
              <a:t>bản</a:t>
            </a:r>
            <a:endParaRPr lang="en-US" b="1" dirty="0">
              <a:solidFill>
                <a:srgbClr val="0000FF"/>
              </a:solidFill>
            </a:endParaRPr>
          </a:p>
        </p:txBody>
      </p:sp>
      <p:cxnSp>
        <p:nvCxnSpPr>
          <p:cNvPr id="9" name="Straight Arrow Connector 8"/>
          <p:cNvCxnSpPr/>
          <p:nvPr/>
        </p:nvCxnSpPr>
        <p:spPr>
          <a:xfrm flipH="1">
            <a:off x="7358063" y="1471613"/>
            <a:ext cx="2828925" cy="242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7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11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800"/>
                                        <p:tgtEl>
                                          <p:spTgt spid="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ircle(in)">
                                      <p:cBhvr>
                                        <p:cTn id="35" dur="1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P spid="8" grpId="0"/>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45" y="2482101"/>
            <a:ext cx="10868891" cy="1297420"/>
          </a:xfrm>
        </p:spPr>
        <p:txBody>
          <a:bodyPr numCol="1"/>
          <a:lstStyle/>
          <a:p>
            <a:pPr algn="ctr"/>
            <a:r>
              <a:rPr lang="en-US" sz="6000">
                <a:solidFill>
                  <a:srgbClr val="FF0000"/>
                </a:solidFill>
                <a:latin typeface="Times New Roman" panose="02020603050405020304" pitchFamily="18" charset="0"/>
                <a:cs typeface="Times New Roman" panose="02020603050405020304" pitchFamily="18" charset="0"/>
              </a:rPr>
              <a:t>LUYỆN </a:t>
            </a:r>
            <a:r>
              <a:rPr lang="en-US" sz="6000" dirty="0">
                <a:solidFill>
                  <a:srgbClr val="FF0000"/>
                </a:solidFill>
                <a:latin typeface="Times New Roman" panose="02020603050405020304" pitchFamily="18" charset="0"/>
                <a:cs typeface="Times New Roman" panose="02020603050405020304" pitchFamily="18" charset="0"/>
              </a:rPr>
              <a:t>TẬP</a:t>
            </a:r>
          </a:p>
        </p:txBody>
      </p:sp>
    </p:spTree>
    <p:extLst>
      <p:ext uri="{BB962C8B-B14F-4D97-AF65-F5344CB8AC3E}">
        <p14:creationId xmlns:p14="http://schemas.microsoft.com/office/powerpoint/2010/main" val="3730675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837" y="48908"/>
            <a:ext cx="12081164" cy="1969078"/>
          </a:xfrm>
          <a:prstGeom prst="rect">
            <a:avLst/>
          </a:prstGeom>
        </p:spPr>
        <p:txBody>
          <a:bodyPr numCol="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Times New Roman" panose="02020603050405020304" pitchFamily="18" charset="0"/>
                <a:cs typeface="Times New Roman" panose="02020603050405020304" pitchFamily="18" charset="0"/>
              </a:rPr>
              <a:t>Ai nhanh hơn.</a:t>
            </a:r>
          </a:p>
          <a:p>
            <a:r>
              <a:rPr lang="en-US" sz="3200">
                <a:solidFill>
                  <a:srgbClr val="FF0000"/>
                </a:solidFill>
                <a:latin typeface="Times New Roman" panose="02020603050405020304" pitchFamily="18" charset="0"/>
                <a:cs typeface="Times New Roman" panose="02020603050405020304" pitchFamily="18" charset="0"/>
              </a:rPr>
              <a:t>Luật chơi: Mỗi đội gồm 4 bạn chơi. Các đội trong tay có các đáp án A, B, C, D. Nhiệm vụ của đội đọc câu hỏi, thảo luận và lựa chọn giơ  đáp án lên. Đội nào có đáp án đúng và nhanh nhất sẽ được thưởng.</a:t>
            </a:r>
            <a:endParaRPr lang="en-US" sz="32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endParaRPr lang="en-US" sz="2800" dirty="0"/>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10837" y="48908"/>
            <a:ext cx="3767480"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Câu hỏi 1:</a:t>
            </a:r>
          </a:p>
        </p:txBody>
      </p:sp>
      <p:sp>
        <p:nvSpPr>
          <p:cNvPr id="8" name="Rectangle 7"/>
          <p:cNvSpPr/>
          <p:nvPr/>
        </p:nvSpPr>
        <p:spPr>
          <a:xfrm>
            <a:off x="110836" y="1147344"/>
            <a:ext cx="11776363"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Để định dạng đoạn văn em sử dụng hộp thoại nào?</a:t>
            </a:r>
          </a:p>
        </p:txBody>
      </p:sp>
      <p:sp>
        <p:nvSpPr>
          <p:cNvPr id="9" name="Oval 8"/>
          <p:cNvSpPr/>
          <p:nvPr/>
        </p:nvSpPr>
        <p:spPr>
          <a:xfrm>
            <a:off x="127626" y="2177143"/>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A</a:t>
            </a:r>
          </a:p>
        </p:txBody>
      </p:sp>
      <p:sp>
        <p:nvSpPr>
          <p:cNvPr id="10" name="Rounded Rectangle 9"/>
          <p:cNvSpPr/>
          <p:nvPr/>
        </p:nvSpPr>
        <p:spPr>
          <a:xfrm>
            <a:off x="1237969" y="2177143"/>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Home/ Font.</a:t>
            </a:r>
          </a:p>
        </p:txBody>
      </p:sp>
      <p:sp>
        <p:nvSpPr>
          <p:cNvPr id="11" name="Oval 10"/>
          <p:cNvSpPr/>
          <p:nvPr/>
        </p:nvSpPr>
        <p:spPr>
          <a:xfrm>
            <a:off x="127625" y="3281360"/>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B</a:t>
            </a:r>
          </a:p>
        </p:txBody>
      </p:sp>
      <p:sp>
        <p:nvSpPr>
          <p:cNvPr id="13" name="Rounded Rectangle 12"/>
          <p:cNvSpPr/>
          <p:nvPr/>
        </p:nvSpPr>
        <p:spPr>
          <a:xfrm>
            <a:off x="1237968" y="3281360"/>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Insert/ Paragraph.</a:t>
            </a:r>
          </a:p>
        </p:txBody>
      </p:sp>
      <p:sp>
        <p:nvSpPr>
          <p:cNvPr id="14" name="Oval 13"/>
          <p:cNvSpPr/>
          <p:nvPr/>
        </p:nvSpPr>
        <p:spPr>
          <a:xfrm>
            <a:off x="127624" y="4390832"/>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C</a:t>
            </a:r>
          </a:p>
        </p:txBody>
      </p:sp>
      <p:sp>
        <p:nvSpPr>
          <p:cNvPr id="15" name="Rounded Rectangle 14"/>
          <p:cNvSpPr/>
          <p:nvPr/>
        </p:nvSpPr>
        <p:spPr>
          <a:xfrm>
            <a:off x="1237967" y="4390832"/>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Home/ Paragraph.</a:t>
            </a:r>
          </a:p>
        </p:txBody>
      </p:sp>
      <p:sp>
        <p:nvSpPr>
          <p:cNvPr id="16" name="Oval 15"/>
          <p:cNvSpPr/>
          <p:nvPr/>
        </p:nvSpPr>
        <p:spPr>
          <a:xfrm>
            <a:off x="127626" y="5480023"/>
            <a:ext cx="1110343" cy="10882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D</a:t>
            </a:r>
          </a:p>
        </p:txBody>
      </p:sp>
      <p:sp>
        <p:nvSpPr>
          <p:cNvPr id="17" name="Rounded Rectangle 16"/>
          <p:cNvSpPr/>
          <p:nvPr/>
        </p:nvSpPr>
        <p:spPr>
          <a:xfrm>
            <a:off x="1237969" y="5480024"/>
            <a:ext cx="10954031" cy="13779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File/ Paragraph.</a:t>
            </a:r>
          </a:p>
        </p:txBody>
      </p:sp>
    </p:spTree>
    <p:extLst>
      <p:ext uri="{BB962C8B-B14F-4D97-AF65-F5344CB8AC3E}">
        <p14:creationId xmlns:p14="http://schemas.microsoft.com/office/powerpoint/2010/main" val="14694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iterate type="lt">
                                    <p:tmPct val="0"/>
                                  </p:iterate>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mph" presetSubtype="0" grpId="1" nodeType="clickEffect">
                                  <p:stCondLst>
                                    <p:cond delay="0"/>
                                  </p:stCondLst>
                                  <p:iterate type="lt">
                                    <p:tmAbs val="25"/>
                                  </p:iterate>
                                  <p:childTnLst>
                                    <p:set>
                                      <p:cBhvr override="childStyle">
                                        <p:cTn id="58" dur="indefinite"/>
                                        <p:tgtEl>
                                          <p:spTgt spid="14"/>
                                        </p:tgtEl>
                                        <p:attrNameLst>
                                          <p:attrName>style.fontWeight</p:attrName>
                                        </p:attrNameLst>
                                      </p:cBhvr>
                                      <p:to>
                                        <p:strVal val="bold"/>
                                      </p:to>
                                    </p:set>
                                  </p:childTnLst>
                                </p:cTn>
                              </p:par>
                              <p:par>
                                <p:cTn id="59" presetID="15" presetClass="emph" presetSubtype="0" grpId="1" nodeType="withEffect">
                                  <p:stCondLst>
                                    <p:cond delay="0"/>
                                  </p:stCondLst>
                                  <p:iterate type="lt">
                                    <p:tmAbs val="25"/>
                                  </p:iterate>
                                  <p:childTnLst>
                                    <p:set>
                                      <p:cBhvr override="childStyle">
                                        <p:cTn id="60"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animBg="1"/>
      <p:bldP spid="8" grpId="0" animBg="1"/>
      <p:bldP spid="9" grpId="0" animBg="1"/>
      <p:bldP spid="10" grpId="0" animBg="1"/>
      <p:bldP spid="11" grpId="0" animBg="1"/>
      <p:bldP spid="13" grpId="0" animBg="1"/>
      <p:bldP spid="14" grpId="0" animBg="1"/>
      <p:bldP spid="14" grpId="1" animBg="1"/>
      <p:bldP spid="15" grpId="0" animBg="1"/>
      <p:bldP spid="15" grpId="1"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27626" y="2177143"/>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A</a:t>
            </a:r>
          </a:p>
        </p:txBody>
      </p:sp>
      <p:sp>
        <p:nvSpPr>
          <p:cNvPr id="5" name="Rounded Rectangle 4"/>
          <p:cNvSpPr/>
          <p:nvPr/>
        </p:nvSpPr>
        <p:spPr>
          <a:xfrm>
            <a:off x="1237969" y="2177143"/>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Thay đổi phông chữ.</a:t>
            </a:r>
          </a:p>
        </p:txBody>
      </p:sp>
      <p:sp>
        <p:nvSpPr>
          <p:cNvPr id="6" name="Oval 5"/>
          <p:cNvSpPr/>
          <p:nvPr/>
        </p:nvSpPr>
        <p:spPr>
          <a:xfrm>
            <a:off x="127625" y="3281360"/>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B</a:t>
            </a:r>
          </a:p>
        </p:txBody>
      </p:sp>
      <p:sp>
        <p:nvSpPr>
          <p:cNvPr id="7" name="Rounded Rectangle 6"/>
          <p:cNvSpPr/>
          <p:nvPr/>
        </p:nvSpPr>
        <p:spPr>
          <a:xfrm>
            <a:off x="1237968" y="3281360"/>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Thay đổi khoảng cách giữa các dòng.</a:t>
            </a:r>
          </a:p>
        </p:txBody>
      </p:sp>
      <p:sp>
        <p:nvSpPr>
          <p:cNvPr id="8" name="Oval 7"/>
          <p:cNvSpPr/>
          <p:nvPr/>
        </p:nvSpPr>
        <p:spPr>
          <a:xfrm>
            <a:off x="127624" y="4390832"/>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C</a:t>
            </a:r>
          </a:p>
        </p:txBody>
      </p:sp>
      <p:sp>
        <p:nvSpPr>
          <p:cNvPr id="9" name="Rounded Rectangle 8"/>
          <p:cNvSpPr/>
          <p:nvPr/>
        </p:nvSpPr>
        <p:spPr>
          <a:xfrm>
            <a:off x="1237967" y="4390832"/>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Đổi kích thước trang giấy.</a:t>
            </a:r>
          </a:p>
        </p:txBody>
      </p:sp>
      <p:sp>
        <p:nvSpPr>
          <p:cNvPr id="10" name="Oval 9"/>
          <p:cNvSpPr/>
          <p:nvPr/>
        </p:nvSpPr>
        <p:spPr>
          <a:xfrm>
            <a:off x="127626" y="5480023"/>
            <a:ext cx="1110343" cy="10882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D</a:t>
            </a:r>
          </a:p>
        </p:txBody>
      </p:sp>
      <p:sp>
        <p:nvSpPr>
          <p:cNvPr id="11" name="Rounded Rectangle 10"/>
          <p:cNvSpPr/>
          <p:nvPr/>
        </p:nvSpPr>
        <p:spPr>
          <a:xfrm>
            <a:off x="1237969" y="5480024"/>
            <a:ext cx="10954031" cy="13779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Sửa lỗi chính tả.</a:t>
            </a:r>
          </a:p>
        </p:txBody>
      </p:sp>
      <p:sp>
        <p:nvSpPr>
          <p:cNvPr id="12" name="Rectangle 11"/>
          <p:cNvSpPr/>
          <p:nvPr/>
        </p:nvSpPr>
        <p:spPr>
          <a:xfrm>
            <a:off x="110837" y="48908"/>
            <a:ext cx="3767480"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Câu hỏi 2:</a:t>
            </a:r>
          </a:p>
        </p:txBody>
      </p:sp>
      <p:sp>
        <p:nvSpPr>
          <p:cNvPr id="13" name="Rectangle 12"/>
          <p:cNvSpPr/>
          <p:nvPr/>
        </p:nvSpPr>
        <p:spPr>
          <a:xfrm>
            <a:off x="110836" y="1147344"/>
            <a:ext cx="12081162"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Công việc nào dưới đây không liên quan đến định dạng văn bản?</a:t>
            </a:r>
          </a:p>
        </p:txBody>
      </p:sp>
    </p:spTree>
    <p:extLst>
      <p:ext uri="{BB962C8B-B14F-4D97-AF65-F5344CB8AC3E}">
        <p14:creationId xmlns:p14="http://schemas.microsoft.com/office/powerpoint/2010/main" val="34727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0"/>
                                  </p:iterate>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iterate type="lt">
                                    <p:tmPct val="0"/>
                                  </p:iterate>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5" presetClass="emph" presetSubtype="0" grpId="1" nodeType="clickEffect">
                                  <p:stCondLst>
                                    <p:cond delay="0"/>
                                  </p:stCondLst>
                                  <p:iterate type="lt">
                                    <p:tmAbs val="25"/>
                                  </p:iterate>
                                  <p:childTnLst>
                                    <p:set>
                                      <p:cBhvr override="childStyle">
                                        <p:cTn id="48" dur="indefinite"/>
                                        <p:tgtEl>
                                          <p:spTgt spid="10"/>
                                        </p:tgtEl>
                                        <p:attrNameLst>
                                          <p:attrName>style.fontWeight</p:attrName>
                                        </p:attrNameLst>
                                      </p:cBhvr>
                                      <p:to>
                                        <p:strVal val="bold"/>
                                      </p:to>
                                    </p:set>
                                  </p:childTnLst>
                                </p:cTn>
                              </p:par>
                              <p:par>
                                <p:cTn id="49" presetID="15" presetClass="emph" presetSubtype="0" grpId="1" nodeType="withEffect">
                                  <p:stCondLst>
                                    <p:cond delay="0"/>
                                  </p:stCondLst>
                                  <p:iterate type="lt">
                                    <p:tmAbs val="25"/>
                                  </p:iterate>
                                  <p:childTnLst>
                                    <p:set>
                                      <p:cBhvr override="childStyle">
                                        <p:cTn id="50"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0" grpId="1" animBg="1"/>
      <p:bldP spid="11" grpId="0" animBg="1"/>
      <p:bldP spid="11" grpId="1"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27626" y="2177143"/>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A</a:t>
            </a:r>
          </a:p>
        </p:txBody>
      </p:sp>
      <p:sp>
        <p:nvSpPr>
          <p:cNvPr id="5" name="Rounded Rectangle 4"/>
          <p:cNvSpPr/>
          <p:nvPr/>
        </p:nvSpPr>
        <p:spPr>
          <a:xfrm>
            <a:off x="1237969" y="2177143"/>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Căn lề</a:t>
            </a:r>
          </a:p>
        </p:txBody>
      </p:sp>
      <p:sp>
        <p:nvSpPr>
          <p:cNvPr id="6" name="Oval 5"/>
          <p:cNvSpPr/>
          <p:nvPr/>
        </p:nvSpPr>
        <p:spPr>
          <a:xfrm>
            <a:off x="127625" y="3281360"/>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B</a:t>
            </a:r>
          </a:p>
        </p:txBody>
      </p:sp>
      <p:sp>
        <p:nvSpPr>
          <p:cNvPr id="7" name="Rounded Rectangle 6"/>
          <p:cNvSpPr/>
          <p:nvPr/>
        </p:nvSpPr>
        <p:spPr>
          <a:xfrm>
            <a:off x="1237968" y="3281360"/>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Thay đổi  lề cả đoạn văn.</a:t>
            </a:r>
          </a:p>
        </p:txBody>
      </p:sp>
      <p:sp>
        <p:nvSpPr>
          <p:cNvPr id="8" name="Oval 7"/>
          <p:cNvSpPr/>
          <p:nvPr/>
        </p:nvSpPr>
        <p:spPr>
          <a:xfrm>
            <a:off x="127624" y="4390832"/>
            <a:ext cx="1110343"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C</a:t>
            </a:r>
          </a:p>
        </p:txBody>
      </p:sp>
      <p:sp>
        <p:nvSpPr>
          <p:cNvPr id="9" name="Rounded Rectangle 8"/>
          <p:cNvSpPr/>
          <p:nvPr/>
        </p:nvSpPr>
        <p:spPr>
          <a:xfrm>
            <a:off x="1237967" y="4390832"/>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Khoảng cách dòng trong đoạn văn.</a:t>
            </a:r>
          </a:p>
        </p:txBody>
      </p:sp>
      <p:sp>
        <p:nvSpPr>
          <p:cNvPr id="10" name="Oval 9"/>
          <p:cNvSpPr/>
          <p:nvPr/>
        </p:nvSpPr>
        <p:spPr>
          <a:xfrm>
            <a:off x="127626" y="5480023"/>
            <a:ext cx="1110343" cy="10882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D</a:t>
            </a:r>
          </a:p>
        </p:txBody>
      </p:sp>
      <p:sp>
        <p:nvSpPr>
          <p:cNvPr id="11" name="Rounded Rectangle 10"/>
          <p:cNvSpPr/>
          <p:nvPr/>
        </p:nvSpPr>
        <p:spPr>
          <a:xfrm>
            <a:off x="1237969" y="5480024"/>
            <a:ext cx="10954031" cy="13779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Times New Roman" pitchFamily="18" charset="0"/>
                <a:cs typeface="Times New Roman" pitchFamily="18" charset="0"/>
              </a:rPr>
              <a:t>Tất cả ý trên.</a:t>
            </a:r>
          </a:p>
        </p:txBody>
      </p:sp>
      <p:sp>
        <p:nvSpPr>
          <p:cNvPr id="12" name="Rectangle 11"/>
          <p:cNvSpPr/>
          <p:nvPr/>
        </p:nvSpPr>
        <p:spPr>
          <a:xfrm>
            <a:off x="110837" y="48908"/>
            <a:ext cx="3767480"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Câu hỏi 3:</a:t>
            </a:r>
          </a:p>
        </p:txBody>
      </p:sp>
      <p:sp>
        <p:nvSpPr>
          <p:cNvPr id="13" name="Rectangle 12"/>
          <p:cNvSpPr/>
          <p:nvPr/>
        </p:nvSpPr>
        <p:spPr>
          <a:xfrm>
            <a:off x="0" y="1147344"/>
            <a:ext cx="12192000" cy="9845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Times New Roman" pitchFamily="18" charset="0"/>
                <a:cs typeface="Times New Roman" pitchFamily="18" charset="0"/>
              </a:rPr>
              <a:t>Các nút lệnh dùng để định dạng đoạn văn bản gồm các nút lệnh nào?</a:t>
            </a:r>
          </a:p>
        </p:txBody>
      </p:sp>
    </p:spTree>
    <p:extLst>
      <p:ext uri="{BB962C8B-B14F-4D97-AF65-F5344CB8AC3E}">
        <p14:creationId xmlns:p14="http://schemas.microsoft.com/office/powerpoint/2010/main" val="6498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0"/>
                                  </p:iterate>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iterate type="lt">
                                    <p:tmPct val="0"/>
                                  </p:iterate>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5" presetClass="emph" presetSubtype="0" grpId="1" nodeType="clickEffect">
                                  <p:stCondLst>
                                    <p:cond delay="0"/>
                                  </p:stCondLst>
                                  <p:iterate type="lt">
                                    <p:tmAbs val="25"/>
                                  </p:iterate>
                                  <p:childTnLst>
                                    <p:set>
                                      <p:cBhvr override="childStyle">
                                        <p:cTn id="48" dur="indefinite"/>
                                        <p:tgtEl>
                                          <p:spTgt spid="10"/>
                                        </p:tgtEl>
                                        <p:attrNameLst>
                                          <p:attrName>style.fontWeight</p:attrName>
                                        </p:attrNameLst>
                                      </p:cBhvr>
                                      <p:to>
                                        <p:strVal val="bold"/>
                                      </p:to>
                                    </p:set>
                                  </p:childTnLst>
                                </p:cTn>
                              </p:par>
                              <p:par>
                                <p:cTn id="49" presetID="15" presetClass="emph" presetSubtype="0" grpId="1" nodeType="withEffect">
                                  <p:stCondLst>
                                    <p:cond delay="0"/>
                                  </p:stCondLst>
                                  <p:iterate type="lt">
                                    <p:tmAbs val="25"/>
                                  </p:iterate>
                                  <p:childTnLst>
                                    <p:set>
                                      <p:cBhvr override="childStyle">
                                        <p:cTn id="50"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0" grpId="1" animBg="1"/>
      <p:bldP spid="11" grpId="0" animBg="1"/>
      <p:bldP spid="11" grpId="1"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45" y="2482101"/>
            <a:ext cx="10868891" cy="1297420"/>
          </a:xfrm>
        </p:spPr>
        <p:txBody>
          <a:bodyPr numCol="1"/>
          <a:lstStyle/>
          <a:p>
            <a:pPr algn="ctr"/>
            <a:r>
              <a:rPr lang="en-US" sz="6000">
                <a:solidFill>
                  <a:srgbClr val="FF0000"/>
                </a:solidFill>
                <a:latin typeface="Times New Roman" panose="02020603050405020304" pitchFamily="18" charset="0"/>
                <a:cs typeface="Times New Roman" panose="02020603050405020304" pitchFamily="18" charset="0"/>
              </a:rPr>
              <a:t>VẬN DỤNG</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838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a:t>
            </a:r>
            <a:r>
              <a:rPr lang="en-US" sz="72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177152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837" y="647998"/>
            <a:ext cx="12081164" cy="1297420"/>
          </a:xfrm>
          <a:prstGeom prst="rect">
            <a:avLst/>
          </a:prstGeom>
        </p:spPr>
        <p:txBody>
          <a:bodyPr numCol="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latin typeface="Times New Roman" panose="02020603050405020304" pitchFamily="18" charset="0"/>
                <a:cs typeface="Times New Roman" panose="02020603050405020304" pitchFamily="18" charset="0"/>
              </a:rPr>
              <a:t>Nếu muốn trình bày văn bản sau đây đẹp hơn và sau đó thực hiện in, ta có thể làm thế?</a:t>
            </a:r>
            <a:endParaRPr lang="en-US" sz="32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endParaRPr lang="en-US" sz="2800" dirty="0"/>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a:stretch>
            <a:fillRect/>
          </a:stretch>
        </p:blipFill>
        <p:spPr>
          <a:xfrm>
            <a:off x="567559" y="1854760"/>
            <a:ext cx="11098924" cy="5003240"/>
          </a:xfrm>
          <a:prstGeom prst="rect">
            <a:avLst/>
          </a:prstGeom>
        </p:spPr>
      </p:pic>
      <p:sp>
        <p:nvSpPr>
          <p:cNvPr id="6" name="Title 1"/>
          <p:cNvSpPr>
            <a:spLocks noGrp="1"/>
          </p:cNvSpPr>
          <p:nvPr>
            <p:ph type="title"/>
          </p:nvPr>
        </p:nvSpPr>
        <p:spPr>
          <a:xfrm>
            <a:off x="110838" y="252248"/>
            <a:ext cx="11145742" cy="6605751"/>
          </a:xfrm>
        </p:spPr>
        <p:txBody>
          <a:bodyPr numCol="1"/>
          <a:lstStyle/>
          <a:p>
            <a:r>
              <a:rPr lang="nl-NL" sz="3600">
                <a:latin typeface="Times New Roman" pitchFamily="18" charset="0"/>
                <a:cs typeface="Times New Roman" pitchFamily="18" charset="0"/>
              </a:rPr>
              <a:t>- Thực hiện định dạng văn bản như sau:</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Chọn toàn bộ văn bản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vào lệnh để căn biên đều hai bên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vào lệnh  và chọn một giá trị nào đó, ví dụ giá trị 1.15 để quy định độ dãn dòng là 1.15 lần dòng đơn.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lại vào lệnh  và chọn dòng  để tăng độ dãn đoạn.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 Để in văn bản, thực hiện các thao tác sau:</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vào bảng chọn </a:t>
            </a:r>
            <a:r>
              <a:rPr lang="nl-NL" sz="3600" b="1">
                <a:latin typeface="Times New Roman" pitchFamily="18" charset="0"/>
                <a:cs typeface="Times New Roman" pitchFamily="18" charset="0"/>
              </a:rPr>
              <a:t>File</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vào lệnh </a:t>
            </a:r>
            <a:r>
              <a:rPr lang="nl-NL" sz="3600" b="1">
                <a:latin typeface="Times New Roman" pitchFamily="18" charset="0"/>
                <a:cs typeface="Times New Roman" pitchFamily="18" charset="0"/>
              </a:rPr>
              <a:t>Print </a:t>
            </a:r>
            <a:r>
              <a:rPr lang="nl-NL" sz="3600">
                <a:latin typeface="Times New Roman" pitchFamily="18" charset="0"/>
                <a:cs typeface="Times New Roman" pitchFamily="18" charset="0"/>
              </a:rPr>
              <a:t>để mở vùng các tùy chọn in ấn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chọn các tùy chọn in ấn như số bản in, trang sẽ in, hướng giấy</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nl-NL" sz="3600">
                <a:latin typeface="Times New Roman" pitchFamily="18" charset="0"/>
                <a:cs typeface="Times New Roman" pitchFamily="18" charset="0"/>
              </a:rPr>
              <a:t>Nháy chuột vào lệnh </a:t>
            </a:r>
            <a:r>
              <a:rPr lang="nl-NL" sz="3600" b="1">
                <a:latin typeface="Times New Roman" pitchFamily="18" charset="0"/>
                <a:cs typeface="Times New Roman" pitchFamily="18" charset="0"/>
              </a:rPr>
              <a:t>Print</a:t>
            </a:r>
            <a:r>
              <a:rPr lang="nl-NL" sz="3600">
                <a:latin typeface="Times New Roman" pitchFamily="18" charset="0"/>
                <a:cs typeface="Times New Roman" pitchFamily="18" charset="0"/>
              </a:rPr>
              <a:t> để in văn bản.</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4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2" y="129599"/>
            <a:ext cx="11166762" cy="1034183"/>
          </a:xfrm>
        </p:spPr>
        <p:txBody>
          <a:bodyPr numCol="1"/>
          <a:lstStyle/>
          <a:p>
            <a:pPr algn="ctr"/>
            <a:r>
              <a:rPr lang="en-US" sz="6000">
                <a:solidFill>
                  <a:srgbClr val="FF0000"/>
                </a:solidFill>
                <a:latin typeface="Times New Roman" panose="02020603050405020304" pitchFamily="18" charset="0"/>
                <a:cs typeface="Times New Roman" panose="02020603050405020304" pitchFamily="18" charset="0"/>
              </a:rPr>
              <a:t>Hướng </a:t>
            </a:r>
            <a:r>
              <a:rPr lang="en-US" sz="6000" dirty="0" err="1">
                <a:solidFill>
                  <a:srgbClr val="FF0000"/>
                </a:solidFill>
                <a:latin typeface="Times New Roman" panose="02020603050405020304" pitchFamily="18" charset="0"/>
                <a:cs typeface="Times New Roman" panose="02020603050405020304" pitchFamily="18" charset="0"/>
              </a:rPr>
              <a:t>dẫn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về</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nhà</a:t>
            </a:r>
            <a:r>
              <a:rPr lang="en-US" sz="6000" dirty="0">
                <a:solidFill>
                  <a:srgbClr val="FF0000"/>
                </a:solidFill>
                <a:latin typeface="Times New Roman" panose="02020603050405020304" pitchFamily="18" charset="0"/>
                <a:cs typeface="Times New Roman" panose="02020603050405020304" pitchFamily="18" charset="0"/>
              </a:rPr>
              <a:t/>
            </a:r>
            <a:br>
              <a:rPr lang="en-US" sz="6000" dirty="0">
                <a:solidFill>
                  <a:srgbClr val="FF0000"/>
                </a:solidFill>
                <a:latin typeface="Times New Roman" panose="02020603050405020304" pitchFamily="18" charset="0"/>
                <a:cs typeface="Times New Roman" panose="02020603050405020304" pitchFamily="18" charset="0"/>
              </a:rPr>
            </a:br>
            <a:r>
              <a:rPr lang="en-US" sz="6000" dirty="0">
                <a:solidFill>
                  <a:srgbClr val="FF0000"/>
                </a:solidFill>
                <a:latin typeface="Times New Roman" panose="02020603050405020304" pitchFamily="18" charset="0"/>
                <a:cs typeface="Times New Roman" panose="02020603050405020304" pitchFamily="18" charset="0"/>
              </a:rPr>
              <a:t/>
            </a:r>
            <a:br>
              <a:rPr lang="en-US" sz="6000" dirty="0">
                <a:solidFill>
                  <a:srgbClr val="FF0000"/>
                </a:solidFill>
                <a:latin typeface="Times New Roman" panose="02020603050405020304" pitchFamily="18" charset="0"/>
                <a:cs typeface="Times New Roman" panose="02020603050405020304" pitchFamily="18" charset="0"/>
              </a:rPr>
            </a:b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68036" y="1163782"/>
            <a:ext cx="10875818" cy="4278094"/>
          </a:xfrm>
          <a:prstGeom prst="rect">
            <a:avLst/>
          </a:prstGeom>
          <a:ln>
            <a:solidFill>
              <a:srgbClr val="FF0000"/>
            </a:solidFill>
          </a:ln>
        </p:spPr>
        <p:txBody>
          <a:bodyPr wrap="square">
            <a:spAutoFit/>
          </a:bodyPr>
          <a:lstStyle/>
          <a:p>
            <a:pPr>
              <a:lnSpc>
                <a:spcPct val="150000"/>
              </a:lnSpc>
            </a:pPr>
            <a:r>
              <a:rPr lang="vi-VN" sz="3200" dirty="0">
                <a:solidFill>
                  <a:srgbClr val="0000FF"/>
                </a:solidFill>
                <a:latin typeface="+mj-lt"/>
              </a:rPr>
              <a:t>- Đọc lại toàn bộ nội dung bài đã học.</a:t>
            </a:r>
          </a:p>
          <a:p>
            <a:pPr>
              <a:lnSpc>
                <a:spcPct val="150000"/>
              </a:lnSpc>
            </a:pPr>
            <a:r>
              <a:rPr lang="vi-VN" sz="3200">
                <a:solidFill>
                  <a:srgbClr val="0000FF"/>
                </a:solidFill>
                <a:latin typeface="+mj-lt"/>
              </a:rPr>
              <a:t>- </a:t>
            </a:r>
            <a:r>
              <a:rPr lang="en-US" sz="3200">
                <a:solidFill>
                  <a:srgbClr val="0000FF"/>
                </a:solidFill>
                <a:latin typeface="Times New Roman" pitchFamily="18" charset="0"/>
                <a:cs typeface="Times New Roman" pitchFamily="18" charset="0"/>
              </a:rPr>
              <a:t>Đọc phần tóm tắt bài học SGK trang 63</a:t>
            </a:r>
            <a:endParaRPr lang="vi-VN" sz="3200" dirty="0">
              <a:solidFill>
                <a:srgbClr val="0000FF"/>
              </a:solidFill>
              <a:latin typeface="+mj-lt"/>
            </a:endParaRPr>
          </a:p>
          <a:p>
            <a:pPr marL="457200" indent="-457200">
              <a:lnSpc>
                <a:spcPct val="150000"/>
              </a:lnSpc>
              <a:buFontTx/>
              <a:buChar char="-"/>
            </a:pPr>
            <a:r>
              <a:rPr lang="en-US" sz="3200">
                <a:solidFill>
                  <a:srgbClr val="0000FF"/>
                </a:solidFill>
                <a:latin typeface="Times New Roman" pitchFamily="18" charset="0"/>
                <a:cs typeface="Times New Roman" pitchFamily="18" charset="0"/>
              </a:rPr>
              <a:t>Trả lời câu hỏi tự kiểm tra</a:t>
            </a:r>
            <a:r>
              <a:rPr lang="vi-VN" sz="3200">
                <a:solidFill>
                  <a:srgbClr val="0000FF"/>
                </a:solidFill>
                <a:latin typeface="Times New Roman" pitchFamily="18" charset="0"/>
                <a:cs typeface="Times New Roman" pitchFamily="18" charset="0"/>
              </a:rPr>
              <a:t> </a:t>
            </a:r>
            <a:r>
              <a:rPr lang="vi-VN" sz="3200" dirty="0">
                <a:solidFill>
                  <a:srgbClr val="0000FF"/>
                </a:solidFill>
                <a:latin typeface="Times New Roman" pitchFamily="18" charset="0"/>
                <a:cs typeface="Times New Roman" pitchFamily="18" charset="0"/>
              </a:rPr>
              <a:t>SGK </a:t>
            </a:r>
            <a:r>
              <a:rPr lang="vi-VN" sz="3200">
                <a:solidFill>
                  <a:srgbClr val="0000FF"/>
                </a:solidFill>
                <a:latin typeface="Times New Roman" pitchFamily="18" charset="0"/>
                <a:cs typeface="Times New Roman" pitchFamily="18" charset="0"/>
              </a:rPr>
              <a:t>trang </a:t>
            </a:r>
            <a:r>
              <a:rPr lang="en-US" sz="3200">
                <a:solidFill>
                  <a:srgbClr val="0000FF"/>
                </a:solidFill>
                <a:latin typeface="Times New Roman" pitchFamily="18" charset="0"/>
                <a:cs typeface="Times New Roman" pitchFamily="18" charset="0"/>
              </a:rPr>
              <a:t>63</a:t>
            </a:r>
            <a:r>
              <a:rPr lang="vi-VN" sz="3200">
                <a:solidFill>
                  <a:srgbClr val="0000FF"/>
                </a:solidFill>
                <a:latin typeface="Times New Roman" pitchFamily="18" charset="0"/>
                <a:cs typeface="Times New Roman" pitchFamily="18" charset="0"/>
              </a:rPr>
              <a:t>.</a:t>
            </a:r>
            <a:endParaRPr lang="en-US" sz="3200">
              <a:solidFill>
                <a:srgbClr val="0000FF"/>
              </a:solidFill>
              <a:latin typeface="Times New Roman" pitchFamily="18" charset="0"/>
              <a:cs typeface="Times New Roman" pitchFamily="18" charset="0"/>
            </a:endParaRPr>
          </a:p>
          <a:p>
            <a:pPr marL="457200" indent="-457200">
              <a:lnSpc>
                <a:spcPct val="150000"/>
              </a:lnSpc>
              <a:buFontTx/>
              <a:buChar char="-"/>
            </a:pPr>
            <a:r>
              <a:rPr lang="en-US" sz="3200">
                <a:solidFill>
                  <a:srgbClr val="0000FF"/>
                </a:solidFill>
                <a:latin typeface="Times New Roman" pitchFamily="18" charset="0"/>
                <a:cs typeface="Times New Roman" pitchFamily="18" charset="0"/>
              </a:rPr>
              <a:t>Tìm hiểu trước Bài 3 Thực hành tìm kiếm, thay thế và định dạng văn bản.</a:t>
            </a:r>
            <a:endParaRPr lang="en-US" sz="3200" dirty="0">
              <a:solidFill>
                <a:srgbClr val="0000FF"/>
              </a:solidFill>
              <a:latin typeface="Times New Roman" pitchFamily="18" charset="0"/>
              <a:cs typeface="Times New Roman" pitchFamily="18" charset="0"/>
            </a:endParaRPr>
          </a:p>
          <a:p>
            <a:pPr marL="457200" indent="-457200">
              <a:buFontTx/>
              <a:buChar char="-"/>
            </a:pPr>
            <a:endParaRPr lang="vi-VN" sz="3200" dirty="0">
              <a:latin typeface="+mj-lt"/>
            </a:endParaRPr>
          </a:p>
        </p:txBody>
      </p:sp>
    </p:spTree>
    <p:extLst>
      <p:ext uri="{BB962C8B-B14F-4D97-AF65-F5344CB8AC3E}">
        <p14:creationId xmlns:p14="http://schemas.microsoft.com/office/powerpoint/2010/main" val="31564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xmlns=""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xmlns=""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xmlns=""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xmlns=""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xmlns=""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xmlns=""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xmlns="" id="{3C8756FD-2D2A-423D-AD8F-39CE3C5C674F}"/>
              </a:ext>
            </a:extLst>
          </p:cNvPr>
          <p:cNvSpPr/>
          <p:nvPr/>
        </p:nvSpPr>
        <p:spPr>
          <a:xfrm>
            <a:off x="2447029" y="1916832"/>
            <a:ext cx="8501122" cy="2431435"/>
          </a:xfrm>
          <a:prstGeom prst="rect">
            <a:avLst/>
          </a:prstGeom>
        </p:spPr>
        <p:txBody>
          <a:bodyPr>
            <a:spAutoFit/>
            <a:scene3d>
              <a:camera prst="orthographicFront"/>
              <a:lightRig rig="threePt" dir="t"/>
            </a:scene3d>
            <a:sp3d extrusionH="57150">
              <a:bevelT w="38100" h="38100" prst="angle"/>
            </a:sp3d>
          </a:bodyPr>
          <a:lstStyle/>
          <a:p>
            <a:pPr algn="ctr">
              <a:defRPr/>
            </a:pP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Giờ</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học</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kết</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thúc</a:t>
            </a: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TÔT.</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xmlns=""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xmlns="" id="{A36A5CAA-2539-40D8-9293-FDC2749E6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8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10836"/>
            <a:ext cx="12205855" cy="1913907"/>
          </a:xfrm>
        </p:spPr>
        <p:txBody>
          <a:bodyPr/>
          <a:lstStyle/>
          <a:p>
            <a:r>
              <a:rPr lang="en-US" sz="4000" dirty="0" err="1">
                <a:solidFill>
                  <a:srgbClr val="FF0000"/>
                </a:solidFill>
                <a:latin typeface="Times New Roman" panose="02020603050405020304" pitchFamily="18" charset="0"/>
                <a:cs typeface="Times New Roman" panose="02020603050405020304" pitchFamily="18" charset="0"/>
              </a:rPr>
              <a:t>Trò</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nào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hơn</a:t>
            </a:r>
            <a:r>
              <a:rPr lang="en-US" sz="4000" dirty="0">
                <a:solidFill>
                  <a:srgbClr val="FF0000"/>
                </a:solidFill>
                <a:latin typeface="Times New Roman" panose="02020603050405020304" pitchFamily="18" charset="0"/>
                <a:cs typeface="Times New Roman" panose="02020603050405020304" pitchFamily="18" charset="0"/>
              </a:rPr>
              <a:t>”</a:t>
            </a:r>
            <a:r>
              <a:rPr lang="en-US" sz="4000">
                <a:solidFill>
                  <a:srgbClr val="FF0000"/>
                </a:solidFill>
                <a:latin typeface="Times New Roman" panose="02020603050405020304" pitchFamily="18" charset="0"/>
                <a:cs typeface="Times New Roman" panose="02020603050405020304" pitchFamily="18" charset="0"/>
              </a:rPr>
              <a:t/>
            </a:r>
            <a:br>
              <a:rPr lang="en-US" sz="4000">
                <a:solidFill>
                  <a:srgbClr val="FF0000"/>
                </a:solidFill>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Đề bài: Cho 2 đoạn văn bản sau: Các em hãy quan sát, thảo luận nhóm để lựa chọn các đáp án đúng nhất cho phần nhận xét hai văn bản sau?</a:t>
            </a:r>
            <a:r>
              <a:rPr lang="en-US" dirty="0"/>
              <a:t/>
            </a:r>
            <a:br>
              <a:rPr lang="en-US" dirty="0"/>
            </a:br>
            <a:endParaRPr lang="en-US" dirty="0"/>
          </a:p>
        </p:txBody>
      </p:sp>
      <p:sp>
        <p:nvSpPr>
          <p:cNvPr id="12" name="Snip Same Side Corner Rectangle 11"/>
          <p:cNvSpPr/>
          <p:nvPr/>
        </p:nvSpPr>
        <p:spPr>
          <a:xfrm>
            <a:off x="0" y="1755159"/>
            <a:ext cx="12192000" cy="3394363"/>
          </a:xfrm>
          <a:prstGeom prst="snip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00FF"/>
                </a:solidFill>
                <a:latin typeface="Times New Roman" panose="02020603050405020304" pitchFamily="18" charset="0"/>
                <a:cs typeface="Times New Roman" panose="02020603050405020304" pitchFamily="18" charset="0"/>
              </a:rPr>
              <a:t>Luật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chơi</a:t>
            </a:r>
            <a:r>
              <a:rPr lang="en-US" sz="4000" dirty="0">
                <a:solidFill>
                  <a:srgbClr val="0000FF"/>
                </a:solidFill>
                <a:latin typeface="Times New Roman" panose="02020603050405020304" pitchFamily="18" charset="0"/>
                <a:cs typeface="Times New Roman" panose="02020603050405020304" pitchFamily="18" charset="0"/>
              </a:rPr>
              <a:t>:</a:t>
            </a:r>
          </a:p>
          <a:p>
            <a:pPr algn="ct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đội</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gồm</a:t>
            </a:r>
            <a:r>
              <a:rPr lang="en-US" sz="3200">
                <a:solidFill>
                  <a:srgbClr val="0000FF"/>
                </a:solidFill>
                <a:latin typeface="Times New Roman" panose="02020603050405020304" pitchFamily="18" charset="0"/>
                <a:cs typeface="Times New Roman" panose="02020603050405020304" pitchFamily="18" charset="0"/>
              </a:rPr>
              <a:t> bốn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chỉ</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bút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phụ</a:t>
            </a:r>
            <a:r>
              <a:rPr lang="en-US" sz="3200" dirty="0">
                <a:solidFill>
                  <a:srgbClr val="0000FF"/>
                </a:solidFill>
                <a:latin typeface="Times New Roman" panose="02020603050405020304" pitchFamily="18" charset="0"/>
                <a:cs typeface="Times New Roman" panose="02020603050405020304" pitchFamily="18" charset="0"/>
              </a:rPr>
              <a:t> ( </a:t>
            </a:r>
            <a:r>
              <a:rPr lang="en-US" sz="3200" dirty="0" err="1">
                <a:solidFill>
                  <a:srgbClr val="0000FF"/>
                </a:solidFill>
                <a:latin typeface="Times New Roman" panose="02020603050405020304" pitchFamily="18" charset="0"/>
                <a:cs typeface="Times New Roman" panose="02020603050405020304" pitchFamily="18" charset="0"/>
              </a:rPr>
              <a:t>bảng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phụ</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chuẩn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sẵn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thay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cầm</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bút</a:t>
            </a:r>
            <a:r>
              <a:rPr lang="en-US" sz="3200">
                <a:solidFill>
                  <a:srgbClr val="0000FF"/>
                </a:solidFill>
                <a:latin typeface="Times New Roman" panose="02020603050405020304" pitchFamily="18" charset="0"/>
                <a:cs typeface="Times New Roman" panose="02020603050405020304" pitchFamily="18" charset="0"/>
              </a:rPr>
              <a:t> viết ra các lựa chọn đáp án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cầu</a:t>
            </a:r>
            <a:r>
              <a:rPr lang="en-US" sz="3200">
                <a:solidFill>
                  <a:srgbClr val="0000FF"/>
                </a:solidFill>
                <a:latin typeface="Times New Roman" panose="02020603050405020304" pitchFamily="18" charset="0"/>
                <a:cs typeface="Times New Roman" panose="02020603050405020304" pitchFamily="18" charset="0"/>
              </a:rPr>
              <a:t>  đề bài. </a:t>
            </a:r>
            <a:r>
              <a:rPr lang="en-US" sz="3200" dirty="0" err="1">
                <a:solidFill>
                  <a:srgbClr val="0000FF"/>
                </a:solidFill>
                <a:latin typeface="Times New Roman" panose="02020603050405020304" pitchFamily="18" charset="0"/>
                <a:cs typeface="Times New Roman" panose="02020603050405020304" pitchFamily="18" charset="0"/>
              </a:rPr>
              <a:t>Phần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thưởng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điểm</a:t>
            </a:r>
            <a:r>
              <a:rPr lang="en-US" sz="3200" dirty="0">
                <a:solidFill>
                  <a:srgbClr val="0000FF"/>
                </a:solidFill>
                <a:latin typeface="Times New Roman" panose="02020603050405020304" pitchFamily="18" charset="0"/>
                <a:cs typeface="Times New Roman" panose="02020603050405020304" pitchFamily="18" charset="0"/>
              </a:rPr>
              <a:t> 10, 9, 8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thứ</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ba</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1755159"/>
            <a:ext cx="12049125" cy="4818515"/>
          </a:xfrm>
          <a:prstGeom prst="rect">
            <a:avLst/>
          </a:prstGeom>
        </p:spPr>
      </p:pic>
    </p:spTree>
    <p:extLst>
      <p:ext uri="{BB962C8B-B14F-4D97-AF65-F5344CB8AC3E}">
        <p14:creationId xmlns:p14="http://schemas.microsoft.com/office/powerpoint/2010/main" val="39827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76" y="79305"/>
            <a:ext cx="12205855" cy="1739735"/>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Trò</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a:t>
            </a:r>
            <a:br>
              <a:rPr lang="en-US" sz="3200" dirty="0">
                <a:solidFill>
                  <a:srgbClr val="FF0000"/>
                </a:solidFill>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Cho 2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dirty="0"/>
              <a:t/>
            </a:r>
            <a:br>
              <a:rPr lang="en-US" dirty="0"/>
            </a:br>
            <a:endParaRPr lang="en-US" dirty="0"/>
          </a:p>
        </p:txBody>
      </p:sp>
      <p:sp>
        <p:nvSpPr>
          <p:cNvPr id="3" name="Oval 2"/>
          <p:cNvSpPr/>
          <p:nvPr/>
        </p:nvSpPr>
        <p:spPr>
          <a:xfrm>
            <a:off x="113568" y="2253837"/>
            <a:ext cx="913372" cy="8417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A</a:t>
            </a:r>
          </a:p>
        </p:txBody>
      </p:sp>
      <p:sp>
        <p:nvSpPr>
          <p:cNvPr id="5" name="Rounded Rectangle 4"/>
          <p:cNvSpPr/>
          <p:nvPr/>
        </p:nvSpPr>
        <p:spPr>
          <a:xfrm>
            <a:off x="1167629" y="2277512"/>
            <a:ext cx="10954031" cy="922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Dòng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tiêu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VB1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VB2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giữa</a:t>
            </a:r>
            <a:r>
              <a:rPr lang="en-US" sz="3200" dirty="0">
                <a:solidFill>
                  <a:schemeClr val="tx1"/>
                </a:solidFill>
                <a:latin typeface="Times New Roman" pitchFamily="18" charset="0"/>
                <a:cs typeface="Times New Roman" pitchFamily="18" charset="0"/>
              </a:rPr>
              <a:t>.</a:t>
            </a:r>
          </a:p>
        </p:txBody>
      </p:sp>
      <p:sp>
        <p:nvSpPr>
          <p:cNvPr id="6" name="Oval 5"/>
          <p:cNvSpPr/>
          <p:nvPr/>
        </p:nvSpPr>
        <p:spPr>
          <a:xfrm>
            <a:off x="113567" y="3259578"/>
            <a:ext cx="913372" cy="8417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B</a:t>
            </a:r>
          </a:p>
        </p:txBody>
      </p:sp>
      <p:sp>
        <p:nvSpPr>
          <p:cNvPr id="7" name="Rounded Rectangle 6"/>
          <p:cNvSpPr/>
          <p:nvPr/>
        </p:nvSpPr>
        <p:spPr>
          <a:xfrm>
            <a:off x="1167628" y="3281361"/>
            <a:ext cx="10954031" cy="8173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1,2,3,4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VB1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VB2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giữa</a:t>
            </a:r>
            <a:r>
              <a:rPr lang="en-US" sz="3200" dirty="0">
                <a:solidFill>
                  <a:schemeClr val="tx1"/>
                </a:solidFill>
                <a:latin typeface="Times New Roman" pitchFamily="18" charset="0"/>
                <a:cs typeface="Times New Roman" pitchFamily="18" charset="0"/>
              </a:rPr>
              <a:t>.</a:t>
            </a:r>
          </a:p>
        </p:txBody>
      </p:sp>
      <p:sp>
        <p:nvSpPr>
          <p:cNvPr id="8" name="Oval 7"/>
          <p:cNvSpPr/>
          <p:nvPr/>
        </p:nvSpPr>
        <p:spPr>
          <a:xfrm>
            <a:off x="113566" y="4369050"/>
            <a:ext cx="913372" cy="8417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C</a:t>
            </a:r>
          </a:p>
        </p:txBody>
      </p:sp>
      <p:sp>
        <p:nvSpPr>
          <p:cNvPr id="9" name="Rounded Rectangle 8"/>
          <p:cNvSpPr/>
          <p:nvPr/>
        </p:nvSpPr>
        <p:spPr>
          <a:xfrm>
            <a:off x="1167627" y="4236084"/>
            <a:ext cx="10954031" cy="1023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1,2,3,4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VB1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thẳng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a:t>
            </a:r>
          </a:p>
        </p:txBody>
      </p:sp>
      <p:sp>
        <p:nvSpPr>
          <p:cNvPr id="10" name="Oval 9"/>
          <p:cNvSpPr/>
          <p:nvPr/>
        </p:nvSpPr>
        <p:spPr>
          <a:xfrm>
            <a:off x="113568" y="5548410"/>
            <a:ext cx="913372" cy="8951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rgbClr val="FF0000"/>
                </a:solidFill>
                <a:latin typeface="Times New Roman" pitchFamily="18" charset="0"/>
                <a:cs typeface="Times New Roman" pitchFamily="18" charset="0"/>
              </a:rPr>
              <a:t>D</a:t>
            </a:r>
          </a:p>
        </p:txBody>
      </p:sp>
      <p:sp>
        <p:nvSpPr>
          <p:cNvPr id="11" name="Rounded Rectangle 10"/>
          <p:cNvSpPr/>
          <p:nvPr/>
        </p:nvSpPr>
        <p:spPr>
          <a:xfrm>
            <a:off x="1139493" y="5381548"/>
            <a:ext cx="10954031" cy="13779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VB2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giữa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4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thẳng</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lề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Khoảng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nhau</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khoảng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cách</a:t>
            </a:r>
            <a:endParaRPr lang="en-US" sz="3200" dirty="0">
              <a:solidFill>
                <a:schemeClr val="tx1"/>
              </a:solidFill>
              <a:latin typeface="Times New Roman" pitchFamily="18" charset="0"/>
              <a:cs typeface="Times New Roman" pitchFamily="18" charset="0"/>
            </a:endParaRPr>
          </a:p>
        </p:txBody>
      </p:sp>
      <p:sp>
        <p:nvSpPr>
          <p:cNvPr id="50" name="Rectangle 49"/>
          <p:cNvSpPr/>
          <p:nvPr/>
        </p:nvSpPr>
        <p:spPr>
          <a:xfrm>
            <a:off x="5102759" y="1489036"/>
            <a:ext cx="3058510" cy="6951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accent1"/>
                </a:solidFill>
                <a:latin typeface="Times New Roman" pitchFamily="18" charset="0"/>
                <a:cs typeface="Times New Roman" pitchFamily="18" charset="0"/>
              </a:rPr>
              <a:t>HẾT GIỜ</a:t>
            </a:r>
          </a:p>
        </p:txBody>
      </p:sp>
      <p:sp>
        <p:nvSpPr>
          <p:cNvPr id="51" name="Rounded Rectangle 50"/>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52" name="Rounded Rectangle 51"/>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53" name="Rounded Rectangle 52"/>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54" name="Rounded Rectangle 53"/>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55" name="Rounded Rectangle 54"/>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56" name="Rounded Rectangle 55"/>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57" name="Rounded Rectangle 56"/>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58" name="Rounded Rectangle 57"/>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59" name="Rounded Rectangle 58"/>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60" name="Rounded Rectangle 59"/>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61" name="Rounded Rectangle 60"/>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62" name="Rounded Rectangle 61"/>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63" name="Rounded Rectangle 62"/>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64" name="Rounded Rectangle 63"/>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65" name="Rounded Rectangle 64"/>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66" name="Rounded Rectangle 65"/>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67" name="Rounded Rectangle 66"/>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68" name="Rounded Rectangle 67"/>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69" name="Rounded Rectangle 68"/>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70" name="Rounded Rectangle 69"/>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71" name="Rounded Rectangle 70"/>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72" name="Rounded Rectangle 71"/>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73" name="Rounded Rectangle 72"/>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74" name="Rounded Rectangle 73"/>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75" name="Rounded Rectangle 74"/>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76" name="Rounded Rectangle 75"/>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77" name="Rounded Rectangle 76"/>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78" name="Rounded Rectangle 77"/>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79" name="Rounded Rectangle 78"/>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80" name="Rounded Rectangle 79"/>
          <p:cNvSpPr/>
          <p:nvPr/>
        </p:nvSpPr>
        <p:spPr>
          <a:xfrm>
            <a:off x="5100295" y="1476704"/>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81" name="Rounded Rectangle 80"/>
          <p:cNvSpPr/>
          <p:nvPr/>
        </p:nvSpPr>
        <p:spPr>
          <a:xfrm>
            <a:off x="5100294" y="1489036"/>
            <a:ext cx="3060973" cy="7075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82" name="Rectangle 81"/>
          <p:cNvSpPr/>
          <p:nvPr/>
        </p:nvSpPr>
        <p:spPr>
          <a:xfrm>
            <a:off x="5100292" y="1476704"/>
            <a:ext cx="3058510" cy="6951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accent1"/>
                </a:solidFill>
                <a:latin typeface="Times New Roman" pitchFamily="18" charset="0"/>
                <a:cs typeface="Times New Roman" pitchFamily="18" charset="0"/>
              </a:rPr>
              <a:t>THỜI GIAN</a:t>
            </a:r>
          </a:p>
        </p:txBody>
      </p:sp>
    </p:spTree>
    <p:extLst>
      <p:ext uri="{BB962C8B-B14F-4D97-AF65-F5344CB8AC3E}">
        <p14:creationId xmlns:p14="http://schemas.microsoft.com/office/powerpoint/2010/main" val="11511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2"/>
                                        </p:tgtEl>
                                      </p:cBhvr>
                                    </p:animEffect>
                                    <p:set>
                                      <p:cBhvr>
                                        <p:cTn id="49" dur="1" fill="hold">
                                          <p:stCondLst>
                                            <p:cond delay="499"/>
                                          </p:stCondLst>
                                        </p:cTn>
                                        <p:tgtEl>
                                          <p:spTgt spid="82"/>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grpId="1" nodeType="afterEffect">
                                  <p:stCondLst>
                                    <p:cond delay="0"/>
                                  </p:stCondLst>
                                  <p:childTnLst>
                                    <p:set>
                                      <p:cBhvr>
                                        <p:cTn id="52" dur="1" fill="hold">
                                          <p:stCondLst>
                                            <p:cond delay="999"/>
                                          </p:stCondLst>
                                        </p:cTn>
                                        <p:tgtEl>
                                          <p:spTgt spid="50"/>
                                        </p:tgtEl>
                                        <p:attrNameLst>
                                          <p:attrName>style.visibility</p:attrName>
                                        </p:attrNameLst>
                                      </p:cBhvr>
                                      <p:to>
                                        <p:strVal val="visible"/>
                                      </p:to>
                                    </p:set>
                                  </p:childTnLst>
                                </p:cTn>
                              </p:par>
                            </p:childTnLst>
                          </p:cTn>
                        </p:par>
                        <p:par>
                          <p:cTn id="53" fill="hold">
                            <p:stCondLst>
                              <p:cond delay="1500"/>
                            </p:stCondLst>
                            <p:childTnLst>
                              <p:par>
                                <p:cTn id="54" presetID="11" presetClass="entr" presetSubtype="0" fill="hold" grpId="0" nodeType="afterEffect">
                                  <p:stCondLst>
                                    <p:cond delay="0"/>
                                  </p:stCondLst>
                                  <p:childTnLst>
                                    <p:set>
                                      <p:cBhvr>
                                        <p:cTn id="55" dur="1000">
                                          <p:stCondLst>
                                            <p:cond delay="0"/>
                                          </p:stCondLst>
                                        </p:cTn>
                                        <p:tgtEl>
                                          <p:spTgt spid="51"/>
                                        </p:tgtEl>
                                        <p:attrNameLst>
                                          <p:attrName>style.visibility</p:attrName>
                                        </p:attrNameLst>
                                      </p:cBhvr>
                                      <p:to>
                                        <p:strVal val="visible"/>
                                      </p:to>
                                    </p:set>
                                  </p:childTnLst>
                                </p:cTn>
                              </p:par>
                            </p:childTnLst>
                          </p:cTn>
                        </p:par>
                        <p:par>
                          <p:cTn id="56" fill="hold">
                            <p:stCondLst>
                              <p:cond delay="2500"/>
                            </p:stCondLst>
                            <p:childTnLst>
                              <p:par>
                                <p:cTn id="57" presetID="11" presetClass="entr" presetSubtype="0" fill="hold" grpId="0" nodeType="afterEffect">
                                  <p:stCondLst>
                                    <p:cond delay="0"/>
                                  </p:stCondLst>
                                  <p:childTnLst>
                                    <p:set>
                                      <p:cBhvr>
                                        <p:cTn id="58" dur="1000">
                                          <p:stCondLst>
                                            <p:cond delay="0"/>
                                          </p:stCondLst>
                                        </p:cTn>
                                        <p:tgtEl>
                                          <p:spTgt spid="52"/>
                                        </p:tgtEl>
                                        <p:attrNameLst>
                                          <p:attrName>style.visibility</p:attrName>
                                        </p:attrNameLst>
                                      </p:cBhvr>
                                      <p:to>
                                        <p:strVal val="visible"/>
                                      </p:to>
                                    </p:set>
                                  </p:childTnLst>
                                </p:cTn>
                              </p:par>
                            </p:childTnLst>
                          </p:cTn>
                        </p:par>
                        <p:par>
                          <p:cTn id="59" fill="hold">
                            <p:stCondLst>
                              <p:cond delay="3500"/>
                            </p:stCondLst>
                            <p:childTnLst>
                              <p:par>
                                <p:cTn id="60" presetID="11" presetClass="entr" presetSubtype="0" fill="hold" grpId="0" nodeType="afterEffect">
                                  <p:stCondLst>
                                    <p:cond delay="0"/>
                                  </p:stCondLst>
                                  <p:childTnLst>
                                    <p:set>
                                      <p:cBhvr>
                                        <p:cTn id="61" dur="1000">
                                          <p:stCondLst>
                                            <p:cond delay="0"/>
                                          </p:stCondLst>
                                        </p:cTn>
                                        <p:tgtEl>
                                          <p:spTgt spid="53"/>
                                        </p:tgtEl>
                                        <p:attrNameLst>
                                          <p:attrName>style.visibility</p:attrName>
                                        </p:attrNameLst>
                                      </p:cBhvr>
                                      <p:to>
                                        <p:strVal val="visible"/>
                                      </p:to>
                                    </p:set>
                                  </p:childTnLst>
                                </p:cTn>
                              </p:par>
                            </p:childTnLst>
                          </p:cTn>
                        </p:par>
                        <p:par>
                          <p:cTn id="62" fill="hold">
                            <p:stCondLst>
                              <p:cond delay="4500"/>
                            </p:stCondLst>
                            <p:childTnLst>
                              <p:par>
                                <p:cTn id="63" presetID="11" presetClass="entr" presetSubtype="0" fill="hold" grpId="0" nodeType="afterEffect">
                                  <p:stCondLst>
                                    <p:cond delay="0"/>
                                  </p:stCondLst>
                                  <p:childTnLst>
                                    <p:set>
                                      <p:cBhvr>
                                        <p:cTn id="64" dur="1000">
                                          <p:stCondLst>
                                            <p:cond delay="0"/>
                                          </p:stCondLst>
                                        </p:cTn>
                                        <p:tgtEl>
                                          <p:spTgt spid="54"/>
                                        </p:tgtEl>
                                        <p:attrNameLst>
                                          <p:attrName>style.visibility</p:attrName>
                                        </p:attrNameLst>
                                      </p:cBhvr>
                                      <p:to>
                                        <p:strVal val="visible"/>
                                      </p:to>
                                    </p:set>
                                  </p:childTnLst>
                                </p:cTn>
                              </p:par>
                            </p:childTnLst>
                          </p:cTn>
                        </p:par>
                        <p:par>
                          <p:cTn id="65" fill="hold">
                            <p:stCondLst>
                              <p:cond delay="5500"/>
                            </p:stCondLst>
                            <p:childTnLst>
                              <p:par>
                                <p:cTn id="66" presetID="11" presetClass="entr" presetSubtype="0" fill="hold" grpId="0" nodeType="afterEffect">
                                  <p:stCondLst>
                                    <p:cond delay="0"/>
                                  </p:stCondLst>
                                  <p:childTnLst>
                                    <p:set>
                                      <p:cBhvr>
                                        <p:cTn id="67" dur="1000">
                                          <p:stCondLst>
                                            <p:cond delay="0"/>
                                          </p:stCondLst>
                                        </p:cTn>
                                        <p:tgtEl>
                                          <p:spTgt spid="55"/>
                                        </p:tgtEl>
                                        <p:attrNameLst>
                                          <p:attrName>style.visibility</p:attrName>
                                        </p:attrNameLst>
                                      </p:cBhvr>
                                      <p:to>
                                        <p:strVal val="visible"/>
                                      </p:to>
                                    </p:set>
                                  </p:childTnLst>
                                </p:cTn>
                              </p:par>
                            </p:childTnLst>
                          </p:cTn>
                        </p:par>
                        <p:par>
                          <p:cTn id="68" fill="hold">
                            <p:stCondLst>
                              <p:cond delay="6500"/>
                            </p:stCondLst>
                            <p:childTnLst>
                              <p:par>
                                <p:cTn id="69" presetID="11" presetClass="entr" presetSubtype="0" fill="hold" grpId="0" nodeType="afterEffect">
                                  <p:stCondLst>
                                    <p:cond delay="0"/>
                                  </p:stCondLst>
                                  <p:childTnLst>
                                    <p:set>
                                      <p:cBhvr>
                                        <p:cTn id="70" dur="1000">
                                          <p:stCondLst>
                                            <p:cond delay="0"/>
                                          </p:stCondLst>
                                        </p:cTn>
                                        <p:tgtEl>
                                          <p:spTgt spid="56"/>
                                        </p:tgtEl>
                                        <p:attrNameLst>
                                          <p:attrName>style.visibility</p:attrName>
                                        </p:attrNameLst>
                                      </p:cBhvr>
                                      <p:to>
                                        <p:strVal val="visible"/>
                                      </p:to>
                                    </p:set>
                                  </p:childTnLst>
                                </p:cTn>
                              </p:par>
                            </p:childTnLst>
                          </p:cTn>
                        </p:par>
                        <p:par>
                          <p:cTn id="71" fill="hold">
                            <p:stCondLst>
                              <p:cond delay="7500"/>
                            </p:stCondLst>
                            <p:childTnLst>
                              <p:par>
                                <p:cTn id="72" presetID="11" presetClass="entr" presetSubtype="0" fill="hold" grpId="0" nodeType="afterEffect">
                                  <p:stCondLst>
                                    <p:cond delay="0"/>
                                  </p:stCondLst>
                                  <p:childTnLst>
                                    <p:set>
                                      <p:cBhvr>
                                        <p:cTn id="73" dur="1000">
                                          <p:stCondLst>
                                            <p:cond delay="0"/>
                                          </p:stCondLst>
                                        </p:cTn>
                                        <p:tgtEl>
                                          <p:spTgt spid="57"/>
                                        </p:tgtEl>
                                        <p:attrNameLst>
                                          <p:attrName>style.visibility</p:attrName>
                                        </p:attrNameLst>
                                      </p:cBhvr>
                                      <p:to>
                                        <p:strVal val="visible"/>
                                      </p:to>
                                    </p:set>
                                  </p:childTnLst>
                                </p:cTn>
                              </p:par>
                            </p:childTnLst>
                          </p:cTn>
                        </p:par>
                        <p:par>
                          <p:cTn id="74" fill="hold">
                            <p:stCondLst>
                              <p:cond delay="8500"/>
                            </p:stCondLst>
                            <p:childTnLst>
                              <p:par>
                                <p:cTn id="75" presetID="11" presetClass="entr" presetSubtype="0" fill="hold" grpId="0" nodeType="afterEffect">
                                  <p:stCondLst>
                                    <p:cond delay="0"/>
                                  </p:stCondLst>
                                  <p:childTnLst>
                                    <p:set>
                                      <p:cBhvr>
                                        <p:cTn id="76" dur="1000">
                                          <p:stCondLst>
                                            <p:cond delay="0"/>
                                          </p:stCondLst>
                                        </p:cTn>
                                        <p:tgtEl>
                                          <p:spTgt spid="58"/>
                                        </p:tgtEl>
                                        <p:attrNameLst>
                                          <p:attrName>style.visibility</p:attrName>
                                        </p:attrNameLst>
                                      </p:cBhvr>
                                      <p:to>
                                        <p:strVal val="visible"/>
                                      </p:to>
                                    </p:set>
                                  </p:childTnLst>
                                </p:cTn>
                              </p:par>
                            </p:childTnLst>
                          </p:cTn>
                        </p:par>
                        <p:par>
                          <p:cTn id="77" fill="hold">
                            <p:stCondLst>
                              <p:cond delay="9500"/>
                            </p:stCondLst>
                            <p:childTnLst>
                              <p:par>
                                <p:cTn id="78" presetID="11" presetClass="entr" presetSubtype="0" fill="hold" grpId="0" nodeType="afterEffect">
                                  <p:stCondLst>
                                    <p:cond delay="0"/>
                                  </p:stCondLst>
                                  <p:childTnLst>
                                    <p:set>
                                      <p:cBhvr>
                                        <p:cTn id="79" dur="1000">
                                          <p:stCondLst>
                                            <p:cond delay="0"/>
                                          </p:stCondLst>
                                        </p:cTn>
                                        <p:tgtEl>
                                          <p:spTgt spid="59"/>
                                        </p:tgtEl>
                                        <p:attrNameLst>
                                          <p:attrName>style.visibility</p:attrName>
                                        </p:attrNameLst>
                                      </p:cBhvr>
                                      <p:to>
                                        <p:strVal val="visible"/>
                                      </p:to>
                                    </p:set>
                                  </p:childTnLst>
                                </p:cTn>
                              </p:par>
                            </p:childTnLst>
                          </p:cTn>
                        </p:par>
                        <p:par>
                          <p:cTn id="80" fill="hold">
                            <p:stCondLst>
                              <p:cond delay="10500"/>
                            </p:stCondLst>
                            <p:childTnLst>
                              <p:par>
                                <p:cTn id="81" presetID="11" presetClass="entr" presetSubtype="0" fill="hold" grpId="0" nodeType="afterEffect">
                                  <p:stCondLst>
                                    <p:cond delay="0"/>
                                  </p:stCondLst>
                                  <p:childTnLst>
                                    <p:set>
                                      <p:cBhvr>
                                        <p:cTn id="82" dur="1000">
                                          <p:stCondLst>
                                            <p:cond delay="0"/>
                                          </p:stCondLst>
                                        </p:cTn>
                                        <p:tgtEl>
                                          <p:spTgt spid="60"/>
                                        </p:tgtEl>
                                        <p:attrNameLst>
                                          <p:attrName>style.visibility</p:attrName>
                                        </p:attrNameLst>
                                      </p:cBhvr>
                                      <p:to>
                                        <p:strVal val="visible"/>
                                      </p:to>
                                    </p:set>
                                  </p:childTnLst>
                                </p:cTn>
                              </p:par>
                            </p:childTnLst>
                          </p:cTn>
                        </p:par>
                        <p:par>
                          <p:cTn id="83" fill="hold">
                            <p:stCondLst>
                              <p:cond delay="11500"/>
                            </p:stCondLst>
                            <p:childTnLst>
                              <p:par>
                                <p:cTn id="84" presetID="11" presetClass="entr" presetSubtype="0" fill="hold" grpId="0" nodeType="afterEffect">
                                  <p:stCondLst>
                                    <p:cond delay="0"/>
                                  </p:stCondLst>
                                  <p:childTnLst>
                                    <p:set>
                                      <p:cBhvr>
                                        <p:cTn id="85" dur="1000">
                                          <p:stCondLst>
                                            <p:cond delay="0"/>
                                          </p:stCondLst>
                                        </p:cTn>
                                        <p:tgtEl>
                                          <p:spTgt spid="61"/>
                                        </p:tgtEl>
                                        <p:attrNameLst>
                                          <p:attrName>style.visibility</p:attrName>
                                        </p:attrNameLst>
                                      </p:cBhvr>
                                      <p:to>
                                        <p:strVal val="visible"/>
                                      </p:to>
                                    </p:set>
                                  </p:childTnLst>
                                </p:cTn>
                              </p:par>
                            </p:childTnLst>
                          </p:cTn>
                        </p:par>
                        <p:par>
                          <p:cTn id="86" fill="hold">
                            <p:stCondLst>
                              <p:cond delay="12500"/>
                            </p:stCondLst>
                            <p:childTnLst>
                              <p:par>
                                <p:cTn id="87" presetID="11" presetClass="entr" presetSubtype="0" fill="hold" grpId="0" nodeType="afterEffect">
                                  <p:stCondLst>
                                    <p:cond delay="0"/>
                                  </p:stCondLst>
                                  <p:childTnLst>
                                    <p:set>
                                      <p:cBhvr>
                                        <p:cTn id="88" dur="1000">
                                          <p:stCondLst>
                                            <p:cond delay="0"/>
                                          </p:stCondLst>
                                        </p:cTn>
                                        <p:tgtEl>
                                          <p:spTgt spid="62"/>
                                        </p:tgtEl>
                                        <p:attrNameLst>
                                          <p:attrName>style.visibility</p:attrName>
                                        </p:attrNameLst>
                                      </p:cBhvr>
                                      <p:to>
                                        <p:strVal val="visible"/>
                                      </p:to>
                                    </p:set>
                                  </p:childTnLst>
                                </p:cTn>
                              </p:par>
                            </p:childTnLst>
                          </p:cTn>
                        </p:par>
                        <p:par>
                          <p:cTn id="89" fill="hold">
                            <p:stCondLst>
                              <p:cond delay="13500"/>
                            </p:stCondLst>
                            <p:childTnLst>
                              <p:par>
                                <p:cTn id="90" presetID="11" presetClass="entr" presetSubtype="0" fill="hold" grpId="0" nodeType="afterEffect">
                                  <p:stCondLst>
                                    <p:cond delay="0"/>
                                  </p:stCondLst>
                                  <p:childTnLst>
                                    <p:set>
                                      <p:cBhvr>
                                        <p:cTn id="91" dur="1000">
                                          <p:stCondLst>
                                            <p:cond delay="0"/>
                                          </p:stCondLst>
                                        </p:cTn>
                                        <p:tgtEl>
                                          <p:spTgt spid="63"/>
                                        </p:tgtEl>
                                        <p:attrNameLst>
                                          <p:attrName>style.visibility</p:attrName>
                                        </p:attrNameLst>
                                      </p:cBhvr>
                                      <p:to>
                                        <p:strVal val="visible"/>
                                      </p:to>
                                    </p:set>
                                  </p:childTnLst>
                                </p:cTn>
                              </p:par>
                            </p:childTnLst>
                          </p:cTn>
                        </p:par>
                        <p:par>
                          <p:cTn id="92" fill="hold">
                            <p:stCondLst>
                              <p:cond delay="14500"/>
                            </p:stCondLst>
                            <p:childTnLst>
                              <p:par>
                                <p:cTn id="93" presetID="11" presetClass="entr" presetSubtype="0" fill="hold" grpId="0" nodeType="afterEffect">
                                  <p:stCondLst>
                                    <p:cond delay="0"/>
                                  </p:stCondLst>
                                  <p:childTnLst>
                                    <p:set>
                                      <p:cBhvr>
                                        <p:cTn id="94" dur="1000">
                                          <p:stCondLst>
                                            <p:cond delay="0"/>
                                          </p:stCondLst>
                                        </p:cTn>
                                        <p:tgtEl>
                                          <p:spTgt spid="64"/>
                                        </p:tgtEl>
                                        <p:attrNameLst>
                                          <p:attrName>style.visibility</p:attrName>
                                        </p:attrNameLst>
                                      </p:cBhvr>
                                      <p:to>
                                        <p:strVal val="visible"/>
                                      </p:to>
                                    </p:set>
                                  </p:childTnLst>
                                </p:cTn>
                              </p:par>
                            </p:childTnLst>
                          </p:cTn>
                        </p:par>
                        <p:par>
                          <p:cTn id="95" fill="hold">
                            <p:stCondLst>
                              <p:cond delay="15500"/>
                            </p:stCondLst>
                            <p:childTnLst>
                              <p:par>
                                <p:cTn id="96" presetID="11" presetClass="entr" presetSubtype="0" fill="hold" grpId="0" nodeType="afterEffect">
                                  <p:stCondLst>
                                    <p:cond delay="0"/>
                                  </p:stCondLst>
                                  <p:childTnLst>
                                    <p:set>
                                      <p:cBhvr>
                                        <p:cTn id="97" dur="1000">
                                          <p:stCondLst>
                                            <p:cond delay="0"/>
                                          </p:stCondLst>
                                        </p:cTn>
                                        <p:tgtEl>
                                          <p:spTgt spid="65"/>
                                        </p:tgtEl>
                                        <p:attrNameLst>
                                          <p:attrName>style.visibility</p:attrName>
                                        </p:attrNameLst>
                                      </p:cBhvr>
                                      <p:to>
                                        <p:strVal val="visible"/>
                                      </p:to>
                                    </p:set>
                                  </p:childTnLst>
                                </p:cTn>
                              </p:par>
                            </p:childTnLst>
                          </p:cTn>
                        </p:par>
                        <p:par>
                          <p:cTn id="98" fill="hold">
                            <p:stCondLst>
                              <p:cond delay="16500"/>
                            </p:stCondLst>
                            <p:childTnLst>
                              <p:par>
                                <p:cTn id="99" presetID="11" presetClass="entr" presetSubtype="0" fill="hold" grpId="0" nodeType="afterEffect">
                                  <p:stCondLst>
                                    <p:cond delay="0"/>
                                  </p:stCondLst>
                                  <p:childTnLst>
                                    <p:set>
                                      <p:cBhvr>
                                        <p:cTn id="100" dur="1000">
                                          <p:stCondLst>
                                            <p:cond delay="0"/>
                                          </p:stCondLst>
                                        </p:cTn>
                                        <p:tgtEl>
                                          <p:spTgt spid="66"/>
                                        </p:tgtEl>
                                        <p:attrNameLst>
                                          <p:attrName>style.visibility</p:attrName>
                                        </p:attrNameLst>
                                      </p:cBhvr>
                                      <p:to>
                                        <p:strVal val="visible"/>
                                      </p:to>
                                    </p:set>
                                  </p:childTnLst>
                                </p:cTn>
                              </p:par>
                            </p:childTnLst>
                          </p:cTn>
                        </p:par>
                        <p:par>
                          <p:cTn id="101" fill="hold">
                            <p:stCondLst>
                              <p:cond delay="17500"/>
                            </p:stCondLst>
                            <p:childTnLst>
                              <p:par>
                                <p:cTn id="102" presetID="11" presetClass="entr" presetSubtype="0" fill="hold" grpId="0" nodeType="afterEffect">
                                  <p:stCondLst>
                                    <p:cond delay="0"/>
                                  </p:stCondLst>
                                  <p:childTnLst>
                                    <p:set>
                                      <p:cBhvr>
                                        <p:cTn id="103" dur="1000">
                                          <p:stCondLst>
                                            <p:cond delay="0"/>
                                          </p:stCondLst>
                                        </p:cTn>
                                        <p:tgtEl>
                                          <p:spTgt spid="67"/>
                                        </p:tgtEl>
                                        <p:attrNameLst>
                                          <p:attrName>style.visibility</p:attrName>
                                        </p:attrNameLst>
                                      </p:cBhvr>
                                      <p:to>
                                        <p:strVal val="visible"/>
                                      </p:to>
                                    </p:set>
                                  </p:childTnLst>
                                </p:cTn>
                              </p:par>
                            </p:childTnLst>
                          </p:cTn>
                        </p:par>
                        <p:par>
                          <p:cTn id="104" fill="hold">
                            <p:stCondLst>
                              <p:cond delay="18500"/>
                            </p:stCondLst>
                            <p:childTnLst>
                              <p:par>
                                <p:cTn id="105" presetID="11" presetClass="entr" presetSubtype="0" fill="hold" grpId="0" nodeType="afterEffect">
                                  <p:stCondLst>
                                    <p:cond delay="0"/>
                                  </p:stCondLst>
                                  <p:childTnLst>
                                    <p:set>
                                      <p:cBhvr>
                                        <p:cTn id="106" dur="1000">
                                          <p:stCondLst>
                                            <p:cond delay="0"/>
                                          </p:stCondLst>
                                        </p:cTn>
                                        <p:tgtEl>
                                          <p:spTgt spid="68"/>
                                        </p:tgtEl>
                                        <p:attrNameLst>
                                          <p:attrName>style.visibility</p:attrName>
                                        </p:attrNameLst>
                                      </p:cBhvr>
                                      <p:to>
                                        <p:strVal val="visible"/>
                                      </p:to>
                                    </p:set>
                                  </p:childTnLst>
                                </p:cTn>
                              </p:par>
                            </p:childTnLst>
                          </p:cTn>
                        </p:par>
                        <p:par>
                          <p:cTn id="107" fill="hold">
                            <p:stCondLst>
                              <p:cond delay="19500"/>
                            </p:stCondLst>
                            <p:childTnLst>
                              <p:par>
                                <p:cTn id="108" presetID="11" presetClass="entr" presetSubtype="0" fill="hold" grpId="0" nodeType="afterEffect">
                                  <p:stCondLst>
                                    <p:cond delay="0"/>
                                  </p:stCondLst>
                                  <p:childTnLst>
                                    <p:set>
                                      <p:cBhvr>
                                        <p:cTn id="109" dur="1000">
                                          <p:stCondLst>
                                            <p:cond delay="0"/>
                                          </p:stCondLst>
                                        </p:cTn>
                                        <p:tgtEl>
                                          <p:spTgt spid="69"/>
                                        </p:tgtEl>
                                        <p:attrNameLst>
                                          <p:attrName>style.visibility</p:attrName>
                                        </p:attrNameLst>
                                      </p:cBhvr>
                                      <p:to>
                                        <p:strVal val="visible"/>
                                      </p:to>
                                    </p:set>
                                  </p:childTnLst>
                                </p:cTn>
                              </p:par>
                            </p:childTnLst>
                          </p:cTn>
                        </p:par>
                        <p:par>
                          <p:cTn id="110" fill="hold">
                            <p:stCondLst>
                              <p:cond delay="20500"/>
                            </p:stCondLst>
                            <p:childTnLst>
                              <p:par>
                                <p:cTn id="111" presetID="11" presetClass="entr" presetSubtype="0" fill="hold" grpId="0" nodeType="afterEffect">
                                  <p:stCondLst>
                                    <p:cond delay="0"/>
                                  </p:stCondLst>
                                  <p:childTnLst>
                                    <p:set>
                                      <p:cBhvr>
                                        <p:cTn id="112" dur="1000">
                                          <p:stCondLst>
                                            <p:cond delay="0"/>
                                          </p:stCondLst>
                                        </p:cTn>
                                        <p:tgtEl>
                                          <p:spTgt spid="70"/>
                                        </p:tgtEl>
                                        <p:attrNameLst>
                                          <p:attrName>style.visibility</p:attrName>
                                        </p:attrNameLst>
                                      </p:cBhvr>
                                      <p:to>
                                        <p:strVal val="visible"/>
                                      </p:to>
                                    </p:set>
                                  </p:childTnLst>
                                </p:cTn>
                              </p:par>
                            </p:childTnLst>
                          </p:cTn>
                        </p:par>
                        <p:par>
                          <p:cTn id="113" fill="hold">
                            <p:stCondLst>
                              <p:cond delay="21500"/>
                            </p:stCondLst>
                            <p:childTnLst>
                              <p:par>
                                <p:cTn id="114" presetID="11" presetClass="entr" presetSubtype="0" fill="hold" grpId="0" nodeType="afterEffect">
                                  <p:stCondLst>
                                    <p:cond delay="0"/>
                                  </p:stCondLst>
                                  <p:childTnLst>
                                    <p:set>
                                      <p:cBhvr>
                                        <p:cTn id="115" dur="1000">
                                          <p:stCondLst>
                                            <p:cond delay="0"/>
                                          </p:stCondLst>
                                        </p:cTn>
                                        <p:tgtEl>
                                          <p:spTgt spid="71"/>
                                        </p:tgtEl>
                                        <p:attrNameLst>
                                          <p:attrName>style.visibility</p:attrName>
                                        </p:attrNameLst>
                                      </p:cBhvr>
                                      <p:to>
                                        <p:strVal val="visible"/>
                                      </p:to>
                                    </p:set>
                                  </p:childTnLst>
                                </p:cTn>
                              </p:par>
                            </p:childTnLst>
                          </p:cTn>
                        </p:par>
                        <p:par>
                          <p:cTn id="116" fill="hold">
                            <p:stCondLst>
                              <p:cond delay="22500"/>
                            </p:stCondLst>
                            <p:childTnLst>
                              <p:par>
                                <p:cTn id="117" presetID="11" presetClass="entr" presetSubtype="0" fill="hold" grpId="0" nodeType="afterEffect">
                                  <p:stCondLst>
                                    <p:cond delay="0"/>
                                  </p:stCondLst>
                                  <p:childTnLst>
                                    <p:set>
                                      <p:cBhvr>
                                        <p:cTn id="118" dur="1000">
                                          <p:stCondLst>
                                            <p:cond delay="0"/>
                                          </p:stCondLst>
                                        </p:cTn>
                                        <p:tgtEl>
                                          <p:spTgt spid="72"/>
                                        </p:tgtEl>
                                        <p:attrNameLst>
                                          <p:attrName>style.visibility</p:attrName>
                                        </p:attrNameLst>
                                      </p:cBhvr>
                                      <p:to>
                                        <p:strVal val="visible"/>
                                      </p:to>
                                    </p:set>
                                  </p:childTnLst>
                                </p:cTn>
                              </p:par>
                            </p:childTnLst>
                          </p:cTn>
                        </p:par>
                        <p:par>
                          <p:cTn id="119" fill="hold">
                            <p:stCondLst>
                              <p:cond delay="23500"/>
                            </p:stCondLst>
                            <p:childTnLst>
                              <p:par>
                                <p:cTn id="120" presetID="11" presetClass="entr" presetSubtype="0" fill="hold" grpId="0" nodeType="afterEffect">
                                  <p:stCondLst>
                                    <p:cond delay="0"/>
                                  </p:stCondLst>
                                  <p:childTnLst>
                                    <p:set>
                                      <p:cBhvr>
                                        <p:cTn id="121" dur="1000">
                                          <p:stCondLst>
                                            <p:cond delay="0"/>
                                          </p:stCondLst>
                                        </p:cTn>
                                        <p:tgtEl>
                                          <p:spTgt spid="73"/>
                                        </p:tgtEl>
                                        <p:attrNameLst>
                                          <p:attrName>style.visibility</p:attrName>
                                        </p:attrNameLst>
                                      </p:cBhvr>
                                      <p:to>
                                        <p:strVal val="visible"/>
                                      </p:to>
                                    </p:set>
                                  </p:childTnLst>
                                </p:cTn>
                              </p:par>
                            </p:childTnLst>
                          </p:cTn>
                        </p:par>
                        <p:par>
                          <p:cTn id="122" fill="hold">
                            <p:stCondLst>
                              <p:cond delay="24500"/>
                            </p:stCondLst>
                            <p:childTnLst>
                              <p:par>
                                <p:cTn id="123" presetID="11" presetClass="entr" presetSubtype="0" fill="hold" grpId="0" nodeType="afterEffect">
                                  <p:stCondLst>
                                    <p:cond delay="0"/>
                                  </p:stCondLst>
                                  <p:childTnLst>
                                    <p:set>
                                      <p:cBhvr>
                                        <p:cTn id="124" dur="1000">
                                          <p:stCondLst>
                                            <p:cond delay="0"/>
                                          </p:stCondLst>
                                        </p:cTn>
                                        <p:tgtEl>
                                          <p:spTgt spid="74"/>
                                        </p:tgtEl>
                                        <p:attrNameLst>
                                          <p:attrName>style.visibility</p:attrName>
                                        </p:attrNameLst>
                                      </p:cBhvr>
                                      <p:to>
                                        <p:strVal val="visible"/>
                                      </p:to>
                                    </p:set>
                                  </p:childTnLst>
                                </p:cTn>
                              </p:par>
                            </p:childTnLst>
                          </p:cTn>
                        </p:par>
                        <p:par>
                          <p:cTn id="125" fill="hold">
                            <p:stCondLst>
                              <p:cond delay="25500"/>
                            </p:stCondLst>
                            <p:childTnLst>
                              <p:par>
                                <p:cTn id="126" presetID="11" presetClass="entr" presetSubtype="0" fill="hold" grpId="0" nodeType="afterEffect">
                                  <p:stCondLst>
                                    <p:cond delay="0"/>
                                  </p:stCondLst>
                                  <p:childTnLst>
                                    <p:set>
                                      <p:cBhvr>
                                        <p:cTn id="127" dur="1000">
                                          <p:stCondLst>
                                            <p:cond delay="0"/>
                                          </p:stCondLst>
                                        </p:cTn>
                                        <p:tgtEl>
                                          <p:spTgt spid="75"/>
                                        </p:tgtEl>
                                        <p:attrNameLst>
                                          <p:attrName>style.visibility</p:attrName>
                                        </p:attrNameLst>
                                      </p:cBhvr>
                                      <p:to>
                                        <p:strVal val="visible"/>
                                      </p:to>
                                    </p:set>
                                  </p:childTnLst>
                                </p:cTn>
                              </p:par>
                            </p:childTnLst>
                          </p:cTn>
                        </p:par>
                        <p:par>
                          <p:cTn id="128" fill="hold">
                            <p:stCondLst>
                              <p:cond delay="26500"/>
                            </p:stCondLst>
                            <p:childTnLst>
                              <p:par>
                                <p:cTn id="129" presetID="11" presetClass="entr" presetSubtype="0" fill="hold" grpId="0" nodeType="afterEffect">
                                  <p:stCondLst>
                                    <p:cond delay="0"/>
                                  </p:stCondLst>
                                  <p:childTnLst>
                                    <p:set>
                                      <p:cBhvr>
                                        <p:cTn id="130" dur="1000">
                                          <p:stCondLst>
                                            <p:cond delay="0"/>
                                          </p:stCondLst>
                                        </p:cTn>
                                        <p:tgtEl>
                                          <p:spTgt spid="76"/>
                                        </p:tgtEl>
                                        <p:attrNameLst>
                                          <p:attrName>style.visibility</p:attrName>
                                        </p:attrNameLst>
                                      </p:cBhvr>
                                      <p:to>
                                        <p:strVal val="visible"/>
                                      </p:to>
                                    </p:set>
                                  </p:childTnLst>
                                </p:cTn>
                              </p:par>
                            </p:childTnLst>
                          </p:cTn>
                        </p:par>
                        <p:par>
                          <p:cTn id="131" fill="hold">
                            <p:stCondLst>
                              <p:cond delay="27500"/>
                            </p:stCondLst>
                            <p:childTnLst>
                              <p:par>
                                <p:cTn id="132" presetID="11" presetClass="entr" presetSubtype="0" fill="hold" grpId="0" nodeType="afterEffect">
                                  <p:stCondLst>
                                    <p:cond delay="0"/>
                                  </p:stCondLst>
                                  <p:childTnLst>
                                    <p:set>
                                      <p:cBhvr>
                                        <p:cTn id="133" dur="1000">
                                          <p:stCondLst>
                                            <p:cond delay="0"/>
                                          </p:stCondLst>
                                        </p:cTn>
                                        <p:tgtEl>
                                          <p:spTgt spid="77"/>
                                        </p:tgtEl>
                                        <p:attrNameLst>
                                          <p:attrName>style.visibility</p:attrName>
                                        </p:attrNameLst>
                                      </p:cBhvr>
                                      <p:to>
                                        <p:strVal val="visible"/>
                                      </p:to>
                                    </p:set>
                                  </p:childTnLst>
                                </p:cTn>
                              </p:par>
                            </p:childTnLst>
                          </p:cTn>
                        </p:par>
                        <p:par>
                          <p:cTn id="134" fill="hold">
                            <p:stCondLst>
                              <p:cond delay="28500"/>
                            </p:stCondLst>
                            <p:childTnLst>
                              <p:par>
                                <p:cTn id="135" presetID="11" presetClass="entr" presetSubtype="0" fill="hold" grpId="0" nodeType="afterEffect">
                                  <p:stCondLst>
                                    <p:cond delay="0"/>
                                  </p:stCondLst>
                                  <p:childTnLst>
                                    <p:set>
                                      <p:cBhvr>
                                        <p:cTn id="136" dur="1000">
                                          <p:stCondLst>
                                            <p:cond delay="0"/>
                                          </p:stCondLst>
                                        </p:cTn>
                                        <p:tgtEl>
                                          <p:spTgt spid="78"/>
                                        </p:tgtEl>
                                        <p:attrNameLst>
                                          <p:attrName>style.visibility</p:attrName>
                                        </p:attrNameLst>
                                      </p:cBhvr>
                                      <p:to>
                                        <p:strVal val="visible"/>
                                      </p:to>
                                    </p:set>
                                  </p:childTnLst>
                                </p:cTn>
                              </p:par>
                            </p:childTnLst>
                          </p:cTn>
                        </p:par>
                        <p:par>
                          <p:cTn id="137" fill="hold">
                            <p:stCondLst>
                              <p:cond delay="29500"/>
                            </p:stCondLst>
                            <p:childTnLst>
                              <p:par>
                                <p:cTn id="138" presetID="11" presetClass="entr" presetSubtype="0" fill="hold" grpId="0" nodeType="afterEffect">
                                  <p:stCondLst>
                                    <p:cond delay="0"/>
                                  </p:stCondLst>
                                  <p:childTnLst>
                                    <p:set>
                                      <p:cBhvr>
                                        <p:cTn id="139" dur="1000">
                                          <p:stCondLst>
                                            <p:cond delay="0"/>
                                          </p:stCondLst>
                                        </p:cTn>
                                        <p:tgtEl>
                                          <p:spTgt spid="79"/>
                                        </p:tgtEl>
                                        <p:attrNameLst>
                                          <p:attrName>style.visibility</p:attrName>
                                        </p:attrNameLst>
                                      </p:cBhvr>
                                      <p:to>
                                        <p:strVal val="visible"/>
                                      </p:to>
                                    </p:set>
                                  </p:childTnLst>
                                </p:cTn>
                              </p:par>
                            </p:childTnLst>
                          </p:cTn>
                        </p:par>
                        <p:par>
                          <p:cTn id="140" fill="hold">
                            <p:stCondLst>
                              <p:cond delay="30500"/>
                            </p:stCondLst>
                            <p:childTnLst>
                              <p:par>
                                <p:cTn id="141" presetID="11" presetClass="entr" presetSubtype="0" fill="hold" grpId="0" nodeType="afterEffect">
                                  <p:stCondLst>
                                    <p:cond delay="0"/>
                                  </p:stCondLst>
                                  <p:childTnLst>
                                    <p:set>
                                      <p:cBhvr>
                                        <p:cTn id="142" dur="1000">
                                          <p:stCondLst>
                                            <p:cond delay="0"/>
                                          </p:stCondLst>
                                        </p:cTn>
                                        <p:tgtEl>
                                          <p:spTgt spid="80"/>
                                        </p:tgtEl>
                                        <p:attrNameLst>
                                          <p:attrName>style.visibility</p:attrName>
                                        </p:attrNameLst>
                                      </p:cBhvr>
                                      <p:to>
                                        <p:strVal val="visible"/>
                                      </p:to>
                                    </p:set>
                                  </p:childTnLst>
                                </p:cTn>
                              </p:par>
                            </p:childTnLst>
                          </p:cTn>
                        </p:par>
                        <p:par>
                          <p:cTn id="143" fill="hold">
                            <p:stCondLst>
                              <p:cond delay="31500"/>
                            </p:stCondLst>
                            <p:childTnLst>
                              <p:par>
                                <p:cTn id="144" presetID="11" presetClass="entr" presetSubtype="0" fill="hold" grpId="0" nodeType="afterEffect">
                                  <p:stCondLst>
                                    <p:cond delay="0"/>
                                  </p:stCondLst>
                                  <p:childTnLst>
                                    <p:set>
                                      <p:cBhvr>
                                        <p:cTn id="145" dur="1000">
                                          <p:stCondLst>
                                            <p:cond delay="0"/>
                                          </p:stCondLst>
                                        </p:cTn>
                                        <p:tgtEl>
                                          <p:spTgt spid="81"/>
                                        </p:tgtEl>
                                        <p:attrNameLst>
                                          <p:attrName>style.visibility</p:attrName>
                                        </p:attrNameLst>
                                      </p:cBhvr>
                                      <p:to>
                                        <p:strVal val="visible"/>
                                      </p:to>
                                    </p:set>
                                  </p:childTnLst>
                                </p:cTn>
                              </p:par>
                            </p:childTnLst>
                          </p:cTn>
                        </p:par>
                        <p:par>
                          <p:cTn id="146" fill="hold">
                            <p:stCondLst>
                              <p:cond delay="32500"/>
                            </p:stCondLst>
                            <p:childTnLst>
                              <p:par>
                                <p:cTn id="147" presetID="10" presetClass="entr" presetSubtype="0" fill="hold" grpId="0" nodeType="after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1000"/>
                                        <p:tgtEl>
                                          <p:spTgt spid="50"/>
                                        </p:tgtEl>
                                      </p:cBhvr>
                                    </p:animEffect>
                                  </p:childTnLst>
                                </p:cTn>
                              </p:par>
                            </p:childTnLst>
                          </p:cTn>
                        </p:par>
                      </p:childTnLst>
                    </p:cTn>
                  </p:par>
                  <p:par>
                    <p:cTn id="150" fill="hold">
                      <p:stCondLst>
                        <p:cond delay="indefinite"/>
                      </p:stCondLst>
                      <p:childTnLst>
                        <p:par>
                          <p:cTn id="151" fill="hold">
                            <p:stCondLst>
                              <p:cond delay="0"/>
                            </p:stCondLst>
                            <p:childTnLst>
                              <p:par>
                                <p:cTn id="152" presetID="3" presetClass="exit" presetSubtype="10" fill="hold" grpId="1" nodeType="clickEffect">
                                  <p:stCondLst>
                                    <p:cond delay="0"/>
                                  </p:stCondLst>
                                  <p:childTnLst>
                                    <p:animEffect transition="out" filter="blinds(horizontal)">
                                      <p:cBhvr>
                                        <p:cTn id="153" dur="500"/>
                                        <p:tgtEl>
                                          <p:spTgt spid="7"/>
                                        </p:tgtEl>
                                      </p:cBhvr>
                                    </p:animEffect>
                                    <p:set>
                                      <p:cBhvr>
                                        <p:cTn id="1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7" grpId="1" animBg="1"/>
      <p:bldP spid="8" grpId="0" animBg="1"/>
      <p:bldP spid="9" grpId="0" animBg="1"/>
      <p:bldP spid="10" grpId="0" animBg="1"/>
      <p:bldP spid="11" grpId="0" animBg="1"/>
      <p:bldP spid="50" grpId="0" animBg="1"/>
      <p:bldP spid="50" grpId="1"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xmlns=""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xmlns="" id="{421ADBCF-D4A1-45AD-9714-27F26C2A8689}"/>
              </a:ext>
            </a:extLst>
          </p:cNvPr>
          <p:cNvSpPr txBox="1">
            <a:spLocks noChangeArrowheads="1"/>
          </p:cNvSpPr>
          <p:nvPr/>
        </p:nvSpPr>
        <p:spPr bwMode="auto">
          <a:xfrm>
            <a:off x="1862797" y="547971"/>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6000" b="1" dirty="0" smtClean="0">
                <a:solidFill>
                  <a:srgbClr val="FF0066"/>
                </a:solidFill>
                <a:latin typeface="Times New Roman" panose="02020603050405020304" pitchFamily="18" charset="0"/>
                <a:cs typeface="Times New Roman" panose="02020603050405020304" pitchFamily="18" charset="0"/>
              </a:rPr>
              <a:t> </a:t>
            </a:r>
            <a:endParaRPr lang="en-US" altLang="en-US" sz="6000" b="1" dirty="0">
              <a:solidFill>
                <a:srgbClr val="FF0066"/>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4084" y="1563634"/>
            <a:ext cx="11397916" cy="1938992"/>
          </a:xfrm>
          <a:prstGeom prst="rect">
            <a:avLst/>
          </a:prstGeom>
        </p:spPr>
        <p:txBody>
          <a:bodyPr wrap="square">
            <a:spAutoFit/>
          </a:bodyPr>
          <a:lstStyle/>
          <a:p>
            <a:pPr algn="ctr"/>
            <a:r>
              <a:rPr lang="en-US" sz="6000" dirty="0" smtClean="0">
                <a:solidFill>
                  <a:srgbClr val="FF0000"/>
                </a:solidFill>
                <a:latin typeface="Times New Roman" panose="02020603050405020304" pitchFamily="18" charset="0"/>
                <a:cs typeface="Times New Roman" panose="02020603050405020304" pitchFamily="18" charset="0"/>
              </a:rPr>
              <a:t>BÀI </a:t>
            </a:r>
            <a:r>
              <a:rPr lang="en-US" sz="6000" dirty="0">
                <a:solidFill>
                  <a:srgbClr val="FF0000"/>
                </a:solidFill>
                <a:latin typeface="Times New Roman" panose="02020603050405020304" pitchFamily="18" charset="0"/>
                <a:cs typeface="Times New Roman" panose="02020603050405020304" pitchFamily="18" charset="0"/>
              </a:rPr>
              <a:t>2: TRÌNH BÀY TRANG, ĐỊNH DẠNG VÀ INVĂN BẢN</a:t>
            </a:r>
          </a:p>
        </p:txBody>
      </p:sp>
    </p:spTree>
    <p:extLst>
      <p:ext uri="{BB962C8B-B14F-4D97-AF65-F5344CB8AC3E}">
        <p14:creationId xmlns:p14="http://schemas.microsoft.com/office/powerpoint/2010/main" val="3381261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xmlns=""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2. Trình bày trang, định dạng và in văn bản</a:t>
            </a:r>
            <a:endParaRPr lang="vi-VN" sz="4000" b="1" dirty="0">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6336C16-5CCD-471A-A6C9-53B8EA177AE9}"/>
              </a:ext>
            </a:extLst>
          </p:cNvPr>
          <p:cNvSpPr txBox="1"/>
          <p:nvPr/>
        </p:nvSpPr>
        <p:spPr>
          <a:xfrm>
            <a:off x="31862" y="673689"/>
            <a:ext cx="8287889"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FFFFFF"/>
              </a:solidFill>
              <a:latin typeface="Times New Roman" panose="02020603050405020304" pitchFamily="18" charset="0"/>
              <a:cs typeface="Times New Roman" panose="02020603050405020304" pitchFamily="18" charset="0"/>
            </a:endParaRPr>
          </a:p>
        </p:txBody>
      </p:sp>
      <p:sp>
        <p:nvSpPr>
          <p:cNvPr id="7" name="Double Wave 6"/>
          <p:cNvSpPr/>
          <p:nvPr/>
        </p:nvSpPr>
        <p:spPr>
          <a:xfrm>
            <a:off x="457200" y="1357097"/>
            <a:ext cx="11237495" cy="4081177"/>
          </a:xfrm>
          <a:prstGeom prst="doubleWave">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Times New Roman" panose="02020603050405020304" pitchFamily="18" charset="0"/>
                <a:cs typeface="Times New Roman" panose="02020603050405020304" pitchFamily="18" charset="0"/>
              </a:rPr>
              <a:t>Đoạn văn bản là một hay một số dòng văn bản được viết giữa hai kí tự ngắt dòng. Kí tự ngắt dòng được nhập vào văn bản bằng cách gõ phím Enter. Các thuộc tính định dạng đoạn thường được dùng là kiểu căn lề, độ dãn dòng, độ dãn đoạn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5" name="Cloud 4"/>
          <p:cNvSpPr/>
          <p:nvPr/>
        </p:nvSpPr>
        <p:spPr>
          <a:xfrm>
            <a:off x="2583885" y="1761390"/>
            <a:ext cx="6160169" cy="3272590"/>
          </a:xfrm>
          <a:prstGeom prst="cloud">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Times New Roman" pitchFamily="18" charset="0"/>
                <a:cs typeface="Times New Roman" pitchFamily="18" charset="0"/>
              </a:rPr>
              <a:t>Tại sao ta phải định dạng đoạn văn bản?</a:t>
            </a:r>
          </a:p>
        </p:txBody>
      </p:sp>
      <p:sp>
        <p:nvSpPr>
          <p:cNvPr id="9" name="Double Wave 8"/>
          <p:cNvSpPr/>
          <p:nvPr/>
        </p:nvSpPr>
        <p:spPr>
          <a:xfrm>
            <a:off x="1236700" y="1486811"/>
            <a:ext cx="10019879" cy="3747341"/>
          </a:xfrm>
          <a:prstGeom prst="doubleWave">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Times New Roman" panose="02020603050405020304" pitchFamily="18" charset="0"/>
                <a:cs typeface="Times New Roman" panose="02020603050405020304" pitchFamily="18" charset="0"/>
              </a:rPr>
              <a:t>Định dạng đoạn hợp lí sẽ làm cho văn bản được trình bày đẹp hơn vì các dòng và các đoạn được dãn cách phù hợp, văn bản được căn biên đều hai bên cũng đẹp hơn.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2" name="Explosion 1 1"/>
          <p:cNvSpPr/>
          <p:nvPr/>
        </p:nvSpPr>
        <p:spPr>
          <a:xfrm>
            <a:off x="2583885" y="1286934"/>
            <a:ext cx="8383105" cy="5571066"/>
          </a:xfrm>
          <a:prstGeom prst="irregularSeal1">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885" y="1286934"/>
            <a:ext cx="7886406" cy="4142426"/>
          </a:xfrm>
          <a:prstGeom prst="rect">
            <a:avLst/>
          </a:prstGeom>
        </p:spPr>
      </p:pic>
    </p:spTree>
    <p:extLst>
      <p:ext uri="{BB962C8B-B14F-4D97-AF65-F5344CB8AC3E}">
        <p14:creationId xmlns:p14="http://schemas.microsoft.com/office/powerpoint/2010/main" val="42389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10"/>
                                        </p:tgtEl>
                                        <p:attrNameLst>
                                          <p:attrName>ppt_x</p:attrName>
                                        </p:attrNameLst>
                                      </p:cBhvr>
                                      <p:tavLst>
                                        <p:tav tm="0">
                                          <p:val>
                                            <p:strVal val="ppt_x"/>
                                          </p:val>
                                        </p:tav>
                                        <p:tav tm="100000">
                                          <p:val>
                                            <p:strVal val="ppt_x"/>
                                          </p:val>
                                        </p:tav>
                                      </p:tavLst>
                                    </p:anim>
                                    <p:anim calcmode="lin" valueType="num">
                                      <p:cBhvr additive="base">
                                        <p:cTn id="16" dur="500"/>
                                        <p:tgtEl>
                                          <p:spTgt spid="10"/>
                                        </p:tgtEl>
                                        <p:attrNameLst>
                                          <p:attrName>ppt_y</p:attrName>
                                        </p:attrNameLst>
                                      </p:cBhvr>
                                      <p:tavLst>
                                        <p:tav tm="0">
                                          <p:val>
                                            <p:strVal val="ppt_y"/>
                                          </p:val>
                                        </p:tav>
                                        <p:tav tm="100000">
                                          <p:val>
                                            <p:strVal val="1+ppt_h/2"/>
                                          </p:val>
                                        </p:tav>
                                      </p:tavLst>
                                    </p:anim>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5" grpId="0" animBg="1"/>
      <p:bldP spid="5" grpId="1" animBg="1"/>
      <p:bldP spid="9" grpId="0" animBg="1"/>
      <p:bldP spid="9" grpId="1"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48" y="838593"/>
            <a:ext cx="7886406" cy="4142426"/>
          </a:xfrm>
          <a:prstGeom prst="rect">
            <a:avLst/>
          </a:prstGeom>
        </p:spPr>
      </p:pic>
      <p:cxnSp>
        <p:nvCxnSpPr>
          <p:cNvPr id="5" name="Straight Arrow Connector 4"/>
          <p:cNvCxnSpPr/>
          <p:nvPr/>
        </p:nvCxnSpPr>
        <p:spPr>
          <a:xfrm>
            <a:off x="9922865" y="1779488"/>
            <a:ext cx="0" cy="319696"/>
          </a:xfrm>
          <a:prstGeom prst="straightConnector1">
            <a:avLst/>
          </a:prstGeom>
          <a:ln w="38100">
            <a:headEnd type="arrow"/>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928929" y="4981019"/>
            <a:ext cx="0" cy="4667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8" idx="1"/>
          </p:cNvCxnSpPr>
          <p:nvPr/>
        </p:nvCxnSpPr>
        <p:spPr>
          <a:xfrm>
            <a:off x="10684710" y="1971328"/>
            <a:ext cx="582920" cy="1216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05130" y="1767457"/>
            <a:ext cx="643396" cy="24063"/>
          </a:xfrm>
          <a:prstGeom prst="straightConnector1">
            <a:avLst/>
          </a:prstGeom>
          <a:ln w="38100">
            <a:headEnd type="arrow"/>
            <a:tailEnd type="arrow"/>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38456" y="1123696"/>
            <a:ext cx="0" cy="61671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866274" y="285102"/>
            <a:ext cx="3744364" cy="83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trái</a:t>
            </a:r>
            <a:r>
              <a:rPr lang="en-US" sz="2000" dirty="0">
                <a:latin typeface="Times New Roman" pitchFamily="18" charset="0"/>
                <a:cs typeface="Times New Roman" pitchFamily="18" charset="0"/>
              </a:rPr>
              <a:t>)</a:t>
            </a:r>
          </a:p>
        </p:txBody>
      </p:sp>
      <p:cxnSp>
        <p:nvCxnSpPr>
          <p:cNvPr id="20" name="Straight Arrow Connector 19"/>
          <p:cNvCxnSpPr/>
          <p:nvPr/>
        </p:nvCxnSpPr>
        <p:spPr>
          <a:xfrm>
            <a:off x="3489158" y="2738838"/>
            <a:ext cx="24063" cy="529390"/>
          </a:xfrm>
          <a:prstGeom prst="straightConnector1">
            <a:avLst/>
          </a:prstGeom>
          <a:ln w="38100">
            <a:solidFill>
              <a:srgbClr val="0070C0"/>
            </a:solidFill>
            <a:headEnd type="arrow"/>
            <a:tailEnd type="arrow"/>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54944" y="3007975"/>
            <a:ext cx="1124659"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289386" y="2219143"/>
            <a:ext cx="1065558" cy="1577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endParaRPr lang="en-US" sz="2000" dirty="0">
              <a:latin typeface="Times New Roman" pitchFamily="18" charset="0"/>
              <a:cs typeface="Times New Roman" pitchFamily="18" charset="0"/>
            </a:endParaRPr>
          </a:p>
        </p:txBody>
      </p:sp>
      <p:cxnSp>
        <p:nvCxnSpPr>
          <p:cNvPr id="26" name="Straight Arrow Connector 25"/>
          <p:cNvCxnSpPr/>
          <p:nvPr/>
        </p:nvCxnSpPr>
        <p:spPr>
          <a:xfrm>
            <a:off x="2409437" y="3791046"/>
            <a:ext cx="364101" cy="0"/>
          </a:xfrm>
          <a:prstGeom prst="straightConnector1">
            <a:avLst/>
          </a:prstGeom>
          <a:ln w="381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25348" y="3912637"/>
            <a:ext cx="47450" cy="1217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25640" y="5192591"/>
            <a:ext cx="3103704" cy="949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trái</a:t>
            </a:r>
            <a:r>
              <a:rPr lang="en-US" sz="2000" dirty="0">
                <a:latin typeface="Times New Roman" pitchFamily="18" charset="0"/>
                <a:cs typeface="Times New Roman" pitchFamily="18" charset="0"/>
              </a:rPr>
              <a:t>)</a:t>
            </a:r>
          </a:p>
        </p:txBody>
      </p:sp>
      <p:cxnSp>
        <p:nvCxnSpPr>
          <p:cNvPr id="3" name="Straight Arrow Connector 2"/>
          <p:cNvCxnSpPr/>
          <p:nvPr/>
        </p:nvCxnSpPr>
        <p:spPr>
          <a:xfrm>
            <a:off x="2686197" y="4910357"/>
            <a:ext cx="7564708" cy="0"/>
          </a:xfrm>
          <a:prstGeom prst="straightConnector1">
            <a:avLst/>
          </a:prstGeom>
          <a:ln w="38100">
            <a:headEnd type="arrow"/>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937961" y="5450306"/>
            <a:ext cx="3716642" cy="89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Kiểu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bên</a:t>
            </a:r>
            <a:endParaRPr lang="en-US" sz="2000" dirty="0">
              <a:latin typeface="Times New Roman" pitchFamily="18" charset="0"/>
              <a:cs typeface="Times New Roman" pitchFamily="18" charset="0"/>
            </a:endParaRPr>
          </a:p>
        </p:txBody>
      </p:sp>
      <p:sp>
        <p:nvSpPr>
          <p:cNvPr id="18" name="Rounded Rectangle 17"/>
          <p:cNvSpPr/>
          <p:nvPr/>
        </p:nvSpPr>
        <p:spPr>
          <a:xfrm>
            <a:off x="10684710" y="1123696"/>
            <a:ext cx="1081826" cy="1695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dòng</a:t>
            </a:r>
            <a:endParaRPr lang="en-US" sz="2000" dirty="0">
              <a:latin typeface="Times New Roman" pitchFamily="18" charset="0"/>
              <a:cs typeface="Times New Roman" pitchFamily="18" charset="0"/>
            </a:endParaRPr>
          </a:p>
        </p:txBody>
      </p:sp>
      <p:cxnSp>
        <p:nvCxnSpPr>
          <p:cNvPr id="12" name="Straight Arrow Connector 11"/>
          <p:cNvCxnSpPr/>
          <p:nvPr/>
        </p:nvCxnSpPr>
        <p:spPr>
          <a:xfrm flipH="1">
            <a:off x="9971314" y="1955791"/>
            <a:ext cx="63136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28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31"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427890" y="536028"/>
            <a:ext cx="7535917" cy="372066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itchFamily="18" charset="0"/>
                <a:cs typeface="Times New Roman" pitchFamily="18" charset="0"/>
              </a:rPr>
              <a:t>Để định dạng đoạn văn bản ta làm như thế nào?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531" y="2304542"/>
            <a:ext cx="8734097" cy="3033042"/>
          </a:xfrm>
          <a:prstGeom prst="rect">
            <a:avLst/>
          </a:prstGeom>
        </p:spPr>
      </p:pic>
      <p:sp>
        <p:nvSpPr>
          <p:cNvPr id="6" name="TextBox 5"/>
          <p:cNvSpPr txBox="1"/>
          <p:nvPr/>
        </p:nvSpPr>
        <p:spPr>
          <a:xfrm>
            <a:off x="788274" y="945931"/>
            <a:ext cx="11130455" cy="1938992"/>
          </a:xfrm>
          <a:prstGeom prst="rect">
            <a:avLst/>
          </a:prstGeom>
          <a:noFill/>
        </p:spPr>
        <p:txBody>
          <a:bodyPr wrap="square" rtlCol="0">
            <a:spAutoFit/>
          </a:bodyPr>
          <a:lstStyle/>
          <a:p>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Để</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định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đặt</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trỏ</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thảo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nằm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đó</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rồi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nháy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chuột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lệnh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định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nhóm</a:t>
            </a:r>
            <a:r>
              <a:rPr lang="en-US" sz="4000"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Paragraph</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của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dải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lệnh</a:t>
            </a:r>
            <a:r>
              <a:rPr lang="en-US" sz="4000" dirty="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Home</a:t>
            </a:r>
            <a:r>
              <a:rPr lang="en-US" sz="4000" dirty="0">
                <a:solidFill>
                  <a:srgbClr val="FF0000"/>
                </a:solidFill>
                <a:latin typeface="Times New Roman" pitchFamily="18" charset="0"/>
                <a:cs typeface="Times New Roman" pitchFamily="18" charset="0"/>
              </a:rPr>
              <a:t>.</a:t>
            </a:r>
          </a:p>
        </p:txBody>
      </p:sp>
      <p:cxnSp>
        <p:nvCxnSpPr>
          <p:cNvPr id="8" name="Straight Arrow Connector 7"/>
          <p:cNvCxnSpPr>
            <a:stCxn id="10" idx="4"/>
            <a:endCxn id="6" idx="2"/>
          </p:cNvCxnSpPr>
          <p:nvPr/>
        </p:nvCxnSpPr>
        <p:spPr>
          <a:xfrm>
            <a:off x="4508938" y="1978489"/>
            <a:ext cx="1844564" cy="9064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66648" y="63062"/>
            <a:ext cx="6684580" cy="191542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Các lệnh tăng và giảm độ thụt vào của đoạn so với lề trái</a:t>
            </a:r>
          </a:p>
        </p:txBody>
      </p:sp>
      <p:cxnSp>
        <p:nvCxnSpPr>
          <p:cNvPr id="17" name="Straight Arrow Connector 16"/>
          <p:cNvCxnSpPr/>
          <p:nvPr/>
        </p:nvCxnSpPr>
        <p:spPr>
          <a:xfrm flipV="1">
            <a:off x="2427890" y="4471988"/>
            <a:ext cx="815373" cy="12212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10361" y="5090972"/>
            <a:ext cx="4619299" cy="136325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Các lệnh chọn kiểu căn biên</a:t>
            </a:r>
          </a:p>
        </p:txBody>
      </p:sp>
      <p:cxnSp>
        <p:nvCxnSpPr>
          <p:cNvPr id="26" name="Straight Arrow Connector 25"/>
          <p:cNvCxnSpPr/>
          <p:nvPr/>
        </p:nvCxnSpPr>
        <p:spPr>
          <a:xfrm flipH="1" flipV="1">
            <a:off x="6353502" y="4300045"/>
            <a:ext cx="861686" cy="7825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431220" y="4984869"/>
            <a:ext cx="6684580" cy="191542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itchFamily="18" charset="0"/>
                <a:cs typeface="Times New Roman" pitchFamily="18" charset="0"/>
              </a:rPr>
              <a:t>Lệnh tăng, giảm độ dãn dòng</a:t>
            </a:r>
          </a:p>
        </p:txBody>
      </p:sp>
    </p:spTree>
    <p:extLst>
      <p:ext uri="{BB962C8B-B14F-4D97-AF65-F5344CB8AC3E}">
        <p14:creationId xmlns:p14="http://schemas.microsoft.com/office/powerpoint/2010/main" val="81794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xEl>
                                              <p:pRg st="0" end="0"/>
                                            </p:txEl>
                                          </p:spTgt>
                                        </p:tgtEl>
                                      </p:cBhvr>
                                    </p:animEffect>
                                    <p:set>
                                      <p:cBhvr>
                                        <p:cTn id="12" dur="1" fill="hold">
                                          <p:stCondLst>
                                            <p:cond delay="499"/>
                                          </p:stCondLst>
                                        </p:cTn>
                                        <p:tgtEl>
                                          <p:spTgt spid="4">
                                            <p:txEl>
                                              <p:pRg st="0" end="0"/>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bg/>
                                          </p:spTgt>
                                        </p:tgtEl>
                                      </p:cBhvr>
                                    </p:animEffect>
                                    <p:set>
                                      <p:cBhvr>
                                        <p:cTn id="15" dur="1" fill="hold">
                                          <p:stCondLst>
                                            <p:cond delay="499"/>
                                          </p:stCondLst>
                                        </p:cTn>
                                        <p:tgtEl>
                                          <p:spTgt spid="4">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6" grpId="0"/>
      <p:bldP spid="6" grpId="1"/>
      <p:bldP spid="10" grpId="0" animBg="1"/>
      <p:bldP spid="21" grpId="0" animBg="1"/>
      <p:bldP spid="21" grpId="1" animBg="1"/>
      <p:bldP spid="27"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1258</Words>
  <Application>Microsoft Office PowerPoint</Application>
  <PresentationFormat>Custom</PresentationFormat>
  <Paragraphs>236</Paragraphs>
  <Slides>22</Slides>
  <Notes>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22</vt:i4>
      </vt:variant>
    </vt:vector>
  </HeadingPairs>
  <TitlesOfParts>
    <vt:vector size="40" baseType="lpstr">
      <vt:lpstr>Arial</vt:lpstr>
      <vt:lpstr>Calibri</vt:lpstr>
      <vt:lpstr>Chu Van An</vt:lpstr>
      <vt:lpstr>Calibri Light</vt:lpstr>
      <vt:lpstr>VNI-Times</vt:lpstr>
      <vt:lpstr>Times New Roman</vt:lpstr>
      <vt:lpstr>等线</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PowerPoint Presentation</vt:lpstr>
      <vt:lpstr>PowerPoint Presentation</vt:lpstr>
      <vt:lpstr>Trò chơi: “Đội nào nhanh hơn” Đề bài: Cho 2 đoạn văn bản sau: Các em hãy quan sát, thảo luận nhóm để lựa chọn các đáp án đúng nhất cho phần nhận xét hai văn bản sau? </vt:lpstr>
      <vt:lpstr>Trò chơi: “Đội nào nhanh hơn” Đề bài: Cho 2 đoạn văn bản sau: Các em hãy quan sát, thảo luận nhóm để lựa chọn các đáp án đúng nhất cho phần nhận xét sự khác nhau giữa hai văn trên?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 Thực hiện định dạng văn bản như sau: Chọn toàn bộ văn bản Nháy chuột vào lệnh để căn biên đều hai bên Nháy chuột vào lệnh  và chọn một giá trị nào đó, ví dụ giá trị 1.15 để quy định độ dãn dòng là 1.15 lần dòng đơn. Nháy chuột lại vào lệnh  và chọn dòng  để tăng độ dãn đoạn. - Để in văn bản, thực hiện các thao tác sau: Nháy chuột vào bảng chọn File Nháy chuột vào lệnh Print để mở vùng các tùy chọn in ấn Nháy chuột chọn các tùy chọn in ấn như số bản in, trang sẽ in, hướng giấy Nháy chuột vào lệnh Print để in văn bản.   </vt:lpstr>
      <vt:lpstr>Hướng dẫn về nhà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WIN10</cp:lastModifiedBy>
  <cp:revision>262</cp:revision>
  <dcterms:created xsi:type="dcterms:W3CDTF">2021-06-22T15:39:08Z</dcterms:created>
  <dcterms:modified xsi:type="dcterms:W3CDTF">2024-01-21T14:19:00Z</dcterms:modified>
</cp:coreProperties>
</file>