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4" r:id="rId2"/>
    <p:sldId id="295" r:id="rId3"/>
    <p:sldId id="258" r:id="rId4"/>
    <p:sldId id="302" r:id="rId5"/>
    <p:sldId id="282" r:id="rId6"/>
    <p:sldId id="307" r:id="rId7"/>
    <p:sldId id="281" r:id="rId8"/>
    <p:sldId id="306" r:id="rId9"/>
    <p:sldId id="305" r:id="rId10"/>
    <p:sldId id="283" r:id="rId11"/>
    <p:sldId id="298" r:id="rId12"/>
    <p:sldId id="297" r:id="rId13"/>
    <p:sldId id="284" r:id="rId14"/>
    <p:sldId id="303" r:id="rId15"/>
    <p:sldId id="285" r:id="rId16"/>
    <p:sldId id="278" r:id="rId17"/>
    <p:sldId id="286" r:id="rId18"/>
    <p:sldId id="287" r:id="rId19"/>
    <p:sldId id="288" r:id="rId20"/>
    <p:sldId id="289" r:id="rId21"/>
    <p:sldId id="290" r:id="rId22"/>
    <p:sldId id="292"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7" d="100"/>
          <a:sy n="77" d="100"/>
        </p:scale>
        <p:origin x="-420"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99249-A690-40C9-907B-280D00AEE991}"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E9EFD-D1D7-4802-A154-0CAA9C0B8473}" type="slidenum">
              <a:rPr lang="en-US" smtClean="0"/>
              <a:t>‹#›</a:t>
            </a:fld>
            <a:endParaRPr lang="en-US"/>
          </a:p>
        </p:txBody>
      </p:sp>
    </p:spTree>
    <p:extLst>
      <p:ext uri="{BB962C8B-B14F-4D97-AF65-F5344CB8AC3E}">
        <p14:creationId xmlns:p14="http://schemas.microsoft.com/office/powerpoint/2010/main" val="396975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223731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346619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12</a:t>
            </a:fld>
            <a:endParaRPr lang="zh-CN" sz="1200" dirty="0"/>
          </a:p>
        </p:txBody>
      </p:sp>
    </p:spTree>
    <p:extLst>
      <p:ext uri="{BB962C8B-B14F-4D97-AF65-F5344CB8AC3E}">
        <p14:creationId xmlns:p14="http://schemas.microsoft.com/office/powerpoint/2010/main" val="4215751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13</a:t>
            </a:fld>
            <a:endParaRPr lang="zh-CN" sz="1200" dirty="0"/>
          </a:p>
        </p:txBody>
      </p:sp>
    </p:spTree>
    <p:extLst>
      <p:ext uri="{BB962C8B-B14F-4D97-AF65-F5344CB8AC3E}">
        <p14:creationId xmlns:p14="http://schemas.microsoft.com/office/powerpoint/2010/main" val="326316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14</a:t>
            </a:fld>
            <a:endParaRPr lang="zh-CN" sz="1200" dirty="0"/>
          </a:p>
        </p:txBody>
      </p:sp>
    </p:spTree>
    <p:extLst>
      <p:ext uri="{BB962C8B-B14F-4D97-AF65-F5344CB8AC3E}">
        <p14:creationId xmlns:p14="http://schemas.microsoft.com/office/powerpoint/2010/main" val="255416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15</a:t>
            </a:fld>
            <a:endParaRPr lang="zh-CN" sz="1200" dirty="0"/>
          </a:p>
        </p:txBody>
      </p:sp>
    </p:spTree>
    <p:extLst>
      <p:ext uri="{BB962C8B-B14F-4D97-AF65-F5344CB8AC3E}">
        <p14:creationId xmlns:p14="http://schemas.microsoft.com/office/powerpoint/2010/main" val="3147954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853238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17</a:t>
            </a:fld>
            <a:endParaRPr lang="zh-CN" sz="1200" dirty="0"/>
          </a:p>
        </p:txBody>
      </p:sp>
    </p:spTree>
    <p:extLst>
      <p:ext uri="{BB962C8B-B14F-4D97-AF65-F5344CB8AC3E}">
        <p14:creationId xmlns:p14="http://schemas.microsoft.com/office/powerpoint/2010/main" val="161320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18</a:t>
            </a:fld>
            <a:endParaRPr lang="zh-CN" sz="1200" dirty="0"/>
          </a:p>
        </p:txBody>
      </p:sp>
    </p:spTree>
    <p:extLst>
      <p:ext uri="{BB962C8B-B14F-4D97-AF65-F5344CB8AC3E}">
        <p14:creationId xmlns:p14="http://schemas.microsoft.com/office/powerpoint/2010/main" val="20100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19</a:t>
            </a:fld>
            <a:endParaRPr lang="zh-CN" sz="1200" dirty="0"/>
          </a:p>
        </p:txBody>
      </p:sp>
    </p:spTree>
    <p:extLst>
      <p:ext uri="{BB962C8B-B14F-4D97-AF65-F5344CB8AC3E}">
        <p14:creationId xmlns:p14="http://schemas.microsoft.com/office/powerpoint/2010/main" val="1794513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20</a:t>
            </a:fld>
            <a:endParaRPr lang="zh-CN" sz="1200" dirty="0"/>
          </a:p>
        </p:txBody>
      </p:sp>
    </p:spTree>
    <p:extLst>
      <p:ext uri="{BB962C8B-B14F-4D97-AF65-F5344CB8AC3E}">
        <p14:creationId xmlns:p14="http://schemas.microsoft.com/office/powerpoint/2010/main" val="116585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759937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21</a:t>
            </a:fld>
            <a:endParaRPr lang="zh-CN" sz="1200" dirty="0"/>
          </a:p>
        </p:txBody>
      </p:sp>
    </p:spTree>
    <p:extLst>
      <p:ext uri="{BB962C8B-B14F-4D97-AF65-F5344CB8AC3E}">
        <p14:creationId xmlns:p14="http://schemas.microsoft.com/office/powerpoint/2010/main" val="184550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22</a:t>
            </a:fld>
            <a:endParaRPr lang="zh-CN" sz="1200" dirty="0"/>
          </a:p>
        </p:txBody>
      </p:sp>
    </p:spTree>
    <p:extLst>
      <p:ext uri="{BB962C8B-B14F-4D97-AF65-F5344CB8AC3E}">
        <p14:creationId xmlns:p14="http://schemas.microsoft.com/office/powerpoint/2010/main" val="2620793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23</a:t>
            </a:fld>
            <a:endParaRPr lang="zh-CN" sz="1200" dirty="0"/>
          </a:p>
        </p:txBody>
      </p:sp>
    </p:spTree>
    <p:extLst>
      <p:ext uri="{BB962C8B-B14F-4D97-AF65-F5344CB8AC3E}">
        <p14:creationId xmlns:p14="http://schemas.microsoft.com/office/powerpoint/2010/main" val="378373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416684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59047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59047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414940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82845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244105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Hỏi</a:t>
            </a:r>
            <a:r>
              <a:rPr lang="en-US" baseline="0" smtClean="0"/>
              <a:t> HS quan sát thấy gì? </a:t>
            </a:r>
          </a:p>
          <a:p>
            <a:r>
              <a:rPr lang="en-US" baseline="0" smtClean="0"/>
              <a:t>Dẫn dắt vào game: cùng lật mảnh ghép để tiêu diệt con virus corona này….</a:t>
            </a:r>
            <a:endParaRPr lang="en-US"/>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10</a:t>
            </a:fld>
            <a:endParaRPr lang="zh-CN" sz="1200" dirty="0"/>
          </a:p>
        </p:txBody>
      </p:sp>
    </p:spTree>
    <p:extLst>
      <p:ext uri="{BB962C8B-B14F-4D97-AF65-F5344CB8AC3E}">
        <p14:creationId xmlns:p14="http://schemas.microsoft.com/office/powerpoint/2010/main" val="29877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b="1">
                <a:solidFill>
                  <a:srgbClr val="FF000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0000CC"/>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51A260A-A6BF-435B-8C2A-B1FA893A84BB}"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23424240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A260A-A6BF-435B-8C2A-B1FA893A84BB}"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34771679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A260A-A6BF-435B-8C2A-B1FA893A84BB}"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25115127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365125"/>
            <a:ext cx="10515600" cy="5895632"/>
          </a:xfrm>
          <a:prstGeom prst="rect">
            <a:avLst/>
          </a:prstGeom>
        </p:spPr>
      </p:pic>
      <p:sp>
        <p:nvSpPr>
          <p:cNvPr id="2" name="Title 1"/>
          <p:cNvSpPr>
            <a:spLocks noGrp="1"/>
          </p:cNvSpPr>
          <p:nvPr>
            <p:ph type="title"/>
          </p:nvPr>
        </p:nvSpPr>
        <p:spPr/>
        <p:txBody>
          <a:bodyPr>
            <a:normAutofit/>
          </a:bodyPr>
          <a:lstStyle>
            <a:lvl1pPr>
              <a:defRPr sz="3600" b="1">
                <a:solidFill>
                  <a:srgbClr val="FF000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4"/>
            <a:ext cx="10515600" cy="4492797"/>
          </a:xfrm>
        </p:spPr>
        <p:txBody>
          <a:bodyPr/>
          <a:lstStyle>
            <a:lvl1pPr>
              <a:defRPr b="1">
                <a:solidFill>
                  <a:srgbClr val="0000CC"/>
                </a:solidFill>
                <a:latin typeface="Times New Roman" panose="02020603050405020304" pitchFamily="18" charset="0"/>
                <a:cs typeface="Times New Roman" panose="02020603050405020304" pitchFamily="18" charset="0"/>
              </a:defRPr>
            </a:lvl1pPr>
            <a:lvl2pPr>
              <a:defRPr b="1">
                <a:solidFill>
                  <a:srgbClr val="0000CC"/>
                </a:solidFill>
                <a:latin typeface="Times New Roman" panose="02020603050405020304" pitchFamily="18" charset="0"/>
                <a:cs typeface="Times New Roman" panose="02020603050405020304" pitchFamily="18" charset="0"/>
              </a:defRPr>
            </a:lvl2pPr>
            <a:lvl3pPr>
              <a:defRPr b="1">
                <a:solidFill>
                  <a:srgbClr val="0000CC"/>
                </a:solidFill>
                <a:latin typeface="Times New Roman" panose="02020603050405020304" pitchFamily="18" charset="0"/>
                <a:cs typeface="Times New Roman" panose="02020603050405020304" pitchFamily="18" charset="0"/>
              </a:defRPr>
            </a:lvl3pPr>
            <a:lvl4pPr>
              <a:defRPr b="1">
                <a:solidFill>
                  <a:srgbClr val="0000CC"/>
                </a:solidFill>
                <a:latin typeface="Times New Roman" panose="02020603050405020304" pitchFamily="18" charset="0"/>
                <a:cs typeface="Times New Roman" panose="02020603050405020304" pitchFamily="18" charset="0"/>
              </a:defRPr>
            </a:lvl4pPr>
            <a:lvl5pPr>
              <a:defRPr b="1">
                <a:solidFill>
                  <a:srgbClr val="0000CC"/>
                </a:solidFill>
                <a:latin typeface="Times New Roman" panose="02020603050405020304" pitchFamily="18" charset="0"/>
                <a:cs typeface="Times New Roman" panose="020206030504050203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53010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1A260A-A6BF-435B-8C2A-B1FA893A84BB}"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12474284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1A260A-A6BF-435B-8C2A-B1FA893A84BB}"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3361559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1A260A-A6BF-435B-8C2A-B1FA893A84BB}" type="datetimeFigureOut">
              <a:rPr lang="en-US" smtClean="0"/>
              <a:t>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23271208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1A260A-A6BF-435B-8C2A-B1FA893A84BB}" type="datetimeFigureOut">
              <a:rPr lang="en-US" smtClean="0"/>
              <a:t>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434583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A260A-A6BF-435B-8C2A-B1FA893A84BB}" type="datetimeFigureOut">
              <a:rPr lang="en-US" smtClean="0"/>
              <a:t>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23169975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A260A-A6BF-435B-8C2A-B1FA893A84BB}"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3481361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A260A-A6BF-435B-8C2A-B1FA893A84BB}"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64EA-E33F-4EDE-9C00-9EDD817DC72F}" type="slidenum">
              <a:rPr lang="en-US" smtClean="0"/>
              <a:t>‹#›</a:t>
            </a:fld>
            <a:endParaRPr lang="en-US"/>
          </a:p>
        </p:txBody>
      </p:sp>
    </p:spTree>
    <p:extLst>
      <p:ext uri="{BB962C8B-B14F-4D97-AF65-F5344CB8AC3E}">
        <p14:creationId xmlns:p14="http://schemas.microsoft.com/office/powerpoint/2010/main" val="377441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A260A-A6BF-435B-8C2A-B1FA893A84BB}" type="datetimeFigureOut">
              <a:rPr lang="en-US" smtClean="0"/>
              <a:t>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F64EA-E33F-4EDE-9C00-9EDD817DC72F}" type="slidenum">
              <a:rPr lang="en-US" smtClean="0"/>
              <a:t>‹#›</a:t>
            </a:fld>
            <a:endParaRPr lang="en-US"/>
          </a:p>
        </p:txBody>
      </p:sp>
    </p:spTree>
    <p:extLst>
      <p:ext uri="{BB962C8B-B14F-4D97-AF65-F5344CB8AC3E}">
        <p14:creationId xmlns:p14="http://schemas.microsoft.com/office/powerpoint/2010/main" val="3986972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3.png"/><Relationship Id="rId7"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slide" Target="slide21.xml"/><Relationship Id="rId4" Type="http://schemas.openxmlformats.org/officeDocument/2006/relationships/image" Target="../media/image24.png"/><Relationship Id="rId9"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microsoft.com/office/2007/relationships/hdphoto" Target="../media/hdphoto3.wdp"/><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134471"/>
            <a:ext cx="11569787" cy="12475195"/>
          </a:xfrm>
          <a:prstGeom prst="rect">
            <a:avLst/>
          </a:prstGeom>
          <a:noFill/>
          <a:ln w="9525">
            <a:noFill/>
          </a:ln>
        </p:spPr>
      </p:pic>
      <p:sp>
        <p:nvSpPr>
          <p:cNvPr id="2055" name="文本框 2054"/>
          <p:cNvSpPr txBox="1"/>
          <p:nvPr/>
        </p:nvSpPr>
        <p:spPr>
          <a:xfrm>
            <a:off x="4741010" y="4783991"/>
            <a:ext cx="6373822" cy="1094530"/>
          </a:xfrm>
          <a:prstGeom prst="rect">
            <a:avLst/>
          </a:prstGeom>
          <a:noFill/>
          <a:ln w="9525">
            <a:noFill/>
          </a:ln>
        </p:spPr>
        <p:txBody>
          <a:bodyPr wrap="square">
            <a:spAutoFit/>
          </a:bodyPr>
          <a:lstStyle/>
          <a:p>
            <a:pPr defTabSz="1085915">
              <a:spcBef>
                <a:spcPct val="50000"/>
              </a:spcBef>
            </a:pPr>
            <a:endParaRPr lang="en-US" altLang="zh-CN" sz="2605" dirty="0">
              <a:latin typeface="SimHei" panose="02010609060101010101" pitchFamily="2" charset="-122"/>
              <a:ea typeface="SimHei" panose="02010609060101010101" pitchFamily="2" charset="-122"/>
            </a:endParaRPr>
          </a:p>
          <a:p>
            <a:pPr defTabSz="1085915">
              <a:spcBef>
                <a:spcPct val="50000"/>
              </a:spcBef>
            </a:pPr>
            <a:endParaRPr lang="zh-CN" altLang="en-US" sz="2605" dirty="0">
              <a:latin typeface="SimHei" panose="02010609060101010101" pitchFamily="2" charset="-122"/>
              <a:ea typeface="SimHei" panose="02010609060101010101" pitchFamily="2" charset="-122"/>
            </a:endParaRPr>
          </a:p>
        </p:txBody>
      </p:sp>
      <p:sp>
        <p:nvSpPr>
          <p:cNvPr id="2056" name="文本框 2055"/>
          <p:cNvSpPr txBox="1"/>
          <p:nvPr/>
        </p:nvSpPr>
        <p:spPr>
          <a:xfrm>
            <a:off x="941295" y="2245791"/>
            <a:ext cx="10748682" cy="2308324"/>
          </a:xfrm>
          <a:prstGeom prst="rect">
            <a:avLst/>
          </a:prstGeom>
          <a:noFill/>
          <a:ln w="9525">
            <a:noFill/>
          </a:ln>
        </p:spPr>
        <p:txBody>
          <a:bodyPr wrap="square">
            <a:spAutoFit/>
          </a:bodyPr>
          <a:lstStyle/>
          <a:p>
            <a:pPr>
              <a:defRPr/>
            </a:pPr>
            <a:r>
              <a:rPr lang="en-US" sz="3200" b="1" dirty="0" smtClean="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CHÀO MỪNG QUÝ THẦY CÔ VỀ DỰ GIỜ THĂM LỚP</a:t>
            </a:r>
          </a:p>
          <a:p>
            <a:pPr>
              <a:defRPr/>
            </a:pPr>
            <a:endParaRPr lang="en-US" sz="2800" b="1" dirty="0" smtClean="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a:p>
            <a:pPr algn="ctr">
              <a:defRPr/>
            </a:pPr>
            <a:r>
              <a:rPr lang="vi-VN" sz="2800" b="1" dirty="0" smtClean="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MÔN</a:t>
            </a:r>
            <a:r>
              <a:rPr lang="en-US"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a:t>
            </a:r>
            <a:r>
              <a:rPr lang="vi-VN"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TIN HỌC</a:t>
            </a:r>
            <a:br>
              <a:rPr lang="en-US"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br>
            <a:r>
              <a:rPr lang="en-US" sz="2800" b="1" dirty="0" smtClean="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LỚP</a:t>
            </a:r>
            <a:r>
              <a:rPr lang="en-US"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a:t>
            </a:r>
            <a:br>
              <a:rPr lang="en-US" sz="2800" b="1" dirty="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br>
            <a:r>
              <a:rPr lang="en-US" sz="2800" b="1" dirty="0" smtClean="0">
                <a:ln w="0"/>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GIÁO VIÊN:…...</a:t>
            </a:r>
            <a:endParaRPr lang="en-US" altLang="zh-CN" sz="2400" b="1" dirty="0">
              <a:ln w="28575">
                <a:solidFill>
                  <a:srgbClr val="FFFF00"/>
                </a:solidFill>
              </a:ln>
              <a:effectLst>
                <a:outerShdw blurRad="50800" dist="38100" dir="10800000" algn="r" rotWithShape="0">
                  <a:prstClr val="black">
                    <a:alpha val="40000"/>
                  </a:prstClr>
                </a:outerShdw>
              </a:effectLst>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9022847" y="5082624"/>
            <a:ext cx="2091985" cy="153975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6358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2" presetClass="entr" presetSubtype="8" fill="hold" grpId="0" nodeType="withEffect" nodePh="1">
                                  <p:stCondLst>
                                    <p:cond delay="0"/>
                                  </p:stCondLst>
                                  <p:endCondLst>
                                    <p:cond evt="begin" delay="0">
                                      <p:tn val="10"/>
                                    </p:cond>
                                  </p:endCondLst>
                                  <p:childTnLst>
                                    <p:set>
                                      <p:cBhvr>
                                        <p:cTn id="11" dur="1" fill="hold">
                                          <p:stCondLst>
                                            <p:cond delay="0"/>
                                          </p:stCondLst>
                                        </p:cTn>
                                        <p:tgtEl>
                                          <p:spTgt spid="2055"/>
                                        </p:tgtEl>
                                        <p:attrNameLst>
                                          <p:attrName>style.visibility</p:attrName>
                                        </p:attrNameLst>
                                      </p:cBhvr>
                                      <p:to>
                                        <p:strVal val="visible"/>
                                      </p:to>
                                    </p:set>
                                    <p:animEffect transition="in" filter="wipe(left)">
                                      <p:cBhvr>
                                        <p:cTn id="12" dur="500"/>
                                        <p:tgtEl>
                                          <p:spTgt spid="2055"/>
                                        </p:tgtEl>
                                      </p:cBhvr>
                                    </p:animEffec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169895" y="718416"/>
            <a:ext cx="10786989" cy="5516211"/>
          </a:xfrm>
          <a:prstGeom prst="rect">
            <a:avLst/>
          </a:prstGeom>
          <a:noFill/>
          <a:ln w="9525">
            <a:noFill/>
          </a:ln>
        </p:spPr>
      </p:pic>
      <p:sp>
        <p:nvSpPr>
          <p:cNvPr id="22" name="文本框 4102"/>
          <p:cNvSpPr txBox="1"/>
          <p:nvPr/>
        </p:nvSpPr>
        <p:spPr>
          <a:xfrm>
            <a:off x="1986224" y="2347578"/>
            <a:ext cx="7888941" cy="3539430"/>
          </a:xfrm>
          <a:prstGeom prst="rect">
            <a:avLst/>
          </a:prstGeom>
          <a:noFill/>
          <a:ln w="9525">
            <a:noFill/>
          </a:ln>
        </p:spPr>
        <p:txBody>
          <a:bodyPr wrap="square">
            <a:spAutoFit/>
          </a:bodyPr>
          <a:lstStyle/>
          <a:p>
            <a:r>
              <a:rPr lang="nl-NL" sz="3200" b="1" dirty="0">
                <a:solidFill>
                  <a:srgbClr val="0000CC"/>
                </a:solidFill>
                <a:latin typeface="Times New Roman" panose="02020603050405020304" pitchFamily="18" charset="0"/>
                <a:cs typeface="Times New Roman" panose="02020603050405020304" pitchFamily="18" charset="0"/>
              </a:rPr>
              <a:t>1. Virus máy tính</a:t>
            </a:r>
          </a:p>
          <a:p>
            <a:r>
              <a:rPr lang="en-US" sz="3200" b="1" dirty="0">
                <a:solidFill>
                  <a:srgbClr val="0000CC"/>
                </a:solidFill>
                <a:latin typeface="Times New Roman" panose="02020603050405020304" pitchFamily="18" charset="0"/>
                <a:cs typeface="Times New Roman" panose="02020603050405020304" pitchFamily="18" charset="0"/>
              </a:rPr>
              <a:t>- Virus </a:t>
            </a:r>
            <a:r>
              <a:rPr lang="en-US" sz="3200" b="1" dirty="0" err="1">
                <a:solidFill>
                  <a:srgbClr val="0000CC"/>
                </a:solidFill>
                <a:latin typeface="Times New Roman" panose="02020603050405020304" pitchFamily="18" charset="0"/>
                <a:cs typeface="Times New Roman" panose="02020603050405020304" pitchFamily="18" charset="0"/>
              </a:rPr>
              <a:t>máy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tính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gọi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tắt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virus)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loại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phần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mềm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lan</a:t>
            </a:r>
            <a:r>
              <a:rPr lang="en-US" sz="3200" b="1" dirty="0">
                <a:solidFill>
                  <a:srgbClr val="0000CC"/>
                </a:solidFill>
                <a:latin typeface="Times New Roman" panose="02020603050405020304" pitchFamily="18" charset="0"/>
                <a:cs typeface="Times New Roman" panose="02020603050405020304" pitchFamily="18" charset="0"/>
              </a:rPr>
              <a:t> qua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thiết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bị</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trữ</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hoặc</a:t>
            </a:r>
            <a:r>
              <a:rPr lang="en-US" sz="3200" b="1" dirty="0">
                <a:solidFill>
                  <a:srgbClr val="0000CC"/>
                </a:solidFill>
                <a:latin typeface="Times New Roman" panose="02020603050405020304" pitchFamily="18" charset="0"/>
                <a:cs typeface="Times New Roman" panose="02020603050405020304" pitchFamily="18" charset="0"/>
              </a:rPr>
              <a:t> qua </a:t>
            </a:r>
            <a:r>
              <a:rPr lang="en-US" sz="3200" b="1" dirty="0" err="1">
                <a:solidFill>
                  <a:srgbClr val="0000CC"/>
                </a:solidFill>
                <a:latin typeface="Times New Roman" panose="02020603050405020304" pitchFamily="18" charset="0"/>
                <a:cs typeface="Times New Roman" panose="02020603050405020304" pitchFamily="18" charset="0"/>
              </a:rPr>
              <a:t>mạng</a:t>
            </a:r>
            <a:r>
              <a:rPr lang="en-US" sz="3200" b="1" dirty="0">
                <a:solidFill>
                  <a:srgbClr val="0000CC"/>
                </a:solidFill>
                <a:latin typeface="Times New Roman" panose="02020603050405020304" pitchFamily="18" charset="0"/>
                <a:cs typeface="Times New Roman" panose="02020603050405020304" pitchFamily="18" charset="0"/>
              </a:rPr>
              <a:t>.</a:t>
            </a:r>
          </a:p>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Phần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mềm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diệt</a:t>
            </a:r>
            <a:r>
              <a:rPr lang="en-US" sz="3200" b="1" dirty="0">
                <a:solidFill>
                  <a:srgbClr val="0000CC"/>
                </a:solidFill>
                <a:latin typeface="Times New Roman" panose="02020603050405020304" pitchFamily="18" charset="0"/>
                <a:cs typeface="Times New Roman" panose="02020603050405020304" pitchFamily="18" charset="0"/>
              </a:rPr>
              <a:t> virus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cụ</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hữu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hiệu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chặn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loại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bỏ</a:t>
            </a:r>
            <a:r>
              <a:rPr lang="en-US" sz="3200" b="1" dirty="0">
                <a:solidFill>
                  <a:srgbClr val="0000CC"/>
                </a:solidFill>
                <a:latin typeface="Times New Roman" panose="02020603050405020304" pitchFamily="18" charset="0"/>
                <a:cs typeface="Times New Roman" panose="02020603050405020304" pitchFamily="18" charset="0"/>
              </a:rPr>
              <a:t> virus </a:t>
            </a:r>
            <a:r>
              <a:rPr lang="en-US" sz="3200" b="1" dirty="0" err="1">
                <a:solidFill>
                  <a:srgbClr val="0000CC"/>
                </a:solidFill>
                <a:latin typeface="Times New Roman" panose="02020603050405020304" pitchFamily="18" charset="0"/>
                <a:cs typeface="Times New Roman" panose="02020603050405020304" pitchFamily="18" charset="0"/>
              </a:rPr>
              <a:t>máy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tính</a:t>
            </a:r>
            <a:endParaRPr lang="en-US" sz="3200" b="1" dirty="0">
              <a:solidFill>
                <a:srgbClr val="0000CC"/>
              </a:solidFill>
              <a:latin typeface="Times New Roman" panose="02020603050405020304" pitchFamily="18" charset="0"/>
              <a:cs typeface="Times New Roman" panose="02020603050405020304" pitchFamily="18" charset="0"/>
            </a:endParaRPr>
          </a:p>
        </p:txBody>
      </p:sp>
      <p:pic>
        <p:nvPicPr>
          <p:cNvPr id="23" name="图片 4108" descr="7"/>
          <p:cNvPicPr>
            <a:picLocks noChangeAspect="1"/>
          </p:cNvPicPr>
          <p:nvPr/>
        </p:nvPicPr>
        <p:blipFill>
          <a:blip r:embed="rId5"/>
          <a:stretch>
            <a:fillRect/>
          </a:stretch>
        </p:blipFill>
        <p:spPr>
          <a:xfrm>
            <a:off x="305318" y="1220836"/>
            <a:ext cx="1191788" cy="60388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253460" y="4518212"/>
            <a:ext cx="1761591" cy="2039886"/>
          </a:xfrm>
          <a:prstGeom prst="rect">
            <a:avLst/>
          </a:prstGeom>
        </p:spPr>
      </p:pic>
      <p:sp>
        <p:nvSpPr>
          <p:cNvPr id="8" name="Title 1"/>
          <p:cNvSpPr txBox="1">
            <a:spLocks/>
          </p:cNvSpPr>
          <p:nvPr/>
        </p:nvSpPr>
        <p:spPr>
          <a:xfrm>
            <a:off x="838200" y="196035"/>
            <a:ext cx="10515600" cy="522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 MẶT TRÁI CỦA INTERNET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9932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0" name="图片 73732" descr="PPT素材-12"/>
          <p:cNvPicPr>
            <a:picLocks noChangeAspect="1"/>
          </p:cNvPicPr>
          <p:nvPr/>
        </p:nvPicPr>
        <p:blipFill>
          <a:blip r:embed="rId3"/>
          <a:stretch>
            <a:fillRect/>
          </a:stretch>
        </p:blipFill>
        <p:spPr>
          <a:xfrm>
            <a:off x="131610" y="1342298"/>
            <a:ext cx="11257277" cy="5025763"/>
          </a:xfrm>
          <a:prstGeom prst="rect">
            <a:avLst/>
          </a:prstGeom>
          <a:noFill/>
          <a:ln w="9525">
            <a:noFill/>
          </a:ln>
        </p:spPr>
      </p:pic>
      <p:pic>
        <p:nvPicPr>
          <p:cNvPr id="11" name="图片 73734" descr="PPT素材-18"/>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8759872" y="4724399"/>
            <a:ext cx="3407682" cy="2212461"/>
          </a:xfrm>
          <a:prstGeom prst="rect">
            <a:avLst/>
          </a:prstGeom>
          <a:noFill/>
          <a:ln w="9525">
            <a:noFill/>
          </a:ln>
        </p:spPr>
      </p:pic>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418378" y="4284347"/>
            <a:ext cx="3179002" cy="2652424"/>
          </a:xfrm>
          <a:prstGeom prst="rect">
            <a:avLst/>
          </a:prstGeom>
        </p:spPr>
      </p:pic>
      <p:sp>
        <p:nvSpPr>
          <p:cNvPr id="4" name="文本框 3"/>
          <p:cNvSpPr txBox="1"/>
          <p:nvPr/>
        </p:nvSpPr>
        <p:spPr>
          <a:xfrm>
            <a:off x="1263854" y="3243368"/>
            <a:ext cx="9377252" cy="2739211"/>
          </a:xfrm>
          <a:prstGeom prst="rect">
            <a:avLst/>
          </a:prstGeom>
          <a:noFill/>
        </p:spPr>
        <p:txBody>
          <a:bodyPr wrap="square" rtlCol="0">
            <a:sp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Hoạt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nhóm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hoàn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thành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nội</a:t>
            </a:r>
            <a:r>
              <a:rPr lang="en-US" sz="2800" b="1" dirty="0">
                <a:solidFill>
                  <a:srgbClr val="0000CC"/>
                </a:solidFill>
                <a:latin typeface="Times New Roman" panose="02020603050405020304" pitchFamily="18" charset="0"/>
                <a:cs typeface="Times New Roman" panose="02020603050405020304" pitchFamily="18" charset="0"/>
              </a:rPr>
              <a:t> dung </a:t>
            </a:r>
            <a:r>
              <a:rPr lang="en-US" sz="2800" b="1" dirty="0" err="1">
                <a:solidFill>
                  <a:srgbClr val="0000CC"/>
                </a:solidFill>
                <a:latin typeface="Times New Roman" panose="02020603050405020304" pitchFamily="18" charset="0"/>
                <a:cs typeface="Times New Roman" panose="02020603050405020304" pitchFamily="18" charset="0"/>
              </a:rPr>
              <a:t>sau</a:t>
            </a:r>
            <a:r>
              <a:rPr lang="en-US" sz="2800" b="1" dirty="0">
                <a:solidFill>
                  <a:srgbClr val="0000CC"/>
                </a:solidFill>
                <a:latin typeface="Times New Roman" panose="02020603050405020304" pitchFamily="18" charset="0"/>
                <a:cs typeface="Times New Roman" panose="02020603050405020304" pitchFamily="18" charset="0"/>
              </a:rPr>
              <a:t>:</a:t>
            </a:r>
          </a:p>
          <a:p>
            <a:pPr algn="ct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internet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nối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8800" b="1" dirty="0">
                <a:solidFill>
                  <a:srgbClr val="0000CC"/>
                </a:solidFill>
                <a:latin typeface="Times New Roman" panose="02020603050405020304" pitchFamily="18" charset="0"/>
                <a:cs typeface="Times New Roman" panose="02020603050405020304" pitchFamily="18" charset="0"/>
              </a:rPr>
              <a:t/>
            </a:r>
            <a:br>
              <a:rPr lang="en-US" sz="8800" b="1" dirty="0">
                <a:solidFill>
                  <a:srgbClr val="0000CC"/>
                </a:solidFill>
                <a:latin typeface="Times New Roman" panose="02020603050405020304" pitchFamily="18" charset="0"/>
                <a:cs typeface="Times New Roman" panose="02020603050405020304" pitchFamily="18" charset="0"/>
              </a:rPr>
            </a:br>
            <a:endParaRPr lang="en-US" sz="8800" b="1" dirty="0">
              <a:solidFill>
                <a:srgbClr val="0000CC"/>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838200" y="196035"/>
            <a:ext cx="10515600" cy="522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 MẶT TRÁI CỦA INTERNET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itle 1"/>
          <p:cNvSpPr txBox="1">
            <a:spLocks noGrp="1"/>
          </p:cNvSpPr>
          <p:nvPr>
            <p:ph idx="1"/>
          </p:nvPr>
        </p:nvSpPr>
        <p:spPr>
          <a:xfrm>
            <a:off x="838200" y="1029190"/>
            <a:ext cx="10515600" cy="523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FF0000"/>
                </a:solidFill>
                <a:latin typeface="Times New Roman" panose="02020603050405020304" pitchFamily="18" charset="0"/>
                <a:ea typeface="+mj-ea"/>
                <a:cs typeface="Times New Roman" panose="02020603050405020304" pitchFamily="18" charset="0"/>
              </a:defRPr>
            </a:lvl1pPr>
          </a:lstStyle>
          <a:p>
            <a:r>
              <a:rPr lang="en-US" sz="2400" dirty="0" smtClean="0">
                <a:solidFill>
                  <a:srgbClr val="0000CC"/>
                </a:solidFill>
              </a:rPr>
              <a:t>2. </a:t>
            </a:r>
            <a:r>
              <a:rPr lang="en-US" sz="2400" dirty="0" err="1" smtClean="0">
                <a:solidFill>
                  <a:srgbClr val="0000CC"/>
                </a:solidFill>
              </a:rPr>
              <a:t>Một</a:t>
            </a:r>
            <a:r>
              <a:rPr lang="en-US" sz="2400" dirty="0" smtClean="0">
                <a:solidFill>
                  <a:srgbClr val="0000CC"/>
                </a:solidFill>
              </a:rPr>
              <a:t> </a:t>
            </a:r>
            <a:r>
              <a:rPr lang="en-US" sz="2400" dirty="0" err="1" smtClean="0">
                <a:solidFill>
                  <a:srgbClr val="0000CC"/>
                </a:solidFill>
              </a:rPr>
              <a:t>số</a:t>
            </a:r>
            <a:r>
              <a:rPr lang="en-US" sz="2400" dirty="0" smtClean="0">
                <a:solidFill>
                  <a:srgbClr val="0000CC"/>
                </a:solidFill>
              </a:rPr>
              <a:t> </a:t>
            </a:r>
            <a:r>
              <a:rPr lang="en-US" sz="2400" dirty="0" err="1" smtClean="0">
                <a:solidFill>
                  <a:srgbClr val="0000CC"/>
                </a:solidFill>
              </a:rPr>
              <a:t>tác</a:t>
            </a:r>
            <a:r>
              <a:rPr lang="en-US" sz="2400" dirty="0" smtClean="0">
                <a:solidFill>
                  <a:srgbClr val="0000CC"/>
                </a:solidFill>
              </a:rPr>
              <a:t> </a:t>
            </a:r>
            <a:r>
              <a:rPr lang="en-US" sz="2400" dirty="0" err="1" smtClean="0">
                <a:solidFill>
                  <a:srgbClr val="0000CC"/>
                </a:solidFill>
              </a:rPr>
              <a:t>hại</a:t>
            </a:r>
            <a:r>
              <a:rPr lang="en-US" sz="2400" dirty="0" smtClean="0">
                <a:solidFill>
                  <a:srgbClr val="0000CC"/>
                </a:solidFill>
              </a:rPr>
              <a:t> </a:t>
            </a:r>
            <a:r>
              <a:rPr lang="en-US" sz="2400" dirty="0" err="1" smtClean="0">
                <a:solidFill>
                  <a:srgbClr val="0000CC"/>
                </a:solidFill>
              </a:rPr>
              <a:t>khi</a:t>
            </a:r>
            <a:r>
              <a:rPr lang="en-US" sz="2400" dirty="0" smtClean="0">
                <a:solidFill>
                  <a:srgbClr val="0000CC"/>
                </a:solidFill>
              </a:rPr>
              <a:t> </a:t>
            </a:r>
            <a:r>
              <a:rPr lang="en-US" sz="2400" dirty="0" err="1" smtClean="0">
                <a:solidFill>
                  <a:srgbClr val="0000CC"/>
                </a:solidFill>
              </a:rPr>
              <a:t>tham</a:t>
            </a:r>
            <a:r>
              <a:rPr lang="en-US" sz="2400" dirty="0" smtClean="0">
                <a:solidFill>
                  <a:srgbClr val="0000CC"/>
                </a:solidFill>
              </a:rPr>
              <a:t> </a:t>
            </a:r>
            <a:r>
              <a:rPr lang="en-US" sz="2400" dirty="0" err="1" smtClean="0">
                <a:solidFill>
                  <a:srgbClr val="0000CC"/>
                </a:solidFill>
              </a:rPr>
              <a:t>gia</a:t>
            </a:r>
            <a:r>
              <a:rPr lang="en-US" sz="2400" dirty="0" smtClean="0">
                <a:solidFill>
                  <a:srgbClr val="0000CC"/>
                </a:solidFill>
              </a:rPr>
              <a:t> internet</a:t>
            </a:r>
          </a:p>
          <a:p>
            <a:endParaRPr lang="en-US" sz="2400" dirty="0" smtClean="0">
              <a:solidFill>
                <a:srgbClr val="0000CC"/>
              </a:solidFill>
            </a:endParaRPr>
          </a:p>
        </p:txBody>
      </p:sp>
    </p:spTree>
    <p:extLst>
      <p:ext uri="{BB962C8B-B14F-4D97-AF65-F5344CB8AC3E}">
        <p14:creationId xmlns:p14="http://schemas.microsoft.com/office/powerpoint/2010/main" val="15936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style.rotation</p:attrName>
                                        </p:attrNameLst>
                                      </p:cBhvr>
                                      <p:tavLst>
                                        <p:tav tm="0">
                                          <p:val>
                                            <p:fltVal val="720"/>
                                          </p:val>
                                        </p:tav>
                                        <p:tav tm="100000">
                                          <p:val>
                                            <p:fltVal val="0"/>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 calcmode="lin" valueType="num">
                                      <p:cBhvr>
                                        <p:cTn id="16" dur="2000" fill="hold"/>
                                        <p:tgtEl>
                                          <p:spTgt spid="11"/>
                                        </p:tgtEl>
                                        <p:attrNameLst>
                                          <p:attrName>ppt_w</p:attrName>
                                        </p:attrNameLst>
                                      </p:cBhvr>
                                      <p:tavLst>
                                        <p:tav tm="0">
                                          <p:val>
                                            <p:fltVal val="0"/>
                                          </p:val>
                                        </p:tav>
                                        <p:tav tm="100000">
                                          <p:val>
                                            <p:strVal val="#ppt_w"/>
                                          </p:val>
                                        </p:tav>
                                      </p:tavLst>
                                    </p:anim>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963958" y="5593226"/>
            <a:ext cx="14071022" cy="1253553"/>
          </a:xfrm>
          <a:prstGeom prst="rect">
            <a:avLst/>
          </a:prstGeom>
          <a:noFill/>
          <a:ln w="9525">
            <a:noFill/>
          </a:ln>
        </p:spPr>
      </p:pic>
      <p:pic>
        <p:nvPicPr>
          <p:cNvPr id="24" name="Picture 23"/>
          <p:cNvPicPr/>
          <p:nvPr/>
        </p:nvPicPr>
        <p:blipFill>
          <a:blip r:embed="rId4" cstate="print">
            <a:extLst>
              <a:ext uri="{28A0092B-C50C-407E-A947-70E740481C1C}">
                <a14:useLocalDpi xmlns:a14="http://schemas.microsoft.com/office/drawing/2010/main" val="0"/>
              </a:ext>
            </a:extLst>
          </a:blip>
          <a:stretch>
            <a:fillRect/>
          </a:stretch>
        </p:blipFill>
        <p:spPr>
          <a:xfrm>
            <a:off x="-253460" y="4518212"/>
            <a:ext cx="1761591" cy="2039886"/>
          </a:xfrm>
          <a:prstGeom prst="rect">
            <a:avLst/>
          </a:prstGeom>
        </p:spPr>
      </p:pic>
      <p:graphicFrame>
        <p:nvGraphicFramePr>
          <p:cNvPr id="12" name="Content Placeholder 6"/>
          <p:cNvGraphicFramePr>
            <a:graphicFrameLocks/>
          </p:cNvGraphicFramePr>
          <p:nvPr>
            <p:extLst>
              <p:ext uri="{D42A27DB-BD31-4B8C-83A1-F6EECF244321}">
                <p14:modId xmlns:p14="http://schemas.microsoft.com/office/powerpoint/2010/main" val="4006469425"/>
              </p:ext>
            </p:extLst>
          </p:nvPr>
        </p:nvGraphicFramePr>
        <p:xfrm>
          <a:off x="421025" y="150042"/>
          <a:ext cx="11301056" cy="5778315"/>
        </p:xfrm>
        <a:graphic>
          <a:graphicData uri="http://schemas.openxmlformats.org/drawingml/2006/table">
            <a:tbl>
              <a:tblPr firstRow="1" bandRow="1">
                <a:tableStyleId>{5940675A-B579-460E-94D1-54222C63F5DA}</a:tableStyleId>
              </a:tblPr>
              <a:tblGrid>
                <a:gridCol w="4858692">
                  <a:extLst>
                    <a:ext uri="{9D8B030D-6E8A-4147-A177-3AD203B41FA5}">
                      <a16:colId xmlns:a16="http://schemas.microsoft.com/office/drawing/2014/main" xmlns="" val="1880106861"/>
                    </a:ext>
                  </a:extLst>
                </a:gridCol>
                <a:gridCol w="6442364">
                  <a:extLst>
                    <a:ext uri="{9D8B030D-6E8A-4147-A177-3AD203B41FA5}">
                      <a16:colId xmlns:a16="http://schemas.microsoft.com/office/drawing/2014/main" xmlns="" val="2298142521"/>
                    </a:ext>
                  </a:extLst>
                </a:gridCol>
              </a:tblGrid>
              <a:tr h="405662">
                <a:tc>
                  <a:txBody>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Tác</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hại</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khi</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tham</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gia</a:t>
                      </a:r>
                      <a:r>
                        <a:rPr lang="en-US" sz="2000" b="1" baseline="0" dirty="0" smtClean="0">
                          <a:solidFill>
                            <a:srgbClr val="FF0000"/>
                          </a:solidFill>
                          <a:latin typeface="Times New Roman" panose="02020603050405020304" pitchFamily="18" charset="0"/>
                          <a:cs typeface="Times New Roman" panose="02020603050405020304" pitchFamily="18" charset="0"/>
                        </a:rPr>
                        <a:t> Internet</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Trường</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hợp</a:t>
                      </a:r>
                      <a:endParaRPr lang="en-US" sz="20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680820120"/>
                  </a:ext>
                </a:extLst>
              </a:tr>
              <a:tr h="1029758">
                <a:tc>
                  <a:txBody>
                    <a:bodyPr/>
                    <a:lstStyle/>
                    <a:p>
                      <a:r>
                        <a:rPr lang="en-US" b="1" dirty="0" smtClean="0">
                          <a:latin typeface="Times New Roman" panose="02020603050405020304" pitchFamily="18" charset="0"/>
                          <a:cs typeface="Times New Roman" panose="02020603050405020304" pitchFamily="18" charset="0"/>
                        </a:rPr>
                        <a:t>1. </a:t>
                      </a:r>
                      <a:r>
                        <a:rPr lang="en-US" b="1" dirty="0" err="1" smtClean="0">
                          <a:latin typeface="Times New Roman" panose="02020603050405020304" pitchFamily="18" charset="0"/>
                          <a:cs typeface="Times New Roman" panose="02020603050405020304" pitchFamily="18" charset="0"/>
                        </a:rPr>
                        <a:t>Hoa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hội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thâu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đêm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giờ</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cũng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mạng</a:t>
                      </a:r>
                      <a:r>
                        <a:rPr lang="en-US" b="1" dirty="0" smtClean="0">
                          <a:latin typeface="Times New Roman" panose="02020603050405020304" pitchFamily="18" charset="0"/>
                          <a:cs typeface="Times New Roman" panose="02020603050405020304" pitchFamily="18" charset="0"/>
                        </a:rPr>
                        <a:t>.</a:t>
                      </a:r>
                    </a:p>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latin typeface="Times New Roman" panose="02020603050405020304" pitchFamily="18" charset="0"/>
                          <a:cs typeface="Times New Roman" panose="02020603050405020304" pitchFamily="18" charset="0"/>
                        </a:rPr>
                        <a:t>a. </a:t>
                      </a:r>
                      <a:r>
                        <a:rPr lang="en-US" sz="2000" b="1" kern="1200" dirty="0" err="1" smtClean="0">
                          <a:effectLst/>
                          <a:latin typeface="Times New Roman" panose="02020603050405020304" pitchFamily="18" charset="0"/>
                          <a:cs typeface="Times New Roman" panose="02020603050405020304" pitchFamily="18" charset="0"/>
                        </a:rPr>
                        <a:t>Máy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tính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bị</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lây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nhiễm</a:t>
                      </a:r>
                      <a:r>
                        <a:rPr lang="en-US" sz="2000" b="1" kern="1200" dirty="0" smtClean="0">
                          <a:effectLst/>
                          <a:latin typeface="Times New Roman" panose="02020603050405020304" pitchFamily="18" charset="0"/>
                          <a:cs typeface="Times New Roman" panose="02020603050405020304" pitchFamily="18" charset="0"/>
                        </a:rPr>
                        <a:t> virus do </a:t>
                      </a:r>
                      <a:r>
                        <a:rPr lang="en-US" sz="2000" b="1" kern="1200" dirty="0" err="1" smtClean="0">
                          <a:effectLst/>
                          <a:latin typeface="Times New Roman" panose="02020603050405020304" pitchFamily="18" charset="0"/>
                          <a:cs typeface="Times New Roman" panose="02020603050405020304" pitchFamily="18" charset="0"/>
                        </a:rPr>
                        <a:t>truy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cập</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những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trang</a:t>
                      </a:r>
                      <a:r>
                        <a:rPr lang="en-US" sz="2000" b="1" kern="1200" dirty="0" smtClean="0">
                          <a:effectLst/>
                          <a:latin typeface="Times New Roman" panose="02020603050405020304" pitchFamily="18" charset="0"/>
                          <a:cs typeface="Times New Roman" panose="02020603050405020304" pitchFamily="18" charset="0"/>
                        </a:rPr>
                        <a:t> web </a:t>
                      </a:r>
                      <a:r>
                        <a:rPr lang="en-US" sz="2000" b="1" kern="1200" dirty="0" err="1" smtClean="0">
                          <a:effectLst/>
                          <a:latin typeface="Times New Roman" panose="02020603050405020304" pitchFamily="18" charset="0"/>
                          <a:cs typeface="Times New Roman" panose="02020603050405020304" pitchFamily="18" charset="0"/>
                        </a:rPr>
                        <a:t>lạ</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tải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về</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máy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tệp</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các</a:t>
                      </a:r>
                      <a:r>
                        <a:rPr lang="en-US" sz="2000" b="1" kern="1200" dirty="0" smtClean="0">
                          <a:effectLst/>
                          <a:latin typeface="Times New Roman" panose="02020603050405020304" pitchFamily="18" charset="0"/>
                          <a:cs typeface="Times New Roman" panose="02020603050405020304" pitchFamily="18" charset="0"/>
                        </a:rPr>
                        <a:t> website </a:t>
                      </a:r>
                      <a:r>
                        <a:rPr lang="en-US" sz="2000" b="1" kern="1200" dirty="0" err="1" smtClean="0">
                          <a:effectLst/>
                          <a:latin typeface="Times New Roman" panose="02020603050405020304" pitchFamily="18" charset="0"/>
                          <a:cs typeface="Times New Roman" panose="02020603050405020304" pitchFamily="18" charset="0"/>
                        </a:rPr>
                        <a:t>chưa</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được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kiểm</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chứng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độ</a:t>
                      </a:r>
                      <a:r>
                        <a:rPr lang="en-US" sz="2000" b="1" kern="1200" dirty="0" smtClean="0">
                          <a:effectLst/>
                          <a:latin typeface="Times New Roman" panose="02020603050405020304" pitchFamily="18" charset="0"/>
                          <a:cs typeface="Times New Roman" panose="02020603050405020304" pitchFamily="18" charset="0"/>
                        </a:rPr>
                        <a:t> tin </a:t>
                      </a:r>
                      <a:r>
                        <a:rPr lang="en-US" sz="2000" b="1" kern="1200" dirty="0" err="1" smtClean="0">
                          <a:effectLst/>
                          <a:latin typeface="Times New Roman" panose="02020603050405020304" pitchFamily="18" charset="0"/>
                          <a:cs typeface="Times New Roman" panose="02020603050405020304" pitchFamily="18" charset="0"/>
                        </a:rPr>
                        <a:t>cậy</a:t>
                      </a:r>
                      <a:r>
                        <a:rPr lang="en-US" sz="2000" b="1" kern="1200" dirty="0" smtClean="0">
                          <a:effectLst/>
                          <a:latin typeface="Times New Roman" panose="02020603050405020304" pitchFamily="18" charset="0"/>
                          <a:cs typeface="Times New Roman" panose="02020603050405020304" pitchFamily="18" charset="0"/>
                        </a:rPr>
                        <a:t>.</a:t>
                      </a:r>
                      <a:endParaRPr lang="en-US" sz="2000" b="1"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2337867654"/>
                  </a:ext>
                </a:extLst>
              </a:tr>
              <a:tr h="1316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Mỗi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quyết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vấn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gợi</a:t>
                      </a:r>
                      <a:r>
                        <a:rPr lang="en-US" b="1" dirty="0" smtClean="0">
                          <a:latin typeface="Times New Roman" panose="02020603050405020304" pitchFamily="18" charset="0"/>
                          <a:cs typeface="Times New Roman" panose="02020603050405020304" pitchFamily="18" charset="0"/>
                        </a:rPr>
                        <a:t> ý. </a:t>
                      </a:r>
                      <a:r>
                        <a:rPr lang="en-US" b="1" dirty="0" err="1" smtClean="0">
                          <a:latin typeface="Times New Roman" panose="02020603050405020304" pitchFamily="18" charset="0"/>
                          <a:cs typeface="Times New Roman" panose="02020603050405020304" pitchFamily="18" charset="0"/>
                        </a:rPr>
                        <a:t>Dần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năng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nhớ</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suy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giảm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sút</a:t>
                      </a:r>
                      <a:r>
                        <a:rPr lang="en-US" b="1" dirty="0" smtClean="0">
                          <a:latin typeface="Times New Roman" panose="02020603050405020304" pitchFamily="18" charset="0"/>
                          <a:cs typeface="Times New Roman" panose="02020603050405020304" pitchFamily="18" charset="0"/>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latin typeface="Times New Roman" panose="02020603050405020304" pitchFamily="18" charset="0"/>
                          <a:cs typeface="Times New Roman" panose="02020603050405020304" pitchFamily="18" charset="0"/>
                        </a:rPr>
                        <a:t>b. </a:t>
                      </a:r>
                      <a:r>
                        <a:rPr lang="en-US" sz="2000" b="1" kern="1200" dirty="0" err="1" smtClean="0">
                          <a:effectLst/>
                          <a:latin typeface="Times New Roman" panose="02020603050405020304" pitchFamily="18" charset="0"/>
                          <a:cs typeface="Times New Roman" panose="02020603050405020304" pitchFamily="18" charset="0"/>
                        </a:rPr>
                        <a:t>Lười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đọc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sách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lười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suy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nghĩ</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dẫn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đến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mất</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năng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lực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sáng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tạo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ghi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nhớ</a:t>
                      </a:r>
                      <a:r>
                        <a:rPr lang="en-US" sz="2000" b="1" kern="1200" dirty="0" smtClean="0">
                          <a:effectLst/>
                          <a:latin typeface="Times New Roman" panose="02020603050405020304" pitchFamily="18" charset="0"/>
                          <a:cs typeface="Times New Roman" panose="02020603050405020304" pitchFamily="18" charset="0"/>
                        </a:rPr>
                        <a:t> do </a:t>
                      </a:r>
                      <a:r>
                        <a:rPr lang="en-US" sz="2000" b="1" kern="1200" dirty="0" err="1" smtClean="0">
                          <a:effectLst/>
                          <a:latin typeface="Times New Roman" panose="02020603050405020304" pitchFamily="18" charset="0"/>
                          <a:cs typeface="Times New Roman" panose="02020603050405020304" pitchFamily="18" charset="0"/>
                        </a:rPr>
                        <a:t>quá</a:t>
                      </a:r>
                      <a:r>
                        <a:rPr lang="en-US" sz="2000" b="1" kern="1200" dirty="0" smtClean="0">
                          <a:effectLst/>
                          <a:latin typeface="Times New Roman" panose="02020603050405020304" pitchFamily="18" charset="0"/>
                          <a:cs typeface="Times New Roman" panose="02020603050405020304" pitchFamily="18" charset="0"/>
                        </a:rPr>
                        <a:t> ỷ </a:t>
                      </a:r>
                      <a:r>
                        <a:rPr lang="en-US" sz="2000" b="1" kern="1200" dirty="0" err="1" smtClean="0">
                          <a:effectLst/>
                          <a:latin typeface="Times New Roman" panose="02020603050405020304" pitchFamily="18" charset="0"/>
                          <a:cs typeface="Times New Roman" panose="02020603050405020304" pitchFamily="18" charset="0"/>
                        </a:rPr>
                        <a:t>lại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công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cụ</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tìm</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kiếm</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kho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thông</a:t>
                      </a:r>
                      <a:r>
                        <a:rPr lang="en-US" sz="2000" b="1" kern="1200" dirty="0" smtClean="0">
                          <a:effectLst/>
                          <a:latin typeface="Times New Roman" panose="02020603050405020304" pitchFamily="18" charset="0"/>
                          <a:cs typeface="Times New Roman" panose="02020603050405020304" pitchFamily="18" charset="0"/>
                        </a:rPr>
                        <a:t> tin </a:t>
                      </a:r>
                      <a:r>
                        <a:rPr lang="en-US" sz="2000" b="1" kern="1200" dirty="0" err="1" smtClean="0">
                          <a:effectLst/>
                          <a:latin typeface="Times New Roman" panose="02020603050405020304" pitchFamily="18" charset="0"/>
                          <a:cs typeface="Times New Roman" panose="02020603050405020304" pitchFamily="18" charset="0"/>
                        </a:rPr>
                        <a:t>trên</a:t>
                      </a:r>
                      <a:r>
                        <a:rPr lang="en-US" sz="2000" b="1" kern="1200" dirty="0" smtClean="0">
                          <a:effectLst/>
                          <a:latin typeface="Times New Roman" panose="02020603050405020304" pitchFamily="18" charset="0"/>
                          <a:cs typeface="Times New Roman" panose="02020603050405020304" pitchFamily="18" charset="0"/>
                        </a:rPr>
                        <a:t> internet; </a:t>
                      </a:r>
                      <a:r>
                        <a:rPr lang="en-US" sz="2000" b="1" kern="1200" dirty="0" err="1" smtClean="0">
                          <a:effectLst/>
                          <a:latin typeface="Times New Roman" panose="02020603050405020304" pitchFamily="18" charset="0"/>
                          <a:cs typeface="Times New Roman" panose="02020603050405020304" pitchFamily="18" charset="0"/>
                        </a:rPr>
                        <a:t>không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có</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thói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quen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đào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sâu</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suy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nghĩ</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để</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hiểu</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thấu</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đáo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về</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một</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vấn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đề</a:t>
                      </a:r>
                      <a:r>
                        <a:rPr lang="en-US" sz="2000" b="1" kern="1200" dirty="0" smtClean="0">
                          <a:effectLst/>
                          <a:latin typeface="Times New Roman" panose="02020603050405020304" pitchFamily="18" charset="0"/>
                          <a:cs typeface="Times New Roman" panose="02020603050405020304" pitchFamily="18" charset="0"/>
                        </a:rPr>
                        <a:t>.</a:t>
                      </a:r>
                      <a:endParaRPr lang="en-US" sz="2000" b="1"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537788203"/>
                  </a:ext>
                </a:extLst>
              </a:tr>
              <a:tr h="10609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anose="02020603050405020304" pitchFamily="18" charset="0"/>
                          <a:cs typeface="Times New Roman" panose="02020603050405020304" pitchFamily="18" charset="0"/>
                        </a:rPr>
                        <a:t>3. </a:t>
                      </a:r>
                      <a:r>
                        <a:rPr lang="en-US" b="1" dirty="0" err="1" smtClean="0">
                          <a:latin typeface="Times New Roman" panose="02020603050405020304" pitchFamily="18" charset="0"/>
                          <a:cs typeface="Times New Roman" panose="02020603050405020304" pitchFamily="18" charset="0"/>
                        </a:rPr>
                        <a:t>Hàng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lượt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bấm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nút</a:t>
                      </a:r>
                      <a:r>
                        <a:rPr lang="en-US" b="1" dirty="0" smtClean="0">
                          <a:latin typeface="Times New Roman" panose="02020603050405020304" pitchFamily="18" charset="0"/>
                          <a:cs typeface="Times New Roman" panose="02020603050405020304" pitchFamily="18" charset="0"/>
                        </a:rPr>
                        <a:t> like </a:t>
                      </a: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đoạn</a:t>
                      </a:r>
                      <a:r>
                        <a:rPr lang="en-US" b="1" dirty="0" smtClean="0">
                          <a:latin typeface="Times New Roman" panose="02020603050405020304" pitchFamily="18" charset="0"/>
                          <a:cs typeface="Times New Roman" panose="02020603050405020304" pitchFamily="18" charset="0"/>
                        </a:rPr>
                        <a:t> video </a:t>
                      </a:r>
                      <a:r>
                        <a:rPr lang="en-US" b="1" dirty="0" err="1" smtClean="0">
                          <a:latin typeface="Times New Roman" panose="02020603050405020304" pitchFamily="18" charset="0"/>
                          <a:cs typeface="Times New Roman" panose="02020603050405020304" pitchFamily="18" charset="0"/>
                        </a:rPr>
                        <a:t>thiếu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văn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hóa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lực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kẻ</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gian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nổi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tiếng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hội</a:t>
                      </a:r>
                      <a:r>
                        <a:rPr lang="en-US" b="1" dirty="0" smtClean="0">
                          <a:latin typeface="Times New Roman" panose="02020603050405020304" pitchFamily="18" charset="0"/>
                          <a:cs typeface="Times New Roman" panose="02020603050405020304" pitchFamily="18" charset="0"/>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latin typeface="Times New Roman" panose="02020603050405020304" pitchFamily="18" charset="0"/>
                          <a:cs typeface="Times New Roman" panose="02020603050405020304" pitchFamily="18" charset="0"/>
                        </a:rPr>
                        <a:t>c. </a:t>
                      </a:r>
                      <a:r>
                        <a:rPr lang="en-US" sz="2000" b="1" kern="1200" dirty="0" err="1" smtClean="0">
                          <a:effectLst/>
                          <a:latin typeface="Times New Roman" panose="02020603050405020304" pitchFamily="18" charset="0"/>
                          <a:cs typeface="Times New Roman" panose="02020603050405020304" pitchFamily="18" charset="0"/>
                        </a:rPr>
                        <a:t>Nghiện</a:t>
                      </a:r>
                      <a:r>
                        <a:rPr lang="en-US" sz="2000" b="1" kern="1200" dirty="0" smtClean="0">
                          <a:effectLst/>
                          <a:latin typeface="Times New Roman" panose="02020603050405020304" pitchFamily="18" charset="0"/>
                          <a:cs typeface="Times New Roman" panose="02020603050405020304" pitchFamily="18" charset="0"/>
                        </a:rPr>
                        <a:t> internet </a:t>
                      </a:r>
                      <a:r>
                        <a:rPr lang="en-US" sz="2000" b="1" kern="1200" dirty="0" err="1" smtClean="0">
                          <a:effectLst/>
                          <a:latin typeface="Times New Roman" panose="02020603050405020304" pitchFamily="18" charset="0"/>
                          <a:cs typeface="Times New Roman" panose="02020603050405020304" pitchFamily="18" charset="0"/>
                        </a:rPr>
                        <a:t>đến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mức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không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còn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thời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gian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cho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những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hoạt</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động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lành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mạnh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xao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nhãng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học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hành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không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hòa</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nhập</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được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cuộc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sống</a:t>
                      </a:r>
                      <a:r>
                        <a:rPr lang="en-US" sz="2000" b="1" kern="1200" dirty="0" smtClean="0">
                          <a:effectLst/>
                          <a:latin typeface="Times New Roman" panose="02020603050405020304" pitchFamily="18" charset="0"/>
                          <a:cs typeface="Times New Roman" panose="02020603050405020304" pitchFamily="18" charset="0"/>
                        </a:rPr>
                        <a:t>.</a:t>
                      </a:r>
                      <a:endParaRPr lang="en-US" sz="2000" b="1"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012601331"/>
                  </a:ext>
                </a:extLst>
              </a:tr>
              <a:tr h="1965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anose="02020603050405020304" pitchFamily="18" charset="0"/>
                          <a:cs typeface="Times New Roman" panose="02020603050405020304" pitchFamily="18" charset="0"/>
                        </a:rPr>
                        <a:t>4.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được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email </a:t>
                      </a:r>
                      <a:r>
                        <a:rPr lang="en-US" b="1" dirty="0" err="1" smtClean="0">
                          <a:latin typeface="Times New Roman" panose="02020603050405020304" pitchFamily="18" charset="0"/>
                          <a:cs typeface="Times New Roman" panose="02020603050405020304" pitchFamily="18" charset="0"/>
                        </a:rPr>
                        <a:t>thông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trúng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thưởng</a:t>
                      </a:r>
                      <a:r>
                        <a:rPr lang="en-US" b="1" dirty="0" smtClean="0">
                          <a:latin typeface="Times New Roman" panose="02020603050405020304" pitchFamily="18" charset="0"/>
                          <a:cs typeface="Times New Roman" panose="02020603050405020304" pitchFamily="18" charset="0"/>
                        </a:rPr>
                        <a:t>. Mai </a:t>
                      </a:r>
                      <a:r>
                        <a:rPr lang="en-US" b="1" dirty="0" err="1" smtClean="0">
                          <a:latin typeface="Times New Roman" panose="02020603050405020304" pitchFamily="18" charset="0"/>
                          <a:cs typeface="Times New Roman" panose="02020603050405020304" pitchFamily="18" charset="0"/>
                        </a:rPr>
                        <a:t>mở</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nháy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Sau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tài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khoản</a:t>
                      </a:r>
                      <a:r>
                        <a:rPr lang="en-US" b="1" dirty="0" smtClean="0">
                          <a:latin typeface="Times New Roman" panose="02020603050405020304" pitchFamily="18" charset="0"/>
                          <a:cs typeface="Times New Roman" panose="02020603050405020304" pitchFamily="18" charset="0"/>
                        </a:rPr>
                        <a:t> email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Mai </a:t>
                      </a:r>
                      <a:r>
                        <a:rPr lang="en-US" b="1" dirty="0" err="1" smtClean="0">
                          <a:latin typeface="Times New Roman" panose="02020603050405020304" pitchFamily="18" charset="0"/>
                          <a:cs typeface="Times New Roman" panose="02020603050405020304" pitchFamily="18" charset="0"/>
                        </a:rPr>
                        <a:t>bị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chiếm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người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thân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đươc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từ</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tài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khoản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tin </a:t>
                      </a:r>
                      <a:r>
                        <a:rPr lang="en-US" b="1" dirty="0" err="1" smtClean="0">
                          <a:latin typeface="Times New Roman" panose="02020603050405020304" pitchFamily="18" charset="0"/>
                          <a:cs typeface="Times New Roman" panose="02020603050405020304" pitchFamily="18" charset="0"/>
                        </a:rPr>
                        <a:t>nhắn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vay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tiền</a:t>
                      </a:r>
                      <a:r>
                        <a:rPr lang="en-US" b="1" dirty="0" smtClean="0">
                          <a:latin typeface="Times New Roman" panose="02020603050405020304" pitchFamily="18" charset="0"/>
                          <a:cs typeface="Times New Roman" panose="02020603050405020304" pitchFamily="18" charset="0"/>
                        </a:rPr>
                        <a:t>.</a:t>
                      </a:r>
                    </a:p>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latin typeface="Times New Roman" panose="02020603050405020304" pitchFamily="18" charset="0"/>
                          <a:cs typeface="Times New Roman" panose="02020603050405020304" pitchFamily="18" charset="0"/>
                        </a:rPr>
                        <a:t>d. </a:t>
                      </a:r>
                      <a:r>
                        <a:rPr lang="en-US" sz="2000" b="1" kern="1200" dirty="0" err="1" smtClean="0">
                          <a:effectLst/>
                          <a:latin typeface="Times New Roman" panose="02020603050405020304" pitchFamily="18" charset="0"/>
                          <a:cs typeface="Times New Roman" panose="02020603050405020304" pitchFamily="18" charset="0"/>
                        </a:rPr>
                        <a:t>Bị</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ảnh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hưởng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bởi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những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nội</a:t>
                      </a:r>
                      <a:r>
                        <a:rPr lang="en-US" sz="2000" b="1" kern="1200" dirty="0" smtClean="0">
                          <a:effectLst/>
                          <a:latin typeface="Times New Roman" panose="02020603050405020304" pitchFamily="18" charset="0"/>
                          <a:cs typeface="Times New Roman" panose="02020603050405020304" pitchFamily="18" charset="0"/>
                        </a:rPr>
                        <a:t> dung </a:t>
                      </a:r>
                      <a:r>
                        <a:rPr lang="en-US" sz="2000" b="1" kern="1200" dirty="0" err="1" smtClean="0">
                          <a:effectLst/>
                          <a:latin typeface="Times New Roman" panose="02020603050405020304" pitchFamily="18" charset="0"/>
                          <a:cs typeface="Times New Roman" panose="02020603050405020304" pitchFamily="18" charset="0"/>
                        </a:rPr>
                        <a:t>xấu</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trên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mạng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những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thông</a:t>
                      </a:r>
                      <a:r>
                        <a:rPr lang="en-US" sz="2000" b="1" kern="1200" dirty="0" smtClean="0">
                          <a:effectLst/>
                          <a:latin typeface="Times New Roman" panose="02020603050405020304" pitchFamily="18" charset="0"/>
                          <a:cs typeface="Times New Roman" panose="02020603050405020304" pitchFamily="18" charset="0"/>
                        </a:rPr>
                        <a:t> tin </a:t>
                      </a:r>
                      <a:r>
                        <a:rPr lang="en-US" sz="2000" b="1" kern="1200" dirty="0" err="1" smtClean="0">
                          <a:effectLst/>
                          <a:latin typeface="Times New Roman" panose="02020603050405020304" pitchFamily="18" charset="0"/>
                          <a:cs typeface="Times New Roman" panose="02020603050405020304" pitchFamily="18" charset="0"/>
                        </a:rPr>
                        <a:t>độc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hại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trái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với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thuần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phong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mĩ</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tục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bị</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lây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nhiễm</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lối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sống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không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lành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mạnh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trở</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thành</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nạn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nhân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của</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tội</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phạm</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trên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mạng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hoặc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bị</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rủ</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rê</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vào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các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hoạt</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động</a:t>
                      </a:r>
                      <a:r>
                        <a:rPr lang="en-US" sz="2000" b="1" kern="1200" dirty="0" smtClean="0">
                          <a:effectLst/>
                          <a:latin typeface="Times New Roman" panose="02020603050405020304" pitchFamily="18" charset="0"/>
                          <a:cs typeface="Times New Roman" panose="02020603050405020304" pitchFamily="18" charset="0"/>
                        </a:rPr>
                        <a:t> phi </a:t>
                      </a:r>
                      <a:r>
                        <a:rPr lang="en-US" sz="2000" b="1" kern="1200" dirty="0" err="1" smtClean="0">
                          <a:effectLst/>
                          <a:latin typeface="Times New Roman" panose="02020603050405020304" pitchFamily="18" charset="0"/>
                          <a:cs typeface="Times New Roman" panose="02020603050405020304" pitchFamily="18" charset="0"/>
                        </a:rPr>
                        <a:t>pháp</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cổ</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vũ</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tiếp</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tay</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cho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những</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hành</a:t>
                      </a:r>
                      <a:r>
                        <a:rPr lang="en-US" sz="2000" b="1" kern="1200" dirty="0" smtClean="0">
                          <a:effectLst/>
                          <a:latin typeface="Times New Roman" panose="02020603050405020304" pitchFamily="18" charset="0"/>
                          <a:cs typeface="Times New Roman" panose="02020603050405020304" pitchFamily="18" charset="0"/>
                        </a:rPr>
                        <a:t> vi </a:t>
                      </a:r>
                      <a:r>
                        <a:rPr lang="en-US" sz="2000" b="1" kern="1200" dirty="0" err="1" smtClean="0">
                          <a:effectLst/>
                          <a:latin typeface="Times New Roman" panose="02020603050405020304" pitchFamily="18" charset="0"/>
                          <a:cs typeface="Times New Roman" panose="02020603050405020304" pitchFamily="18" charset="0"/>
                        </a:rPr>
                        <a:t>thiếu</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đạo</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đức</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trên</a:t>
                      </a:r>
                      <a:r>
                        <a:rPr lang="en-US" sz="2000" b="1" kern="1200" dirty="0" smtClean="0">
                          <a:effectLst/>
                          <a:latin typeface="Times New Roman" panose="02020603050405020304" pitchFamily="18" charset="0"/>
                          <a:cs typeface="Times New Roman" panose="02020603050405020304" pitchFamily="18" charset="0"/>
                        </a:rPr>
                        <a:t> </a:t>
                      </a:r>
                      <a:r>
                        <a:rPr lang="en-US" sz="2000" b="1" kern="1200" dirty="0" err="1" smtClean="0">
                          <a:effectLst/>
                          <a:latin typeface="Times New Roman" panose="02020603050405020304" pitchFamily="18" charset="0"/>
                          <a:cs typeface="Times New Roman" panose="02020603050405020304" pitchFamily="18" charset="0"/>
                        </a:rPr>
                        <a:t>mạng</a:t>
                      </a:r>
                      <a:r>
                        <a:rPr lang="en-US" sz="2000" b="1" kern="1200" dirty="0" smtClean="0">
                          <a:effectLst/>
                          <a:latin typeface="Times New Roman" panose="02020603050405020304" pitchFamily="18" charset="0"/>
                          <a:cs typeface="Times New Roman" panose="02020603050405020304" pitchFamily="18" charset="0"/>
                        </a:rPr>
                        <a:t>.</a:t>
                      </a:r>
                      <a:endParaRPr lang="en-US" sz="2000" b="1"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4078549575"/>
                  </a:ext>
                </a:extLst>
              </a:tr>
            </a:tbl>
          </a:graphicData>
        </a:graphic>
      </p:graphicFrame>
      <p:cxnSp>
        <p:nvCxnSpPr>
          <p:cNvPr id="7" name="Straight Arrow Connector 6"/>
          <p:cNvCxnSpPr/>
          <p:nvPr/>
        </p:nvCxnSpPr>
        <p:spPr>
          <a:xfrm flipV="1">
            <a:off x="4706471" y="866234"/>
            <a:ext cx="723073" cy="3409417"/>
          </a:xfrm>
          <a:prstGeom prst="straightConnector1">
            <a:avLst/>
          </a:prstGeom>
          <a:ln>
            <a:solidFill>
              <a:srgbClr val="0000CC"/>
            </a:solidFill>
            <a:tailEnd type="triangle"/>
          </a:ln>
        </p:spPr>
        <p:style>
          <a:lnRef idx="3">
            <a:schemeClr val="accent5"/>
          </a:lnRef>
          <a:fillRef idx="0">
            <a:schemeClr val="accent5"/>
          </a:fillRef>
          <a:effectRef idx="2">
            <a:schemeClr val="accent5"/>
          </a:effectRef>
          <a:fontRef idx="minor">
            <a:schemeClr val="tx1"/>
          </a:fontRef>
        </p:style>
      </p:cxnSp>
      <p:cxnSp>
        <p:nvCxnSpPr>
          <p:cNvPr id="8" name="Straight Arrow Connector 7"/>
          <p:cNvCxnSpPr/>
          <p:nvPr/>
        </p:nvCxnSpPr>
        <p:spPr>
          <a:xfrm flipV="1">
            <a:off x="4940298" y="1918953"/>
            <a:ext cx="516467" cy="787399"/>
          </a:xfrm>
          <a:prstGeom prst="straightConnector1">
            <a:avLst/>
          </a:prstGeom>
          <a:ln>
            <a:solidFill>
              <a:srgbClr val="FF00FF"/>
            </a:solidFill>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a:off x="4940298" y="3567953"/>
            <a:ext cx="516467" cy="860612"/>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a:off x="4940298" y="1309816"/>
            <a:ext cx="544450" cy="1899697"/>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749391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169895" y="718416"/>
            <a:ext cx="10786989" cy="5516211"/>
          </a:xfrm>
          <a:prstGeom prst="rect">
            <a:avLst/>
          </a:prstGeom>
          <a:noFill/>
          <a:ln w="9525">
            <a:noFill/>
          </a:ln>
        </p:spPr>
      </p:pic>
      <p:sp>
        <p:nvSpPr>
          <p:cNvPr id="22" name="文本框 4102"/>
          <p:cNvSpPr txBox="1"/>
          <p:nvPr/>
        </p:nvSpPr>
        <p:spPr>
          <a:xfrm>
            <a:off x="1986224" y="2347578"/>
            <a:ext cx="8350082" cy="2677656"/>
          </a:xfrm>
          <a:prstGeom prst="rect">
            <a:avLst/>
          </a:prstGeom>
          <a:noFill/>
          <a:ln w="9525">
            <a:noFill/>
          </a:ln>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2.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số</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tham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gia</a:t>
            </a:r>
            <a:r>
              <a:rPr lang="en-US" sz="2800" b="1" dirty="0">
                <a:solidFill>
                  <a:srgbClr val="0000CC"/>
                </a:solidFill>
                <a:latin typeface="Times New Roman" panose="02020603050405020304" pitchFamily="18" charset="0"/>
                <a:cs typeface="Times New Roman" panose="02020603050405020304" pitchFamily="18" charset="0"/>
              </a:rPr>
              <a:t> internet</a:t>
            </a:r>
            <a:r>
              <a:rPr lang="en-US" sz="2800" b="1" dirty="0" smtClean="0">
                <a:solidFill>
                  <a:srgbClr val="0000CC"/>
                </a:solidFill>
                <a:latin typeface="Times New Roman" panose="02020603050405020304" pitchFamily="18" charset="0"/>
                <a:cs typeface="Times New Roman" panose="02020603050405020304" pitchFamily="18" charset="0"/>
              </a:rPr>
              <a:t>:</a:t>
            </a:r>
          </a:p>
          <a:p>
            <a:r>
              <a:rPr lang="en-US" sz="2800" b="1" dirty="0" smtClean="0">
                <a:solidFill>
                  <a:srgbClr val="0000CC"/>
                </a:solidFill>
                <a:latin typeface="Times New Roman" panose="02020603050405020304" pitchFamily="18" charset="0"/>
                <a:cs typeface="Times New Roman" panose="02020603050405020304" pitchFamily="18" charset="0"/>
              </a:rPr>
              <a:t>      - </a:t>
            </a:r>
            <a:r>
              <a:rPr lang="en-US" sz="2800" b="1" dirty="0" err="1" smtClean="0">
                <a:solidFill>
                  <a:srgbClr val="0000CC"/>
                </a:solidFill>
                <a:latin typeface="Times New Roman" panose="02020603050405020304" pitchFamily="18" charset="0"/>
                <a:cs typeface="Times New Roman" panose="02020603050405020304" pitchFamily="18" charset="0"/>
              </a:rPr>
              <a:t>Sử</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dụng</a:t>
            </a:r>
            <a:r>
              <a:rPr lang="en-US" sz="2800" b="1" dirty="0" smtClean="0">
                <a:solidFill>
                  <a:srgbClr val="0000CC"/>
                </a:solidFill>
                <a:latin typeface="Times New Roman" panose="02020603050405020304" pitchFamily="18" charset="0"/>
                <a:cs typeface="Times New Roman" panose="02020603050405020304" pitchFamily="18" charset="0"/>
              </a:rPr>
              <a:t> Internet </a:t>
            </a:r>
            <a:r>
              <a:rPr lang="en-US" sz="2800" b="1" dirty="0" err="1" smtClean="0">
                <a:solidFill>
                  <a:srgbClr val="0000CC"/>
                </a:solidFill>
                <a:latin typeface="Times New Roman" panose="02020603050405020304" pitchFamily="18" charset="0"/>
                <a:cs typeface="Times New Roman" panose="02020603050405020304" pitchFamily="18" charset="0"/>
              </a:rPr>
              <a:t>thiếu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hiểu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biết</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có</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thể</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khiến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người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dùng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bị</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nghiện</a:t>
            </a:r>
            <a:r>
              <a:rPr lang="en-US" sz="2800" b="1" dirty="0" smtClean="0">
                <a:solidFill>
                  <a:srgbClr val="0000CC"/>
                </a:solidFill>
                <a:latin typeface="Times New Roman" panose="02020603050405020304" pitchFamily="18" charset="0"/>
                <a:cs typeface="Times New Roman" panose="02020603050405020304" pitchFamily="18" charset="0"/>
              </a:rPr>
              <a:t> Internet, </a:t>
            </a:r>
            <a:r>
              <a:rPr lang="en-US" sz="2800" b="1" dirty="0" err="1" smtClean="0">
                <a:solidFill>
                  <a:srgbClr val="0000CC"/>
                </a:solidFill>
                <a:latin typeface="Times New Roman" panose="02020603050405020304" pitchFamily="18" charset="0"/>
                <a:cs typeface="Times New Roman" panose="02020603050405020304" pitchFamily="18" charset="0"/>
              </a:rPr>
              <a:t>chìm</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đắm</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vào</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thế</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giới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ảo</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mà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xao</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nhãng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học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hành</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xao</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nhãng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công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việc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lười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suy</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nghĩ</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chịu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ảnh</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hưởng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những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nội</a:t>
            </a:r>
            <a:r>
              <a:rPr lang="en-US" sz="2800" b="1" dirty="0" smtClean="0">
                <a:solidFill>
                  <a:srgbClr val="0000CC"/>
                </a:solidFill>
                <a:latin typeface="Times New Roman" panose="02020603050405020304" pitchFamily="18" charset="0"/>
                <a:cs typeface="Times New Roman" panose="02020603050405020304" pitchFamily="18" charset="0"/>
              </a:rPr>
              <a:t> dung </a:t>
            </a:r>
            <a:r>
              <a:rPr lang="en-US" sz="2800" b="1" dirty="0" err="1" smtClean="0">
                <a:solidFill>
                  <a:srgbClr val="0000CC"/>
                </a:solidFill>
                <a:latin typeface="Times New Roman" panose="02020603050405020304" pitchFamily="18" charset="0"/>
                <a:cs typeface="Times New Roman" panose="02020603050405020304" pitchFamily="18" charset="0"/>
              </a:rPr>
              <a:t>xấu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trên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mạng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máy</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tính</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có</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thể</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nhiễm</a:t>
            </a:r>
            <a:r>
              <a:rPr lang="en-US" sz="2800" b="1" dirty="0" smtClean="0">
                <a:solidFill>
                  <a:srgbClr val="0000CC"/>
                </a:solidFill>
                <a:latin typeface="Times New Roman" panose="02020603050405020304" pitchFamily="18" charset="0"/>
                <a:cs typeface="Times New Roman" panose="02020603050405020304" pitchFamily="18" charset="0"/>
              </a:rPr>
              <a:t> virus.</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23" name="图片 4108" descr="7"/>
          <p:cNvPicPr>
            <a:picLocks noChangeAspect="1"/>
          </p:cNvPicPr>
          <p:nvPr/>
        </p:nvPicPr>
        <p:blipFill>
          <a:blip r:embed="rId5"/>
          <a:stretch>
            <a:fillRect/>
          </a:stretch>
        </p:blipFill>
        <p:spPr>
          <a:xfrm>
            <a:off x="305318" y="1220836"/>
            <a:ext cx="1191788" cy="60388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253460" y="4518212"/>
            <a:ext cx="1761591" cy="2039886"/>
          </a:xfrm>
          <a:prstGeom prst="rect">
            <a:avLst/>
          </a:prstGeom>
        </p:spPr>
      </p:pic>
      <p:sp>
        <p:nvSpPr>
          <p:cNvPr id="8" name="Title 1"/>
          <p:cNvSpPr txBox="1">
            <a:spLocks/>
          </p:cNvSpPr>
          <p:nvPr/>
        </p:nvSpPr>
        <p:spPr>
          <a:xfrm>
            <a:off x="838200" y="196035"/>
            <a:ext cx="10515600" cy="522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 MẶT TRÁI CỦA INTERNET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3684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169895" y="815788"/>
            <a:ext cx="10786989" cy="5418839"/>
          </a:xfrm>
          <a:prstGeom prst="rect">
            <a:avLst/>
          </a:prstGeom>
          <a:noFill/>
          <a:ln w="9525">
            <a:noFill/>
          </a:ln>
        </p:spPr>
      </p:pic>
      <p:pic>
        <p:nvPicPr>
          <p:cNvPr id="23" name="图片 4108" descr="7"/>
          <p:cNvPicPr>
            <a:picLocks noChangeAspect="1"/>
          </p:cNvPicPr>
          <p:nvPr/>
        </p:nvPicPr>
        <p:blipFill>
          <a:blip r:embed="rId5"/>
          <a:stretch>
            <a:fillRect/>
          </a:stretch>
        </p:blipFill>
        <p:spPr>
          <a:xfrm>
            <a:off x="305318" y="1220836"/>
            <a:ext cx="1191788" cy="60388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253460" y="4518212"/>
            <a:ext cx="1761591" cy="2039886"/>
          </a:xfrm>
          <a:prstGeom prst="rect">
            <a:avLst/>
          </a:prstGeom>
        </p:spPr>
      </p:pic>
      <p:sp>
        <p:nvSpPr>
          <p:cNvPr id="8" name="Title 1"/>
          <p:cNvSpPr txBox="1">
            <a:spLocks/>
          </p:cNvSpPr>
          <p:nvPr/>
        </p:nvSpPr>
        <p:spPr>
          <a:xfrm>
            <a:off x="1046158" y="114608"/>
            <a:ext cx="10515600" cy="522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solidFill>
                  <a:srgbClr val="FF0000"/>
                </a:solidFill>
                <a:latin typeface="Times New Roman" panose="02020603050405020304" pitchFamily="18" charset="0"/>
                <a:cs typeface="Times New Roman" panose="02020603050405020304" pitchFamily="18" charset="0"/>
              </a:rPr>
              <a:t>Mỗi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cột</a:t>
            </a:r>
            <a:r>
              <a:rPr lang="en-US" sz="2400" b="1" dirty="0">
                <a:solidFill>
                  <a:srgbClr val="FF0000"/>
                </a:solidFill>
                <a:latin typeface="Times New Roman" panose="02020603050405020304" pitchFamily="18" charset="0"/>
                <a:cs typeface="Times New Roman" panose="02020603050405020304" pitchFamily="18" charset="0"/>
              </a:rPr>
              <a:t> A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phòng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internet?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ghép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cột</a:t>
            </a:r>
            <a:r>
              <a:rPr lang="en-US" sz="2400" b="1" dirty="0">
                <a:solidFill>
                  <a:srgbClr val="FF0000"/>
                </a:solidFill>
                <a:latin typeface="Times New Roman" panose="02020603050405020304" pitchFamily="18" charset="0"/>
                <a:cs typeface="Times New Roman" panose="02020603050405020304" pitchFamily="18" charset="0"/>
              </a:rPr>
              <a:t> A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phòng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ngừa</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cột</a:t>
            </a:r>
            <a:r>
              <a:rPr lang="en-US" sz="2400" b="1" dirty="0">
                <a:solidFill>
                  <a:srgbClr val="FF0000"/>
                </a:solidFill>
                <a:latin typeface="Times New Roman" panose="02020603050405020304" pitchFamily="18" charset="0"/>
                <a:cs typeface="Times New Roman" panose="02020603050405020304" pitchFamily="18" charset="0"/>
              </a:rPr>
              <a:t> B?</a:t>
            </a:r>
          </a:p>
        </p:txBody>
      </p:sp>
      <p:graphicFrame>
        <p:nvGraphicFramePr>
          <p:cNvPr id="9" name="Content Placeholder 6"/>
          <p:cNvGraphicFramePr>
            <a:graphicFrameLocks/>
          </p:cNvGraphicFramePr>
          <p:nvPr>
            <p:extLst/>
          </p:nvPr>
        </p:nvGraphicFramePr>
        <p:xfrm>
          <a:off x="1245216" y="2063415"/>
          <a:ext cx="9484659" cy="3217454"/>
        </p:xfrm>
        <a:graphic>
          <a:graphicData uri="http://schemas.openxmlformats.org/drawingml/2006/table">
            <a:tbl>
              <a:tblPr firstRow="1" bandRow="1">
                <a:tableStyleId>{5940675A-B579-460E-94D1-54222C63F5DA}</a:tableStyleId>
              </a:tblPr>
              <a:tblGrid>
                <a:gridCol w="4067849">
                  <a:extLst>
                    <a:ext uri="{9D8B030D-6E8A-4147-A177-3AD203B41FA5}">
                      <a16:colId xmlns:a16="http://schemas.microsoft.com/office/drawing/2014/main" xmlns="" val="1880106861"/>
                    </a:ext>
                  </a:extLst>
                </a:gridCol>
                <a:gridCol w="5416810">
                  <a:extLst>
                    <a:ext uri="{9D8B030D-6E8A-4147-A177-3AD203B41FA5}">
                      <a16:colId xmlns:a16="http://schemas.microsoft.com/office/drawing/2014/main" xmlns="" val="2298142521"/>
                    </a:ext>
                  </a:extLst>
                </a:gridCol>
              </a:tblGrid>
              <a:tr h="665301">
                <a:tc>
                  <a:txBody>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A (</a:t>
                      </a:r>
                      <a:r>
                        <a:rPr lang="en-US" sz="2000" b="1" dirty="0" err="1" smtClean="0">
                          <a:solidFill>
                            <a:srgbClr val="FF0000"/>
                          </a:solidFill>
                          <a:latin typeface="Times New Roman" panose="02020603050405020304" pitchFamily="18" charset="0"/>
                          <a:cs typeface="Times New Roman" panose="02020603050405020304" pitchFamily="18" charset="0"/>
                        </a:rPr>
                        <a:t>biện</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pháp</a:t>
                      </a:r>
                      <a:r>
                        <a:rPr lang="en-US" sz="2000" b="1" baseline="0"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B (</a:t>
                      </a:r>
                      <a:r>
                        <a:rPr lang="en-US" sz="2000" b="1" dirty="0" err="1" smtClean="0">
                          <a:solidFill>
                            <a:srgbClr val="FF0000"/>
                          </a:solidFill>
                          <a:latin typeface="Times New Roman" panose="02020603050405020304" pitchFamily="18" charset="0"/>
                          <a:cs typeface="Times New Roman" panose="02020603050405020304" pitchFamily="18" charset="0"/>
                        </a:rPr>
                        <a:t>phòng</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ngừa</a:t>
                      </a:r>
                      <a:r>
                        <a:rPr lang="en-US" sz="2000" b="1" baseline="0"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680820120"/>
                  </a:ext>
                </a:extLst>
              </a:tr>
              <a:tr h="477450">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1.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mở</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mail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gửi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địa</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chỉ</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lạ</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a:tc>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Máy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nhiễm</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virus do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cập</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trang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web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lạ</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2337867654"/>
                  </a:ext>
                </a:extLst>
              </a:tr>
              <a:tr h="508760">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2.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Cố</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gắng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suy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nghĩ</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cách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giải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quyết</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b.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Lười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suy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nghĩ</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ỷ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công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cụ</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tìm</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kiếm</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trên</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internet</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537788203"/>
                  </a:ext>
                </a:extLst>
              </a:tr>
              <a:tr h="456329">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3.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cập</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trang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web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lành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mạnh</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c.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Nghiện</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internet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mọi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lúc</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mọi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012601331"/>
                  </a:ext>
                </a:extLst>
              </a:tr>
              <a:tr h="9173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4.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Tự</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quy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định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mỗi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ngày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cập</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internet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quá</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2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giờ</a:t>
                      </a:r>
                      <a:endParaRPr lang="en-US" sz="2000" b="1" dirty="0">
                        <a:latin typeface="Times New Roman" panose="02020603050405020304" pitchFamily="18" charset="0"/>
                        <a:cs typeface="Times New Roman" panose="02020603050405020304" pitchFamily="18" charset="0"/>
                      </a:endParaRPr>
                    </a:p>
                  </a:txBody>
                  <a:tcPr/>
                </a:tc>
                <a:tc>
                  <a:txBody>
                    <a:bodyPr/>
                    <a:lstStyle/>
                    <a:p>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d.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ảnh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hưởng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bởi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xấu</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trên</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mạng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p>
                    <a:p>
                      <a:endParaRPr lang="en-US" sz="20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4078549575"/>
                  </a:ext>
                </a:extLst>
              </a:tr>
            </a:tbl>
          </a:graphicData>
        </a:graphic>
      </p:graphicFrame>
      <p:graphicFrame>
        <p:nvGraphicFramePr>
          <p:cNvPr id="10" name="Table 9"/>
          <p:cNvGraphicFramePr>
            <a:graphicFrameLocks noGrp="1"/>
          </p:cNvGraphicFramePr>
          <p:nvPr>
            <p:extLst/>
          </p:nvPr>
        </p:nvGraphicFramePr>
        <p:xfrm>
          <a:off x="1237665" y="5297244"/>
          <a:ext cx="9492210" cy="396240"/>
        </p:xfrm>
        <a:graphic>
          <a:graphicData uri="http://schemas.openxmlformats.org/drawingml/2006/table">
            <a:tbl>
              <a:tblPr firstRow="1" bandRow="1">
                <a:tableStyleId>{616DA210-FB5B-4158-B5E0-FEB733F419BA}</a:tableStyleId>
              </a:tblPr>
              <a:tblGrid>
                <a:gridCol w="4070248">
                  <a:extLst>
                    <a:ext uri="{9D8B030D-6E8A-4147-A177-3AD203B41FA5}">
                      <a16:colId xmlns:a16="http://schemas.microsoft.com/office/drawing/2014/main" xmlns="" val="4063606451"/>
                    </a:ext>
                  </a:extLst>
                </a:gridCol>
                <a:gridCol w="5421962">
                  <a:extLst>
                    <a:ext uri="{9D8B030D-6E8A-4147-A177-3AD203B41FA5}">
                      <a16:colId xmlns:a16="http://schemas.microsoft.com/office/drawing/2014/main" xmlns="" val="2067151072"/>
                    </a:ext>
                  </a:extLst>
                </a:gridCol>
              </a:tblGrid>
              <a:tr h="370840">
                <a:tc>
                  <a:txBody>
                    <a:bodyPr/>
                    <a:lstStyle/>
                    <a:p>
                      <a:endParaRPr lang="en-US" dirty="0"/>
                    </a:p>
                  </a:txBody>
                  <a:tcPr/>
                </a:tc>
                <a:tc>
                  <a:txBody>
                    <a:bodyPr/>
                    <a:lstStyle/>
                    <a:p>
                      <a:r>
                        <a:rPr lang="en-US" sz="2000" kern="1200" dirty="0" smtClean="0">
                          <a:effectLst/>
                          <a:latin typeface="Times New Roman" panose="02020603050405020304" pitchFamily="18" charset="0"/>
                          <a:cs typeface="Times New Roman" panose="02020603050405020304" pitchFamily="18" charset="0"/>
                        </a:rPr>
                        <a:t>e. </a:t>
                      </a:r>
                      <a:r>
                        <a:rPr lang="en-US" sz="2000" kern="1200" dirty="0" err="1" smtClean="0">
                          <a:effectLst/>
                          <a:latin typeface="Times New Roman" panose="02020603050405020304" pitchFamily="18" charset="0"/>
                          <a:cs typeface="Times New Roman" panose="02020603050405020304" pitchFamily="18" charset="0"/>
                        </a:rPr>
                        <a:t>Mất</a:t>
                      </a:r>
                      <a:r>
                        <a:rPr lang="en-US" sz="2000" kern="1200" dirty="0" smtClean="0">
                          <a:effectLst/>
                          <a:latin typeface="Times New Roman" panose="02020603050405020304" pitchFamily="18" charset="0"/>
                          <a:cs typeface="Times New Roman" panose="02020603050405020304" pitchFamily="18" charset="0"/>
                        </a:rPr>
                        <a:t> </a:t>
                      </a:r>
                      <a:r>
                        <a:rPr lang="en-US" sz="2000" kern="1200" dirty="0" err="1" smtClean="0">
                          <a:effectLst/>
                          <a:latin typeface="Times New Roman" panose="02020603050405020304" pitchFamily="18" charset="0"/>
                          <a:cs typeface="Times New Roman" panose="02020603050405020304" pitchFamily="18" charset="0"/>
                        </a:rPr>
                        <a:t>dữ</a:t>
                      </a:r>
                      <a:r>
                        <a:rPr lang="en-US" sz="2000" kern="1200" dirty="0" smtClean="0">
                          <a:effectLst/>
                          <a:latin typeface="Times New Roman" panose="02020603050405020304" pitchFamily="18" charset="0"/>
                          <a:cs typeface="Times New Roman" panose="02020603050405020304" pitchFamily="18" charset="0"/>
                        </a:rPr>
                        <a:t> </a:t>
                      </a:r>
                      <a:r>
                        <a:rPr lang="en-US" sz="2000" kern="1200" dirty="0" err="1" smtClean="0">
                          <a:effectLst/>
                          <a:latin typeface="Times New Roman" panose="02020603050405020304" pitchFamily="18" charset="0"/>
                          <a:cs typeface="Times New Roman" panose="02020603050405020304" pitchFamily="18" charset="0"/>
                        </a:rPr>
                        <a:t>liệu</a:t>
                      </a:r>
                      <a:r>
                        <a:rPr lang="en-US" sz="2000" kern="1200" dirty="0" smtClean="0">
                          <a:effectLst/>
                          <a:latin typeface="Times New Roman" panose="02020603050405020304" pitchFamily="18" charset="0"/>
                          <a:cs typeface="Times New Roman" panose="02020603050405020304" pitchFamily="18" charset="0"/>
                        </a:rPr>
                        <a:t> </a:t>
                      </a:r>
                      <a:r>
                        <a:rPr lang="en-US" sz="2000" kern="1200" dirty="0" err="1" smtClean="0">
                          <a:effectLst/>
                          <a:latin typeface="Times New Roman" panose="02020603050405020304" pitchFamily="18" charset="0"/>
                          <a:cs typeface="Times New Roman" panose="02020603050405020304" pitchFamily="18" charset="0"/>
                        </a:rPr>
                        <a:t>trên</a:t>
                      </a:r>
                      <a:r>
                        <a:rPr lang="en-US" sz="2000" kern="1200" dirty="0" smtClean="0">
                          <a:effectLst/>
                          <a:latin typeface="Times New Roman" panose="02020603050405020304" pitchFamily="18" charset="0"/>
                          <a:cs typeface="Times New Roman" panose="02020603050405020304" pitchFamily="18" charset="0"/>
                        </a:rPr>
                        <a:t> </a:t>
                      </a:r>
                      <a:r>
                        <a:rPr lang="en-US" sz="2000" kern="1200" dirty="0" err="1" smtClean="0">
                          <a:effectLst/>
                          <a:latin typeface="Times New Roman" panose="02020603050405020304" pitchFamily="18" charset="0"/>
                          <a:cs typeface="Times New Roman" panose="02020603050405020304" pitchFamily="18" charset="0"/>
                        </a:rPr>
                        <a:t>máy</a:t>
                      </a:r>
                      <a:r>
                        <a:rPr lang="en-US" sz="2000" kern="1200" dirty="0" smtClean="0">
                          <a:effectLst/>
                          <a:latin typeface="Times New Roman" panose="02020603050405020304" pitchFamily="18" charset="0"/>
                          <a:cs typeface="Times New Roman" panose="02020603050405020304" pitchFamily="18" charset="0"/>
                        </a:rPr>
                        <a:t> </a:t>
                      </a:r>
                      <a:r>
                        <a:rPr lang="en-US" sz="2000" kern="1200" dirty="0" err="1" smtClean="0">
                          <a:effectLst/>
                          <a:latin typeface="Times New Roman" panose="02020603050405020304" pitchFamily="18" charset="0"/>
                          <a:cs typeface="Times New Roman" panose="02020603050405020304" pitchFamily="18" charset="0"/>
                        </a:rPr>
                        <a:t>tính</a:t>
                      </a:r>
                      <a:r>
                        <a:rPr lang="en-US" sz="2000" kern="1200" dirty="0" smtClean="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20242356"/>
                  </a:ext>
                </a:extLst>
              </a:tr>
            </a:tbl>
          </a:graphicData>
        </a:graphic>
      </p:graphicFrame>
      <p:cxnSp>
        <p:nvCxnSpPr>
          <p:cNvPr id="5" name="Straight Arrow Connector 4"/>
          <p:cNvCxnSpPr/>
          <p:nvPr/>
        </p:nvCxnSpPr>
        <p:spPr>
          <a:xfrm flipV="1">
            <a:off x="5072529" y="3104741"/>
            <a:ext cx="430306" cy="1"/>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flipV="1">
            <a:off x="5064060" y="3607523"/>
            <a:ext cx="582207" cy="14340"/>
          </a:xfrm>
          <a:prstGeom prst="straightConnector1">
            <a:avLst/>
          </a:prstGeom>
          <a:ln>
            <a:solidFill>
              <a:srgbClr val="FF00FF"/>
            </a:solidFill>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a:off x="5029200" y="4148666"/>
            <a:ext cx="482600" cy="855133"/>
          </a:xfrm>
          <a:prstGeom prst="straightConnector1">
            <a:avLst/>
          </a:prstGeom>
          <a:ln>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a:xfrm flipV="1">
            <a:off x="4893733" y="4216400"/>
            <a:ext cx="516467" cy="787399"/>
          </a:xfrm>
          <a:prstGeom prst="straightConnector1">
            <a:avLst/>
          </a:prstGeom>
          <a:ln>
            <a:solidFill>
              <a:srgbClr val="0000CC"/>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398392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169895" y="718416"/>
            <a:ext cx="10786989" cy="5516211"/>
          </a:xfrm>
          <a:prstGeom prst="rect">
            <a:avLst/>
          </a:prstGeom>
          <a:noFill/>
          <a:ln w="9525">
            <a:noFill/>
          </a:ln>
        </p:spPr>
      </p:pic>
      <p:sp>
        <p:nvSpPr>
          <p:cNvPr id="22" name="文本框 4102"/>
          <p:cNvSpPr txBox="1"/>
          <p:nvPr/>
        </p:nvSpPr>
        <p:spPr>
          <a:xfrm>
            <a:off x="1786037" y="2347578"/>
            <a:ext cx="8864033" cy="3539430"/>
          </a:xfrm>
          <a:prstGeom prst="rect">
            <a:avLst/>
          </a:prstGeom>
          <a:noFill/>
          <a:ln w="9525">
            <a:noFill/>
          </a:ln>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3. </a:t>
            </a:r>
            <a:r>
              <a:rPr lang="en-US" sz="2800" b="1" dirty="0" err="1">
                <a:solidFill>
                  <a:srgbClr val="0000CC"/>
                </a:solidFill>
                <a:latin typeface="Times New Roman" panose="02020603050405020304" pitchFamily="18" charset="0"/>
                <a:cs typeface="Times New Roman" panose="02020603050405020304" pitchFamily="18" charset="0"/>
              </a:rPr>
              <a:t>Phòng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ngừa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tham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gia</a:t>
            </a:r>
            <a:r>
              <a:rPr lang="en-US" sz="2800" b="1" dirty="0">
                <a:solidFill>
                  <a:srgbClr val="0000CC"/>
                </a:solidFill>
                <a:latin typeface="Times New Roman" panose="02020603050405020304" pitchFamily="18" charset="0"/>
                <a:cs typeface="Times New Roman" panose="02020603050405020304" pitchFamily="18" charset="0"/>
              </a:rPr>
              <a:t> internet</a:t>
            </a:r>
          </a:p>
          <a:p>
            <a:r>
              <a:rPr lang="nl-NL" sz="2800" b="1" dirty="0">
                <a:solidFill>
                  <a:srgbClr val="0000CC"/>
                </a:solidFill>
                <a:latin typeface="Times New Roman" panose="02020603050405020304" pitchFamily="18" charset="0"/>
                <a:cs typeface="Times New Roman" panose="02020603050405020304" pitchFamily="18" charset="0"/>
              </a:rPr>
              <a:t>- Không mở những Email gửi từ địa chỉ lạ.</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 Tự quy định không sử dụng Internet quá 2 giờ mỗi ngày.</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 Cố gắng tự suy nghĩ cách giải quyết trước khi tìm sự trợ giúp từ Internet.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 Chỉ truy cập những trang web lành mạnh theo sự tư vấn của người lớn.</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23" name="图片 4108" descr="7"/>
          <p:cNvPicPr>
            <a:picLocks noChangeAspect="1"/>
          </p:cNvPicPr>
          <p:nvPr/>
        </p:nvPicPr>
        <p:blipFill>
          <a:blip r:embed="rId5"/>
          <a:stretch>
            <a:fillRect/>
          </a:stretch>
        </p:blipFill>
        <p:spPr>
          <a:xfrm>
            <a:off x="305318" y="1220836"/>
            <a:ext cx="1191788" cy="60388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253460" y="4518212"/>
            <a:ext cx="1761591" cy="2039886"/>
          </a:xfrm>
          <a:prstGeom prst="rect">
            <a:avLst/>
          </a:prstGeom>
        </p:spPr>
      </p:pic>
      <p:sp>
        <p:nvSpPr>
          <p:cNvPr id="8" name="Title 1"/>
          <p:cNvSpPr txBox="1">
            <a:spLocks/>
          </p:cNvSpPr>
          <p:nvPr/>
        </p:nvSpPr>
        <p:spPr>
          <a:xfrm>
            <a:off x="838200" y="196035"/>
            <a:ext cx="10515600" cy="522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 MẶT TRÁI CỦA INTERNET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1168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7897" name="图片 37896" descr="1-26"/>
          <p:cNvPicPr>
            <a:picLocks noChangeAspect="1"/>
          </p:cNvPicPr>
          <p:nvPr/>
        </p:nvPicPr>
        <p:blipFill>
          <a:blip r:embed="rId3"/>
          <a:stretch>
            <a:fillRect/>
          </a:stretch>
        </p:blipFill>
        <p:spPr>
          <a:xfrm>
            <a:off x="780268" y="2245021"/>
            <a:ext cx="4716383" cy="3529532"/>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127787" y="3637532"/>
            <a:ext cx="3172212" cy="2867745"/>
          </a:xfrm>
          <a:prstGeom prst="rect">
            <a:avLst/>
          </a:prstGeom>
          <a:noFill/>
          <a:ln w="9525">
            <a:noFill/>
          </a:ln>
        </p:spPr>
      </p:pic>
      <p:pic>
        <p:nvPicPr>
          <p:cNvPr id="37895" name="图片 378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379" y="696124"/>
            <a:ext cx="7947694" cy="588281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610599" y="190723"/>
            <a:ext cx="2978043" cy="2647149"/>
          </a:xfrm>
          <a:prstGeom prst="rect">
            <a:avLst/>
          </a:prstGeom>
          <a:noFill/>
          <a:ln w="9525">
            <a:noFill/>
          </a:ln>
        </p:spPr>
      </p:pic>
      <p:sp>
        <p:nvSpPr>
          <p:cNvPr id="6" name="矩形 5"/>
          <p:cNvSpPr/>
          <p:nvPr/>
        </p:nvSpPr>
        <p:spPr>
          <a:xfrm>
            <a:off x="6002318" y="2480759"/>
            <a:ext cx="4031997" cy="2497863"/>
          </a:xfrm>
          <a:prstGeom prst="rect">
            <a:avLst/>
          </a:prstGeom>
        </p:spPr>
        <p:txBody>
          <a:bodyPr wrap="square">
            <a:spAutoFit/>
          </a:bodyPr>
          <a:lstStyle/>
          <a:p>
            <a:pPr algn="ctr"/>
            <a:r>
              <a:rPr lang="en-US" altLang="zh-CN" sz="3908" b="1" dirty="0" smtClean="0">
                <a:solidFill>
                  <a:srgbClr val="0000CC"/>
                </a:solidFill>
                <a:latin typeface="Times New Roman" panose="02020603050405020304" pitchFamily="18" charset="0"/>
                <a:ea typeface="Arial-Rounded" pitchFamily="34" charset="0"/>
                <a:cs typeface="Times New Roman" panose="02020603050405020304" pitchFamily="18" charset="0"/>
              </a:rPr>
              <a:t>LUYỆN TẬP CÙNG </a:t>
            </a:r>
            <a:r>
              <a:rPr lang="en-US" altLang="zh-CN" sz="3908" b="1" dirty="0">
                <a:solidFill>
                  <a:srgbClr val="0000CC"/>
                </a:solidFill>
                <a:latin typeface="Times New Roman" panose="02020603050405020304" pitchFamily="18" charset="0"/>
                <a:ea typeface="Arial-Rounded" pitchFamily="34" charset="0"/>
                <a:cs typeface="Times New Roman" panose="02020603050405020304" pitchFamily="18" charset="0"/>
              </a:rPr>
              <a:t>GAME </a:t>
            </a:r>
          </a:p>
          <a:p>
            <a:pPr algn="ctr"/>
            <a:r>
              <a:rPr lang="en-US" altLang="zh-CN" sz="3908" b="1" dirty="0" smtClean="0">
                <a:solidFill>
                  <a:srgbClr val="0000CC"/>
                </a:solidFill>
                <a:latin typeface="Times New Roman" panose="02020603050405020304" pitchFamily="18" charset="0"/>
                <a:ea typeface="Arial-Rounded" pitchFamily="34" charset="0"/>
                <a:cs typeface="Times New Roman" panose="02020603050405020304" pitchFamily="18" charset="0"/>
              </a:rPr>
              <a:t>LẬT MẢNH GHÉP</a:t>
            </a:r>
            <a:endParaRPr lang="zh-CN" altLang="en-US" sz="3908" b="1" dirty="0">
              <a:solidFill>
                <a:srgbClr val="0000CC"/>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4965452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3125444" y="1093694"/>
            <a:ext cx="8575489" cy="5292093"/>
          </a:xfrm>
          <a:prstGeom prst="rect">
            <a:avLst/>
          </a:prstGeom>
          <a:noFill/>
          <a:ln w="9525">
            <a:noFill/>
          </a:ln>
        </p:spPr>
      </p:pic>
      <p:pic>
        <p:nvPicPr>
          <p:cNvPr id="23" name="图片 4108" descr="7"/>
          <p:cNvPicPr>
            <a:picLocks noChangeAspect="1"/>
          </p:cNvPicPr>
          <p:nvPr/>
        </p:nvPicPr>
        <p:blipFill>
          <a:blip r:embed="rId5"/>
          <a:stretch>
            <a:fillRect/>
          </a:stretch>
        </p:blipFill>
        <p:spPr>
          <a:xfrm>
            <a:off x="780447" y="1292554"/>
            <a:ext cx="1970426"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3741689"/>
            <a:ext cx="3327693" cy="2861232"/>
          </a:xfrm>
          <a:prstGeom prst="rect">
            <a:avLst/>
          </a:prstGeom>
        </p:spPr>
      </p:pic>
      <p:sp>
        <p:nvSpPr>
          <p:cNvPr id="11" name="WordArt 2"/>
          <p:cNvSpPr txBox="1">
            <a:spLocks noChangeArrowheads="1" noChangeShapeType="1" noTextEdit="1"/>
          </p:cNvSpPr>
          <p:nvPr/>
        </p:nvSpPr>
        <p:spPr bwMode="auto">
          <a:xfrm>
            <a:off x="780447" y="167098"/>
            <a:ext cx="10515600" cy="8781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numCol="1" fromWordArt="1">
            <a:prstTxWarp prst="textPlain">
              <a:avLst>
                <a:gd name="adj" fmla="val 50000"/>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kern="10" dirty="0" smtClean="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EM HÃY CHỌN 1 TRONG CÁC SỐ SAU</a:t>
            </a:r>
            <a:endParaRPr lang="en-US" sz="1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Heart 1">
            <a:hlinkClick r:id="rId7" action="ppaction://hlinksldjump"/>
          </p:cNvPr>
          <p:cNvSpPr/>
          <p:nvPr/>
        </p:nvSpPr>
        <p:spPr>
          <a:xfrm>
            <a:off x="4429926" y="2843863"/>
            <a:ext cx="1737180" cy="1278467"/>
          </a:xfrm>
          <a:prstGeom prst="hear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miley Face 2">
            <a:hlinkClick r:id="rId8" action="ppaction://hlinksldjump"/>
          </p:cNvPr>
          <p:cNvSpPr/>
          <p:nvPr/>
        </p:nvSpPr>
        <p:spPr>
          <a:xfrm>
            <a:off x="6446244" y="2761104"/>
            <a:ext cx="1783931" cy="1361226"/>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smtClean="0">
                <a:solidFill>
                  <a:srgbClr val="0000CC"/>
                </a:solidFill>
                <a:latin typeface="Times New Roman" panose="02020603050405020304" pitchFamily="18" charset="0"/>
                <a:cs typeface="Times New Roman" panose="02020603050405020304" pitchFamily="18" charset="0"/>
              </a:rPr>
              <a:t>2</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 name="Oval 3">
            <a:hlinkClick r:id="rId9" action="ppaction://hlinksldjump"/>
          </p:cNvPr>
          <p:cNvSpPr/>
          <p:nvPr/>
        </p:nvSpPr>
        <p:spPr>
          <a:xfrm>
            <a:off x="4410622" y="4197103"/>
            <a:ext cx="1518069" cy="13800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3</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Cloud 4">
            <a:hlinkClick r:id="rId10" action="ppaction://hlinksldjump"/>
          </p:cNvPr>
          <p:cNvSpPr/>
          <p:nvPr/>
        </p:nvSpPr>
        <p:spPr>
          <a:xfrm>
            <a:off x="6303262" y="4334933"/>
            <a:ext cx="1879600" cy="124223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4</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6490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703294" y="591671"/>
            <a:ext cx="10464259" cy="5794116"/>
          </a:xfrm>
          <a:prstGeom prst="rect">
            <a:avLst/>
          </a:prstGeom>
          <a:noFill/>
          <a:ln w="9525">
            <a:noFill/>
          </a:ln>
        </p:spPr>
      </p:pic>
      <p:pic>
        <p:nvPicPr>
          <p:cNvPr id="23" name="图片 4108" descr="7"/>
          <p:cNvPicPr>
            <a:picLocks noChangeAspect="1"/>
          </p:cNvPicPr>
          <p:nvPr/>
        </p:nvPicPr>
        <p:blipFill>
          <a:blip r:embed="rId5"/>
          <a:stretch>
            <a:fillRect/>
          </a:stretch>
        </p:blipFill>
        <p:spPr>
          <a:xfrm>
            <a:off x="188776" y="1281458"/>
            <a:ext cx="1173082"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4787153"/>
            <a:ext cx="1935975" cy="1815768"/>
          </a:xfrm>
          <a:prstGeom prst="rect">
            <a:avLst/>
          </a:prstGeom>
        </p:spPr>
      </p:pic>
      <p:sp>
        <p:nvSpPr>
          <p:cNvPr id="8" name="Title 4"/>
          <p:cNvSpPr txBox="1">
            <a:spLocks/>
          </p:cNvSpPr>
          <p:nvPr/>
        </p:nvSpPr>
        <p:spPr>
          <a:xfrm>
            <a:off x="3630706" y="119458"/>
            <a:ext cx="10515600" cy="7570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00CC"/>
                </a:solidFill>
                <a:latin typeface="Times New Roman" panose="02020603050405020304" pitchFamily="18" charset="0"/>
                <a:cs typeface="Times New Roman" panose="02020603050405020304" pitchFamily="18" charset="0"/>
              </a:rPr>
              <a:t>Câu 1: Virus máy tính là?</a:t>
            </a:r>
            <a:r>
              <a:rPr lang="en-US" sz="3200" b="1" dirty="0" smtClean="0">
                <a:solidFill>
                  <a:srgbClr val="0000CC"/>
                </a:solidFill>
                <a:latin typeface="Times New Roman" panose="02020603050405020304" pitchFamily="18" charset="0"/>
                <a:cs typeface="Times New Roman" panose="02020603050405020304" pitchFamily="18" charset="0"/>
              </a:rPr>
              <a:t/>
            </a:r>
            <a:br>
              <a:rPr lang="en-US" sz="3200" b="1" dirty="0" smtClean="0">
                <a:solidFill>
                  <a:srgbClr val="0000CC"/>
                </a:solidFill>
                <a:latin typeface="Times New Roman" panose="02020603050405020304" pitchFamily="18" charset="0"/>
                <a:cs typeface="Times New Roman" panose="02020603050405020304" pitchFamily="18" charset="0"/>
              </a:rPr>
            </a:b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2" name="Oval 1"/>
          <p:cNvSpPr/>
          <p:nvPr/>
        </p:nvSpPr>
        <p:spPr>
          <a:xfrm>
            <a:off x="2324321" y="2393523"/>
            <a:ext cx="528918" cy="502024"/>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38100">
                <a:solidFill>
                  <a:srgbClr val="FF0000"/>
                </a:solidFill>
              </a:ln>
              <a:solidFill>
                <a:srgbClr val="FF0000"/>
              </a:solidFill>
            </a:endParaRPr>
          </a:p>
        </p:txBody>
      </p:sp>
      <p:sp>
        <p:nvSpPr>
          <p:cNvPr id="9" name="TextBox 8"/>
          <p:cNvSpPr txBox="1"/>
          <p:nvPr/>
        </p:nvSpPr>
        <p:spPr>
          <a:xfrm>
            <a:off x="2393576" y="2279883"/>
            <a:ext cx="8059270" cy="3816429"/>
          </a:xfrm>
          <a:prstGeom prst="rect">
            <a:avLst/>
          </a:prstGeom>
          <a:noFill/>
        </p:spPr>
        <p:txBody>
          <a:bodyPr wrap="square" rtlCol="0">
            <a:spAutoFit/>
          </a:bodyPr>
          <a:lstStyle/>
          <a:p>
            <a:pPr marL="514350" indent="-514350">
              <a:buAutoNum type="alphaLcPeriod"/>
            </a:pPr>
            <a:r>
              <a:rPr lang="nl-NL" sz="3200" b="1" dirty="0" smtClean="0">
                <a:latin typeface="Times New Roman" panose="02020603050405020304" pitchFamily="18" charset="0"/>
                <a:cs typeface="Times New Roman" panose="02020603050405020304" pitchFamily="18" charset="0"/>
              </a:rPr>
              <a:t>Phần </a:t>
            </a:r>
            <a:r>
              <a:rPr lang="nl-NL" sz="3200" b="1" dirty="0">
                <a:latin typeface="Times New Roman" panose="02020603050405020304" pitchFamily="18" charset="0"/>
                <a:cs typeface="Times New Roman" panose="02020603050405020304" pitchFamily="18" charset="0"/>
              </a:rPr>
              <a:t>mềm có khả năng tự nhân bản </a:t>
            </a:r>
            <a:r>
              <a:rPr lang="nl-NL" sz="3200" b="1" dirty="0" smtClean="0">
                <a:latin typeface="Times New Roman" panose="02020603050405020304" pitchFamily="18" charset="0"/>
                <a:cs typeface="Times New Roman" panose="02020603050405020304" pitchFamily="18" charset="0"/>
              </a:rPr>
              <a:t>và</a:t>
            </a:r>
          </a:p>
          <a:p>
            <a:r>
              <a:rPr lang="nl-NL" sz="3200" b="1" dirty="0" smtClean="0">
                <a:latin typeface="Times New Roman" panose="02020603050405020304" pitchFamily="18" charset="0"/>
                <a:cs typeface="Times New Roman" panose="02020603050405020304" pitchFamily="18" charset="0"/>
              </a:rPr>
              <a:t>lây lan </a:t>
            </a:r>
            <a:r>
              <a:rPr lang="nl-NL" sz="3200" b="1" dirty="0">
                <a:latin typeface="Times New Roman" panose="02020603050405020304" pitchFamily="18" charset="0"/>
                <a:cs typeface="Times New Roman" panose="02020603050405020304" pitchFamily="18" charset="0"/>
              </a:rPr>
              <a:t>qua các thiết bị lưu trữ trung gian hoặc </a:t>
            </a:r>
            <a:r>
              <a:rPr lang="nl-NL" sz="3200" b="1" dirty="0" smtClean="0">
                <a:latin typeface="Times New Roman" panose="02020603050405020304" pitchFamily="18" charset="0"/>
                <a:cs typeface="Times New Roman" panose="02020603050405020304" pitchFamily="18" charset="0"/>
              </a:rPr>
              <a:t>qua </a:t>
            </a:r>
            <a:r>
              <a:rPr lang="nl-NL" sz="3200" b="1" dirty="0">
                <a:latin typeface="Times New Roman" panose="02020603050405020304" pitchFamily="18" charset="0"/>
                <a:cs typeface="Times New Roman" panose="02020603050405020304" pitchFamily="18" charset="0"/>
              </a:rPr>
              <a:t>mạng phá hoại hoạt động của máy tính, </a:t>
            </a:r>
            <a:r>
              <a:rPr lang="nl-NL" sz="3200" b="1" dirty="0" smtClean="0">
                <a:latin typeface="Times New Roman" panose="02020603050405020304" pitchFamily="18" charset="0"/>
                <a:cs typeface="Times New Roman" panose="02020603050405020304" pitchFamily="18" charset="0"/>
              </a:rPr>
              <a:t>đánh </a:t>
            </a:r>
            <a:r>
              <a:rPr lang="nl-NL" sz="3200" b="1" dirty="0">
                <a:latin typeface="Times New Roman" panose="02020603050405020304" pitchFamily="18" charset="0"/>
                <a:cs typeface="Times New Roman" panose="02020603050405020304" pitchFamily="18" charset="0"/>
              </a:rPr>
              <a:t>cắp dữ liệu và thông tin </a:t>
            </a:r>
            <a:r>
              <a:rPr lang="nl-NL" sz="3200" b="1" dirty="0" smtClean="0">
                <a:latin typeface="Times New Roman" panose="02020603050405020304" pitchFamily="18" charset="0"/>
                <a:cs typeface="Times New Roman" panose="02020603050405020304" pitchFamily="18" charset="0"/>
              </a:rPr>
              <a:t>...</a:t>
            </a:r>
          </a:p>
          <a:p>
            <a:r>
              <a:rPr lang="nl-NL" sz="3200" b="1" dirty="0" smtClean="0">
                <a:latin typeface="Times New Roman" panose="02020603050405020304" pitchFamily="18" charset="0"/>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Siêu liên kết trên </a:t>
            </a:r>
            <a:r>
              <a:rPr lang="nl-NL" sz="3200" b="1" dirty="0" smtClean="0">
                <a:latin typeface="Times New Roman" panose="02020603050405020304" pitchFamily="18" charset="0"/>
                <a:cs typeface="Times New Roman" panose="02020603050405020304" pitchFamily="18" charset="0"/>
              </a:rPr>
              <a:t>internet</a:t>
            </a:r>
          </a:p>
          <a:p>
            <a:r>
              <a:rPr lang="nl-NL" sz="3200" b="1" dirty="0" smtClean="0">
                <a:latin typeface="Times New Roman" panose="02020603050405020304" pitchFamily="18" charset="0"/>
                <a:cs typeface="Times New Roman" panose="02020603050405020304" pitchFamily="18" charset="0"/>
              </a:rPr>
              <a:t>c</a:t>
            </a:r>
            <a:r>
              <a:rPr lang="nl-NL" sz="3200" b="1" dirty="0">
                <a:latin typeface="Times New Roman" panose="02020603050405020304" pitchFamily="18" charset="0"/>
                <a:cs typeface="Times New Roman" panose="02020603050405020304" pitchFamily="18" charset="0"/>
              </a:rPr>
              <a:t>. Phần cứng trong máy </a:t>
            </a:r>
            <a:r>
              <a:rPr lang="nl-NL" sz="3200" b="1" dirty="0" smtClean="0">
                <a:latin typeface="Times New Roman" panose="02020603050405020304" pitchFamily="18" charset="0"/>
                <a:cs typeface="Times New Roman" panose="02020603050405020304" pitchFamily="18" charset="0"/>
              </a:rPr>
              <a:t>tính</a:t>
            </a:r>
          </a:p>
          <a:p>
            <a:r>
              <a:rPr lang="nl-NL" sz="3200" b="1" dirty="0" smtClean="0">
                <a:latin typeface="Times New Roman" panose="02020603050405020304" pitchFamily="18" charset="0"/>
                <a:cs typeface="Times New Roman" panose="02020603050405020304" pitchFamily="18" charset="0"/>
              </a:rPr>
              <a:t>c</a:t>
            </a:r>
            <a:r>
              <a:rPr lang="nl-NL" sz="3200" b="1" dirty="0">
                <a:latin typeface="Times New Roman" panose="02020603050405020304" pitchFamily="18" charset="0"/>
                <a:cs typeface="Times New Roman" panose="02020603050405020304" pitchFamily="18" charset="0"/>
              </a:rPr>
              <a:t>. Tất cả các ý trên</a:t>
            </a:r>
            <a:endParaRPr lang="en-US" sz="3200" b="1" dirty="0">
              <a:latin typeface="Times New Roman" panose="02020603050405020304" pitchFamily="18" charset="0"/>
              <a:cs typeface="Times New Roman" panose="02020603050405020304" pitchFamily="18" charset="0"/>
            </a:endParaRPr>
          </a:p>
          <a:p>
            <a:endParaRPr lang="en-US" dirty="0"/>
          </a:p>
        </p:txBody>
      </p:sp>
      <p:sp>
        <p:nvSpPr>
          <p:cNvPr id="12" name="Left Arrow 11">
            <a:hlinkClick r:id="rId7" action="ppaction://hlinksldjump"/>
          </p:cNvPr>
          <p:cNvSpPr/>
          <p:nvPr/>
        </p:nvSpPr>
        <p:spPr>
          <a:xfrm>
            <a:off x="9282953" y="5322545"/>
            <a:ext cx="726141" cy="47512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65731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703294" y="591671"/>
            <a:ext cx="10464259" cy="5794116"/>
          </a:xfrm>
          <a:prstGeom prst="rect">
            <a:avLst/>
          </a:prstGeom>
          <a:noFill/>
          <a:ln w="9525">
            <a:noFill/>
          </a:ln>
        </p:spPr>
      </p:pic>
      <p:pic>
        <p:nvPicPr>
          <p:cNvPr id="23" name="图片 4108" descr="7"/>
          <p:cNvPicPr>
            <a:picLocks noChangeAspect="1"/>
          </p:cNvPicPr>
          <p:nvPr/>
        </p:nvPicPr>
        <p:blipFill>
          <a:blip r:embed="rId5"/>
          <a:stretch>
            <a:fillRect/>
          </a:stretch>
        </p:blipFill>
        <p:spPr>
          <a:xfrm>
            <a:off x="188776" y="1281458"/>
            <a:ext cx="1173082"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4787153"/>
            <a:ext cx="1935975" cy="1815768"/>
          </a:xfrm>
          <a:prstGeom prst="rect">
            <a:avLst/>
          </a:prstGeom>
        </p:spPr>
      </p:pic>
      <p:sp>
        <p:nvSpPr>
          <p:cNvPr id="8" name="Title 4"/>
          <p:cNvSpPr txBox="1">
            <a:spLocks/>
          </p:cNvSpPr>
          <p:nvPr/>
        </p:nvSpPr>
        <p:spPr>
          <a:xfrm>
            <a:off x="2237912" y="213124"/>
            <a:ext cx="10515600" cy="7570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rgbClr val="0000CC"/>
                </a:solidFill>
                <a:latin typeface="Times New Roman" panose="02020603050405020304" pitchFamily="18" charset="0"/>
                <a:cs typeface="Times New Roman" panose="02020603050405020304" pitchFamily="18" charset="0"/>
              </a:rPr>
              <a:t>Câu 2: Đâu là tác hại khi tham gia internet?</a:t>
            </a:r>
            <a:r>
              <a:rPr lang="en-US" sz="3200" b="1" dirty="0">
                <a:solidFill>
                  <a:srgbClr val="0000CC"/>
                </a:solidFill>
                <a:latin typeface="Times New Roman" panose="02020603050405020304" pitchFamily="18" charset="0"/>
                <a:cs typeface="Times New Roman" panose="02020603050405020304" pitchFamily="18" charset="0"/>
              </a:rPr>
              <a:t/>
            </a:r>
            <a:br>
              <a:rPr lang="en-US" sz="3200" b="1" dirty="0">
                <a:solidFill>
                  <a:srgbClr val="0000CC"/>
                </a:solidFill>
                <a:latin typeface="Times New Roman" panose="02020603050405020304" pitchFamily="18" charset="0"/>
                <a:cs typeface="Times New Roman" panose="02020603050405020304" pitchFamily="18" charset="0"/>
              </a:rPr>
            </a:b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Oval 9"/>
          <p:cNvSpPr/>
          <p:nvPr/>
        </p:nvSpPr>
        <p:spPr>
          <a:xfrm>
            <a:off x="2360180" y="3889756"/>
            <a:ext cx="528918" cy="502024"/>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38100">
                <a:solidFill>
                  <a:srgbClr val="FF0000"/>
                </a:solidFill>
              </a:ln>
              <a:solidFill>
                <a:srgbClr val="FF0000"/>
              </a:solidFill>
            </a:endParaRPr>
          </a:p>
        </p:txBody>
      </p:sp>
      <p:sp>
        <p:nvSpPr>
          <p:cNvPr id="9" name="TextBox 8"/>
          <p:cNvSpPr txBox="1"/>
          <p:nvPr/>
        </p:nvSpPr>
        <p:spPr>
          <a:xfrm>
            <a:off x="2447364" y="2470952"/>
            <a:ext cx="8059270" cy="3447098"/>
          </a:xfrm>
          <a:prstGeom prst="rect">
            <a:avLst/>
          </a:prstGeom>
          <a:noFill/>
        </p:spPr>
        <p:txBody>
          <a:bodyPr wrap="square" rtlCol="0">
            <a:spAutoFit/>
          </a:bodyPr>
          <a:lstStyle/>
          <a:p>
            <a:r>
              <a:rPr lang="nl-NL" sz="4000" b="1" dirty="0">
                <a:latin typeface="Times New Roman" panose="02020603050405020304" pitchFamily="18" charset="0"/>
                <a:cs typeface="Times New Roman" panose="02020603050405020304" pitchFamily="18" charset="0"/>
              </a:rPr>
              <a:t>a. Giúp tìm kiếm thông tin</a:t>
            </a:r>
            <a:endParaRPr lang="en-US" sz="4000" b="1" dirty="0">
              <a:latin typeface="Times New Roman" panose="02020603050405020304" pitchFamily="18" charset="0"/>
              <a:cs typeface="Times New Roman" panose="02020603050405020304" pitchFamily="18" charset="0"/>
            </a:endParaRPr>
          </a:p>
          <a:p>
            <a:r>
              <a:rPr lang="nl-NL" sz="4000" b="1" dirty="0">
                <a:latin typeface="Times New Roman" panose="02020603050405020304" pitchFamily="18" charset="0"/>
                <a:cs typeface="Times New Roman" panose="02020603050405020304" pitchFamily="18" charset="0"/>
              </a:rPr>
              <a:t>b. Chia sẻ thông tin</a:t>
            </a:r>
            <a:endParaRPr lang="en-US" sz="4000" b="1" dirty="0">
              <a:latin typeface="Times New Roman" panose="02020603050405020304" pitchFamily="18" charset="0"/>
              <a:cs typeface="Times New Roman" panose="02020603050405020304" pitchFamily="18" charset="0"/>
            </a:endParaRPr>
          </a:p>
          <a:p>
            <a:r>
              <a:rPr lang="nl-NL" sz="4000" b="1" dirty="0">
                <a:latin typeface="Times New Roman" panose="02020603050405020304" pitchFamily="18" charset="0"/>
                <a:cs typeface="Times New Roman" panose="02020603050405020304" pitchFamily="18" charset="0"/>
              </a:rPr>
              <a:t>c. Bị rủ rê tham gia các hoạt động phi pháp trên mạng xã hội.</a:t>
            </a:r>
            <a:endParaRPr lang="en-US" sz="4000" b="1" dirty="0">
              <a:latin typeface="Times New Roman" panose="02020603050405020304" pitchFamily="18" charset="0"/>
              <a:cs typeface="Times New Roman" panose="02020603050405020304" pitchFamily="18" charset="0"/>
            </a:endParaRPr>
          </a:p>
          <a:p>
            <a:r>
              <a:rPr lang="nl-NL" sz="4000" b="1" dirty="0">
                <a:latin typeface="Times New Roman" panose="02020603050405020304" pitchFamily="18" charset="0"/>
                <a:cs typeface="Times New Roman" panose="02020603050405020304" pitchFamily="18" charset="0"/>
              </a:rPr>
              <a:t>d. Học tập online</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13" name="Left Arrow 12">
            <a:hlinkClick r:id="rId7" action="ppaction://hlinksldjump"/>
          </p:cNvPr>
          <p:cNvSpPr/>
          <p:nvPr/>
        </p:nvSpPr>
        <p:spPr>
          <a:xfrm>
            <a:off x="9282953" y="5322545"/>
            <a:ext cx="726141" cy="47512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68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076" name="图片 3075" descr="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Lst>
          </a:blip>
          <a:stretch>
            <a:fillRect/>
          </a:stretch>
        </p:blipFill>
        <p:spPr>
          <a:xfrm>
            <a:off x="0" y="1"/>
            <a:ext cx="12192000" cy="6857999"/>
          </a:xfrm>
          <a:prstGeom prst="rect">
            <a:avLst/>
          </a:prstGeom>
          <a:noFill/>
          <a:ln w="9525">
            <a:noFill/>
          </a:ln>
        </p:spPr>
      </p:pic>
      <p:pic>
        <p:nvPicPr>
          <p:cNvPr id="3097" name="图片 3096" descr="18"/>
          <p:cNvPicPr>
            <a:picLocks noChangeAspect="1"/>
          </p:cNvPicPr>
          <p:nvPr/>
        </p:nvPicPr>
        <p:blipFill>
          <a:blip r:embed="rId5"/>
          <a:stretch>
            <a:fillRect/>
          </a:stretch>
        </p:blipFill>
        <p:spPr>
          <a:xfrm>
            <a:off x="2301542" y="197617"/>
            <a:ext cx="6331787" cy="6293872"/>
          </a:xfrm>
          <a:prstGeom prst="rect">
            <a:avLst/>
          </a:prstGeom>
          <a:noFill/>
          <a:ln w="9525">
            <a:noFill/>
          </a:ln>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83600" y1="65000" x2="84700" y2="67593"/>
                        <a14:foregroundMark x1="83900" y1="65741" x2="83600" y2="67593"/>
                        <a14:foregroundMark x1="83600" y1="64167" x2="83600" y2="66019"/>
                        <a14:foregroundMark x1="84100" y1="64444" x2="84400" y2="67037"/>
                        <a14:foregroundMark x1="58200" y1="76667" x2="58200" y2="79259"/>
                        <a14:foregroundMark x1="46800" y1="81111" x2="44600" y2="84722"/>
                      </a14:backgroundRemoval>
                    </a14:imgEffect>
                  </a14:imgLayer>
                </a14:imgProps>
              </a:ext>
              <a:ext uri="{28A0092B-C50C-407E-A947-70E740481C1C}">
                <a14:useLocalDpi xmlns:a14="http://schemas.microsoft.com/office/drawing/2010/main" val="0"/>
              </a:ext>
            </a:extLst>
          </a:blip>
          <a:stretch>
            <a:fillRect/>
          </a:stretch>
        </p:blipFill>
        <p:spPr>
          <a:xfrm flipH="1">
            <a:off x="6929840" y="1969779"/>
            <a:ext cx="4944648" cy="5340219"/>
          </a:xfrm>
          <a:prstGeom prst="rect">
            <a:avLst/>
          </a:prstGeom>
          <a:effectLst>
            <a:outerShdw blurRad="76200" dir="13500000" sy="23000" kx="1200000" algn="br" rotWithShape="0">
              <a:prstClr val="black">
                <a:alpha val="20000"/>
              </a:prstClr>
            </a:outerShdw>
          </a:effec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8814" y="4222732"/>
            <a:ext cx="1888887" cy="1722220"/>
          </a:xfrm>
          <a:prstGeom prst="rect">
            <a:avLst/>
          </a:prstGeom>
        </p:spPr>
      </p:pic>
      <p:sp>
        <p:nvSpPr>
          <p:cNvPr id="8" name="Rectangle 7"/>
          <p:cNvSpPr/>
          <p:nvPr/>
        </p:nvSpPr>
        <p:spPr>
          <a:xfrm>
            <a:off x="2423311" y="1930537"/>
            <a:ext cx="6461030" cy="2614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rPr>
              <a:t>KHỞI ĐỘNG</a:t>
            </a:r>
            <a:endParaRPr lang="vi-VN" sz="6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6474739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par>
                                <p:cTn id="16" presetID="21"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par>
                                <p:cTn id="19" presetID="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1+#ppt_w/2"/>
                                          </p:val>
                                        </p:tav>
                                        <p:tav tm="100000">
                                          <p:val>
                                            <p:strVal val="#ppt_x"/>
                                          </p:val>
                                        </p:tav>
                                      </p:tavLst>
                                    </p:anim>
                                    <p:anim calcmode="lin" valueType="num">
                                      <p:cBhvr additive="base">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703294" y="591671"/>
            <a:ext cx="10464259" cy="5794116"/>
          </a:xfrm>
          <a:prstGeom prst="rect">
            <a:avLst/>
          </a:prstGeom>
          <a:noFill/>
          <a:ln w="9525">
            <a:noFill/>
          </a:ln>
        </p:spPr>
      </p:pic>
      <p:pic>
        <p:nvPicPr>
          <p:cNvPr id="23" name="图片 4108" descr="7"/>
          <p:cNvPicPr>
            <a:picLocks noChangeAspect="1"/>
          </p:cNvPicPr>
          <p:nvPr/>
        </p:nvPicPr>
        <p:blipFill>
          <a:blip r:embed="rId5"/>
          <a:stretch>
            <a:fillRect/>
          </a:stretch>
        </p:blipFill>
        <p:spPr>
          <a:xfrm>
            <a:off x="188776" y="1281458"/>
            <a:ext cx="1173082"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4787153"/>
            <a:ext cx="1935975" cy="1815768"/>
          </a:xfrm>
          <a:prstGeom prst="rect">
            <a:avLst/>
          </a:prstGeom>
        </p:spPr>
      </p:pic>
      <p:sp>
        <p:nvSpPr>
          <p:cNvPr id="8" name="Title 4"/>
          <p:cNvSpPr txBox="1">
            <a:spLocks/>
          </p:cNvSpPr>
          <p:nvPr/>
        </p:nvSpPr>
        <p:spPr>
          <a:xfrm>
            <a:off x="1183859" y="206095"/>
            <a:ext cx="12245271" cy="7570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rgbClr val="0000CC"/>
                </a:solidFill>
                <a:latin typeface="Times New Roman" panose="02020603050405020304" pitchFamily="18" charset="0"/>
                <a:cs typeface="Times New Roman" panose="02020603050405020304" pitchFamily="18" charset="0"/>
              </a:rPr>
              <a:t>Câu 3: Đâu không phải là biện pháp phòng ngừa tác hại khi tham gia internet?</a:t>
            </a:r>
            <a:r>
              <a:rPr lang="en-US" sz="3200" dirty="0"/>
              <a:t/>
            </a:r>
            <a:br>
              <a:rPr lang="en-US" sz="3200" dirty="0"/>
            </a:b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Oval 9"/>
          <p:cNvSpPr/>
          <p:nvPr/>
        </p:nvSpPr>
        <p:spPr>
          <a:xfrm>
            <a:off x="2472963" y="2729772"/>
            <a:ext cx="528918" cy="502024"/>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38100">
                <a:solidFill>
                  <a:srgbClr val="FF0000"/>
                </a:solidFill>
              </a:ln>
              <a:solidFill>
                <a:srgbClr val="FF0000"/>
              </a:solidFill>
            </a:endParaRPr>
          </a:p>
        </p:txBody>
      </p:sp>
      <p:sp>
        <p:nvSpPr>
          <p:cNvPr id="9" name="TextBox 8"/>
          <p:cNvSpPr txBox="1"/>
          <p:nvPr/>
        </p:nvSpPr>
        <p:spPr>
          <a:xfrm>
            <a:off x="2472963" y="2596057"/>
            <a:ext cx="8059270" cy="3139321"/>
          </a:xfrm>
          <a:prstGeom prst="rect">
            <a:avLst/>
          </a:prstGeom>
          <a:noFill/>
        </p:spPr>
        <p:txBody>
          <a:bodyPr wrap="square" rtlCol="0">
            <a:spAutoFit/>
          </a:bodyPr>
          <a:lstStyle/>
          <a:p>
            <a:pPr marL="514350" indent="-514350">
              <a:buAutoNum type="alphaLcPeriod"/>
            </a:pPr>
            <a:r>
              <a:rPr lang="nl-NL" sz="3600" b="1" dirty="0">
                <a:latin typeface="Times New Roman" panose="02020603050405020304" pitchFamily="18" charset="0"/>
                <a:cs typeface="Times New Roman" panose="02020603050405020304" pitchFamily="18" charset="0"/>
              </a:rPr>
              <a:t>Vào mạng xã hội thâu đêm suốt sáng.</a:t>
            </a:r>
            <a:endParaRPr lang="en-US" sz="3600" b="1" dirty="0">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b. Không mở email từ địa chỉ lạ</a:t>
            </a:r>
            <a:endParaRPr lang="en-US" sz="3600" b="1" dirty="0">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c. Truy cập trang web không lành mạnh</a:t>
            </a:r>
            <a:endParaRPr lang="en-US" sz="3600" b="1" dirty="0">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d. Tự suy nghĩ thay vì lập tức tìm sự trở giúp của Internet.</a:t>
            </a:r>
            <a:endParaRPr lang="en-US" sz="3600" b="1" dirty="0">
              <a:latin typeface="Times New Roman" panose="02020603050405020304" pitchFamily="18" charset="0"/>
              <a:cs typeface="Times New Roman" panose="02020603050405020304" pitchFamily="18" charset="0"/>
            </a:endParaRPr>
          </a:p>
          <a:p>
            <a:endParaRPr lang="en-US" dirty="0"/>
          </a:p>
        </p:txBody>
      </p:sp>
      <p:sp>
        <p:nvSpPr>
          <p:cNvPr id="12" name="Left Arrow 11">
            <a:hlinkClick r:id="rId7" action="ppaction://hlinksldjump"/>
          </p:cNvPr>
          <p:cNvSpPr/>
          <p:nvPr/>
        </p:nvSpPr>
        <p:spPr>
          <a:xfrm>
            <a:off x="9282953" y="5322545"/>
            <a:ext cx="726141" cy="47512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92882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703294" y="591671"/>
            <a:ext cx="10464259" cy="5794116"/>
          </a:xfrm>
          <a:prstGeom prst="rect">
            <a:avLst/>
          </a:prstGeom>
          <a:noFill/>
          <a:ln w="9525">
            <a:noFill/>
          </a:ln>
        </p:spPr>
      </p:pic>
      <p:pic>
        <p:nvPicPr>
          <p:cNvPr id="23" name="图片 4108" descr="7"/>
          <p:cNvPicPr>
            <a:picLocks noChangeAspect="1"/>
          </p:cNvPicPr>
          <p:nvPr/>
        </p:nvPicPr>
        <p:blipFill>
          <a:blip r:embed="rId5"/>
          <a:stretch>
            <a:fillRect/>
          </a:stretch>
        </p:blipFill>
        <p:spPr>
          <a:xfrm>
            <a:off x="188776" y="1281458"/>
            <a:ext cx="1173082"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4787153"/>
            <a:ext cx="1935975" cy="1815768"/>
          </a:xfrm>
          <a:prstGeom prst="rect">
            <a:avLst/>
          </a:prstGeom>
        </p:spPr>
      </p:pic>
      <p:sp>
        <p:nvSpPr>
          <p:cNvPr id="8" name="Title 4"/>
          <p:cNvSpPr txBox="1">
            <a:spLocks/>
          </p:cNvSpPr>
          <p:nvPr/>
        </p:nvSpPr>
        <p:spPr>
          <a:xfrm>
            <a:off x="1108358" y="178424"/>
            <a:ext cx="11645153" cy="7570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solidFill>
                  <a:srgbClr val="0000CC"/>
                </a:solidFill>
                <a:latin typeface="Times New Roman" panose="02020603050405020304" pitchFamily="18" charset="0"/>
                <a:cs typeface="Times New Roman" panose="02020603050405020304" pitchFamily="18" charset="0"/>
              </a:rPr>
              <a:t>Câu 4: Em hãy cho biết cách nào sau đây giúp phòng ngừa tác hại của internet?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0" name="Oval 9"/>
          <p:cNvSpPr/>
          <p:nvPr/>
        </p:nvSpPr>
        <p:spPr>
          <a:xfrm>
            <a:off x="2324321" y="4180281"/>
            <a:ext cx="528918" cy="502024"/>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38100">
                <a:solidFill>
                  <a:srgbClr val="FF0000"/>
                </a:solidFill>
              </a:ln>
              <a:solidFill>
                <a:srgbClr val="FF0000"/>
              </a:solidFill>
            </a:endParaRPr>
          </a:p>
        </p:txBody>
      </p:sp>
      <p:sp>
        <p:nvSpPr>
          <p:cNvPr id="9" name="TextBox 8"/>
          <p:cNvSpPr txBox="1"/>
          <p:nvPr/>
        </p:nvSpPr>
        <p:spPr>
          <a:xfrm>
            <a:off x="2338712" y="2836242"/>
            <a:ext cx="8059270" cy="2523768"/>
          </a:xfrm>
          <a:prstGeom prst="rect">
            <a:avLst/>
          </a:prstGeom>
          <a:noFill/>
        </p:spPr>
        <p:txBody>
          <a:bodyPr wrap="square" rtlCol="0">
            <a:spAutoFit/>
          </a:bodyPr>
          <a:lstStyle/>
          <a:p>
            <a:r>
              <a:rPr lang="nl-NL" sz="2800" b="1" dirty="0" smtClean="0">
                <a:latin typeface="Times New Roman" panose="02020603050405020304" pitchFamily="18" charset="0"/>
                <a:cs typeface="Times New Roman" panose="02020603050405020304" pitchFamily="18" charset="0"/>
              </a:rPr>
              <a:t>a. </a:t>
            </a:r>
            <a:r>
              <a:rPr lang="nl-NL" sz="2800" b="1" dirty="0">
                <a:latin typeface="Times New Roman" panose="02020603050405020304" pitchFamily="18" charset="0"/>
                <a:cs typeface="Times New Roman" panose="02020603050405020304" pitchFamily="18" charset="0"/>
              </a:rPr>
              <a:t>Thường xuyên truy cập vào các trang web lạ.</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b. Vào mạng xã hội thâu đêm.</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c. Like các nội dung không lành mạnh</a:t>
            </a:r>
            <a:endParaRPr lang="en-US" sz="2800" b="1" dirty="0">
              <a:latin typeface="Times New Roman" panose="02020603050405020304" pitchFamily="18" charset="0"/>
              <a:cs typeface="Times New Roman" panose="02020603050405020304" pitchFamily="18" charset="0"/>
            </a:endParaRPr>
          </a:p>
          <a:p>
            <a:r>
              <a:rPr lang="nl-NL" sz="2800" b="1" dirty="0">
                <a:latin typeface="Times New Roman" panose="02020603050405020304" pitchFamily="18" charset="0"/>
                <a:cs typeface="Times New Roman" panose="02020603050405020304" pitchFamily="18" charset="0"/>
              </a:rPr>
              <a:t>d. Chỉ truy cập những trang web nghiêm túc và lành mạnh theo sự tư vấn của người lớn.</a:t>
            </a:r>
            <a:endParaRPr lang="en-US" sz="2800" b="1" dirty="0">
              <a:latin typeface="Times New Roman" panose="02020603050405020304" pitchFamily="18" charset="0"/>
              <a:cs typeface="Times New Roman" panose="02020603050405020304" pitchFamily="18" charset="0"/>
            </a:endParaRPr>
          </a:p>
          <a:p>
            <a:endParaRPr lang="en-US" dirty="0"/>
          </a:p>
        </p:txBody>
      </p:sp>
      <p:sp>
        <p:nvSpPr>
          <p:cNvPr id="11" name="Left Arrow 10">
            <a:hlinkClick r:id="rId7" action="ppaction://hlinksldjump"/>
          </p:cNvPr>
          <p:cNvSpPr/>
          <p:nvPr/>
        </p:nvSpPr>
        <p:spPr>
          <a:xfrm>
            <a:off x="9282953" y="5322545"/>
            <a:ext cx="726141" cy="47512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7750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941293" y="708340"/>
            <a:ext cx="11797553" cy="5677447"/>
          </a:xfrm>
          <a:prstGeom prst="rect">
            <a:avLst/>
          </a:prstGeom>
          <a:noFill/>
          <a:ln w="9525">
            <a:noFill/>
          </a:ln>
        </p:spPr>
      </p:pic>
      <p:sp>
        <p:nvSpPr>
          <p:cNvPr id="11" name="文本框 3"/>
          <p:cNvSpPr txBox="1"/>
          <p:nvPr/>
        </p:nvSpPr>
        <p:spPr>
          <a:xfrm>
            <a:off x="1102659" y="1875843"/>
            <a:ext cx="10300447" cy="4493538"/>
          </a:xfrm>
          <a:prstGeom prst="rect">
            <a:avLst/>
          </a:prstGeom>
          <a:noFill/>
        </p:spPr>
        <p:txBody>
          <a:bodyPr wrap="square" rtlCol="0">
            <a:spAutoFit/>
          </a:bodyPr>
          <a:lstStyle/>
          <a:p>
            <a:r>
              <a:rPr lang="nl-NL" sz="2600" b="1" dirty="0">
                <a:latin typeface="Times New Roman" panose="02020603050405020304" pitchFamily="18" charset="0"/>
                <a:cs typeface="Times New Roman" panose="02020603050405020304" pitchFamily="18" charset="0"/>
              </a:rPr>
              <a:t>Câu 1: Em sẽ làm gì trong các trường hợp sau đây?</a:t>
            </a:r>
            <a:endParaRPr lang="en-US" sz="2600" b="1"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a. Nhận được mail từ một người lạ với tiêu đề là “Bạn đã trúng thưởng...”.</a:t>
            </a:r>
            <a:endParaRPr lang="en-US" sz="2600"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b. Muốn sao chép một tệp từ máy tính của người khác vào máy tính của mình bằng USB.</a:t>
            </a:r>
            <a:endParaRPr lang="en-US" sz="2600"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c. Được một nhóm bạn truyền cho một địa chỉ website nhưng dặn là phải bí mật, không để người lớn biết.</a:t>
            </a:r>
            <a:endParaRPr lang="en-US" sz="2600"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d. Tự nhận thấy dạo này bản thân thường thức rất khuya để vào mạng xã hội.</a:t>
            </a:r>
            <a:endParaRPr lang="en-US" sz="2600" dirty="0">
              <a:latin typeface="Times New Roman" panose="02020603050405020304" pitchFamily="18" charset="0"/>
              <a:cs typeface="Times New Roman" panose="02020603050405020304" pitchFamily="18" charset="0"/>
            </a:endParaRPr>
          </a:p>
          <a:p>
            <a:r>
              <a:rPr lang="nl-NL" sz="2600" b="1" dirty="0">
                <a:latin typeface="Times New Roman" panose="02020603050405020304" pitchFamily="18" charset="0"/>
                <a:cs typeface="Times New Roman" panose="02020603050405020304" pitchFamily="18" charset="0"/>
              </a:rPr>
              <a:t>Câu 2: Giả sử em phát hiện ra người thân của mình bắt đầu nghiện trò chơi trực tuyến, em hãy nêu những biện pháp để giúp người thân của mình thoát khỏi tình trạng đó.</a:t>
            </a:r>
            <a:endParaRPr lang="en-US" sz="2600" b="1" dirty="0">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4240304" y="92563"/>
            <a:ext cx="3137647" cy="6157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VẬN 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8220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20"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21" name="图片 4101" descr="13"/>
          <p:cNvPicPr>
            <a:picLocks noChangeAspect="1"/>
          </p:cNvPicPr>
          <p:nvPr/>
        </p:nvPicPr>
        <p:blipFill>
          <a:blip r:embed="rId4"/>
          <a:stretch>
            <a:fillRect/>
          </a:stretch>
        </p:blipFill>
        <p:spPr>
          <a:xfrm>
            <a:off x="1703294" y="824753"/>
            <a:ext cx="10464259" cy="5561034"/>
          </a:xfrm>
          <a:prstGeom prst="rect">
            <a:avLst/>
          </a:prstGeom>
          <a:noFill/>
          <a:ln w="9525">
            <a:noFill/>
          </a:ln>
        </p:spPr>
      </p:pic>
      <p:pic>
        <p:nvPicPr>
          <p:cNvPr id="23" name="图片 4108" descr="7"/>
          <p:cNvPicPr>
            <a:picLocks noChangeAspect="1"/>
          </p:cNvPicPr>
          <p:nvPr/>
        </p:nvPicPr>
        <p:blipFill>
          <a:blip r:embed="rId5"/>
          <a:stretch>
            <a:fillRect/>
          </a:stretch>
        </p:blipFill>
        <p:spPr>
          <a:xfrm>
            <a:off x="188776" y="1281458"/>
            <a:ext cx="1173082" cy="998425"/>
          </a:xfrm>
          <a:prstGeom prst="rect">
            <a:avLst/>
          </a:prstGeom>
          <a:noFill/>
          <a:ln w="9525">
            <a:noFill/>
          </a:ln>
        </p:spPr>
      </p:pic>
      <p:pic>
        <p:nvPicPr>
          <p:cNvPr id="24" name="Picture 23"/>
          <p:cNvPicPr/>
          <p:nvPr/>
        </p:nvPicPr>
        <p:blipFill>
          <a:blip r:embed="rId6" cstate="print">
            <a:extLst>
              <a:ext uri="{28A0092B-C50C-407E-A947-70E740481C1C}">
                <a14:useLocalDpi xmlns:a14="http://schemas.microsoft.com/office/drawing/2010/main" val="0"/>
              </a:ext>
            </a:extLst>
          </a:blip>
          <a:stretch>
            <a:fillRect/>
          </a:stretch>
        </p:blipFill>
        <p:spPr>
          <a:xfrm>
            <a:off x="17554" y="4787153"/>
            <a:ext cx="1935975" cy="1815768"/>
          </a:xfrm>
          <a:prstGeom prst="rect">
            <a:avLst/>
          </a:prstGeom>
        </p:spPr>
      </p:pic>
      <p:sp>
        <p:nvSpPr>
          <p:cNvPr id="8" name="Title 4"/>
          <p:cNvSpPr txBox="1">
            <a:spLocks/>
          </p:cNvSpPr>
          <p:nvPr/>
        </p:nvSpPr>
        <p:spPr>
          <a:xfrm>
            <a:off x="3239108" y="229072"/>
            <a:ext cx="5713783" cy="7570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548465" y="2836242"/>
            <a:ext cx="7232029" cy="2031325"/>
          </a:xfrm>
          <a:prstGeom prst="rect">
            <a:avLst/>
          </a:prstGeom>
        </p:spPr>
        <p:txBody>
          <a:bodyPr wrap="square">
            <a:spAutoFit/>
          </a:bodyPr>
          <a:lstStyle/>
          <a:p>
            <a:pPr lvl="0" algn="just" fontAlgn="base">
              <a:spcBef>
                <a:spcPts val="600"/>
              </a:spcBef>
              <a:spcAft>
                <a:spcPts val="600"/>
              </a:spcAft>
              <a:buFont typeface="Wingdings" panose="05000000000000000000" pitchFamily="2" charset="2"/>
              <a:buChar char="@"/>
            </a:pPr>
            <a:r>
              <a:rPr lang="en-US" altLang="vi-VN" sz="2400" b="1" dirty="0" err="1">
                <a:solidFill>
                  <a:srgbClr val="000000"/>
                </a:solidFill>
                <a:latin typeface="Times New Roman" panose="02020603050405020304" pitchFamily="18" charset="0"/>
                <a:cs typeface="Times New Roman" panose="02020603050405020304" pitchFamily="18" charset="0"/>
              </a:rPr>
              <a:t>Hoàn</a:t>
            </a:r>
            <a:r>
              <a:rPr lang="en-US" altLang="vi-VN" sz="2400" b="1" dirty="0">
                <a:solidFill>
                  <a:srgbClr val="000000"/>
                </a:solidFill>
                <a:latin typeface="Times New Roman" panose="02020603050405020304" pitchFamily="18" charset="0"/>
                <a:cs typeface="Times New Roman" panose="02020603050405020304" pitchFamily="18" charset="0"/>
              </a:rPr>
              <a:t> </a:t>
            </a:r>
            <a:r>
              <a:rPr lang="en-US" altLang="vi-VN" sz="2400" b="1" dirty="0" err="1">
                <a:solidFill>
                  <a:srgbClr val="000000"/>
                </a:solidFill>
                <a:latin typeface="Times New Roman" panose="02020603050405020304" pitchFamily="18" charset="0"/>
                <a:cs typeface="Times New Roman" panose="02020603050405020304" pitchFamily="18" charset="0"/>
              </a:rPr>
              <a:t>thiện</a:t>
            </a:r>
            <a:r>
              <a:rPr lang="en-US" altLang="vi-VN" sz="2400" b="1" dirty="0">
                <a:solidFill>
                  <a:srgbClr val="000000"/>
                </a:solidFill>
                <a:latin typeface="Times New Roman" panose="02020603050405020304" pitchFamily="18" charset="0"/>
                <a:cs typeface="Times New Roman" panose="02020603050405020304" pitchFamily="18" charset="0"/>
              </a:rPr>
              <a:t> </a:t>
            </a:r>
            <a:r>
              <a:rPr lang="en-US" altLang="vi-VN" sz="2400" b="1" dirty="0" err="1">
                <a:solidFill>
                  <a:srgbClr val="000000"/>
                </a:solidFill>
                <a:latin typeface="Times New Roman" panose="02020603050405020304" pitchFamily="18" charset="0"/>
                <a:cs typeface="Times New Roman" panose="02020603050405020304" pitchFamily="18" charset="0"/>
              </a:rPr>
              <a:t>bài</a:t>
            </a:r>
            <a:r>
              <a:rPr lang="en-US" altLang="vi-VN" sz="2400" b="1" dirty="0">
                <a:solidFill>
                  <a:srgbClr val="000000"/>
                </a:solidFill>
                <a:latin typeface="Times New Roman" panose="02020603050405020304" pitchFamily="18" charset="0"/>
                <a:cs typeface="Times New Roman" panose="02020603050405020304" pitchFamily="18" charset="0"/>
              </a:rPr>
              <a:t> </a:t>
            </a:r>
            <a:r>
              <a:rPr lang="en-US" altLang="vi-VN" sz="2400" b="1" dirty="0" err="1">
                <a:solidFill>
                  <a:srgbClr val="000000"/>
                </a:solidFill>
                <a:latin typeface="Times New Roman" panose="02020603050405020304" pitchFamily="18" charset="0"/>
                <a:cs typeface="Times New Roman" panose="02020603050405020304" pitchFamily="18" charset="0"/>
              </a:rPr>
              <a:t>tập</a:t>
            </a:r>
            <a:r>
              <a:rPr lang="en-US" altLang="vi-VN" sz="2400" b="1" dirty="0">
                <a:solidFill>
                  <a:srgbClr val="000000"/>
                </a:solidFill>
                <a:latin typeface="Times New Roman" panose="02020603050405020304" pitchFamily="18" charset="0"/>
                <a:cs typeface="Times New Roman" panose="02020603050405020304" pitchFamily="18" charset="0"/>
              </a:rPr>
              <a:t> </a:t>
            </a:r>
            <a:r>
              <a:rPr lang="en-US" altLang="vi-VN" sz="2400" b="1" dirty="0" err="1">
                <a:solidFill>
                  <a:srgbClr val="000000"/>
                </a:solidFill>
                <a:latin typeface="Times New Roman" panose="02020603050405020304" pitchFamily="18" charset="0"/>
                <a:cs typeface="Times New Roman" panose="02020603050405020304" pitchFamily="18" charset="0"/>
              </a:rPr>
              <a:t>vận</a:t>
            </a:r>
            <a:r>
              <a:rPr lang="en-US" altLang="vi-VN" sz="2400" b="1" dirty="0">
                <a:solidFill>
                  <a:srgbClr val="000000"/>
                </a:solidFill>
                <a:latin typeface="Times New Roman" panose="02020603050405020304" pitchFamily="18" charset="0"/>
                <a:cs typeface="Times New Roman" panose="02020603050405020304" pitchFamily="18" charset="0"/>
              </a:rPr>
              <a:t> </a:t>
            </a:r>
            <a:r>
              <a:rPr lang="en-US" altLang="vi-VN" sz="2400" b="1" dirty="0" err="1">
                <a:solidFill>
                  <a:srgbClr val="000000"/>
                </a:solidFill>
                <a:latin typeface="Times New Roman" panose="02020603050405020304" pitchFamily="18" charset="0"/>
                <a:cs typeface="Times New Roman" panose="02020603050405020304" pitchFamily="18" charset="0"/>
              </a:rPr>
              <a:t>dụng</a:t>
            </a:r>
            <a:r>
              <a:rPr lang="en-US" altLang="vi-VN" sz="2400" b="1" dirty="0">
                <a:solidFill>
                  <a:srgbClr val="000000"/>
                </a:solidFill>
                <a:latin typeface="Times New Roman" panose="02020603050405020304" pitchFamily="18" charset="0"/>
                <a:cs typeface="Times New Roman" panose="02020603050405020304" pitchFamily="18" charset="0"/>
              </a:rPr>
              <a:t> </a:t>
            </a:r>
          </a:p>
          <a:p>
            <a:pPr lvl="0" algn="just" fontAlgn="base">
              <a:spcBef>
                <a:spcPts val="600"/>
              </a:spcBef>
              <a:spcAft>
                <a:spcPts val="600"/>
              </a:spcAft>
              <a:buFont typeface="Wingdings" panose="05000000000000000000" pitchFamily="2" charset="2"/>
              <a:buChar char="@"/>
            </a:pP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xem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nội</a:t>
            </a:r>
            <a:r>
              <a:rPr lang="en-US" altLang="en-US" sz="2400" b="1" dirty="0">
                <a:solidFill>
                  <a:srgbClr val="000000"/>
                </a:solidFill>
                <a:latin typeface="Times New Roman" panose="02020603050405020304" pitchFamily="18" charset="0"/>
                <a:cs typeface="Times New Roman" panose="02020603050405020304" pitchFamily="18" charset="0"/>
              </a:rPr>
              <a:t> dung </a:t>
            </a:r>
            <a:r>
              <a:rPr lang="en-US" altLang="en-US" sz="2400" b="1" dirty="0" err="1">
                <a:solidFill>
                  <a:srgbClr val="000000"/>
                </a:solidFill>
                <a:latin typeface="Times New Roman" panose="02020603050405020304" pitchFamily="18" charset="0"/>
                <a:cs typeface="Times New Roman" panose="02020603050405020304" pitchFamily="18" charset="0"/>
              </a:rPr>
              <a:t>đã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học</a:t>
            </a:r>
            <a:endParaRPr lang="en-US" altLang="vi-VN" sz="2400" b="1" dirty="0">
              <a:solidFill>
                <a:srgbClr val="000000"/>
              </a:solidFill>
              <a:latin typeface="Times New Roman" panose="02020603050405020304" pitchFamily="18" charset="0"/>
              <a:cs typeface="Times New Roman" panose="02020603050405020304" pitchFamily="18" charset="0"/>
            </a:endParaRPr>
          </a:p>
          <a:p>
            <a:pPr lvl="0" algn="just" fontAlgn="base">
              <a:spcBef>
                <a:spcPts val="600"/>
              </a:spcBef>
              <a:spcAft>
                <a:spcPts val="600"/>
              </a:spcAft>
              <a:buFont typeface="Wingdings" panose="05000000000000000000" pitchFamily="2" charset="2"/>
              <a:buChar char="@"/>
            </a:pPr>
            <a:r>
              <a:rPr lang="en-US" altLang="en-US" sz="2400" b="1" dirty="0" err="1">
                <a:solidFill>
                  <a:srgbClr val="000000"/>
                </a:solidFill>
                <a:latin typeface="Times New Roman" panose="02020603050405020304" pitchFamily="18" charset="0"/>
                <a:cs typeface="Times New Roman" panose="02020603050405020304" pitchFamily="18" charset="0"/>
              </a:rPr>
              <a:t>Xem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trước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nội</a:t>
            </a:r>
            <a:r>
              <a:rPr lang="en-US" altLang="en-US" sz="2400" b="1" dirty="0">
                <a:solidFill>
                  <a:srgbClr val="000000"/>
                </a:solidFill>
                <a:latin typeface="Times New Roman" panose="02020603050405020304" pitchFamily="18" charset="0"/>
                <a:cs typeface="Times New Roman" panose="02020603050405020304" pitchFamily="18" charset="0"/>
              </a:rPr>
              <a:t> dung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tiếp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theo</a:t>
            </a:r>
            <a:r>
              <a:rPr lang="en-US" altLang="en-US" sz="2400" b="1" dirty="0">
                <a:solidFill>
                  <a:srgbClr val="000000"/>
                </a:solidFill>
                <a:latin typeface="Times New Roman" panose="02020603050405020304" pitchFamily="18" charset="0"/>
                <a:cs typeface="Times New Roman" panose="02020603050405020304" pitchFamily="18" charset="0"/>
              </a:rPr>
              <a:t>: </a:t>
            </a:r>
            <a:endParaRPr lang="en-US" altLang="en-US" sz="2400" b="1" dirty="0" smtClean="0">
              <a:solidFill>
                <a:srgbClr val="000000"/>
              </a:solidFill>
              <a:latin typeface="Times New Roman" panose="02020603050405020304" pitchFamily="18" charset="0"/>
              <a:cs typeface="Times New Roman" panose="02020603050405020304" pitchFamily="18" charset="0"/>
            </a:endParaRPr>
          </a:p>
          <a:p>
            <a:pPr lvl="0" algn="just" fontAlgn="base">
              <a:spcBef>
                <a:spcPts val="600"/>
              </a:spcBef>
              <a:spcAft>
                <a:spcPts val="600"/>
              </a:spcAft>
            </a:pPr>
            <a:r>
              <a:rPr lang="en-US" altLang="en-US" sz="2400" b="1" dirty="0" err="1" smtClean="0">
                <a:solidFill>
                  <a:srgbClr val="FF0000"/>
                </a:solidFill>
                <a:latin typeface="Times New Roman" panose="02020603050405020304" pitchFamily="18" charset="0"/>
                <a:cs typeface="Times New Roman" panose="02020603050405020304" pitchFamily="18" charset="0"/>
              </a:rPr>
              <a:t>Bài</a:t>
            </a:r>
            <a:r>
              <a:rPr lang="en-US" altLang="en-US" sz="2400" b="1" dirty="0" smtClean="0">
                <a:solidFill>
                  <a:srgbClr val="FF0000"/>
                </a:solidFill>
                <a:latin typeface="Times New Roman" panose="02020603050405020304" pitchFamily="18" charset="0"/>
                <a:cs typeface="Times New Roman" panose="02020603050405020304" pitchFamily="18" charset="0"/>
              </a:rPr>
              <a:t> 2: </a:t>
            </a:r>
            <a:r>
              <a:rPr lang="en-US" altLang="en-US" sz="2400" b="1" dirty="0" err="1" smtClean="0">
                <a:solidFill>
                  <a:srgbClr val="FF0000"/>
                </a:solidFill>
                <a:latin typeface="Times New Roman" panose="02020603050405020304" pitchFamily="18" charset="0"/>
                <a:cs typeface="Times New Roman" panose="02020603050405020304" pitchFamily="18" charset="0"/>
              </a:rPr>
              <a:t>Sự</a:t>
            </a:r>
            <a:r>
              <a:rPr lang="en-US" altLang="en-US" sz="2400" b="1" dirty="0" smtClean="0">
                <a:solidFill>
                  <a:srgbClr val="FF0000"/>
                </a:solidFill>
                <a:latin typeface="Times New Roman" panose="02020603050405020304" pitchFamily="18" charset="0"/>
                <a:cs typeface="Times New Roman" panose="02020603050405020304" pitchFamily="18" charset="0"/>
              </a:rPr>
              <a:t> an </a:t>
            </a:r>
            <a:r>
              <a:rPr lang="en-US" altLang="en-US" sz="2400" b="1" dirty="0" err="1" smtClean="0">
                <a:solidFill>
                  <a:srgbClr val="FF0000"/>
                </a:solidFill>
                <a:latin typeface="Times New Roman" panose="02020603050405020304" pitchFamily="18" charset="0"/>
                <a:cs typeface="Times New Roman" panose="02020603050405020304" pitchFamily="18" charset="0"/>
              </a:rPr>
              <a:t>toàn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và</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hợp</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khi</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sử</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dụng</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thông</a:t>
            </a:r>
            <a:r>
              <a:rPr lang="en-US" altLang="en-US" sz="2400" b="1" dirty="0" smtClean="0">
                <a:solidFill>
                  <a:srgbClr val="FF0000"/>
                </a:solidFill>
                <a:latin typeface="Times New Roman" panose="02020603050405020304" pitchFamily="18" charset="0"/>
                <a:cs typeface="Times New Roman" panose="02020603050405020304" pitchFamily="18" charset="0"/>
              </a:rPr>
              <a:t> tin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246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hen Cô Vy- NIOEH x K.HƯNG x MIN x ERIK - WASHING HAND SONG - CORONA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4" y="138953"/>
            <a:ext cx="11914094" cy="6172200"/>
          </a:xfrm>
          <a:prstGeom prst="rect">
            <a:avLst/>
          </a:prstGeom>
        </p:spPr>
      </p:pic>
    </p:spTree>
    <p:extLst>
      <p:ext uri="{BB962C8B-B14F-4D97-AF65-F5344CB8AC3E}">
        <p14:creationId xmlns:p14="http://schemas.microsoft.com/office/powerpoint/2010/main" val="15631706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 name="图片 73734" descr="PPT素材-1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8759872" y="5552665"/>
            <a:ext cx="3407682" cy="1384196"/>
          </a:xfrm>
          <a:prstGeom prst="rect">
            <a:avLst/>
          </a:prstGeom>
          <a:noFill/>
          <a:ln w="9525">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370073" y="5029199"/>
            <a:ext cx="2512638" cy="1907661"/>
          </a:xfrm>
          <a:prstGeom prst="rect">
            <a:avLst/>
          </a:prstGeom>
        </p:spPr>
      </p:pic>
      <p:sp>
        <p:nvSpPr>
          <p:cNvPr id="2" name="Oval Callout 1"/>
          <p:cNvSpPr/>
          <p:nvPr/>
        </p:nvSpPr>
        <p:spPr>
          <a:xfrm>
            <a:off x="943857" y="358588"/>
            <a:ext cx="3314377" cy="923737"/>
          </a:xfrm>
          <a:prstGeom prst="wedgeEllipseCallout">
            <a:avLst>
              <a:gd name="adj1" fmla="val 74793"/>
              <a:gd name="adj2" fmla="val 219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nl-NL" b="1" dirty="0" smtClean="0">
                <a:solidFill>
                  <a:srgbClr val="0000CC"/>
                </a:solidFill>
                <a:latin typeface="Times New Roman" panose="02020603050405020304" pitchFamily="18" charset="0"/>
                <a:cs typeface="Times New Roman" panose="02020603050405020304" pitchFamily="18" charset="0"/>
              </a:rPr>
              <a:t>1</a:t>
            </a:r>
            <a:r>
              <a:rPr lang="nl-NL" b="1" dirty="0">
                <a:solidFill>
                  <a:srgbClr val="0000CC"/>
                </a:solidFill>
                <a:latin typeface="Times New Roman" panose="02020603050405020304" pitchFamily="18" charset="0"/>
                <a:cs typeface="Times New Roman" panose="02020603050405020304" pitchFamily="18" charset="0"/>
              </a:rPr>
              <a:t>. Trong bài hát nói về tên của loại virus nào?</a:t>
            </a:r>
            <a:endParaRPr lang="en-US" sz="3600" b="1" dirty="0">
              <a:solidFill>
                <a:srgbClr val="0000CC"/>
              </a:solidFill>
              <a:latin typeface="Times New Roman" panose="02020603050405020304" pitchFamily="18" charset="0"/>
              <a:cs typeface="Times New Roman" panose="02020603050405020304" pitchFamily="18" charset="0"/>
            </a:endParaRPr>
          </a:p>
          <a:p>
            <a:pPr algn="ctr"/>
            <a:endParaRPr lang="en-US" dirty="0"/>
          </a:p>
        </p:txBody>
      </p:sp>
      <p:sp>
        <p:nvSpPr>
          <p:cNvPr id="3" name="Flowchart: Process 2"/>
          <p:cNvSpPr/>
          <p:nvPr/>
        </p:nvSpPr>
        <p:spPr>
          <a:xfrm>
            <a:off x="5360894" y="371953"/>
            <a:ext cx="4249271" cy="802424"/>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2800" b="1" dirty="0">
                <a:solidFill>
                  <a:srgbClr val="FF0000"/>
                </a:solidFill>
                <a:latin typeface="Times New Roman" panose="02020603050405020304" pitchFamily="18" charset="0"/>
                <a:cs typeface="Times New Roman" panose="02020603050405020304" pitchFamily="18" charset="0"/>
              </a:rPr>
              <a:t>Tên của virus là Corona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Oval Callout 12"/>
          <p:cNvSpPr/>
          <p:nvPr/>
        </p:nvSpPr>
        <p:spPr>
          <a:xfrm>
            <a:off x="536685" y="1511625"/>
            <a:ext cx="4304256" cy="1308436"/>
          </a:xfrm>
          <a:prstGeom prst="wedgeEllipseCallout">
            <a:avLst>
              <a:gd name="adj1" fmla="val 55754"/>
              <a:gd name="adj2" fmla="val 287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nl-NL" b="1" dirty="0" smtClean="0">
                <a:solidFill>
                  <a:srgbClr val="0000CC"/>
                </a:solidFill>
                <a:latin typeface="Times New Roman" panose="02020603050405020304" pitchFamily="18" charset="0"/>
                <a:cs typeface="Times New Roman" panose="02020603050405020304" pitchFamily="18" charset="0"/>
              </a:rPr>
              <a:t>2</a:t>
            </a:r>
            <a:r>
              <a:rPr lang="nl-NL" b="1" dirty="0">
                <a:solidFill>
                  <a:srgbClr val="0000CC"/>
                </a:solidFill>
                <a:latin typeface="Times New Roman" panose="02020603050405020304" pitchFamily="18" charset="0"/>
                <a:cs typeface="Times New Roman" panose="02020603050405020304" pitchFamily="18" charset="0"/>
              </a:rPr>
              <a:t>. Virus này có thể lây lan cho con người được không? Và nếu được thì nó lây lan qua con đường nào?</a:t>
            </a:r>
            <a:endParaRPr lang="en-US" sz="4000" b="1" dirty="0">
              <a:solidFill>
                <a:srgbClr val="0000CC"/>
              </a:solidFill>
              <a:latin typeface="Times New Roman" panose="02020603050405020304" pitchFamily="18" charset="0"/>
              <a:cs typeface="Times New Roman" panose="02020603050405020304" pitchFamily="18" charset="0"/>
            </a:endParaRPr>
          </a:p>
          <a:p>
            <a:pPr algn="ctr"/>
            <a:endParaRPr lang="en-US" dirty="0"/>
          </a:p>
        </p:txBody>
      </p:sp>
      <p:sp>
        <p:nvSpPr>
          <p:cNvPr id="14" name="Flowchart: Process 13"/>
          <p:cNvSpPr/>
          <p:nvPr/>
        </p:nvSpPr>
        <p:spPr>
          <a:xfrm>
            <a:off x="5360894" y="1641464"/>
            <a:ext cx="6338047" cy="1048758"/>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r>
              <a:rPr lang="nl-NL" sz="2000" b="1" dirty="0">
                <a:solidFill>
                  <a:srgbClr val="FF0000"/>
                </a:solidFill>
                <a:latin typeface="Times New Roman" panose="02020603050405020304" pitchFamily="18" charset="0"/>
                <a:cs typeface="Times New Roman" panose="02020603050405020304" pitchFamily="18" charset="0"/>
              </a:rPr>
              <a:t>Virus này có thể lây cho con người bằng những con đường như: lây qua không khí; lây qua tiếp xúc bề mặt; lây qua đường hô hấp...</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Oval Callout 14"/>
          <p:cNvSpPr/>
          <p:nvPr/>
        </p:nvSpPr>
        <p:spPr>
          <a:xfrm>
            <a:off x="943857" y="2912096"/>
            <a:ext cx="3187412" cy="1064976"/>
          </a:xfrm>
          <a:prstGeom prst="wedgeEllipseCallout">
            <a:avLst>
              <a:gd name="adj1" fmla="val 74793"/>
              <a:gd name="adj2" fmla="val 219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nl-NL" b="1" dirty="0" smtClean="0">
                <a:solidFill>
                  <a:srgbClr val="0000CC"/>
                </a:solidFill>
                <a:latin typeface="Times New Roman" panose="02020603050405020304" pitchFamily="18" charset="0"/>
                <a:cs typeface="Times New Roman" panose="02020603050405020304" pitchFamily="18" charset="0"/>
              </a:rPr>
              <a:t>3</a:t>
            </a:r>
            <a:r>
              <a:rPr lang="nl-NL" b="1" dirty="0">
                <a:solidFill>
                  <a:srgbClr val="0000CC"/>
                </a:solidFill>
                <a:latin typeface="Times New Roman" panose="02020603050405020304" pitchFamily="18" charset="0"/>
                <a:cs typeface="Times New Roman" panose="02020603050405020304" pitchFamily="18" charset="0"/>
              </a:rPr>
              <a:t>. Nêu tác hại của nó đối với con người?</a:t>
            </a:r>
            <a:endParaRPr lang="en-US" sz="4400" b="1" dirty="0">
              <a:solidFill>
                <a:srgbClr val="0000CC"/>
              </a:solidFill>
              <a:latin typeface="Times New Roman" panose="02020603050405020304" pitchFamily="18" charset="0"/>
              <a:cs typeface="Times New Roman" panose="02020603050405020304" pitchFamily="18" charset="0"/>
            </a:endParaRPr>
          </a:p>
          <a:p>
            <a:pPr algn="ctr"/>
            <a:endParaRPr lang="en-US" dirty="0"/>
          </a:p>
        </p:txBody>
      </p:sp>
      <p:sp>
        <p:nvSpPr>
          <p:cNvPr id="16" name="Flowchart: Process 15"/>
          <p:cNvSpPr/>
          <p:nvPr/>
        </p:nvSpPr>
        <p:spPr>
          <a:xfrm>
            <a:off x="5360894" y="2928314"/>
            <a:ext cx="6338047" cy="1048758"/>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b="1" dirty="0">
                <a:solidFill>
                  <a:srgbClr val="FF0000"/>
                </a:solidFill>
                <a:latin typeface="Times New Roman" panose="02020603050405020304" pitchFamily="18" charset="0"/>
                <a:cs typeface="Times New Roman" panose="02020603050405020304" pitchFamily="18" charset="0"/>
              </a:rPr>
              <a:t>Khi nó xâm nhập vào cơ thể sẽ gây ra nhiều tác hại nguy hiểm. Nó gây ra tức ngự, khó thở, suy hô hấp dễ dẫn đến tử vong.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Oval Callout 16"/>
          <p:cNvSpPr/>
          <p:nvPr/>
        </p:nvSpPr>
        <p:spPr>
          <a:xfrm>
            <a:off x="943857" y="4265815"/>
            <a:ext cx="4103271" cy="1525385"/>
          </a:xfrm>
          <a:prstGeom prst="wedgeEllipseCallout">
            <a:avLst>
              <a:gd name="adj1" fmla="val 55961"/>
              <a:gd name="adj2" fmla="val 137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nl-NL" b="1" dirty="0" smtClean="0">
                <a:solidFill>
                  <a:srgbClr val="0000CC"/>
                </a:solidFill>
                <a:latin typeface="Times New Roman" panose="02020603050405020304" pitchFamily="18" charset="0"/>
                <a:cs typeface="Times New Roman" panose="02020603050405020304" pitchFamily="18" charset="0"/>
              </a:rPr>
              <a:t>4</a:t>
            </a:r>
            <a:r>
              <a:rPr lang="nl-NL" b="1" dirty="0">
                <a:solidFill>
                  <a:srgbClr val="0000CC"/>
                </a:solidFill>
                <a:latin typeface="Times New Roman" panose="02020603050405020304" pitchFamily="18" charset="0"/>
                <a:cs typeface="Times New Roman" panose="02020603050405020304" pitchFamily="18" charset="0"/>
              </a:rPr>
              <a:t>. Theo em loại virus này có thể ngăn chặn sự lây lan được không? Nếu được thì ngăn chặn bằng cách nào? </a:t>
            </a:r>
            <a:endParaRPr lang="en-US" sz="3200" b="1" dirty="0">
              <a:solidFill>
                <a:srgbClr val="0000CC"/>
              </a:solidFill>
              <a:latin typeface="Times New Roman" panose="02020603050405020304" pitchFamily="18" charset="0"/>
              <a:cs typeface="Times New Roman" panose="02020603050405020304" pitchFamily="18" charset="0"/>
            </a:endParaRPr>
          </a:p>
          <a:p>
            <a:pPr algn="ctr"/>
            <a:endParaRPr lang="en-US" dirty="0"/>
          </a:p>
        </p:txBody>
      </p:sp>
      <p:sp>
        <p:nvSpPr>
          <p:cNvPr id="18" name="Flowchart: Process 17"/>
          <p:cNvSpPr/>
          <p:nvPr/>
        </p:nvSpPr>
        <p:spPr>
          <a:xfrm>
            <a:off x="5360894" y="4265815"/>
            <a:ext cx="6409765" cy="1365497"/>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r>
              <a:rPr lang="nl-NL" b="1" dirty="0">
                <a:solidFill>
                  <a:srgbClr val="FF0000"/>
                </a:solidFill>
                <a:latin typeface="Times New Roman" panose="02020603050405020304" pitchFamily="18" charset="0"/>
                <a:cs typeface="Times New Roman" panose="02020603050405020304" pitchFamily="18" charset="0"/>
              </a:rPr>
              <a:t>Hoàn toàn có thể ngăn chặn được bằng cách thực hiện 5K của Bộ y tế: Khoảng cách, khử khuẩn, khẩu trang, không tụ tập, khai báo y tế .</a:t>
            </a:r>
            <a:endParaRPr lang="en-US" b="1" dirty="0">
              <a:solidFill>
                <a:srgbClr val="FF0000"/>
              </a:solidFill>
              <a:latin typeface="Times New Roman" panose="02020603050405020304" pitchFamily="18" charset="0"/>
              <a:cs typeface="Times New Roman" panose="02020603050405020304" pitchFamily="18" charset="0"/>
            </a:endParaRPr>
          </a:p>
          <a:p>
            <a:r>
              <a:rPr lang="nl-NL" b="1" dirty="0">
                <a:solidFill>
                  <a:srgbClr val="FF0000"/>
                </a:solidFill>
                <a:latin typeface="Times New Roman" panose="02020603050405020304" pitchFamily="18" charset="0"/>
                <a:cs typeface="Times New Roman" panose="02020603050405020304" pitchFamily="18" charset="0"/>
              </a:rPr>
              <a:t>Thường xuyên rửa tay bằng xà phòng, không đưa tay lên mắt, mũi, miệng; không khạt nhổ bừa bãi; che miệng khi ho...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8720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076" name="图片 3075" descr="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Lst>
          </a:blip>
          <a:stretch>
            <a:fillRect/>
          </a:stretch>
        </p:blipFill>
        <p:spPr>
          <a:xfrm>
            <a:off x="24448" y="0"/>
            <a:ext cx="12239270" cy="6857999"/>
          </a:xfrm>
          <a:prstGeom prst="rect">
            <a:avLst/>
          </a:prstGeom>
          <a:noFill/>
          <a:ln w="9525">
            <a:noFill/>
          </a:ln>
        </p:spPr>
      </p:pic>
      <p:pic>
        <p:nvPicPr>
          <p:cNvPr id="3097" name="图片 3096" descr="18"/>
          <p:cNvPicPr>
            <a:picLocks noChangeAspect="1"/>
          </p:cNvPicPr>
          <p:nvPr/>
        </p:nvPicPr>
        <p:blipFill>
          <a:blip r:embed="rId5"/>
          <a:stretch>
            <a:fillRect/>
          </a:stretch>
        </p:blipFill>
        <p:spPr>
          <a:xfrm>
            <a:off x="1398494" y="-134471"/>
            <a:ext cx="9807388" cy="6782216"/>
          </a:xfrm>
          <a:prstGeom prst="rect">
            <a:avLst/>
          </a:prstGeom>
          <a:noFill/>
          <a:ln w="9525">
            <a:noFill/>
          </a:ln>
        </p:spPr>
      </p:pic>
      <p:sp>
        <p:nvSpPr>
          <p:cNvPr id="5" name="文本框 4"/>
          <p:cNvSpPr txBox="1"/>
          <p:nvPr/>
        </p:nvSpPr>
        <p:spPr>
          <a:xfrm>
            <a:off x="2680447" y="1799026"/>
            <a:ext cx="7449671" cy="2246769"/>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D: ĐẠO ĐỨC, PHÁP LUẬT VÀ VĂN HÓA  TRONG MÔI TRƯỜNG SỐ. ĐỀ PHÒNG MỘT SỐ TÁC HẠI KHI THAM GIA </a:t>
            </a:r>
            <a:r>
              <a:rPr lang="en-US" sz="2800" b="1" dirty="0" smtClean="0">
                <a:solidFill>
                  <a:srgbClr val="FF0000"/>
                </a:solidFill>
                <a:latin typeface="Times New Roman" panose="02020603050405020304" pitchFamily="18" charset="0"/>
                <a:cs typeface="Times New Roman" panose="02020603050405020304" pitchFamily="18" charset="0"/>
              </a:rPr>
              <a:t>INTERNET</a:t>
            </a:r>
            <a:r>
              <a:rPr lang="en-US" sz="2800" b="1" dirty="0">
                <a:solidFill>
                  <a:srgbClr val="FF0000"/>
                </a:solidFill>
                <a:latin typeface="Times New Roman" panose="02020603050405020304" pitchFamily="18" charset="0"/>
                <a:cs typeface="Times New Roman" panose="02020603050405020304" pitchFamily="18" charset="0"/>
              </a:rPr>
              <a:t/>
            </a:r>
            <a:br>
              <a:rPr lang="en-US" sz="2800" b="1" dirty="0">
                <a:solidFill>
                  <a:srgbClr val="FF0000"/>
                </a:solidFill>
                <a:latin typeface="Times New Roman" panose="02020603050405020304" pitchFamily="18" charset="0"/>
                <a:cs typeface="Times New Roman" panose="02020603050405020304" pitchFamily="18" charset="0"/>
              </a:rPr>
            </a:br>
            <a:endParaRPr lang="en-US" altLang="zh-CN"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814" y="4222732"/>
            <a:ext cx="1888887" cy="1722220"/>
          </a:xfrm>
          <a:prstGeom prst="rect">
            <a:avLst/>
          </a:prstGeom>
        </p:spPr>
      </p:pic>
    </p:spTree>
    <p:extLst>
      <p:ext uri="{BB962C8B-B14F-4D97-AF65-F5344CB8AC3E}">
        <p14:creationId xmlns:p14="http://schemas.microsoft.com/office/powerpoint/2010/main" val="31152960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3076" name="图片 3075" descr="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Lst>
          </a:blip>
          <a:stretch>
            <a:fillRect/>
          </a:stretch>
        </p:blipFill>
        <p:spPr>
          <a:xfrm>
            <a:off x="24448" y="0"/>
            <a:ext cx="12239270" cy="6857999"/>
          </a:xfrm>
          <a:prstGeom prst="rect">
            <a:avLst/>
          </a:prstGeom>
          <a:noFill/>
          <a:ln w="9525">
            <a:noFill/>
          </a:ln>
        </p:spPr>
      </p:pic>
      <p:pic>
        <p:nvPicPr>
          <p:cNvPr id="3097" name="图片 3096" descr="18"/>
          <p:cNvPicPr>
            <a:picLocks noChangeAspect="1"/>
          </p:cNvPicPr>
          <p:nvPr/>
        </p:nvPicPr>
        <p:blipFill>
          <a:blip r:embed="rId5"/>
          <a:stretch>
            <a:fillRect/>
          </a:stretch>
        </p:blipFill>
        <p:spPr>
          <a:xfrm>
            <a:off x="1398494" y="-134471"/>
            <a:ext cx="9807388" cy="6782216"/>
          </a:xfrm>
          <a:prstGeom prst="rect">
            <a:avLst/>
          </a:prstGeom>
          <a:noFill/>
          <a:ln w="9525">
            <a:noFill/>
          </a:ln>
        </p:spPr>
      </p:pic>
      <p:sp>
        <p:nvSpPr>
          <p:cNvPr id="5" name="文本框 4"/>
          <p:cNvSpPr txBox="1"/>
          <p:nvPr/>
        </p:nvSpPr>
        <p:spPr>
          <a:xfrm>
            <a:off x="1631092" y="1799026"/>
            <a:ext cx="9242854" cy="1015663"/>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
            </a:r>
            <a:br>
              <a:rPr lang="en-US" sz="28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TIẾT…BÀI </a:t>
            </a:r>
            <a:r>
              <a:rPr lang="en-US" sz="3200" b="1" dirty="0">
                <a:solidFill>
                  <a:srgbClr val="FF0000"/>
                </a:solidFill>
                <a:latin typeface="Times New Roman" panose="02020603050405020304" pitchFamily="18" charset="0"/>
                <a:cs typeface="Times New Roman" panose="02020603050405020304" pitchFamily="18" charset="0"/>
              </a:rPr>
              <a:t>1: MẶT TRÁI CỦA INTERNET</a:t>
            </a:r>
            <a:endParaRPr lang="en-US" altLang="zh-CN" sz="32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814" y="4222732"/>
            <a:ext cx="1888887" cy="1722220"/>
          </a:xfrm>
          <a:prstGeom prst="rect">
            <a:avLst/>
          </a:prstGeom>
        </p:spPr>
      </p:pic>
    </p:spTree>
    <p:extLst>
      <p:ext uri="{BB962C8B-B14F-4D97-AF65-F5344CB8AC3E}">
        <p14:creationId xmlns:p14="http://schemas.microsoft.com/office/powerpoint/2010/main" val="1929401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711" y="-187309"/>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 name="图片 73734" descr="PPT素材-1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8759872" y="4005183"/>
            <a:ext cx="3407682" cy="2931678"/>
          </a:xfrm>
          <a:prstGeom prst="rect">
            <a:avLst/>
          </a:prstGeom>
          <a:noFill/>
          <a:ln w="9525">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418378" y="4284347"/>
            <a:ext cx="3179002" cy="2652424"/>
          </a:xfrm>
          <a:prstGeom prst="rect">
            <a:avLst/>
          </a:prstGeom>
        </p:spPr>
      </p:pic>
      <p:sp>
        <p:nvSpPr>
          <p:cNvPr id="13" name="Title 1"/>
          <p:cNvSpPr txBox="1">
            <a:spLocks/>
          </p:cNvSpPr>
          <p:nvPr/>
        </p:nvSpPr>
        <p:spPr>
          <a:xfrm>
            <a:off x="867465" y="108610"/>
            <a:ext cx="10515600" cy="522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BÀI 1: MẶT TRÁI CỦA INTERNET</a:t>
            </a:r>
          </a:p>
          <a:p>
            <a:r>
              <a:rPr lang="en-US" sz="2400" b="1" dirty="0" smtClean="0">
                <a:solidFill>
                  <a:srgbClr val="FF0000"/>
                </a:solidFill>
                <a:latin typeface="Times New Roman" panose="02020603050405020304" pitchFamily="18" charset="0"/>
                <a:cs typeface="Times New Roman" panose="02020603050405020304" pitchFamily="18" charset="0"/>
              </a:rPr>
              <a:t>1. Virus </a:t>
            </a:r>
            <a:r>
              <a:rPr lang="en-US" sz="2400" b="1" dirty="0" err="1" smtClean="0">
                <a:solidFill>
                  <a:srgbClr val="FF0000"/>
                </a:solidFill>
                <a:latin typeface="Times New Roman" panose="02020603050405020304" pitchFamily="18" charset="0"/>
                <a:cs typeface="Times New Roman" panose="02020603050405020304" pitchFamily="18" charset="0"/>
              </a:rPr>
              <a:t>máy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Oval Callout 13"/>
          <p:cNvSpPr/>
          <p:nvPr/>
        </p:nvSpPr>
        <p:spPr>
          <a:xfrm>
            <a:off x="358589" y="950259"/>
            <a:ext cx="3899646" cy="1129553"/>
          </a:xfrm>
          <a:prstGeom prst="wedgeEllipseCallout">
            <a:avLst>
              <a:gd name="adj1" fmla="val 61460"/>
              <a:gd name="adj2" fmla="val 53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en-US" b="1" dirty="0">
                <a:solidFill>
                  <a:srgbClr val="0000CC"/>
                </a:solidFill>
                <a:latin typeface="Times New Roman" panose="02020603050405020304" pitchFamily="18" charset="0"/>
                <a:cs typeface="Times New Roman" panose="02020603050405020304" pitchFamily="18" charset="0"/>
              </a:rPr>
              <a:t>Virus </a:t>
            </a:r>
            <a:r>
              <a:rPr lang="en-US" b="1" dirty="0" err="1">
                <a:solidFill>
                  <a:srgbClr val="0000CC"/>
                </a:solidFill>
                <a:latin typeface="Times New Roman" panose="02020603050405020304" pitchFamily="18" charset="0"/>
                <a:cs typeface="Times New Roman" panose="02020603050405020304" pitchFamily="18" charset="0"/>
              </a:rPr>
              <a:t>WannaCry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có</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lây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nhiễm</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vào</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cơ</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thể</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người</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sử</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dụng</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máy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tính</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không</a:t>
            </a:r>
            <a:r>
              <a:rPr lang="en-US" b="1" dirty="0">
                <a:solidFill>
                  <a:srgbClr val="0000CC"/>
                </a:solidFill>
                <a:latin typeface="Times New Roman" panose="02020603050405020304" pitchFamily="18" charset="0"/>
                <a:cs typeface="Times New Roman" panose="02020603050405020304" pitchFamily="18" charset="0"/>
              </a:rPr>
              <a:t>?</a:t>
            </a:r>
          </a:p>
          <a:p>
            <a:pPr algn="ctr"/>
            <a:endParaRPr lang="en-US" dirty="0"/>
          </a:p>
        </p:txBody>
      </p:sp>
      <p:sp>
        <p:nvSpPr>
          <p:cNvPr id="15" name="Flowchart: Process 14"/>
          <p:cNvSpPr/>
          <p:nvPr/>
        </p:nvSpPr>
        <p:spPr>
          <a:xfrm>
            <a:off x="4867834" y="1117446"/>
            <a:ext cx="6893859" cy="802424"/>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0000CC"/>
                </a:solidFill>
                <a:latin typeface="Times New Roman" panose="02020603050405020304" pitchFamily="18" charset="0"/>
                <a:cs typeface="Times New Roman" panose="02020603050405020304" pitchFamily="18" charset="0"/>
              </a:rPr>
              <a:t>Virus </a:t>
            </a:r>
            <a:r>
              <a:rPr lang="en-US" sz="2400" b="1" dirty="0" err="1">
                <a:solidFill>
                  <a:srgbClr val="0000CC"/>
                </a:solidFill>
                <a:latin typeface="Times New Roman" panose="02020603050405020304" pitchFamily="18" charset="0"/>
                <a:cs typeface="Times New Roman" panose="02020603050405020304" pitchFamily="18" charset="0"/>
              </a:rPr>
              <a:t>WannaCry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KHÔNG </a:t>
            </a:r>
            <a:r>
              <a:rPr lang="en-US" sz="2400" b="1" dirty="0" err="1">
                <a:solidFill>
                  <a:srgbClr val="0000CC"/>
                </a:solidFill>
                <a:latin typeface="Times New Roman" panose="02020603050405020304" pitchFamily="18" charset="0"/>
                <a:cs typeface="Times New Roman" panose="02020603050405020304" pitchFamily="18" charset="0"/>
              </a:rPr>
              <a:t>lây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nhiễm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cơ</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người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dụng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máy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tính</a:t>
            </a:r>
            <a:r>
              <a:rPr lang="en-US" sz="2400" b="1" dirty="0">
                <a:solidFill>
                  <a:srgbClr val="0000CC"/>
                </a:solidFill>
                <a:latin typeface="Times New Roman" panose="02020603050405020304" pitchFamily="18" charset="0"/>
                <a:cs typeface="Times New Roman" panose="02020603050405020304" pitchFamily="18" charset="0"/>
              </a:rPr>
              <a:t> </a:t>
            </a:r>
          </a:p>
        </p:txBody>
      </p:sp>
      <p:sp>
        <p:nvSpPr>
          <p:cNvPr id="16" name="Oval Callout 15"/>
          <p:cNvSpPr/>
          <p:nvPr/>
        </p:nvSpPr>
        <p:spPr>
          <a:xfrm>
            <a:off x="510989" y="2223250"/>
            <a:ext cx="3558987" cy="1129553"/>
          </a:xfrm>
          <a:prstGeom prst="wedgeEllipseCallout">
            <a:avLst>
              <a:gd name="adj1" fmla="val 68356"/>
              <a:gd name="adj2" fmla="val 219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en-US" b="1" dirty="0" err="1">
                <a:solidFill>
                  <a:srgbClr val="0000CC"/>
                </a:solidFill>
                <a:latin typeface="Times New Roman" panose="02020603050405020304" pitchFamily="18" charset="0"/>
                <a:cs typeface="Times New Roman" panose="02020603050405020304" pitchFamily="18" charset="0"/>
              </a:rPr>
              <a:t>Các</a:t>
            </a:r>
            <a:r>
              <a:rPr lang="en-US" b="1" dirty="0">
                <a:solidFill>
                  <a:srgbClr val="0000CC"/>
                </a:solidFill>
                <a:latin typeface="Times New Roman" panose="02020603050405020304" pitchFamily="18" charset="0"/>
                <a:cs typeface="Times New Roman" panose="02020603050405020304" pitchFamily="18" charset="0"/>
              </a:rPr>
              <a:t> con </a:t>
            </a:r>
            <a:r>
              <a:rPr lang="en-US" b="1" dirty="0" err="1">
                <a:solidFill>
                  <a:srgbClr val="0000CC"/>
                </a:solidFill>
                <a:latin typeface="Times New Roman" panose="02020603050405020304" pitchFamily="18" charset="0"/>
                <a:cs typeface="Times New Roman" panose="02020603050405020304" pitchFamily="18" charset="0"/>
              </a:rPr>
              <a:t>đường</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lây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lan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của</a:t>
            </a:r>
            <a:r>
              <a:rPr lang="en-US" b="1" dirty="0">
                <a:solidFill>
                  <a:srgbClr val="0000CC"/>
                </a:solidFill>
                <a:latin typeface="Times New Roman" panose="02020603050405020304" pitchFamily="18" charset="0"/>
                <a:cs typeface="Times New Roman" panose="02020603050405020304" pitchFamily="18" charset="0"/>
              </a:rPr>
              <a:t> virus </a:t>
            </a:r>
            <a:r>
              <a:rPr lang="en-US" b="1" dirty="0" err="1">
                <a:solidFill>
                  <a:srgbClr val="0000CC"/>
                </a:solidFill>
                <a:latin typeface="Times New Roman" panose="02020603050405020304" pitchFamily="18" charset="0"/>
                <a:cs typeface="Times New Roman" panose="02020603050405020304" pitchFamily="18" charset="0"/>
              </a:rPr>
              <a:t>máy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tính</a:t>
            </a:r>
            <a:r>
              <a:rPr lang="en-US" b="1" dirty="0">
                <a:solidFill>
                  <a:srgbClr val="0000CC"/>
                </a:solidFill>
                <a:latin typeface="Times New Roman" panose="02020603050405020304" pitchFamily="18" charset="0"/>
                <a:cs typeface="Times New Roman" panose="02020603050405020304" pitchFamily="18" charset="0"/>
              </a:rPr>
              <a:t>?</a:t>
            </a:r>
          </a:p>
          <a:p>
            <a:pPr algn="ctr"/>
            <a:endParaRPr lang="en-US" dirty="0"/>
          </a:p>
        </p:txBody>
      </p:sp>
      <p:sp>
        <p:nvSpPr>
          <p:cNvPr id="17" name="Flowchart: Process 16"/>
          <p:cNvSpPr/>
          <p:nvPr/>
        </p:nvSpPr>
        <p:spPr>
          <a:xfrm>
            <a:off x="4867835" y="2223250"/>
            <a:ext cx="6893858" cy="969611"/>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0000CC"/>
                </a:solidFill>
                <a:latin typeface="Times New Roman" panose="02020603050405020304" pitchFamily="18" charset="0"/>
                <a:cs typeface="Times New Roman" panose="02020603050405020304" pitchFamily="18" charset="0"/>
              </a:rPr>
              <a:t>Virus </a:t>
            </a:r>
            <a:r>
              <a:rPr lang="en-US" sz="2400" b="1" dirty="0" err="1" smtClean="0">
                <a:solidFill>
                  <a:srgbClr val="0000CC"/>
                </a:solidFill>
                <a:latin typeface="Times New Roman" panose="02020603050405020304" pitchFamily="18" charset="0"/>
                <a:cs typeface="Times New Roman" panose="02020603050405020304" pitchFamily="18" charset="0"/>
              </a:rPr>
              <a:t>lây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lan</a:t>
            </a:r>
            <a:r>
              <a:rPr lang="en-US" sz="2400" b="1" dirty="0" smtClean="0">
                <a:solidFill>
                  <a:srgbClr val="0000CC"/>
                </a:solidFill>
                <a:latin typeface="Times New Roman" panose="02020603050405020304" pitchFamily="18" charset="0"/>
                <a:cs typeface="Times New Roman" panose="02020603050405020304" pitchFamily="18" charset="0"/>
              </a:rPr>
              <a:t> qua </a:t>
            </a:r>
            <a:r>
              <a:rPr lang="en-US" sz="2400" b="1" dirty="0" err="1" smtClean="0">
                <a:solidFill>
                  <a:srgbClr val="0000CC"/>
                </a:solidFill>
                <a:latin typeface="Times New Roman" panose="02020603050405020304" pitchFamily="18" charset="0"/>
                <a:cs typeface="Times New Roman" panose="02020603050405020304" pitchFamily="18" charset="0"/>
              </a:rPr>
              <a:t>nhiều</a:t>
            </a:r>
            <a:r>
              <a:rPr lang="en-US" sz="2400" b="1" dirty="0" smtClean="0">
                <a:solidFill>
                  <a:srgbClr val="0000CC"/>
                </a:solidFill>
                <a:latin typeface="Times New Roman" panose="02020603050405020304" pitchFamily="18" charset="0"/>
                <a:cs typeface="Times New Roman" panose="02020603050405020304" pitchFamily="18" charset="0"/>
              </a:rPr>
              <a:t> con </a:t>
            </a:r>
            <a:r>
              <a:rPr lang="en-US" sz="2400" b="1" dirty="0" err="1" smtClean="0">
                <a:solidFill>
                  <a:srgbClr val="0000CC"/>
                </a:solidFill>
                <a:latin typeface="Times New Roman" panose="02020603050405020304" pitchFamily="18" charset="0"/>
                <a:cs typeface="Times New Roman" panose="02020603050405020304" pitchFamily="18" charset="0"/>
              </a:rPr>
              <a:t>đường</a:t>
            </a:r>
            <a:r>
              <a:rPr lang="en-US" sz="2400" b="1" dirty="0" smtClean="0">
                <a:solidFill>
                  <a:srgbClr val="0000CC"/>
                </a:solidFill>
                <a:latin typeface="Times New Roman" panose="02020603050405020304" pitchFamily="18" charset="0"/>
                <a:cs typeface="Times New Roman" panose="02020603050405020304" pitchFamily="18" charset="0"/>
              </a:rPr>
              <a:t>: email, </a:t>
            </a:r>
            <a:r>
              <a:rPr lang="en-US" sz="2400" b="1" dirty="0" err="1" smtClean="0">
                <a:solidFill>
                  <a:srgbClr val="0000CC"/>
                </a:solidFill>
                <a:latin typeface="Times New Roman" panose="02020603050405020304" pitchFamily="18" charset="0"/>
                <a:cs typeface="Times New Roman" panose="02020603050405020304" pitchFamily="18" charset="0"/>
              </a:rPr>
              <a:t>các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trang</a:t>
            </a:r>
            <a:r>
              <a:rPr lang="en-US" sz="2400" b="1" dirty="0" smtClean="0">
                <a:solidFill>
                  <a:srgbClr val="0000CC"/>
                </a:solidFill>
                <a:latin typeface="Times New Roman" panose="02020603050405020304" pitchFamily="18" charset="0"/>
                <a:cs typeface="Times New Roman" panose="02020603050405020304" pitchFamily="18" charset="0"/>
              </a:rPr>
              <a:t> web, </a:t>
            </a:r>
            <a:r>
              <a:rPr lang="en-US" sz="2400" b="1" dirty="0" err="1" smtClean="0">
                <a:solidFill>
                  <a:srgbClr val="0000CC"/>
                </a:solidFill>
                <a:latin typeface="Times New Roman" panose="02020603050405020304" pitchFamily="18" charset="0"/>
                <a:cs typeface="Times New Roman" panose="02020603050405020304" pitchFamily="18" charset="0"/>
              </a:rPr>
              <a:t>thiết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bị</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lưu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trữ</a:t>
            </a:r>
            <a:r>
              <a:rPr lang="en-US" sz="2400" b="1" dirty="0" smtClean="0">
                <a:solidFill>
                  <a:srgbClr val="0000CC"/>
                </a:solidFill>
                <a:latin typeface="Times New Roman" panose="02020603050405020304" pitchFamily="18" charset="0"/>
                <a:cs typeface="Times New Roman" panose="02020603050405020304" pitchFamily="18" charset="0"/>
              </a:rPr>
              <a:t> di </a:t>
            </a:r>
            <a:r>
              <a:rPr lang="en-US" sz="2400" b="1" dirty="0" err="1" smtClean="0">
                <a:solidFill>
                  <a:srgbClr val="0000CC"/>
                </a:solidFill>
                <a:latin typeface="Times New Roman" panose="02020603050405020304" pitchFamily="18" charset="0"/>
                <a:cs typeface="Times New Roman" panose="02020603050405020304" pitchFamily="18" charset="0"/>
              </a:rPr>
              <a:t>động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thẻ</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nhớ</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usb</a:t>
            </a: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8" name="Oval Callout 17"/>
          <p:cNvSpPr/>
          <p:nvPr/>
        </p:nvSpPr>
        <p:spPr>
          <a:xfrm>
            <a:off x="663389" y="3567955"/>
            <a:ext cx="3558987" cy="1129553"/>
          </a:xfrm>
          <a:prstGeom prst="wedgeEllipseCallout">
            <a:avLst>
              <a:gd name="adj1" fmla="val 64578"/>
              <a:gd name="adj2" fmla="val 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b="1" dirty="0" smtClean="0">
              <a:solidFill>
                <a:srgbClr val="0000CC"/>
              </a:solidFill>
              <a:latin typeface="Times New Roman" panose="02020603050405020304" pitchFamily="18" charset="0"/>
              <a:cs typeface="Times New Roman" panose="02020603050405020304" pitchFamily="18" charset="0"/>
            </a:endParaRPr>
          </a:p>
          <a:p>
            <a:pPr algn="ctr"/>
            <a:r>
              <a:rPr lang="en-US" b="1" dirty="0" err="1">
                <a:solidFill>
                  <a:srgbClr val="0000CC"/>
                </a:solidFill>
                <a:latin typeface="Times New Roman" panose="02020603050405020304" pitchFamily="18" charset="0"/>
                <a:cs typeface="Times New Roman" panose="02020603050405020304" pitchFamily="18" charset="0"/>
              </a:rPr>
              <a:t>Em</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hãy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nêu</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các</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biện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pháp</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để</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phòng</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tránh</a:t>
            </a:r>
            <a:r>
              <a:rPr lang="en-US" b="1" dirty="0">
                <a:solidFill>
                  <a:srgbClr val="0000CC"/>
                </a:solidFill>
                <a:latin typeface="Times New Roman" panose="02020603050405020304" pitchFamily="18" charset="0"/>
                <a:cs typeface="Times New Roman" panose="02020603050405020304" pitchFamily="18" charset="0"/>
              </a:rPr>
              <a:t> virus </a:t>
            </a:r>
            <a:r>
              <a:rPr lang="en-US" b="1" dirty="0" err="1">
                <a:solidFill>
                  <a:srgbClr val="0000CC"/>
                </a:solidFill>
                <a:latin typeface="Times New Roman" panose="02020603050405020304" pitchFamily="18" charset="0"/>
                <a:cs typeface="Times New Roman" panose="02020603050405020304" pitchFamily="18" charset="0"/>
              </a:rPr>
              <a:t>máy</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tính</a:t>
            </a:r>
            <a:r>
              <a:rPr lang="en-US" b="1" dirty="0">
                <a:solidFill>
                  <a:srgbClr val="0000CC"/>
                </a:solidFill>
                <a:latin typeface="Times New Roman" panose="02020603050405020304" pitchFamily="18" charset="0"/>
                <a:cs typeface="Times New Roman" panose="02020603050405020304" pitchFamily="18" charset="0"/>
              </a:rPr>
              <a:t>?</a:t>
            </a:r>
          </a:p>
          <a:p>
            <a:pPr algn="ctr"/>
            <a:endParaRPr lang="en-US" dirty="0"/>
          </a:p>
        </p:txBody>
      </p:sp>
      <p:sp>
        <p:nvSpPr>
          <p:cNvPr id="19" name="Flowchart: Process 18"/>
          <p:cNvSpPr/>
          <p:nvPr/>
        </p:nvSpPr>
        <p:spPr>
          <a:xfrm>
            <a:off x="4867834" y="3567955"/>
            <a:ext cx="7046259" cy="969611"/>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smtClean="0">
                <a:solidFill>
                  <a:srgbClr val="0000CC"/>
                </a:solidFill>
                <a:latin typeface="Times New Roman" panose="02020603050405020304" pitchFamily="18" charset="0"/>
                <a:cs typeface="Times New Roman" panose="02020603050405020304" pitchFamily="18" charset="0"/>
              </a:rPr>
              <a:t>Sử</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dụng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các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phần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mềm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diệt</a:t>
            </a:r>
            <a:r>
              <a:rPr lang="en-US" sz="2400" b="1" dirty="0" smtClean="0">
                <a:solidFill>
                  <a:srgbClr val="0000CC"/>
                </a:solidFill>
                <a:latin typeface="Times New Roman" panose="02020603050405020304" pitchFamily="18" charset="0"/>
                <a:cs typeface="Times New Roman" panose="02020603050405020304" pitchFamily="18" charset="0"/>
              </a:rPr>
              <a:t> virus, </a:t>
            </a:r>
            <a:r>
              <a:rPr lang="en-US" sz="2400" b="1" dirty="0" err="1" smtClean="0">
                <a:solidFill>
                  <a:srgbClr val="0000CC"/>
                </a:solidFill>
                <a:latin typeface="Times New Roman" panose="02020603050405020304" pitchFamily="18" charset="0"/>
                <a:cs typeface="Times New Roman" panose="02020603050405020304" pitchFamily="18" charset="0"/>
              </a:rPr>
              <a:t>không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mở</a:t>
            </a:r>
            <a:r>
              <a:rPr lang="en-US" sz="2400" b="1" dirty="0" smtClean="0">
                <a:solidFill>
                  <a:srgbClr val="0000CC"/>
                </a:solidFill>
                <a:latin typeface="Times New Roman" panose="02020603050405020304" pitchFamily="18" charset="0"/>
                <a:cs typeface="Times New Roman" panose="02020603050405020304" pitchFamily="18" charset="0"/>
              </a:rPr>
              <a:t> email </a:t>
            </a:r>
            <a:r>
              <a:rPr lang="en-US" sz="2400" b="1" dirty="0" err="1" smtClean="0">
                <a:solidFill>
                  <a:srgbClr val="0000CC"/>
                </a:solidFill>
                <a:latin typeface="Times New Roman" panose="02020603050405020304" pitchFamily="18" charset="0"/>
                <a:cs typeface="Times New Roman" panose="02020603050405020304" pitchFamily="18" charset="0"/>
              </a:rPr>
              <a:t>từ</a:t>
            </a:r>
            <a:r>
              <a:rPr lang="en-US" sz="2400" b="1" dirty="0" smtClean="0">
                <a:solidFill>
                  <a:srgbClr val="0000CC"/>
                </a:solidFill>
                <a:latin typeface="Times New Roman" panose="02020603050405020304" pitchFamily="18" charset="0"/>
                <a:cs typeface="Times New Roman" panose="02020603050405020304" pitchFamily="18" charset="0"/>
              </a:rPr>
              <a:t> 1 </a:t>
            </a:r>
            <a:r>
              <a:rPr lang="en-US" sz="2400" b="1" dirty="0" err="1" smtClean="0">
                <a:solidFill>
                  <a:srgbClr val="0000CC"/>
                </a:solidFill>
                <a:latin typeface="Times New Roman" panose="02020603050405020304" pitchFamily="18" charset="0"/>
                <a:cs typeface="Times New Roman" panose="02020603050405020304" pitchFamily="18" charset="0"/>
              </a:rPr>
              <a:t>địa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chỉ</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lạ</a:t>
            </a: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9351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 name="图片 73734" descr="PPT素材-1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8759872" y="5244353"/>
            <a:ext cx="3407682" cy="1692508"/>
          </a:xfrm>
          <a:prstGeom prst="rect">
            <a:avLst/>
          </a:prstGeom>
          <a:noFill/>
          <a:ln w="9525">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418378" y="5360893"/>
            <a:ext cx="3179002" cy="1575877"/>
          </a:xfrm>
          <a:prstGeom prst="rect">
            <a:avLst/>
          </a:prstGeom>
        </p:spPr>
      </p:pic>
      <p:sp>
        <p:nvSpPr>
          <p:cNvPr id="13" name="Title 1"/>
          <p:cNvSpPr txBox="1">
            <a:spLocks/>
          </p:cNvSpPr>
          <p:nvPr/>
        </p:nvSpPr>
        <p:spPr>
          <a:xfrm>
            <a:off x="867465" y="108610"/>
            <a:ext cx="10515600" cy="522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BÀI 1: MẶT TRÁI CỦA INTERNET</a:t>
            </a:r>
          </a:p>
          <a:p>
            <a:pPr marL="457200" indent="-457200">
              <a:buAutoNum type="arabicPeriod"/>
            </a:pPr>
            <a:r>
              <a:rPr lang="en-US" sz="2400" b="1" dirty="0" smtClean="0">
                <a:solidFill>
                  <a:srgbClr val="FF0000"/>
                </a:solidFill>
                <a:latin typeface="Times New Roman" panose="02020603050405020304" pitchFamily="18" charset="0"/>
                <a:cs typeface="Times New Roman" panose="02020603050405020304" pitchFamily="18" charset="0"/>
              </a:rPr>
              <a:t>Virus </a:t>
            </a:r>
            <a:r>
              <a:rPr lang="en-US" sz="2400" b="1" dirty="0" err="1" smtClean="0">
                <a:solidFill>
                  <a:srgbClr val="FF0000"/>
                </a:solidFill>
                <a:latin typeface="Times New Roman" panose="02020603050405020304" pitchFamily="18" charset="0"/>
                <a:cs typeface="Times New Roman" panose="02020603050405020304" pitchFamily="18" charset="0"/>
              </a:rPr>
              <a:t>máy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tính</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1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5" name="图片 73732" descr="PPT素材-12"/>
          <p:cNvPicPr>
            <a:picLocks noChangeAspect="1"/>
          </p:cNvPicPr>
          <p:nvPr/>
        </p:nvPicPr>
        <p:blipFill>
          <a:blip r:embed="rId6"/>
          <a:stretch>
            <a:fillRect/>
          </a:stretch>
        </p:blipFill>
        <p:spPr>
          <a:xfrm>
            <a:off x="3966322" y="1313634"/>
            <a:ext cx="3546018" cy="3986892"/>
          </a:xfrm>
          <a:prstGeom prst="rect">
            <a:avLst/>
          </a:prstGeom>
          <a:noFill/>
          <a:ln w="9525">
            <a:noFill/>
          </a:ln>
        </p:spPr>
      </p:pic>
      <p:sp>
        <p:nvSpPr>
          <p:cNvPr id="16" name="Rectangle 15"/>
          <p:cNvSpPr/>
          <p:nvPr/>
        </p:nvSpPr>
        <p:spPr>
          <a:xfrm>
            <a:off x="4588965" y="2870537"/>
            <a:ext cx="2770975" cy="1477328"/>
          </a:xfrm>
          <a:prstGeom prst="rect">
            <a:avLst/>
          </a:prstGeom>
        </p:spPr>
        <p:txBody>
          <a:bodyPr wrap="square">
            <a:spAutoFit/>
          </a:bodyPr>
          <a:lstStyle/>
          <a:p>
            <a:r>
              <a:rPr lang="en-US" b="1" dirty="0" err="1" smtClean="0">
                <a:solidFill>
                  <a:srgbClr val="0000CC"/>
                </a:solidFill>
                <a:latin typeface="Times New Roman" panose="02020603050405020304" pitchFamily="18" charset="0"/>
                <a:cs typeface="Times New Roman" panose="02020603050405020304" pitchFamily="18" charset="0"/>
              </a:rPr>
              <a:t>Để</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bảo</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vệ</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phòng</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tránh</a:t>
            </a:r>
            <a:r>
              <a:rPr lang="en-US" b="1" dirty="0" smtClean="0">
                <a:solidFill>
                  <a:srgbClr val="0000CC"/>
                </a:solidFill>
                <a:latin typeface="Times New Roman" panose="02020603050405020304" pitchFamily="18" charset="0"/>
                <a:cs typeface="Times New Roman" panose="02020603050405020304" pitchFamily="18" charset="0"/>
              </a:rPr>
              <a:t> virus </a:t>
            </a:r>
            <a:r>
              <a:rPr lang="en-US" b="1" dirty="0" err="1" smtClean="0">
                <a:solidFill>
                  <a:srgbClr val="0000CC"/>
                </a:solidFill>
                <a:latin typeface="Times New Roman" panose="02020603050405020304" pitchFamily="18" charset="0"/>
                <a:cs typeface="Times New Roman" panose="02020603050405020304" pitchFamily="18" charset="0"/>
              </a:rPr>
              <a:t>xâm</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nhập</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vào</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máy</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tính</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em</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nên</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sử</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dụng</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những</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phần</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mềm</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diệt</a:t>
            </a:r>
            <a:r>
              <a:rPr lang="en-US" b="1" dirty="0" smtClean="0">
                <a:solidFill>
                  <a:srgbClr val="0000CC"/>
                </a:solidFill>
                <a:latin typeface="Times New Roman" panose="02020603050405020304" pitchFamily="18" charset="0"/>
                <a:cs typeface="Times New Roman" panose="02020603050405020304" pitchFamily="18" charset="0"/>
              </a:rPr>
              <a:t> virus </a:t>
            </a:r>
            <a:r>
              <a:rPr lang="en-US" b="1" dirty="0" err="1" smtClean="0">
                <a:solidFill>
                  <a:srgbClr val="0000CC"/>
                </a:solidFill>
                <a:latin typeface="Times New Roman" panose="02020603050405020304" pitchFamily="18" charset="0"/>
                <a:cs typeface="Times New Roman" panose="02020603050405020304" pitchFamily="18" charset="0"/>
              </a:rPr>
              <a:t>tốt</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nhất</a:t>
            </a:r>
            <a:r>
              <a:rPr lang="en-US" b="1" dirty="0" smtClean="0">
                <a:solidFill>
                  <a:srgbClr val="0000CC"/>
                </a:solidFill>
                <a:latin typeface="Times New Roman" panose="02020603050405020304" pitchFamily="18" charset="0"/>
                <a:cs typeface="Times New Roman" panose="02020603050405020304" pitchFamily="18" charset="0"/>
              </a:rPr>
              <a:t> </a:t>
            </a:r>
            <a:r>
              <a:rPr lang="en-US" b="1" dirty="0" err="1" smtClean="0">
                <a:solidFill>
                  <a:srgbClr val="0000CC"/>
                </a:solidFill>
                <a:latin typeface="Times New Roman" panose="02020603050405020304" pitchFamily="18" charset="0"/>
                <a:cs typeface="Times New Roman" panose="02020603050405020304" pitchFamily="18" charset="0"/>
              </a:rPr>
              <a:t>hiện</a:t>
            </a:r>
            <a:r>
              <a:rPr lang="en-US" b="1" dirty="0" smtClean="0">
                <a:solidFill>
                  <a:srgbClr val="0000CC"/>
                </a:solidFill>
                <a:latin typeface="Times New Roman" panose="02020603050405020304" pitchFamily="18" charset="0"/>
                <a:cs typeface="Times New Roman" panose="02020603050405020304" pitchFamily="18" charset="0"/>
              </a:rPr>
              <a:t> nay?</a:t>
            </a:r>
            <a:endParaRPr lang="en-US" dirty="0"/>
          </a:p>
        </p:txBody>
      </p:sp>
      <p:pic>
        <p:nvPicPr>
          <p:cNvPr id="1028" name="Picture 4" descr="Phần mềm diệt virus BKAV Pro Internet secur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757" y="1351044"/>
            <a:ext cx="3194710" cy="2026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ần mềm diệt virus Kaspersky Internet Security 5P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756" y="3377409"/>
            <a:ext cx="2733969" cy="21583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3 phần mềm diệt virus tốt nhất, mạnh nhất trên Windows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5165" y="3414373"/>
            <a:ext cx="2766622" cy="19465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7 Phần Mềm Diệt Virus Nhẹ Và Tốt Nhất Hiện Nay, Phần Mềm Diệt Virus  Miễn Phí Tốt Nhất Hiện N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5936" y="1308901"/>
            <a:ext cx="2965851" cy="206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547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circle(in)">
                                      <p:cBhvr>
                                        <p:cTn id="28" dur="2000"/>
                                        <p:tgtEl>
                                          <p:spTgt spid="10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fade">
                                      <p:cBhvr>
                                        <p:cTn id="33" dur="500"/>
                                        <p:tgtEl>
                                          <p:spTgt spid="10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447" y="0"/>
            <a:ext cx="1214310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p>
        </p:txBody>
      </p:sp>
      <p:pic>
        <p:nvPicPr>
          <p:cNvPr id="11" name="图片 73734" descr="PPT素材-1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8759872" y="5244353"/>
            <a:ext cx="3407682" cy="1692508"/>
          </a:xfrm>
          <a:prstGeom prst="rect">
            <a:avLst/>
          </a:prstGeom>
          <a:noFill/>
          <a:ln w="9525">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418378" y="5360893"/>
            <a:ext cx="3179002" cy="1575877"/>
          </a:xfrm>
          <a:prstGeom prst="rect">
            <a:avLst/>
          </a:prstGeom>
        </p:spPr>
      </p:pic>
      <p:sp>
        <p:nvSpPr>
          <p:cNvPr id="13" name="Title 1"/>
          <p:cNvSpPr txBox="1">
            <a:spLocks/>
          </p:cNvSpPr>
          <p:nvPr/>
        </p:nvSpPr>
        <p:spPr>
          <a:xfrm>
            <a:off x="867465" y="108610"/>
            <a:ext cx="10515600" cy="522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BÀI 1: MẶT TRÁI CỦA INTERNET</a:t>
            </a:r>
          </a:p>
          <a:p>
            <a:pPr marL="457200" indent="-457200">
              <a:buAutoNum type="arabicPeriod"/>
            </a:pPr>
            <a:r>
              <a:rPr lang="en-US" sz="2400" b="1" dirty="0" smtClean="0">
                <a:solidFill>
                  <a:srgbClr val="FF0000"/>
                </a:solidFill>
                <a:latin typeface="Times New Roman" panose="02020603050405020304" pitchFamily="18" charset="0"/>
                <a:cs typeface="Times New Roman" panose="02020603050405020304" pitchFamily="18" charset="0"/>
              </a:rPr>
              <a:t>Virus </a:t>
            </a:r>
            <a:r>
              <a:rPr lang="en-US" sz="2400" b="1" dirty="0" err="1" smtClean="0">
                <a:solidFill>
                  <a:srgbClr val="FF0000"/>
                </a:solidFill>
                <a:latin typeface="Times New Roman" panose="02020603050405020304" pitchFamily="18" charset="0"/>
                <a:cs typeface="Times New Roman" panose="02020603050405020304" pitchFamily="18" charset="0"/>
              </a:rPr>
              <a:t>máy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tính</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1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976" y="1257461"/>
            <a:ext cx="2944346" cy="181006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76" y="3146386"/>
            <a:ext cx="2944346" cy="215414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5937" y="3192905"/>
            <a:ext cx="3664452" cy="216798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5937" y="1174376"/>
            <a:ext cx="3664452" cy="1893149"/>
          </a:xfrm>
          <a:prstGeom prst="rect">
            <a:avLst/>
          </a:prstGeom>
        </p:spPr>
      </p:pic>
      <p:pic>
        <p:nvPicPr>
          <p:cNvPr id="15" name="图片 73732" descr="PPT素材-12"/>
          <p:cNvPicPr>
            <a:picLocks noChangeAspect="1"/>
          </p:cNvPicPr>
          <p:nvPr/>
        </p:nvPicPr>
        <p:blipFill>
          <a:blip r:embed="rId10"/>
          <a:stretch>
            <a:fillRect/>
          </a:stretch>
        </p:blipFill>
        <p:spPr>
          <a:xfrm>
            <a:off x="3966322" y="1313634"/>
            <a:ext cx="3546018" cy="3986892"/>
          </a:xfrm>
          <a:prstGeom prst="rect">
            <a:avLst/>
          </a:prstGeom>
          <a:noFill/>
          <a:ln w="9525">
            <a:noFill/>
          </a:ln>
        </p:spPr>
      </p:pic>
      <p:sp>
        <p:nvSpPr>
          <p:cNvPr id="16" name="Rectangle 15"/>
          <p:cNvSpPr/>
          <p:nvPr/>
        </p:nvSpPr>
        <p:spPr>
          <a:xfrm>
            <a:off x="4727426" y="2783111"/>
            <a:ext cx="2267407" cy="1477328"/>
          </a:xfrm>
          <a:prstGeom prst="rect">
            <a:avLst/>
          </a:prstGeom>
        </p:spPr>
        <p:txBody>
          <a:bodyPr wrap="square">
            <a:spAutoFit/>
          </a:bodyPr>
          <a:lstStyle/>
          <a:p>
            <a:r>
              <a:rPr lang="en-US" b="1" dirty="0">
                <a:solidFill>
                  <a:srgbClr val="0000CC"/>
                </a:solidFill>
                <a:latin typeface="Times New Roman" panose="02020603050405020304" pitchFamily="18" charset="0"/>
                <a:cs typeface="Times New Roman" panose="02020603050405020304" pitchFamily="18" charset="0"/>
              </a:rPr>
              <a:t>Virus </a:t>
            </a:r>
            <a:r>
              <a:rPr lang="en-US" b="1" dirty="0" err="1">
                <a:solidFill>
                  <a:srgbClr val="0000CC"/>
                </a:solidFill>
                <a:latin typeface="Times New Roman" panose="02020603050405020304" pitchFamily="18" charset="0"/>
                <a:cs typeface="Times New Roman" panose="02020603050405020304" pitchFamily="18" charset="0"/>
              </a:rPr>
              <a:t>là</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gì</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Đã</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có</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phần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mềm</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diệt</a:t>
            </a:r>
            <a:r>
              <a:rPr lang="en-US" b="1" dirty="0">
                <a:solidFill>
                  <a:srgbClr val="0000CC"/>
                </a:solidFill>
                <a:latin typeface="Times New Roman" panose="02020603050405020304" pitchFamily="18" charset="0"/>
                <a:cs typeface="Times New Roman" panose="02020603050405020304" pitchFamily="18" charset="0"/>
              </a:rPr>
              <a:t> virus </a:t>
            </a:r>
            <a:r>
              <a:rPr lang="en-US" b="1" dirty="0" err="1">
                <a:solidFill>
                  <a:srgbClr val="0000CC"/>
                </a:solidFill>
                <a:latin typeface="Times New Roman" panose="02020603050405020304" pitchFamily="18" charset="0"/>
                <a:cs typeface="Times New Roman" panose="02020603050405020304" pitchFamily="18" charset="0"/>
              </a:rPr>
              <a:t>liệu</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chúng</a:t>
            </a:r>
            <a:r>
              <a:rPr lang="en-US" b="1" dirty="0">
                <a:solidFill>
                  <a:srgbClr val="0000CC"/>
                </a:solidFill>
                <a:latin typeface="Times New Roman" panose="02020603050405020304" pitchFamily="18" charset="0"/>
                <a:cs typeface="Times New Roman" panose="02020603050405020304" pitchFamily="18" charset="0"/>
              </a:rPr>
              <a:t> ta </a:t>
            </a:r>
            <a:r>
              <a:rPr lang="en-US" b="1" dirty="0" err="1">
                <a:solidFill>
                  <a:srgbClr val="0000CC"/>
                </a:solidFill>
                <a:latin typeface="Times New Roman" panose="02020603050405020304" pitchFamily="18" charset="0"/>
                <a:cs typeface="Times New Roman" panose="02020603050405020304" pitchFamily="18" charset="0"/>
              </a:rPr>
              <a:t>có</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cần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cảnh</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giác</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đề</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phòng</a:t>
            </a:r>
            <a:r>
              <a:rPr lang="en-US" b="1" dirty="0">
                <a:solidFill>
                  <a:srgbClr val="0000CC"/>
                </a:solidFill>
                <a:latin typeface="Times New Roman" panose="02020603050405020304" pitchFamily="18" charset="0"/>
                <a:cs typeface="Times New Roman" panose="02020603050405020304" pitchFamily="18" charset="0"/>
              </a:rPr>
              <a:t> virus </a:t>
            </a:r>
            <a:r>
              <a:rPr lang="en-US" b="1" dirty="0" err="1">
                <a:solidFill>
                  <a:srgbClr val="0000CC"/>
                </a:solidFill>
                <a:latin typeface="Times New Roman" panose="02020603050405020304" pitchFamily="18" charset="0"/>
                <a:cs typeface="Times New Roman" panose="02020603050405020304" pitchFamily="18" charset="0"/>
              </a:rPr>
              <a:t>nữa</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không</a:t>
            </a:r>
            <a:r>
              <a:rPr lang="en-US" b="1" dirty="0">
                <a:solidFill>
                  <a:srgbClr val="0000CC"/>
                </a:solidFill>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6420531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1953</Words>
  <Application>Microsoft Office PowerPoint</Application>
  <PresentationFormat>Custom</PresentationFormat>
  <Paragraphs>163</Paragraphs>
  <Slides>23</Slides>
  <Notes>22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THĂM LỚP   MÔN: TIN HỌC  LỚP: 6A</dc:title>
  <dc:creator>Admin</dc:creator>
  <cp:lastModifiedBy>WIN10</cp:lastModifiedBy>
  <cp:revision>61</cp:revision>
  <dcterms:created xsi:type="dcterms:W3CDTF">2021-08-02T23:26:33Z</dcterms:created>
  <dcterms:modified xsi:type="dcterms:W3CDTF">2025-01-05T13:06:31Z</dcterms:modified>
</cp:coreProperties>
</file>