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2" r:id="rId2"/>
    <p:sldMasterId id="2147483654" r:id="rId3"/>
    <p:sldMasterId id="2147483656" r:id="rId4"/>
  </p:sldMasterIdLst>
  <p:notesMasterIdLst>
    <p:notesMasterId r:id="rId46"/>
  </p:notesMasterIdLst>
  <p:sldIdLst>
    <p:sldId id="256" r:id="rId5"/>
    <p:sldId id="258" r:id="rId6"/>
    <p:sldId id="257" r:id="rId7"/>
    <p:sldId id="259" r:id="rId8"/>
    <p:sldId id="283" r:id="rId9"/>
    <p:sldId id="260" r:id="rId10"/>
    <p:sldId id="332" r:id="rId11"/>
    <p:sldId id="329" r:id="rId12"/>
    <p:sldId id="331" r:id="rId13"/>
    <p:sldId id="333" r:id="rId14"/>
    <p:sldId id="334" r:id="rId15"/>
    <p:sldId id="336" r:id="rId16"/>
    <p:sldId id="266" r:id="rId17"/>
    <p:sldId id="335" r:id="rId18"/>
    <p:sldId id="317" r:id="rId19"/>
    <p:sldId id="316" r:id="rId20"/>
    <p:sldId id="265" r:id="rId21"/>
    <p:sldId id="285" r:id="rId22"/>
    <p:sldId id="325" r:id="rId23"/>
    <p:sldId id="347" r:id="rId24"/>
    <p:sldId id="342" r:id="rId25"/>
    <p:sldId id="341" r:id="rId26"/>
    <p:sldId id="344" r:id="rId27"/>
    <p:sldId id="346" r:id="rId28"/>
    <p:sldId id="313" r:id="rId29"/>
    <p:sldId id="314" r:id="rId30"/>
    <p:sldId id="309" r:id="rId31"/>
    <p:sldId id="261" r:id="rId32"/>
    <p:sldId id="290" r:id="rId33"/>
    <p:sldId id="315" r:id="rId34"/>
    <p:sldId id="291" r:id="rId35"/>
    <p:sldId id="292" r:id="rId36"/>
    <p:sldId id="301" r:id="rId37"/>
    <p:sldId id="302" r:id="rId38"/>
    <p:sldId id="303" r:id="rId39"/>
    <p:sldId id="321" r:id="rId40"/>
    <p:sldId id="262" r:id="rId41"/>
    <p:sldId id="305" r:id="rId42"/>
    <p:sldId id="308" r:id="rId43"/>
    <p:sldId id="307" r:id="rId44"/>
    <p:sldId id="282" r:id="rId45"/>
  </p:sldIdLst>
  <p:sldSz cx="12192000" cy="6858000"/>
  <p:notesSz cx="6858000" cy="9144000"/>
  <p:embeddedFontLst>
    <p:embeddedFont>
      <p:font typeface="微软雅黑" pitchFamily="34" charset="-122"/>
      <p:regular r:id="rId47"/>
      <p:bold r:id="rId48"/>
    </p:embeddedFont>
    <p:embeddedFont>
      <p:font typeface="Calibri Light" pitchFamily="34" charset="0"/>
      <p:regular r:id="rId49"/>
      <p:italic r:id="rId50"/>
    </p:embeddedFont>
    <p:embeddedFont>
      <p:font typeface="宋体" pitchFamily="2" charset="-122"/>
      <p:regular r:id="rId51"/>
    </p:embeddedFont>
    <p:embeddedFont>
      <p:font typeface="Calibri" pitchFamily="34" charset="0"/>
      <p:regular r:id="rId52"/>
      <p:bold r:id="rId53"/>
      <p:italic r:id="rId54"/>
      <p:boldItalic r:id="rId55"/>
    </p:embeddedFont>
    <p:embeddedFont>
      <p:font typeface="Tahoma" pitchFamily="34" charset="0"/>
      <p:regular r:id="rId56"/>
      <p:bold r:id="rId57"/>
    </p:embeddedFont>
  </p:embeddedFontLst>
  <p:custDataLst>
    <p:tags r:id="rId5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4E91"/>
    <a:srgbClr val="FFC973"/>
    <a:srgbClr val="FAFAFC"/>
    <a:srgbClr val="FAFAFA"/>
    <a:srgbClr val="BFDEDB"/>
    <a:srgbClr val="6DC9F7"/>
    <a:srgbClr val="DBFBF6"/>
    <a:srgbClr val="E9007E"/>
    <a:srgbClr val="0000CC"/>
    <a:srgbClr val="B253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94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-20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4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7.fntdata"/><Relationship Id="rId58" Type="http://schemas.openxmlformats.org/officeDocument/2006/relationships/tags" Target="tags/tag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A3E2A-7D86-498F-9D9C-BDB42C07FBD4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81348-C329-4190-995C-758421D3B6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636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150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643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/>
              <a:t>https://www.canto.com/blog/most-popular-email-clients/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826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654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434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624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276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388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742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35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380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8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478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25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1873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7992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782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208BB01-496F-49B6-AC4A-1FCC8C16E3B0}" type="slidenum">
              <a:rPr lang="en-US" altLang="en-US">
                <a:solidFill>
                  <a:prstClr val="black"/>
                </a:solidFill>
              </a:rPr>
              <a:pPr eaLnBrk="1" hangingPunct="1"/>
              <a:t>39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609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439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464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651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708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31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150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670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670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A6B18-C2E7-4CBA-B0B9-5D58486F4EE3}" type="datetimeFigureOut">
              <a:rPr lang="en-US"/>
              <a:pPr>
                <a:defRPr/>
              </a:pPr>
              <a:t>12/8/2024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0C1BB26-F30B-4885-990F-4D2403A35A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60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3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8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49ED60E-3B8D-47C1-9682-1C12509BF9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24B006D-818D-47B3-9EBE-C5AB269A17A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2100">
                <a:srgbClr val="EFEFEF"/>
              </a:gs>
              <a:gs pos="0">
                <a:srgbClr val="EFEFEF"/>
              </a:gs>
              <a:gs pos="100000">
                <a:srgbClr val="EFEFE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7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3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1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5.png"/><Relationship Id="rId3" Type="http://schemas.openxmlformats.org/officeDocument/2006/relationships/tags" Target="../tags/tag4.xml"/><Relationship Id="rId21" Type="http://schemas.openxmlformats.org/officeDocument/2006/relationships/image" Target="../media/image8.png"/><Relationship Id="rId7" Type="http://schemas.openxmlformats.org/officeDocument/2006/relationships/tags" Target="../tags/tag8.xml"/><Relationship Id="rId12" Type="http://schemas.microsoft.com/office/2007/relationships/media" Target="../media/media1.mp3"/><Relationship Id="rId17" Type="http://schemas.openxmlformats.org/officeDocument/2006/relationships/image" Target="../media/image4.png"/><Relationship Id="rId2" Type="http://schemas.openxmlformats.org/officeDocument/2006/relationships/tags" Target="../tags/tag3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audio" Target="NULL" TargetMode="External"/><Relationship Id="rId24" Type="http://schemas.openxmlformats.org/officeDocument/2006/relationships/image" Target="../media/image11.png"/><Relationship Id="rId5" Type="http://schemas.openxmlformats.org/officeDocument/2006/relationships/tags" Target="../tags/tag6.xml"/><Relationship Id="rId15" Type="http://schemas.openxmlformats.org/officeDocument/2006/relationships/image" Target="../media/image2.jpeg"/><Relationship Id="rId23" Type="http://schemas.openxmlformats.org/officeDocument/2006/relationships/image" Target="../media/image10.png"/><Relationship Id="rId10" Type="http://schemas.openxmlformats.org/officeDocument/2006/relationships/tags" Target="../tags/tag11.xml"/><Relationship Id="rId19" Type="http://schemas.openxmlformats.org/officeDocument/2006/relationships/image" Target="../media/image6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notesSlide" Target="../notesSlides/notesSlide1.xml"/><Relationship Id="rId2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5.png"/><Relationship Id="rId3" Type="http://schemas.openxmlformats.org/officeDocument/2006/relationships/tags" Target="../tags/tag14.xml"/><Relationship Id="rId21" Type="http://schemas.openxmlformats.org/officeDocument/2006/relationships/image" Target="../media/image8.png"/><Relationship Id="rId7" Type="http://schemas.openxmlformats.org/officeDocument/2006/relationships/tags" Target="../tags/tag18.xml"/><Relationship Id="rId12" Type="http://schemas.microsoft.com/office/2007/relationships/media" Target="../media/media1.mp3"/><Relationship Id="rId17" Type="http://schemas.openxmlformats.org/officeDocument/2006/relationships/image" Target="../media/image4.png"/><Relationship Id="rId2" Type="http://schemas.openxmlformats.org/officeDocument/2006/relationships/tags" Target="../tags/tag13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audio" Target="NULL" TargetMode="External"/><Relationship Id="rId24" Type="http://schemas.openxmlformats.org/officeDocument/2006/relationships/image" Target="../media/image11.png"/><Relationship Id="rId5" Type="http://schemas.openxmlformats.org/officeDocument/2006/relationships/tags" Target="../tags/tag16.xml"/><Relationship Id="rId15" Type="http://schemas.openxmlformats.org/officeDocument/2006/relationships/image" Target="../media/image2.jpeg"/><Relationship Id="rId23" Type="http://schemas.openxmlformats.org/officeDocument/2006/relationships/image" Target="../media/image10.png"/><Relationship Id="rId10" Type="http://schemas.openxmlformats.org/officeDocument/2006/relationships/tags" Target="../tags/tag21.xml"/><Relationship Id="rId19" Type="http://schemas.openxmlformats.org/officeDocument/2006/relationships/image" Target="../media/image6.pn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notesSlide" Target="../notesSlides/notesSlide7.xml"/><Relationship Id="rId2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slide" Target="slide3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openxmlformats.org/officeDocument/2006/relationships/slide" Target="slide35.xml"/><Relationship Id="rId5" Type="http://schemas.openxmlformats.org/officeDocument/2006/relationships/image" Target="../media/image82.png"/><Relationship Id="rId10" Type="http://schemas.openxmlformats.org/officeDocument/2006/relationships/slide" Target="slide34.xml"/><Relationship Id="rId4" Type="http://schemas.openxmlformats.org/officeDocument/2006/relationships/image" Target="../media/image81.png"/><Relationship Id="rId9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4.wav"/><Relationship Id="rId11" Type="http://schemas.openxmlformats.org/officeDocument/2006/relationships/image" Target="../media/image85.png"/><Relationship Id="rId5" Type="http://schemas.openxmlformats.org/officeDocument/2006/relationships/audio" Target="../media/audio3.wav"/><Relationship Id="rId10" Type="http://schemas.openxmlformats.org/officeDocument/2006/relationships/slide" Target="slide31.xml"/><Relationship Id="rId4" Type="http://schemas.openxmlformats.org/officeDocument/2006/relationships/audio" Target="../media/audio1.wav"/><Relationship Id="rId9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4.wav"/><Relationship Id="rId11" Type="http://schemas.openxmlformats.org/officeDocument/2006/relationships/image" Target="../media/image85.png"/><Relationship Id="rId5" Type="http://schemas.openxmlformats.org/officeDocument/2006/relationships/audio" Target="../media/audio3.wav"/><Relationship Id="rId10" Type="http://schemas.openxmlformats.org/officeDocument/2006/relationships/slide" Target="slide31.xml"/><Relationship Id="rId4" Type="http://schemas.openxmlformats.org/officeDocument/2006/relationships/audio" Target="../media/audio1.wav"/><Relationship Id="rId9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4.wav"/><Relationship Id="rId11" Type="http://schemas.openxmlformats.org/officeDocument/2006/relationships/image" Target="../media/image85.png"/><Relationship Id="rId5" Type="http://schemas.openxmlformats.org/officeDocument/2006/relationships/audio" Target="../media/audio3.wav"/><Relationship Id="rId10" Type="http://schemas.openxmlformats.org/officeDocument/2006/relationships/slide" Target="slide31.xml"/><Relationship Id="rId4" Type="http://schemas.openxmlformats.org/officeDocument/2006/relationships/audio" Target="../media/audio1.wav"/><Relationship Id="rId9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4.wav"/><Relationship Id="rId11" Type="http://schemas.openxmlformats.org/officeDocument/2006/relationships/image" Target="../media/image85.png"/><Relationship Id="rId5" Type="http://schemas.openxmlformats.org/officeDocument/2006/relationships/audio" Target="../media/audio3.wav"/><Relationship Id="rId10" Type="http://schemas.openxmlformats.org/officeDocument/2006/relationships/slide" Target="slide31.xml"/><Relationship Id="rId4" Type="http://schemas.openxmlformats.org/officeDocument/2006/relationships/audio" Target="../media/audio1.wav"/><Relationship Id="rId9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4.wav"/><Relationship Id="rId11" Type="http://schemas.openxmlformats.org/officeDocument/2006/relationships/image" Target="../media/image85.png"/><Relationship Id="rId5" Type="http://schemas.openxmlformats.org/officeDocument/2006/relationships/audio" Target="../media/audio3.wav"/><Relationship Id="rId10" Type="http://schemas.openxmlformats.org/officeDocument/2006/relationships/slide" Target="slide31.xml"/><Relationship Id="rId4" Type="http://schemas.openxmlformats.org/officeDocument/2006/relationships/audio" Target="../media/audio1.wav"/><Relationship Id="rId9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bg 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" t="35741" r="76042" b="33519"/>
          <a:stretch>
            <a:fillRect/>
          </a:stretch>
        </p:blipFill>
        <p:spPr>
          <a:xfrm>
            <a:off x="1041400" y="2451100"/>
            <a:ext cx="1879600" cy="2108200"/>
          </a:xfrm>
          <a:prstGeom prst="rect">
            <a:avLst/>
          </a:prstGeom>
        </p:spPr>
      </p:pic>
      <p:pic>
        <p:nvPicPr>
          <p:cNvPr id="4" name="PA_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9259" r="56875" b="50556"/>
          <a:stretch>
            <a:fillRect/>
          </a:stretch>
        </p:blipFill>
        <p:spPr>
          <a:xfrm>
            <a:off x="2374900" y="635000"/>
            <a:ext cx="2882900" cy="2755900"/>
          </a:xfrm>
          <a:prstGeom prst="rect">
            <a:avLst/>
          </a:prstGeom>
        </p:spPr>
      </p:pic>
      <p:pic>
        <p:nvPicPr>
          <p:cNvPr id="5" name="PA_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7407" r="44479" b="52037"/>
          <a:stretch>
            <a:fillRect/>
          </a:stretch>
        </p:blipFill>
        <p:spPr>
          <a:xfrm>
            <a:off x="4572000" y="508000"/>
            <a:ext cx="2197100" cy="2781300"/>
          </a:xfrm>
          <a:prstGeom prst="rect">
            <a:avLst/>
          </a:prstGeom>
        </p:spPr>
      </p:pic>
      <p:pic>
        <p:nvPicPr>
          <p:cNvPr id="6" name="PA_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6" t="15926" r="33646" b="54630"/>
          <a:stretch>
            <a:fillRect/>
          </a:stretch>
        </p:blipFill>
        <p:spPr>
          <a:xfrm>
            <a:off x="6388100" y="1092200"/>
            <a:ext cx="1701800" cy="2019300"/>
          </a:xfrm>
          <a:prstGeom prst="rect">
            <a:avLst/>
          </a:prstGeom>
        </p:spPr>
      </p:pic>
      <p:pic>
        <p:nvPicPr>
          <p:cNvPr id="8" name="PA_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3" t="27408" r="7708" b="42222"/>
          <a:stretch>
            <a:fillRect/>
          </a:stretch>
        </p:blipFill>
        <p:spPr>
          <a:xfrm>
            <a:off x="9550400" y="1879600"/>
            <a:ext cx="1701800" cy="2082800"/>
          </a:xfrm>
          <a:prstGeom prst="rect">
            <a:avLst/>
          </a:prstGeom>
        </p:spPr>
      </p:pic>
      <p:pic>
        <p:nvPicPr>
          <p:cNvPr id="7" name="PA_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0" t="14444" r="19688" b="50000"/>
          <a:stretch>
            <a:fillRect/>
          </a:stretch>
        </p:blipFill>
        <p:spPr>
          <a:xfrm>
            <a:off x="7772400" y="990600"/>
            <a:ext cx="2019300" cy="2438400"/>
          </a:xfrm>
          <a:prstGeom prst="rect">
            <a:avLst/>
          </a:prstGeom>
        </p:spPr>
      </p:pic>
      <p:pic>
        <p:nvPicPr>
          <p:cNvPr id="9" name="PA_kids_shadow" hidden="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A_mask 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" y="0"/>
            <a:ext cx="12129135" cy="6858000"/>
          </a:xfrm>
          <a:prstGeom prst="rect">
            <a:avLst/>
          </a:prstGeom>
        </p:spPr>
      </p:pic>
      <p:grpSp>
        <p:nvGrpSpPr>
          <p:cNvPr id="23" name="PA_组合 22"/>
          <p:cNvGrpSpPr/>
          <p:nvPr>
            <p:custDataLst>
              <p:tags r:id="rId10"/>
            </p:custDataLst>
          </p:nvPr>
        </p:nvGrpSpPr>
        <p:grpSpPr>
          <a:xfrm>
            <a:off x="2435907" y="2834586"/>
            <a:ext cx="8158387" cy="1710276"/>
            <a:chOff x="708563" y="1994612"/>
            <a:chExt cx="8158387" cy="13314625"/>
          </a:xfrm>
        </p:grpSpPr>
        <p:sp>
          <p:nvSpPr>
            <p:cNvPr id="10" name="文本框 9"/>
            <p:cNvSpPr txBox="1"/>
            <p:nvPr/>
          </p:nvSpPr>
          <p:spPr>
            <a:xfrm>
              <a:off x="708563" y="1994612"/>
              <a:ext cx="8158387" cy="13314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4800" b="1">
                  <a:ln w="9525">
                    <a:solidFill>
                      <a:schemeClr val="bg1"/>
                    </a:solidFill>
                    <a:prstDash val="solid"/>
                  </a:ln>
                  <a:gradFill>
                    <a:gsLst>
                      <a:gs pos="33000">
                        <a:srgbClr val="00B0F0"/>
                      </a:gs>
                      <a:gs pos="83000">
                        <a:srgbClr val="00B050"/>
                      </a:gs>
                    </a:gsLst>
                    <a:lin ang="5400000" scaled="1"/>
                  </a:gra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BÀI 5</a:t>
              </a:r>
            </a:p>
            <a:p>
              <a:pPr algn="ctr">
                <a:lnSpc>
                  <a:spcPct val="114000"/>
                </a:lnSpc>
              </a:pPr>
              <a:r>
                <a:rPr lang="en-US" altLang="zh-CN" sz="4800" b="1">
                  <a:ln w="9525">
                    <a:solidFill>
                      <a:schemeClr val="bg1"/>
                    </a:solidFill>
                    <a:prstDash val="solid"/>
                  </a:ln>
                  <a:gradFill>
                    <a:gsLst>
                      <a:gs pos="33000">
                        <a:srgbClr val="00B0F0"/>
                      </a:gs>
                      <a:gs pos="83000">
                        <a:srgbClr val="00B050"/>
                      </a:gs>
                    </a:gsLst>
                    <a:lin ang="5400000" scaled="1"/>
                  </a:gra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GIỚI THIỆU TH</a:t>
              </a:r>
              <a:r>
                <a:rPr lang="vi-VN" altLang="zh-CN" sz="4800" b="1">
                  <a:ln w="9525">
                    <a:solidFill>
                      <a:schemeClr val="bg1"/>
                    </a:solidFill>
                    <a:prstDash val="solid"/>
                  </a:ln>
                  <a:gradFill>
                    <a:gsLst>
                      <a:gs pos="33000">
                        <a:srgbClr val="00B0F0"/>
                      </a:gs>
                      <a:gs pos="83000">
                        <a:srgbClr val="00B050"/>
                      </a:gs>
                    </a:gsLst>
                    <a:lin ang="5400000" scaled="1"/>
                  </a:gra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Ư</a:t>
              </a:r>
              <a:r>
                <a:rPr lang="en-US" altLang="zh-CN" sz="4800" b="1">
                  <a:ln w="9525">
                    <a:solidFill>
                      <a:schemeClr val="bg1"/>
                    </a:solidFill>
                    <a:prstDash val="solid"/>
                  </a:ln>
                  <a:gradFill>
                    <a:gsLst>
                      <a:gs pos="33000">
                        <a:srgbClr val="00B0F0"/>
                      </a:gs>
                      <a:gs pos="83000">
                        <a:srgbClr val="00B050"/>
                      </a:gs>
                    </a:gsLst>
                    <a:lin ang="5400000" scaled="1"/>
                  </a:gra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ĐIỆN TỬ </a:t>
              </a:r>
              <a:endParaRPr lang="zh-CN" altLang="en-US" sz="4800" b="1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33000">
                      <a:srgbClr val="00B0F0"/>
                    </a:gs>
                    <a:gs pos="83000">
                      <a:srgbClr val="00B050"/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045181" y="2832100"/>
              <a:ext cx="184731" cy="70733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endParaRPr lang="zh-CN" altLang="en-US" sz="4800" b="1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33000">
                      <a:srgbClr val="00B0F0"/>
                    </a:gs>
                    <a:gs pos="83000">
                      <a:srgbClr val="00B050"/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118260" y="2861971"/>
              <a:ext cx="184731" cy="70733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endParaRPr lang="zh-CN" altLang="en-US" sz="4800" b="1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33000">
                      <a:srgbClr val="00B0F0"/>
                    </a:gs>
                    <a:gs pos="83000">
                      <a:srgbClr val="00B050"/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pic>
        <p:nvPicPr>
          <p:cNvPr id="24" name="PA_少儿歌曲 - 幼儿园里朋友多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320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716000" y="-185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1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4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7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bg 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" t="35741" r="76042" b="33519"/>
          <a:stretch>
            <a:fillRect/>
          </a:stretch>
        </p:blipFill>
        <p:spPr>
          <a:xfrm>
            <a:off x="1041400" y="2451100"/>
            <a:ext cx="1879600" cy="2108200"/>
          </a:xfrm>
          <a:prstGeom prst="rect">
            <a:avLst/>
          </a:prstGeom>
        </p:spPr>
      </p:pic>
      <p:pic>
        <p:nvPicPr>
          <p:cNvPr id="4" name="PA_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9259" r="56875" b="50556"/>
          <a:stretch>
            <a:fillRect/>
          </a:stretch>
        </p:blipFill>
        <p:spPr>
          <a:xfrm>
            <a:off x="2374900" y="635000"/>
            <a:ext cx="2882900" cy="2755900"/>
          </a:xfrm>
          <a:prstGeom prst="rect">
            <a:avLst/>
          </a:prstGeom>
        </p:spPr>
      </p:pic>
      <p:pic>
        <p:nvPicPr>
          <p:cNvPr id="5" name="PA_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7407" r="44479" b="52037"/>
          <a:stretch>
            <a:fillRect/>
          </a:stretch>
        </p:blipFill>
        <p:spPr>
          <a:xfrm>
            <a:off x="4572000" y="508000"/>
            <a:ext cx="2197100" cy="2781300"/>
          </a:xfrm>
          <a:prstGeom prst="rect">
            <a:avLst/>
          </a:prstGeom>
        </p:spPr>
      </p:pic>
      <p:pic>
        <p:nvPicPr>
          <p:cNvPr id="6" name="PA_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6" t="15926" r="33646" b="54630"/>
          <a:stretch>
            <a:fillRect/>
          </a:stretch>
        </p:blipFill>
        <p:spPr>
          <a:xfrm>
            <a:off x="6388100" y="1092200"/>
            <a:ext cx="1701800" cy="2019300"/>
          </a:xfrm>
          <a:prstGeom prst="rect">
            <a:avLst/>
          </a:prstGeom>
        </p:spPr>
      </p:pic>
      <p:pic>
        <p:nvPicPr>
          <p:cNvPr id="8" name="PA_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3" t="27408" r="7708" b="42222"/>
          <a:stretch>
            <a:fillRect/>
          </a:stretch>
        </p:blipFill>
        <p:spPr>
          <a:xfrm>
            <a:off x="9550400" y="1879600"/>
            <a:ext cx="1701800" cy="2082800"/>
          </a:xfrm>
          <a:prstGeom prst="rect">
            <a:avLst/>
          </a:prstGeom>
        </p:spPr>
      </p:pic>
      <p:pic>
        <p:nvPicPr>
          <p:cNvPr id="7" name="PA_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0" t="14444" r="19688" b="50000"/>
          <a:stretch>
            <a:fillRect/>
          </a:stretch>
        </p:blipFill>
        <p:spPr>
          <a:xfrm>
            <a:off x="7772400" y="990600"/>
            <a:ext cx="2019300" cy="2438400"/>
          </a:xfrm>
          <a:prstGeom prst="rect">
            <a:avLst/>
          </a:prstGeom>
        </p:spPr>
      </p:pic>
      <p:pic>
        <p:nvPicPr>
          <p:cNvPr id="9" name="PA_kids_shadow" hidden="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A_mask 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" y="0"/>
            <a:ext cx="12129135" cy="6858000"/>
          </a:xfrm>
          <a:prstGeom prst="rect">
            <a:avLst/>
          </a:prstGeom>
        </p:spPr>
      </p:pic>
      <p:grpSp>
        <p:nvGrpSpPr>
          <p:cNvPr id="23" name="PA_组合 22"/>
          <p:cNvGrpSpPr/>
          <p:nvPr>
            <p:custDataLst>
              <p:tags r:id="rId10"/>
            </p:custDataLst>
          </p:nvPr>
        </p:nvGrpSpPr>
        <p:grpSpPr>
          <a:xfrm>
            <a:off x="2435907" y="2834586"/>
            <a:ext cx="8158387" cy="1710276"/>
            <a:chOff x="708563" y="1994612"/>
            <a:chExt cx="8158387" cy="13314625"/>
          </a:xfrm>
        </p:grpSpPr>
        <p:sp>
          <p:nvSpPr>
            <p:cNvPr id="10" name="文本框 9"/>
            <p:cNvSpPr txBox="1"/>
            <p:nvPr/>
          </p:nvSpPr>
          <p:spPr>
            <a:xfrm>
              <a:off x="708563" y="1994612"/>
              <a:ext cx="8158387" cy="13314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4800" b="1">
                  <a:ln w="9525">
                    <a:solidFill>
                      <a:schemeClr val="bg1"/>
                    </a:solidFill>
                    <a:prstDash val="solid"/>
                  </a:ln>
                  <a:gradFill>
                    <a:gsLst>
                      <a:gs pos="33000">
                        <a:srgbClr val="00B0F0"/>
                      </a:gs>
                      <a:gs pos="83000">
                        <a:srgbClr val="00B050"/>
                      </a:gs>
                    </a:gsLst>
                    <a:lin ang="5400000" scaled="1"/>
                  </a:gra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BÀI 5</a:t>
              </a:r>
            </a:p>
            <a:p>
              <a:pPr algn="ctr">
                <a:lnSpc>
                  <a:spcPct val="114000"/>
                </a:lnSpc>
              </a:pPr>
              <a:r>
                <a:rPr lang="en-US" altLang="zh-CN" sz="4800" b="1">
                  <a:ln w="9525">
                    <a:solidFill>
                      <a:schemeClr val="bg1"/>
                    </a:solidFill>
                    <a:prstDash val="solid"/>
                  </a:ln>
                  <a:gradFill>
                    <a:gsLst>
                      <a:gs pos="33000">
                        <a:srgbClr val="00B0F0"/>
                      </a:gs>
                      <a:gs pos="83000">
                        <a:srgbClr val="00B050"/>
                      </a:gs>
                    </a:gsLst>
                    <a:lin ang="5400000" scaled="1"/>
                  </a:gra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GIỚI THIỆU TH</a:t>
              </a:r>
              <a:r>
                <a:rPr lang="vi-VN" altLang="zh-CN" sz="4800" b="1">
                  <a:ln w="9525">
                    <a:solidFill>
                      <a:schemeClr val="bg1"/>
                    </a:solidFill>
                    <a:prstDash val="solid"/>
                  </a:ln>
                  <a:gradFill>
                    <a:gsLst>
                      <a:gs pos="33000">
                        <a:srgbClr val="00B0F0"/>
                      </a:gs>
                      <a:gs pos="83000">
                        <a:srgbClr val="00B050"/>
                      </a:gs>
                    </a:gsLst>
                    <a:lin ang="5400000" scaled="1"/>
                  </a:gra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Ư</a:t>
              </a:r>
              <a:r>
                <a:rPr lang="en-US" altLang="zh-CN" sz="4800" b="1">
                  <a:ln w="9525">
                    <a:solidFill>
                      <a:schemeClr val="bg1"/>
                    </a:solidFill>
                    <a:prstDash val="solid"/>
                  </a:ln>
                  <a:gradFill>
                    <a:gsLst>
                      <a:gs pos="33000">
                        <a:srgbClr val="00B0F0"/>
                      </a:gs>
                      <a:gs pos="83000">
                        <a:srgbClr val="00B050"/>
                      </a:gs>
                    </a:gsLst>
                    <a:lin ang="5400000" scaled="1"/>
                  </a:gra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ĐIỆN TỬ </a:t>
              </a:r>
              <a:endParaRPr lang="zh-CN" altLang="en-US" sz="4800" b="1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33000">
                      <a:srgbClr val="00B0F0"/>
                    </a:gs>
                    <a:gs pos="83000">
                      <a:srgbClr val="00B050"/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045181" y="2832100"/>
              <a:ext cx="184731" cy="70733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endParaRPr lang="zh-CN" altLang="en-US" sz="4800" b="1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33000">
                      <a:srgbClr val="00B0F0"/>
                    </a:gs>
                    <a:gs pos="83000">
                      <a:srgbClr val="00B050"/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118260" y="2861971"/>
              <a:ext cx="184731" cy="70733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endParaRPr lang="zh-CN" altLang="en-US" sz="4800" b="1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33000">
                      <a:srgbClr val="00B0F0"/>
                    </a:gs>
                    <a:gs pos="83000">
                      <a:srgbClr val="00B050"/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pic>
        <p:nvPicPr>
          <p:cNvPr id="24" name="PA_少儿歌曲 - 幼儿园里朋友多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320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716000" y="-185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7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1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58869" y="944469"/>
            <a:ext cx="52593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b="1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NHÓM 1</a:t>
            </a:r>
            <a:r>
              <a:rPr lang="en-US" altLang="zh-CN" sz="2400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vi-VN" altLang="zh-CN" sz="2400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Thư điện tử là gì? Để có tài khoản thư điện tử người sử dụng phải làm gì? </a:t>
            </a:r>
            <a:endParaRPr lang="en-US" altLang="zh-CN" sz="2400" dirty="0" smtClean="0"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b="1" dirty="0" smtClean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NHÓM </a:t>
            </a:r>
            <a:r>
              <a:rPr lang="en-US" altLang="zh-CN" sz="2400" b="1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400" dirty="0" smtClean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Địa</a:t>
            </a:r>
            <a:r>
              <a:rPr lang="en-US" altLang="zh-CN" sz="2400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chỉ</a:t>
            </a:r>
            <a:r>
              <a:rPr lang="en-US" altLang="zh-CN" sz="2400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t</a:t>
            </a:r>
            <a:r>
              <a:rPr lang="vi-VN" altLang="zh-CN" sz="2400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hư điện tử có dạng như thế nào? Giải thích?</a:t>
            </a:r>
            <a:endParaRPr lang="en-US" altLang="zh-CN" sz="2400" dirty="0"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NHÓM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400" dirty="0" smtClean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vi-VN" altLang="zh-CN" sz="2400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ác mục chính trong cấu trúc thư điện tử</a:t>
            </a:r>
            <a:r>
              <a:rPr lang="en-US" altLang="zh-CN" sz="2400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?</a:t>
            </a:r>
            <a:endParaRPr lang="zh-CN" altLang="en-US" sz="1400" dirty="0"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" y="756579"/>
            <a:ext cx="4399343" cy="3083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组合 18"/>
          <p:cNvGrpSpPr/>
          <p:nvPr/>
        </p:nvGrpSpPr>
        <p:grpSpPr>
          <a:xfrm>
            <a:off x="6758869" y="470829"/>
            <a:ext cx="4696234" cy="571500"/>
            <a:chOff x="4784886" y="704850"/>
            <a:chExt cx="3133507" cy="571500"/>
          </a:xfrm>
          <a:solidFill>
            <a:schemeClr val="bg1"/>
          </a:solidFill>
        </p:grpSpPr>
        <p:sp>
          <p:nvSpPr>
            <p:cNvPr id="7" name="矩形 19"/>
            <p:cNvSpPr/>
            <p:nvPr/>
          </p:nvSpPr>
          <p:spPr>
            <a:xfrm>
              <a:off x="5175790" y="704850"/>
              <a:ext cx="2727448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chemeClr val="tx1"/>
                  </a:solidFill>
                  <a:latin typeface="Times New Roman" panose="02020603050405020304" pitchFamily="18" charset="0"/>
                  <a:ea typeface="康熙字典" pitchFamily="2" charset="-120"/>
                  <a:cs typeface="Times New Roman" panose="02020603050405020304" pitchFamily="18" charset="0"/>
                </a:rPr>
                <a:t>HOẠT ĐỘNG NHÓM</a:t>
              </a:r>
              <a:endPara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康熙字典" pitchFamily="2" charset="-120"/>
                <a:cs typeface="Times New Roman" panose="02020603050405020304" pitchFamily="18" charset="0"/>
              </a:endParaRPr>
            </a:p>
          </p:txBody>
        </p:sp>
        <p:sp>
          <p:nvSpPr>
            <p:cNvPr id="8" name="矩形 20"/>
            <p:cNvSpPr/>
            <p:nvPr/>
          </p:nvSpPr>
          <p:spPr>
            <a:xfrm>
              <a:off x="4784886" y="704850"/>
              <a:ext cx="204717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latin typeface="康熙字典" pitchFamily="2" charset="-120"/>
                <a:ea typeface="康熙字典" pitchFamily="2" charset="-120"/>
              </a:endParaRPr>
            </a:p>
          </p:txBody>
        </p:sp>
        <p:sp>
          <p:nvSpPr>
            <p:cNvPr id="9" name="矩形 22"/>
            <p:cNvSpPr/>
            <p:nvPr/>
          </p:nvSpPr>
          <p:spPr>
            <a:xfrm>
              <a:off x="7713676" y="704850"/>
              <a:ext cx="204717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latin typeface="康熙字典" pitchFamily="2" charset="-120"/>
                <a:ea typeface="康熙字典" pitchFamily="2" charset="-120"/>
              </a:endParaRPr>
            </a:p>
          </p:txBody>
        </p:sp>
      </p:grpSp>
      <p:sp>
        <p:nvSpPr>
          <p:cNvPr id="11" name="文本框 3"/>
          <p:cNvSpPr txBox="1"/>
          <p:nvPr/>
        </p:nvSpPr>
        <p:spPr>
          <a:xfrm>
            <a:off x="19757" y="14068"/>
            <a:ext cx="465599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1. TH</a:t>
            </a:r>
            <a:r>
              <a:rPr lang="vi-VN" altLang="zh-CN" sz="3200" b="1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Ư</a:t>
            </a:r>
            <a:r>
              <a:rPr lang="en-US" altLang="zh-CN" sz="3200" b="1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ĐIỆN TỬ</a:t>
            </a:r>
            <a:endParaRPr lang="zh-CN" altLang="en-US" sz="3200" b="1">
              <a:solidFill>
                <a:srgbClr val="145202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218" y="4797511"/>
            <a:ext cx="2551782" cy="20604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" y="756579"/>
            <a:ext cx="4399343" cy="3083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组合 18"/>
          <p:cNvGrpSpPr/>
          <p:nvPr/>
        </p:nvGrpSpPr>
        <p:grpSpPr>
          <a:xfrm>
            <a:off x="6758869" y="470829"/>
            <a:ext cx="4696234" cy="571500"/>
            <a:chOff x="4784886" y="704850"/>
            <a:chExt cx="3133507" cy="571500"/>
          </a:xfrm>
          <a:solidFill>
            <a:schemeClr val="bg1"/>
          </a:solidFill>
        </p:grpSpPr>
        <p:sp>
          <p:nvSpPr>
            <p:cNvPr id="7" name="矩形 19"/>
            <p:cNvSpPr/>
            <p:nvPr/>
          </p:nvSpPr>
          <p:spPr>
            <a:xfrm>
              <a:off x="5175790" y="704850"/>
              <a:ext cx="2727448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chemeClr val="tx1"/>
                  </a:solidFill>
                  <a:latin typeface="Times New Roman" panose="02020603050405020304" pitchFamily="18" charset="0"/>
                  <a:ea typeface="康熙字典" pitchFamily="2" charset="-120"/>
                  <a:cs typeface="Times New Roman" panose="02020603050405020304" pitchFamily="18" charset="0"/>
                </a:rPr>
                <a:t>HOẠT ĐỘNG NHÓM</a:t>
              </a:r>
              <a:endPara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康熙字典" pitchFamily="2" charset="-120"/>
                <a:cs typeface="Times New Roman" panose="02020603050405020304" pitchFamily="18" charset="0"/>
              </a:endParaRPr>
            </a:p>
          </p:txBody>
        </p:sp>
        <p:sp>
          <p:nvSpPr>
            <p:cNvPr id="8" name="矩形 20"/>
            <p:cNvSpPr/>
            <p:nvPr/>
          </p:nvSpPr>
          <p:spPr>
            <a:xfrm>
              <a:off x="4784886" y="704850"/>
              <a:ext cx="204717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latin typeface="康熙字典" pitchFamily="2" charset="-120"/>
                <a:ea typeface="康熙字典" pitchFamily="2" charset="-120"/>
              </a:endParaRPr>
            </a:p>
          </p:txBody>
        </p:sp>
        <p:sp>
          <p:nvSpPr>
            <p:cNvPr id="9" name="矩形 22"/>
            <p:cNvSpPr/>
            <p:nvPr/>
          </p:nvSpPr>
          <p:spPr>
            <a:xfrm>
              <a:off x="7713676" y="704850"/>
              <a:ext cx="204717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latin typeface="康熙字典" pitchFamily="2" charset="-120"/>
                <a:ea typeface="康熙字典" pitchFamily="2" charset="-120"/>
              </a:endParaRPr>
            </a:p>
          </p:txBody>
        </p:sp>
      </p:grpSp>
      <p:sp>
        <p:nvSpPr>
          <p:cNvPr id="11" name="文本框 3"/>
          <p:cNvSpPr txBox="1"/>
          <p:nvPr/>
        </p:nvSpPr>
        <p:spPr>
          <a:xfrm>
            <a:off x="19757" y="14068"/>
            <a:ext cx="465599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1. TH</a:t>
            </a:r>
            <a:r>
              <a:rPr lang="vi-VN" altLang="zh-CN" sz="3200" b="1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Ư</a:t>
            </a:r>
            <a:r>
              <a:rPr lang="en-US" altLang="zh-CN" sz="3200" b="1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ĐIỆN TỬ</a:t>
            </a:r>
            <a:endParaRPr lang="zh-CN" altLang="en-US" sz="3200" b="1">
              <a:solidFill>
                <a:srgbClr val="145202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218" y="4797511"/>
            <a:ext cx="2551782" cy="2060489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893" y="4556125"/>
            <a:ext cx="2503198" cy="171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4"/>
          <p:cNvSpPr txBox="1"/>
          <p:nvPr/>
        </p:nvSpPr>
        <p:spPr>
          <a:xfrm>
            <a:off x="6758869" y="944469"/>
            <a:ext cx="52593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b="1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NHÓM 1</a:t>
            </a:r>
            <a:r>
              <a:rPr lang="en-US" altLang="zh-CN" sz="2400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vi-VN" altLang="zh-CN" sz="2400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Thư điện tử là gì? Để có tài khoản thư điện tử người sử dụng phải làm gì? </a:t>
            </a:r>
            <a:endParaRPr lang="en-US" altLang="zh-CN" sz="2400" dirty="0" smtClean="0"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b="1" dirty="0" smtClean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NHÓM </a:t>
            </a:r>
            <a:r>
              <a:rPr lang="en-US" altLang="zh-CN" sz="2400" b="1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400" dirty="0" smtClean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Địa</a:t>
            </a:r>
            <a:r>
              <a:rPr lang="en-US" altLang="zh-CN" sz="2400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chỉ</a:t>
            </a:r>
            <a:r>
              <a:rPr lang="en-US" altLang="zh-CN" sz="2400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t</a:t>
            </a:r>
            <a:r>
              <a:rPr lang="vi-VN" altLang="zh-CN" sz="2400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hư điện tử có dạng như thế nào? Giải thích?</a:t>
            </a:r>
            <a:endParaRPr lang="en-US" altLang="zh-CN" sz="2400" dirty="0"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NHÓM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400" dirty="0" smtClean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vi-VN" altLang="zh-CN" sz="2400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ác mục chính trong cấu trúc thư điện tử</a:t>
            </a:r>
            <a:r>
              <a:rPr lang="en-US" altLang="zh-CN" sz="2400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?</a:t>
            </a:r>
            <a:endParaRPr lang="zh-CN" altLang="en-US" sz="1400" dirty="0"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66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"/>
          <p:cNvSpPr txBox="1"/>
          <p:nvPr/>
        </p:nvSpPr>
        <p:spPr>
          <a:xfrm>
            <a:off x="560946" y="612651"/>
            <a:ext cx="1110544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NHÓM 1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Thư điện tử là gì? Để có tài khoản thư điện tử người sử dụng phải làm gì? 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"/>
          <p:cNvSpPr txBox="1"/>
          <p:nvPr/>
        </p:nvSpPr>
        <p:spPr>
          <a:xfrm>
            <a:off x="433320" y="1199761"/>
            <a:ext cx="11089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smtClean="0">
                <a:latin typeface="+mj-lt"/>
                <a:ea typeface="方正卡通简体" panose="03000509000000000000" pitchFamily="65" charset="-122"/>
              </a:rPr>
              <a:t>- </a:t>
            </a:r>
            <a:r>
              <a:rPr lang="vi-VN" altLang="zh-CN" sz="2400" dirty="0" smtClean="0">
                <a:latin typeface="+mj-lt"/>
                <a:ea typeface="方正卡通简体" panose="03000509000000000000" pitchFamily="65" charset="-122"/>
              </a:rPr>
              <a:t>Thư </a:t>
            </a:r>
            <a:r>
              <a:rPr lang="vi-VN" altLang="zh-CN" sz="2400" dirty="0">
                <a:latin typeface="+mj-lt"/>
                <a:ea typeface="方正卡通简体" panose="03000509000000000000" pitchFamily="65" charset="-122"/>
              </a:rPr>
              <a:t>điện tử là phương tiện gửi và nhận thông điệp qua mạng máy tính.</a:t>
            </a:r>
            <a:endParaRPr lang="en-US" altLang="zh-CN" sz="2400" dirty="0">
              <a:latin typeface="+mj-lt"/>
              <a:ea typeface="方正卡通简体" panose="03000509000000000000" pitchFamily="65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08" y="4957762"/>
            <a:ext cx="2171699" cy="19002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574" y="4950617"/>
            <a:ext cx="2171699" cy="1900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>
          <a:xfrm>
            <a:off x="1647756" y="2156571"/>
            <a:ext cx="1865376" cy="18498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0"/>
          <a:stretch/>
        </p:blipFill>
        <p:spPr>
          <a:xfrm>
            <a:off x="8318178" y="2130805"/>
            <a:ext cx="1866913" cy="180136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543050" y="3979898"/>
            <a:ext cx="804702" cy="12827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3420000" flipV="1">
            <a:off x="3524100" y="2411602"/>
            <a:ext cx="804702" cy="12827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3420000" flipV="1">
            <a:off x="7585196" y="2410329"/>
            <a:ext cx="804702" cy="12827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9653985" y="3979898"/>
            <a:ext cx="804672" cy="12827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Internet - Free interface ic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84" y="1619861"/>
            <a:ext cx="2583278" cy="258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343545" y="5650124"/>
            <a:ext cx="1726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b="1" dirty="0"/>
              <a:t>Ng</a:t>
            </a:r>
            <a:r>
              <a:rPr lang="vi-VN" b="1" dirty="0"/>
              <a:t>ười</a:t>
            </a:r>
            <a:r>
              <a:rPr lang="en-US" b="1" dirty="0"/>
              <a:t> </a:t>
            </a:r>
            <a:r>
              <a:rPr lang="en-US" b="1" dirty="0" err="1"/>
              <a:t>gửi</a:t>
            </a:r>
            <a:endParaRPr lang="en-GB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772400" y="5650124"/>
            <a:ext cx="187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b="1"/>
              <a:t>Ng</a:t>
            </a:r>
            <a:r>
              <a:rPr lang="vi-VN" b="1"/>
              <a:t>ười</a:t>
            </a:r>
            <a:r>
              <a:rPr lang="en-US" b="1"/>
              <a:t> nhận</a:t>
            </a:r>
            <a:endParaRPr lang="en-GB" b="1"/>
          </a:p>
        </p:txBody>
      </p:sp>
      <p:sp>
        <p:nvSpPr>
          <p:cNvPr id="31" name="TextBox 30"/>
          <p:cNvSpPr txBox="1"/>
          <p:nvPr/>
        </p:nvSpPr>
        <p:spPr>
          <a:xfrm>
            <a:off x="5143891" y="4159614"/>
            <a:ext cx="163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b="1"/>
              <a:t>Internet</a:t>
            </a:r>
            <a:endParaRPr lang="en-GB" b="1"/>
          </a:p>
        </p:txBody>
      </p:sp>
      <p:sp>
        <p:nvSpPr>
          <p:cNvPr id="32" name="TextBox 31"/>
          <p:cNvSpPr txBox="1"/>
          <p:nvPr/>
        </p:nvSpPr>
        <p:spPr>
          <a:xfrm>
            <a:off x="166459" y="4481226"/>
            <a:ext cx="148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b="1"/>
              <a:t>Gửi th</a:t>
            </a:r>
            <a:r>
              <a:rPr lang="vi-VN" b="1"/>
              <a:t>ư</a:t>
            </a:r>
            <a:endParaRPr lang="en-GB" b="1"/>
          </a:p>
        </p:txBody>
      </p:sp>
      <p:sp>
        <p:nvSpPr>
          <p:cNvPr id="33" name="TextBox 32"/>
          <p:cNvSpPr txBox="1"/>
          <p:nvPr/>
        </p:nvSpPr>
        <p:spPr>
          <a:xfrm>
            <a:off x="1080062" y="1710826"/>
            <a:ext cx="294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Máy chủ th</a:t>
            </a:r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điện tử</a:t>
            </a:r>
            <a:endParaRPr lang="en-GB" sz="2400" b="1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58944" y="1706242"/>
            <a:ext cx="294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endParaRPr lang="en-GB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185091" y="4390447"/>
            <a:ext cx="148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b="1"/>
              <a:t>Nhận th</a:t>
            </a:r>
            <a:r>
              <a:rPr lang="vi-VN" b="1"/>
              <a:t>ư</a:t>
            </a:r>
            <a:endParaRPr lang="en-GB" b="1"/>
          </a:p>
        </p:txBody>
      </p:sp>
      <p:sp>
        <p:nvSpPr>
          <p:cNvPr id="23" name="文本框 3"/>
          <p:cNvSpPr txBox="1"/>
          <p:nvPr/>
        </p:nvSpPr>
        <p:spPr>
          <a:xfrm>
            <a:off x="19757" y="14068"/>
            <a:ext cx="465599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1. TH</a:t>
            </a:r>
            <a:r>
              <a:rPr lang="vi-VN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Ư</a:t>
            </a: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ĐIỆN TỬ</a:t>
            </a:r>
            <a:endParaRPr lang="zh-CN" altLang="en-US" sz="3200" b="1" dirty="0">
              <a:solidFill>
                <a:srgbClr val="145202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82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7" grpId="0"/>
      <p:bldP spid="30" grpId="0"/>
      <p:bldP spid="31" grpId="0"/>
      <p:bldP spid="32" grpId="0"/>
      <p:bldP spid="33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"/>
          <p:cNvSpPr txBox="1"/>
          <p:nvPr/>
        </p:nvSpPr>
        <p:spPr>
          <a:xfrm>
            <a:off x="19757" y="14068"/>
            <a:ext cx="465599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1. TH</a:t>
            </a:r>
            <a:r>
              <a:rPr lang="vi-VN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Ư</a:t>
            </a: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ĐIỆN TỬ</a:t>
            </a:r>
            <a:endParaRPr lang="zh-CN" altLang="en-US" sz="3200" b="1" dirty="0">
              <a:solidFill>
                <a:srgbClr val="145202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Graph depicting market share of most popular email client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43" y="1169286"/>
            <a:ext cx="4790040" cy="4119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18" y="484094"/>
            <a:ext cx="6695582" cy="5848998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896" y="1169286"/>
            <a:ext cx="5631801" cy="5163806"/>
          </a:xfrm>
          <a:prstGeom prst="rect">
            <a:avLst/>
          </a:prstGeom>
        </p:spPr>
      </p:pic>
      <p:sp>
        <p:nvSpPr>
          <p:cNvPr id="20" name="文本框 3"/>
          <p:cNvSpPr txBox="1"/>
          <p:nvPr/>
        </p:nvSpPr>
        <p:spPr>
          <a:xfrm>
            <a:off x="6304148" y="3082631"/>
            <a:ext cx="5080117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altLang="zh-CN" sz="2400" dirty="0" smtClean="0">
                <a:latin typeface="+mj-lt"/>
                <a:ea typeface="方正卡通简体" panose="03000509000000000000" pitchFamily="65" charset="-122"/>
              </a:rPr>
              <a:t>Người </a:t>
            </a:r>
            <a:r>
              <a:rPr lang="vi-VN" altLang="zh-CN" sz="2400" dirty="0">
                <a:latin typeface="+mj-lt"/>
                <a:ea typeface="方正卡通简体" panose="03000509000000000000" pitchFamily="65" charset="-122"/>
              </a:rPr>
              <a:t>sử dụng đăng ký với nhà cung cấp dịch vụ thư điện tử để mở tài khoản thư điện tử.</a:t>
            </a:r>
          </a:p>
        </p:txBody>
      </p:sp>
      <p:sp>
        <p:nvSpPr>
          <p:cNvPr id="21" name="文本框 2"/>
          <p:cNvSpPr txBox="1"/>
          <p:nvPr/>
        </p:nvSpPr>
        <p:spPr>
          <a:xfrm>
            <a:off x="355527" y="5442135"/>
            <a:ext cx="4671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Top dịch vụ th</a:t>
            </a:r>
            <a:r>
              <a:rPr lang="vi-VN" altLang="zh-CN" sz="2400" i="1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ư</a:t>
            </a:r>
            <a:r>
              <a:rPr lang="en-US" altLang="zh-CN" sz="2400" i="1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điện tử phổ biến nhất hiện nay</a:t>
            </a:r>
          </a:p>
        </p:txBody>
      </p:sp>
      <p:sp>
        <p:nvSpPr>
          <p:cNvPr id="2" name="Rectangle 1"/>
          <p:cNvSpPr/>
          <p:nvPr/>
        </p:nvSpPr>
        <p:spPr>
          <a:xfrm>
            <a:off x="6486525" y="1605532"/>
            <a:ext cx="4657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Để có tài khoản thư điện tử người sử dụng phải làm gì?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0" dur="4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91" y="-1961327"/>
            <a:ext cx="10809559" cy="1096039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0"/>
            <a:ext cx="465599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1. TH</a:t>
            </a:r>
            <a:r>
              <a:rPr lang="vi-VN" altLang="zh-CN" sz="3200" b="1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Ư</a:t>
            </a:r>
            <a:r>
              <a:rPr lang="en-US" altLang="zh-CN" sz="3200" b="1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ĐIỆN TỬ</a:t>
            </a:r>
            <a:endParaRPr lang="zh-CN" altLang="en-US" sz="3200" b="1">
              <a:solidFill>
                <a:srgbClr val="145202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44907" y="2815211"/>
            <a:ext cx="5539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VD: 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trunganh8112021@gmail.com</a:t>
            </a:r>
            <a:endParaRPr lang="en-GB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Left Brace 7"/>
          <p:cNvSpPr/>
          <p:nvPr/>
        </p:nvSpPr>
        <p:spPr>
          <a:xfrm rot="16200000">
            <a:off x="4657668" y="2134006"/>
            <a:ext cx="81678" cy="229622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5067" y="3535433"/>
            <a:ext cx="1791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vi-VN" altLang="zh-CN" sz="2000" i="1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ên đăng nhập</a:t>
            </a:r>
            <a:endParaRPr lang="en-GB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4520" y="3535432"/>
            <a:ext cx="2414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email</a:t>
            </a:r>
          </a:p>
        </p:txBody>
      </p:sp>
      <p:sp>
        <p:nvSpPr>
          <p:cNvPr id="5" name="文本框 2"/>
          <p:cNvSpPr txBox="1"/>
          <p:nvPr/>
        </p:nvSpPr>
        <p:spPr>
          <a:xfrm>
            <a:off x="2689412" y="1863842"/>
            <a:ext cx="5983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vi-VN" altLang="zh-CN" sz="2400">
                <a:latin typeface="+mj-lt"/>
                <a:ea typeface="方正卡通简体" panose="03000509000000000000" pitchFamily="65" charset="-122"/>
              </a:rPr>
              <a:t>Địa chỉ thư điện tử có dạng:</a:t>
            </a:r>
          </a:p>
          <a:p>
            <a:pPr algn="ctr"/>
            <a:r>
              <a:rPr lang="vi-VN" altLang="zh-CN" sz="2400" b="1">
                <a:solidFill>
                  <a:srgbClr val="E9007E"/>
                </a:solidFill>
                <a:latin typeface="+mj-lt"/>
                <a:ea typeface="方正卡通简体" panose="03000509000000000000" pitchFamily="65" charset="-122"/>
              </a:rPr>
              <a:t>&lt;</a:t>
            </a:r>
            <a:r>
              <a:rPr lang="en-US" altLang="zh-CN" sz="2400" b="1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vi-VN" altLang="zh-CN" sz="2400" b="1">
                <a:solidFill>
                  <a:srgbClr val="E9007E"/>
                </a:solidFill>
                <a:latin typeface="+mj-lt"/>
                <a:ea typeface="方正卡通简体" panose="03000509000000000000" pitchFamily="65" charset="-122"/>
              </a:rPr>
              <a:t>ên đăng nhập&gt;@&lt;địa chỉ dịch vụ email&gt;</a:t>
            </a:r>
          </a:p>
        </p:txBody>
      </p:sp>
      <p:sp>
        <p:nvSpPr>
          <p:cNvPr id="13" name="文本框 2"/>
          <p:cNvSpPr txBox="1"/>
          <p:nvPr/>
        </p:nvSpPr>
        <p:spPr>
          <a:xfrm>
            <a:off x="2754563" y="4072437"/>
            <a:ext cx="55273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2400">
                <a:latin typeface="+mj-lt"/>
                <a:ea typeface="方正卡通简体" panose="03000509000000000000" pitchFamily="65" charset="-122"/>
              </a:rPr>
              <a:t>* Tên đăng nhập: Người sử dụng tự chọn khi đăng ký </a:t>
            </a:r>
          </a:p>
          <a:p>
            <a:pPr algn="just"/>
            <a:r>
              <a:rPr lang="vi-VN" altLang="zh-CN" sz="2400">
                <a:latin typeface="+mj-lt"/>
                <a:ea typeface="方正卡通简体" panose="03000509000000000000" pitchFamily="65" charset="-122"/>
              </a:rPr>
              <a:t>* Địa chỉ </a:t>
            </a:r>
            <a:r>
              <a:rPr lang="en-US" altLang="zh-CN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 vụ email</a:t>
            </a:r>
            <a:r>
              <a:rPr lang="vi-VN" altLang="zh-CN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vi-VN" altLang="zh-CN" sz="2400">
                <a:latin typeface="+mj-lt"/>
                <a:ea typeface="方正卡通简体" panose="03000509000000000000" pitchFamily="65" charset="-122"/>
              </a:rPr>
              <a:t>Do nhà cung cấp dịch vụ quy định. </a:t>
            </a:r>
          </a:p>
          <a:p>
            <a:pPr algn="just"/>
            <a:r>
              <a:rPr lang="vi-VN" altLang="zh-CN" sz="2400">
                <a:latin typeface="+mj-lt"/>
                <a:ea typeface="方正卡通简体" panose="03000509000000000000" pitchFamily="65" charset="-122"/>
              </a:rPr>
              <a:t>* Mật khẩu: </a:t>
            </a:r>
            <a:r>
              <a:rPr lang="en-US" altLang="zh-CN" sz="240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vi-VN" altLang="zh-CN" sz="2400">
                <a:latin typeface="+mj-lt"/>
                <a:ea typeface="方正卡通简体" panose="03000509000000000000" pitchFamily="65" charset="-122"/>
              </a:rPr>
              <a:t>gười sử dụng tự chọn khi đăng kí. </a:t>
            </a:r>
          </a:p>
        </p:txBody>
      </p:sp>
      <p:sp>
        <p:nvSpPr>
          <p:cNvPr id="18" name="Left Brace 17"/>
          <p:cNvSpPr/>
          <p:nvPr/>
        </p:nvSpPr>
        <p:spPr>
          <a:xfrm rot="16200000">
            <a:off x="6723385" y="2686251"/>
            <a:ext cx="148571" cy="127341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88228" y="1204295"/>
            <a:ext cx="2887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NHÓM 2</a:t>
            </a:r>
            <a:r>
              <a:rPr lang="en-US" altLang="zh-CN" dirty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dirty="0" smtClean="0"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THƯ ĐIỆN TỬ CÓ DẠNG NHƯ THẾ NÀO?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1" grpId="0"/>
      <p:bldP spid="5" grpId="0"/>
      <p:bldP spid="13" grpId="0"/>
      <p:bldP spid="1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97" y="29196"/>
            <a:ext cx="7342805" cy="6210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Oval 14"/>
          <p:cNvSpPr/>
          <p:nvPr/>
        </p:nvSpPr>
        <p:spPr>
          <a:xfrm>
            <a:off x="296731" y="35623"/>
            <a:ext cx="1861624" cy="115355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email</a:t>
            </a:r>
            <a:endParaRPr lang="en-GB" sz="24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158355" y="612399"/>
            <a:ext cx="1613545" cy="162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21919" y="2142252"/>
            <a:ext cx="1861624" cy="115355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  <a:p>
            <a:pPr algn="ctr"/>
            <a:r>
              <a:rPr lang="en-US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endParaRPr lang="en-GB" sz="24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>
            <a:stCxn id="20" idx="6"/>
          </p:cNvCxnSpPr>
          <p:nvPr/>
        </p:nvCxnSpPr>
        <p:spPr>
          <a:xfrm flipV="1">
            <a:off x="1983543" y="2628900"/>
            <a:ext cx="1788357" cy="90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21919" y="4752381"/>
            <a:ext cx="2672862" cy="111659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 đính kèm</a:t>
            </a:r>
            <a:endParaRPr lang="en-GB" sz="24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>
            <a:stCxn id="24" idx="7"/>
          </p:cNvCxnSpPr>
          <p:nvPr/>
        </p:nvCxnSpPr>
        <p:spPr>
          <a:xfrm flipV="1">
            <a:off x="2403349" y="4381375"/>
            <a:ext cx="1368551" cy="5345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77035" y="6318763"/>
            <a:ext cx="7637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MỤC CHÍNH TRONG CẤU TRÚC EMAIL</a:t>
            </a:r>
            <a:endParaRPr lang="en-GB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9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4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46" r="30358"/>
          <a:stretch/>
        </p:blipFill>
        <p:spPr>
          <a:xfrm>
            <a:off x="2381478" y="29196"/>
            <a:ext cx="7429044" cy="6210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val 4"/>
          <p:cNvSpPr/>
          <p:nvPr/>
        </p:nvSpPr>
        <p:spPr>
          <a:xfrm>
            <a:off x="9312812" y="246640"/>
            <a:ext cx="2700997" cy="161778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chỉ email ng</a:t>
            </a:r>
            <a:r>
              <a:rPr lang="vi-VN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gửi</a:t>
            </a:r>
            <a:endParaRPr lang="en-GB" sz="24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159262" y="1554936"/>
            <a:ext cx="1420836" cy="9988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9312811" y="3862038"/>
            <a:ext cx="2700997" cy="161778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chỉ email ng</a:t>
            </a:r>
            <a:r>
              <a:rPr lang="vi-VN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</a:t>
            </a:r>
            <a:endParaRPr lang="en-GB" sz="24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941212" y="3172721"/>
            <a:ext cx="1788251" cy="9438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5472332" y="2606795"/>
            <a:ext cx="3397348" cy="29260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ounded Rectangle 38"/>
          <p:cNvSpPr/>
          <p:nvPr/>
        </p:nvSpPr>
        <p:spPr>
          <a:xfrm>
            <a:off x="5472332" y="3004346"/>
            <a:ext cx="2468880" cy="29145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277035" y="6318763"/>
            <a:ext cx="7637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MỤC CHÍNH TRONG CẤU TRÚC EMAIL</a:t>
            </a:r>
            <a:endParaRPr lang="en-GB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0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38" grpId="0" animBg="1"/>
      <p:bldP spid="38" grpId="1" animBg="1"/>
      <p:bldP spid="39" grpId="0" animBg="1"/>
      <p:bldP spid="39" grpId="1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062" y="4675081"/>
            <a:ext cx="2168341" cy="193413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46" y="1055504"/>
            <a:ext cx="1123810" cy="6571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0" y="1498712"/>
            <a:ext cx="1923809" cy="13523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32" y="3854500"/>
            <a:ext cx="466667" cy="59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65" y="5549883"/>
            <a:ext cx="638096" cy="6380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926" y="3854500"/>
            <a:ext cx="571429" cy="5714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610" y="6017026"/>
            <a:ext cx="690884" cy="5921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831" y="2452733"/>
            <a:ext cx="428572" cy="4952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403" y="5400703"/>
            <a:ext cx="342857" cy="34285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 rot="575804">
            <a:off x="3463808" y="1126969"/>
            <a:ext cx="559601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500" b="1" spc="-30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33000">
                      <a:srgbClr val="00B0F0"/>
                    </a:gs>
                    <a:gs pos="83000">
                      <a:srgbClr val="00B05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MỤC TIÊU</a:t>
            </a:r>
            <a:endParaRPr lang="zh-CN" altLang="en-US" sz="3500" b="1" spc="-300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33000">
                    <a:srgbClr val="00B0F0"/>
                  </a:gs>
                  <a:gs pos="83000">
                    <a:srgbClr val="00B050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 rot="559082">
            <a:off x="2994369" y="1912995"/>
            <a:ext cx="57191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- Nêu được những ưu, nhược điểm cơ bản của dịch vụ thư điện tử so với các phương thức liên lạc khác.</a:t>
            </a:r>
          </a:p>
          <a:p>
            <a:pPr algn="just"/>
            <a:r>
              <a:rPr lang="vi-VN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- Biết các chức năng chính của dịch vụ thư điện tử cung cấp.</a:t>
            </a:r>
          </a:p>
          <a:p>
            <a:pPr algn="just"/>
            <a:r>
              <a:rPr lang="vi-VN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- Biết cách đặt tên đăng nhập trong địa chỉ email khi đăng kí tài khoản thư điện tử.</a:t>
            </a:r>
          </a:p>
        </p:txBody>
      </p:sp>
      <p:sp>
        <p:nvSpPr>
          <p:cNvPr id="16" name="矩形 15"/>
          <p:cNvSpPr/>
          <p:nvPr/>
        </p:nvSpPr>
        <p:spPr>
          <a:xfrm>
            <a:off x="13164457" y="7141029"/>
            <a:ext cx="145142" cy="1451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21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94397" y="484578"/>
            <a:ext cx="10535399" cy="6453632"/>
          </a:xfrm>
          <a:prstGeom prst="rect">
            <a:avLst/>
          </a:prstGeom>
        </p:spPr>
      </p:pic>
      <p:pic>
        <p:nvPicPr>
          <p:cNvPr id="6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665364" y="2013703"/>
            <a:ext cx="1853184" cy="5055616"/>
          </a:xfrm>
          <a:prstGeom prst="rect">
            <a:avLst/>
          </a:prstGeom>
        </p:spPr>
      </p:pic>
      <p:pic>
        <p:nvPicPr>
          <p:cNvPr id="7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0" y="3567175"/>
            <a:ext cx="2497563" cy="33710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22176" y="2124449"/>
            <a:ext cx="7328647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altLang="zh-CN" sz="2400">
                <a:solidFill>
                  <a:srgbClr val="E9017E"/>
                </a:solidFill>
                <a:latin typeface="+mj-lt"/>
                <a:ea typeface="方正卡通简体" panose="03000509000000000000" pitchFamily="65" charset="-122"/>
              </a:rPr>
              <a:t>- Thư điện tử (email) là phương tiện gửi và nhận thông điệp qua mạng máy tính.</a:t>
            </a:r>
            <a:endParaRPr lang="en-US" altLang="zh-CN" sz="2400">
              <a:solidFill>
                <a:srgbClr val="E9017E"/>
              </a:solidFill>
              <a:latin typeface="+mj-lt"/>
              <a:ea typeface="方正卡通简体" panose="03000509000000000000" pitchFamily="65" charset="-122"/>
            </a:endParaRPr>
          </a:p>
          <a:p>
            <a:pPr algn="just">
              <a:lnSpc>
                <a:spcPct val="120000"/>
              </a:lnSpc>
            </a:pPr>
            <a:r>
              <a:rPr lang="vi-VN" altLang="zh-CN" sz="2400">
                <a:solidFill>
                  <a:srgbClr val="E9017E"/>
                </a:solidFill>
                <a:latin typeface="+mj-lt"/>
                <a:ea typeface="方正卡通简体" panose="03000509000000000000" pitchFamily="65" charset="-122"/>
              </a:rPr>
              <a:t>- Địa chỉ email có dạng:</a:t>
            </a:r>
          </a:p>
          <a:p>
            <a:pPr algn="ctr">
              <a:lnSpc>
                <a:spcPct val="120000"/>
              </a:lnSpc>
            </a:pPr>
            <a:r>
              <a:rPr lang="vi-VN" altLang="zh-CN" sz="2400" b="1">
                <a:solidFill>
                  <a:srgbClr val="0000CC"/>
                </a:solidFill>
                <a:latin typeface="+mj-lt"/>
                <a:ea typeface="方正卡通简体" panose="03000509000000000000" pitchFamily="65" charset="-122"/>
              </a:rPr>
              <a:t>&lt;</a:t>
            </a:r>
            <a:r>
              <a:rPr lang="en-US" altLang="zh-CN" sz="2400" b="1">
                <a:solidFill>
                  <a:srgbClr val="0000CC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vi-VN" altLang="zh-CN" sz="2400" b="1">
                <a:solidFill>
                  <a:srgbClr val="0000CC"/>
                </a:solidFill>
                <a:latin typeface="+mj-lt"/>
                <a:ea typeface="方正卡通简体" panose="03000509000000000000" pitchFamily="65" charset="-122"/>
              </a:rPr>
              <a:t>ên đăng nhập&gt;@&lt;địa chỉ dịch vụ email&gt;</a:t>
            </a:r>
          </a:p>
          <a:p>
            <a:pPr algn="just">
              <a:lnSpc>
                <a:spcPct val="120000"/>
              </a:lnSpc>
            </a:pPr>
            <a:r>
              <a:rPr lang="vi-VN" altLang="zh-CN" sz="2400">
                <a:solidFill>
                  <a:srgbClr val="E9017E"/>
                </a:solidFill>
                <a:latin typeface="+mj-lt"/>
                <a:ea typeface="方正卡通简体" panose="03000509000000000000" pitchFamily="65" charset="-122"/>
              </a:rPr>
              <a:t>- Các mục chính trong cấu trúc mẫu email:</a:t>
            </a:r>
          </a:p>
          <a:p>
            <a:pPr lvl="1" algn="just">
              <a:lnSpc>
                <a:spcPct val="120000"/>
              </a:lnSpc>
            </a:pPr>
            <a:r>
              <a:rPr lang="vi-VN" altLang="zh-CN" sz="2400">
                <a:solidFill>
                  <a:srgbClr val="E9017E"/>
                </a:solidFill>
                <a:latin typeface="+mj-lt"/>
                <a:ea typeface="方正卡通简体" panose="03000509000000000000" pitchFamily="65" charset="-122"/>
              </a:rPr>
              <a:t>+ Địa chỉ email</a:t>
            </a:r>
            <a:endParaRPr lang="en-US" altLang="zh-CN" sz="2400">
              <a:solidFill>
                <a:srgbClr val="E9017E"/>
              </a:solidFill>
              <a:latin typeface="+mj-lt"/>
              <a:ea typeface="方正卡通简体" panose="03000509000000000000" pitchFamily="65" charset="-122"/>
            </a:endParaRPr>
          </a:p>
          <a:p>
            <a:pPr lvl="1" algn="just">
              <a:lnSpc>
                <a:spcPct val="120000"/>
              </a:lnSpc>
            </a:pPr>
            <a:r>
              <a:rPr lang="vi-VN" altLang="zh-CN" sz="2400">
                <a:solidFill>
                  <a:srgbClr val="E9017E"/>
                </a:solidFill>
                <a:latin typeface="+mj-lt"/>
                <a:ea typeface="方正卡通简体" panose="03000509000000000000" pitchFamily="65" charset="-122"/>
              </a:rPr>
              <a:t>+ Chủ đề email</a:t>
            </a:r>
          </a:p>
          <a:p>
            <a:pPr lvl="1" algn="just">
              <a:lnSpc>
                <a:spcPct val="120000"/>
              </a:lnSpc>
            </a:pPr>
            <a:r>
              <a:rPr lang="vi-VN" altLang="zh-CN" sz="2400">
                <a:solidFill>
                  <a:srgbClr val="E9017E"/>
                </a:solidFill>
                <a:latin typeface="+mj-lt"/>
                <a:ea typeface="方正卡通简体" panose="03000509000000000000" pitchFamily="65" charset="-122"/>
              </a:rPr>
              <a:t>+ Nội dung email</a:t>
            </a:r>
          </a:p>
          <a:p>
            <a:pPr lvl="1" algn="just">
              <a:lnSpc>
                <a:spcPct val="120000"/>
              </a:lnSpc>
            </a:pPr>
            <a:r>
              <a:rPr lang="vi-VN" altLang="zh-CN" sz="2400">
                <a:solidFill>
                  <a:srgbClr val="E9017E"/>
                </a:solidFill>
                <a:latin typeface="+mj-lt"/>
                <a:ea typeface="方正卡通简体" panose="03000509000000000000" pitchFamily="65" charset="-122"/>
              </a:rPr>
              <a:t>+ Tệp đính kèm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9757" y="14068"/>
            <a:ext cx="465599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1. TH</a:t>
            </a:r>
            <a:r>
              <a:rPr lang="vi-VN" altLang="zh-CN" sz="3200" b="1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Ư</a:t>
            </a:r>
            <a:r>
              <a:rPr lang="en-US" altLang="zh-CN" sz="3200" b="1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ĐIỆN TỬ</a:t>
            </a:r>
            <a:endParaRPr lang="zh-CN" altLang="en-US" sz="3200" b="1">
              <a:solidFill>
                <a:srgbClr val="145202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2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557704"/>
            <a:ext cx="12192000" cy="266814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9757" y="4387"/>
            <a:ext cx="6076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 dirty="0" smtClean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. </a:t>
            </a: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LỢI ÍCH CỦA TH</a:t>
            </a:r>
            <a:r>
              <a:rPr lang="vi-VN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Ư</a:t>
            </a: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ĐIỆN TỬ</a:t>
            </a:r>
            <a:endParaRPr lang="zh-CN" altLang="en-US" sz="3200" b="1" dirty="0">
              <a:solidFill>
                <a:srgbClr val="145202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2" name="矩形: 圆角 1"/>
          <p:cNvSpPr/>
          <p:nvPr/>
        </p:nvSpPr>
        <p:spPr>
          <a:xfrm>
            <a:off x="3057880" y="782971"/>
            <a:ext cx="2174021" cy="1216977"/>
          </a:xfrm>
          <a:prstGeom prst="roundRect">
            <a:avLst/>
          </a:prstGeom>
          <a:solidFill>
            <a:srgbClr val="FF3B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矩形: 圆角 14"/>
          <p:cNvSpPr/>
          <p:nvPr/>
        </p:nvSpPr>
        <p:spPr>
          <a:xfrm>
            <a:off x="3057880" y="2082579"/>
            <a:ext cx="2174021" cy="1258891"/>
          </a:xfrm>
          <a:prstGeom prst="roundRect">
            <a:avLst/>
          </a:prstGeom>
          <a:solidFill>
            <a:srgbClr val="FB9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2" name="矩形 34"/>
          <p:cNvSpPr/>
          <p:nvPr/>
        </p:nvSpPr>
        <p:spPr>
          <a:xfrm>
            <a:off x="3122366" y="1048330"/>
            <a:ext cx="2027745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Chi phí cao</a:t>
            </a:r>
            <a:endParaRPr lang="zh-CN" altLang="en-US" sz="2400" dirty="0">
              <a:solidFill>
                <a:prstClr val="white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矩形 34"/>
          <p:cNvSpPr/>
          <p:nvPr/>
        </p:nvSpPr>
        <p:spPr>
          <a:xfrm>
            <a:off x="3131017" y="2174015"/>
            <a:ext cx="202774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Thời gian chuyển th</a:t>
            </a:r>
            <a:r>
              <a:rPr lang="vi-VN" altLang="zh-CN"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ư</a:t>
            </a:r>
            <a:r>
              <a:rPr lang="en-US" altLang="zh-CN"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dài</a:t>
            </a:r>
            <a:endParaRPr lang="zh-CN" altLang="en-US" sz="2400" dirty="0">
              <a:solidFill>
                <a:prstClr val="white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矩形: 圆角 15"/>
          <p:cNvSpPr/>
          <p:nvPr/>
        </p:nvSpPr>
        <p:spPr>
          <a:xfrm>
            <a:off x="7183013" y="782971"/>
            <a:ext cx="2174021" cy="1216977"/>
          </a:xfrm>
          <a:prstGeom prst="roundRect">
            <a:avLst/>
          </a:prstGeom>
          <a:solidFill>
            <a:srgbClr val="54A32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7" name="矩形: 圆角 16"/>
          <p:cNvSpPr/>
          <p:nvPr/>
        </p:nvSpPr>
        <p:spPr>
          <a:xfrm>
            <a:off x="7183013" y="2071583"/>
            <a:ext cx="2174021" cy="1269887"/>
          </a:xfrm>
          <a:prstGeom prst="roundRect">
            <a:avLst/>
          </a:prstGeom>
          <a:solidFill>
            <a:srgbClr val="B034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4" name="文本框 31"/>
          <p:cNvSpPr txBox="1"/>
          <p:nvPr/>
        </p:nvSpPr>
        <p:spPr>
          <a:xfrm>
            <a:off x="7285228" y="1092745"/>
            <a:ext cx="1969590" cy="5355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Chi phí thấp</a:t>
            </a:r>
            <a:endParaRPr lang="zh-CN" altLang="en-US" dirty="0"/>
          </a:p>
        </p:txBody>
      </p:sp>
      <p:sp>
        <p:nvSpPr>
          <p:cNvPr id="45" name="文本框 32"/>
          <p:cNvSpPr txBox="1"/>
          <p:nvPr/>
        </p:nvSpPr>
        <p:spPr>
          <a:xfrm>
            <a:off x="7257068" y="2181325"/>
            <a:ext cx="2000505" cy="9787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Thời gian gửi, nhận nhanh</a:t>
            </a:r>
            <a:endParaRPr lang="zh-CN" altLang="en-US" dirty="0"/>
          </a:p>
        </p:txBody>
      </p:sp>
      <p:sp>
        <p:nvSpPr>
          <p:cNvPr id="3" name="Right Arrow 2"/>
          <p:cNvSpPr/>
          <p:nvPr/>
        </p:nvSpPr>
        <p:spPr>
          <a:xfrm>
            <a:off x="5690503" y="5081830"/>
            <a:ext cx="1107963" cy="51111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ight Arrow 46"/>
          <p:cNvSpPr/>
          <p:nvPr/>
        </p:nvSpPr>
        <p:spPr>
          <a:xfrm>
            <a:off x="5690503" y="3772939"/>
            <a:ext cx="1107963" cy="51111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矩形: 圆角 1"/>
          <p:cNvSpPr/>
          <p:nvPr/>
        </p:nvSpPr>
        <p:spPr>
          <a:xfrm>
            <a:off x="3057880" y="3432906"/>
            <a:ext cx="2174021" cy="1216977"/>
          </a:xfrm>
          <a:prstGeom prst="roundRect">
            <a:avLst/>
          </a:prstGeom>
          <a:solidFill>
            <a:srgbClr val="FF3B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9" name="矩形 34"/>
          <p:cNvSpPr/>
          <p:nvPr/>
        </p:nvSpPr>
        <p:spPr>
          <a:xfrm>
            <a:off x="3053267" y="3541250"/>
            <a:ext cx="202774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Số l</a:t>
            </a:r>
            <a:r>
              <a:rPr lang="vi-VN" altLang="zh-CN"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ượn</a:t>
            </a:r>
            <a:r>
              <a:rPr lang="en-US" altLang="zh-CN"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g th</a:t>
            </a:r>
            <a:r>
              <a:rPr lang="vi-VN" altLang="zh-CN"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ư</a:t>
            </a:r>
            <a:r>
              <a:rPr lang="en-US" altLang="zh-CN"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hạn chế</a:t>
            </a:r>
            <a:endParaRPr lang="zh-CN" altLang="en-US" sz="2400" dirty="0">
              <a:solidFill>
                <a:prstClr val="white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矩形: 圆角 14"/>
          <p:cNvSpPr/>
          <p:nvPr/>
        </p:nvSpPr>
        <p:spPr>
          <a:xfrm>
            <a:off x="3057880" y="4741319"/>
            <a:ext cx="2174021" cy="1258891"/>
          </a:xfrm>
          <a:prstGeom prst="roundRect">
            <a:avLst/>
          </a:prstGeom>
          <a:solidFill>
            <a:srgbClr val="FB9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3" name="矩形 34"/>
          <p:cNvSpPr/>
          <p:nvPr/>
        </p:nvSpPr>
        <p:spPr>
          <a:xfrm>
            <a:off x="3131017" y="4672634"/>
            <a:ext cx="202774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400" dirty="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altLang="zh-CN" sz="2400" dirty="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2400" dirty="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chuyển</a:t>
            </a:r>
            <a:r>
              <a:rPr lang="en-US" altLang="zh-CN" sz="2400" dirty="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nhầm</a:t>
            </a:r>
            <a:r>
              <a:rPr lang="en-US" altLang="zh-CN" sz="2400" dirty="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thất</a:t>
            </a:r>
            <a:r>
              <a:rPr lang="en-US" altLang="zh-CN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lạc</a:t>
            </a:r>
            <a:r>
              <a:rPr lang="en-US" altLang="zh-CN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…</a:t>
            </a:r>
            <a:endParaRPr lang="zh-CN" altLang="en-US" sz="2400" dirty="0">
              <a:solidFill>
                <a:prstClr val="white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4" name="Right Arrow 53"/>
          <p:cNvSpPr/>
          <p:nvPr/>
        </p:nvSpPr>
        <p:spPr>
          <a:xfrm>
            <a:off x="5653475" y="1110484"/>
            <a:ext cx="1107963" cy="51111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ight Arrow 54"/>
          <p:cNvSpPr/>
          <p:nvPr/>
        </p:nvSpPr>
        <p:spPr>
          <a:xfrm>
            <a:off x="5690503" y="2407820"/>
            <a:ext cx="1107963" cy="51111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矩形: 圆角 15"/>
          <p:cNvSpPr/>
          <p:nvPr/>
        </p:nvSpPr>
        <p:spPr>
          <a:xfrm>
            <a:off x="7183013" y="3420010"/>
            <a:ext cx="2174021" cy="1216977"/>
          </a:xfrm>
          <a:prstGeom prst="roundRect">
            <a:avLst/>
          </a:prstGeom>
          <a:solidFill>
            <a:srgbClr val="54A32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7" name="文本框 31"/>
          <p:cNvSpPr txBox="1"/>
          <p:nvPr/>
        </p:nvSpPr>
        <p:spPr>
          <a:xfrm>
            <a:off x="7207083" y="3552029"/>
            <a:ext cx="2125880" cy="9787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Có thể gửi cho nhiều ng</a:t>
            </a:r>
            <a:r>
              <a:rPr lang="vi-VN" altLang="zh-CN"/>
              <a:t>ư</a:t>
            </a:r>
            <a:r>
              <a:rPr lang="en-US" altLang="zh-CN"/>
              <a:t>ời</a:t>
            </a:r>
            <a:endParaRPr lang="zh-CN" altLang="en-US" dirty="0"/>
          </a:p>
        </p:txBody>
      </p:sp>
      <p:sp>
        <p:nvSpPr>
          <p:cNvPr id="58" name="矩形: 圆角 16"/>
          <p:cNvSpPr/>
          <p:nvPr/>
        </p:nvSpPr>
        <p:spPr>
          <a:xfrm>
            <a:off x="7158942" y="4738283"/>
            <a:ext cx="2174021" cy="1269887"/>
          </a:xfrm>
          <a:prstGeom prst="roundRect">
            <a:avLst/>
          </a:prstGeom>
          <a:solidFill>
            <a:srgbClr val="B034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9" name="文本框 32"/>
          <p:cNvSpPr txBox="1"/>
          <p:nvPr/>
        </p:nvSpPr>
        <p:spPr>
          <a:xfrm>
            <a:off x="7232997" y="4848025"/>
            <a:ext cx="2000505" cy="9787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L</a:t>
            </a:r>
            <a:r>
              <a:rPr lang="vi-VN" altLang="zh-CN"/>
              <a:t>ư</a:t>
            </a:r>
            <a:r>
              <a:rPr lang="en-US" altLang="zh-CN"/>
              <a:t>u trữ và tìm kiếm dễ dàng</a:t>
            </a:r>
            <a:endParaRPr lang="zh-CN" altLang="en-US" dirty="0"/>
          </a:p>
        </p:txBody>
      </p:sp>
      <p:pic>
        <p:nvPicPr>
          <p:cNvPr id="61" name="Picture 4" descr="Writing Letter Stock Illustrations – 96,595 Writing Letter Stock  Illustrations, Vectors &amp;amp; Clipart - Dreamsti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28" y="2019770"/>
            <a:ext cx="2791742" cy="232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N_student-at-desk-sending-email-clipart.jpg (220×21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940" y="1920961"/>
            <a:ext cx="2411152" cy="237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49718" y="4299234"/>
            <a:ext cx="2233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0">
                <a:solidFill>
                  <a:srgbClr val="E9007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 vụ th</a:t>
            </a:r>
            <a:r>
              <a:rPr lang="vi-VN" sz="2400" b="1" kern="0">
                <a:solidFill>
                  <a:srgbClr val="E9007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kern="0">
                <a:solidFill>
                  <a:srgbClr val="E9007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truyền thống</a:t>
            </a:r>
            <a:endParaRPr lang="en-GB" sz="2400" b="1" kern="0">
              <a:solidFill>
                <a:srgbClr val="E9007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657636" y="4347385"/>
            <a:ext cx="2233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0">
                <a:solidFill>
                  <a:srgbClr val="E9007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 vụ th</a:t>
            </a:r>
            <a:r>
              <a:rPr lang="vi-VN" sz="2400" b="1" kern="0">
                <a:solidFill>
                  <a:srgbClr val="E9007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kern="0">
                <a:solidFill>
                  <a:srgbClr val="E9007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điện tử</a:t>
            </a:r>
            <a:endParaRPr lang="en-GB" sz="2400" b="1" kern="0">
              <a:solidFill>
                <a:srgbClr val="E9007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9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2" grpId="0"/>
      <p:bldP spid="34" grpId="0"/>
      <p:bldP spid="36" grpId="0" animBg="1"/>
      <p:bldP spid="37" grpId="0" animBg="1"/>
      <p:bldP spid="44" grpId="0"/>
      <p:bldP spid="45" grpId="0"/>
      <p:bldP spid="3" grpId="0" animBg="1"/>
      <p:bldP spid="47" grpId="0" animBg="1"/>
      <p:bldP spid="48" grpId="0" animBg="1"/>
      <p:bldP spid="49" grpId="0"/>
      <p:bldP spid="52" grpId="0" animBg="1"/>
      <p:bldP spid="53" grpId="0"/>
      <p:bldP spid="54" grpId="0" animBg="1"/>
      <p:bldP spid="55" grpId="0" animBg="1"/>
      <p:bldP spid="56" grpId="0" animBg="1"/>
      <p:bldP spid="57" grpId="0"/>
      <p:bldP spid="58" grpId="0" animBg="1"/>
      <p:bldP spid="59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9757" y="4387"/>
            <a:ext cx="6076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 dirty="0" smtClean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. </a:t>
            </a: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LỢI ÍCH CỦA TH</a:t>
            </a:r>
            <a:r>
              <a:rPr lang="vi-VN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Ư</a:t>
            </a: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ĐIỆN TỬ</a:t>
            </a:r>
            <a:endParaRPr lang="zh-CN" altLang="en-US" sz="3200" b="1" dirty="0">
              <a:solidFill>
                <a:srgbClr val="145202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2" name="矩形: 圆角 1"/>
          <p:cNvSpPr/>
          <p:nvPr/>
        </p:nvSpPr>
        <p:spPr>
          <a:xfrm>
            <a:off x="3049230" y="977561"/>
            <a:ext cx="2174021" cy="2044775"/>
          </a:xfrm>
          <a:prstGeom prst="roundRect">
            <a:avLst/>
          </a:prstGeom>
          <a:solidFill>
            <a:srgbClr val="FF3B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矩形: 圆角 14"/>
          <p:cNvSpPr/>
          <p:nvPr/>
        </p:nvSpPr>
        <p:spPr>
          <a:xfrm>
            <a:off x="3049229" y="3407013"/>
            <a:ext cx="2174021" cy="2044776"/>
          </a:xfrm>
          <a:prstGeom prst="roundRect">
            <a:avLst/>
          </a:prstGeom>
          <a:solidFill>
            <a:srgbClr val="FB9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2" name="矩形 34"/>
          <p:cNvSpPr/>
          <p:nvPr/>
        </p:nvSpPr>
        <p:spPr>
          <a:xfrm>
            <a:off x="3122366" y="1048330"/>
            <a:ext cx="2027745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Có thể chuyển th</a:t>
            </a:r>
            <a:r>
              <a:rPr lang="vi-VN" altLang="zh-CN"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ư</a:t>
            </a:r>
            <a:r>
              <a:rPr lang="en-US" altLang="zh-CN"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bằng các ph</a:t>
            </a:r>
            <a:r>
              <a:rPr lang="vi-VN" altLang="zh-CN"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ươ</a:t>
            </a:r>
            <a:r>
              <a:rPr lang="en-US" altLang="zh-CN"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ng tiện khác nhau</a:t>
            </a:r>
            <a:endParaRPr lang="zh-CN" altLang="en-US" sz="2400" dirty="0">
              <a:solidFill>
                <a:prstClr val="white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矩形 34"/>
          <p:cNvSpPr/>
          <p:nvPr/>
        </p:nvSpPr>
        <p:spPr>
          <a:xfrm>
            <a:off x="3122366" y="3498449"/>
            <a:ext cx="2027745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Viết trên giấy, vải…, kèm vật liệu hàm chứa ý nghĩa</a:t>
            </a:r>
            <a:endParaRPr lang="zh-CN" altLang="en-US" sz="2400" dirty="0">
              <a:solidFill>
                <a:prstClr val="white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矩形: 圆角 15"/>
          <p:cNvSpPr/>
          <p:nvPr/>
        </p:nvSpPr>
        <p:spPr>
          <a:xfrm>
            <a:off x="7220154" y="977560"/>
            <a:ext cx="2174021" cy="2044776"/>
          </a:xfrm>
          <a:prstGeom prst="roundRect">
            <a:avLst/>
          </a:prstGeom>
          <a:solidFill>
            <a:srgbClr val="54A32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7" name="矩形: 圆角 16"/>
          <p:cNvSpPr/>
          <p:nvPr/>
        </p:nvSpPr>
        <p:spPr>
          <a:xfrm>
            <a:off x="7220154" y="3407013"/>
            <a:ext cx="2174021" cy="2044776"/>
          </a:xfrm>
          <a:prstGeom prst="roundRect">
            <a:avLst/>
          </a:prstGeom>
          <a:solidFill>
            <a:srgbClr val="B034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4" name="文本框 31"/>
          <p:cNvSpPr txBox="1"/>
          <p:nvPr/>
        </p:nvSpPr>
        <p:spPr>
          <a:xfrm>
            <a:off x="7490187" y="1142553"/>
            <a:ext cx="1617767" cy="14219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Gửi th</a:t>
            </a:r>
            <a:r>
              <a:rPr lang="vi-VN" altLang="zh-CN"/>
              <a:t>ư</a:t>
            </a:r>
            <a:r>
              <a:rPr lang="en-US" altLang="zh-CN"/>
              <a:t> qua kết nối Internet</a:t>
            </a:r>
            <a:endParaRPr lang="zh-CN" altLang="en-US" dirty="0"/>
          </a:p>
        </p:txBody>
      </p:sp>
      <p:sp>
        <p:nvSpPr>
          <p:cNvPr id="45" name="文本框 32"/>
          <p:cNvSpPr txBox="1"/>
          <p:nvPr/>
        </p:nvSpPr>
        <p:spPr>
          <a:xfrm>
            <a:off x="7306911" y="3477782"/>
            <a:ext cx="2000505" cy="18651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40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Có thể gửi kèm các tệp văn bản, âm thanh…</a:t>
            </a:r>
            <a:endParaRPr lang="zh-CN" altLang="en-US" dirty="0"/>
          </a:p>
        </p:txBody>
      </p:sp>
      <p:sp>
        <p:nvSpPr>
          <p:cNvPr id="3" name="Right Arrow 2"/>
          <p:cNvSpPr/>
          <p:nvPr/>
        </p:nvSpPr>
        <p:spPr>
          <a:xfrm>
            <a:off x="5690503" y="1747348"/>
            <a:ext cx="1107963" cy="51111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ight Arrow 46"/>
          <p:cNvSpPr/>
          <p:nvPr/>
        </p:nvSpPr>
        <p:spPr>
          <a:xfrm>
            <a:off x="5690503" y="4154786"/>
            <a:ext cx="1107963" cy="51111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430581" y="746727"/>
            <a:ext cx="169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>
                <a:latin typeface="+mj-lt"/>
              </a:rPr>
              <a:t>* </a:t>
            </a:r>
            <a:r>
              <a:rPr lang="vi-VN" sz="2400" b="1" kern="0">
                <a:latin typeface="+mj-lt"/>
              </a:rPr>
              <a:t>Ư</a:t>
            </a:r>
            <a:r>
              <a:rPr lang="en-US" sz="24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b="1" kern="0">
                <a:latin typeface="+mj-lt"/>
              </a:rPr>
              <a:t> </a:t>
            </a:r>
            <a:r>
              <a:rPr lang="en-US" sz="24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điểm:</a:t>
            </a:r>
            <a:endParaRPr lang="en-GB" sz="24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Writing Letter Stock Illustrations – 96,595 Writing Letter Stock  Illustrations, Vectors &amp;amp; Clipart - Dreamsti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28" y="2019770"/>
            <a:ext cx="2791742" cy="232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N_student-at-desk-sending-email-clipart.jpg (220×21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511" y="1833199"/>
            <a:ext cx="2411152" cy="237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49718" y="4299234"/>
            <a:ext cx="2233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0">
                <a:solidFill>
                  <a:srgbClr val="E9007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 vụ th</a:t>
            </a:r>
            <a:r>
              <a:rPr lang="vi-VN" sz="2400" b="1" kern="0">
                <a:solidFill>
                  <a:srgbClr val="E9007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kern="0">
                <a:solidFill>
                  <a:srgbClr val="E9007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truyền thống</a:t>
            </a:r>
            <a:endParaRPr lang="en-GB" sz="2400" b="1" kern="0">
              <a:solidFill>
                <a:srgbClr val="E9007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57636" y="4299234"/>
            <a:ext cx="2233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0">
                <a:solidFill>
                  <a:srgbClr val="E9007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 vụ th</a:t>
            </a:r>
            <a:r>
              <a:rPr lang="vi-VN" sz="2400" b="1" kern="0">
                <a:solidFill>
                  <a:srgbClr val="E9007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kern="0">
                <a:solidFill>
                  <a:srgbClr val="E9007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điện tử</a:t>
            </a:r>
            <a:endParaRPr lang="en-GB" sz="2400" b="1" kern="0">
              <a:solidFill>
                <a:srgbClr val="E9007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31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2" grpId="0"/>
      <p:bldP spid="34" grpId="0"/>
      <p:bldP spid="36" grpId="0" animBg="1"/>
      <p:bldP spid="37" grpId="0" animBg="1"/>
      <p:bldP spid="44" grpId="0"/>
      <p:bldP spid="45" grpId="0"/>
      <p:bldP spid="3" grpId="0" animBg="1"/>
      <p:bldP spid="47" grpId="0" animBg="1"/>
      <p:bldP spid="19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86285" y="830997"/>
            <a:ext cx="10554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000" dirty="0" smtClean="0">
                <a:latin typeface="Times New Roman (Headings)"/>
                <a:ea typeface="方正卡通简体" panose="03000509000000000000" pitchFamily="65" charset="-122"/>
              </a:rPr>
              <a:t>-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Thư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có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thể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chứa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virut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làm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cho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máy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tính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và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các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thiết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bị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điện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bị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lây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nhiễm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virut</a:t>
            </a:r>
            <a:endParaRPr lang="en-US" altLang="zh-CN" sz="2000" dirty="0" smtClean="0">
              <a:latin typeface="Times New Roman (Headings)"/>
              <a:ea typeface="方正卡通简体" panose="03000509000000000000" pitchFamily="65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-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Có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những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thư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giả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mạo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,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thư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lừa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đảo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.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Không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nên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mở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thư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khi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không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biết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người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gửi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-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Thư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có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thể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là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thư</a:t>
            </a:r>
            <a:r>
              <a:rPr lang="en-US" altLang="zh-CN" sz="2000" dirty="0" smtClean="0">
                <a:latin typeface="Times New Roman (Headings)"/>
                <a:ea typeface="方正卡通简体" panose="03000509000000000000" pitchFamily="65" charset="-122"/>
              </a:rPr>
              <a:t> </a:t>
            </a:r>
            <a:r>
              <a:rPr lang="en-US" altLang="zh-CN" sz="2000" dirty="0" err="1" smtClean="0">
                <a:latin typeface="Times New Roman (Headings)"/>
                <a:ea typeface="方正卡通简体" panose="03000509000000000000" pitchFamily="65" charset="-122"/>
              </a:rPr>
              <a:t>rác</a:t>
            </a:r>
            <a:r>
              <a:rPr lang="en-US" altLang="zh-CN" sz="2000" dirty="0">
                <a:latin typeface="Times New Roman (Headings)"/>
                <a:ea typeface="方正卡通简体" panose="03000509000000000000" pitchFamily="65" charset="-122"/>
              </a:rPr>
              <a:t>.</a:t>
            </a:r>
            <a:endParaRPr lang="zh-CN" altLang="en-US" sz="2000" dirty="0">
              <a:latin typeface="Times New Roman (Headings)"/>
              <a:ea typeface="方正卡通简体" panose="03000509000000000000" pitchFamily="65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-1" y="0"/>
            <a:ext cx="11146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3200" b="1" dirty="0" smtClean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. </a:t>
            </a: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MẶT TRÁI VÀ L</a:t>
            </a:r>
            <a:r>
              <a:rPr lang="vi-VN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Ư</a:t>
            </a: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U Ý KHI SỬ DỤNG TH</a:t>
            </a:r>
            <a:r>
              <a:rPr lang="vi-VN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Ư</a:t>
            </a: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ĐIỆN TỬ</a:t>
            </a:r>
            <a:endParaRPr lang="zh-CN" altLang="en-US" sz="3200" b="1" dirty="0">
              <a:solidFill>
                <a:srgbClr val="145202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75" y="3647956"/>
            <a:ext cx="3649688" cy="28287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406" y="4032504"/>
            <a:ext cx="3773594" cy="2825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03" y="3839622"/>
            <a:ext cx="3831399" cy="2825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1621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352"/>
            <a:ext cx="11909958" cy="5312228"/>
          </a:xfrm>
          <a:prstGeom prst="rect">
            <a:avLst/>
          </a:prstGeom>
        </p:spPr>
      </p:pic>
      <p:pic>
        <p:nvPicPr>
          <p:cNvPr id="6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665364" y="2013703"/>
            <a:ext cx="1853184" cy="5055616"/>
          </a:xfrm>
          <a:prstGeom prst="rect">
            <a:avLst/>
          </a:prstGeom>
        </p:spPr>
      </p:pic>
      <p:pic>
        <p:nvPicPr>
          <p:cNvPr id="7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949824" y="3538694"/>
            <a:ext cx="2497563" cy="33710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77901" y="2747473"/>
            <a:ext cx="74225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>
                <a:solidFill>
                  <a:srgbClr val="E9017E"/>
                </a:solidFill>
                <a:latin typeface="+mj-lt"/>
                <a:ea typeface="方正卡通简体" panose="03000509000000000000" pitchFamily="65" charset="-122"/>
              </a:rPr>
              <a:t>Cần cảnh giác khi sử dụng email vì ta có thể gặp các vấn đề như: Máy tính bị lây nhiễm virus, thư giả mạo, lừa đảo, thư rác.</a:t>
            </a:r>
            <a:endParaRPr lang="zh-CN" altLang="en-US" sz="2800">
              <a:solidFill>
                <a:srgbClr val="E9017E"/>
              </a:solidFill>
              <a:latin typeface="+mj-lt"/>
              <a:ea typeface="方正卡通简体" panose="03000509000000000000" pitchFamily="65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1" y="0"/>
            <a:ext cx="11146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3200" b="1" dirty="0" smtClean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. </a:t>
            </a: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MẶT TRÁI VÀ L</a:t>
            </a:r>
            <a:r>
              <a:rPr lang="vi-VN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Ư</a:t>
            </a: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U Ý KHI SỬ DỤNG TH</a:t>
            </a:r>
            <a:r>
              <a:rPr lang="vi-VN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Ư</a:t>
            </a: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ĐIỆN TỬ</a:t>
            </a:r>
            <a:endParaRPr lang="zh-CN" altLang="en-US" sz="3200" b="1" dirty="0">
              <a:solidFill>
                <a:srgbClr val="145202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71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Freeform 9"/>
          <p:cNvSpPr/>
          <p:nvPr/>
        </p:nvSpPr>
        <p:spPr bwMode="auto">
          <a:xfrm>
            <a:off x="-1196088" y="-982812"/>
            <a:ext cx="14466681" cy="8471504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96686" y="3775454"/>
            <a:ext cx="704426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2206171" y="3252940"/>
            <a:ext cx="1045028" cy="1045028"/>
            <a:chOff x="1901371" y="3252940"/>
            <a:chExt cx="1045028" cy="1045028"/>
          </a:xfrm>
        </p:grpSpPr>
        <p:sp>
          <p:nvSpPr>
            <p:cNvPr id="2" name="菱形 1"/>
            <p:cNvSpPr/>
            <p:nvPr/>
          </p:nvSpPr>
          <p:spPr>
            <a:xfrm>
              <a:off x="1901371" y="3252940"/>
              <a:ext cx="1045028" cy="1045028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2206171" y="3557740"/>
              <a:ext cx="435429" cy="435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451048" y="3252940"/>
            <a:ext cx="1045028" cy="1045028"/>
            <a:chOff x="1901371" y="3252940"/>
            <a:chExt cx="1045028" cy="1045028"/>
          </a:xfrm>
        </p:grpSpPr>
        <p:sp>
          <p:nvSpPr>
            <p:cNvPr id="18" name="菱形 17"/>
            <p:cNvSpPr/>
            <p:nvPr/>
          </p:nvSpPr>
          <p:spPr>
            <a:xfrm>
              <a:off x="1901371" y="3252940"/>
              <a:ext cx="1045028" cy="1045028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2206171" y="3557740"/>
              <a:ext cx="435429" cy="435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695925" y="3252940"/>
            <a:ext cx="1045028" cy="1045028"/>
            <a:chOff x="1901371" y="3252940"/>
            <a:chExt cx="1045028" cy="1045028"/>
          </a:xfrm>
        </p:grpSpPr>
        <p:sp>
          <p:nvSpPr>
            <p:cNvPr id="21" name="菱形 20"/>
            <p:cNvSpPr/>
            <p:nvPr/>
          </p:nvSpPr>
          <p:spPr>
            <a:xfrm>
              <a:off x="1901371" y="3252940"/>
              <a:ext cx="1045028" cy="1045028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2206171" y="3557740"/>
              <a:ext cx="435429" cy="435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119707" y="4562433"/>
            <a:ext cx="116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kern="0">
                <a:solidFill>
                  <a:srgbClr val="FF3B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vi-VN" altLang="zh-CN" b="1" kern="0">
                <a:solidFill>
                  <a:srgbClr val="FF3B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ƯỚC</a:t>
            </a:r>
            <a:r>
              <a:rPr lang="en-US" altLang="zh-CN" b="1" kern="0">
                <a:solidFill>
                  <a:srgbClr val="FF3B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</a:t>
            </a:r>
            <a:endParaRPr lang="zh-CN" altLang="en-US" b="1" kern="0" dirty="0">
              <a:solidFill>
                <a:srgbClr val="FF3B65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2546073" y="4997356"/>
            <a:ext cx="3198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1354243" y="1802521"/>
            <a:ext cx="2493020" cy="9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>
                <a:solidFill>
                  <a:srgbClr val="E9007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Truy cập vào trang </a:t>
            </a:r>
            <a:r>
              <a:rPr lang="en-US" altLang="zh-CN" sz="2400" b="1">
                <a:solidFill>
                  <a:srgbClr val="E9007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gmail.com</a:t>
            </a:r>
            <a:endParaRPr lang="en-US" altLang="zh-CN" sz="2400" b="1" dirty="0">
              <a:solidFill>
                <a:srgbClr val="E9007E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443707" y="4562433"/>
            <a:ext cx="1044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>
                <a:solidFill>
                  <a:srgbClr val="54A3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vi-VN" altLang="zh-CN" b="1">
                <a:solidFill>
                  <a:srgbClr val="54A3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ƯỚC</a:t>
            </a:r>
            <a:r>
              <a:rPr lang="en-US" altLang="zh-CN" b="1">
                <a:solidFill>
                  <a:srgbClr val="54A3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</a:t>
            </a:r>
            <a:endParaRPr lang="zh-CN" altLang="en-US" b="1" dirty="0">
              <a:solidFill>
                <a:srgbClr val="54A32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4810640" y="4997356"/>
            <a:ext cx="319827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3847263" y="1842365"/>
            <a:ext cx="2136958" cy="9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>
                <a:solidFill>
                  <a:srgbClr val="E9007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Thực hiện theo h</a:t>
            </a:r>
            <a:r>
              <a:rPr lang="vi-VN" altLang="zh-CN" sz="2400">
                <a:solidFill>
                  <a:srgbClr val="E9007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ướn</a:t>
            </a:r>
            <a:r>
              <a:rPr lang="en-US" altLang="zh-CN" sz="2400">
                <a:solidFill>
                  <a:srgbClr val="E9007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g dẫn</a:t>
            </a:r>
            <a:endParaRPr lang="en-US" altLang="zh-CN" sz="2400" dirty="0">
              <a:solidFill>
                <a:srgbClr val="E9007E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626959" y="4562433"/>
            <a:ext cx="1254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>
                <a:solidFill>
                  <a:srgbClr val="54A3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vi-VN" altLang="zh-CN" b="1">
                <a:solidFill>
                  <a:srgbClr val="54A3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ƯỚC</a:t>
            </a:r>
            <a:r>
              <a:rPr lang="en-US" altLang="zh-CN" b="1">
                <a:solidFill>
                  <a:srgbClr val="54A3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</a:t>
            </a:r>
            <a:endParaRPr lang="zh-CN" altLang="en-US" b="1" dirty="0">
              <a:solidFill>
                <a:srgbClr val="54A32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7075207" y="4997356"/>
            <a:ext cx="319827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5934253" y="1851038"/>
            <a:ext cx="244735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>
                <a:solidFill>
                  <a:srgbClr val="E9007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Nhập </a:t>
            </a:r>
            <a:r>
              <a:rPr lang="vi-VN" altLang="zh-CN" sz="2400">
                <a:solidFill>
                  <a:srgbClr val="E9007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họ tên, tên người dùng, mật khẩu, </a:t>
            </a:r>
            <a:r>
              <a:rPr lang="en-US" altLang="zh-CN" sz="2400">
                <a:solidFill>
                  <a:srgbClr val="E9007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SĐT</a:t>
            </a:r>
            <a:endParaRPr lang="zh-CN" altLang="en-US" sz="2400" dirty="0">
              <a:solidFill>
                <a:srgbClr val="E9007E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4" name="文本框 3"/>
          <p:cNvSpPr txBox="1"/>
          <p:nvPr/>
        </p:nvSpPr>
        <p:spPr>
          <a:xfrm>
            <a:off x="19757" y="4387"/>
            <a:ext cx="541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4. </a:t>
            </a: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SỬ DỤNG TH</a:t>
            </a:r>
            <a:r>
              <a:rPr lang="vi-VN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Ư</a:t>
            </a: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ĐIỆN TỬ</a:t>
            </a:r>
            <a:endParaRPr lang="zh-CN" altLang="en-US" sz="3200" b="1" dirty="0">
              <a:solidFill>
                <a:srgbClr val="145202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5" name="文本框 3"/>
          <p:cNvSpPr txBox="1"/>
          <p:nvPr/>
        </p:nvSpPr>
        <p:spPr>
          <a:xfrm>
            <a:off x="1498556" y="595859"/>
            <a:ext cx="61418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b="1">
                <a:solidFill>
                  <a:srgbClr val="E901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a) Tạo tài khoản th</a:t>
            </a:r>
            <a:r>
              <a:rPr lang="vi-VN" altLang="zh-CN" sz="2800" b="1">
                <a:solidFill>
                  <a:srgbClr val="E901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ư</a:t>
            </a:r>
            <a:r>
              <a:rPr lang="en-US" altLang="zh-CN" sz="2800" b="1">
                <a:solidFill>
                  <a:srgbClr val="E901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điện tử</a:t>
            </a:r>
          </a:p>
        </p:txBody>
      </p:sp>
      <p:pic>
        <p:nvPicPr>
          <p:cNvPr id="45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210883"/>
            <a:ext cx="12192000" cy="266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0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4" grpId="0"/>
      <p:bldP spid="36" grpId="0"/>
      <p:bldP spid="38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Freeform 9"/>
          <p:cNvSpPr/>
          <p:nvPr/>
        </p:nvSpPr>
        <p:spPr bwMode="auto">
          <a:xfrm>
            <a:off x="-1196088" y="-982812"/>
            <a:ext cx="14466681" cy="8471504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96686" y="3775454"/>
            <a:ext cx="107986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2206171" y="3252940"/>
            <a:ext cx="1045028" cy="1045028"/>
            <a:chOff x="1901371" y="3252940"/>
            <a:chExt cx="1045028" cy="1045028"/>
          </a:xfrm>
        </p:grpSpPr>
        <p:sp>
          <p:nvSpPr>
            <p:cNvPr id="2" name="菱形 1"/>
            <p:cNvSpPr/>
            <p:nvPr/>
          </p:nvSpPr>
          <p:spPr>
            <a:xfrm>
              <a:off x="1901371" y="3252940"/>
              <a:ext cx="1045028" cy="1045028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2206171" y="3557740"/>
              <a:ext cx="435429" cy="435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451048" y="3252940"/>
            <a:ext cx="1045028" cy="1045028"/>
            <a:chOff x="1901371" y="3252940"/>
            <a:chExt cx="1045028" cy="1045028"/>
          </a:xfrm>
        </p:grpSpPr>
        <p:sp>
          <p:nvSpPr>
            <p:cNvPr id="18" name="菱形 17"/>
            <p:cNvSpPr/>
            <p:nvPr/>
          </p:nvSpPr>
          <p:spPr>
            <a:xfrm>
              <a:off x="1901371" y="3252940"/>
              <a:ext cx="1045028" cy="1045028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2206171" y="3557740"/>
              <a:ext cx="435429" cy="435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695925" y="3252940"/>
            <a:ext cx="1045028" cy="1045028"/>
            <a:chOff x="1901371" y="3252940"/>
            <a:chExt cx="1045028" cy="1045028"/>
          </a:xfrm>
        </p:grpSpPr>
        <p:sp>
          <p:nvSpPr>
            <p:cNvPr id="21" name="菱形 20"/>
            <p:cNvSpPr/>
            <p:nvPr/>
          </p:nvSpPr>
          <p:spPr>
            <a:xfrm>
              <a:off x="1901371" y="3252940"/>
              <a:ext cx="1045028" cy="1045028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2206171" y="3557740"/>
              <a:ext cx="435429" cy="435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940801" y="3252940"/>
            <a:ext cx="1045028" cy="1045028"/>
            <a:chOff x="1901371" y="3252940"/>
            <a:chExt cx="1045028" cy="1045028"/>
          </a:xfrm>
        </p:grpSpPr>
        <p:sp>
          <p:nvSpPr>
            <p:cNvPr id="24" name="菱形 23"/>
            <p:cNvSpPr/>
            <p:nvPr/>
          </p:nvSpPr>
          <p:spPr>
            <a:xfrm>
              <a:off x="1901371" y="3252940"/>
              <a:ext cx="1045028" cy="1045028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2206171" y="3557740"/>
              <a:ext cx="435429" cy="435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119707" y="4562433"/>
            <a:ext cx="116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kern="0">
                <a:solidFill>
                  <a:srgbClr val="FF3B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vi-VN" altLang="zh-CN" b="1" kern="0">
                <a:solidFill>
                  <a:srgbClr val="FF3B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ƯỚC</a:t>
            </a:r>
            <a:r>
              <a:rPr lang="en-US" altLang="zh-CN" b="1" kern="0">
                <a:solidFill>
                  <a:srgbClr val="FF3B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</a:t>
            </a:r>
            <a:endParaRPr lang="zh-CN" altLang="en-US" b="1" kern="0" dirty="0">
              <a:solidFill>
                <a:srgbClr val="FF3B65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2546073" y="4997356"/>
            <a:ext cx="3198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1395947" y="2009746"/>
            <a:ext cx="25230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>
                <a:solidFill>
                  <a:srgbClr val="E9007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Truy cập website </a:t>
            </a:r>
            <a:r>
              <a:rPr lang="en-US" altLang="zh-CN" sz="2400" b="1">
                <a:solidFill>
                  <a:srgbClr val="E9007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gmail.com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443707" y="4562433"/>
            <a:ext cx="1044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>
                <a:solidFill>
                  <a:srgbClr val="54A3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vi-VN" altLang="zh-CN" b="1">
                <a:solidFill>
                  <a:srgbClr val="54A3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ƯỚC</a:t>
            </a:r>
            <a:r>
              <a:rPr lang="en-US" altLang="zh-CN" b="1">
                <a:solidFill>
                  <a:srgbClr val="54A3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</a:t>
            </a:r>
            <a:endParaRPr lang="zh-CN" altLang="en-US" b="1" dirty="0">
              <a:solidFill>
                <a:srgbClr val="54A32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4810640" y="4997356"/>
            <a:ext cx="319827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3891041" y="2022902"/>
            <a:ext cx="238364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>
                <a:solidFill>
                  <a:srgbClr val="E9007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Gõ tên đăng nhập và ấn </a:t>
            </a:r>
            <a:r>
              <a:rPr lang="en-US" altLang="zh-CN" sz="2400" b="1">
                <a:solidFill>
                  <a:srgbClr val="E9007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Enter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626959" y="4562433"/>
            <a:ext cx="1254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>
                <a:solidFill>
                  <a:srgbClr val="54A3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vi-VN" altLang="zh-CN" b="1">
                <a:solidFill>
                  <a:srgbClr val="54A3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ƯỚC</a:t>
            </a:r>
            <a:r>
              <a:rPr lang="en-US" altLang="zh-CN" b="1">
                <a:solidFill>
                  <a:srgbClr val="54A32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</a:t>
            </a:r>
            <a:endParaRPr lang="zh-CN" altLang="en-US" b="1" dirty="0">
              <a:solidFill>
                <a:srgbClr val="54A32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7075207" y="4997356"/>
            <a:ext cx="319827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6096000" y="2015409"/>
            <a:ext cx="2136958" cy="9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>
                <a:solidFill>
                  <a:srgbClr val="E9007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Gõ mật khẩu</a:t>
            </a:r>
          </a:p>
          <a:p>
            <a:pPr algn="ctr">
              <a:lnSpc>
                <a:spcPct val="120000"/>
              </a:lnSpc>
            </a:pPr>
            <a:r>
              <a:rPr lang="en-US" altLang="zh-CN" sz="2400">
                <a:solidFill>
                  <a:srgbClr val="E9007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và ấn </a:t>
            </a:r>
            <a:r>
              <a:rPr lang="en-US" altLang="zh-CN" sz="2400" b="1">
                <a:solidFill>
                  <a:srgbClr val="E9007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Enter</a:t>
            </a:r>
          </a:p>
        </p:txBody>
      </p:sp>
      <p:sp>
        <p:nvSpPr>
          <p:cNvPr id="44" name="矩形 43"/>
          <p:cNvSpPr/>
          <p:nvPr/>
        </p:nvSpPr>
        <p:spPr>
          <a:xfrm>
            <a:off x="7927107" y="1957909"/>
            <a:ext cx="3072411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>
                <a:solidFill>
                  <a:srgbClr val="E9007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NHỚ TÊN</a:t>
            </a:r>
          </a:p>
          <a:p>
            <a:pPr algn="ctr">
              <a:lnSpc>
                <a:spcPct val="120000"/>
              </a:lnSpc>
            </a:pPr>
            <a:r>
              <a:rPr lang="en-US" altLang="zh-CN" sz="2400" b="1">
                <a:solidFill>
                  <a:srgbClr val="E9007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ĐĂNG NHẬP VÀ MẬT KHẨU</a:t>
            </a:r>
            <a:endParaRPr lang="zh-CN" altLang="en-US" sz="2400" b="1" dirty="0">
              <a:solidFill>
                <a:srgbClr val="E9007E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4" name="文本框 3"/>
          <p:cNvSpPr txBox="1"/>
          <p:nvPr/>
        </p:nvSpPr>
        <p:spPr>
          <a:xfrm>
            <a:off x="19757" y="4387"/>
            <a:ext cx="541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3200" b="1" dirty="0" smtClean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. </a:t>
            </a: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SỬ DỤNG TH</a:t>
            </a:r>
            <a:r>
              <a:rPr lang="vi-VN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Ư</a:t>
            </a: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ĐIỆN TỬ</a:t>
            </a:r>
            <a:endParaRPr lang="zh-CN" altLang="en-US" sz="3200" b="1" dirty="0">
              <a:solidFill>
                <a:srgbClr val="145202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5" name="文本框 3"/>
          <p:cNvSpPr txBox="1"/>
          <p:nvPr/>
        </p:nvSpPr>
        <p:spPr>
          <a:xfrm>
            <a:off x="1498556" y="595859"/>
            <a:ext cx="61418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b="1">
                <a:solidFill>
                  <a:srgbClr val="E901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b) Đăng nhập, nhận và gửi th</a:t>
            </a:r>
            <a:r>
              <a:rPr lang="vi-VN" altLang="zh-CN" sz="2800" b="1">
                <a:solidFill>
                  <a:srgbClr val="E901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ư</a:t>
            </a:r>
            <a:endParaRPr lang="en-US" altLang="zh-CN" sz="2800" b="1">
              <a:solidFill>
                <a:srgbClr val="E9017E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45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99816"/>
            <a:ext cx="12192000" cy="266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4" grpId="0"/>
      <p:bldP spid="36" grpId="0"/>
      <p:bldP spid="38" grpId="0"/>
      <p:bldP spid="40" grpId="0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Freeform 9"/>
          <p:cNvSpPr/>
          <p:nvPr/>
        </p:nvSpPr>
        <p:spPr bwMode="auto">
          <a:xfrm>
            <a:off x="-1196088" y="-982812"/>
            <a:ext cx="14466681" cy="8471504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10440" y="756836"/>
            <a:ext cx="4891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altLang="zh-CN" sz="2800" b="1" kern="0">
                <a:solidFill>
                  <a:srgbClr val="E9007E"/>
                </a:solidFill>
                <a:latin typeface="+mj-lt"/>
                <a:ea typeface="微软雅黑" panose="020B0503020204020204" pitchFamily="34" charset="-122"/>
              </a:rPr>
              <a:t>b) Đăng nhập, nhận và gửi thư</a:t>
            </a:r>
            <a:endParaRPr lang="vi-VN" altLang="zh-CN" sz="2800" b="1" kern="0" dirty="0">
              <a:solidFill>
                <a:srgbClr val="E9007E"/>
              </a:solidFill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88664" y="1451293"/>
            <a:ext cx="4414672" cy="4153484"/>
            <a:chOff x="3888664" y="1915983"/>
            <a:chExt cx="4414672" cy="4153484"/>
          </a:xfrm>
        </p:grpSpPr>
        <p:sp>
          <p:nvSpPr>
            <p:cNvPr id="16" name="Freeform 71922"/>
            <p:cNvSpPr/>
            <p:nvPr/>
          </p:nvSpPr>
          <p:spPr bwMode="auto">
            <a:xfrm>
              <a:off x="4727279" y="4719133"/>
              <a:ext cx="2698579" cy="1224533"/>
            </a:xfrm>
            <a:custGeom>
              <a:avLst/>
              <a:gdLst>
                <a:gd name="T0" fmla="*/ 2222 w 2861"/>
                <a:gd name="T1" fmla="*/ 1397 h 1397"/>
                <a:gd name="T2" fmla="*/ 1752 w 2861"/>
                <a:gd name="T3" fmla="*/ 1171 h 1397"/>
                <a:gd name="T4" fmla="*/ 1433 w 2861"/>
                <a:gd name="T5" fmla="*/ 1056 h 1397"/>
                <a:gd name="T6" fmla="*/ 1109 w 2861"/>
                <a:gd name="T7" fmla="*/ 1171 h 1397"/>
                <a:gd name="T8" fmla="*/ 900 w 2861"/>
                <a:gd name="T9" fmla="*/ 1336 h 1397"/>
                <a:gd name="T10" fmla="*/ 639 w 2861"/>
                <a:gd name="T11" fmla="*/ 1397 h 1397"/>
                <a:gd name="T12" fmla="*/ 0 w 2861"/>
                <a:gd name="T13" fmla="*/ 699 h 1397"/>
                <a:gd name="T14" fmla="*/ 639 w 2861"/>
                <a:gd name="T15" fmla="*/ 0 h 1397"/>
                <a:gd name="T16" fmla="*/ 1109 w 2861"/>
                <a:gd name="T17" fmla="*/ 226 h 1397"/>
                <a:gd name="T18" fmla="*/ 1109 w 2861"/>
                <a:gd name="T19" fmla="*/ 226 h 1397"/>
                <a:gd name="T20" fmla="*/ 1438 w 2861"/>
                <a:gd name="T21" fmla="*/ 339 h 1397"/>
                <a:gd name="T22" fmla="*/ 1752 w 2861"/>
                <a:gd name="T23" fmla="*/ 226 h 1397"/>
                <a:gd name="T24" fmla="*/ 2222 w 2861"/>
                <a:gd name="T25" fmla="*/ 0 h 1397"/>
                <a:gd name="T26" fmla="*/ 2861 w 2861"/>
                <a:gd name="T27" fmla="*/ 699 h 1397"/>
                <a:gd name="T28" fmla="*/ 2222 w 2861"/>
                <a:gd name="T29" fmla="*/ 1397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61" h="1397">
                  <a:moveTo>
                    <a:pt x="2222" y="1397"/>
                  </a:moveTo>
                  <a:cubicBezTo>
                    <a:pt x="2048" y="1397"/>
                    <a:pt x="1881" y="1317"/>
                    <a:pt x="1752" y="1171"/>
                  </a:cubicBezTo>
                  <a:cubicBezTo>
                    <a:pt x="1688" y="1099"/>
                    <a:pt x="1569" y="1056"/>
                    <a:pt x="1433" y="1056"/>
                  </a:cubicBezTo>
                  <a:cubicBezTo>
                    <a:pt x="1294" y="1056"/>
                    <a:pt x="1170" y="1100"/>
                    <a:pt x="1109" y="1171"/>
                  </a:cubicBezTo>
                  <a:cubicBezTo>
                    <a:pt x="1049" y="1242"/>
                    <a:pt x="979" y="1297"/>
                    <a:pt x="900" y="1336"/>
                  </a:cubicBezTo>
                  <a:cubicBezTo>
                    <a:pt x="817" y="1377"/>
                    <a:pt x="729" y="1397"/>
                    <a:pt x="639" y="1397"/>
                  </a:cubicBezTo>
                  <a:cubicBezTo>
                    <a:pt x="286" y="1397"/>
                    <a:pt x="0" y="1084"/>
                    <a:pt x="0" y="699"/>
                  </a:cubicBezTo>
                  <a:cubicBezTo>
                    <a:pt x="0" y="313"/>
                    <a:pt x="286" y="0"/>
                    <a:pt x="639" y="0"/>
                  </a:cubicBezTo>
                  <a:cubicBezTo>
                    <a:pt x="817" y="0"/>
                    <a:pt x="988" y="82"/>
                    <a:pt x="1109" y="226"/>
                  </a:cubicBezTo>
                  <a:cubicBezTo>
                    <a:pt x="1109" y="226"/>
                    <a:pt x="1109" y="226"/>
                    <a:pt x="1109" y="226"/>
                  </a:cubicBezTo>
                  <a:cubicBezTo>
                    <a:pt x="1177" y="297"/>
                    <a:pt x="1299" y="339"/>
                    <a:pt x="1438" y="339"/>
                  </a:cubicBezTo>
                  <a:cubicBezTo>
                    <a:pt x="1576" y="339"/>
                    <a:pt x="1696" y="296"/>
                    <a:pt x="1752" y="226"/>
                  </a:cubicBezTo>
                  <a:cubicBezTo>
                    <a:pt x="1873" y="82"/>
                    <a:pt x="2044" y="0"/>
                    <a:pt x="2222" y="0"/>
                  </a:cubicBezTo>
                  <a:cubicBezTo>
                    <a:pt x="2575" y="0"/>
                    <a:pt x="2861" y="313"/>
                    <a:pt x="2861" y="699"/>
                  </a:cubicBezTo>
                  <a:cubicBezTo>
                    <a:pt x="2861" y="1084"/>
                    <a:pt x="2575" y="1397"/>
                    <a:pt x="2222" y="13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flat" dir="t"/>
            </a:scene3d>
            <a:sp3d/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Freeform 71929"/>
            <p:cNvSpPr/>
            <p:nvPr/>
          </p:nvSpPr>
          <p:spPr bwMode="auto">
            <a:xfrm>
              <a:off x="3888664" y="3277878"/>
              <a:ext cx="2127175" cy="2791589"/>
            </a:xfrm>
            <a:custGeom>
              <a:avLst/>
              <a:gdLst>
                <a:gd name="T0" fmla="*/ 1283 w 2251"/>
                <a:gd name="T1" fmla="*/ 448 h 3095"/>
                <a:gd name="T2" fmla="*/ 1339 w 2251"/>
                <a:gd name="T3" fmla="*/ 1007 h 3095"/>
                <a:gd name="T4" fmla="*/ 1407 w 2251"/>
                <a:gd name="T5" fmla="*/ 1366 h 3095"/>
                <a:gd name="T6" fmla="*/ 1660 w 2251"/>
                <a:gd name="T7" fmla="*/ 1616 h 3095"/>
                <a:gd name="T8" fmla="*/ 1896 w 2251"/>
                <a:gd name="T9" fmla="*/ 1731 h 3095"/>
                <a:gd name="T10" fmla="*/ 2075 w 2251"/>
                <a:gd name="T11" fmla="*/ 1948 h 3095"/>
                <a:gd name="T12" fmla="*/ 1841 w 2251"/>
                <a:gd name="T13" fmla="*/ 2903 h 3095"/>
                <a:gd name="T14" fmla="*/ 968 w 2251"/>
                <a:gd name="T15" fmla="*/ 2647 h 3095"/>
                <a:gd name="T16" fmla="*/ 912 w 2251"/>
                <a:gd name="T17" fmla="*/ 2088 h 3095"/>
                <a:gd name="T18" fmla="*/ 912 w 2251"/>
                <a:gd name="T19" fmla="*/ 2088 h 3095"/>
                <a:gd name="T20" fmla="*/ 837 w 2251"/>
                <a:gd name="T21" fmla="*/ 1720 h 3095"/>
                <a:gd name="T22" fmla="*/ 590 w 2251"/>
                <a:gd name="T23" fmla="*/ 1479 h 3095"/>
                <a:gd name="T24" fmla="*/ 176 w 2251"/>
                <a:gd name="T25" fmla="*/ 1147 h 3095"/>
                <a:gd name="T26" fmla="*/ 410 w 2251"/>
                <a:gd name="T27" fmla="*/ 192 h 3095"/>
                <a:gd name="T28" fmla="*/ 1283 w 2251"/>
                <a:gd name="T29" fmla="*/ 448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51" h="3095">
                  <a:moveTo>
                    <a:pt x="1283" y="448"/>
                  </a:moveTo>
                  <a:cubicBezTo>
                    <a:pt x="1370" y="613"/>
                    <a:pt x="1390" y="811"/>
                    <a:pt x="1339" y="1007"/>
                  </a:cubicBezTo>
                  <a:cubicBezTo>
                    <a:pt x="1314" y="1104"/>
                    <a:pt x="1339" y="1238"/>
                    <a:pt x="1407" y="1366"/>
                  </a:cubicBezTo>
                  <a:cubicBezTo>
                    <a:pt x="1477" y="1498"/>
                    <a:pt x="1574" y="1594"/>
                    <a:pt x="1660" y="1616"/>
                  </a:cubicBezTo>
                  <a:cubicBezTo>
                    <a:pt x="1746" y="1637"/>
                    <a:pt x="1825" y="1676"/>
                    <a:pt x="1896" y="1731"/>
                  </a:cubicBezTo>
                  <a:cubicBezTo>
                    <a:pt x="1969" y="1789"/>
                    <a:pt x="2029" y="1862"/>
                    <a:pt x="2075" y="1948"/>
                  </a:cubicBezTo>
                  <a:cubicBezTo>
                    <a:pt x="2251" y="2282"/>
                    <a:pt x="2146" y="2710"/>
                    <a:pt x="1841" y="2903"/>
                  </a:cubicBezTo>
                  <a:cubicBezTo>
                    <a:pt x="1536" y="3095"/>
                    <a:pt x="1144" y="2980"/>
                    <a:pt x="968" y="2647"/>
                  </a:cubicBezTo>
                  <a:cubicBezTo>
                    <a:pt x="879" y="2478"/>
                    <a:pt x="858" y="2274"/>
                    <a:pt x="912" y="2088"/>
                  </a:cubicBezTo>
                  <a:cubicBezTo>
                    <a:pt x="912" y="2088"/>
                    <a:pt x="912" y="2088"/>
                    <a:pt x="912" y="2088"/>
                  </a:cubicBezTo>
                  <a:cubicBezTo>
                    <a:pt x="934" y="1989"/>
                    <a:pt x="907" y="1851"/>
                    <a:pt x="837" y="1720"/>
                  </a:cubicBezTo>
                  <a:cubicBezTo>
                    <a:pt x="768" y="1589"/>
                    <a:pt x="674" y="1497"/>
                    <a:pt x="590" y="1479"/>
                  </a:cubicBezTo>
                  <a:cubicBezTo>
                    <a:pt x="416" y="1437"/>
                    <a:pt x="265" y="1316"/>
                    <a:pt x="176" y="1147"/>
                  </a:cubicBezTo>
                  <a:cubicBezTo>
                    <a:pt x="0" y="813"/>
                    <a:pt x="105" y="385"/>
                    <a:pt x="410" y="192"/>
                  </a:cubicBezTo>
                  <a:cubicBezTo>
                    <a:pt x="715" y="0"/>
                    <a:pt x="1107" y="114"/>
                    <a:pt x="1283" y="4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flat" dir="t"/>
            </a:scene3d>
            <a:sp3d/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Freeform 71928"/>
            <p:cNvSpPr/>
            <p:nvPr/>
          </p:nvSpPr>
          <p:spPr bwMode="auto">
            <a:xfrm rot="7240418">
              <a:off x="3572532" y="2695774"/>
              <a:ext cx="2784868" cy="1225285"/>
            </a:xfrm>
            <a:custGeom>
              <a:avLst/>
              <a:gdLst>
                <a:gd name="T0" fmla="*/ 2222 w 2861"/>
                <a:gd name="T1" fmla="*/ 1398 h 1398"/>
                <a:gd name="T2" fmla="*/ 1752 w 2861"/>
                <a:gd name="T3" fmla="*/ 1172 h 1398"/>
                <a:gd name="T4" fmla="*/ 1433 w 2861"/>
                <a:gd name="T5" fmla="*/ 1056 h 1398"/>
                <a:gd name="T6" fmla="*/ 1109 w 2861"/>
                <a:gd name="T7" fmla="*/ 1172 h 1398"/>
                <a:gd name="T8" fmla="*/ 900 w 2861"/>
                <a:gd name="T9" fmla="*/ 1337 h 1398"/>
                <a:gd name="T10" fmla="*/ 639 w 2861"/>
                <a:gd name="T11" fmla="*/ 1398 h 1398"/>
                <a:gd name="T12" fmla="*/ 0 w 2861"/>
                <a:gd name="T13" fmla="*/ 699 h 1398"/>
                <a:gd name="T14" fmla="*/ 639 w 2861"/>
                <a:gd name="T15" fmla="*/ 0 h 1398"/>
                <a:gd name="T16" fmla="*/ 1109 w 2861"/>
                <a:gd name="T17" fmla="*/ 226 h 1398"/>
                <a:gd name="T18" fmla="*/ 1109 w 2861"/>
                <a:gd name="T19" fmla="*/ 227 h 1398"/>
                <a:gd name="T20" fmla="*/ 1438 w 2861"/>
                <a:gd name="T21" fmla="*/ 340 h 1398"/>
                <a:gd name="T22" fmla="*/ 1752 w 2861"/>
                <a:gd name="T23" fmla="*/ 226 h 1398"/>
                <a:gd name="T24" fmla="*/ 2222 w 2861"/>
                <a:gd name="T25" fmla="*/ 0 h 1398"/>
                <a:gd name="T26" fmla="*/ 2861 w 2861"/>
                <a:gd name="T27" fmla="*/ 699 h 1398"/>
                <a:gd name="T28" fmla="*/ 2222 w 2861"/>
                <a:gd name="T29" fmla="*/ 1398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61" h="1398">
                  <a:moveTo>
                    <a:pt x="2222" y="1398"/>
                  </a:moveTo>
                  <a:cubicBezTo>
                    <a:pt x="2048" y="1398"/>
                    <a:pt x="1881" y="1317"/>
                    <a:pt x="1752" y="1172"/>
                  </a:cubicBezTo>
                  <a:cubicBezTo>
                    <a:pt x="1688" y="1099"/>
                    <a:pt x="1569" y="1056"/>
                    <a:pt x="1433" y="1056"/>
                  </a:cubicBezTo>
                  <a:cubicBezTo>
                    <a:pt x="1294" y="1056"/>
                    <a:pt x="1170" y="1100"/>
                    <a:pt x="1109" y="1172"/>
                  </a:cubicBezTo>
                  <a:cubicBezTo>
                    <a:pt x="1049" y="1242"/>
                    <a:pt x="979" y="1298"/>
                    <a:pt x="900" y="1337"/>
                  </a:cubicBezTo>
                  <a:cubicBezTo>
                    <a:pt x="817" y="1377"/>
                    <a:pt x="729" y="1398"/>
                    <a:pt x="639" y="1398"/>
                  </a:cubicBezTo>
                  <a:cubicBezTo>
                    <a:pt x="286" y="1398"/>
                    <a:pt x="0" y="1084"/>
                    <a:pt x="0" y="699"/>
                  </a:cubicBezTo>
                  <a:cubicBezTo>
                    <a:pt x="0" y="314"/>
                    <a:pt x="286" y="0"/>
                    <a:pt x="639" y="0"/>
                  </a:cubicBezTo>
                  <a:cubicBezTo>
                    <a:pt x="817" y="0"/>
                    <a:pt x="988" y="83"/>
                    <a:pt x="1109" y="226"/>
                  </a:cubicBezTo>
                  <a:cubicBezTo>
                    <a:pt x="1109" y="227"/>
                    <a:pt x="1109" y="227"/>
                    <a:pt x="1109" y="227"/>
                  </a:cubicBezTo>
                  <a:cubicBezTo>
                    <a:pt x="1177" y="297"/>
                    <a:pt x="1299" y="340"/>
                    <a:pt x="1438" y="340"/>
                  </a:cubicBezTo>
                  <a:cubicBezTo>
                    <a:pt x="1576" y="340"/>
                    <a:pt x="1696" y="296"/>
                    <a:pt x="1752" y="226"/>
                  </a:cubicBezTo>
                  <a:cubicBezTo>
                    <a:pt x="1873" y="83"/>
                    <a:pt x="2044" y="0"/>
                    <a:pt x="2222" y="0"/>
                  </a:cubicBezTo>
                  <a:cubicBezTo>
                    <a:pt x="2575" y="0"/>
                    <a:pt x="2861" y="314"/>
                    <a:pt x="2861" y="699"/>
                  </a:cubicBezTo>
                  <a:cubicBezTo>
                    <a:pt x="2861" y="1084"/>
                    <a:pt x="2575" y="1398"/>
                    <a:pt x="2222" y="13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flat" dir="t"/>
            </a:scene3d>
            <a:sp3d/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Freeform 71922"/>
            <p:cNvSpPr/>
            <p:nvPr/>
          </p:nvSpPr>
          <p:spPr bwMode="auto">
            <a:xfrm>
              <a:off x="4768288" y="2020175"/>
              <a:ext cx="2698180" cy="1224353"/>
            </a:xfrm>
            <a:custGeom>
              <a:avLst/>
              <a:gdLst>
                <a:gd name="T0" fmla="*/ 2222 w 2861"/>
                <a:gd name="T1" fmla="*/ 1397 h 1397"/>
                <a:gd name="T2" fmla="*/ 1752 w 2861"/>
                <a:gd name="T3" fmla="*/ 1171 h 1397"/>
                <a:gd name="T4" fmla="*/ 1433 w 2861"/>
                <a:gd name="T5" fmla="*/ 1056 h 1397"/>
                <a:gd name="T6" fmla="*/ 1109 w 2861"/>
                <a:gd name="T7" fmla="*/ 1171 h 1397"/>
                <a:gd name="T8" fmla="*/ 900 w 2861"/>
                <a:gd name="T9" fmla="*/ 1336 h 1397"/>
                <a:gd name="T10" fmla="*/ 639 w 2861"/>
                <a:gd name="T11" fmla="*/ 1397 h 1397"/>
                <a:gd name="T12" fmla="*/ 0 w 2861"/>
                <a:gd name="T13" fmla="*/ 699 h 1397"/>
                <a:gd name="T14" fmla="*/ 639 w 2861"/>
                <a:gd name="T15" fmla="*/ 0 h 1397"/>
                <a:gd name="T16" fmla="*/ 1109 w 2861"/>
                <a:gd name="T17" fmla="*/ 226 h 1397"/>
                <a:gd name="T18" fmla="*/ 1109 w 2861"/>
                <a:gd name="T19" fmla="*/ 226 h 1397"/>
                <a:gd name="T20" fmla="*/ 1438 w 2861"/>
                <a:gd name="T21" fmla="*/ 339 h 1397"/>
                <a:gd name="T22" fmla="*/ 1752 w 2861"/>
                <a:gd name="T23" fmla="*/ 226 h 1397"/>
                <a:gd name="T24" fmla="*/ 2222 w 2861"/>
                <a:gd name="T25" fmla="*/ 0 h 1397"/>
                <a:gd name="T26" fmla="*/ 2861 w 2861"/>
                <a:gd name="T27" fmla="*/ 699 h 1397"/>
                <a:gd name="T28" fmla="*/ 2222 w 2861"/>
                <a:gd name="T29" fmla="*/ 1397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61" h="1397">
                  <a:moveTo>
                    <a:pt x="2222" y="1397"/>
                  </a:moveTo>
                  <a:cubicBezTo>
                    <a:pt x="2048" y="1397"/>
                    <a:pt x="1881" y="1317"/>
                    <a:pt x="1752" y="1171"/>
                  </a:cubicBezTo>
                  <a:cubicBezTo>
                    <a:pt x="1688" y="1099"/>
                    <a:pt x="1569" y="1056"/>
                    <a:pt x="1433" y="1056"/>
                  </a:cubicBezTo>
                  <a:cubicBezTo>
                    <a:pt x="1294" y="1056"/>
                    <a:pt x="1170" y="1100"/>
                    <a:pt x="1109" y="1171"/>
                  </a:cubicBezTo>
                  <a:cubicBezTo>
                    <a:pt x="1049" y="1242"/>
                    <a:pt x="979" y="1297"/>
                    <a:pt x="900" y="1336"/>
                  </a:cubicBezTo>
                  <a:cubicBezTo>
                    <a:pt x="817" y="1377"/>
                    <a:pt x="729" y="1397"/>
                    <a:pt x="639" y="1397"/>
                  </a:cubicBezTo>
                  <a:cubicBezTo>
                    <a:pt x="286" y="1397"/>
                    <a:pt x="0" y="1084"/>
                    <a:pt x="0" y="699"/>
                  </a:cubicBezTo>
                  <a:cubicBezTo>
                    <a:pt x="0" y="313"/>
                    <a:pt x="286" y="0"/>
                    <a:pt x="639" y="0"/>
                  </a:cubicBezTo>
                  <a:cubicBezTo>
                    <a:pt x="817" y="0"/>
                    <a:pt x="988" y="82"/>
                    <a:pt x="1109" y="226"/>
                  </a:cubicBezTo>
                  <a:cubicBezTo>
                    <a:pt x="1109" y="226"/>
                    <a:pt x="1109" y="226"/>
                    <a:pt x="1109" y="226"/>
                  </a:cubicBezTo>
                  <a:cubicBezTo>
                    <a:pt x="1177" y="297"/>
                    <a:pt x="1299" y="339"/>
                    <a:pt x="1438" y="339"/>
                  </a:cubicBezTo>
                  <a:cubicBezTo>
                    <a:pt x="1576" y="339"/>
                    <a:pt x="1696" y="296"/>
                    <a:pt x="1752" y="226"/>
                  </a:cubicBezTo>
                  <a:cubicBezTo>
                    <a:pt x="1873" y="82"/>
                    <a:pt x="2044" y="0"/>
                    <a:pt x="2222" y="0"/>
                  </a:cubicBezTo>
                  <a:cubicBezTo>
                    <a:pt x="2575" y="0"/>
                    <a:pt x="2861" y="313"/>
                    <a:pt x="2861" y="699"/>
                  </a:cubicBezTo>
                  <a:cubicBezTo>
                    <a:pt x="2861" y="1084"/>
                    <a:pt x="2575" y="1397"/>
                    <a:pt x="2222" y="13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flat" dir="t"/>
            </a:scene3d>
            <a:sp3d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Freeform 71924"/>
            <p:cNvSpPr/>
            <p:nvPr/>
          </p:nvSpPr>
          <p:spPr bwMode="auto">
            <a:xfrm>
              <a:off x="6205206" y="1932729"/>
              <a:ext cx="2098130" cy="2791589"/>
            </a:xfrm>
            <a:custGeom>
              <a:avLst/>
              <a:gdLst>
                <a:gd name="T0" fmla="*/ 1283 w 2251"/>
                <a:gd name="T1" fmla="*/ 449 h 3096"/>
                <a:gd name="T2" fmla="*/ 1339 w 2251"/>
                <a:gd name="T3" fmla="*/ 1007 h 3096"/>
                <a:gd name="T4" fmla="*/ 1407 w 2251"/>
                <a:gd name="T5" fmla="*/ 1367 h 3096"/>
                <a:gd name="T6" fmla="*/ 1661 w 2251"/>
                <a:gd name="T7" fmla="*/ 1616 h 3096"/>
                <a:gd name="T8" fmla="*/ 1896 w 2251"/>
                <a:gd name="T9" fmla="*/ 1732 h 3096"/>
                <a:gd name="T10" fmla="*/ 2075 w 2251"/>
                <a:gd name="T11" fmla="*/ 1949 h 3096"/>
                <a:gd name="T12" fmla="*/ 1841 w 2251"/>
                <a:gd name="T13" fmla="*/ 2903 h 3096"/>
                <a:gd name="T14" fmla="*/ 968 w 2251"/>
                <a:gd name="T15" fmla="*/ 2647 h 3096"/>
                <a:gd name="T16" fmla="*/ 912 w 2251"/>
                <a:gd name="T17" fmla="*/ 2089 h 3096"/>
                <a:gd name="T18" fmla="*/ 912 w 2251"/>
                <a:gd name="T19" fmla="*/ 2088 h 3096"/>
                <a:gd name="T20" fmla="*/ 838 w 2251"/>
                <a:gd name="T21" fmla="*/ 1721 h 3096"/>
                <a:gd name="T22" fmla="*/ 590 w 2251"/>
                <a:gd name="T23" fmla="*/ 1480 h 3096"/>
                <a:gd name="T24" fmla="*/ 177 w 2251"/>
                <a:gd name="T25" fmla="*/ 1147 h 3096"/>
                <a:gd name="T26" fmla="*/ 410 w 2251"/>
                <a:gd name="T27" fmla="*/ 193 h 3096"/>
                <a:gd name="T28" fmla="*/ 1283 w 2251"/>
                <a:gd name="T29" fmla="*/ 449 h 3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51" h="3096">
                  <a:moveTo>
                    <a:pt x="1283" y="449"/>
                  </a:moveTo>
                  <a:cubicBezTo>
                    <a:pt x="1370" y="613"/>
                    <a:pt x="1390" y="812"/>
                    <a:pt x="1339" y="1007"/>
                  </a:cubicBezTo>
                  <a:cubicBezTo>
                    <a:pt x="1314" y="1104"/>
                    <a:pt x="1340" y="1239"/>
                    <a:pt x="1407" y="1367"/>
                  </a:cubicBezTo>
                  <a:cubicBezTo>
                    <a:pt x="1477" y="1499"/>
                    <a:pt x="1574" y="1594"/>
                    <a:pt x="1661" y="1616"/>
                  </a:cubicBezTo>
                  <a:cubicBezTo>
                    <a:pt x="1746" y="1638"/>
                    <a:pt x="1826" y="1677"/>
                    <a:pt x="1896" y="1732"/>
                  </a:cubicBezTo>
                  <a:cubicBezTo>
                    <a:pt x="1969" y="1790"/>
                    <a:pt x="2029" y="1863"/>
                    <a:pt x="2075" y="1949"/>
                  </a:cubicBezTo>
                  <a:cubicBezTo>
                    <a:pt x="2251" y="2282"/>
                    <a:pt x="2146" y="2711"/>
                    <a:pt x="1841" y="2903"/>
                  </a:cubicBezTo>
                  <a:cubicBezTo>
                    <a:pt x="1536" y="3096"/>
                    <a:pt x="1145" y="2981"/>
                    <a:pt x="968" y="2647"/>
                  </a:cubicBezTo>
                  <a:cubicBezTo>
                    <a:pt x="879" y="2479"/>
                    <a:pt x="859" y="2275"/>
                    <a:pt x="912" y="2089"/>
                  </a:cubicBezTo>
                  <a:cubicBezTo>
                    <a:pt x="912" y="2088"/>
                    <a:pt x="912" y="2088"/>
                    <a:pt x="912" y="2088"/>
                  </a:cubicBezTo>
                  <a:cubicBezTo>
                    <a:pt x="935" y="1989"/>
                    <a:pt x="907" y="1852"/>
                    <a:pt x="838" y="1721"/>
                  </a:cubicBezTo>
                  <a:cubicBezTo>
                    <a:pt x="769" y="1590"/>
                    <a:pt x="674" y="1498"/>
                    <a:pt x="590" y="1480"/>
                  </a:cubicBezTo>
                  <a:cubicBezTo>
                    <a:pt x="417" y="1437"/>
                    <a:pt x="266" y="1316"/>
                    <a:pt x="177" y="1147"/>
                  </a:cubicBezTo>
                  <a:cubicBezTo>
                    <a:pt x="0" y="814"/>
                    <a:pt x="105" y="386"/>
                    <a:pt x="410" y="193"/>
                  </a:cubicBezTo>
                  <a:cubicBezTo>
                    <a:pt x="715" y="0"/>
                    <a:pt x="1107" y="115"/>
                    <a:pt x="1283" y="4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flat" dir="t"/>
            </a:scene3d>
            <a:sp3d>
              <a:bevelB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Freeform 71926"/>
            <p:cNvSpPr/>
            <p:nvPr/>
          </p:nvSpPr>
          <p:spPr bwMode="auto">
            <a:xfrm>
              <a:off x="6204954" y="3315863"/>
              <a:ext cx="2091680" cy="2704143"/>
            </a:xfrm>
            <a:custGeom>
              <a:avLst/>
              <a:gdLst>
                <a:gd name="T0" fmla="*/ 968 w 2250"/>
                <a:gd name="T1" fmla="*/ 448 h 3096"/>
                <a:gd name="T2" fmla="*/ 912 w 2250"/>
                <a:gd name="T3" fmla="*/ 1007 h 3096"/>
                <a:gd name="T4" fmla="*/ 844 w 2250"/>
                <a:gd name="T5" fmla="*/ 1366 h 3096"/>
                <a:gd name="T6" fmla="*/ 590 w 2250"/>
                <a:gd name="T7" fmla="*/ 1616 h 3096"/>
                <a:gd name="T8" fmla="*/ 355 w 2250"/>
                <a:gd name="T9" fmla="*/ 1732 h 3096"/>
                <a:gd name="T10" fmla="*/ 176 w 2250"/>
                <a:gd name="T11" fmla="*/ 1948 h 3096"/>
                <a:gd name="T12" fmla="*/ 410 w 2250"/>
                <a:gd name="T13" fmla="*/ 2903 h 3096"/>
                <a:gd name="T14" fmla="*/ 1282 w 2250"/>
                <a:gd name="T15" fmla="*/ 2647 h 3096"/>
                <a:gd name="T16" fmla="*/ 1339 w 2250"/>
                <a:gd name="T17" fmla="*/ 2089 h 3096"/>
                <a:gd name="T18" fmla="*/ 1338 w 2250"/>
                <a:gd name="T19" fmla="*/ 2088 h 3096"/>
                <a:gd name="T20" fmla="*/ 1413 w 2250"/>
                <a:gd name="T21" fmla="*/ 1721 h 3096"/>
                <a:gd name="T22" fmla="*/ 1660 w 2250"/>
                <a:gd name="T23" fmla="*/ 1480 h 3096"/>
                <a:gd name="T24" fmla="*/ 2074 w 2250"/>
                <a:gd name="T25" fmla="*/ 1147 h 3096"/>
                <a:gd name="T26" fmla="*/ 1840 w 2250"/>
                <a:gd name="T27" fmla="*/ 193 h 3096"/>
                <a:gd name="T28" fmla="*/ 968 w 2250"/>
                <a:gd name="T29" fmla="*/ 448 h 3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50" h="3096">
                  <a:moveTo>
                    <a:pt x="968" y="448"/>
                  </a:moveTo>
                  <a:cubicBezTo>
                    <a:pt x="881" y="613"/>
                    <a:pt x="861" y="812"/>
                    <a:pt x="912" y="1007"/>
                  </a:cubicBezTo>
                  <a:cubicBezTo>
                    <a:pt x="937" y="1104"/>
                    <a:pt x="911" y="1238"/>
                    <a:pt x="844" y="1366"/>
                  </a:cubicBezTo>
                  <a:cubicBezTo>
                    <a:pt x="774" y="1499"/>
                    <a:pt x="677" y="1594"/>
                    <a:pt x="590" y="1616"/>
                  </a:cubicBezTo>
                  <a:cubicBezTo>
                    <a:pt x="504" y="1637"/>
                    <a:pt x="425" y="1677"/>
                    <a:pt x="355" y="1732"/>
                  </a:cubicBezTo>
                  <a:cubicBezTo>
                    <a:pt x="281" y="1790"/>
                    <a:pt x="221" y="1863"/>
                    <a:pt x="176" y="1948"/>
                  </a:cubicBezTo>
                  <a:cubicBezTo>
                    <a:pt x="0" y="2282"/>
                    <a:pt x="105" y="2710"/>
                    <a:pt x="410" y="2903"/>
                  </a:cubicBezTo>
                  <a:cubicBezTo>
                    <a:pt x="715" y="3096"/>
                    <a:pt x="1106" y="2981"/>
                    <a:pt x="1282" y="2647"/>
                  </a:cubicBezTo>
                  <a:cubicBezTo>
                    <a:pt x="1371" y="2478"/>
                    <a:pt x="1392" y="2275"/>
                    <a:pt x="1339" y="2089"/>
                  </a:cubicBezTo>
                  <a:cubicBezTo>
                    <a:pt x="1338" y="2088"/>
                    <a:pt x="1338" y="2088"/>
                    <a:pt x="1338" y="2088"/>
                  </a:cubicBezTo>
                  <a:cubicBezTo>
                    <a:pt x="1316" y="1989"/>
                    <a:pt x="1344" y="1852"/>
                    <a:pt x="1413" y="1721"/>
                  </a:cubicBezTo>
                  <a:cubicBezTo>
                    <a:pt x="1482" y="1590"/>
                    <a:pt x="1577" y="1498"/>
                    <a:pt x="1660" y="1480"/>
                  </a:cubicBezTo>
                  <a:cubicBezTo>
                    <a:pt x="1834" y="1437"/>
                    <a:pt x="1985" y="1316"/>
                    <a:pt x="2074" y="1147"/>
                  </a:cubicBezTo>
                  <a:cubicBezTo>
                    <a:pt x="2250" y="813"/>
                    <a:pt x="2145" y="385"/>
                    <a:pt x="1840" y="193"/>
                  </a:cubicBezTo>
                  <a:cubicBezTo>
                    <a:pt x="1535" y="0"/>
                    <a:pt x="1144" y="115"/>
                    <a:pt x="968" y="4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flat" dir="t"/>
            </a:scene3d>
            <a:sp3d/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4947788" y="2213149"/>
              <a:ext cx="841100" cy="841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B034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dirty="0">
                <a:solidFill>
                  <a:srgbClr val="B0345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6451982" y="2213149"/>
              <a:ext cx="841100" cy="841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B034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dirty="0">
                <a:solidFill>
                  <a:srgbClr val="B0345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216089" y="3577956"/>
              <a:ext cx="841100" cy="841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FB9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dirty="0">
                <a:solidFill>
                  <a:srgbClr val="FB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6451982" y="4910849"/>
              <a:ext cx="841100" cy="841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FB9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dirty="0">
                <a:solidFill>
                  <a:srgbClr val="FB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4908096" y="4960282"/>
              <a:ext cx="841100" cy="841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FF3B6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dirty="0">
                <a:solidFill>
                  <a:srgbClr val="FF3B6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4123816" y="3566446"/>
              <a:ext cx="841100" cy="841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FB9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06</a:t>
              </a:r>
              <a:endParaRPr lang="zh-CN" altLang="en-US" dirty="0">
                <a:solidFill>
                  <a:srgbClr val="FB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7480835" y="1535875"/>
            <a:ext cx="2283964" cy="9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altLang="zh-CN" sz="2400">
                <a:solidFill>
                  <a:srgbClr val="E9007E"/>
                </a:solidFill>
                <a:latin typeface="+mj-lt"/>
                <a:ea typeface="华文细黑" panose="02010600040101010101" pitchFamily="2" charset="-122"/>
              </a:rPr>
              <a:t>Mở và đọc nội dung thư.</a:t>
            </a:r>
            <a:endParaRPr lang="vi-VN" altLang="zh-CN" sz="2400" dirty="0">
              <a:solidFill>
                <a:srgbClr val="E9007E"/>
              </a:solidFill>
              <a:latin typeface="+mj-lt"/>
              <a:ea typeface="华文细黑" panose="0201060004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303336" y="3124270"/>
            <a:ext cx="241624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altLang="zh-CN" sz="2400">
                <a:solidFill>
                  <a:srgbClr val="E9007E"/>
                </a:solidFill>
                <a:latin typeface="+mj-lt"/>
                <a:ea typeface="华文细黑" panose="02010600040101010101" pitchFamily="2" charset="-122"/>
              </a:rPr>
              <a:t>Soạn và gửi thư.</a:t>
            </a:r>
            <a:endParaRPr lang="vi-VN" altLang="zh-CN" sz="2400" dirty="0">
              <a:solidFill>
                <a:srgbClr val="E9007E"/>
              </a:solidFill>
              <a:latin typeface="+mj-lt"/>
              <a:ea typeface="华文细黑" panose="02010600040101010101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646157" y="4563744"/>
            <a:ext cx="201562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altLang="zh-CN" sz="2400">
                <a:solidFill>
                  <a:srgbClr val="E9007E"/>
                </a:solidFill>
                <a:latin typeface="+mj-lt"/>
                <a:ea typeface="华文细黑" panose="02010600040101010101" pitchFamily="2" charset="-122"/>
              </a:rPr>
              <a:t>Trả lời thư đã nhận được.</a:t>
            </a:r>
            <a:endParaRPr lang="vi-VN" altLang="zh-CN" sz="2400" dirty="0">
              <a:solidFill>
                <a:srgbClr val="E9007E"/>
              </a:solidFill>
              <a:latin typeface="+mj-lt"/>
              <a:ea typeface="华文细黑" panose="02010600040101010101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510658" y="1578306"/>
            <a:ext cx="202377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altLang="zh-CN" sz="2400">
                <a:solidFill>
                  <a:srgbClr val="E9007E"/>
                </a:solidFill>
                <a:latin typeface="+mj-lt"/>
                <a:ea typeface="华文细黑" panose="02010600040101010101" pitchFamily="2" charset="-122"/>
              </a:rPr>
              <a:t>Xem danh sách các thư.</a:t>
            </a:r>
            <a:endParaRPr lang="vi-VN" altLang="zh-CN" sz="2400" dirty="0">
              <a:solidFill>
                <a:srgbClr val="E9007E"/>
              </a:solidFill>
              <a:latin typeface="+mj-lt"/>
              <a:ea typeface="华文细黑" panose="0201060004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941343" y="4569089"/>
            <a:ext cx="260302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altLang="zh-CN" sz="2400">
                <a:solidFill>
                  <a:srgbClr val="E9007E"/>
                </a:solidFill>
                <a:latin typeface="+mj-lt"/>
                <a:ea typeface="华文细黑" panose="02010600040101010101" pitchFamily="2" charset="-122"/>
              </a:rPr>
              <a:t>Đính kèm và chuyển tiếp thư</a:t>
            </a:r>
            <a:r>
              <a:rPr lang="en-US" altLang="zh-CN" sz="2400">
                <a:solidFill>
                  <a:srgbClr val="E9007E"/>
                </a:solidFill>
                <a:latin typeface="+mj-lt"/>
                <a:ea typeface="华文细黑" panose="02010600040101010101" pitchFamily="2" charset="-122"/>
              </a:rPr>
              <a:t>.</a:t>
            </a:r>
            <a:endParaRPr lang="vi-VN" altLang="zh-CN" sz="2400" dirty="0">
              <a:solidFill>
                <a:srgbClr val="E9007E"/>
              </a:solidFill>
              <a:latin typeface="+mj-lt"/>
              <a:ea typeface="华文细黑" panose="02010600040101010101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941343" y="3124270"/>
            <a:ext cx="1927624" cy="9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altLang="zh-CN" sz="2400">
                <a:solidFill>
                  <a:srgbClr val="E9007E"/>
                </a:solidFill>
                <a:latin typeface="+mj-lt"/>
                <a:ea typeface="华文细黑" panose="02010600040101010101" pitchFamily="2" charset="-122"/>
              </a:rPr>
              <a:t>Đăng xuất khỏi hộp thư.</a:t>
            </a:r>
            <a:endParaRPr lang="vi-VN" altLang="zh-CN" sz="2400" dirty="0">
              <a:solidFill>
                <a:srgbClr val="E9007E"/>
              </a:solidFill>
              <a:latin typeface="+mj-lt"/>
              <a:ea typeface="华文细黑" panose="02010600040101010101" pitchFamily="2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52" y="2847633"/>
            <a:ext cx="1432865" cy="1432865"/>
          </a:xfrm>
          <a:prstGeom prst="rect">
            <a:avLst/>
          </a:prstGeom>
        </p:spPr>
      </p:pic>
      <p:sp>
        <p:nvSpPr>
          <p:cNvPr id="41" name="文本框 3"/>
          <p:cNvSpPr txBox="1"/>
          <p:nvPr/>
        </p:nvSpPr>
        <p:spPr>
          <a:xfrm>
            <a:off x="19757" y="4387"/>
            <a:ext cx="541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3200" b="1" dirty="0" smtClean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. </a:t>
            </a: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SỬ DỤNG TH</a:t>
            </a:r>
            <a:r>
              <a:rPr lang="vi-VN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Ư</a:t>
            </a:r>
            <a:r>
              <a:rPr lang="en-US" altLang="zh-CN" sz="3200" b="1" dirty="0">
                <a:solidFill>
                  <a:srgbClr val="E9007E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ĐIỆN TỬ</a:t>
            </a:r>
            <a:endParaRPr lang="zh-CN" altLang="en-US" sz="3200" b="1" dirty="0">
              <a:solidFill>
                <a:srgbClr val="145202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5981" y="4203244"/>
            <a:ext cx="12192000" cy="2668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57905" y="1576619"/>
            <a:ext cx="8676191" cy="3704762"/>
            <a:chOff x="1757905" y="1576619"/>
            <a:chExt cx="8676191" cy="370476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4517">
              <a:off x="1757905" y="1576619"/>
              <a:ext cx="8676191" cy="3704762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659101" y="3872050"/>
              <a:ext cx="5857874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CN" sz="2900" b="1" spc="-150">
                  <a:solidFill>
                    <a:schemeClr val="bg1"/>
                  </a:solidFill>
                  <a:latin typeface="Times New Roman" panose="02020603050405020304" pitchFamily="18" charset="0"/>
                  <a:ea typeface="方正卡通简体" panose="03000509000000000000" pitchFamily="65" charset="-122"/>
                  <a:cs typeface="Times New Roman" panose="02020603050405020304" pitchFamily="18" charset="0"/>
                </a:rPr>
                <a:t>HĐ3: LUYỆN TẬP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52400" y="0"/>
            <a:ext cx="5715000" cy="175260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2100000"/>
              </a:lightRig>
            </a:scene3d>
            <a:sp3d prstMaterial="matte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>
                <a:ln w="1905"/>
                <a:solidFill>
                  <a:srgbClr val="00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Showcard" panose="02040603050506020204" pitchFamily="18" charset="0"/>
                <a:ea typeface="+mj-lt"/>
                <a:cs typeface="+mj-lt"/>
              </a:rPr>
              <a:t>Fast and furious</a:t>
            </a:r>
            <a:endParaRPr lang="en-US" sz="7200" b="1" dirty="0">
              <a:ln w="1905"/>
              <a:solidFill>
                <a:srgbClr val="00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TM Showcard" panose="02040603050506020204" pitchFamily="18" charset="0"/>
              <a:ea typeface="+mj-lt"/>
              <a:cs typeface="+mj-lt"/>
            </a:endParaRPr>
          </a:p>
        </p:txBody>
      </p:sp>
      <p:pic>
        <p:nvPicPr>
          <p:cNvPr id="3" name="DanzaKuduroBeat-LucenzoDonOmar-419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3">
                <p:cTn id="1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4" r="84479" b="44814"/>
          <a:stretch>
            <a:fillRect/>
          </a:stretch>
        </p:blipFill>
        <p:spPr>
          <a:xfrm>
            <a:off x="0" y="1625600"/>
            <a:ext cx="1892300" cy="2159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17" b="69444"/>
          <a:stretch>
            <a:fillRect/>
          </a:stretch>
        </p:blipFill>
        <p:spPr>
          <a:xfrm>
            <a:off x="0" y="0"/>
            <a:ext cx="1168400" cy="2095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 r="89375" b="55370"/>
          <a:stretch>
            <a:fillRect/>
          </a:stretch>
        </p:blipFill>
        <p:spPr>
          <a:xfrm>
            <a:off x="0" y="406400"/>
            <a:ext cx="1295400" cy="2654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r="91042" b="45370"/>
          <a:stretch>
            <a:fillRect/>
          </a:stretch>
        </p:blipFill>
        <p:spPr>
          <a:xfrm>
            <a:off x="0" y="1714500"/>
            <a:ext cx="1092200" cy="2032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48" r="88646" b="28889"/>
          <a:stretch>
            <a:fillRect/>
          </a:stretch>
        </p:blipFill>
        <p:spPr>
          <a:xfrm>
            <a:off x="0" y="2959100"/>
            <a:ext cx="1384300" cy="1917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0" r="89583" b="12592"/>
          <a:stretch>
            <a:fillRect/>
          </a:stretch>
        </p:blipFill>
        <p:spPr>
          <a:xfrm>
            <a:off x="0" y="4064000"/>
            <a:ext cx="1270000" cy="1930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15" r="90313"/>
          <a:stretch>
            <a:fillRect/>
          </a:stretch>
        </p:blipFill>
        <p:spPr>
          <a:xfrm>
            <a:off x="0" y="5130800"/>
            <a:ext cx="1181100" cy="1727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62592" r="83646"/>
          <a:stretch>
            <a:fillRect/>
          </a:stretch>
        </p:blipFill>
        <p:spPr>
          <a:xfrm>
            <a:off x="444500" y="4292600"/>
            <a:ext cx="1549400" cy="2565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83704" r="85104"/>
          <a:stretch>
            <a:fillRect/>
          </a:stretch>
        </p:blipFill>
        <p:spPr>
          <a:xfrm>
            <a:off x="368300" y="5740400"/>
            <a:ext cx="1447800" cy="1117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80926" r="78229"/>
          <a:stretch>
            <a:fillRect/>
          </a:stretch>
        </p:blipFill>
        <p:spPr>
          <a:xfrm>
            <a:off x="1409700" y="5549900"/>
            <a:ext cx="1244600" cy="13081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86852" r="70625"/>
          <a:stretch>
            <a:fillRect/>
          </a:stretch>
        </p:blipFill>
        <p:spPr>
          <a:xfrm>
            <a:off x="2159000" y="5956300"/>
            <a:ext cx="1422400" cy="9017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216399" y="859989"/>
            <a:ext cx="66239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pc="-30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33000">
                      <a:srgbClr val="00B0F0"/>
                    </a:gs>
                    <a:gs pos="83000">
                      <a:srgbClr val="00B050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NỘI DUNG</a:t>
            </a:r>
            <a:endParaRPr lang="zh-CN" altLang="en-US" sz="5000" b="1" spc="-300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33000">
                    <a:srgbClr val="00B0F0"/>
                  </a:gs>
                  <a:gs pos="83000">
                    <a:srgbClr val="00B050"/>
                  </a:gs>
                </a:gsLst>
                <a:lin ang="5400000" scaled="1"/>
              </a:gra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216400" y="2108200"/>
            <a:ext cx="6680200" cy="736600"/>
            <a:chOff x="4216400" y="2108200"/>
            <a:chExt cx="6680200" cy="73660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83" t="26667" r="10625" b="62592"/>
            <a:stretch>
              <a:fillRect/>
            </a:stretch>
          </p:blipFill>
          <p:spPr>
            <a:xfrm>
              <a:off x="4216400" y="2108200"/>
              <a:ext cx="6680200" cy="736600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5709526" y="2260145"/>
              <a:ext cx="47117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卡通简体" panose="03000509000000000000" pitchFamily="65" charset="-122"/>
                  <a:cs typeface="Times New Roman" panose="02020603050405020304" pitchFamily="18" charset="0"/>
                </a:rPr>
                <a:t>HĐ1: MỞ ĐẦU</a:t>
              </a:r>
              <a:endParaRPr lang="zh-CN" alt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178300" y="2921000"/>
            <a:ext cx="6731000" cy="774700"/>
            <a:chOff x="4178300" y="2921000"/>
            <a:chExt cx="6731000" cy="7747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71" t="38519" r="10521" b="50185"/>
            <a:stretch>
              <a:fillRect/>
            </a:stretch>
          </p:blipFill>
          <p:spPr>
            <a:xfrm>
              <a:off x="4178300" y="2921000"/>
              <a:ext cx="6731000" cy="77470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5709526" y="3092595"/>
              <a:ext cx="51308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卡通简体" panose="03000509000000000000" pitchFamily="65" charset="-122"/>
                  <a:cs typeface="Times New Roman" panose="02020603050405020304" pitchFamily="18" charset="0"/>
                </a:rPr>
                <a:t>HĐ2: HÌNH THÀNH KIẾN THỨC MỚI</a:t>
              </a:r>
              <a:endParaRPr lang="zh-CN" alt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152900" y="3771900"/>
            <a:ext cx="6769100" cy="774700"/>
            <a:chOff x="4152900" y="3771900"/>
            <a:chExt cx="6769100" cy="7747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2" t="50926" r="10417" b="37778"/>
            <a:stretch>
              <a:fillRect/>
            </a:stretch>
          </p:blipFill>
          <p:spPr>
            <a:xfrm>
              <a:off x="4152900" y="3771900"/>
              <a:ext cx="6769100" cy="774700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5709526" y="3929389"/>
              <a:ext cx="47117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卡通简体" panose="03000509000000000000" pitchFamily="65" charset="-122"/>
                  <a:cs typeface="Times New Roman" panose="02020603050405020304" pitchFamily="18" charset="0"/>
                </a:rPr>
                <a:t>HĐ3: LUYỆN TẬP</a:t>
              </a:r>
              <a:endParaRPr lang="zh-CN" alt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152900" y="4610100"/>
            <a:ext cx="6794500" cy="749300"/>
            <a:chOff x="4152900" y="4610100"/>
            <a:chExt cx="6794500" cy="74930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3" t="63148" r="10207" b="25926"/>
            <a:stretch>
              <a:fillRect/>
            </a:stretch>
          </p:blipFill>
          <p:spPr>
            <a:xfrm>
              <a:off x="4152900" y="4610100"/>
              <a:ext cx="6794500" cy="74930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5709526" y="4755238"/>
              <a:ext cx="47117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卡通简体" panose="03000509000000000000" pitchFamily="65" charset="-122"/>
                  <a:cs typeface="Times New Roman" panose="02020603050405020304" pitchFamily="18" charset="0"/>
                </a:rPr>
                <a:t>HĐ4: VẬN DỤNG</a:t>
              </a:r>
              <a:endParaRPr lang="zh-CN" alt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44972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30516" y="1850063"/>
            <a:ext cx="733096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</a:t>
            </a:r>
            <a:r>
              <a:rPr lang="vi-VN" sz="60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6000" b="1" dirty="0">
              <a:ln w="10160">
                <a:solidFill>
                  <a:srgbClr val="46A6B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4" t="16563" r="14656" b="16270"/>
          <a:stretch/>
        </p:blipFill>
        <p:spPr>
          <a:xfrm>
            <a:off x="2385545" y="2818150"/>
            <a:ext cx="7238139" cy="44071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30516" y="3467432"/>
            <a:ext cx="705825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Bốn đội ch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 nhau trả lời 5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mỗi câu hỏi suy nghĩ trong vòng 30 giây.</a:t>
            </a:r>
          </a:p>
          <a:p>
            <a:pPr algn="just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đội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 trả lời đúng, hãy nhấp vào nút màu của đội để di chuyển xe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tô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Đội ch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trả lời đúng 5 câu hỏi nhanh nhất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vượt qua vạch đích và giành chiến thắng trong cuộc đua.</a:t>
            </a:r>
            <a:endParaRPr lang="en-GB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31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3199" y="0"/>
            <a:ext cx="62484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 rot="16200000" flipH="1">
            <a:off x="-8411369" y="4419600"/>
            <a:ext cx="31775400" cy="76200"/>
          </a:xfrm>
          <a:prstGeom prst="line">
            <a:avLst/>
          </a:prstGeom>
          <a:ln w="698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 flipH="1">
            <a:off x="-11582400" y="4800600"/>
            <a:ext cx="31775400" cy="76200"/>
          </a:xfrm>
          <a:prstGeom prst="line">
            <a:avLst/>
          </a:prstGeom>
          <a:ln w="698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-9982200" y="4800600"/>
            <a:ext cx="31775400" cy="76200"/>
          </a:xfrm>
          <a:prstGeom prst="line">
            <a:avLst/>
          </a:prstGeom>
          <a:ln w="698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Users\DV4T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4" y="5971722"/>
            <a:ext cx="53340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/>
          <p:cNvSpPr/>
          <p:nvPr/>
        </p:nvSpPr>
        <p:spPr>
          <a:xfrm>
            <a:off x="457202" y="90488"/>
            <a:ext cx="685800" cy="685800"/>
          </a:xfrm>
          <a:prstGeom prst="ellipse">
            <a:avLst/>
          </a:prstGeom>
          <a:solidFill>
            <a:srgbClr val="F7CE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GO</a:t>
            </a:r>
          </a:p>
        </p:txBody>
      </p:sp>
      <p:sp>
        <p:nvSpPr>
          <p:cNvPr id="41" name="Oval 40"/>
          <p:cNvSpPr/>
          <p:nvPr/>
        </p:nvSpPr>
        <p:spPr>
          <a:xfrm>
            <a:off x="457202" y="1157288"/>
            <a:ext cx="685800" cy="685800"/>
          </a:xfrm>
          <a:prstGeom prst="ellips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GO</a:t>
            </a:r>
          </a:p>
        </p:txBody>
      </p:sp>
      <p:sp>
        <p:nvSpPr>
          <p:cNvPr id="42" name="Oval 41"/>
          <p:cNvSpPr/>
          <p:nvPr/>
        </p:nvSpPr>
        <p:spPr>
          <a:xfrm>
            <a:off x="457202" y="2147888"/>
            <a:ext cx="685800" cy="685800"/>
          </a:xfrm>
          <a:prstGeom prst="ellipse">
            <a:avLst/>
          </a:prstGeom>
          <a:solidFill>
            <a:srgbClr val="00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GO</a:t>
            </a:r>
          </a:p>
        </p:txBody>
      </p:sp>
      <p:sp>
        <p:nvSpPr>
          <p:cNvPr id="43" name="Oval 42"/>
          <p:cNvSpPr/>
          <p:nvPr/>
        </p:nvSpPr>
        <p:spPr>
          <a:xfrm>
            <a:off x="457202" y="3138488"/>
            <a:ext cx="685800" cy="685800"/>
          </a:xfrm>
          <a:prstGeom prst="ellips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GO</a:t>
            </a:r>
          </a:p>
        </p:txBody>
      </p:sp>
      <p:pic>
        <p:nvPicPr>
          <p:cNvPr id="48" name="Picture 5" descr="C:\Users\DV4T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6001884"/>
            <a:ext cx="5334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 descr="C:\Users\DV4T\Desktop\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979659"/>
            <a:ext cx="5365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 descr="C:\Users\DV4T\Desktop\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7" y="6001884"/>
            <a:ext cx="5953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51" y="-40143"/>
            <a:ext cx="1350324" cy="10194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74" y="-54657"/>
            <a:ext cx="1350324" cy="10194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-21999"/>
            <a:ext cx="1350324" cy="101946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913" y="-70448"/>
            <a:ext cx="1350324" cy="1019464"/>
          </a:xfrm>
          <a:prstGeom prst="rect">
            <a:avLst/>
          </a:prstGeom>
        </p:spPr>
      </p:pic>
      <p:sp>
        <p:nvSpPr>
          <p:cNvPr id="4" name="Sun 3">
            <a:hlinkClick r:id="rId8" action="ppaction://hlinksldjump"/>
          </p:cNvPr>
          <p:cNvSpPr/>
          <p:nvPr/>
        </p:nvSpPr>
        <p:spPr>
          <a:xfrm>
            <a:off x="3062876" y="3791631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9" name="Sun 38">
            <a:hlinkClick r:id="rId9" action="ppaction://hlinksldjump"/>
          </p:cNvPr>
          <p:cNvSpPr/>
          <p:nvPr/>
        </p:nvSpPr>
        <p:spPr>
          <a:xfrm>
            <a:off x="4729843" y="3824288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4" name="Sun 43">
            <a:hlinkClick r:id="rId10" action="ppaction://hlinksldjump"/>
          </p:cNvPr>
          <p:cNvSpPr/>
          <p:nvPr/>
        </p:nvSpPr>
        <p:spPr>
          <a:xfrm>
            <a:off x="6209708" y="3824288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Sun 44">
            <a:hlinkClick r:id="rId11" action="ppaction://hlinksldjump"/>
          </p:cNvPr>
          <p:cNvSpPr/>
          <p:nvPr/>
        </p:nvSpPr>
        <p:spPr>
          <a:xfrm>
            <a:off x="7796175" y="3824288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7" name="Sun 46">
            <a:hlinkClick r:id="rId12" action="ppaction://hlinksldjump"/>
          </p:cNvPr>
          <p:cNvSpPr/>
          <p:nvPr/>
        </p:nvSpPr>
        <p:spPr>
          <a:xfrm>
            <a:off x="5486400" y="1921336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022E-16 L -0.00417 -1.93889 " pathEditMode="relative" rAng="0" ptsTypes="AA">
                                      <p:cBhvr>
                                        <p:cTn id="6" dur="2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6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00417 -1.98334 " pathEditMode="relative" rAng="0" ptsTypes="AA">
                                      <p:cBhvr>
                                        <p:cTn id="8" dur="2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99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4.44444E-6 L -0.00417 -1.93889 " pathEditMode="relative" rAng="0" ptsTypes="AA">
                                      <p:cBhvr>
                                        <p:cTn id="10" dur="2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9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00274 -0.1296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23797 L -0.0043 -0.348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43912 L -0.0043 -0.5388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6375 L -0.0043 -0.7372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73727 L -0.0043 -0.8372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00273 -0.1296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23797 L -0.00429 -0.3488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43912 L -0.00429 -0.5388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6375 L -0.00429 -0.7372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73727 L -0.00429 -0.8372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00274 -0.1296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23797 L -0.0043 -0.348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43912 L -0.0043 -0.5388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6375 L -0.0043 -0.7372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73727 L -0.0043 -0.8372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00273 -0.1296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23797 L -0.0043 -0.3488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43912 L -0.0043 -0.5388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6375 L -0.0043 -0.7372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73727 L -0.0043 -0.8372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-2998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74212" y="1849464"/>
            <a:ext cx="733096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 điện tử có ưu điểm gì</a:t>
            </a:r>
            <a:endParaRPr lang="en-US" sz="3200" b="1">
              <a:ln w="10160">
                <a:solidFill>
                  <a:srgbClr val="46A6B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với thư truyền thống</a:t>
            </a:r>
            <a:r>
              <a:rPr lang="en-US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n w="10160">
                <a:solidFill>
                  <a:srgbClr val="46A6B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6141253" y="4737041"/>
            <a:ext cx="6050747" cy="1077413"/>
            <a:chOff x="376186" y="3536038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376186" y="3536038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426662" y="3839606"/>
              <a:ext cx="219409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lvl="0" algn="ctr"/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D. Tất </a:t>
              </a:r>
              <a:r>
                <a:rPr lang="vi-VN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cả các ưu điểm trê</a:t>
              </a:r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n</a:t>
              </a:r>
              <a:endParaRPr lang="en-US" sz="24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 Light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065084" y="3404614"/>
            <a:ext cx="6053328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06802" y="3859667"/>
              <a:ext cx="136892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lvl="0" algn="ctr"/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C. Chi phí thấp</a:t>
              </a:r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rPr>
                <a:t> </a:t>
              </a:r>
              <a:endParaRPr lang="en-US" sz="2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14336" y="4746342"/>
            <a:ext cx="6053328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05935" y="4831411"/>
              <a:ext cx="1936918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lvl="0" algn="ctr"/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Có thể gửi đồng thời</a:t>
              </a:r>
              <a:endParaRPr lang="en-US" sz="24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 Light"/>
              </a:endParaRPr>
            </a:p>
            <a:p>
              <a:pPr lvl="0" algn="ctr"/>
              <a:r>
                <a:rPr lang="vi-VN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cho nhiều người</a:t>
              </a:r>
              <a:endParaRPr lang="en-US" sz="24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 Light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14336" y="3404614"/>
            <a:ext cx="6053328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56564" y="5114412"/>
              <a:ext cx="202982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rPr>
                <a:t> </a:t>
              </a:r>
              <a:r>
                <a:rPr lang="vi-VN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rPr>
                <a:t>T</a:t>
              </a:r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hời gian gửi nhanh </a:t>
              </a:r>
              <a:r>
                <a:rPr lang="vi-VN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rPr>
                <a:t> </a:t>
              </a:r>
              <a:endParaRPr lang="en-US" sz="2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5" name="Rectangle 24">
            <a:hlinkClick r:id="rId10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  <a:gradFill rotWithShape="1">
            <a:gsLst>
              <a:gs pos="0">
                <a:srgbClr val="CC4757">
                  <a:shade val="51000"/>
                  <a:satMod val="130000"/>
                </a:srgbClr>
              </a:gs>
              <a:gs pos="80000">
                <a:srgbClr val="CC4757">
                  <a:shade val="93000"/>
                  <a:satMod val="130000"/>
                </a:srgbClr>
              </a:gs>
              <a:gs pos="100000">
                <a:srgbClr val="CC4757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ĐUA TIẾP</a:t>
            </a:r>
          </a:p>
        </p:txBody>
      </p:sp>
      <p:pic>
        <p:nvPicPr>
          <p:cNvPr id="5" name="s1272k5X9M23_mp4_xiEXfPJk (bo am tha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15890" y="5814454"/>
            <a:ext cx="1801895" cy="10135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158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-4497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54317" y="1831895"/>
            <a:ext cx="733096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2: M</a:t>
            </a:r>
            <a:r>
              <a:rPr lang="vi-VN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uốn gửi ả</a:t>
            </a:r>
            <a:r>
              <a:rPr lang="en-US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 đẹp </a:t>
            </a:r>
            <a:r>
              <a:rPr lang="vi-VN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bạn bè ở nhiều nơi </a:t>
            </a:r>
            <a:r>
              <a:rPr lang="en-US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dùng dịch vụ gì</a:t>
            </a:r>
            <a:r>
              <a:rPr lang="en-US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n w="10160">
                <a:solidFill>
                  <a:srgbClr val="46A6B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6141253" y="3408215"/>
            <a:ext cx="6050747" cy="1077413"/>
            <a:chOff x="376186" y="3536038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376186" y="3536038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428384" y="3844453"/>
              <a:ext cx="234741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lvl="0" algn="ctr"/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C. Th</a:t>
              </a:r>
              <a:r>
                <a:rPr lang="vi-VN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ư</a:t>
              </a:r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 điện tử đính kèm tệp</a:t>
              </a:r>
              <a:endParaRPr lang="en-US" sz="2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141253" y="4730082"/>
            <a:ext cx="6053328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07562" y="3858115"/>
              <a:ext cx="184929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D. </a:t>
              </a:r>
              <a:r>
                <a:rPr lang="vi-VN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Tìm</a:t>
              </a:r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 kiếm thông tin</a:t>
              </a:r>
              <a:endParaRPr lang="en-US" sz="2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14336" y="4746342"/>
            <a:ext cx="6053328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05935" y="4989495"/>
              <a:ext cx="176163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B. Đào tạo qua mạng</a:t>
              </a:r>
              <a:endParaRPr lang="en-US" sz="2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14336" y="3404614"/>
            <a:ext cx="6053328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65672" y="5110866"/>
              <a:ext cx="190435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rPr>
                <a:t> </a:t>
              </a:r>
              <a:r>
                <a:rPr lang="vi-VN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</a:rPr>
                <a:t>T</a:t>
              </a:r>
              <a:r>
                <a:rPr lang="vi-VN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 mại điện tử</a:t>
              </a:r>
              <a:endParaRPr lang="en-US" sz="2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5" name="Rectangle 24">
            <a:hlinkClick r:id="rId10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  <a:gradFill rotWithShape="1">
            <a:gsLst>
              <a:gs pos="0">
                <a:srgbClr val="CC4757">
                  <a:shade val="51000"/>
                  <a:satMod val="130000"/>
                </a:srgbClr>
              </a:gs>
              <a:gs pos="80000">
                <a:srgbClr val="CC4757">
                  <a:shade val="93000"/>
                  <a:satMod val="130000"/>
                </a:srgbClr>
              </a:gs>
              <a:gs pos="100000">
                <a:srgbClr val="CC4757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ĐUA TIẾP</a:t>
            </a:r>
          </a:p>
        </p:txBody>
      </p:sp>
      <p:pic>
        <p:nvPicPr>
          <p:cNvPr id="24" name="s1272k5X9M23_mp4_xiEXfPJk (bo am tha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15890" y="5814454"/>
            <a:ext cx="1801895" cy="10135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915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-4497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71713" y="1842784"/>
            <a:ext cx="737235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3: Trình bày cú pháp địa chỉ</a:t>
            </a:r>
          </a:p>
          <a:p>
            <a:pPr algn="ctr"/>
            <a:r>
              <a:rPr lang="en-US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điện tử tổng quát?</a:t>
            </a:r>
            <a:endParaRPr lang="en-US" sz="3200" b="1" dirty="0">
              <a:ln w="10160">
                <a:solidFill>
                  <a:srgbClr val="46A6B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43963" y="4737041"/>
            <a:ext cx="6050747" cy="1077413"/>
            <a:chOff x="376186" y="3536038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376186" y="3536038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432389" y="3638534"/>
              <a:ext cx="1974158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lvl="0" algn="ctr"/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B. &lt;Tên đăng nhập&gt;@</a:t>
              </a:r>
            </a:p>
            <a:p>
              <a:pPr lvl="0" algn="ctr"/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&lt;Địa chỉ dịch vụ email&gt;</a:t>
              </a:r>
              <a:endParaRPr lang="en-US" sz="2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182635" y="3404086"/>
            <a:ext cx="6053328" cy="1077413"/>
            <a:chOff x="4747246" y="3414028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47246" y="3414028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799442" y="3517613"/>
              <a:ext cx="190243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C. &lt;Tên đăng nhập&gt;@</a:t>
              </a:r>
            </a:p>
            <a:p>
              <a:pPr algn="ctr"/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&lt;gmail.com&gt;</a:t>
              </a:r>
              <a:endParaRPr lang="en-US" sz="2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6182636" y="4762786"/>
            <a:ext cx="6053328" cy="1077413"/>
            <a:chOff x="597675" y="4947795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597675" y="4947795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654198" y="5071002"/>
              <a:ext cx="190243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D. &lt;Tên đăng nhập&gt;@</a:t>
              </a:r>
            </a:p>
            <a:p>
              <a:pPr algn="ctr"/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&lt;yahoo.com.vn&gt;</a:t>
              </a:r>
              <a:endParaRPr lang="en-US" sz="2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0" y="3404086"/>
            <a:ext cx="6053328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54302" y="5115357"/>
              <a:ext cx="223671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A. &lt;lop6ci&gt;@&lt;yahoo.com&gt;</a:t>
              </a:r>
              <a:endParaRPr lang="en-US" sz="2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  <a:gradFill rotWithShape="1">
            <a:gsLst>
              <a:gs pos="0">
                <a:srgbClr val="CC4757">
                  <a:shade val="51000"/>
                  <a:satMod val="130000"/>
                </a:srgbClr>
              </a:gs>
              <a:gs pos="80000">
                <a:srgbClr val="CC4757">
                  <a:shade val="93000"/>
                  <a:satMod val="130000"/>
                </a:srgbClr>
              </a:gs>
              <a:gs pos="100000">
                <a:srgbClr val="CC4757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ĐUA TIẾP</a:t>
            </a:r>
          </a:p>
        </p:txBody>
      </p:sp>
      <p:pic>
        <p:nvPicPr>
          <p:cNvPr id="25" name="s1272k5X9M23_mp4_xiEXfPJk (bo am tha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15890" y="5814454"/>
            <a:ext cx="1801895" cy="10135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2528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-4497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14575" y="1849464"/>
            <a:ext cx="732948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4: Địa chỉ nào sau đây là</a:t>
            </a:r>
          </a:p>
          <a:p>
            <a:pPr algn="ctr"/>
            <a:r>
              <a:rPr lang="en-US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chỉ th</a:t>
            </a:r>
            <a:r>
              <a:rPr lang="vi-VN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điện tử của Google?</a:t>
            </a:r>
            <a:endParaRPr lang="en-US" sz="3200" b="1" dirty="0">
              <a:ln w="10160">
                <a:solidFill>
                  <a:srgbClr val="46A6B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0" y="3416796"/>
            <a:ext cx="6050747" cy="1077413"/>
            <a:chOff x="330654" y="3577439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330654" y="3577439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387277" y="3877370"/>
              <a:ext cx="179975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lvl="0" algn="ctr"/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A. hahoa@gmail.com</a:t>
              </a:r>
              <a:endParaRPr lang="en-US" sz="2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096000" y="4723756"/>
            <a:ext cx="6053328" cy="1077413"/>
            <a:chOff x="4774286" y="4889928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74286" y="4889928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33838" y="5177195"/>
              <a:ext cx="164478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D. B và C đều đúng</a:t>
              </a:r>
              <a:endParaRPr lang="en-US" sz="2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6036411" y="3448662"/>
            <a:ext cx="6053328" cy="1077413"/>
            <a:chOff x="6313949" y="1897241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313949" y="1897241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373279" y="2205114"/>
              <a:ext cx="2071015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C. hahoa@yahoo.com.vn</a:t>
              </a:r>
              <a:endParaRPr lang="en-US" sz="2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1" y="4741162"/>
            <a:ext cx="6053328" cy="1077413"/>
            <a:chOff x="9556871" y="7400142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9556871" y="7400142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0607770" y="7702246"/>
              <a:ext cx="214572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B. gmail.com@yahoo2021</a:t>
              </a:r>
              <a:endParaRPr lang="en-US" sz="2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  <a:gradFill rotWithShape="1">
            <a:gsLst>
              <a:gs pos="0">
                <a:srgbClr val="CC4757">
                  <a:shade val="51000"/>
                  <a:satMod val="130000"/>
                </a:srgbClr>
              </a:gs>
              <a:gs pos="80000">
                <a:srgbClr val="CC4757">
                  <a:shade val="93000"/>
                  <a:satMod val="130000"/>
                </a:srgbClr>
              </a:gs>
              <a:gs pos="100000">
                <a:srgbClr val="CC4757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ĐUA TIẾP</a:t>
            </a:r>
          </a:p>
        </p:txBody>
      </p:sp>
      <p:pic>
        <p:nvPicPr>
          <p:cNvPr id="25" name="s1272k5X9M23_mp4_xiEXfPJk (bo am tha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15890" y="5814454"/>
            <a:ext cx="1801895" cy="10135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8019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-2998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cau a"/>
          <p:cNvGrpSpPr/>
          <p:nvPr/>
        </p:nvGrpSpPr>
        <p:grpSpPr>
          <a:xfrm>
            <a:off x="6141251" y="4737041"/>
            <a:ext cx="6050749" cy="1077413"/>
            <a:chOff x="376186" y="3536038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376186" y="3536038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440608" y="3717940"/>
              <a:ext cx="2190565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lvl="0" algn="ctr"/>
              <a:r>
                <a:rPr lang="en-US" sz="19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D. Đăng ký qua các nhà cung cấp</a:t>
              </a:r>
            </a:p>
            <a:p>
              <a:pPr lvl="0" algn="ctr"/>
              <a:r>
                <a:rPr lang="en-US" sz="19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DV Internet hoặc các Website </a:t>
              </a:r>
              <a:endParaRPr lang="en-US" sz="19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 Light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065080" y="3404614"/>
            <a:ext cx="6053327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16873" y="3755549"/>
              <a:ext cx="185646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lvl="0" algn="ctr"/>
              <a:r>
                <a:rPr lang="en-US" sz="20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C. Không thể tạo</a:t>
              </a:r>
            </a:p>
            <a:p>
              <a:pPr lvl="0" algn="ctr"/>
              <a:r>
                <a:rPr lang="en-US" sz="20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cho mình một hộp th</a:t>
              </a:r>
              <a:r>
                <a:rPr lang="vi-VN" sz="20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0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mới</a:t>
              </a:r>
              <a:endParaRPr lang="en-US" sz="20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14336" y="4746342"/>
            <a:ext cx="6053327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05937" y="4896241"/>
              <a:ext cx="171374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lvl="0" algn="ctr"/>
              <a:r>
                <a:rPr lang="en-US" sz="20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B. Có ít nhất một địa chỉ</a:t>
              </a:r>
            </a:p>
            <a:p>
              <a:pPr lvl="0" algn="ctr"/>
              <a:r>
                <a:rPr lang="en-US" sz="20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Website</a:t>
              </a:r>
              <a:endParaRPr lang="en-US" sz="20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 Light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14337" y="3404614"/>
            <a:ext cx="6053328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61503" y="4991302"/>
              <a:ext cx="213614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lvl="0" algn="ctr"/>
              <a:r>
                <a:rPr lang="en-US" sz="20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A. Có sự cho phép của c</a:t>
              </a:r>
              <a:r>
                <a:rPr lang="vi-VN" sz="20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ơ</a:t>
              </a:r>
              <a:r>
                <a:rPr lang="en-US" sz="20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 quan</a:t>
              </a:r>
            </a:p>
            <a:p>
              <a:pPr lvl="0" algn="ctr"/>
              <a:r>
                <a:rPr lang="en-US" sz="2000" b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</a:rPr>
                <a:t>quản lý dịch vụ Internet</a:t>
              </a:r>
            </a:p>
          </p:txBody>
        </p:sp>
      </p:grpSp>
      <p:sp>
        <p:nvSpPr>
          <p:cNvPr id="25" name="Rectangle 24">
            <a:hlinkClick r:id="rId10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  <a:gradFill rotWithShape="1">
            <a:gsLst>
              <a:gs pos="0">
                <a:srgbClr val="CC4757">
                  <a:shade val="51000"/>
                  <a:satMod val="130000"/>
                </a:srgbClr>
              </a:gs>
              <a:gs pos="80000">
                <a:srgbClr val="CC4757">
                  <a:shade val="93000"/>
                  <a:satMod val="130000"/>
                </a:srgbClr>
              </a:gs>
              <a:gs pos="100000">
                <a:srgbClr val="CC4757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ĐUA TIẾP</a:t>
            </a:r>
          </a:p>
        </p:txBody>
      </p:sp>
      <p:pic>
        <p:nvPicPr>
          <p:cNvPr id="5" name="s1272k5X9M23_mp4_xiEXfPJk (bo am tha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15890" y="5814454"/>
            <a:ext cx="1801895" cy="10135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2286000" y="1852716"/>
            <a:ext cx="73152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5: Để tạo một hộp th</a:t>
            </a:r>
            <a:r>
              <a:rPr lang="vi-VN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điện tử mới, ng</a:t>
            </a:r>
            <a:r>
              <a:rPr lang="vi-VN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200" b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sử dụng phải làm thế nào?</a:t>
            </a:r>
            <a:endParaRPr lang="en-US" sz="3200" b="1" dirty="0">
              <a:ln w="10160">
                <a:solidFill>
                  <a:srgbClr val="46A6B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457905" y="941977"/>
            <a:ext cx="7276190" cy="4361905"/>
            <a:chOff x="2457905" y="941977"/>
            <a:chExt cx="7276190" cy="436190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905" y="941977"/>
              <a:ext cx="7276190" cy="4361905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009901" y="3654335"/>
              <a:ext cx="58578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CN" sz="3000" b="1" spc="-150">
                  <a:solidFill>
                    <a:srgbClr val="C22B17"/>
                  </a:solidFill>
                  <a:latin typeface="Times New Roman" panose="02020603050405020304" pitchFamily="18" charset="0"/>
                  <a:ea typeface="方正卡通简体" panose="03000509000000000000" pitchFamily="65" charset="-122"/>
                  <a:cs typeface="Times New Roman" panose="02020603050405020304" pitchFamily="18" charset="0"/>
                </a:rPr>
                <a:t>HĐ4: VẬN DỤNG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5210547" y="7241915"/>
            <a:ext cx="5267013" cy="1129913"/>
            <a:chOff x="5210272" y="5432319"/>
            <a:chExt cx="5268637" cy="847696"/>
          </a:xfrm>
        </p:grpSpPr>
        <p:sp>
          <p:nvSpPr>
            <p:cNvPr id="25" name="Rectangle 5"/>
            <p:cNvSpPr/>
            <p:nvPr/>
          </p:nvSpPr>
          <p:spPr bwMode="auto">
            <a:xfrm>
              <a:off x="5442041" y="5467507"/>
              <a:ext cx="5036868" cy="81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defTabSz="1218804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333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此处添加详细文本描述，建议与标题相关并符合整体语言风格，语言描述尽量简洁生动。尽量将每页幻灯片的字数控制在 </a:t>
              </a:r>
              <a:r>
                <a:rPr lang="en-US" altLang="zh-CN" sz="1333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200</a:t>
              </a:r>
              <a:r>
                <a:rPr lang="zh-CN" altLang="en-US" sz="1333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字以内。</a:t>
              </a:r>
              <a:endParaRPr lang="en-US" altLang="zh-CN" sz="1333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5210272" y="5432319"/>
              <a:ext cx="2966458" cy="0"/>
            </a:xfrm>
            <a:prstGeom prst="line">
              <a:avLst/>
            </a:prstGeom>
            <a:noFill/>
            <a:ln w="19050" cap="flat" cmpd="sng" algn="ctr">
              <a:solidFill>
                <a:srgbClr val="E7E6E6">
                  <a:lumMod val="50000"/>
                </a:srgbClr>
              </a:solidFill>
              <a:prstDash val="sysDot"/>
              <a:miter lim="800000"/>
              <a:tailEnd type="oval"/>
            </a:ln>
            <a:effectLst/>
          </p:spPr>
        </p:cxnSp>
      </p:grpSp>
      <p:sp>
        <p:nvSpPr>
          <p:cNvPr id="6" name="Rectangle 5"/>
          <p:cNvSpPr/>
          <p:nvPr/>
        </p:nvSpPr>
        <p:spPr>
          <a:xfrm>
            <a:off x="4807602" y="932764"/>
            <a:ext cx="6736977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LUẬT CHƠI</a:t>
            </a:r>
            <a:endParaRPr lang="en-US" sz="3199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5122" name="Picture 2" descr="Tổng hợp hình nền powerpoint đẹp mê ly cho máy tí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" r="4989" b="12793"/>
          <a:stretch/>
        </p:blipFill>
        <p:spPr bwMode="auto">
          <a:xfrm>
            <a:off x="4807602" y="1669926"/>
            <a:ext cx="6736977" cy="472921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42926" y="2229679"/>
            <a:ext cx="62663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</a:rPr>
              <a:t>Có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9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</a:rPr>
              <a:t> hỏi. Hãy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30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giây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thưởng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  <p:sp>
        <p:nvSpPr>
          <p:cNvPr id="17" name="Rectangle 16"/>
          <p:cNvSpPr/>
          <p:nvPr/>
        </p:nvSpPr>
        <p:spPr>
          <a:xfrm>
            <a:off x="4807602" y="133583"/>
            <a:ext cx="67369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TRÒ CHƠI GIẢI Ô 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CHỮ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/>
            </a:endParaRPr>
          </a:p>
        </p:txBody>
      </p:sp>
      <p:pic>
        <p:nvPicPr>
          <p:cNvPr id="11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2" y="726558"/>
            <a:ext cx="3957043" cy="656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58333E-6 7.40741E-7 L 0.03671 7.40741E-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: Shape 11">
            <a:extLst>
              <a:ext uri="{FF2B5EF4-FFF2-40B4-BE49-F238E27FC236}">
                <a16:creationId xmlns="" xmlns:a16="http://schemas.microsoft.com/office/drawing/2014/main" id="{2016FFC1-CB9E-486B-9DA7-9919C1EA36B4}"/>
              </a:ext>
            </a:extLst>
          </p:cNvPr>
          <p:cNvSpPr/>
          <p:nvPr/>
        </p:nvSpPr>
        <p:spPr>
          <a:xfrm rot="5400000">
            <a:off x="-1438534" y="3181644"/>
            <a:ext cx="4463530" cy="787874"/>
          </a:xfrm>
          <a:custGeom>
            <a:avLst/>
            <a:gdLst>
              <a:gd name="connsiteX0" fmla="*/ 6591 w 3393989"/>
              <a:gd name="connsiteY0" fmla="*/ 0 h 708454"/>
              <a:gd name="connsiteX1" fmla="*/ 3393989 w 3393989"/>
              <a:gd name="connsiteY1" fmla="*/ 0 h 708454"/>
              <a:gd name="connsiteX2" fmla="*/ 2547140 w 3393989"/>
              <a:gd name="connsiteY2" fmla="*/ 708454 h 708454"/>
              <a:gd name="connsiteX3" fmla="*/ 0 w 3393989"/>
              <a:gd name="connsiteY3" fmla="*/ 708454 h 708454"/>
              <a:gd name="connsiteX4" fmla="*/ 0 w 3393989"/>
              <a:gd name="connsiteY4" fmla="*/ 5514 h 708454"/>
              <a:gd name="connsiteX5" fmla="*/ 6591 w 3393989"/>
              <a:gd name="connsiteY5" fmla="*/ 0 h 708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3989" h="708454">
                <a:moveTo>
                  <a:pt x="6591" y="0"/>
                </a:moveTo>
                <a:lnTo>
                  <a:pt x="3393989" y="0"/>
                </a:lnTo>
                <a:lnTo>
                  <a:pt x="2547140" y="708454"/>
                </a:lnTo>
                <a:lnTo>
                  <a:pt x="0" y="708454"/>
                </a:lnTo>
                <a:lnTo>
                  <a:pt x="0" y="5514"/>
                </a:lnTo>
                <a:lnTo>
                  <a:pt x="6591" y="0"/>
                </a:lnTo>
                <a:close/>
              </a:path>
            </a:pathLst>
          </a:custGeom>
          <a:solidFill>
            <a:srgbClr val="F4920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03">
              <a:defRPr/>
            </a:pPr>
            <a:endParaRPr lang="en-GB" sz="1799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2" y="1373188"/>
          <a:ext cx="4814886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8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48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3889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2166938" y="1873250"/>
          <a:ext cx="421322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8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18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18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989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9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1112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0188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91448" marR="91448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91448" marR="91448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91448" marR="91448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 marL="91448" marR="91448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91448" marR="91448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91448" marR="91448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91448" marR="91448" marT="45721" marB="4572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3352800" y="2378075"/>
          <a:ext cx="5410196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1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11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11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41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3812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011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011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011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0113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T="45721" marB="4572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4557714" y="2878138"/>
          <a:ext cx="4814887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8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7079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3292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948114" y="3397250"/>
          <a:ext cx="3611566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9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19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19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48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3896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019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3948114" y="3895725"/>
          <a:ext cx="1804986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6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16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16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91414" marR="9141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91414" marR="9141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</a:p>
                  </a:txBody>
                  <a:tcPr marL="91414" marR="91414" marT="45721" marB="4572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3359151" y="4402138"/>
          <a:ext cx="4814886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8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48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3889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2743200" y="4906963"/>
          <a:ext cx="3611567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9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19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19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329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7085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019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3962402" y="5405438"/>
          <a:ext cx="1693863" cy="4420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5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95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47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6894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91430" marR="91430" marT="45781" marB="4578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91430" marR="91430" marT="45781" marB="4578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91430" marR="91430" marT="45781" marB="4578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12-Point Star 37"/>
          <p:cNvSpPr/>
          <p:nvPr/>
        </p:nvSpPr>
        <p:spPr>
          <a:xfrm>
            <a:off x="9691688" y="1325563"/>
            <a:ext cx="609600" cy="457200"/>
          </a:xfrm>
          <a:prstGeom prst="star1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9" name="12-Point Star 38"/>
          <p:cNvSpPr/>
          <p:nvPr/>
        </p:nvSpPr>
        <p:spPr>
          <a:xfrm>
            <a:off x="9691688" y="1816101"/>
            <a:ext cx="609600" cy="423863"/>
          </a:xfrm>
          <a:prstGeom prst="star1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40" name="12-Point Star 39"/>
          <p:cNvSpPr/>
          <p:nvPr/>
        </p:nvSpPr>
        <p:spPr>
          <a:xfrm>
            <a:off x="9691688" y="2343152"/>
            <a:ext cx="609600" cy="430213"/>
          </a:xfrm>
          <a:prstGeom prst="star1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12-Point Star 40"/>
          <p:cNvSpPr/>
          <p:nvPr/>
        </p:nvSpPr>
        <p:spPr>
          <a:xfrm>
            <a:off x="9691688" y="2847976"/>
            <a:ext cx="609600" cy="430213"/>
          </a:xfrm>
          <a:prstGeom prst="star1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42" name="12-Point Star 41"/>
          <p:cNvSpPr/>
          <p:nvPr/>
        </p:nvSpPr>
        <p:spPr>
          <a:xfrm>
            <a:off x="9691688" y="3348039"/>
            <a:ext cx="609600" cy="430213"/>
          </a:xfrm>
          <a:prstGeom prst="star1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43" name="12-Point Star 42"/>
          <p:cNvSpPr/>
          <p:nvPr/>
        </p:nvSpPr>
        <p:spPr>
          <a:xfrm>
            <a:off x="9691688" y="3840164"/>
            <a:ext cx="609600" cy="428625"/>
          </a:xfrm>
          <a:prstGeom prst="star1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44" name="12-Point Star 43"/>
          <p:cNvSpPr/>
          <p:nvPr/>
        </p:nvSpPr>
        <p:spPr>
          <a:xfrm>
            <a:off x="9691688" y="4354513"/>
            <a:ext cx="609600" cy="428625"/>
          </a:xfrm>
          <a:prstGeom prst="star1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45" name="12-Point Star 44"/>
          <p:cNvSpPr/>
          <p:nvPr/>
        </p:nvSpPr>
        <p:spPr>
          <a:xfrm>
            <a:off x="9691688" y="4841876"/>
            <a:ext cx="609600" cy="428625"/>
          </a:xfrm>
          <a:prstGeom prst="star1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46" name="12-Point Star 45"/>
          <p:cNvSpPr/>
          <p:nvPr/>
        </p:nvSpPr>
        <p:spPr>
          <a:xfrm>
            <a:off x="9691688" y="5364164"/>
            <a:ext cx="609600" cy="428625"/>
          </a:xfrm>
          <a:prstGeom prst="star1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>
                <a:solidFill>
                  <a:prstClr val="black"/>
                </a:solidFill>
              </a:rPr>
              <a:t>9</a:t>
            </a:r>
          </a:p>
        </p:txBody>
      </p: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5181600" y="1373188"/>
          <a:ext cx="4213223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8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18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648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389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0188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0188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0188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 marL="91448" marR="91448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21" marB="4572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4572000" y="1366838"/>
            <a:ext cx="609600" cy="457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50" name="Flowchart: Alternate Process 49"/>
          <p:cNvSpPr/>
          <p:nvPr/>
        </p:nvSpPr>
        <p:spPr>
          <a:xfrm>
            <a:off x="1297204" y="155615"/>
            <a:ext cx="9521388" cy="868363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932">
                <a:solidFill>
                  <a:prstClr val="black"/>
                </a:solidFill>
                <a:cs typeface="Times New Roman" pitchFamily="18" charset="0"/>
              </a:rPr>
              <a:t>Câu 1: Để có hộp thư điện tử người sử dụng cần đăng ký </a:t>
            </a:r>
            <a:r>
              <a:rPr lang="en-US" sz="2932">
                <a:solidFill>
                  <a:srgbClr val="FF0000"/>
                </a:solidFill>
                <a:cs typeface="Times New Roman" pitchFamily="18" charset="0"/>
              </a:rPr>
              <a:t>(?)</a:t>
            </a:r>
            <a:r>
              <a:rPr lang="en-US" sz="2932">
                <a:solidFill>
                  <a:prstClr val="black"/>
                </a:solidFill>
                <a:cs typeface="Times New Roman" pitchFamily="18" charset="0"/>
              </a:rPr>
              <a:t> thư điện tử với nhà cung cấp dịch vụ thư điện tử</a:t>
            </a:r>
          </a:p>
        </p:txBody>
      </p:sp>
      <p:sp>
        <p:nvSpPr>
          <p:cNvPr id="51" name="5-Point Star 50"/>
          <p:cNvSpPr/>
          <p:nvPr/>
        </p:nvSpPr>
        <p:spPr>
          <a:xfrm>
            <a:off x="3962400" y="1389064"/>
            <a:ext cx="381000" cy="41433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52" name="5-Point Star 51"/>
          <p:cNvSpPr/>
          <p:nvPr/>
        </p:nvSpPr>
        <p:spPr>
          <a:xfrm>
            <a:off x="1600199" y="1824038"/>
            <a:ext cx="381000" cy="4159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53" name="5-Point Star 52"/>
          <p:cNvSpPr/>
          <p:nvPr/>
        </p:nvSpPr>
        <p:spPr>
          <a:xfrm>
            <a:off x="2819400" y="2417764"/>
            <a:ext cx="381000" cy="41433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54" name="5-Point Star 53"/>
          <p:cNvSpPr/>
          <p:nvPr/>
        </p:nvSpPr>
        <p:spPr>
          <a:xfrm>
            <a:off x="3810000" y="2898776"/>
            <a:ext cx="381000" cy="4159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55" name="5-Point Star 54"/>
          <p:cNvSpPr/>
          <p:nvPr/>
        </p:nvSpPr>
        <p:spPr>
          <a:xfrm>
            <a:off x="3352800" y="3438525"/>
            <a:ext cx="381000" cy="4159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56" name="5-Point Star 55"/>
          <p:cNvSpPr/>
          <p:nvPr/>
        </p:nvSpPr>
        <p:spPr>
          <a:xfrm>
            <a:off x="3352800" y="3938588"/>
            <a:ext cx="381000" cy="4159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57" name="5-Point Star 56"/>
          <p:cNvSpPr/>
          <p:nvPr/>
        </p:nvSpPr>
        <p:spPr>
          <a:xfrm>
            <a:off x="2814638" y="4425951"/>
            <a:ext cx="381000" cy="4159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58" name="5-Point Star 57"/>
          <p:cNvSpPr/>
          <p:nvPr/>
        </p:nvSpPr>
        <p:spPr>
          <a:xfrm>
            <a:off x="2209801" y="4902201"/>
            <a:ext cx="381000" cy="41433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59" name="5-Point Star 58"/>
          <p:cNvSpPr/>
          <p:nvPr/>
        </p:nvSpPr>
        <p:spPr>
          <a:xfrm>
            <a:off x="3429000" y="5397501"/>
            <a:ext cx="381000" cy="41433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60" name="Flowchart: Alternate Process 59"/>
          <p:cNvSpPr/>
          <p:nvPr/>
        </p:nvSpPr>
        <p:spPr>
          <a:xfrm>
            <a:off x="1297204" y="155615"/>
            <a:ext cx="9518904" cy="868680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932">
                <a:solidFill>
                  <a:prstClr val="black"/>
                </a:solidFill>
                <a:cs typeface="Times New Roman" pitchFamily="18" charset="0"/>
              </a:rPr>
              <a:t>Câu 2: Để bảo mật cho tài khoản thư điện tử thì người</a:t>
            </a:r>
          </a:p>
          <a:p>
            <a:pPr algn="ctr">
              <a:defRPr/>
            </a:pPr>
            <a:r>
              <a:rPr lang="en-US" sz="2932">
                <a:solidFill>
                  <a:prstClr val="black"/>
                </a:solidFill>
                <a:cs typeface="Times New Roman" pitchFamily="18" charset="0"/>
              </a:rPr>
              <a:t>sử dụng cần đặt </a:t>
            </a:r>
            <a:r>
              <a:rPr lang="en-US" sz="2932">
                <a:solidFill>
                  <a:srgbClr val="FF0000"/>
                </a:solidFill>
                <a:cs typeface="Times New Roman" pitchFamily="18" charset="0"/>
              </a:rPr>
              <a:t>(?)</a:t>
            </a:r>
          </a:p>
        </p:txBody>
      </p:sp>
      <p:graphicFrame>
        <p:nvGraphicFramePr>
          <p:cNvPr id="61" name="Table 60"/>
          <p:cNvGraphicFramePr>
            <a:graphicFrameLocks noGrp="1"/>
          </p:cNvGraphicFramePr>
          <p:nvPr/>
        </p:nvGraphicFramePr>
        <p:xfrm>
          <a:off x="2176464" y="1873250"/>
          <a:ext cx="421164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6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16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16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987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9536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1089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0166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91414" marR="9141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4" marR="9141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4" marR="9141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4" marR="9141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4" marR="9141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4" marR="9141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4" marR="91414" marT="45721" marB="4572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2" name="Rectangle 61"/>
          <p:cNvSpPr/>
          <p:nvPr/>
        </p:nvSpPr>
        <p:spPr>
          <a:xfrm>
            <a:off x="4572000" y="1885950"/>
            <a:ext cx="609600" cy="457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63" name="Flowchart: Alternate Process 62"/>
          <p:cNvSpPr/>
          <p:nvPr/>
        </p:nvSpPr>
        <p:spPr>
          <a:xfrm>
            <a:off x="1297204" y="155615"/>
            <a:ext cx="9518904" cy="868680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932">
                <a:solidFill>
                  <a:prstClr val="black"/>
                </a:solidFill>
                <a:cs typeface="Times New Roman" pitchFamily="18" charset="0"/>
              </a:rPr>
              <a:t>Câu 3: Khi gửi thư ta cần ghi rõ địa chỉ của </a:t>
            </a:r>
            <a:r>
              <a:rPr lang="en-US" sz="2932">
                <a:solidFill>
                  <a:srgbClr val="FF0000"/>
                </a:solidFill>
                <a:cs typeface="Times New Roman" pitchFamily="18" charset="0"/>
              </a:rPr>
              <a:t>(?)</a:t>
            </a:r>
          </a:p>
        </p:txBody>
      </p:sp>
      <p:graphicFrame>
        <p:nvGraphicFramePr>
          <p:cNvPr id="64" name="Table 63"/>
          <p:cNvGraphicFramePr>
            <a:graphicFrameLocks noGrp="1"/>
          </p:cNvGraphicFramePr>
          <p:nvPr/>
        </p:nvGraphicFramePr>
        <p:xfrm>
          <a:off x="3352800" y="2371725"/>
          <a:ext cx="5410196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1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11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11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41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3812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011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011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011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0113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5" name="Rectangle 64"/>
          <p:cNvSpPr/>
          <p:nvPr/>
        </p:nvSpPr>
        <p:spPr>
          <a:xfrm>
            <a:off x="4557714" y="2386014"/>
            <a:ext cx="609600" cy="4476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99" b="1">
                <a:solidFill>
                  <a:srgbClr val="FF0000"/>
                </a:solidFill>
                <a:cs typeface="Times New Roman" pitchFamily="18" charset="0"/>
              </a:rPr>
              <a:t>U</a:t>
            </a:r>
          </a:p>
        </p:txBody>
      </p:sp>
      <p:sp>
        <p:nvSpPr>
          <p:cNvPr id="66" name="Flowchart: Alternate Process 65"/>
          <p:cNvSpPr/>
          <p:nvPr/>
        </p:nvSpPr>
        <p:spPr>
          <a:xfrm>
            <a:off x="1297204" y="155615"/>
            <a:ext cx="9518904" cy="868680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932">
                <a:solidFill>
                  <a:prstClr val="black"/>
                </a:solidFill>
                <a:cs typeface="Times New Roman" pitchFamily="18" charset="0"/>
              </a:rPr>
              <a:t>Câu 4: Muốn vào hộp thư thì người sử dụng cần </a:t>
            </a:r>
            <a:r>
              <a:rPr lang="en-US" sz="2932">
                <a:solidFill>
                  <a:srgbClr val="FF0000"/>
                </a:solidFill>
                <a:cs typeface="Times New Roman" pitchFamily="18" charset="0"/>
              </a:rPr>
              <a:t>(?)</a:t>
            </a:r>
          </a:p>
        </p:txBody>
      </p:sp>
      <p:graphicFrame>
        <p:nvGraphicFramePr>
          <p:cNvPr id="67" name="Table 66"/>
          <p:cNvGraphicFramePr>
            <a:graphicFrameLocks noGrp="1"/>
          </p:cNvGraphicFramePr>
          <p:nvPr/>
        </p:nvGraphicFramePr>
        <p:xfrm>
          <a:off x="4572000" y="2890838"/>
          <a:ext cx="481488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8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7079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329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8" name="Rectangle 67"/>
          <p:cNvSpPr/>
          <p:nvPr/>
        </p:nvSpPr>
        <p:spPr>
          <a:xfrm>
            <a:off x="4557714" y="2890838"/>
            <a:ext cx="609600" cy="457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69" name="Flowchart: Alternate Process 68"/>
          <p:cNvSpPr/>
          <p:nvPr/>
        </p:nvSpPr>
        <p:spPr>
          <a:xfrm>
            <a:off x="1297204" y="155615"/>
            <a:ext cx="9518904" cy="868680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932">
                <a:solidFill>
                  <a:prstClr val="black"/>
                </a:solidFill>
                <a:cs typeface="Times New Roman" pitchFamily="18" charset="0"/>
              </a:rPr>
              <a:t>Câu 5: Mỗi hộp thư được gắn với một </a:t>
            </a:r>
            <a:r>
              <a:rPr lang="en-US" sz="2932">
                <a:solidFill>
                  <a:srgbClr val="FF0000"/>
                </a:solidFill>
                <a:cs typeface="Times New Roman" pitchFamily="18" charset="0"/>
              </a:rPr>
              <a:t>(?)</a:t>
            </a:r>
          </a:p>
        </p:txBody>
      </p:sp>
      <p:graphicFrame>
        <p:nvGraphicFramePr>
          <p:cNvPr id="70" name="Table 69"/>
          <p:cNvGraphicFramePr>
            <a:graphicFrameLocks noGrp="1"/>
          </p:cNvGraphicFramePr>
          <p:nvPr/>
        </p:nvGraphicFramePr>
        <p:xfrm>
          <a:off x="3948114" y="3397250"/>
          <a:ext cx="3611566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9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19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19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48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3896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019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" name="Rectangle 70"/>
          <p:cNvSpPr/>
          <p:nvPr/>
        </p:nvSpPr>
        <p:spPr>
          <a:xfrm>
            <a:off x="4543425" y="3397250"/>
            <a:ext cx="609600" cy="457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>
              <a:solidFill>
                <a:prstClr val="white"/>
              </a:solidFill>
            </a:endParaRPr>
          </a:p>
        </p:txBody>
      </p:sp>
      <p:grpSp>
        <p:nvGrpSpPr>
          <p:cNvPr id="74" name="Group 73"/>
          <p:cNvGrpSpPr>
            <a:grpSpLocks/>
          </p:cNvGrpSpPr>
          <p:nvPr/>
        </p:nvGrpSpPr>
        <p:grpSpPr bwMode="auto">
          <a:xfrm>
            <a:off x="1297204" y="155615"/>
            <a:ext cx="9518904" cy="868680"/>
            <a:chOff x="18642" y="-1583187"/>
            <a:chExt cx="8458200" cy="949348"/>
          </a:xfrm>
        </p:grpSpPr>
        <p:sp>
          <p:nvSpPr>
            <p:cNvPr id="72" name="Flowchart: Alternate Process 71"/>
            <p:cNvSpPr/>
            <p:nvPr/>
          </p:nvSpPr>
          <p:spPr>
            <a:xfrm>
              <a:off x="18642" y="-1583187"/>
              <a:ext cx="8458200" cy="949348"/>
            </a:xfrm>
            <a:prstGeom prst="flowChartAlternateProcess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932">
                  <a:solidFill>
                    <a:prstClr val="black"/>
                  </a:solidFill>
                  <a:cs typeface="Times New Roman" pitchFamily="18" charset="0"/>
                </a:rPr>
                <a:t>Câu 6: Nháy nút         (Đính kèm) nếu có gửi kèm </a:t>
              </a:r>
              <a:r>
                <a:rPr lang="en-US" sz="2932">
                  <a:solidFill>
                    <a:srgbClr val="FF0000"/>
                  </a:solidFill>
                  <a:cs typeface="Times New Roman" pitchFamily="18" charset="0"/>
                </a:rPr>
                <a:t>(?)</a:t>
              </a:r>
            </a:p>
          </p:txBody>
        </p:sp>
        <p:pic>
          <p:nvPicPr>
            <p:cNvPr id="2393" name="Picture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049" y="-1360267"/>
              <a:ext cx="503506" cy="503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76" name="Table 75"/>
          <p:cNvGraphicFramePr>
            <a:graphicFrameLocks noGrp="1"/>
          </p:cNvGraphicFramePr>
          <p:nvPr/>
        </p:nvGraphicFramePr>
        <p:xfrm>
          <a:off x="3948114" y="3902075"/>
          <a:ext cx="1804986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6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16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16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4" marR="9141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4" marR="9141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</a:p>
                  </a:txBody>
                  <a:tcPr marL="91414" marR="91414" marT="45721" marB="4572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7" name="Rectangle 76"/>
          <p:cNvSpPr/>
          <p:nvPr/>
        </p:nvSpPr>
        <p:spPr>
          <a:xfrm>
            <a:off x="4551364" y="3894138"/>
            <a:ext cx="609600" cy="457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>
              <a:solidFill>
                <a:prstClr val="white"/>
              </a:solidFill>
            </a:endParaRPr>
          </a:p>
        </p:txBody>
      </p:sp>
      <p:graphicFrame>
        <p:nvGraphicFramePr>
          <p:cNvPr id="81" name="Table 80"/>
          <p:cNvGraphicFramePr>
            <a:graphicFrameLocks noGrp="1"/>
          </p:cNvGraphicFramePr>
          <p:nvPr/>
        </p:nvGraphicFramePr>
        <p:xfrm>
          <a:off x="3355976" y="4402138"/>
          <a:ext cx="4814886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8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48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3889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0186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91444" marR="91444" marT="45721" marB="4572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" name="Rectangle 81"/>
          <p:cNvSpPr/>
          <p:nvPr/>
        </p:nvSpPr>
        <p:spPr>
          <a:xfrm>
            <a:off x="4543425" y="4398963"/>
            <a:ext cx="609600" cy="457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>
              <a:solidFill>
                <a:prstClr val="white"/>
              </a:solidFill>
            </a:endParaRPr>
          </a:p>
        </p:txBody>
      </p:sp>
      <p:graphicFrame>
        <p:nvGraphicFramePr>
          <p:cNvPr id="84" name="Table 83"/>
          <p:cNvGraphicFramePr>
            <a:graphicFrameLocks noGrp="1"/>
          </p:cNvGraphicFramePr>
          <p:nvPr/>
        </p:nvGraphicFramePr>
        <p:xfrm>
          <a:off x="2743200" y="4906963"/>
          <a:ext cx="3611567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9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19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19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329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7085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019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5" name="Rectangle 84"/>
          <p:cNvSpPr/>
          <p:nvPr/>
        </p:nvSpPr>
        <p:spPr>
          <a:xfrm>
            <a:off x="4543426" y="4900613"/>
            <a:ext cx="639763" cy="457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>
              <a:solidFill>
                <a:prstClr val="white"/>
              </a:solidFill>
            </a:endParaRPr>
          </a:p>
        </p:txBody>
      </p:sp>
      <p:graphicFrame>
        <p:nvGraphicFramePr>
          <p:cNvPr id="86" name="Table 85"/>
          <p:cNvGraphicFramePr>
            <a:graphicFrameLocks noGrp="1"/>
          </p:cNvGraphicFramePr>
          <p:nvPr/>
        </p:nvGraphicFramePr>
        <p:xfrm>
          <a:off x="3962402" y="5405438"/>
          <a:ext cx="1693863" cy="4420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5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95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47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6894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91430" marR="91430" marT="45781" marB="4578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81" marB="4578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81" marB="4578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2" name="Flowchart: Alternate Process 91"/>
          <p:cNvSpPr/>
          <p:nvPr/>
        </p:nvSpPr>
        <p:spPr>
          <a:xfrm>
            <a:off x="1297204" y="155615"/>
            <a:ext cx="9518904" cy="868680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932">
                <a:solidFill>
                  <a:prstClr val="black"/>
                </a:solidFill>
                <a:cs typeface="Times New Roman" pitchFamily="18" charset="0"/>
              </a:rPr>
              <a:t>Câu 7: Nháy nút </a:t>
            </a:r>
            <a:r>
              <a:rPr lang="en-US" sz="2932">
                <a:solidFill>
                  <a:srgbClr val="FF0000"/>
                </a:solidFill>
                <a:cs typeface="Times New Roman" pitchFamily="18" charset="0"/>
              </a:rPr>
              <a:t>(?)</a:t>
            </a:r>
            <a:r>
              <a:rPr lang="en-US" sz="2932">
                <a:solidFill>
                  <a:prstClr val="black"/>
                </a:solidFill>
                <a:cs typeface="Times New Roman" pitchFamily="18" charset="0"/>
              </a:rPr>
              <a:t> để đăng xuất khỏi hộp thư điện tử</a:t>
            </a:r>
          </a:p>
        </p:txBody>
      </p:sp>
      <p:sp>
        <p:nvSpPr>
          <p:cNvPr id="94" name="Flowchart: Alternate Process 93"/>
          <p:cNvSpPr/>
          <p:nvPr/>
        </p:nvSpPr>
        <p:spPr>
          <a:xfrm>
            <a:off x="1297204" y="155615"/>
            <a:ext cx="9518904" cy="868680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932">
                <a:solidFill>
                  <a:prstClr val="black"/>
                </a:solidFill>
                <a:cs typeface="Times New Roman" pitchFamily="18" charset="0"/>
              </a:rPr>
              <a:t>Câu 8: Sau khi tạo tài khoản người sử dụng sẽ có một </a:t>
            </a:r>
            <a:r>
              <a:rPr lang="en-US" sz="2932">
                <a:solidFill>
                  <a:srgbClr val="FF0000"/>
                </a:solidFill>
                <a:cs typeface="Times New Roman" pitchFamily="18" charset="0"/>
              </a:rPr>
              <a:t>(?)</a:t>
            </a:r>
          </a:p>
        </p:txBody>
      </p:sp>
      <p:sp>
        <p:nvSpPr>
          <p:cNvPr id="95" name="Flowchart: Alternate Process 94"/>
          <p:cNvSpPr/>
          <p:nvPr/>
        </p:nvSpPr>
        <p:spPr>
          <a:xfrm>
            <a:off x="1297204" y="155615"/>
            <a:ext cx="9518904" cy="868363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932">
                <a:solidFill>
                  <a:prstClr val="black"/>
                </a:solidFill>
                <a:cs typeface="Times New Roman" pitchFamily="18" charset="0"/>
              </a:rPr>
              <a:t>Câu 9: Nháy nút </a:t>
            </a:r>
            <a:r>
              <a:rPr lang="en-US" sz="2932">
                <a:solidFill>
                  <a:srgbClr val="FF0000"/>
                </a:solidFill>
                <a:cs typeface="Times New Roman" pitchFamily="18" charset="0"/>
              </a:rPr>
              <a:t>(?)</a:t>
            </a:r>
            <a:r>
              <a:rPr lang="en-US" sz="2932">
                <a:solidFill>
                  <a:prstClr val="black"/>
                </a:solidFill>
                <a:cs typeface="Times New Roman" pitchFamily="18" charset="0"/>
              </a:rPr>
              <a:t> để thư được chuyển đi</a:t>
            </a:r>
          </a:p>
        </p:txBody>
      </p:sp>
      <p:sp>
        <p:nvSpPr>
          <p:cNvPr id="96" name="Rectangle 95"/>
          <p:cNvSpPr/>
          <p:nvPr/>
        </p:nvSpPr>
        <p:spPr>
          <a:xfrm>
            <a:off x="4559300" y="5411789"/>
            <a:ext cx="609600" cy="4143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97" name="5-Point Star 96"/>
          <p:cNvSpPr/>
          <p:nvPr/>
        </p:nvSpPr>
        <p:spPr>
          <a:xfrm>
            <a:off x="4686299" y="5953126"/>
            <a:ext cx="381000" cy="41433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57714" y="1366840"/>
            <a:ext cx="604837" cy="44592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3" name="Flowchart: Alternate Process 72"/>
          <p:cNvSpPr/>
          <p:nvPr/>
        </p:nvSpPr>
        <p:spPr>
          <a:xfrm>
            <a:off x="1297204" y="155615"/>
            <a:ext cx="9518904" cy="868363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332" dirty="0" err="1">
                <a:solidFill>
                  <a:prstClr val="black"/>
                </a:solidFill>
                <a:cs typeface="Times New Roman" pitchFamily="18" charset="0"/>
              </a:rPr>
              <a:t>Từ</a:t>
            </a:r>
            <a:r>
              <a:rPr lang="en-US" sz="3332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332" dirty="0" err="1">
                <a:solidFill>
                  <a:prstClr val="black"/>
                </a:solidFill>
                <a:cs typeface="Times New Roman" pitchFamily="18" charset="0"/>
              </a:rPr>
              <a:t>khóa</a:t>
            </a:r>
            <a:r>
              <a:rPr lang="en-US" sz="3332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332" dirty="0" err="1">
                <a:solidFill>
                  <a:prstClr val="black"/>
                </a:solidFill>
                <a:cs typeface="Times New Roman" pitchFamily="18" charset="0"/>
              </a:rPr>
              <a:t>hàng</a:t>
            </a:r>
            <a:r>
              <a:rPr lang="en-US" sz="3332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332" dirty="0" err="1">
                <a:solidFill>
                  <a:prstClr val="black"/>
                </a:solidFill>
                <a:cs typeface="Times New Roman" pitchFamily="18" charset="0"/>
              </a:rPr>
              <a:t>dọc</a:t>
            </a:r>
            <a:r>
              <a:rPr lang="en-US" sz="3332" dirty="0">
                <a:solidFill>
                  <a:prstClr val="black"/>
                </a:solidFill>
                <a:cs typeface="Times New Roman" pitchFamily="18" charset="0"/>
              </a:rPr>
              <a:t>: </a:t>
            </a:r>
            <a:r>
              <a:rPr lang="en-US" sz="3332" b="1" dirty="0">
                <a:solidFill>
                  <a:srgbClr val="FF0000"/>
                </a:solidFill>
                <a:cs typeface="Times New Roman" pitchFamily="18" charset="0"/>
              </a:rPr>
              <a:t>THƯ ĐIỆN TỬ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47BC24D9-9578-46D6-B188-48340085B797}"/>
              </a:ext>
            </a:extLst>
          </p:cNvPr>
          <p:cNvSpPr/>
          <p:nvPr/>
        </p:nvSpPr>
        <p:spPr>
          <a:xfrm rot="5400000">
            <a:off x="-1588332" y="3048719"/>
            <a:ext cx="4916657" cy="4924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600" b="1" cap="all">
                <a:ln w="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TRÒ CHƠI: giải </a:t>
            </a:r>
            <a:r>
              <a:rPr lang="en-US" sz="2600" b="1" cap="all" dirty="0">
                <a:ln w="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Ô CHỮ</a:t>
            </a:r>
          </a:p>
        </p:txBody>
      </p:sp>
    </p:spTree>
    <p:extLst>
      <p:ext uri="{BB962C8B-B14F-4D97-AF65-F5344CB8AC3E}">
        <p14:creationId xmlns:p14="http://schemas.microsoft.com/office/powerpoint/2010/main" val="18318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  <p:bldP spid="60" grpId="0" animBg="1"/>
      <p:bldP spid="60" grpId="1" animBg="1"/>
      <p:bldP spid="62" grpId="0" animBg="1"/>
      <p:bldP spid="62" grpId="1" animBg="1"/>
      <p:bldP spid="63" grpId="0" animBg="1"/>
      <p:bldP spid="63" grpId="1" animBg="1"/>
      <p:bldP spid="65" grpId="0" animBg="1"/>
      <p:bldP spid="65" grpId="1" animBg="1"/>
      <p:bldP spid="66" grpId="0" animBg="1"/>
      <p:bldP spid="66" grpId="1" animBg="1"/>
      <p:bldP spid="68" grpId="0" animBg="1"/>
      <p:bldP spid="68" grpId="1" animBg="1"/>
      <p:bldP spid="69" grpId="0" animBg="1"/>
      <p:bldP spid="69" grpId="1" animBg="1"/>
      <p:bldP spid="71" grpId="0" animBg="1"/>
      <p:bldP spid="71" grpId="1" animBg="1"/>
      <p:bldP spid="77" grpId="0" animBg="1"/>
      <p:bldP spid="77" grpId="1" animBg="1"/>
      <p:bldP spid="82" grpId="0" animBg="1"/>
      <p:bldP spid="82" grpId="1" animBg="1"/>
      <p:bldP spid="85" grpId="0" animBg="1"/>
      <p:bldP spid="85" grpId="1" animBg="1"/>
      <p:bldP spid="92" grpId="0" animBg="1"/>
      <p:bldP spid="92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5" grpId="0" animBg="1"/>
      <p:bldP spid="5" grpId="1" animBg="1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457905" y="941977"/>
            <a:ext cx="7276190" cy="4361905"/>
            <a:chOff x="2457905" y="941977"/>
            <a:chExt cx="7276190" cy="436190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905" y="941977"/>
              <a:ext cx="7276190" cy="4361905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167063" y="3525223"/>
              <a:ext cx="5857874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900" b="1">
                  <a:solidFill>
                    <a:srgbClr val="C22B17"/>
                  </a:solidFill>
                  <a:latin typeface="Times New Roman" panose="02020603050405020304" pitchFamily="18" charset="0"/>
                  <a:ea typeface="方正卡通简体" panose="03000509000000000000" pitchFamily="65" charset="-122"/>
                  <a:cs typeface="Times New Roman" panose="02020603050405020304" pitchFamily="18" charset="0"/>
                </a:rPr>
                <a:t>HĐ1: MỞ ĐẦU</a:t>
              </a:r>
              <a:endParaRPr lang="zh-CN" altLang="en-US" sz="2900" b="1">
                <a:solidFill>
                  <a:srgbClr val="C22B17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497976">
            <a:off x="3538323" y="4246540"/>
            <a:ext cx="2440677" cy="899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13724">
            <a:off x="3204309" y="2251937"/>
            <a:ext cx="1975981" cy="1412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2858">
            <a:off x="6549585" y="1175146"/>
            <a:ext cx="2062506" cy="879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3493">
            <a:off x="7151123" y="3612846"/>
            <a:ext cx="1637650" cy="93534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283700" y="1014883"/>
            <a:ext cx="2961309" cy="2351537"/>
            <a:chOff x="6931414" y="539235"/>
            <a:chExt cx="2221667" cy="1764196"/>
          </a:xfrm>
        </p:grpSpPr>
        <p:grpSp>
          <p:nvGrpSpPr>
            <p:cNvPr id="8" name="组合 64"/>
            <p:cNvGrpSpPr/>
            <p:nvPr/>
          </p:nvGrpSpPr>
          <p:grpSpPr>
            <a:xfrm>
              <a:off x="6931414" y="539235"/>
              <a:ext cx="2221667" cy="1764196"/>
              <a:chOff x="304800" y="673100"/>
              <a:chExt cx="4000500" cy="4000500"/>
            </a:xfrm>
            <a:solidFill>
              <a:srgbClr val="92D050"/>
            </a:solidFill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" name="同心圆 65"/>
              <p:cNvSpPr/>
              <p:nvPr/>
            </p:nvSpPr>
            <p:spPr>
              <a:xfrm>
                <a:off x="304800" y="673100"/>
                <a:ext cx="4000500" cy="4000500"/>
              </a:xfrm>
              <a:prstGeom prst="hexagon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endParaRPr lang="zh-CN" altLang="en-US" sz="2399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椭圆 66"/>
              <p:cNvSpPr/>
              <p:nvPr/>
            </p:nvSpPr>
            <p:spPr>
              <a:xfrm>
                <a:off x="392112" y="760412"/>
                <a:ext cx="3825874" cy="3825874"/>
              </a:xfrm>
              <a:prstGeom prst="hexagon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endParaRPr lang="zh-CN" altLang="en-US" sz="2399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7174376" y="901799"/>
              <a:ext cx="1893362" cy="10390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altLang="zh-CN" sz="210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Đơn giản, nhanh chóng, bảo vệ môi trường, tiết kiệm thời gian, chi phí thấp. </a:t>
              </a:r>
              <a:endPara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2" name="椭圆 69"/>
          <p:cNvSpPr/>
          <p:nvPr/>
        </p:nvSpPr>
        <p:spPr>
          <a:xfrm>
            <a:off x="8237056" y="3989394"/>
            <a:ext cx="3483449" cy="2690078"/>
          </a:xfrm>
          <a:prstGeom prst="hexagon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CN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sử</a:t>
            </a:r>
            <a:r>
              <a:rPr lang="en-US" altLang="zh-CN" sz="2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2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tiện</a:t>
            </a:r>
            <a:r>
              <a:rPr lang="en-US" altLang="zh-CN" sz="2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điện</a:t>
            </a:r>
            <a:r>
              <a:rPr lang="en-US" altLang="zh-CN" sz="2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tử</a:t>
            </a:r>
            <a:r>
              <a:rPr lang="en-US" altLang="zh-CN" sz="2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2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nối</a:t>
            </a:r>
            <a:r>
              <a:rPr lang="en-US" altLang="zh-CN" sz="2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mạng</a:t>
            </a:r>
            <a:r>
              <a:rPr lang="en-US" altLang="zh-CN" sz="2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2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2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2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nguy</a:t>
            </a:r>
            <a:r>
              <a:rPr lang="en-US" altLang="zh-CN" sz="2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cơ</a:t>
            </a:r>
            <a:r>
              <a:rPr lang="en-US" altLang="zh-CN" sz="2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phiền</a:t>
            </a:r>
            <a:r>
              <a:rPr lang="en-US" altLang="zh-CN" sz="2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toái</a:t>
            </a:r>
            <a:r>
              <a:rPr lang="en-US" altLang="zh-CN" sz="2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1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280375" y="5716930"/>
            <a:ext cx="5446060" cy="842514"/>
            <a:chOff x="398114" y="4300782"/>
            <a:chExt cx="5971091" cy="731281"/>
          </a:xfrm>
        </p:grpSpPr>
        <p:grpSp>
          <p:nvGrpSpPr>
            <p:cNvPr id="13" name="组合 70"/>
            <p:cNvGrpSpPr/>
            <p:nvPr/>
          </p:nvGrpSpPr>
          <p:grpSpPr>
            <a:xfrm>
              <a:off x="398114" y="4300782"/>
              <a:ext cx="5971091" cy="731281"/>
              <a:chOff x="304800" y="673100"/>
              <a:chExt cx="4000500" cy="4000500"/>
            </a:xfrm>
            <a:solidFill>
              <a:srgbClr val="7030A0"/>
            </a:solidFill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" name="同心圆 71"/>
              <p:cNvSpPr/>
              <p:nvPr/>
            </p:nvSpPr>
            <p:spPr>
              <a:xfrm>
                <a:off x="304800" y="673100"/>
                <a:ext cx="4000500" cy="4000500"/>
              </a:xfrm>
              <a:prstGeom prst="hexagon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endParaRPr lang="zh-CN" altLang="en-US" sz="2399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椭圆 72"/>
              <p:cNvSpPr/>
              <p:nvPr/>
            </p:nvSpPr>
            <p:spPr>
              <a:xfrm>
                <a:off x="392112" y="760412"/>
                <a:ext cx="3825874" cy="3825876"/>
              </a:xfrm>
              <a:prstGeom prst="hexagon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endParaRPr lang="zh-CN" altLang="en-US" sz="2399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414930" y="4472271"/>
              <a:ext cx="5954275" cy="43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800"/>
                </a:spcBef>
                <a:spcAft>
                  <a:spcPts val="800"/>
                </a:spcAft>
              </a:pPr>
              <a:r>
                <a:rPr lang="en-US" sz="2200" dirty="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&lt;</a:t>
              </a:r>
              <a:r>
                <a:rPr lang="en-US" sz="2200" err="1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tên</a:t>
              </a:r>
              <a:r>
                <a:rPr lang="en-US" sz="220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đăng nhập</a:t>
              </a:r>
              <a:r>
                <a:rPr lang="en-US" sz="2200" dirty="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&gt;@&lt;</a:t>
              </a:r>
              <a:r>
                <a:rPr lang="en-US" sz="22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địa</a:t>
              </a:r>
              <a:r>
                <a:rPr lang="en-US" sz="2200" dirty="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200" err="1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chỉ</a:t>
              </a:r>
              <a:r>
                <a:rPr lang="en-US" sz="220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dịch vụ email&gt;</a:t>
              </a:r>
              <a:endParaRPr lang="en-US" sz="2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8366" y="2827013"/>
            <a:ext cx="3567053" cy="2734447"/>
            <a:chOff x="56149" y="2108652"/>
            <a:chExt cx="2751655" cy="2086727"/>
          </a:xfrm>
        </p:grpSpPr>
        <p:grpSp>
          <p:nvGrpSpPr>
            <p:cNvPr id="17" name="组合 70"/>
            <p:cNvGrpSpPr/>
            <p:nvPr/>
          </p:nvGrpSpPr>
          <p:grpSpPr>
            <a:xfrm>
              <a:off x="56149" y="2108652"/>
              <a:ext cx="2751655" cy="2086727"/>
              <a:chOff x="304799" y="673100"/>
              <a:chExt cx="4000501" cy="4000501"/>
            </a:xfrm>
            <a:solidFill>
              <a:srgbClr val="0070C0"/>
            </a:solidFill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8" name="同心圆 71"/>
              <p:cNvSpPr/>
              <p:nvPr/>
            </p:nvSpPr>
            <p:spPr>
              <a:xfrm>
                <a:off x="304800" y="673100"/>
                <a:ext cx="4000500" cy="4000500"/>
              </a:xfrm>
              <a:prstGeom prst="hexagon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endParaRPr lang="zh-CN" altLang="en-US" sz="2399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椭圆 72"/>
              <p:cNvSpPr/>
              <p:nvPr/>
            </p:nvSpPr>
            <p:spPr>
              <a:xfrm>
                <a:off x="392112" y="760412"/>
                <a:ext cx="3825874" cy="3825874"/>
              </a:xfrm>
              <a:prstGeom prst="hexagon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endParaRPr lang="zh-CN" altLang="en-US" sz="2399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294986" y="2436767"/>
              <a:ext cx="2273978" cy="1498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800"/>
                </a:spcBef>
                <a:spcAft>
                  <a:spcPts val="800"/>
                </a:spcAft>
                <a:defRPr/>
              </a:pP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dịch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vụ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cung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cấp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các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chức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năng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soạn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thảo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gửi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nhận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chuyển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tiếp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lưu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trữ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và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quản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lý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thư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điện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tử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cho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người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sử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dụng</a:t>
              </a:r>
              <a:r>
                <a:rPr 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899" y="829570"/>
            <a:ext cx="3902506" cy="1836514"/>
            <a:chOff x="52234" y="650896"/>
            <a:chExt cx="2927783" cy="1377809"/>
          </a:xfrm>
        </p:grpSpPr>
        <p:grpSp>
          <p:nvGrpSpPr>
            <p:cNvPr id="21" name="组合 58"/>
            <p:cNvGrpSpPr/>
            <p:nvPr/>
          </p:nvGrpSpPr>
          <p:grpSpPr>
            <a:xfrm>
              <a:off x="52234" y="650896"/>
              <a:ext cx="2927783" cy="1377809"/>
              <a:chOff x="304800" y="673100"/>
              <a:chExt cx="4000500" cy="4000500"/>
            </a:xfrm>
            <a:solidFill>
              <a:srgbClr val="002060"/>
            </a:solidFill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59"/>
              <p:cNvSpPr/>
              <p:nvPr/>
            </p:nvSpPr>
            <p:spPr>
              <a:xfrm>
                <a:off x="304800" y="673100"/>
                <a:ext cx="4000500" cy="4000500"/>
              </a:xfrm>
              <a:prstGeom prst="hexagon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endParaRPr lang="zh-CN" altLang="en-US" sz="2399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3" name="椭圆 60"/>
              <p:cNvSpPr/>
              <p:nvPr/>
            </p:nvSpPr>
            <p:spPr>
              <a:xfrm>
                <a:off x="392112" y="760412"/>
                <a:ext cx="3825874" cy="3825874"/>
              </a:xfrm>
              <a:prstGeom prst="hexagon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804">
                  <a:defRPr/>
                </a:pPr>
                <a:endParaRPr lang="zh-CN" altLang="en-US" sz="2399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26450" y="876820"/>
              <a:ext cx="2689666" cy="6511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800"/>
                </a:spcBef>
                <a:spcAft>
                  <a:spcPts val="800"/>
                </a:spcAft>
                <a:tabLst>
                  <a:tab pos="240375" algn="l"/>
                  <a:tab pos="2280179" algn="l"/>
                  <a:tab pos="4439323" algn="l"/>
                  <a:tab pos="6599315" algn="l"/>
                </a:tabLst>
              </a:pPr>
              <a:r>
                <a:rPr lang="pt-BR" sz="210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Là ph</a:t>
              </a:r>
              <a:r>
                <a:rPr lang="vi-VN" sz="210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ươ</a:t>
              </a:r>
              <a:r>
                <a:rPr lang="en-US" sz="210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ng tiện gửi và nhận thông điệp qua mạng máy tính.</a:t>
              </a:r>
              <a:endParaRPr lang="en-US" sz="21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395673" y="166490"/>
            <a:ext cx="5905051" cy="66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FF0000"/>
                </a:solidFill>
                <a:latin typeface="Times New Roman"/>
              </a:rPr>
              <a:t>TỔNG KẾT BÀI HỌC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39652">
            <a:off x="4058473" y="989400"/>
            <a:ext cx="1281532" cy="1457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436" y="1699193"/>
            <a:ext cx="2399526" cy="23995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24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" t="35741" r="76042" b="33519"/>
          <a:stretch>
            <a:fillRect/>
          </a:stretch>
        </p:blipFill>
        <p:spPr>
          <a:xfrm>
            <a:off x="1041400" y="2451100"/>
            <a:ext cx="1879600" cy="2108200"/>
          </a:xfrm>
          <a:prstGeom prst="rect">
            <a:avLst/>
          </a:prstGeom>
        </p:spPr>
      </p:pic>
      <p:pic>
        <p:nvPicPr>
          <p:cNvPr id="4" name="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9259" r="56875" b="50556"/>
          <a:stretch>
            <a:fillRect/>
          </a:stretch>
        </p:blipFill>
        <p:spPr>
          <a:xfrm>
            <a:off x="2374900" y="635000"/>
            <a:ext cx="2882900" cy="2755900"/>
          </a:xfrm>
          <a:prstGeom prst="rect">
            <a:avLst/>
          </a:prstGeom>
        </p:spPr>
      </p:pic>
      <p:pic>
        <p:nvPicPr>
          <p:cNvPr id="5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7407" r="44479" b="52037"/>
          <a:stretch>
            <a:fillRect/>
          </a:stretch>
        </p:blipFill>
        <p:spPr>
          <a:xfrm>
            <a:off x="4572000" y="508000"/>
            <a:ext cx="2197100" cy="2781300"/>
          </a:xfrm>
          <a:prstGeom prst="rect">
            <a:avLst/>
          </a:prstGeom>
        </p:spPr>
      </p:pic>
      <p:pic>
        <p:nvPicPr>
          <p:cNvPr id="6" name="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6" t="15926" r="33646" b="54630"/>
          <a:stretch>
            <a:fillRect/>
          </a:stretch>
        </p:blipFill>
        <p:spPr>
          <a:xfrm>
            <a:off x="6388100" y="1092200"/>
            <a:ext cx="1701800" cy="2019300"/>
          </a:xfrm>
          <a:prstGeom prst="rect">
            <a:avLst/>
          </a:prstGeom>
        </p:spPr>
      </p:pic>
      <p:pic>
        <p:nvPicPr>
          <p:cNvPr id="8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3" t="27408" r="7708" b="42222"/>
          <a:stretch>
            <a:fillRect/>
          </a:stretch>
        </p:blipFill>
        <p:spPr>
          <a:xfrm>
            <a:off x="9550400" y="1879600"/>
            <a:ext cx="1701800" cy="2082800"/>
          </a:xfrm>
          <a:prstGeom prst="rect">
            <a:avLst/>
          </a:prstGeom>
        </p:spPr>
      </p:pic>
      <p:pic>
        <p:nvPicPr>
          <p:cNvPr id="7" name="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0" t="14444" r="19688" b="50000"/>
          <a:stretch>
            <a:fillRect/>
          </a:stretch>
        </p:blipFill>
        <p:spPr>
          <a:xfrm>
            <a:off x="7772400" y="990600"/>
            <a:ext cx="2019300" cy="2438400"/>
          </a:xfrm>
          <a:prstGeom prst="rect">
            <a:avLst/>
          </a:prstGeom>
        </p:spPr>
      </p:pic>
      <p:pic>
        <p:nvPicPr>
          <p:cNvPr id="9" name="kids_shadow" hidden="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mask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599081" y="3405882"/>
            <a:ext cx="75780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CẢM </a:t>
            </a:r>
            <a:r>
              <a:rPr lang="vi-VN" altLang="zh-CN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Ơ</a:t>
            </a:r>
            <a:r>
              <a:rPr lang="en-US" altLang="zh-CN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 QUÝ THẦY CÔ VÀ CÁC CON</a:t>
            </a:r>
          </a:p>
          <a:p>
            <a:pPr algn="ctr"/>
            <a:r>
              <a:rPr lang="en-US" altLang="zh-CN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ĐÃ THAM DỰ TIẾT HỌC </a:t>
            </a:r>
            <a:endParaRPr lang="zh-CN" alt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9"/>
          <p:cNvSpPr txBox="1"/>
          <p:nvPr/>
        </p:nvSpPr>
        <p:spPr>
          <a:xfrm>
            <a:off x="3204500" y="4563520"/>
            <a:ext cx="63991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CHÚC QUÝ THẦY CÔ SỨC KHỎE!</a:t>
            </a:r>
          </a:p>
          <a:p>
            <a:pPr algn="ctr"/>
            <a:r>
              <a:rPr lang="en-US" altLang="zh-CN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CHÚC CÁC CON HỌC TỐT!</a:t>
            </a:r>
            <a:endParaRPr lang="zh-CN" altLang="en-US"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1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23789"/>
          <a:stretch/>
        </p:blipFill>
        <p:spPr>
          <a:xfrm>
            <a:off x="8151320" y="1413082"/>
            <a:ext cx="2530536" cy="24138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r="12974"/>
          <a:stretch/>
        </p:blipFill>
        <p:spPr>
          <a:xfrm rot="21418402">
            <a:off x="4828301" y="1509174"/>
            <a:ext cx="2437885" cy="245455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982">
            <a:off x="1172620" y="1505828"/>
            <a:ext cx="2399555" cy="239367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088837" y="4976518"/>
            <a:ext cx="9862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华康娃娃体W5(P)" panose="040B0500000000000000" pitchFamily="82" charset="-122"/>
                <a:cs typeface="Times New Roman" panose="02020603050405020304" pitchFamily="18" charset="0"/>
              </a:rPr>
              <a:t>Ba hình ảnh trên đây cho con biết điều gì?</a:t>
            </a:r>
            <a:endParaRPr lang="zh-CN" altLang="en-US" sz="2400" dirty="0">
              <a:latin typeface="Times New Roman" panose="02020603050405020304" pitchFamily="18" charset="0"/>
              <a:ea typeface="华康娃娃体W5(P)" panose="040B0500000000000000" pitchFamily="82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700218" y="4555240"/>
            <a:ext cx="6641431" cy="587452"/>
            <a:chOff x="4784886" y="688898"/>
            <a:chExt cx="3133507" cy="587452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5027742" y="688898"/>
              <a:ext cx="2727448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HOẠT ĐỘNG NHÓM</a:t>
              </a:r>
              <a:endPara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康熙字典" pitchFamily="2" charset="-120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784886" y="704850"/>
              <a:ext cx="204717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prstClr val="white"/>
                </a:solidFill>
                <a:latin typeface="康熙字典" pitchFamily="2" charset="-120"/>
                <a:ea typeface="康熙字典" pitchFamily="2" charset="-12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713676" y="704850"/>
              <a:ext cx="204717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prstClr val="white"/>
                </a:solidFill>
                <a:latin typeface="康熙字典" pitchFamily="2" charset="-120"/>
                <a:ea typeface="康熙字典" pitchFamily="2" charset="-120"/>
              </a:endParaRPr>
            </a:p>
          </p:txBody>
        </p:sp>
      </p:grpSp>
      <p:pic>
        <p:nvPicPr>
          <p:cNvPr id="22" name="图片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657" y="-722308"/>
            <a:ext cx="12583885" cy="5541052"/>
          </a:xfrm>
          <a:prstGeom prst="rect">
            <a:avLst/>
          </a:prstGeom>
        </p:spPr>
      </p:pic>
      <p:grpSp>
        <p:nvGrpSpPr>
          <p:cNvPr id="12" name="组合 18"/>
          <p:cNvGrpSpPr/>
          <p:nvPr/>
        </p:nvGrpSpPr>
        <p:grpSpPr>
          <a:xfrm rot="219337">
            <a:off x="648141" y="4246932"/>
            <a:ext cx="3133507" cy="878136"/>
            <a:chOff x="4784886" y="704850"/>
            <a:chExt cx="3133507" cy="571500"/>
          </a:xfrm>
          <a:solidFill>
            <a:srgbClr val="8A8278"/>
          </a:solidFill>
        </p:grpSpPr>
        <p:sp>
          <p:nvSpPr>
            <p:cNvPr id="13" name="矩形 19"/>
            <p:cNvSpPr/>
            <p:nvPr/>
          </p:nvSpPr>
          <p:spPr>
            <a:xfrm>
              <a:off x="5190945" y="704850"/>
              <a:ext cx="2348685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Times New Roman" panose="02020603050405020304" pitchFamily="18" charset="0"/>
                  <a:ea typeface="康熙字典" pitchFamily="2" charset="-120"/>
                  <a:cs typeface="Times New Roman" panose="02020603050405020304" pitchFamily="18" charset="0"/>
                </a:rPr>
                <a:t>Chim bồ câu đ</a:t>
              </a:r>
              <a:r>
                <a:rPr lang="vi-VN" altLang="zh-CN" sz="2800">
                  <a:solidFill>
                    <a:schemeClr val="bg1"/>
                  </a:solidFill>
                  <a:latin typeface="Times New Roman" panose="02020603050405020304" pitchFamily="18" charset="0"/>
                  <a:ea typeface="康熙字典" pitchFamily="2" charset="-120"/>
                  <a:cs typeface="Times New Roman" panose="02020603050405020304" pitchFamily="18" charset="0"/>
                </a:rPr>
                <a:t>ư</a:t>
              </a:r>
              <a:r>
                <a:rPr lang="en-US" altLang="zh-CN" sz="2800">
                  <a:solidFill>
                    <a:schemeClr val="bg1"/>
                  </a:solidFill>
                  <a:latin typeface="Times New Roman" panose="02020603050405020304" pitchFamily="18" charset="0"/>
                  <a:ea typeface="康熙字典" pitchFamily="2" charset="-120"/>
                  <a:cs typeface="Times New Roman" panose="02020603050405020304" pitchFamily="18" charset="0"/>
                </a:rPr>
                <a:t>a th</a:t>
              </a:r>
              <a:r>
                <a:rPr lang="vi-VN" altLang="zh-CN" sz="2800">
                  <a:solidFill>
                    <a:schemeClr val="bg1"/>
                  </a:solidFill>
                  <a:latin typeface="Times New Roman" panose="02020603050405020304" pitchFamily="18" charset="0"/>
                  <a:ea typeface="康熙字典" pitchFamily="2" charset="-120"/>
                  <a:cs typeface="Times New Roman" panose="02020603050405020304" pitchFamily="18" charset="0"/>
                </a:rPr>
                <a:t>ư</a:t>
              </a:r>
              <a:endPara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康熙字典" pitchFamily="2" charset="-120"/>
                <a:cs typeface="Times New Roman" panose="02020603050405020304" pitchFamily="18" charset="0"/>
              </a:endParaRPr>
            </a:p>
          </p:txBody>
        </p:sp>
        <p:sp>
          <p:nvSpPr>
            <p:cNvPr id="14" name="矩形 20"/>
            <p:cNvSpPr/>
            <p:nvPr/>
          </p:nvSpPr>
          <p:spPr>
            <a:xfrm>
              <a:off x="4784886" y="704850"/>
              <a:ext cx="204717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prstClr val="white"/>
                </a:solidFill>
                <a:latin typeface="康熙字典" pitchFamily="2" charset="-120"/>
                <a:ea typeface="康熙字典" pitchFamily="2" charset="-120"/>
              </a:endParaRPr>
            </a:p>
          </p:txBody>
        </p:sp>
        <p:sp>
          <p:nvSpPr>
            <p:cNvPr id="24" name="矩形 22"/>
            <p:cNvSpPr/>
            <p:nvPr/>
          </p:nvSpPr>
          <p:spPr>
            <a:xfrm>
              <a:off x="7713676" y="704850"/>
              <a:ext cx="204717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prstClr val="white"/>
                </a:solidFill>
                <a:latin typeface="康熙字典" pitchFamily="2" charset="-120"/>
                <a:ea typeface="康熙字典" pitchFamily="2" charset="-120"/>
              </a:endParaRPr>
            </a:p>
          </p:txBody>
        </p:sp>
      </p:grpSp>
      <p:grpSp>
        <p:nvGrpSpPr>
          <p:cNvPr id="26" name="组合 18"/>
          <p:cNvGrpSpPr/>
          <p:nvPr/>
        </p:nvGrpSpPr>
        <p:grpSpPr>
          <a:xfrm rot="21420000">
            <a:off x="4565531" y="4310307"/>
            <a:ext cx="3133507" cy="878136"/>
            <a:chOff x="4784886" y="704850"/>
            <a:chExt cx="3133507" cy="571500"/>
          </a:xfrm>
          <a:solidFill>
            <a:srgbClr val="8A8278"/>
          </a:solidFill>
        </p:grpSpPr>
        <p:sp>
          <p:nvSpPr>
            <p:cNvPr id="27" name="矩形 19"/>
            <p:cNvSpPr/>
            <p:nvPr/>
          </p:nvSpPr>
          <p:spPr>
            <a:xfrm>
              <a:off x="5190945" y="704850"/>
              <a:ext cx="2348685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Times New Roman" panose="02020603050405020304" pitchFamily="18" charset="0"/>
                  <a:ea typeface="康熙字典" pitchFamily="2" charset="-120"/>
                  <a:cs typeface="Times New Roman" panose="02020603050405020304" pitchFamily="18" charset="0"/>
                </a:rPr>
                <a:t>Gửi th</a:t>
              </a:r>
              <a:r>
                <a:rPr lang="vi-VN" altLang="zh-CN" sz="2800">
                  <a:solidFill>
                    <a:schemeClr val="bg1"/>
                  </a:solidFill>
                  <a:latin typeface="Times New Roman" panose="02020603050405020304" pitchFamily="18" charset="0"/>
                  <a:ea typeface="康熙字典" pitchFamily="2" charset="-120"/>
                  <a:cs typeface="Times New Roman" panose="02020603050405020304" pitchFamily="18" charset="0"/>
                </a:rPr>
                <a:t>ư</a:t>
              </a:r>
              <a:r>
                <a:rPr lang="en-US" altLang="zh-CN" sz="2800">
                  <a:solidFill>
                    <a:schemeClr val="bg1"/>
                  </a:solidFill>
                  <a:latin typeface="Times New Roman" panose="02020603050405020304" pitchFamily="18" charset="0"/>
                  <a:ea typeface="康熙字典" pitchFamily="2" charset="-120"/>
                  <a:cs typeface="Times New Roman" panose="02020603050405020304" pitchFamily="18" charset="0"/>
                </a:rPr>
                <a:t> qua b</a:t>
              </a:r>
              <a:r>
                <a:rPr lang="vi-VN" altLang="zh-CN" sz="2800">
                  <a:solidFill>
                    <a:schemeClr val="bg1"/>
                  </a:solidFill>
                  <a:latin typeface="Times New Roman" panose="02020603050405020304" pitchFamily="18" charset="0"/>
                  <a:ea typeface="康熙字典" pitchFamily="2" charset="-120"/>
                  <a:cs typeface="Times New Roman" panose="02020603050405020304" pitchFamily="18" charset="0"/>
                </a:rPr>
                <a:t>ư</a:t>
              </a:r>
              <a:r>
                <a:rPr lang="en-US" altLang="zh-CN" sz="2800">
                  <a:solidFill>
                    <a:schemeClr val="bg1"/>
                  </a:solidFill>
                  <a:latin typeface="Times New Roman" panose="02020603050405020304" pitchFamily="18" charset="0"/>
                  <a:ea typeface="康熙字典" pitchFamily="2" charset="-120"/>
                  <a:cs typeface="Times New Roman" panose="02020603050405020304" pitchFamily="18" charset="0"/>
                </a:rPr>
                <a:t>u điện</a:t>
              </a:r>
              <a:endPara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康熙字典" pitchFamily="2" charset="-120"/>
                <a:cs typeface="Times New Roman" panose="02020603050405020304" pitchFamily="18" charset="0"/>
              </a:endParaRPr>
            </a:p>
          </p:txBody>
        </p:sp>
        <p:sp>
          <p:nvSpPr>
            <p:cNvPr id="28" name="矩形 20"/>
            <p:cNvSpPr/>
            <p:nvPr/>
          </p:nvSpPr>
          <p:spPr>
            <a:xfrm>
              <a:off x="4784886" y="704850"/>
              <a:ext cx="204717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prstClr val="white"/>
                </a:solidFill>
                <a:latin typeface="康熙字典" pitchFamily="2" charset="-120"/>
                <a:ea typeface="康熙字典" pitchFamily="2" charset="-120"/>
              </a:endParaRPr>
            </a:p>
          </p:txBody>
        </p:sp>
        <p:sp>
          <p:nvSpPr>
            <p:cNvPr id="29" name="矩形 22"/>
            <p:cNvSpPr/>
            <p:nvPr/>
          </p:nvSpPr>
          <p:spPr>
            <a:xfrm>
              <a:off x="7713676" y="704850"/>
              <a:ext cx="204717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prstClr val="white"/>
                </a:solidFill>
                <a:latin typeface="康熙字典" pitchFamily="2" charset="-120"/>
                <a:ea typeface="康熙字典" pitchFamily="2" charset="-120"/>
              </a:endParaRPr>
            </a:p>
          </p:txBody>
        </p:sp>
      </p:grpSp>
      <p:grpSp>
        <p:nvGrpSpPr>
          <p:cNvPr id="30" name="组合 18"/>
          <p:cNvGrpSpPr/>
          <p:nvPr/>
        </p:nvGrpSpPr>
        <p:grpSpPr>
          <a:xfrm rot="-60000">
            <a:off x="8030626" y="4247801"/>
            <a:ext cx="3133507" cy="878136"/>
            <a:chOff x="4784886" y="704850"/>
            <a:chExt cx="3133507" cy="571500"/>
          </a:xfrm>
          <a:solidFill>
            <a:srgbClr val="8A8278"/>
          </a:solidFill>
        </p:grpSpPr>
        <p:sp>
          <p:nvSpPr>
            <p:cNvPr id="31" name="矩形 19"/>
            <p:cNvSpPr/>
            <p:nvPr/>
          </p:nvSpPr>
          <p:spPr>
            <a:xfrm>
              <a:off x="5190945" y="704850"/>
              <a:ext cx="2348685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Times New Roman" panose="02020603050405020304" pitchFamily="18" charset="0"/>
                  <a:ea typeface="康熙字典" pitchFamily="2" charset="-120"/>
                  <a:cs typeface="Times New Roman" panose="02020603050405020304" pitchFamily="18" charset="0"/>
                </a:rPr>
                <a:t>Gửi th</a:t>
              </a:r>
              <a:r>
                <a:rPr lang="vi-VN" altLang="zh-CN" sz="2800">
                  <a:solidFill>
                    <a:schemeClr val="bg1"/>
                  </a:solidFill>
                  <a:latin typeface="Times New Roman" panose="02020603050405020304" pitchFamily="18" charset="0"/>
                  <a:ea typeface="康熙字典" pitchFamily="2" charset="-120"/>
                  <a:cs typeface="Times New Roman" panose="02020603050405020304" pitchFamily="18" charset="0"/>
                </a:rPr>
                <a:t>ư</a:t>
              </a:r>
              <a:r>
                <a:rPr lang="en-US" altLang="zh-CN" sz="2800">
                  <a:solidFill>
                    <a:schemeClr val="bg1"/>
                  </a:solidFill>
                  <a:latin typeface="Times New Roman" panose="02020603050405020304" pitchFamily="18" charset="0"/>
                  <a:ea typeface="康熙字典" pitchFamily="2" charset="-120"/>
                  <a:cs typeface="Times New Roman" panose="02020603050405020304" pitchFamily="18" charset="0"/>
                </a:rPr>
                <a:t> bằng máy tính</a:t>
              </a:r>
              <a:endPara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康熙字典" pitchFamily="2" charset="-120"/>
                <a:cs typeface="Times New Roman" panose="02020603050405020304" pitchFamily="18" charset="0"/>
              </a:endParaRPr>
            </a:p>
          </p:txBody>
        </p:sp>
        <p:sp>
          <p:nvSpPr>
            <p:cNvPr id="32" name="矩形 20"/>
            <p:cNvSpPr/>
            <p:nvPr/>
          </p:nvSpPr>
          <p:spPr>
            <a:xfrm>
              <a:off x="4784886" y="704850"/>
              <a:ext cx="204717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prstClr val="white"/>
                </a:solidFill>
                <a:latin typeface="康熙字典" pitchFamily="2" charset="-120"/>
                <a:ea typeface="康熙字典" pitchFamily="2" charset="-120"/>
              </a:endParaRPr>
            </a:p>
          </p:txBody>
        </p:sp>
        <p:sp>
          <p:nvSpPr>
            <p:cNvPr id="33" name="矩形 22"/>
            <p:cNvSpPr/>
            <p:nvPr/>
          </p:nvSpPr>
          <p:spPr>
            <a:xfrm>
              <a:off x="7713676" y="704850"/>
              <a:ext cx="204717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prstClr val="white"/>
                </a:solidFill>
                <a:latin typeface="康熙字典" pitchFamily="2" charset="-120"/>
                <a:ea typeface="康熙字典" pitchFamily="2" charset="-120"/>
              </a:endParaRPr>
            </a:p>
          </p:txBody>
        </p:sp>
      </p:grpSp>
      <p:pic>
        <p:nvPicPr>
          <p:cNvPr id="3" name="2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8409" y="5338482"/>
            <a:ext cx="2488296" cy="139966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700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decel="2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6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235277" y="1053571"/>
            <a:ext cx="7866666" cy="4542857"/>
            <a:chOff x="2235277" y="1053571"/>
            <a:chExt cx="7866666" cy="454285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11987">
              <a:off x="2235277" y="1053571"/>
              <a:ext cx="7866666" cy="4542857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2421622" y="3754150"/>
              <a:ext cx="7493976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CN" sz="2900" b="1">
                  <a:solidFill>
                    <a:schemeClr val="bg1"/>
                  </a:solidFill>
                  <a:latin typeface="Times New Roman" panose="02020603050405020304" pitchFamily="18" charset="0"/>
                  <a:ea typeface="方正卡通简体" panose="03000509000000000000" pitchFamily="65" charset="-122"/>
                  <a:cs typeface="Times New Roman" panose="02020603050405020304" pitchFamily="18" charset="0"/>
                </a:rPr>
                <a:t>HĐ2: HÌNH THÀNH KIẾN THỨC MỚI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iles.realpython.com/media/Sending-Emails-With-Python_Watermarked.6fee62c5f3b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17529" y="5829300"/>
            <a:ext cx="2432957" cy="898071"/>
          </a:xfrm>
          <a:prstGeom prst="rect">
            <a:avLst/>
          </a:prstGeom>
          <a:solidFill>
            <a:srgbClr val="FFC973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56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tackify.com/wp-content/uploads/2020/10/email-3249062_1280-881x4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04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mail to SMS: Step by Step Explanation - Dexa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9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儿童教育PPT模板"/>
  <p:tag name="MMPROD_NEXTUNIQUEID" val="10009"/>
  <p:tag name="MMPROD_UIDATA" val="&lt;database version=&quot;11.0&quot;&gt;&lt;object type=&quot;1&quot; unique_id=&quot;10001&quot;&gt;&lt;object type=&quot;2&quot; unique_id=&quot;10251&quot;&gt;&lt;object type=&quot;3&quot; unique_id=&quot;10252&quot;&gt;&lt;property id=&quot;20148&quot; value=&quot;5&quot;/&gt;&lt;property id=&quot;20300&quot; value=&quot;Slide 1&quot;/&gt;&lt;property id=&quot;20307&quot; value=&quot;256&quot;/&gt;&lt;/object&gt;&lt;object type=&quot;3&quot; unique_id=&quot;10253&quot;&gt;&lt;property id=&quot;20148&quot; value=&quot;5&quot;/&gt;&lt;property id=&quot;20300&quot; value=&quot;Slide 2&quot;/&gt;&lt;property id=&quot;20307&quot; value=&quot;258&quot;/&gt;&lt;/object&gt;&lt;object type=&quot;3&quot; unique_id=&quot;10254&quot;&gt;&lt;property id=&quot;20148&quot; value=&quot;5&quot;/&gt;&lt;property id=&quot;20300&quot; value=&quot;Slide 3&quot;/&gt;&lt;property id=&quot;20307&quot; value=&quot;257&quot;/&gt;&lt;/object&gt;&lt;object type=&quot;3&quot; unique_id=&quot;10255&quot;&gt;&lt;property id=&quot;20148&quot; value=&quot;5&quot;/&gt;&lt;property id=&quot;20300&quot; value=&quot;Slide 4&quot;/&gt;&lt;property id=&quot;20307&quot; value=&quot;259&quot;/&gt;&lt;/object&gt;&lt;object type=&quot;3&quot; unique_id=&quot;10257&quot;&gt;&lt;property id=&quot;20148&quot; value=&quot;5&quot;/&gt;&lt;property id=&quot;20300&quot; value=&quot;Slide 15&quot;/&gt;&lt;property id=&quot;20307&quot; value=&quot;265&quot;/&gt;&lt;/object&gt;&lt;object type=&quot;3&quot; unique_id=&quot;10258&quot;&gt;&lt;property id=&quot;20148&quot; value=&quot;5&quot;/&gt;&lt;property id=&quot;20300&quot; value=&quot;Slide 6&quot;/&gt;&lt;property id=&quot;20307&quot; value=&quot;260&quot;/&gt;&lt;/object&gt;&lt;object type=&quot;3&quot; unique_id=&quot;10259&quot;&gt;&lt;property id=&quot;20148&quot; value=&quot;5&quot;/&gt;&lt;property id=&quot;20300&quot; value=&quot;Slide 12&quot;/&gt;&lt;property id=&quot;20307&quot; value=&quot;266&quot;/&gt;&lt;/object&gt;&lt;object type=&quot;3&quot; unique_id=&quot;10261&quot;&gt;&lt;property id=&quot;20148&quot; value=&quot;5&quot;/&gt;&lt;property id=&quot;20300&quot; value=&quot;Slide 19&quot;/&gt;&lt;property id=&quot;20307&quot; value=&quot;268&quot;/&gt;&lt;/object&gt;&lt;object type=&quot;3&quot; unique_id=&quot;10264&quot;&gt;&lt;property id=&quot;20148&quot; value=&quot;5&quot;/&gt;&lt;property id=&quot;20300&quot; value=&quot;Slide 35&quot;/&gt;&lt;property id=&quot;20307&quot; value=&quot;261&quot;/&gt;&lt;/object&gt;&lt;object type=&quot;3&quot; unique_id=&quot;10265&quot;&gt;&lt;property id=&quot;20148&quot; value=&quot;5&quot;/&gt;&lt;property id=&quot;20300&quot; value=&quot;Slide 34&quot;/&gt;&lt;property id=&quot;20307&quot; value=&quot;271&quot;/&gt;&lt;/object&gt;&lt;object type=&quot;3&quot; unique_id=&quot;10266&quot;&gt;&lt;property id=&quot;20148&quot; value=&quot;5&quot;/&gt;&lt;property id=&quot;20300&quot; value=&quot;Slide 25&quot;/&gt;&lt;property id=&quot;20307&quot; value=&quot;272&quot;/&gt;&lt;/object&gt;&lt;object type=&quot;3&quot; unique_id=&quot;10267&quot;&gt;&lt;property id=&quot;20148&quot; value=&quot;5&quot;/&gt;&lt;property id=&quot;20300&quot; value=&quot;Slide 44&quot;/&gt;&lt;property id=&quot;20307&quot; value=&quot;262&quot;/&gt;&lt;/object&gt;&lt;object type=&quot;3&quot; unique_id=&quot;10269&quot;&gt;&lt;property id=&quot;20148&quot; value=&quot;5&quot;/&gt;&lt;property id=&quot;20300&quot; value=&quot;Slide 26&quot;/&gt;&lt;property id=&quot;20307&quot; value=&quot;274&quot;/&gt;&lt;/object&gt;&lt;object type=&quot;3&quot; unique_id=&quot;10270&quot;&gt;&lt;property id=&quot;20148&quot; value=&quot;5&quot;/&gt;&lt;property id=&quot;20300&quot; value=&quot;Slide 27&quot;/&gt;&lt;property id=&quot;20307&quot; value=&quot;275&quot;/&gt;&lt;/object&gt;&lt;object type=&quot;3&quot; unique_id=&quot;10274&quot;&gt;&lt;property id=&quot;20148&quot; value=&quot;5&quot;/&gt;&lt;property id=&quot;20300&quot; value=&quot;Slide 18&quot;/&gt;&lt;property id=&quot;20307&quot; value=&quot;278&quot;/&gt;&lt;/object&gt;&lt;object type=&quot;3&quot; unique_id=&quot;10278&quot;&gt;&lt;property id=&quot;20148&quot; value=&quot;5&quot;/&gt;&lt;property id=&quot;20300&quot; value=&quot;Slide 48&quot;/&gt;&lt;property id=&quot;20307&quot; value=&quot;282&quot;/&gt;&lt;/object&gt;&lt;object type=&quot;3&quot; unique_id=&quot;10657&quot;&gt;&lt;property id=&quot;20148&quot; value=&quot;5&quot;/&gt;&lt;property id=&quot;20300&quot; value=&quot;Slide 5&quot;/&gt;&lt;property id=&quot;20307&quot; value=&quot;283&quot;/&gt;&lt;/object&gt;&lt;object type=&quot;3&quot; unique_id=&quot;10871&quot;&gt;&lt;property id=&quot;20148&quot; value=&quot;5&quot;/&gt;&lt;property id=&quot;20300&quot; value=&quot;Slide 16&quot;/&gt;&lt;property id=&quot;20307&quot; value=&quot;285&quot;/&gt;&lt;/object&gt;&lt;object type=&quot;3&quot; unique_id=&quot;11069&quot;&gt;&lt;property id=&quot;20148&quot; value=&quot;5&quot;/&gt;&lt;property id=&quot;20300&quot; value=&quot;Slide 31&quot;/&gt;&lt;property id=&quot;20307&quot; value=&quot;287&quot;/&gt;&lt;/object&gt;&lt;object type=&quot;3&quot; unique_id=&quot;11070&quot;&gt;&lt;property id=&quot;20148&quot; value=&quot;5&quot;/&gt;&lt;property id=&quot;20300&quot; value=&quot;Slide 32&quot;/&gt;&lt;property id=&quot;20307&quot; value=&quot;288&quot;/&gt;&lt;/object&gt;&lt;object type=&quot;3&quot; unique_id=&quot;11071&quot;&gt;&lt;property id=&quot;20148&quot; value=&quot;5&quot;/&gt;&lt;property id=&quot;20300&quot; value=&quot;Slide 33&quot;/&gt;&lt;property id=&quot;20307&quot; value=&quot;289&quot;/&gt;&lt;/object&gt;&lt;object type=&quot;3&quot; unique_id=&quot;11976&quot;&gt;&lt;property id=&quot;20148&quot; value=&quot;5&quot;/&gt;&lt;property id=&quot;20300&quot; value=&quot;Slide 36&quot;/&gt;&lt;property id=&quot;20307&quot; value=&quot;290&quot;/&gt;&lt;/object&gt;&lt;object type=&quot;3&quot; unique_id=&quot;11977&quot;&gt;&lt;property id=&quot;20148&quot; value=&quot;5&quot;/&gt;&lt;property id=&quot;20300&quot; value=&quot;Slide 38&quot;/&gt;&lt;property id=&quot;20307&quot; value=&quot;291&quot;/&gt;&lt;/object&gt;&lt;object type=&quot;3&quot; unique_id=&quot;11978&quot;&gt;&lt;property id=&quot;20148&quot; value=&quot;5&quot;/&gt;&lt;property id=&quot;20300&quot; value=&quot;Slide 39&quot;/&gt;&lt;property id=&quot;20307&quot; value=&quot;292&quot;/&gt;&lt;/object&gt;&lt;object type=&quot;3&quot; unique_id=&quot;11979&quot;&gt;&lt;property id=&quot;20148&quot; value=&quot;5&quot;/&gt;&lt;property id=&quot;20300&quot; value=&quot;Slide 40&quot;/&gt;&lt;property id=&quot;20307&quot; value=&quot;301&quot;/&gt;&lt;/object&gt;&lt;object type=&quot;3&quot; unique_id=&quot;11980&quot;&gt;&lt;property id=&quot;20148&quot; value=&quot;5&quot;/&gt;&lt;property id=&quot;20300&quot; value=&quot;Slide 41&quot;/&gt;&lt;property id=&quot;20307&quot; value=&quot;302&quot;/&gt;&lt;/object&gt;&lt;object type=&quot;3&quot; unique_id=&quot;11981&quot;&gt;&lt;property id=&quot;20148&quot; value=&quot;5&quot;/&gt;&lt;property id=&quot;20300&quot; value=&quot;Slide 42&quot;/&gt;&lt;property id=&quot;20307&quot; value=&quot;303&quot;/&gt;&lt;/object&gt;&lt;object type=&quot;3&quot; unique_id=&quot;12542&quot;&gt;&lt;property id=&quot;20148&quot; value=&quot;5&quot;/&gt;&lt;property id=&quot;20300&quot; value=&quot;Slide 45&quot;/&gt;&lt;property id=&quot;20307&quot; value=&quot;305&quot;/&gt;&lt;/object&gt;&lt;object type=&quot;3&quot; unique_id=&quot;13254&quot;&gt;&lt;property id=&quot;20148&quot; value=&quot;5&quot;/&gt;&lt;property id=&quot;20300&quot; value=&quot;Slide 47&quot;/&gt;&lt;property id=&quot;20307&quot; value=&quot;307&quot;/&gt;&lt;/object&gt;&lt;object type=&quot;3&quot; unique_id=&quot;13447&quot;&gt;&lt;property id=&quot;20148&quot; value=&quot;5&quot;/&gt;&lt;property id=&quot;20300&quot; value=&quot;Slide 46&quot;/&gt;&lt;property id=&quot;20307&quot; value=&quot;308&quot;/&gt;&lt;/object&gt;&lt;object type=&quot;3&quot; unique_id=&quot;14994&quot;&gt;&lt;property id=&quot;20148&quot; value=&quot;5&quot;/&gt;&lt;property id=&quot;20300&quot; value=&quot;Slide 24&quot;/&gt;&lt;property id=&quot;20307&quot; value=&quot;309&quot;/&gt;&lt;/object&gt;&lt;object type=&quot;3&quot; unique_id=&quot;15474&quot;&gt;&lt;property id=&quot;20148&quot; value=&quot;5&quot;/&gt;&lt;property id=&quot;20300&quot; value=&quot;Slide 20&quot;/&gt;&lt;property id=&quot;20307&quot; value=&quot;313&quot;/&gt;&lt;/object&gt;&lt;object type=&quot;3&quot; unique_id=&quot;15475&quot;&gt;&lt;property id=&quot;20148&quot; value=&quot;5&quot;/&gt;&lt;property id=&quot;20300&quot; value=&quot;Slide 22&quot;/&gt;&lt;property id=&quot;20307&quot; value=&quot;314&quot;/&gt;&lt;/object&gt;&lt;object type=&quot;3&quot; unique_id=&quot;16546&quot;&gt;&lt;property id=&quot;20148&quot; value=&quot;5&quot;/&gt;&lt;property id=&quot;20300&quot; value=&quot;Slide 37&quot;/&gt;&lt;property id=&quot;20307&quot; value=&quot;315&quot;/&gt;&lt;/object&gt;&lt;object type=&quot;3&quot; unique_id=&quot;16776&quot;&gt;&lt;property id=&quot;20148&quot; value=&quot;5&quot;/&gt;&lt;property id=&quot;20300&quot; value=&quot;Slide 14&quot;/&gt;&lt;property id=&quot;20307&quot; value=&quot;316&quot;/&gt;&lt;/object&gt;&lt;object type=&quot;3&quot; unique_id=&quot;17052&quot;&gt;&lt;property id=&quot;20148&quot; value=&quot;5&quot;/&gt;&lt;property id=&quot;20300&quot; value=&quot;Slide 13&quot;/&gt;&lt;property id=&quot;20307&quot; value=&quot;317&quot;/&gt;&lt;/object&gt;&lt;object type=&quot;3&quot; unique_id=&quot;18099&quot;&gt;&lt;property id=&quot;20148&quot; value=&quot;5&quot;/&gt;&lt;property id=&quot;20300&quot; value=&quot;Slide 43&quot;/&gt;&lt;property id=&quot;20307&quot; value=&quot;321&quot;/&gt;&lt;/object&gt;&lt;object type=&quot;3&quot; unique_id=&quot;18311&quot;&gt;&lt;property id=&quot;20148&quot; value=&quot;5&quot;/&gt;&lt;property id=&quot;20300&quot; value=&quot;Slide 21&quot;/&gt;&lt;property id=&quot;20307&quot; value=&quot;323&quot;/&gt;&lt;/object&gt;&lt;object type=&quot;3&quot; unique_id=&quot;18312&quot;&gt;&lt;property id=&quot;20148&quot; value=&quot;5&quot;/&gt;&lt;property id=&quot;20300&quot; value=&quot;Slide 23&quot;/&gt;&lt;property id=&quot;20307&quot; value=&quot;324&quot;/&gt;&lt;/object&gt;&lt;object type=&quot;3&quot; unique_id=&quot;18560&quot;&gt;&lt;property id=&quot;20148&quot; value=&quot;5&quot;/&gt;&lt;property id=&quot;20300&quot; value=&quot;Slide 17&quot;/&gt;&lt;property id=&quot;20307&quot; value=&quot;325&quot;/&gt;&lt;/object&gt;&lt;object type=&quot;3&quot; unique_id=&quot;18771&quot;&gt;&lt;property id=&quot;20148&quot; value=&quot;5&quot;/&gt;&lt;property id=&quot;20300&quot; value=&quot;Slide 28&quot;/&gt;&lt;property id=&quot;20307&quot; value=&quot;326&quot;/&gt;&lt;/object&gt;&lt;object type=&quot;3&quot; unique_id=&quot;18772&quot;&gt;&lt;property id=&quot;20148&quot; value=&quot;5&quot;/&gt;&lt;property id=&quot;20300&quot; value=&quot;Slide 30&quot;/&gt;&lt;property id=&quot;20307&quot; value=&quot;327&quot;/&gt;&lt;/object&gt;&lt;object type=&quot;3&quot; unique_id=&quot;19394&quot;&gt;&lt;property id=&quot;20148&quot; value=&quot;5&quot;/&gt;&lt;property id=&quot;20300&quot; value=&quot;Slide 29&quot;/&gt;&lt;property id=&quot;20307&quot; value=&quot;328&quot;/&gt;&lt;/object&gt;&lt;object type=&quot;3&quot; unique_id=&quot;19981&quot;&gt;&lt;property id=&quot;20148&quot; value=&quot;5&quot;/&gt;&lt;property id=&quot;20300&quot; value=&quot;Slide 8&quot;/&gt;&lt;property id=&quot;20307&quot; value=&quot;329&quot;/&gt;&lt;/object&gt;&lt;object type=&quot;3&quot; unique_id=&quot;19983&quot;&gt;&lt;property id=&quot;20148&quot; value=&quot;5&quot;/&gt;&lt;property id=&quot;20300&quot; value=&quot;Slide 9&quot;/&gt;&lt;property id=&quot;20307&quot; value=&quot;331&quot;/&gt;&lt;/object&gt;&lt;object type=&quot;3&quot; unique_id=&quot;19984&quot;&gt;&lt;property id=&quot;20148&quot; value=&quot;5&quot;/&gt;&lt;property id=&quot;20300&quot; value=&quot;Slide 7&quot;/&gt;&lt;property id=&quot;20307&quot; value=&quot;332&quot;/&gt;&lt;/object&gt;&lt;object type=&quot;3&quot; unique_id=&quot;20181&quot;&gt;&lt;property id=&quot;20148&quot; value=&quot;5&quot;/&gt;&lt;property id=&quot;20300&quot; value=&quot;Slide 10&quot;/&gt;&lt;property id=&quot;20307&quot; value=&quot;333&quot;/&gt;&lt;/object&gt;&lt;object type=&quot;3&quot; unique_id=&quot;20182&quot;&gt;&lt;property id=&quot;20148&quot; value=&quot;5&quot;/&gt;&lt;property id=&quot;20300&quot; value=&quot;Slide 11&quot;/&gt;&lt;property id=&quot;20307&quot; value=&quot;334&quot;/&gt;&lt;/object&gt;&lt;/object&gt;&lt;object type=&quot;8&quot; unique_id=&quot;10307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39">
      <a:dk1>
        <a:sysClr val="windowText" lastClr="000000"/>
      </a:dk1>
      <a:lt1>
        <a:sysClr val="window" lastClr="FFFFFF"/>
      </a:lt1>
      <a:dk2>
        <a:srgbClr val="123E61"/>
      </a:dk2>
      <a:lt2>
        <a:srgbClr val="D4D4D6"/>
      </a:lt2>
      <a:accent1>
        <a:srgbClr val="123E61"/>
      </a:accent1>
      <a:accent2>
        <a:srgbClr val="123E61"/>
      </a:accent2>
      <a:accent3>
        <a:srgbClr val="123E61"/>
      </a:accent3>
      <a:accent4>
        <a:srgbClr val="123E61"/>
      </a:accent4>
      <a:accent5>
        <a:srgbClr val="123E61"/>
      </a:accent5>
      <a:accent6>
        <a:srgbClr val="000000"/>
      </a:accent6>
      <a:hlink>
        <a:srgbClr val="168BBA"/>
      </a:hlink>
      <a:folHlink>
        <a:srgbClr val="680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3684</TotalTime>
  <Words>1909</Words>
  <Application>Microsoft Office PowerPoint</Application>
  <PresentationFormat>Custom</PresentationFormat>
  <Paragraphs>317</Paragraphs>
  <Slides>41</Slides>
  <Notes>27</Notes>
  <HiddenSlides>0</HiddenSlides>
  <MMClips>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60" baseType="lpstr">
      <vt:lpstr>Arial</vt:lpstr>
      <vt:lpstr>华文细黑</vt:lpstr>
      <vt:lpstr>UTM Showcard</vt:lpstr>
      <vt:lpstr>微软雅黑</vt:lpstr>
      <vt:lpstr>华康娃娃体W5(P)</vt:lpstr>
      <vt:lpstr>方正卡通简体</vt:lpstr>
      <vt:lpstr>Calibri Light</vt:lpstr>
      <vt:lpstr>宋体</vt:lpstr>
      <vt:lpstr>华康海报体W12(P)</vt:lpstr>
      <vt:lpstr>康熙字典</vt:lpstr>
      <vt:lpstr>Wingdings</vt:lpstr>
      <vt:lpstr>Calibri</vt:lpstr>
      <vt:lpstr>Tahoma</vt:lpstr>
      <vt:lpstr>Times New Roman (Headings)</vt:lpstr>
      <vt:lpstr>Times New Roman</vt:lpstr>
      <vt:lpstr>Office 主题</vt:lpstr>
      <vt:lpstr>1_Office 主题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卡通简约儿童教育PPT模板</dc:title>
  <dc:creator>Http://Dian1.taobao.com</dc:creator>
  <dc:description>Http://Dian1.taobao.com</dc:description>
  <cp:lastModifiedBy>WIN10</cp:lastModifiedBy>
  <cp:revision>267</cp:revision>
  <dcterms:created xsi:type="dcterms:W3CDTF">2015-11-23T01:37:00Z</dcterms:created>
  <dcterms:modified xsi:type="dcterms:W3CDTF">2024-12-08T13:02:06Z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