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5" r:id="rId2"/>
    <p:sldId id="348" r:id="rId3"/>
    <p:sldId id="326" r:id="rId4"/>
    <p:sldId id="331" r:id="rId5"/>
    <p:sldId id="328" r:id="rId6"/>
    <p:sldId id="330" r:id="rId7"/>
    <p:sldId id="358" r:id="rId8"/>
    <p:sldId id="297" r:id="rId9"/>
    <p:sldId id="309" r:id="rId10"/>
    <p:sldId id="299" r:id="rId11"/>
    <p:sldId id="360" r:id="rId12"/>
    <p:sldId id="359" r:id="rId13"/>
    <p:sldId id="352" r:id="rId14"/>
    <p:sldId id="349" r:id="rId15"/>
    <p:sldId id="350" r:id="rId16"/>
    <p:sldId id="336" r:id="rId17"/>
    <p:sldId id="335" r:id="rId18"/>
    <p:sldId id="338" r:id="rId19"/>
    <p:sldId id="339" r:id="rId20"/>
    <p:sldId id="340" r:id="rId21"/>
    <p:sldId id="341" r:id="rId22"/>
    <p:sldId id="342" r:id="rId23"/>
    <p:sldId id="343" r:id="rId24"/>
    <p:sldId id="351" r:id="rId25"/>
    <p:sldId id="361" r:id="rId26"/>
    <p:sldId id="344" r:id="rId27"/>
    <p:sldId id="345" r:id="rId28"/>
    <p:sldId id="34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E8E8E8"/>
    <a:srgbClr val="CCFFFF"/>
    <a:srgbClr val="FFD5FA"/>
    <a:srgbClr val="FFFFFF"/>
    <a:srgbClr val="FFCCFF"/>
    <a:srgbClr val="4C32B8"/>
    <a:srgbClr val="F2F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8221" autoAdjust="0"/>
  </p:normalViewPr>
  <p:slideViewPr>
    <p:cSldViewPr snapToGrid="0">
      <p:cViewPr varScale="1">
        <p:scale>
          <a:sx n="72" d="100"/>
          <a:sy n="72" d="100"/>
        </p:scale>
        <p:origin x="-9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E82FD-8173-447B-A69F-7F7EF6340C98}" type="datetimeFigureOut">
              <a:rPr lang="en-US" smtClean="0"/>
              <a:pPr/>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9A9945-3924-4F6B-BC31-29E5AD85E72C}" type="slidenum">
              <a:rPr lang="en-US" smtClean="0"/>
              <a:pPr/>
              <a:t>‹#›</a:t>
            </a:fld>
            <a:endParaRPr lang="en-US"/>
          </a:p>
        </p:txBody>
      </p:sp>
    </p:spTree>
    <p:extLst>
      <p:ext uri="{BB962C8B-B14F-4D97-AF65-F5344CB8AC3E}">
        <p14:creationId xmlns:p14="http://schemas.microsoft.com/office/powerpoint/2010/main" val="437348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BBC12D-16F4-4232-87A1-EC412559CEAA}"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3062805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BBC12D-16F4-4232-87A1-EC412559CEAA}"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282766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BBC12D-16F4-4232-87A1-EC412559CEAA}"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1275689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xmlns=""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5432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BBC12D-16F4-4232-87A1-EC412559CEAA}"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616019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BBC12D-16F4-4232-87A1-EC412559CEAA}"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146047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BBC12D-16F4-4232-87A1-EC412559CEAA}"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1696072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BBC12D-16F4-4232-87A1-EC412559CEAA}" type="datetimeFigureOut">
              <a:rPr lang="en-US" smtClean="0"/>
              <a:pPr/>
              <a:t>11/16/2024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163192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BBC12D-16F4-4232-87A1-EC412559CEAA}" type="datetimeFigureOut">
              <a:rPr lang="en-US" smtClean="0"/>
              <a:pPr/>
              <a:t>11/16/2024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403559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BBC12D-16F4-4232-87A1-EC412559CEAA}" type="datetimeFigureOut">
              <a:rPr lang="en-US" smtClean="0"/>
              <a:pPr/>
              <a:t>11/16/2024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330268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BBC12D-16F4-4232-87A1-EC412559CEAA}"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1603838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BBC12D-16F4-4232-87A1-EC412559CEAA}"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321153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BBC12D-16F4-4232-87A1-EC412559CEAA}" type="datetimeFigureOut">
              <a:rPr lang="en-US" smtClean="0"/>
              <a:pPr/>
              <a:t>11/16/2024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D736E-B2B1-4F44-BC76-CF7E2509846A}" type="slidenum">
              <a:rPr lang="en-US" smtClean="0"/>
              <a:pPr/>
              <a:t>‹#›</a:t>
            </a:fld>
            <a:endParaRPr lang="en-US"/>
          </a:p>
        </p:txBody>
      </p:sp>
    </p:spTree>
    <p:extLst>
      <p:ext uri="{BB962C8B-B14F-4D97-AF65-F5344CB8AC3E}">
        <p14:creationId xmlns:p14="http://schemas.microsoft.com/office/powerpoint/2010/main" val="1286532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vnanet.vn/" TargetMode="External"/><Relationship Id="rId1" Type="http://schemas.openxmlformats.org/officeDocument/2006/relationships/slideLayout" Target="../slideLayouts/slideLayout12.xml"/><Relationship Id="rId5" Type="http://schemas.openxmlformats.org/officeDocument/2006/relationships/slide" Target="slide13.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dantri.com.vn/"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nchmf.gov.vn/"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audio" Target="../media/audio1.wav"/><Relationship Id="rId12"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38.png"/><Relationship Id="rId4" Type="http://schemas.openxmlformats.org/officeDocument/2006/relationships/image" Target="../media/image35.jpeg"/><Relationship Id="rId9" Type="http://schemas.microsoft.com/office/2007/relationships/hdphoto" Target="../media/hdphoto2.wdp"/><Relationship Id="rId14"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image" Target="../media/image41.jpe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42.png"/><Relationship Id="rId10" Type="http://schemas.microsoft.com/office/2007/relationships/hdphoto" Target="../media/hdphoto7.wdp"/><Relationship Id="rId4" Type="http://schemas.microsoft.com/office/2007/relationships/hdphoto" Target="../media/hdphoto1.wdp"/><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microsoft.com/office/2007/relationships/hdphoto" Target="../media/hdphoto5.wdp"/><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2.png"/><Relationship Id="rId11" Type="http://schemas.microsoft.com/office/2007/relationships/hdphoto" Target="../media/hdphoto4.wdp"/><Relationship Id="rId5" Type="http://schemas.openxmlformats.org/officeDocument/2006/relationships/audio" Target="../media/audio2.wav"/><Relationship Id="rId10" Type="http://schemas.openxmlformats.org/officeDocument/2006/relationships/image" Target="../media/image40.png"/><Relationship Id="rId4" Type="http://schemas.microsoft.com/office/2007/relationships/hdphoto" Target="../media/hdphoto1.wdp"/><Relationship Id="rId9"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microsoft.com/office/2007/relationships/hdphoto" Target="../media/hdphoto5.wdp"/><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2.png"/><Relationship Id="rId11" Type="http://schemas.microsoft.com/office/2007/relationships/hdphoto" Target="../media/hdphoto7.wdp"/><Relationship Id="rId5" Type="http://schemas.openxmlformats.org/officeDocument/2006/relationships/audio" Target="../media/audio2.wav"/><Relationship Id="rId10" Type="http://schemas.openxmlformats.org/officeDocument/2006/relationships/image" Target="../media/image44.png"/><Relationship Id="rId4" Type="http://schemas.microsoft.com/office/2007/relationships/hdphoto" Target="../media/hdphoto1.wdp"/><Relationship Id="rId9"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microsoft.com/office/2007/relationships/hdphoto" Target="../media/hdphoto5.wdp"/><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2.png"/><Relationship Id="rId11" Type="http://schemas.microsoft.com/office/2007/relationships/hdphoto" Target="../media/hdphoto4.wdp"/><Relationship Id="rId5" Type="http://schemas.openxmlformats.org/officeDocument/2006/relationships/audio" Target="../media/audio2.wav"/><Relationship Id="rId10" Type="http://schemas.openxmlformats.org/officeDocument/2006/relationships/image" Target="../media/image40.png"/><Relationship Id="rId4" Type="http://schemas.microsoft.com/office/2007/relationships/hdphoto" Target="../media/hdphoto1.wdp"/><Relationship Id="rId9"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4.png"/><Relationship Id="rId7" Type="http://schemas.openxmlformats.org/officeDocument/2006/relationships/image" Target="../media/image40.png"/><Relationship Id="rId2" Type="http://schemas.openxmlformats.org/officeDocument/2006/relationships/image" Target="../media/image41.jpe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43.png"/><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7.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image" Target="../media/image48.gif"/></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3"/><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mp3"/><Relationship Id="rId7" Type="http://schemas.openxmlformats.org/officeDocument/2006/relationships/image" Target="../media/image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slideLayout" Target="../slideLayouts/slideLayout1.xml"/><Relationship Id="rId10" Type="http://schemas.openxmlformats.org/officeDocument/2006/relationships/image" Target="../media/image4.png"/><Relationship Id="rId4" Type="http://schemas.openxmlformats.org/officeDocument/2006/relationships/audio" Target="../media/media1.mp3"/><Relationship Id="rId9" Type="http://schemas.openxmlformats.org/officeDocument/2006/relationships/image" Target="../media/image6.gif"/></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mp3"/><Relationship Id="rId7" Type="http://schemas.openxmlformats.org/officeDocument/2006/relationships/image" Target="../media/image1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11" Type="http://schemas.openxmlformats.org/officeDocument/2006/relationships/image" Target="../media/image10.png"/><Relationship Id="rId5" Type="http://schemas.openxmlformats.org/officeDocument/2006/relationships/slideLayout" Target="../slideLayouts/slideLayout1.xml"/><Relationship Id="rId10" Type="http://schemas.openxmlformats.org/officeDocument/2006/relationships/image" Target="../media/image4.png"/><Relationship Id="rId4" Type="http://schemas.openxmlformats.org/officeDocument/2006/relationships/audio" Target="../media/media1.mp3"/><Relationship Id="rId9" Type="http://schemas.openxmlformats.org/officeDocument/2006/relationships/image" Target="../media/image6.gif"/></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17.gif"/><Relationship Id="rId2" Type="http://schemas.openxmlformats.org/officeDocument/2006/relationships/audio" Target="../media/media3.mp3"/><Relationship Id="rId16" Type="http://schemas.openxmlformats.org/officeDocument/2006/relationships/image" Target="../media/image10.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6.gif"/><Relationship Id="rId5" Type="http://schemas.microsoft.com/office/2007/relationships/media" Target="../media/media1.mp3"/><Relationship Id="rId1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audio" Target="../media/media4.mp3"/><Relationship Id="rId9" Type="http://schemas.openxmlformats.org/officeDocument/2006/relationships/image" Target="../media/image15.png"/><Relationship Id="rId14" Type="http://schemas.openxmlformats.org/officeDocument/2006/relationships/image" Target="../media/image19.gi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s\Desktop\hinh1.jpg"/>
          <p:cNvPicPr>
            <a:picLocks noChangeAspect="1" noChangeArrowheads="1"/>
          </p:cNvPicPr>
          <p:nvPr/>
        </p:nvPicPr>
        <p:blipFill>
          <a:blip r:embed="rId2"/>
          <a:srcRect/>
          <a:stretch>
            <a:fillRect/>
          </a:stretch>
        </p:blipFill>
        <p:spPr bwMode="auto">
          <a:xfrm>
            <a:off x="-180109" y="0"/>
            <a:ext cx="12372109" cy="6858000"/>
          </a:xfrm>
          <a:prstGeom prst="rect">
            <a:avLst/>
          </a:prstGeom>
          <a:noFill/>
        </p:spPr>
      </p:pic>
      <p:sp>
        <p:nvSpPr>
          <p:cNvPr id="3" name="WordArt 4">
            <a:extLst>
              <a:ext uri="{FF2B5EF4-FFF2-40B4-BE49-F238E27FC236}">
                <a16:creationId xmlns:a16="http://schemas.microsoft.com/office/drawing/2014/main" xmlns="" id="{383FD564-9B0C-42D0-96C8-342928917632}"/>
              </a:ext>
            </a:extLst>
          </p:cNvPr>
          <p:cNvSpPr>
            <a:spLocks noChangeArrowheads="1" noChangeShapeType="1" noTextEdit="1"/>
          </p:cNvSpPr>
          <p:nvPr/>
        </p:nvSpPr>
        <p:spPr bwMode="auto">
          <a:xfrm>
            <a:off x="2500313" y="2071688"/>
            <a:ext cx="7248958" cy="1543050"/>
          </a:xfrm>
          <a:prstGeom prst="rect">
            <a:avLst/>
          </a:prstGeom>
        </p:spPr>
        <p:txBody>
          <a:bodyPr wrap="none" fromWordArt="1">
            <a:prstTxWarp prst="textPlain">
              <a:avLst>
                <a:gd name="adj" fmla="val 50000"/>
              </a:avLst>
            </a:prstTxWarp>
          </a:bodyPr>
          <a:lstStyle/>
          <a:p>
            <a:pPr algn="ctr"/>
            <a:r>
              <a:rPr lang="en-US" sz="3600" b="1" kern="10" dirty="0" smtClean="0">
                <a:ln w="9525">
                  <a:solidFill>
                    <a:srgbClr val="FF0066"/>
                  </a:solidFill>
                  <a:round/>
                  <a:headEnd/>
                  <a:tailEnd/>
                </a:ln>
                <a:solidFill>
                  <a:srgbClr val="FF00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Tin </a:t>
            </a:r>
            <a:r>
              <a:rPr lang="en-US" sz="3600" b="1" kern="10" dirty="0" err="1" smtClean="0">
                <a:ln w="9525">
                  <a:solidFill>
                    <a:srgbClr val="FF0066"/>
                  </a:solidFill>
                  <a:round/>
                  <a:headEnd/>
                  <a:tailEnd/>
                </a:ln>
                <a:solidFill>
                  <a:srgbClr val="FF00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học</a:t>
            </a:r>
            <a:r>
              <a:rPr lang="en-US" sz="3600" b="1" kern="10" dirty="0" smtClean="0">
                <a:ln w="9525">
                  <a:solidFill>
                    <a:srgbClr val="FF0066"/>
                  </a:solidFill>
                  <a:round/>
                  <a:headEnd/>
                  <a:tailEnd/>
                </a:ln>
                <a:solidFill>
                  <a:srgbClr val="FF00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6</a:t>
            </a:r>
            <a:endParaRPr lang="en-US" sz="3600" b="1" kern="10" dirty="0">
              <a:ln w="9525">
                <a:solidFill>
                  <a:srgbClr val="FF0066"/>
                </a:solidFill>
                <a:round/>
                <a:headEnd/>
                <a:tailEnd/>
              </a:ln>
              <a:solidFill>
                <a:srgbClr val="FF00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736D542-09DA-4A9F-9C8C-DA318D3AB632}"/>
              </a:ext>
            </a:extLst>
          </p:cNvPr>
          <p:cNvSpPr txBox="1">
            <a:spLocks/>
          </p:cNvSpPr>
          <p:nvPr/>
        </p:nvSpPr>
        <p:spPr>
          <a:xfrm>
            <a:off x="31865" y="1286934"/>
            <a:ext cx="12160136"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2800" b="1" dirty="0" smtClean="0">
              <a:solidFill>
                <a:srgbClr val="FF0000"/>
              </a:solidFill>
              <a:latin typeface="Times New Roman" panose="02020603050405020304" pitchFamily="18" charset="0"/>
              <a:cs typeface="Times New Roman" panose="02020603050405020304" pitchFamily="18" charset="0"/>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r>
              <a:rPr lang="en-US" sz="11200" b="1" dirty="0" smtClean="0">
                <a:solidFill>
                  <a:srgbClr val="0000FF"/>
                </a:solidFill>
              </a:rPr>
              <a:t> </a:t>
            </a:r>
            <a:endParaRPr lang="en-US" sz="11200"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r>
              <a:rPr lang="en-US" b="1" dirty="0" smtClean="0">
                <a:solidFill>
                  <a:srgbClr val="0000FF"/>
                </a:solidFill>
              </a:rPr>
              <a:t> </a:t>
            </a:r>
            <a:endParaRPr lang="en-US" b="1" dirty="0">
              <a:solidFill>
                <a:srgbClr val="0000FF"/>
              </a:solidFill>
            </a:endParaRPr>
          </a:p>
        </p:txBody>
      </p:sp>
      <p:sp>
        <p:nvSpPr>
          <p:cNvPr id="4" name="Hộp Văn bản 3">
            <a:extLst>
              <a:ext uri="{FF2B5EF4-FFF2-40B4-BE49-F238E27FC236}">
                <a16:creationId xmlns:a16="http://schemas.microsoft.com/office/drawing/2014/main" xmlns="" id="{77CE9DA1-CFCC-44CF-A3CB-81107D528218}"/>
              </a:ext>
            </a:extLst>
          </p:cNvPr>
          <p:cNvSpPr txBox="1"/>
          <p:nvPr/>
        </p:nvSpPr>
        <p:spPr>
          <a:xfrm>
            <a:off x="0" y="16934"/>
            <a:ext cx="12192000" cy="729430"/>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6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11: </a:t>
            </a:r>
            <a:r>
              <a:rPr lang="en-US" sz="3600" b="1" dirty="0" err="1"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2. TRUY CẬP THÔNG TIN TRÊN INTERNET  </a:t>
            </a:r>
            <a:endParaRPr lang="vi-VN" sz="3600" b="1" dirty="0">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16336C16-5CCD-471A-A6C9-53B8EA177AE9}"/>
              </a:ext>
            </a:extLst>
          </p:cNvPr>
          <p:cNvSpPr txBox="1"/>
          <p:nvPr/>
        </p:nvSpPr>
        <p:spPr>
          <a:xfrm>
            <a:off x="31864" y="726596"/>
            <a:ext cx="4246221"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nl-NL"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World Wide Web.</a:t>
            </a:r>
            <a:endPar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p:cNvSpPr txBox="1"/>
          <p:nvPr/>
        </p:nvSpPr>
        <p:spPr>
          <a:xfrm>
            <a:off x="376517" y="1385238"/>
            <a:ext cx="11612285" cy="2795958"/>
          </a:xfrm>
          <a:prstGeom prst="rect">
            <a:avLst/>
          </a:prstGeom>
          <a:noFill/>
        </p:spPr>
        <p:txBody>
          <a:bodyPr wrap="square" rtlCol="0">
            <a:spAutoFit/>
          </a:bodyPr>
          <a:lstStyle/>
          <a:p>
            <a:pPr>
              <a:lnSpc>
                <a:spcPct val="150000"/>
              </a:lnSpc>
            </a:pPr>
            <a:r>
              <a:rPr lang="en-US" sz="2400" b="1" dirty="0" err="1" smtClean="0">
                <a:latin typeface="Times New Roman" pitchFamily="18" charset="0"/>
                <a:cs typeface="Times New Roman" pitchFamily="18" charset="0"/>
              </a:rPr>
              <a:t>Hoạt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động</a:t>
            </a:r>
            <a:r>
              <a:rPr lang="en-US" sz="2400" b="1" dirty="0" smtClean="0">
                <a:latin typeface="Times New Roman" pitchFamily="18" charset="0"/>
                <a:cs typeface="Times New Roman" pitchFamily="18" charset="0"/>
              </a:rPr>
              <a:t> 1: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hãy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cập</a:t>
            </a:r>
            <a:r>
              <a:rPr lang="en-US" sz="2400" dirty="0" smtClean="0">
                <a:latin typeface="Times New Roman" pitchFamily="18" charset="0"/>
                <a:cs typeface="Times New Roman" pitchFamily="18" charset="0"/>
              </a:rPr>
              <a:t> website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chỉ</a:t>
            </a:r>
            <a:r>
              <a:rPr lang="en-US" sz="2400" dirty="0" smtClean="0">
                <a:latin typeface="Times New Roman" pitchFamily="18" charset="0"/>
                <a:cs typeface="Times New Roman" pitchFamily="18" charset="0"/>
              </a:rPr>
              <a:t> </a:t>
            </a:r>
            <a:r>
              <a:rPr lang="en-US" sz="2400" i="1" dirty="0" smtClean="0">
                <a:solidFill>
                  <a:schemeClr val="accent1">
                    <a:lumMod val="75000"/>
                  </a:schemeClr>
                </a:solidFill>
                <a:latin typeface="Times New Roman" pitchFamily="18" charset="0"/>
                <a:cs typeface="Times New Roman" pitchFamily="18" charset="0"/>
              </a:rPr>
              <a:t>https:// vnanet.vn</a:t>
            </a:r>
            <a:r>
              <a:rPr lang="en-US" sz="2400" dirty="0" smtClean="0">
                <a:solidFill>
                  <a:schemeClr val="accent1">
                    <a:lumMod val="75000"/>
                  </a:schemeClr>
                </a:solidFill>
                <a:latin typeface="Times New Roman" pitchFamily="18" charset="0"/>
                <a:cs typeface="Times New Roman" pitchFamily="18" charset="0"/>
              </a:rPr>
              <a:t>,</a:t>
            </a:r>
            <a:r>
              <a:rPr lang="en-US" sz="2400" dirty="0" smtClean="0">
                <a:latin typeface="Times New Roman" pitchFamily="18" charset="0"/>
                <a:cs typeface="Times New Roman" pitchFamily="18" charset="0"/>
              </a:rPr>
              <a:t> di </a:t>
            </a:r>
            <a:r>
              <a:rPr lang="en-US" sz="2400" dirty="0" err="1" smtClean="0">
                <a:latin typeface="Times New Roman" pitchFamily="18" charset="0"/>
                <a:cs typeface="Times New Roman" pitchFamily="18" charset="0"/>
              </a:rPr>
              <a:t>chuyển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cuối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trang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chọn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tin </a:t>
            </a:r>
            <a:r>
              <a:rPr lang="en-US" sz="2400" dirty="0" err="1" smtClean="0">
                <a:latin typeface="Times New Roman" pitchFamily="18" charset="0"/>
                <a:cs typeface="Times New Roman" pitchFamily="18" charset="0"/>
              </a:rPr>
              <a:t>tức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Hãy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cập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tin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muốn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chỉ</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trang</a:t>
            </a:r>
            <a:r>
              <a:rPr lang="en-US" sz="2400" dirty="0" smtClean="0">
                <a:latin typeface="Times New Roman" pitchFamily="18" charset="0"/>
                <a:cs typeface="Times New Roman" pitchFamily="18" charset="0"/>
              </a:rPr>
              <a:t> web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chỉ</a:t>
            </a:r>
            <a:r>
              <a:rPr lang="en-US" sz="2400" dirty="0" smtClean="0">
                <a:latin typeface="Times New Roman" pitchFamily="18" charset="0"/>
                <a:cs typeface="Times New Roman" pitchFamily="18" charset="0"/>
              </a:rPr>
              <a:t> website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i="1" dirty="0" smtClean="0">
                <a:latin typeface="Times New Roman" pitchFamily="18" charset="0"/>
                <a:cs typeface="Times New Roman" pitchFamily="18" charset="0"/>
                <a:hlinkClick r:id="rId2"/>
              </a:rPr>
              <a:t>https://vnanet.vn</a:t>
            </a:r>
            <a:r>
              <a:rPr lang="en-US" sz="2400" i="1"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 </a:t>
            </a:r>
          </a:p>
          <a:p>
            <a:pPr>
              <a:lnSpc>
                <a:spcPct val="150000"/>
              </a:lnSpc>
            </a:pPr>
            <a:endParaRPr lang="en-US" sz="2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653" y="2077593"/>
            <a:ext cx="83820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a:hlinkClick r:id="rId4" action="ppaction://hlinksldjump"/>
          </p:cNvPr>
          <p:cNvSpPr/>
          <p:nvPr/>
        </p:nvSpPr>
        <p:spPr>
          <a:xfrm>
            <a:off x="10408024" y="928038"/>
            <a:ext cx="1089212"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6688" y="3883968"/>
            <a:ext cx="11250548" cy="461665"/>
          </a:xfrm>
          <a:prstGeom prst="rect">
            <a:avLst/>
          </a:prstGeom>
        </p:spPr>
        <p:txBody>
          <a:bodyPr wrap="square">
            <a:spAutoFit/>
          </a:bodyPr>
          <a:lstStyle/>
          <a:p>
            <a:r>
              <a:rPr lang="en-US" sz="2400" dirty="0" smtClean="0">
                <a:solidFill>
                  <a:srgbClr val="FF0000"/>
                </a:solidFill>
                <a:latin typeface="+mj-lt"/>
                <a:sym typeface="Wingdings" pitchFamily="2" charset="2"/>
              </a:rPr>
              <a:t></a:t>
            </a:r>
            <a:r>
              <a:rPr lang="vi-VN" sz="2400" dirty="0" smtClean="0">
                <a:solidFill>
                  <a:srgbClr val="FF0000"/>
                </a:solidFill>
                <a:latin typeface="+mj-lt"/>
              </a:rPr>
              <a:t>Địa </a:t>
            </a:r>
            <a:r>
              <a:rPr lang="vi-VN" sz="2400" dirty="0">
                <a:solidFill>
                  <a:srgbClr val="FF0000"/>
                </a:solidFill>
                <a:latin typeface="+mj-lt"/>
              </a:rPr>
              <a:t>chỉ của trang web thể thao đó không cùng địa chỉ website với https://vnanet.vn</a:t>
            </a:r>
            <a:endParaRPr lang="en-US" sz="2400" dirty="0">
              <a:solidFill>
                <a:srgbClr val="FF0000"/>
              </a:solidFill>
              <a:latin typeface="+mj-lt"/>
            </a:endParaRPr>
          </a:p>
        </p:txBody>
      </p:sp>
      <p:sp>
        <p:nvSpPr>
          <p:cNvPr id="9" name="Right Arrow 8">
            <a:hlinkClick r:id="rId5" action="ppaction://hlinksldjump"/>
          </p:cNvPr>
          <p:cNvSpPr/>
          <p:nvPr/>
        </p:nvSpPr>
        <p:spPr>
          <a:xfrm>
            <a:off x="10952630" y="6333565"/>
            <a:ext cx="894229" cy="389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8054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9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28" y="133343"/>
            <a:ext cx="11978602" cy="6625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748815" y="476517"/>
            <a:ext cx="2534194" cy="3992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94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820" y="94129"/>
            <a:ext cx="11879157" cy="6589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hlinkClick r:id="rId3" action="ppaction://hlinksldjump"/>
          </p:cNvPr>
          <p:cNvSpPr/>
          <p:nvPr/>
        </p:nvSpPr>
        <p:spPr>
          <a:xfrm>
            <a:off x="11209975" y="2460616"/>
            <a:ext cx="675861"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48815" y="476517"/>
            <a:ext cx="2534194" cy="3992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989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736D542-09DA-4A9F-9C8C-DA318D3AB632}"/>
              </a:ext>
            </a:extLst>
          </p:cNvPr>
          <p:cNvSpPr txBox="1">
            <a:spLocks/>
          </p:cNvSpPr>
          <p:nvPr/>
        </p:nvSpPr>
        <p:spPr>
          <a:xfrm>
            <a:off x="31865" y="1286934"/>
            <a:ext cx="12160136"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2800" b="1" dirty="0" smtClean="0">
              <a:solidFill>
                <a:srgbClr val="FF0000"/>
              </a:solidFill>
              <a:latin typeface="Times New Roman" panose="02020603050405020304" pitchFamily="18" charset="0"/>
              <a:cs typeface="Times New Roman" panose="02020603050405020304" pitchFamily="18" charset="0"/>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r>
              <a:rPr lang="en-US" sz="11200" b="1" dirty="0" smtClean="0">
                <a:solidFill>
                  <a:srgbClr val="0000FF"/>
                </a:solidFill>
              </a:rPr>
              <a:t> </a:t>
            </a:r>
            <a:endParaRPr lang="en-US" sz="11200"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r>
              <a:rPr lang="en-US" b="1" dirty="0" smtClean="0">
                <a:solidFill>
                  <a:srgbClr val="0000FF"/>
                </a:solidFill>
              </a:rPr>
              <a:t> </a:t>
            </a:r>
            <a:endParaRPr lang="en-US" b="1" dirty="0">
              <a:solidFill>
                <a:srgbClr val="0000FF"/>
              </a:solidFill>
            </a:endParaRPr>
          </a:p>
        </p:txBody>
      </p:sp>
      <p:sp>
        <p:nvSpPr>
          <p:cNvPr id="4" name="Hộp Văn bản 3">
            <a:extLst>
              <a:ext uri="{FF2B5EF4-FFF2-40B4-BE49-F238E27FC236}">
                <a16:creationId xmlns:a16="http://schemas.microsoft.com/office/drawing/2014/main" xmlns="" id="{77CE9DA1-CFCC-44CF-A3CB-81107D528218}"/>
              </a:ext>
            </a:extLst>
          </p:cNvPr>
          <p:cNvSpPr txBox="1"/>
          <p:nvPr/>
        </p:nvSpPr>
        <p:spPr>
          <a:xfrm>
            <a:off x="0" y="16934"/>
            <a:ext cx="12192000" cy="729430"/>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6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11: </a:t>
            </a:r>
            <a:r>
              <a:rPr lang="en-US" sz="3600" b="1" dirty="0" err="1"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2. TRUY CẬP THÔNG TIN TRÊN INTERNET  </a:t>
            </a:r>
            <a:endParaRPr lang="vi-VN" sz="3600" b="1" dirty="0">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16336C16-5CCD-471A-A6C9-53B8EA177AE9}"/>
              </a:ext>
            </a:extLst>
          </p:cNvPr>
          <p:cNvSpPr txBox="1"/>
          <p:nvPr/>
        </p:nvSpPr>
        <p:spPr>
          <a:xfrm>
            <a:off x="31864" y="726596"/>
            <a:ext cx="4246221"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nl-NL"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World Wide Web.</a:t>
            </a:r>
            <a:endPar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510988" y="1398249"/>
            <a:ext cx="11080377" cy="954107"/>
          </a:xfrm>
          <a:prstGeom prst="rect">
            <a:avLst/>
          </a:prstGeom>
        </p:spPr>
        <p:txBody>
          <a:bodyPr wrap="square">
            <a:spAutoFit/>
          </a:bodyPr>
          <a:lstStyle/>
          <a:p>
            <a:r>
              <a:rPr lang="nl-NL" sz="2800" dirty="0" smtClean="0">
                <a:latin typeface="Times New Roman" pitchFamily="18" charset="0"/>
                <a:cs typeface="Times New Roman" pitchFamily="18" charset="0"/>
              </a:rPr>
              <a:t>- </a:t>
            </a:r>
            <a:r>
              <a:rPr lang="nl-NL" sz="2800" dirty="0" smtClean="0">
                <a:solidFill>
                  <a:srgbClr val="FF0000"/>
                </a:solidFill>
                <a:latin typeface="Times New Roman" pitchFamily="18" charset="0"/>
                <a:cs typeface="Times New Roman" pitchFamily="18" charset="0"/>
              </a:rPr>
              <a:t>World </a:t>
            </a:r>
            <a:r>
              <a:rPr lang="nl-NL" sz="2800" dirty="0">
                <a:solidFill>
                  <a:srgbClr val="FF0000"/>
                </a:solidFill>
                <a:latin typeface="Times New Roman" pitchFamily="18" charset="0"/>
                <a:cs typeface="Times New Roman" pitchFamily="18" charset="0"/>
              </a:rPr>
              <a:t>Wide </a:t>
            </a:r>
            <a:r>
              <a:rPr lang="nl-NL" sz="2800" dirty="0" smtClean="0">
                <a:solidFill>
                  <a:srgbClr val="FF0000"/>
                </a:solidFill>
                <a:latin typeface="Times New Roman" pitchFamily="18" charset="0"/>
                <a:cs typeface="Times New Roman" pitchFamily="18" charset="0"/>
              </a:rPr>
              <a:t>Web </a:t>
            </a:r>
            <a:r>
              <a:rPr lang="nl-NL" sz="2800" dirty="0" smtClean="0">
                <a:latin typeface="Times New Roman" pitchFamily="18" charset="0"/>
                <a:cs typeface="Times New Roman" pitchFamily="18" charset="0"/>
              </a:rPr>
              <a:t>(gọi tắt là </a:t>
            </a:r>
            <a:r>
              <a:rPr lang="nl-NL" sz="2800" dirty="0" smtClean="0">
                <a:solidFill>
                  <a:srgbClr val="FF0000"/>
                </a:solidFill>
                <a:latin typeface="Times New Roman" pitchFamily="18" charset="0"/>
                <a:cs typeface="Times New Roman" pitchFamily="18" charset="0"/>
              </a:rPr>
              <a:t>Web</a:t>
            </a:r>
            <a:r>
              <a:rPr lang="nl-NL" sz="2800" dirty="0" smtClean="0">
                <a:latin typeface="Times New Roman" pitchFamily="18" charset="0"/>
                <a:cs typeface="Times New Roman" pitchFamily="18" charset="0"/>
              </a:rPr>
              <a:t>, viết tắt là </a:t>
            </a:r>
            <a:r>
              <a:rPr lang="nl-NL" sz="2800" dirty="0" smtClean="0">
                <a:solidFill>
                  <a:srgbClr val="FF0000"/>
                </a:solidFill>
                <a:latin typeface="Times New Roman" pitchFamily="18" charset="0"/>
                <a:cs typeface="Times New Roman" pitchFamily="18" charset="0"/>
              </a:rPr>
              <a:t>WWW</a:t>
            </a:r>
            <a:r>
              <a:rPr lang="nl-NL" sz="2800" dirty="0" smtClean="0">
                <a:latin typeface="Times New Roman" pitchFamily="18" charset="0"/>
                <a:cs typeface="Times New Roman" pitchFamily="18" charset="0"/>
              </a:rPr>
              <a:t>) là </a:t>
            </a:r>
            <a:r>
              <a:rPr lang="nl-NL" sz="2800" dirty="0">
                <a:latin typeface="Times New Roman" pitchFamily="18" charset="0"/>
                <a:cs typeface="Times New Roman" pitchFamily="18" charset="0"/>
              </a:rPr>
              <a:t>mạng lưới các website trên </a:t>
            </a:r>
            <a:r>
              <a:rPr lang="nl-NL" sz="2800" dirty="0" smtClean="0">
                <a:latin typeface="Times New Roman" pitchFamily="18" charset="0"/>
                <a:cs typeface="Times New Roman" pitchFamily="18" charset="0"/>
              </a:rPr>
              <a:t>Internet </a:t>
            </a:r>
            <a:r>
              <a:rPr lang="nl-NL" sz="2800" dirty="0">
                <a:latin typeface="Times New Roman" pitchFamily="18" charset="0"/>
                <a:cs typeface="Times New Roman" pitchFamily="18" charset="0"/>
              </a:rPr>
              <a:t>và được liên kết với nhau.</a:t>
            </a:r>
            <a:endParaRPr lang="vi-VN" sz="2800" dirty="0">
              <a:latin typeface="Times New Roman" pitchFamily="18" charset="0"/>
              <a:cs typeface="Times New Roman" pitchFamily="18" charset="0"/>
            </a:endParaRPr>
          </a:p>
        </p:txBody>
      </p:sp>
      <p:sp>
        <p:nvSpPr>
          <p:cNvPr id="8" name="Rectangle 7"/>
          <p:cNvSpPr/>
          <p:nvPr/>
        </p:nvSpPr>
        <p:spPr>
          <a:xfrm>
            <a:off x="571744" y="2442294"/>
            <a:ext cx="11080377" cy="1384995"/>
          </a:xfrm>
          <a:prstGeom prst="rect">
            <a:avLst/>
          </a:prstGeom>
        </p:spPr>
        <p:txBody>
          <a:bodyPr wrap="square">
            <a:spAutoFit/>
          </a:bodyPr>
          <a:lstStyle/>
          <a:p>
            <a:r>
              <a:rPr lang="nl-NL" sz="2800" dirty="0" smtClean="0">
                <a:latin typeface="Times New Roman" pitchFamily="18" charset="0"/>
                <a:cs typeface="Times New Roman" pitchFamily="18" charset="0"/>
              </a:rPr>
              <a:t>- Lợi ích của WWW:</a:t>
            </a:r>
          </a:p>
          <a:p>
            <a:r>
              <a:rPr lang="nl-NL" sz="2800" dirty="0" smtClean="0">
                <a:latin typeface="Times New Roman" pitchFamily="18" charset="0"/>
                <a:cs typeface="Times New Roman" pitchFamily="18" charset="0"/>
              </a:rPr>
              <a:t>      + Tạo </a:t>
            </a:r>
            <a:r>
              <a:rPr lang="nl-NL" sz="2800" dirty="0">
                <a:latin typeface="Times New Roman" pitchFamily="18" charset="0"/>
                <a:cs typeface="Times New Roman" pitchFamily="18" charset="0"/>
              </a:rPr>
              <a:t>điều kiện thuận lợi cho việc tìm kiếm và thu thập thông tin. </a:t>
            </a:r>
            <a:endParaRPr lang="nl-NL" sz="2800" dirty="0" smtClean="0">
              <a:latin typeface="Times New Roman" pitchFamily="18" charset="0"/>
              <a:cs typeface="Times New Roman" pitchFamily="18" charset="0"/>
            </a:endParaRPr>
          </a:p>
          <a:p>
            <a:r>
              <a:rPr lang="nl-NL" sz="2800" dirty="0" smtClean="0">
                <a:latin typeface="Times New Roman" pitchFamily="18" charset="0"/>
                <a:cs typeface="Times New Roman" pitchFamily="18" charset="0"/>
              </a:rPr>
              <a:t>      + Giúp </a:t>
            </a:r>
            <a:r>
              <a:rPr lang="nl-NL" sz="2800" dirty="0">
                <a:latin typeface="Times New Roman" pitchFamily="18" charset="0"/>
                <a:cs typeface="Times New Roman" pitchFamily="18" charset="0"/>
              </a:rPr>
              <a:t>chúng ta chia sẻ suy nghĩ và khám phá của mình với mọi người. </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23568054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wipe(down)">
                                      <p:cBhvr>
                                        <p:cTn id="18" dur="500"/>
                                        <p:tgtEl>
                                          <p:spTgt spid="8">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wipe(down)">
                                      <p:cBhvr>
                                        <p:cTn id="2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11: </a:t>
            </a:r>
            <a:r>
              <a:rPr lang="en-US" sz="4000" b="1" dirty="0" err="1"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2. </a:t>
            </a:r>
            <a:r>
              <a:rPr lang="en-US" sz="4000" b="1" dirty="0" err="1"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Truy</a:t>
            </a:r>
            <a:r>
              <a:rPr lang="en-US" sz="4000" b="1"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cập</a:t>
            </a:r>
            <a:r>
              <a:rPr lang="en-US" sz="4000" b="1"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000" b="1"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tin </a:t>
            </a:r>
            <a:r>
              <a:rPr lang="en-US" sz="4000" b="1" dirty="0" err="1"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trên</a:t>
            </a:r>
            <a:r>
              <a:rPr lang="en-US" sz="4000" b="1"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Internet  </a:t>
            </a:r>
            <a:endParaRPr lang="vi-VN" sz="4000" b="1" dirty="0">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 xmlns:a16="http://schemas.microsoft.com/office/drawing/2014/main" id="{16336C16-5CCD-471A-A6C9-53B8EA177AE9}"/>
              </a:ext>
            </a:extLst>
          </p:cNvPr>
          <p:cNvSpPr txBox="1"/>
          <p:nvPr/>
        </p:nvSpPr>
        <p:spPr>
          <a:xfrm>
            <a:off x="31864" y="786346"/>
            <a:ext cx="4246221"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duyệt</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web.</a:t>
            </a:r>
            <a:endParaRPr lang="vi-VN" sz="3200" b="1" dirty="0">
              <a:solidFill>
                <a:srgbClr val="FFFF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186145" y="1785933"/>
            <a:ext cx="7143748" cy="1077218"/>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err="1" smtClean="0">
                <a:latin typeface="Times New Roman" pitchFamily="18" charset="0"/>
                <a:cs typeface="Times New Roman" pitchFamily="18" charset="0"/>
              </a:rPr>
              <a:t>Thảo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luận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nhóm</a:t>
            </a:r>
            <a:r>
              <a:rPr lang="en-US" sz="3200" dirty="0" smtClean="0">
                <a:latin typeface="Times New Roman" pitchFamily="18" charset="0"/>
                <a:cs typeface="Times New Roman" pitchFamily="18" charset="0"/>
              </a:rPr>
              <a:t> (10 </a:t>
            </a:r>
            <a:r>
              <a:rPr lang="en-US" sz="3200" dirty="0" err="1" smtClean="0">
                <a:latin typeface="Times New Roman" pitchFamily="18" charset="0"/>
                <a:cs typeface="Times New Roman" pitchFamily="18" charset="0"/>
              </a:rPr>
              <a:t>phút</a:t>
            </a:r>
            <a:r>
              <a:rPr lang="en-US" sz="3200" dirty="0" smtClean="0">
                <a:latin typeface="Times New Roman" pitchFamily="18" charset="0"/>
                <a:cs typeface="Times New Roman" pitchFamily="18" charset="0"/>
              </a:rPr>
              <a:t>)</a:t>
            </a:r>
          </a:p>
          <a:p>
            <a:r>
              <a:rPr lang="en-US" sz="3200" dirty="0" err="1" smtClean="0">
                <a:latin typeface="Times New Roman" pitchFamily="18" charset="0"/>
                <a:cs typeface="Times New Roman" pitchFamily="18" charset="0"/>
              </a:rPr>
              <a:t>Trả</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câu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hỏi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sau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phiếu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học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tập</a:t>
            </a:r>
            <a:endParaRPr lang="vi-VN" sz="3200" dirty="0" smtClean="0">
              <a:latin typeface="Times New Roman" pitchFamily="18" charset="0"/>
              <a:cs typeface="Times New Roman"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389338089"/>
              </p:ext>
            </p:extLst>
          </p:nvPr>
        </p:nvGraphicFramePr>
        <p:xfrm>
          <a:off x="257184" y="1384173"/>
          <a:ext cx="11812589" cy="5367930"/>
        </p:xfrm>
        <a:graphic>
          <a:graphicData uri="http://schemas.openxmlformats.org/drawingml/2006/table">
            <a:tbl>
              <a:tblPr firstRow="1" bandRow="1">
                <a:solidFill>
                  <a:schemeClr val="accent1">
                    <a:lumMod val="75000"/>
                  </a:schemeClr>
                </a:solidFill>
                <a:tableStyleId>{5C22544A-7EE6-4342-B048-85BDC9FD1C3A}</a:tableStyleId>
              </a:tblPr>
              <a:tblGrid>
                <a:gridCol w="5668963"/>
                <a:gridCol w="6143626"/>
              </a:tblGrid>
              <a:tr h="543882">
                <a:tc gridSpan="2">
                  <a:txBody>
                    <a:bodyPr/>
                    <a:lstStyle/>
                    <a:p>
                      <a:pPr algn="ctr"/>
                      <a:r>
                        <a:rPr lang="en-US" sz="3100" dirty="0" smtClean="0">
                          <a:solidFill>
                            <a:sysClr val="windowText" lastClr="000000"/>
                          </a:solidFill>
                          <a:latin typeface="Times New Roman" pitchFamily="18" charset="0"/>
                          <a:cs typeface="Times New Roman" pitchFamily="18" charset="0"/>
                        </a:rPr>
                        <a:t>PHIẾU</a:t>
                      </a:r>
                      <a:r>
                        <a:rPr lang="en-US" sz="3100" baseline="0" dirty="0" smtClean="0">
                          <a:solidFill>
                            <a:sysClr val="windowText" lastClr="000000"/>
                          </a:solidFill>
                          <a:latin typeface="Times New Roman" pitchFamily="18" charset="0"/>
                          <a:cs typeface="Times New Roman" pitchFamily="18" charset="0"/>
                        </a:rPr>
                        <a:t> HỌC TẬP</a:t>
                      </a:r>
                      <a:endParaRPr lang="vi-VN" sz="3100" dirty="0">
                        <a:solidFill>
                          <a:sysClr val="windowText" lastClr="0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tc>
              </a:tr>
              <a:tr h="1485064">
                <a:tc>
                  <a:txBody>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2800" dirty="0" err="1" smtClean="0">
                          <a:solidFill>
                            <a:sysClr val="windowText" lastClr="000000"/>
                          </a:solidFill>
                          <a:latin typeface="Times New Roman" pitchFamily="18" charset="0"/>
                          <a:cs typeface="Times New Roman" pitchFamily="18" charset="0"/>
                        </a:rPr>
                        <a:t>Em</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cần</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những</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thiết</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bị</a:t>
                      </a:r>
                      <a:r>
                        <a:rPr lang="en-US" sz="2800" dirty="0" smtClean="0">
                          <a:solidFill>
                            <a:sysClr val="windowText" lastClr="000000"/>
                          </a:solidFill>
                          <a:latin typeface="Times New Roman" pitchFamily="18" charset="0"/>
                          <a:cs typeface="Times New Roman" pitchFamily="18" charset="0"/>
                        </a:rPr>
                        <a:t> hay </a:t>
                      </a:r>
                      <a:r>
                        <a:rPr lang="en-US" sz="2800" dirty="0" err="1" smtClean="0">
                          <a:solidFill>
                            <a:sysClr val="windowText" lastClr="000000"/>
                          </a:solidFill>
                          <a:latin typeface="Times New Roman" pitchFamily="18" charset="0"/>
                          <a:cs typeface="Times New Roman" pitchFamily="18" charset="0"/>
                        </a:rPr>
                        <a:t>phần</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mềm</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nào</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để</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truy</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cập</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thông</a:t>
                      </a:r>
                      <a:r>
                        <a:rPr lang="en-US" sz="2800" dirty="0" smtClean="0">
                          <a:solidFill>
                            <a:sysClr val="windowText" lastClr="000000"/>
                          </a:solidFill>
                          <a:latin typeface="Times New Roman" pitchFamily="18" charset="0"/>
                          <a:cs typeface="Times New Roman" pitchFamily="18" charset="0"/>
                        </a:rPr>
                        <a:t> tin </a:t>
                      </a:r>
                      <a:r>
                        <a:rPr lang="en-US" sz="2800" dirty="0" err="1" smtClean="0">
                          <a:solidFill>
                            <a:sysClr val="windowText" lastClr="000000"/>
                          </a:solidFill>
                          <a:latin typeface="Times New Roman" pitchFamily="18" charset="0"/>
                          <a:cs typeface="Times New Roman" pitchFamily="18" charset="0"/>
                        </a:rPr>
                        <a:t>trên</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các</a:t>
                      </a:r>
                      <a:r>
                        <a:rPr lang="en-US" sz="2800" dirty="0" smtClean="0">
                          <a:solidFill>
                            <a:sysClr val="windowText" lastClr="000000"/>
                          </a:solidFill>
                          <a:latin typeface="Times New Roman" pitchFamily="18" charset="0"/>
                          <a:cs typeface="Times New Roman" pitchFamily="18" charset="0"/>
                        </a:rPr>
                        <a:t> website?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ysClr val="windowText" lastClr="0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8F8"/>
                    </a:solidFill>
                  </a:tcPr>
                </a:tc>
              </a:tr>
              <a:tr h="14552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từng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phần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mềm</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nào</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để</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truy</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cập</a:t>
                      </a:r>
                      <a:r>
                        <a:rPr lang="en-US" sz="2800" baseline="0" dirty="0" smtClean="0">
                          <a:latin typeface="Times New Roman" pitchFamily="18" charset="0"/>
                          <a:cs typeface="Times New Roman" pitchFamily="18" charset="0"/>
                        </a:rPr>
                        <a:t> website.</a:t>
                      </a:r>
                      <a:endParaRPr lang="en-US" sz="2800" dirty="0" smtClean="0">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ysClr val="windowText" lastClr="0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8F8"/>
                    </a:solidFill>
                  </a:tcPr>
                </a:tc>
              </a:tr>
              <a:tr h="18637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smtClean="0">
                          <a:latin typeface="Times New Roman" pitchFamily="18" charset="0"/>
                          <a:cs typeface="Times New Roman" pitchFamily="18" charset="0"/>
                        </a:rPr>
                        <a:t>Trình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duyệt</a:t>
                      </a:r>
                      <a:r>
                        <a:rPr lang="en-US" sz="2800" dirty="0" smtClean="0">
                          <a:latin typeface="Times New Roman" pitchFamily="18" charset="0"/>
                          <a:cs typeface="Times New Roman" pitchFamily="18" charset="0"/>
                        </a:rPr>
                        <a:t> web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ích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a:t>
                      </a:r>
                      <a:endParaRPr lang="en-US" sz="2800" dirty="0" smtClean="0">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ysClr val="windowText" lastClr="0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8F8"/>
                    </a:solidFill>
                  </a:tcPr>
                </a:tc>
              </a:tr>
            </a:tbl>
          </a:graphicData>
        </a:graphic>
      </p:graphicFrame>
      <p:sp>
        <p:nvSpPr>
          <p:cNvPr id="15" name="TextBox 14"/>
          <p:cNvSpPr txBox="1"/>
          <p:nvPr/>
        </p:nvSpPr>
        <p:spPr>
          <a:xfrm>
            <a:off x="5943600" y="1909696"/>
            <a:ext cx="6029325" cy="1384995"/>
          </a:xfrm>
          <a:prstGeom prst="rect">
            <a:avLst/>
          </a:prstGeom>
          <a:noFill/>
        </p:spPr>
        <p:txBody>
          <a:bodyPr wrap="square" rtlCol="0">
            <a:spAutoFit/>
          </a:bodyPr>
          <a:lstStyle/>
          <a:p>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Máy</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tính</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thiết</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bị</a:t>
            </a:r>
            <a:r>
              <a:rPr lang="en-US" sz="2800" dirty="0" smtClean="0">
                <a:solidFill>
                  <a:sysClr val="windowText" lastClr="000000"/>
                </a:solidFill>
                <a:latin typeface="Times New Roman" pitchFamily="18" charset="0"/>
                <a:cs typeface="Times New Roman" pitchFamily="18" charset="0"/>
              </a:rPr>
              <a:t> di </a:t>
            </a:r>
            <a:r>
              <a:rPr lang="en-US" sz="2800" dirty="0" err="1" smtClean="0">
                <a:solidFill>
                  <a:sysClr val="windowText" lastClr="000000"/>
                </a:solidFill>
                <a:latin typeface="Times New Roman" pitchFamily="18" charset="0"/>
                <a:cs typeface="Times New Roman" pitchFamily="18" charset="0"/>
              </a:rPr>
              <a:t>động</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có</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kết</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nối</a:t>
            </a:r>
            <a:r>
              <a:rPr lang="en-US" sz="2800" dirty="0" smtClean="0">
                <a:solidFill>
                  <a:sysClr val="windowText" lastClr="000000"/>
                </a:solidFill>
                <a:latin typeface="Times New Roman" pitchFamily="18" charset="0"/>
                <a:cs typeface="Times New Roman" pitchFamily="18" charset="0"/>
              </a:rPr>
              <a:t> Internet.</a:t>
            </a:r>
          </a:p>
          <a:p>
            <a:r>
              <a:rPr lang="en-US" sz="2800" dirty="0" smtClean="0">
                <a:solidFill>
                  <a:sysClr val="windowText" lastClr="000000"/>
                </a:solidFill>
                <a:latin typeface="Times New Roman" pitchFamily="18" charset="0"/>
                <a:cs typeface="Times New Roman" pitchFamily="18" charset="0"/>
              </a:rPr>
              <a:t> - </a:t>
            </a:r>
            <a:r>
              <a:rPr lang="en-US" sz="2800" dirty="0" err="1" smtClean="0">
                <a:solidFill>
                  <a:sysClr val="windowText" lastClr="000000"/>
                </a:solidFill>
                <a:latin typeface="Times New Roman" pitchFamily="18" charset="0"/>
                <a:cs typeface="Times New Roman" pitchFamily="18" charset="0"/>
              </a:rPr>
              <a:t>Phần</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mềm</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trình</a:t>
            </a:r>
            <a:r>
              <a:rPr lang="en-US" sz="2800" dirty="0" smtClean="0">
                <a:solidFill>
                  <a:sysClr val="windowText" lastClr="000000"/>
                </a:solidFill>
                <a:latin typeface="Times New Roman" pitchFamily="18" charset="0"/>
                <a:cs typeface="Times New Roman" pitchFamily="18" charset="0"/>
              </a:rPr>
              <a:t> </a:t>
            </a:r>
            <a:r>
              <a:rPr lang="en-US" sz="2800" dirty="0" err="1" smtClean="0">
                <a:solidFill>
                  <a:sysClr val="windowText" lastClr="000000"/>
                </a:solidFill>
                <a:latin typeface="Times New Roman" pitchFamily="18" charset="0"/>
                <a:cs typeface="Times New Roman" pitchFamily="18" charset="0"/>
              </a:rPr>
              <a:t>duyệt</a:t>
            </a:r>
            <a:r>
              <a:rPr lang="en-US" sz="2800" dirty="0" smtClean="0">
                <a:solidFill>
                  <a:sysClr val="windowText" lastClr="000000"/>
                </a:solidFill>
                <a:latin typeface="Times New Roman" pitchFamily="18" charset="0"/>
                <a:cs typeface="Times New Roman" pitchFamily="18" charset="0"/>
              </a:rPr>
              <a:t> web </a:t>
            </a:r>
            <a:endParaRPr lang="vi-VN" sz="2800" dirty="0" smtClean="0">
              <a:solidFill>
                <a:sysClr val="windowText" lastClr="000000"/>
              </a:solidFill>
              <a:latin typeface="Times New Roman" pitchFamily="18" charset="0"/>
              <a:cs typeface="Times New Roman" pitchFamily="18" charset="0"/>
            </a:endParaRPr>
          </a:p>
        </p:txBody>
      </p:sp>
      <p:sp>
        <p:nvSpPr>
          <p:cNvPr id="17" name="TextBox 16"/>
          <p:cNvSpPr txBox="1"/>
          <p:nvPr/>
        </p:nvSpPr>
        <p:spPr>
          <a:xfrm>
            <a:off x="5986463" y="4854693"/>
            <a:ext cx="6000750" cy="1384995"/>
          </a:xfrm>
          <a:prstGeom prst="rect">
            <a:avLst/>
          </a:prstGeom>
          <a:noFill/>
        </p:spPr>
        <p:txBody>
          <a:bodyPr wrap="square" rtlCol="0">
            <a:spAutoFit/>
          </a:bodyPr>
          <a:lstStyle/>
          <a:p>
            <a:pPr algn="just"/>
            <a:r>
              <a:rPr lang="en-US" sz="2800" dirty="0" err="1" smtClean="0">
                <a:latin typeface="Times New Roman" pitchFamily="18" charset="0"/>
                <a:cs typeface="Times New Roman" pitchFamily="18" charset="0"/>
              </a:rPr>
              <a:t>Truy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xuất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trang</a:t>
            </a:r>
            <a:r>
              <a:rPr lang="en-US" sz="2800" dirty="0" smtClean="0">
                <a:latin typeface="Times New Roman" pitchFamily="18" charset="0"/>
                <a:cs typeface="Times New Roman" pitchFamily="18" charset="0"/>
              </a:rPr>
              <a:t> web, </a:t>
            </a:r>
            <a:r>
              <a:rPr lang="en-US" sz="2800" dirty="0" err="1" smtClean="0">
                <a:latin typeface="Times New Roman" pitchFamily="18" charset="0"/>
                <a:cs typeface="Times New Roman" pitchFamily="18" charset="0"/>
              </a:rPr>
              <a:t>kích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ảnh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âm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chuyển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trang</a:t>
            </a:r>
            <a:r>
              <a:rPr lang="en-US" sz="2800" dirty="0" smtClean="0">
                <a:latin typeface="Times New Roman" pitchFamily="18" charset="0"/>
                <a:cs typeface="Times New Roman" pitchFamily="18" charset="0"/>
              </a:rPr>
              <a:t> web </a:t>
            </a:r>
            <a:r>
              <a:rPr lang="en-US" sz="2800" dirty="0" err="1" smtClean="0">
                <a:latin typeface="Times New Roman" pitchFamily="18" charset="0"/>
                <a:cs typeface="Times New Roman" pitchFamily="18" charset="0"/>
              </a:rPr>
              <a:t>khác</a:t>
            </a:r>
            <a:r>
              <a:rPr lang="en-US" sz="2800" dirty="0" smtClean="0">
                <a:latin typeface="Times New Roman" pitchFamily="18" charset="0"/>
                <a:cs typeface="Times New Roman" pitchFamily="18" charset="0"/>
              </a:rPr>
              <a:t>.</a:t>
            </a:r>
            <a:endParaRPr lang="vi-VN" sz="2800" dirty="0">
              <a:solidFill>
                <a:sysClr val="windowText" lastClr="000000"/>
              </a:solidFill>
              <a:latin typeface="Times New Roman" pitchFamily="18" charset="0"/>
              <a:cs typeface="Times New Roman" pitchFamily="18" charset="0"/>
            </a:endParaRPr>
          </a:p>
        </p:txBody>
      </p:sp>
      <p:grpSp>
        <p:nvGrpSpPr>
          <p:cNvPr id="24" name="Group 23"/>
          <p:cNvGrpSpPr/>
          <p:nvPr/>
        </p:nvGrpSpPr>
        <p:grpSpPr>
          <a:xfrm>
            <a:off x="5957881" y="3671891"/>
            <a:ext cx="5786437" cy="1014406"/>
            <a:chOff x="5957881" y="3671891"/>
            <a:chExt cx="5786437" cy="1014406"/>
          </a:xfrm>
        </p:grpSpPr>
        <p:sp>
          <p:nvSpPr>
            <p:cNvPr id="16" name="TextBox 15"/>
            <p:cNvSpPr txBox="1"/>
            <p:nvPr/>
          </p:nvSpPr>
          <p:spPr>
            <a:xfrm>
              <a:off x="5957881" y="3671891"/>
              <a:ext cx="5786437" cy="954107"/>
            </a:xfrm>
            <a:prstGeom prst="rect">
              <a:avLst/>
            </a:prstGeom>
            <a:noFill/>
          </p:spPr>
          <p:txBody>
            <a:bodyPr wrap="square" rtlCol="0">
              <a:spAutoFit/>
            </a:bodyPr>
            <a:lstStyle/>
            <a:p>
              <a:r>
                <a:rPr lang="en-US" sz="2800" dirty="0" smtClean="0">
                  <a:solidFill>
                    <a:sysClr val="windowText" lastClr="000000"/>
                  </a:solidFill>
                  <a:latin typeface="Times New Roman" pitchFamily="18" charset="0"/>
                  <a:cs typeface="Times New Roman" pitchFamily="18" charset="0"/>
                </a:rPr>
                <a:t>Google</a:t>
              </a:r>
              <a:r>
                <a:rPr lang="en-US" sz="2800" dirty="0" smtClean="0">
                  <a:latin typeface="Times New Roman" pitchFamily="18" charset="0"/>
                  <a:cs typeface="Times New Roman" pitchFamily="18" charset="0"/>
                </a:rPr>
                <a:t> Chrome          . Mozilla </a:t>
              </a:r>
              <a:r>
                <a:rPr lang="en-US" sz="2800" dirty="0" err="1" smtClean="0">
                  <a:latin typeface="Times New Roman" pitchFamily="18" charset="0"/>
                  <a:cs typeface="Times New Roman" pitchFamily="18" charset="0"/>
                </a:rPr>
                <a:t>FireFox</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Cốc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Cốc</a:t>
              </a:r>
              <a:r>
                <a:rPr lang="en-US" sz="2800" dirty="0" smtClean="0">
                  <a:latin typeface="Times New Roman" pitchFamily="18" charset="0"/>
                  <a:cs typeface="Times New Roman" pitchFamily="18" charset="0"/>
                </a:rPr>
                <a:t> </a:t>
              </a:r>
              <a:endParaRPr lang="vi-VN" sz="2800" dirty="0" smtClean="0">
                <a:solidFill>
                  <a:sysClr val="windowText" lastClr="000000"/>
                </a:solidFill>
                <a:latin typeface="Times New Roman" pitchFamily="18" charset="0"/>
                <a:cs typeface="Times New Roman" pitchFamily="18" charset="0"/>
              </a:endParaRPr>
            </a:p>
          </p:txBody>
        </p:sp>
        <p:pic>
          <p:nvPicPr>
            <p:cNvPr id="45058" name="Picture 2"/>
            <p:cNvPicPr>
              <a:picLocks noChangeAspect="1" noChangeArrowheads="1"/>
            </p:cNvPicPr>
            <p:nvPr/>
          </p:nvPicPr>
          <p:blipFill>
            <a:blip r:embed="rId2"/>
            <a:srcRect/>
            <a:stretch>
              <a:fillRect/>
            </a:stretch>
          </p:blipFill>
          <p:spPr bwMode="auto">
            <a:xfrm>
              <a:off x="8802204" y="3671891"/>
              <a:ext cx="538522" cy="500056"/>
            </a:xfrm>
            <a:prstGeom prst="rect">
              <a:avLst/>
            </a:prstGeom>
            <a:noFill/>
            <a:ln w="9525">
              <a:noFill/>
              <a:miter lim="800000"/>
              <a:headEnd/>
              <a:tailEnd/>
            </a:ln>
            <a:effectLst/>
          </p:spPr>
        </p:pic>
        <p:pic>
          <p:nvPicPr>
            <p:cNvPr id="45059" name="Picture 3"/>
            <p:cNvPicPr>
              <a:picLocks noChangeAspect="1" noChangeArrowheads="1"/>
            </p:cNvPicPr>
            <p:nvPr/>
          </p:nvPicPr>
          <p:blipFill>
            <a:blip r:embed="rId3"/>
            <a:srcRect/>
            <a:stretch>
              <a:fillRect/>
            </a:stretch>
          </p:blipFill>
          <p:spPr bwMode="auto">
            <a:xfrm>
              <a:off x="7514488" y="4135919"/>
              <a:ext cx="599202" cy="550378"/>
            </a:xfrm>
            <a:prstGeom prst="rect">
              <a:avLst/>
            </a:prstGeom>
            <a:noFill/>
            <a:ln w="9525">
              <a:noFill/>
              <a:miter lim="800000"/>
              <a:headEnd/>
              <a:tailEnd/>
            </a:ln>
            <a:effectLst/>
          </p:spPr>
        </p:pic>
        <p:pic>
          <p:nvPicPr>
            <p:cNvPr id="45060" name="Picture 4"/>
            <p:cNvPicPr>
              <a:picLocks noChangeAspect="1" noChangeArrowheads="1"/>
            </p:cNvPicPr>
            <p:nvPr/>
          </p:nvPicPr>
          <p:blipFill>
            <a:blip r:embed="rId4"/>
            <a:srcRect/>
            <a:stretch>
              <a:fillRect/>
            </a:stretch>
          </p:blipFill>
          <p:spPr bwMode="auto">
            <a:xfrm>
              <a:off x="10107291" y="4155264"/>
              <a:ext cx="542925" cy="514350"/>
            </a:xfrm>
            <a:prstGeom prst="rect">
              <a:avLst/>
            </a:prstGeom>
            <a:noFill/>
            <a:ln w="9525">
              <a:noFill/>
              <a:miter lim="800000"/>
              <a:headEnd/>
              <a:tailEnd/>
            </a:ln>
            <a:effectLst/>
          </p:spPr>
        </p:pic>
      </p:grpSp>
    </p:spTree>
    <p:extLst>
      <p:ext uri="{BB962C8B-B14F-4D97-AF65-F5344CB8AC3E}">
        <p14:creationId xmlns:p14="http://schemas.microsoft.com/office/powerpoint/2010/main" val="23568054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linds(horizont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736D542-09DA-4A9F-9C8C-DA318D3AB632}"/>
              </a:ext>
            </a:extLst>
          </p:cNvPr>
          <p:cNvSpPr txBox="1">
            <a:spLocks/>
          </p:cNvSpPr>
          <p:nvPr/>
        </p:nvSpPr>
        <p:spPr>
          <a:xfrm>
            <a:off x="31865" y="1286934"/>
            <a:ext cx="12160136"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2800" b="1" dirty="0" smtClean="0">
              <a:solidFill>
                <a:srgbClr val="FF0000"/>
              </a:solidFill>
              <a:latin typeface="Times New Roman" panose="02020603050405020304" pitchFamily="18" charset="0"/>
              <a:cs typeface="Times New Roman" panose="02020603050405020304" pitchFamily="18" charset="0"/>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r>
              <a:rPr lang="en-US" sz="11200" b="1" dirty="0" smtClean="0">
                <a:solidFill>
                  <a:srgbClr val="0000FF"/>
                </a:solidFill>
              </a:rPr>
              <a:t> </a:t>
            </a:r>
            <a:endParaRPr lang="en-US" sz="11200"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r>
              <a:rPr lang="en-US" b="1" dirty="0" smtClean="0">
                <a:solidFill>
                  <a:srgbClr val="0000FF"/>
                </a:solidFill>
              </a:rPr>
              <a:t> </a:t>
            </a:r>
            <a:endParaRPr lang="en-US" b="1" dirty="0">
              <a:solidFill>
                <a:srgbClr val="0000FF"/>
              </a:solidFill>
            </a:endParaRPr>
          </a:p>
        </p:txBody>
      </p:sp>
      <p:sp>
        <p:nvSpPr>
          <p:cNvPr id="4" name="Hộp Văn bản 3">
            <a:extLst>
              <a:ext uri="{FF2B5EF4-FFF2-40B4-BE49-F238E27FC236}">
                <a16:creationId xmlns:a16="http://schemas.microsoft.com/office/drawing/2014/main" xmlns="" id="{77CE9DA1-CFCC-44CF-A3CB-81107D528218}"/>
              </a:ext>
            </a:extLst>
          </p:cNvPr>
          <p:cNvSpPr txBox="1"/>
          <p:nvPr/>
        </p:nvSpPr>
        <p:spPr>
          <a:xfrm>
            <a:off x="0" y="16934"/>
            <a:ext cx="12192000" cy="678327"/>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6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11: </a:t>
            </a:r>
            <a:r>
              <a:rPr lang="en-US" sz="3600" b="1" dirty="0" err="1"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2. TRUY CẬP THÔNG TIN TRÊN INTERNET </a:t>
            </a:r>
            <a:endParaRPr lang="vi-VN" sz="3600" b="1" dirty="0">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16336C16-5CCD-471A-A6C9-53B8EA177AE9}"/>
              </a:ext>
            </a:extLst>
          </p:cNvPr>
          <p:cNvSpPr txBox="1"/>
          <p:nvPr/>
        </p:nvSpPr>
        <p:spPr>
          <a:xfrm>
            <a:off x="0" y="997529"/>
            <a:ext cx="4246221"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nl-NL"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World Wide Web.</a:t>
            </a:r>
            <a:endPar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27" name="Rectangle 3"/>
          <p:cNvSpPr>
            <a:spLocks noChangeArrowheads="1"/>
          </p:cNvSpPr>
          <p:nvPr/>
        </p:nvSpPr>
        <p:spPr bwMode="auto">
          <a:xfrm>
            <a:off x="350838" y="2491050"/>
            <a:ext cx="11006667" cy="1077218"/>
          </a:xfrm>
          <a:prstGeom prst="rect">
            <a:avLst/>
          </a:prstGeom>
          <a:solidFill>
            <a:schemeClr val="accent3">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3200" dirty="0" err="1" smtClean="0">
                <a:latin typeface="Times New Roman" panose="02020603050405020304" pitchFamily="18" charset="0"/>
                <a:cs typeface="Times New Roman" panose="02020603050405020304" pitchFamily="18" charset="0"/>
              </a:rPr>
              <a:t>Trình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duyệt</a:t>
            </a:r>
            <a:r>
              <a:rPr lang="en-US" sz="3200" dirty="0" smtClean="0">
                <a:latin typeface="Times New Roman" panose="02020603050405020304" pitchFamily="18" charset="0"/>
                <a:cs typeface="Times New Roman" panose="02020603050405020304" pitchFamily="18" charset="0"/>
              </a:rPr>
              <a:t> web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gọi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chung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mềm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thị</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thông</a:t>
            </a:r>
            <a:r>
              <a:rPr lang="en-US" sz="3200" dirty="0" smtClean="0">
                <a:latin typeface="Times New Roman" panose="02020603050405020304" pitchFamily="18" charset="0"/>
                <a:cs typeface="Times New Roman" panose="02020603050405020304" pitchFamily="18" charset="0"/>
              </a:rPr>
              <a:t> tin </a:t>
            </a:r>
            <a:r>
              <a:rPr lang="en-US" sz="3200" dirty="0" err="1" smtClean="0">
                <a:latin typeface="Times New Roman" panose="02020603050405020304" pitchFamily="18" charset="0"/>
                <a:cs typeface="Times New Roman" panose="02020603050405020304" pitchFamily="18" charset="0"/>
              </a:rPr>
              <a:t>dưới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trang</a:t>
            </a:r>
            <a:r>
              <a:rPr lang="en-US" sz="3200" dirty="0" smtClean="0">
                <a:latin typeface="Times New Roman" panose="02020603050405020304" pitchFamily="18" charset="0"/>
                <a:cs typeface="Times New Roman" panose="02020603050405020304" pitchFamily="18" charset="0"/>
              </a:rPr>
              <a:t> web </a:t>
            </a:r>
            <a:r>
              <a:rPr lang="en-US" sz="3200" dirty="0" err="1" smtClean="0">
                <a:latin typeface="Times New Roman" panose="02020603050405020304" pitchFamily="18" charset="0"/>
                <a:cs typeface="Times New Roman" panose="02020603050405020304" pitchFamily="18" charset="0"/>
              </a:rPr>
              <a:t>trên</a:t>
            </a:r>
            <a:r>
              <a:rPr lang="en-US" sz="3200" dirty="0" smtClean="0">
                <a:latin typeface="Times New Roman" panose="02020603050405020304" pitchFamily="18" charset="0"/>
                <a:cs typeface="Times New Roman" panose="02020603050405020304" pitchFamily="18" charset="0"/>
              </a:rPr>
              <a:t> WWW</a:t>
            </a:r>
            <a:endParaRPr lang="en-US" sz="3200" dirty="0">
              <a:latin typeface="Times New Roman" panose="02020603050405020304" pitchFamily="18" charset="0"/>
              <a:cs typeface="Times New Roman" panose="02020603050405020304" pitchFamily="18" charset="0"/>
            </a:endParaRPr>
          </a:p>
        </p:txBody>
      </p:sp>
      <p:sp>
        <p:nvSpPr>
          <p:cNvPr id="20486" name="AutoShape 6" descr="Tổng hợp 5000 ảnh động tuyển chọn cực đẹp cho Powerpoint | CTU - Cộng đồng  Sinh viên Đại học Cần Thơ"/>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vi-VN"/>
          </a:p>
        </p:txBody>
      </p:sp>
      <p:sp>
        <p:nvSpPr>
          <p:cNvPr id="20488" name="AutoShape 8" descr="https://lh3.googleusercontent.com/-myzuBQYzdNY/WsHEwG81ulI/AAAAAAAABHs/jqYtA6G5fy4nkhWRm_1ucMihbvJShBY1gCHMYCw/1-mau_slide_powerpoint_dep_ctu.vn_(11).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vi-VN"/>
          </a:p>
        </p:txBody>
      </p:sp>
      <p:pic>
        <p:nvPicPr>
          <p:cNvPr id="10" name="Picture 9" descr="anh d.gif"/>
          <p:cNvPicPr>
            <a:picLocks noChangeAspect="1"/>
          </p:cNvPicPr>
          <p:nvPr/>
        </p:nvPicPr>
        <p:blipFill>
          <a:blip r:embed="rId2"/>
          <a:stretch>
            <a:fillRect/>
          </a:stretch>
        </p:blipFill>
        <p:spPr>
          <a:xfrm>
            <a:off x="10801880" y="677332"/>
            <a:ext cx="1111250" cy="846667"/>
          </a:xfrm>
          <a:prstGeom prst="rect">
            <a:avLst/>
          </a:prstGeom>
        </p:spPr>
      </p:pic>
      <p:sp>
        <p:nvSpPr>
          <p:cNvPr id="9" name="Hộp Văn bản 5">
            <a:extLst>
              <a:ext uri="{FF2B5EF4-FFF2-40B4-BE49-F238E27FC236}">
                <a16:creationId xmlns:a16="http://schemas.microsoft.com/office/drawing/2014/main" xmlns="" id="{16336C16-5CCD-471A-A6C9-53B8EA177AE9}"/>
              </a:ext>
            </a:extLst>
          </p:cNvPr>
          <p:cNvSpPr txBox="1"/>
          <p:nvPr/>
        </p:nvSpPr>
        <p:spPr>
          <a:xfrm>
            <a:off x="74271" y="1656171"/>
            <a:ext cx="4171950"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nl-NL"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duyệt</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w</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eb.</a:t>
            </a:r>
            <a:endParaRPr lang="vi-VN" sz="3200" b="1" dirty="0" smtClean="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8054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ox(in)">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6562"/>
            <a:ext cx="12192000" cy="6311437"/>
          </a:xfrm>
          <a:prstGeom prst="rect">
            <a:avLst/>
          </a:prstGeom>
          <a:ln cap="rnd">
            <a:solidFill>
              <a:srgbClr val="FF0000">
                <a:alpha val="0"/>
              </a:srgbClr>
            </a:solidFill>
          </a:ln>
        </p:spPr>
      </p:pic>
      <p:cxnSp>
        <p:nvCxnSpPr>
          <p:cNvPr id="6" name="Straight Arrow Connector 5"/>
          <p:cNvCxnSpPr/>
          <p:nvPr/>
        </p:nvCxnSpPr>
        <p:spPr>
          <a:xfrm flipV="1">
            <a:off x="2080260" y="546562"/>
            <a:ext cx="1060505" cy="262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246120" y="171450"/>
            <a:ext cx="3383280" cy="3751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smtClean="0">
                <a:solidFill>
                  <a:schemeClr val="tx1"/>
                </a:solidFill>
                <a:latin typeface="+mj-lt"/>
              </a:rPr>
              <a:t>Ô gõ địa chỉ tìm kiếm </a:t>
            </a:r>
            <a:endParaRPr lang="en-US" dirty="0">
              <a:solidFill>
                <a:schemeClr val="tx1"/>
              </a:solidFill>
              <a:latin typeface="+mj-lt"/>
            </a:endParaRPr>
          </a:p>
        </p:txBody>
      </p:sp>
    </p:spTree>
    <p:extLst>
      <p:ext uri="{BB962C8B-B14F-4D97-AF65-F5344CB8AC3E}">
        <p14:creationId xmlns:p14="http://schemas.microsoft.com/office/powerpoint/2010/main" val="260041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E736D542-09DA-4A9F-9C8C-DA318D3AB632}"/>
              </a:ext>
            </a:extLst>
          </p:cNvPr>
          <p:cNvSpPr txBox="1">
            <a:spLocks/>
          </p:cNvSpPr>
          <p:nvPr/>
        </p:nvSpPr>
        <p:spPr>
          <a:xfrm>
            <a:off x="31865" y="1286934"/>
            <a:ext cx="12160136"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2800" b="1" dirty="0" smtClean="0">
              <a:solidFill>
                <a:srgbClr val="FF0000"/>
              </a:solidFill>
              <a:latin typeface="Times New Roman" panose="02020603050405020304" pitchFamily="18" charset="0"/>
              <a:cs typeface="Times New Roman" panose="02020603050405020304" pitchFamily="18" charset="0"/>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r>
              <a:rPr lang="en-US" sz="11200" b="1" dirty="0" smtClean="0">
                <a:solidFill>
                  <a:srgbClr val="0000FF"/>
                </a:solidFill>
              </a:rPr>
              <a:t> </a:t>
            </a:r>
            <a:endParaRPr lang="en-US" sz="11200"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r>
              <a:rPr lang="en-US" b="1" dirty="0" smtClean="0">
                <a:solidFill>
                  <a:srgbClr val="0000FF"/>
                </a:solidFill>
              </a:rPr>
              <a:t> </a:t>
            </a:r>
            <a:endParaRPr lang="en-US" b="1" dirty="0">
              <a:solidFill>
                <a:srgbClr val="0000FF"/>
              </a:solidFill>
            </a:endParaRPr>
          </a:p>
        </p:txBody>
      </p:sp>
      <p:sp>
        <p:nvSpPr>
          <p:cNvPr id="4" name="Hộp Văn bản 3">
            <a:extLst>
              <a:ext uri="{FF2B5EF4-FFF2-40B4-BE49-F238E27FC236}">
                <a16:creationId xmlns="" xmlns:a16="http://schemas.microsoft.com/office/drawing/2014/main" id="{77CE9DA1-CFCC-44CF-A3CB-81107D528218}"/>
              </a:ext>
            </a:extLst>
          </p:cNvPr>
          <p:cNvSpPr txBox="1"/>
          <p:nvPr/>
        </p:nvSpPr>
        <p:spPr>
          <a:xfrm>
            <a:off x="0" y="16934"/>
            <a:ext cx="12192000" cy="743473"/>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11: </a:t>
            </a:r>
            <a:r>
              <a:rPr lang="en-US" sz="4000" b="1" dirty="0" err="1"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2. </a:t>
            </a:r>
            <a:r>
              <a:rPr lang="en-US" sz="4000" b="1" dirty="0" err="1"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Truy</a:t>
            </a:r>
            <a:r>
              <a:rPr lang="en-US" sz="4000" b="1"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cập</a:t>
            </a:r>
            <a:r>
              <a:rPr lang="en-US" sz="4000" b="1"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000" b="1"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tin </a:t>
            </a:r>
            <a:r>
              <a:rPr lang="en-US" sz="4000" b="1" dirty="0" err="1"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trên</a:t>
            </a:r>
            <a:r>
              <a:rPr lang="en-US" sz="4000" b="1"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Internet  </a:t>
            </a:r>
            <a:endParaRPr lang="vi-VN" sz="4000" b="1" dirty="0">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 xmlns:a16="http://schemas.microsoft.com/office/drawing/2014/main" id="{16336C16-5CCD-471A-A6C9-53B8EA177AE9}"/>
              </a:ext>
            </a:extLst>
          </p:cNvPr>
          <p:cNvSpPr txBox="1"/>
          <p:nvPr/>
        </p:nvSpPr>
        <p:spPr>
          <a:xfrm>
            <a:off x="31864" y="672042"/>
            <a:ext cx="4246221"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duyệt</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web.</a:t>
            </a:r>
            <a:endParaRPr lang="vi-VN" sz="3200" b="1" dirty="0">
              <a:solidFill>
                <a:srgbClr val="FFFFFF"/>
              </a:solidFill>
              <a:latin typeface="Times New Roman" panose="02020603050405020304" pitchFamily="18" charset="0"/>
              <a:cs typeface="Times New Roman" panose="02020603050405020304" pitchFamily="18" charset="0"/>
            </a:endParaRPr>
          </a:p>
        </p:txBody>
      </p:sp>
      <p:sp>
        <p:nvSpPr>
          <p:cNvPr id="5" name="Double Wave 4"/>
          <p:cNvSpPr/>
          <p:nvPr/>
        </p:nvSpPr>
        <p:spPr>
          <a:xfrm>
            <a:off x="391983" y="3583463"/>
            <a:ext cx="10934108" cy="2050473"/>
          </a:xfrm>
          <a:prstGeom prst="doubleWave">
            <a:avLst/>
          </a:prstGeom>
          <a:solidFill>
            <a:srgbClr val="00B0F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Em</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hãy</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sử</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dụng</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trình</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duyệt</a:t>
            </a:r>
            <a:r>
              <a:rPr lang="en-US" sz="3200" dirty="0" smtClean="0">
                <a:solidFill>
                  <a:srgbClr val="C00000"/>
                </a:solidFill>
                <a:latin typeface="Times New Roman" panose="02020603050405020304" pitchFamily="18" charset="0"/>
                <a:cs typeface="Times New Roman" panose="02020603050405020304" pitchFamily="18" charset="0"/>
              </a:rPr>
              <a:t> web </a:t>
            </a:r>
            <a:r>
              <a:rPr lang="en-US" sz="3200" dirty="0" err="1" smtClean="0">
                <a:solidFill>
                  <a:srgbClr val="C00000"/>
                </a:solidFill>
                <a:latin typeface="Times New Roman" panose="02020603050405020304" pitchFamily="18" charset="0"/>
                <a:cs typeface="Times New Roman" panose="02020603050405020304" pitchFamily="18" charset="0"/>
              </a:rPr>
              <a:t>Cốc</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Cốc</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truy</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cập</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vào</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trang</a:t>
            </a:r>
            <a:r>
              <a:rPr lang="en-US" sz="3200" dirty="0" smtClean="0">
                <a:solidFill>
                  <a:srgbClr val="C00000"/>
                </a:solidFill>
                <a:latin typeface="Times New Roman" panose="02020603050405020304" pitchFamily="18" charset="0"/>
                <a:cs typeface="Times New Roman" panose="02020603050405020304" pitchFamily="18" charset="0"/>
              </a:rPr>
              <a:t> web </a:t>
            </a:r>
            <a:r>
              <a:rPr lang="en-US" sz="3200" dirty="0" err="1" smtClean="0">
                <a:solidFill>
                  <a:srgbClr val="C00000"/>
                </a:solidFill>
                <a:latin typeface="Times New Roman" panose="02020603050405020304" pitchFamily="18" charset="0"/>
                <a:cs typeface="Times New Roman" panose="02020603050405020304" pitchFamily="18" charset="0"/>
              </a:rPr>
              <a:t>có</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địa</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chỉ</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như</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sau</a:t>
            </a:r>
            <a:r>
              <a:rPr lang="en-US" sz="3200" dirty="0" smtClean="0">
                <a:solidFill>
                  <a:srgbClr val="C00000"/>
                </a:solidFill>
                <a:latin typeface="Times New Roman" panose="02020603050405020304" pitchFamily="18" charset="0"/>
                <a:cs typeface="Times New Roman" panose="02020603050405020304" pitchFamily="18" charset="0"/>
              </a:rPr>
              <a:t> </a:t>
            </a:r>
            <a:r>
              <a:rPr lang="nl-NL" sz="3200" u="sng" dirty="0">
                <a:hlinkClick r:id="rId2"/>
              </a:rPr>
              <a:t>https://dantri.com.vn</a:t>
            </a:r>
            <a:endParaRPr lang="en-US" sz="3200" dirty="0">
              <a:solidFill>
                <a:srgbClr val="C00000"/>
              </a:solidFill>
              <a:latin typeface="Times New Roman" panose="02020603050405020304" pitchFamily="18" charset="0"/>
              <a:cs typeface="Times New Roman" panose="02020603050405020304" pitchFamily="18" charset="0"/>
            </a:endParaRPr>
          </a:p>
        </p:txBody>
      </p:sp>
      <p:sp>
        <p:nvSpPr>
          <p:cNvPr id="9" name="Right Arrow 8"/>
          <p:cNvSpPr/>
          <p:nvPr/>
        </p:nvSpPr>
        <p:spPr>
          <a:xfrm>
            <a:off x="229488" y="1789775"/>
            <a:ext cx="324990" cy="633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92256" y="1677716"/>
            <a:ext cx="10607487" cy="1146211"/>
          </a:xfrm>
          <a:prstGeom prst="rect">
            <a:avLst/>
          </a:prstGeom>
        </p:spPr>
        <p:txBody>
          <a:bodyPr wrap="square">
            <a:spAutoFit/>
          </a:bodyPr>
          <a:lstStyle/>
          <a:p>
            <a:pPr>
              <a:lnSpc>
                <a:spcPct val="107000"/>
              </a:lnSpc>
              <a:spcBef>
                <a:spcPts val="300"/>
              </a:spcBef>
              <a:spcAft>
                <a:spcPts val="300"/>
              </a:spcAft>
            </a:pP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Để</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truy</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cập</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trang</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web, ta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gõ</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địa</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chỉ</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trang</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web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ô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địa</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chỉ</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kiếm</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cửa</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sổ</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trình</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duyệt</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rồi</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nhấn</a:t>
            </a:r>
            <a:r>
              <a:rPr lang="en-US" sz="32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Enter.</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939178779"/>
      </p:ext>
    </p:extLst>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nền Powerpoint học tập - Tìm đáp án, giải bài tập, để học tốt"/>
          <p:cNvPicPr>
            <a:picLocks noChangeAspect="1" noChangeArrowheads="1"/>
          </p:cNvPicPr>
          <p:nvPr/>
        </p:nvPicPr>
        <p:blipFill>
          <a:blip r:embed="rId2"/>
          <a:srcRect/>
          <a:stretch>
            <a:fillRect/>
          </a:stretch>
        </p:blipFill>
        <p:spPr bwMode="auto">
          <a:xfrm>
            <a:off x="0" y="0"/>
            <a:ext cx="12192000" cy="6868391"/>
          </a:xfrm>
          <a:prstGeom prst="rect">
            <a:avLst/>
          </a:prstGeom>
          <a:noFill/>
        </p:spPr>
      </p:pic>
      <p:sp>
        <p:nvSpPr>
          <p:cNvPr id="2" name="Title 1"/>
          <p:cNvSpPr>
            <a:spLocks noGrp="1"/>
          </p:cNvSpPr>
          <p:nvPr>
            <p:ph type="title"/>
          </p:nvPr>
        </p:nvSpPr>
        <p:spPr>
          <a:xfrm>
            <a:off x="519545" y="2482101"/>
            <a:ext cx="10868891" cy="1297420"/>
          </a:xfrm>
        </p:spPr>
        <p:txBody>
          <a:bodyPr numCol="1"/>
          <a:lstStyle/>
          <a:p>
            <a:pPr algn="ct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LUYỆN TẬP</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80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E736D542-09DA-4A9F-9C8C-DA318D3AB632}"/>
              </a:ext>
            </a:extLst>
          </p:cNvPr>
          <p:cNvSpPr txBox="1">
            <a:spLocks/>
          </p:cNvSpPr>
          <p:nvPr/>
        </p:nvSpPr>
        <p:spPr>
          <a:xfrm>
            <a:off x="31865" y="95982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2800" b="1" dirty="0" err="1" smtClean="0">
                <a:solidFill>
                  <a:srgbClr val="0000FF"/>
                </a:solidFill>
                <a:latin typeface="Times New Roman" panose="02020603050405020304" pitchFamily="18" charset="0"/>
                <a:cs typeface="Times New Roman" panose="02020603050405020304" pitchFamily="18" charset="0"/>
              </a:rPr>
              <a:t>Bài</a:t>
            </a:r>
            <a:r>
              <a:rPr lang="en-US" sz="12800" b="1" dirty="0" smtClean="0">
                <a:solidFill>
                  <a:srgbClr val="0000FF"/>
                </a:solidFill>
                <a:latin typeface="Times New Roman" panose="02020603050405020304" pitchFamily="18" charset="0"/>
                <a:cs typeface="Times New Roman" panose="02020603050405020304" pitchFamily="18" charset="0"/>
              </a:rPr>
              <a:t> </a:t>
            </a:r>
            <a:r>
              <a:rPr lang="en-US" sz="12800" b="1" dirty="0">
                <a:solidFill>
                  <a:srgbClr val="0000FF"/>
                </a:solidFill>
                <a:latin typeface="Times New Roman" panose="02020603050405020304" pitchFamily="18" charset="0"/>
                <a:cs typeface="Times New Roman" panose="02020603050405020304" pitchFamily="18" charset="0"/>
              </a:rPr>
              <a:t>1</a:t>
            </a:r>
            <a:r>
              <a:rPr lang="en-US" sz="12800" b="1" dirty="0" smtClean="0">
                <a:solidFill>
                  <a:srgbClr val="0000FF"/>
                </a:solidFill>
                <a:latin typeface="Times New Roman" panose="02020603050405020304" pitchFamily="18" charset="0"/>
                <a:cs typeface="Times New Roman" panose="02020603050405020304" pitchFamily="18" charset="0"/>
              </a:rPr>
              <a:t>: (SGK)</a:t>
            </a: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sz="8000"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r>
              <a:rPr lang="en-US" b="1" dirty="0" smtClean="0">
                <a:solidFill>
                  <a:srgbClr val="0000FF"/>
                </a:solidFill>
              </a:rPr>
              <a:t> </a:t>
            </a:r>
            <a:endParaRPr lang="en-US" b="1" dirty="0">
              <a:solidFill>
                <a:srgbClr val="0000FF"/>
              </a:solidFill>
            </a:endParaRPr>
          </a:p>
        </p:txBody>
      </p:sp>
      <p:sp>
        <p:nvSpPr>
          <p:cNvPr id="4" name="Hộp Văn bản 3">
            <a:extLst>
              <a:ext uri="{FF2B5EF4-FFF2-40B4-BE49-F238E27FC236}">
                <a16:creationId xmlns="" xmlns:a16="http://schemas.microsoft.com/office/drawing/2014/main" id="{77CE9DA1-CFCC-44CF-A3CB-81107D528218}"/>
              </a:ext>
            </a:extLst>
          </p:cNvPr>
          <p:cNvSpPr txBox="1"/>
          <p:nvPr/>
        </p:nvSpPr>
        <p:spPr>
          <a:xfrm>
            <a:off x="0" y="16934"/>
            <a:ext cx="12192000" cy="743473"/>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11: </a:t>
            </a:r>
            <a:r>
              <a:rPr lang="en-US" sz="4000" b="1" dirty="0" err="1"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vi-VN" sz="4000" b="1"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2. Truy cập thông tin trên Internet</a:t>
            </a:r>
            <a:endParaRPr lang="vi-VN" sz="4000" b="1" dirty="0">
              <a:solidFill>
                <a:srgbClr val="FFFFFF"/>
              </a:solidFill>
              <a:latin typeface="Times New Roman" panose="02020603050405020304" pitchFamily="18" charset="0"/>
              <a:cs typeface="Times New Roman" panose="02020603050405020304" pitchFamily="18" charset="0"/>
            </a:endParaRPr>
          </a:p>
        </p:txBody>
      </p:sp>
      <p:sp>
        <p:nvSpPr>
          <p:cNvPr id="20" name="Cloud Callout 19"/>
          <p:cNvSpPr/>
          <p:nvPr/>
        </p:nvSpPr>
        <p:spPr>
          <a:xfrm>
            <a:off x="409054" y="1492625"/>
            <a:ext cx="4587016" cy="4199516"/>
          </a:xfrm>
          <a:prstGeom prst="cloudCallout">
            <a:avLst>
              <a:gd name="adj1" fmla="val 43722"/>
              <a:gd name="adj2" fmla="val 68318"/>
            </a:avLst>
          </a:prstGeom>
          <a:solidFill>
            <a:srgbClr val="00B0F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smtClean="0">
                <a:solidFill>
                  <a:schemeClr val="tx1"/>
                </a:solidFill>
                <a:latin typeface="Times New Roman" panose="02020603050405020304" pitchFamily="18" charset="0"/>
                <a:cs typeface="Times New Roman" panose="02020603050405020304" pitchFamily="18" charset="0"/>
              </a:rPr>
              <a:t>Mở</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trình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duyệt</a:t>
            </a:r>
            <a:r>
              <a:rPr lang="en-US" sz="2000" dirty="0" smtClean="0">
                <a:solidFill>
                  <a:schemeClr val="tx1"/>
                </a:solidFill>
                <a:latin typeface="Times New Roman" panose="02020603050405020304" pitchFamily="18" charset="0"/>
                <a:cs typeface="Times New Roman" panose="02020603050405020304" pitchFamily="18" charset="0"/>
              </a:rPr>
              <a:t> web </a:t>
            </a:r>
            <a:r>
              <a:rPr lang="en-US" sz="2000" dirty="0" err="1" smtClean="0">
                <a:solidFill>
                  <a:schemeClr val="tx1"/>
                </a:solidFill>
                <a:latin typeface="Times New Roman" panose="02020603050405020304" pitchFamily="18" charset="0"/>
                <a:cs typeface="Times New Roman" panose="02020603050405020304" pitchFamily="18" charset="0"/>
              </a:rPr>
              <a:t>xem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báo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thời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tiết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ngày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mai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tại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địa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chỉ</a:t>
            </a:r>
            <a:r>
              <a:rPr lang="en-US" sz="2000" dirty="0" smtClean="0">
                <a:solidFill>
                  <a:schemeClr val="tx1"/>
                </a:solidFill>
                <a:latin typeface="Times New Roman" panose="02020603050405020304" pitchFamily="18" charset="0"/>
                <a:cs typeface="Times New Roman" panose="02020603050405020304" pitchFamily="18" charset="0"/>
              </a:rPr>
              <a:t> :</a:t>
            </a:r>
          </a:p>
          <a:p>
            <a:pPr algn="just"/>
            <a:r>
              <a:rPr lang="en-US" sz="2000" dirty="0" smtClean="0">
                <a:solidFill>
                  <a:srgbClr val="FFFF00"/>
                </a:solidFill>
                <a:latin typeface="Times New Roman" panose="02020603050405020304" pitchFamily="18" charset="0"/>
                <a:cs typeface="Times New Roman" panose="02020603050405020304" pitchFamily="18" charset="0"/>
                <a:hlinkClick r:id="rId2"/>
              </a:rPr>
              <a:t>https://www.nchmf.gov.vn</a:t>
            </a:r>
            <a:endParaRPr lang="en-US" sz="2000" dirty="0" smtClean="0">
              <a:solidFill>
                <a:srgbClr val="FFFF00"/>
              </a:solidFill>
              <a:latin typeface="Times New Roman" panose="02020603050405020304" pitchFamily="18" charset="0"/>
              <a:cs typeface="Times New Roman" panose="02020603050405020304" pitchFamily="18" charset="0"/>
            </a:endParaRPr>
          </a:p>
          <a:p>
            <a:pPr algn="just"/>
            <a:r>
              <a:rPr lang="en-US" sz="2000" dirty="0" smtClean="0">
                <a:solidFill>
                  <a:schemeClr val="tx1"/>
                </a:solidFill>
                <a:latin typeface="Times New Roman" panose="02020603050405020304" pitchFamily="18" charset="0"/>
                <a:cs typeface="Times New Roman" panose="02020603050405020304" pitchFamily="18" charset="0"/>
              </a:rPr>
              <a:t>Theo </a:t>
            </a:r>
            <a:r>
              <a:rPr lang="en-US" sz="2000" dirty="0" err="1" smtClean="0">
                <a:solidFill>
                  <a:schemeClr val="tx1"/>
                </a:solidFill>
                <a:latin typeface="Times New Roman" panose="02020603050405020304" pitchFamily="18" charset="0"/>
                <a:cs typeface="Times New Roman" panose="02020603050405020304" pitchFamily="18" charset="0"/>
              </a:rPr>
              <a:t>em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nội</a:t>
            </a:r>
            <a:r>
              <a:rPr lang="en-US" sz="2000" dirty="0" smtClean="0">
                <a:solidFill>
                  <a:schemeClr val="tx1"/>
                </a:solidFill>
                <a:latin typeface="Times New Roman" panose="02020603050405020304" pitchFamily="18" charset="0"/>
                <a:cs typeface="Times New Roman" panose="02020603050405020304" pitchFamily="18" charset="0"/>
              </a:rPr>
              <a:t> dung </a:t>
            </a:r>
            <a:r>
              <a:rPr lang="en-US" sz="2000" dirty="0" err="1" smtClean="0">
                <a:solidFill>
                  <a:schemeClr val="tx1"/>
                </a:solidFill>
                <a:latin typeface="Times New Roman" panose="02020603050405020304" pitchFamily="18" charset="0"/>
                <a:cs typeface="Times New Roman" panose="02020603050405020304" pitchFamily="18" charset="0"/>
              </a:rPr>
              <a:t>thông</a:t>
            </a:r>
            <a:r>
              <a:rPr lang="en-US" sz="2000" dirty="0" smtClean="0">
                <a:solidFill>
                  <a:schemeClr val="tx1"/>
                </a:solidFill>
                <a:latin typeface="Times New Roman" panose="02020603050405020304" pitchFamily="18" charset="0"/>
                <a:cs typeface="Times New Roman" panose="02020603050405020304" pitchFamily="18" charset="0"/>
              </a:rPr>
              <a:t> tin </a:t>
            </a:r>
            <a:r>
              <a:rPr lang="en-US" sz="2000" dirty="0" err="1" smtClean="0">
                <a:solidFill>
                  <a:schemeClr val="tx1"/>
                </a:solidFill>
                <a:latin typeface="Times New Roman" panose="02020603050405020304" pitchFamily="18" charset="0"/>
                <a:cs typeface="Times New Roman" panose="02020603050405020304" pitchFamily="18" charset="0"/>
              </a:rPr>
              <a:t>trên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trang</a:t>
            </a:r>
            <a:r>
              <a:rPr lang="en-US" sz="2000" dirty="0" smtClean="0">
                <a:solidFill>
                  <a:schemeClr val="tx1"/>
                </a:solidFill>
                <a:latin typeface="Times New Roman" panose="02020603050405020304" pitchFamily="18" charset="0"/>
                <a:cs typeface="Times New Roman" panose="02020603050405020304" pitchFamily="18" charset="0"/>
              </a:rPr>
              <a:t> web </a:t>
            </a:r>
            <a:r>
              <a:rPr lang="en-US" sz="2000" dirty="0" err="1" smtClean="0">
                <a:solidFill>
                  <a:schemeClr val="tx1"/>
                </a:solidFill>
                <a:latin typeface="Times New Roman" panose="02020603050405020304" pitchFamily="18" charset="0"/>
                <a:cs typeface="Times New Roman" panose="02020603050405020304" pitchFamily="18" charset="0"/>
              </a:rPr>
              <a:t>có</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thay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đổi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theo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thời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gian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không</a:t>
            </a:r>
            <a:r>
              <a:rPr lang="en-US" sz="2000" dirty="0" smtClean="0">
                <a:solidFill>
                  <a:schemeClr val="tx1"/>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565" y="937311"/>
            <a:ext cx="6880411" cy="5433906"/>
          </a:xfrm>
          <a:prstGeom prst="rect">
            <a:avLst/>
          </a:prstGeom>
        </p:spPr>
      </p:pic>
    </p:spTree>
    <p:extLst>
      <p:ext uri="{BB962C8B-B14F-4D97-AF65-F5344CB8AC3E}">
        <p14:creationId xmlns:p14="http://schemas.microsoft.com/office/powerpoint/2010/main" val="109693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028" name="Picture 4" descr="Hình ảnh Phim Hoạt Hình Đào Tạo Giáo Viên Giáo Viên Dạy Học Sinh Trung Học,  Trường Clipart, Cô Giáo Của Tôi, Giáo Viên miễn phí tải tập tin PNG  PSDComment và"/>
          <p:cNvPicPr>
            <a:picLocks noChangeAspect="1" noChangeArrowheads="1"/>
          </p:cNvPicPr>
          <p:nvPr/>
        </p:nvPicPr>
        <p:blipFill>
          <a:blip r:embed="rId2"/>
          <a:srcRect/>
          <a:stretch>
            <a:fillRect/>
          </a:stretch>
        </p:blipFill>
        <p:spPr bwMode="auto">
          <a:xfrm>
            <a:off x="0" y="14286"/>
            <a:ext cx="12192001" cy="6843714"/>
          </a:xfrm>
          <a:prstGeom prst="rect">
            <a:avLst/>
          </a:prstGeom>
          <a:noFill/>
        </p:spPr>
      </p:pic>
      <p:sp>
        <p:nvSpPr>
          <p:cNvPr id="7" name="Rectangle 6"/>
          <p:cNvSpPr/>
          <p:nvPr/>
        </p:nvSpPr>
        <p:spPr>
          <a:xfrm>
            <a:off x="4386264" y="642946"/>
            <a:ext cx="6457965" cy="2614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itchFamily="18" charset="0"/>
                <a:cs typeface="Times New Roman" pitchFamily="18" charset="0"/>
              </a:rPr>
              <a:t>KHỞI ĐỘNG</a:t>
            </a:r>
            <a:endParaRPr lang="vi-VN" sz="7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634490" y="-510921"/>
            <a:ext cx="7960361"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864995" y="718157"/>
            <a:ext cx="8462009" cy="913007"/>
          </a:xfrm>
          <a:prstGeom prst="rect">
            <a:avLst/>
          </a:prstGeom>
          <a:noFill/>
        </p:spPr>
        <p:txBody>
          <a:bodyPr wrap="square" rtlCol="0">
            <a:spAutoFit/>
          </a:bodyPr>
          <a:lstStyle/>
          <a:p>
            <a:r>
              <a:rPr lang="en-US" sz="5333" b="1" dirty="0">
                <a:solidFill>
                  <a:srgbClr val="C00000"/>
                </a:solidFill>
                <a:latin typeface="Arial" panose="020B0604020202020204" pitchFamily="34" charset="0"/>
                <a:cs typeface="Arial" panose="020B0604020202020204" pitchFamily="34" charset="0"/>
              </a:rPr>
              <a:t> AI </a:t>
            </a:r>
            <a:r>
              <a:rPr lang="vi-VN" sz="5333" b="1" dirty="0" smtClean="0">
                <a:solidFill>
                  <a:srgbClr val="C00000"/>
                </a:solidFill>
                <a:latin typeface="Arial" panose="020B0604020202020204" pitchFamily="34" charset="0"/>
                <a:cs typeface="Arial" panose="020B0604020202020204" pitchFamily="34" charset="0"/>
              </a:rPr>
              <a:t>THÔNG MINH HƠN </a:t>
            </a:r>
            <a:endParaRPr lang="en-US" sz="5333" b="1" dirty="0">
              <a:solidFill>
                <a:srgbClr val="C00000"/>
              </a:solidFill>
              <a:latin typeface="Arial" panose="020B0604020202020204" pitchFamily="34" charset="0"/>
              <a:cs typeface="Arial" panose="020B0604020202020204" pitchFamily="34" charset="0"/>
            </a:endParaRPr>
          </a:p>
        </p:txBody>
      </p:sp>
      <p:pic>
        <p:nvPicPr>
          <p:cNvPr id="12" name="Picture 3" descr="C:\Users\ADMIN\Desktop\Tai nguyen thiet ke tro choi\Bảng gỗ\bat dau.png">
            <a:hlinkClick r:id="" action="ppaction://hlinkshowjump?jump=nextslide">
              <a:snd r:embed="rId7" name="whoosh.wav"/>
            </a:hlinkClick>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455" b="100000" l="0" r="100000"/>
                    </a14:imgEffect>
                  </a14:imgLayer>
                </a14:imgProps>
              </a:ext>
              <a:ext uri="{28A0092B-C50C-407E-A947-70E740481C1C}">
                <a14:useLocalDpi xmlns:a14="http://schemas.microsoft.com/office/drawing/2010/main" val="0"/>
              </a:ext>
            </a:extLst>
          </a:blip>
          <a:srcRect/>
          <a:stretch>
            <a:fillRect/>
          </a:stretch>
        </p:blipFill>
        <p:spPr bwMode="auto">
          <a:xfrm>
            <a:off x="9175755" y="5610193"/>
            <a:ext cx="2832099" cy="1083377"/>
          </a:xfrm>
          <a:prstGeom prst="rect">
            <a:avLst/>
          </a:prstGeom>
          <a:noFill/>
          <a:extLst>
            <a:ext uri="{909E8E84-426E-40DD-AFC4-6F175D3DCCD1}">
              <a14:hiddenFill xmlns:a14="http://schemas.microsoft.com/office/drawing/2010/main">
                <a:solidFill>
                  <a:srgbClr val="FFFFFF"/>
                </a:solidFill>
              </a14:hiddenFill>
            </a:ext>
          </a:extLst>
        </p:spPr>
      </p:pic>
      <p:pic>
        <p:nvPicPr>
          <p:cNvPr id="13" name="Loonbo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338051" y="6151880"/>
            <a:ext cx="812800" cy="731520"/>
          </a:xfrm>
          <a:prstGeom prst="rect">
            <a:avLst/>
          </a:prstGeom>
        </p:spPr>
      </p:pic>
      <p:pic>
        <p:nvPicPr>
          <p:cNvPr id="14" name="Picture 2" descr="Hình ảnh có liên quan"/>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6242051" y="2850725"/>
            <a:ext cx="2832104" cy="3776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759201" y="3274061"/>
            <a:ext cx="3092449" cy="3497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2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4"/>
                                        </p:tgtEl>
                                        <p:attrNameLst>
                                          <p:attrName>r</p:attrName>
                                        </p:attrNameLst>
                                      </p:cBhvr>
                                    </p:animRot>
                                    <p:animRot by="-240000">
                                      <p:cBhvr>
                                        <p:cTn id="13" dur="400" fill="hold">
                                          <p:stCondLst>
                                            <p:cond delay="400"/>
                                          </p:stCondLst>
                                        </p:cTn>
                                        <p:tgtEl>
                                          <p:spTgt spid="14"/>
                                        </p:tgtEl>
                                        <p:attrNameLst>
                                          <p:attrName>r</p:attrName>
                                        </p:attrNameLst>
                                      </p:cBhvr>
                                    </p:animRot>
                                    <p:animRot by="240000">
                                      <p:cBhvr>
                                        <p:cTn id="14" dur="400" fill="hold">
                                          <p:stCondLst>
                                            <p:cond delay="800"/>
                                          </p:stCondLst>
                                        </p:cTn>
                                        <p:tgtEl>
                                          <p:spTgt spid="14"/>
                                        </p:tgtEl>
                                        <p:attrNameLst>
                                          <p:attrName>r</p:attrName>
                                        </p:attrNameLst>
                                      </p:cBhvr>
                                    </p:animRot>
                                    <p:animRot by="-240000">
                                      <p:cBhvr>
                                        <p:cTn id="15" dur="400" fill="hold">
                                          <p:stCondLst>
                                            <p:cond delay="1200"/>
                                          </p:stCondLst>
                                        </p:cTn>
                                        <p:tgtEl>
                                          <p:spTgt spid="14"/>
                                        </p:tgtEl>
                                        <p:attrNameLst>
                                          <p:attrName>r</p:attrName>
                                        </p:attrNameLst>
                                      </p:cBhvr>
                                    </p:animRot>
                                    <p:animRot by="120000">
                                      <p:cBhvr>
                                        <p:cTn id="16" dur="400" fill="hold">
                                          <p:stCondLst>
                                            <p:cond delay="1600"/>
                                          </p:stCondLst>
                                        </p:cTn>
                                        <p:tgtEl>
                                          <p:spTgt spid="14"/>
                                        </p:tgtEl>
                                        <p:attrNameLst>
                                          <p:attrName>r</p:attrName>
                                        </p:attrNameLst>
                                      </p:cBhvr>
                                    </p:animRot>
                                  </p:childTnLst>
                                </p:cTn>
                              </p:par>
                              <p:par>
                                <p:cTn id="17" presetID="26"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heel(1)">
                                      <p:cBhvr>
                                        <p:cTn id="5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54" fill="hold" display="0">
                  <p:stCondLst>
                    <p:cond delay="indefinite"/>
                  </p:stCondLst>
                  <p:endCondLst>
                    <p:cond evt="onStopAudio" delay="0">
                      <p:tgtEl>
                        <p:sldTgt/>
                      </p:tgtEl>
                    </p:cond>
                  </p:endCondLst>
                </p:cTn>
                <p:tgtEl>
                  <p:spTgt spid="13"/>
                </p:tgtEl>
              </p:cMediaNode>
            </p:audio>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81"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925290" y="-604905"/>
            <a:ext cx="3221183" cy="33785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453081" y="1084387"/>
            <a:ext cx="4165600" cy="830997"/>
          </a:xfrm>
          <a:prstGeom prst="rect">
            <a:avLst/>
          </a:prstGeom>
          <a:noFill/>
        </p:spPr>
        <p:txBody>
          <a:bodyPr wrap="square" rtlCol="0">
            <a:spAutoFit/>
          </a:bodyPr>
          <a:lstStyle/>
          <a:p>
            <a:pPr algn="ctr"/>
            <a:r>
              <a:rPr lang="vi-VN" sz="4800" dirty="0">
                <a:solidFill>
                  <a:srgbClr val="C00000"/>
                </a:solidFill>
                <a:latin typeface="+mj-lt"/>
                <a:cs typeface="Arial" panose="020B0604020202020204" pitchFamily="34" charset="0"/>
              </a:rPr>
              <a:t>Câu b </a:t>
            </a:r>
            <a:endParaRPr lang="en-US" sz="4800" dirty="0">
              <a:solidFill>
                <a:srgbClr val="C00000"/>
              </a:solidFill>
              <a:latin typeface="+mj-lt"/>
              <a:cs typeface="Arial" panose="020B0604020202020204" pitchFamily="34" charset="0"/>
            </a:endParaRPr>
          </a:p>
        </p:txBody>
      </p:sp>
      <p:pic>
        <p:nvPicPr>
          <p:cNvPr id="12" name="Picture 5" descr="C:\Users\ADMIN\Desktop\Tai nguyen thiet ke tro choi\Bảng gỗ\tro ve.png">
            <a:hlinkClick r:id="" action="ppaction://hlinkshowjump?jump=previousslide"/>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8429" y="2597415"/>
            <a:ext cx="10425544" cy="45991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846696" y="3525315"/>
            <a:ext cx="7889009" cy="2595647"/>
          </a:xfrm>
          <a:prstGeom prst="rect">
            <a:avLst/>
          </a:prstGeom>
          <a:noFill/>
        </p:spPr>
        <p:txBody>
          <a:bodyPr wrap="square" rtlCol="0">
            <a:spAutoFit/>
          </a:bodyPr>
          <a:lstStyle/>
          <a:p>
            <a:pPr algn="ctr">
              <a:defRPr/>
            </a:pPr>
            <a:r>
              <a:rPr lang="en-US" sz="3000" b="1" dirty="0">
                <a:latin typeface="Times New Roman" pitchFamily="18" charset="0"/>
                <a:cs typeface="Times New Roman" pitchFamily="18" charset="0"/>
              </a:rPr>
              <a:t>Website </a:t>
            </a:r>
            <a:r>
              <a:rPr lang="en-US" sz="3000" b="1" dirty="0" err="1">
                <a:latin typeface="Times New Roman" pitchFamily="18" charset="0"/>
                <a:cs typeface="Times New Roman" pitchFamily="18" charset="0"/>
              </a:rPr>
              <a:t>nào</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sau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đây</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được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sử</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dụng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để</a:t>
            </a:r>
            <a:r>
              <a:rPr lang="en-US" sz="3000" b="1" dirty="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tra</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cứu</a:t>
            </a:r>
            <a:r>
              <a:rPr lang="en-US" sz="3000" b="1" dirty="0" smtClean="0">
                <a:latin typeface="Times New Roman" pitchFamily="18" charset="0"/>
                <a:cs typeface="Times New Roman" pitchFamily="18" charset="0"/>
              </a:rPr>
              <a:t> </a:t>
            </a:r>
            <a:r>
              <a:rPr lang="en-US" sz="3000" b="1" dirty="0" err="1">
                <a:latin typeface="Times New Roman" pitchFamily="18" charset="0"/>
                <a:cs typeface="Times New Roman" pitchFamily="18" charset="0"/>
              </a:rPr>
              <a:t>một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số</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từ</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mới</a:t>
            </a:r>
            <a:r>
              <a:rPr lang="en-US" sz="3000" b="1" dirty="0">
                <a:latin typeface="Times New Roman" pitchFamily="18" charset="0"/>
                <a:cs typeface="Times New Roman" pitchFamily="18" charset="0"/>
              </a:rPr>
              <a:t> </a:t>
            </a:r>
            <a:r>
              <a:rPr lang="vi-VN" sz="3000" b="1" dirty="0">
                <a:latin typeface="Times New Roman" pitchFamily="18" charset="0"/>
                <a:cs typeface="Times New Roman" pitchFamily="18" charset="0"/>
              </a:rPr>
              <a:t>bằng Tiếng anh </a:t>
            </a:r>
            <a:r>
              <a:rPr lang="en-US" sz="3000" b="1" dirty="0">
                <a:latin typeface="Times New Roman" pitchFamily="18" charset="0"/>
                <a:cs typeface="Times New Roman" pitchFamily="18" charset="0"/>
              </a:rPr>
              <a:t>? </a:t>
            </a:r>
          </a:p>
          <a:p>
            <a:pPr>
              <a:defRPr/>
            </a:pPr>
            <a:r>
              <a:rPr lang="en-US" sz="2800" b="1" dirty="0">
                <a:latin typeface="Times New Roman" pitchFamily="18" charset="0"/>
                <a:cs typeface="Times New Roman" pitchFamily="18" charset="0"/>
              </a:rPr>
              <a:t>a. </a:t>
            </a:r>
            <a:r>
              <a:rPr lang="nl-NL" sz="2800" b="1" i="1" u="sng" dirty="0">
                <a:latin typeface="Times New Roman" panose="02020603050405020304" pitchFamily="18" charset="0"/>
                <a:cs typeface="Times New Roman" panose="02020603050405020304" pitchFamily="18" charset="0"/>
              </a:rPr>
              <a:t>https://dantri.com.vn</a:t>
            </a:r>
            <a:endParaRPr lang="vi-VN" sz="2800" b="1" i="1" dirty="0">
              <a:latin typeface="Times New Roman" pitchFamily="18" charset="0"/>
              <a:cs typeface="Times New Roman" pitchFamily="18" charset="0"/>
            </a:endParaRPr>
          </a:p>
          <a:p>
            <a:pPr>
              <a:defRPr/>
            </a:pPr>
            <a:r>
              <a:rPr lang="en-US" sz="2800" b="1" dirty="0">
                <a:latin typeface="Times New Roman" pitchFamily="18" charset="0"/>
                <a:cs typeface="Times New Roman" pitchFamily="18" charset="0"/>
              </a:rPr>
              <a:t>b. </a:t>
            </a:r>
            <a:r>
              <a:rPr lang="en-US" sz="2800" b="1" i="1" u="sng" dirty="0">
                <a:latin typeface="Times New Roman" panose="02020603050405020304" pitchFamily="18" charset="0"/>
                <a:cs typeface="Times New Roman" panose="02020603050405020304" pitchFamily="18" charset="0"/>
              </a:rPr>
              <a:t>https://dictionary.cambridge.org</a:t>
            </a:r>
            <a:endParaRPr lang="en-US" sz="2800" b="1" i="1" dirty="0">
              <a:latin typeface="Times New Roman" pitchFamily="18" charset="0"/>
              <a:cs typeface="Times New Roman" pitchFamily="18" charset="0"/>
            </a:endParaRPr>
          </a:p>
          <a:p>
            <a:pPr>
              <a:defRPr/>
            </a:pPr>
            <a:r>
              <a:rPr lang="en-US" sz="2800" b="1" dirty="0">
                <a:latin typeface="Times New Roman" pitchFamily="18" charset="0"/>
                <a:cs typeface="Times New Roman" pitchFamily="18" charset="0"/>
              </a:rPr>
              <a:t>c. </a:t>
            </a:r>
            <a:r>
              <a:rPr lang="en-US" sz="2800" b="1" i="1" u="sng" dirty="0">
                <a:latin typeface="Times New Roman" panose="02020603050405020304" pitchFamily="18" charset="0"/>
                <a:cs typeface="Times New Roman" panose="02020603050405020304" pitchFamily="18" charset="0"/>
              </a:rPr>
              <a:t>https</a:t>
            </a:r>
            <a:r>
              <a:rPr lang="en-US" sz="2800" b="1" i="1" u="sng" dirty="0" smtClean="0">
                <a:latin typeface="Times New Roman" panose="02020603050405020304" pitchFamily="18" charset="0"/>
                <a:cs typeface="Times New Roman" panose="02020603050405020304" pitchFamily="18" charset="0"/>
              </a:rPr>
              <a:t>://ioe.com.vn</a:t>
            </a:r>
            <a:endParaRPr lang="en-US" sz="2800" b="1" i="1" dirty="0">
              <a:latin typeface="Times New Roman" panose="02020603050405020304" pitchFamily="18" charset="0"/>
              <a:cs typeface="Times New Roman" panose="02020603050405020304" pitchFamily="18" charset="0"/>
            </a:endParaRPr>
          </a:p>
          <a:p>
            <a:pPr algn="ctr"/>
            <a:endParaRPr lang="en-US" sz="1867"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8796191" y="22861"/>
            <a:ext cx="33655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55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dissolve">
                                      <p:cBhvr>
                                        <p:cTn id="10" dur="500"/>
                                        <p:tgtEl>
                                          <p:spTgt spid="1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dissolve">
                                      <p:cBhvr>
                                        <p:cTn id="13" dur="500"/>
                                        <p:tgtEl>
                                          <p:spTgt spid="1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dissolve">
                                      <p:cBhvr>
                                        <p:cTn id="16" dur="500"/>
                                        <p:tgtEl>
                                          <p:spTgt spid="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80">
                                          <p:stCondLst>
                                            <p:cond delay="0"/>
                                          </p:stCondLst>
                                        </p:cTn>
                                        <p:tgtEl>
                                          <p:spTgt spid="11"/>
                                        </p:tgtEl>
                                      </p:cBhvr>
                                    </p:animEffect>
                                    <p:anim calcmode="lin" valueType="num">
                                      <p:cBhvr>
                                        <p:cTn id="3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3" dur="26">
                                          <p:stCondLst>
                                            <p:cond delay="650"/>
                                          </p:stCondLst>
                                        </p:cTn>
                                        <p:tgtEl>
                                          <p:spTgt spid="11"/>
                                        </p:tgtEl>
                                      </p:cBhvr>
                                      <p:to x="100000" y="60000"/>
                                    </p:animScale>
                                    <p:animScale>
                                      <p:cBhvr>
                                        <p:cTn id="44" dur="166" decel="50000">
                                          <p:stCondLst>
                                            <p:cond delay="676"/>
                                          </p:stCondLst>
                                        </p:cTn>
                                        <p:tgtEl>
                                          <p:spTgt spid="11"/>
                                        </p:tgtEl>
                                      </p:cBhvr>
                                      <p:to x="100000" y="100000"/>
                                    </p:animScale>
                                    <p:animScale>
                                      <p:cBhvr>
                                        <p:cTn id="45" dur="26">
                                          <p:stCondLst>
                                            <p:cond delay="1312"/>
                                          </p:stCondLst>
                                        </p:cTn>
                                        <p:tgtEl>
                                          <p:spTgt spid="11"/>
                                        </p:tgtEl>
                                      </p:cBhvr>
                                      <p:to x="100000" y="80000"/>
                                    </p:animScale>
                                    <p:animScale>
                                      <p:cBhvr>
                                        <p:cTn id="46" dur="166" decel="50000">
                                          <p:stCondLst>
                                            <p:cond delay="1338"/>
                                          </p:stCondLst>
                                        </p:cTn>
                                        <p:tgtEl>
                                          <p:spTgt spid="11"/>
                                        </p:tgtEl>
                                      </p:cBhvr>
                                      <p:to x="100000" y="100000"/>
                                    </p:animScale>
                                    <p:animScale>
                                      <p:cBhvr>
                                        <p:cTn id="47" dur="26">
                                          <p:stCondLst>
                                            <p:cond delay="1642"/>
                                          </p:stCondLst>
                                        </p:cTn>
                                        <p:tgtEl>
                                          <p:spTgt spid="11"/>
                                        </p:tgtEl>
                                      </p:cBhvr>
                                      <p:to x="100000" y="90000"/>
                                    </p:animScale>
                                    <p:animScale>
                                      <p:cBhvr>
                                        <p:cTn id="48" dur="166" decel="50000">
                                          <p:stCondLst>
                                            <p:cond delay="1668"/>
                                          </p:stCondLst>
                                        </p:cTn>
                                        <p:tgtEl>
                                          <p:spTgt spid="11"/>
                                        </p:tgtEl>
                                      </p:cBhvr>
                                      <p:to x="100000" y="100000"/>
                                    </p:animScale>
                                    <p:animScale>
                                      <p:cBhvr>
                                        <p:cTn id="49" dur="26">
                                          <p:stCondLst>
                                            <p:cond delay="1808"/>
                                          </p:stCondLst>
                                        </p:cTn>
                                        <p:tgtEl>
                                          <p:spTgt spid="11"/>
                                        </p:tgtEl>
                                      </p:cBhvr>
                                      <p:to x="100000" y="95000"/>
                                    </p:animScale>
                                    <p:animScale>
                                      <p:cBhvr>
                                        <p:cTn id="5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81"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04288" y="1084387"/>
            <a:ext cx="4165600" cy="666786"/>
          </a:xfrm>
          <a:prstGeom prst="rect">
            <a:avLst/>
          </a:prstGeom>
          <a:noFill/>
        </p:spPr>
        <p:txBody>
          <a:bodyPr wrap="square" rtlCol="0">
            <a:spAutoFit/>
          </a:bodyPr>
          <a:lstStyle/>
          <a:p>
            <a:pPr algn="ctr"/>
            <a:r>
              <a:rPr lang="vi-VN" sz="3733" dirty="0">
                <a:solidFill>
                  <a:srgbClr val="C00000"/>
                </a:solidFill>
                <a:latin typeface="Arial" panose="020B0604020202020204" pitchFamily="34" charset="0"/>
                <a:cs typeface="Arial" panose="020B0604020202020204" pitchFamily="34" charset="0"/>
              </a:rPr>
              <a:t>Câu a</a:t>
            </a:r>
            <a:endParaRPr lang="en-US" sz="3733" dirty="0">
              <a:solidFill>
                <a:srgbClr val="C00000"/>
              </a:solidFill>
              <a:latin typeface="Arial" panose="020B0604020202020204" pitchFamily="34" charset="0"/>
              <a:cs typeface="Arial" panose="020B0604020202020204" pitchFamily="34" charset="0"/>
            </a:endParaRPr>
          </a:p>
        </p:txBody>
      </p:sp>
      <p:pic>
        <p:nvPicPr>
          <p:cNvPr id="12" name="Picture 5" descr="C:\Users\ADMIN\Desktop\Tai nguyen thiet ke tro choi\Bảng gỗ\tro ve.png">
            <a:hlinkClick r:id="" action="ppaction://hlinkshowjump?jump=previousslide">
              <a:snd r:embed="rId5" name="chimes.wav"/>
            </a:hlinkClick>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2319385"/>
            <a:ext cx="11918372" cy="516638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66449" y="3302573"/>
            <a:ext cx="8741064" cy="2718758"/>
          </a:xfrm>
          <a:prstGeom prst="rect">
            <a:avLst/>
          </a:prstGeom>
          <a:noFill/>
        </p:spPr>
        <p:txBody>
          <a:bodyPr wrap="square" rtlCol="0">
            <a:spAutoFit/>
          </a:bodyPr>
          <a:lstStyle/>
          <a:p>
            <a:pPr>
              <a:defRPr/>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a:t>
            </a:r>
          </a:p>
          <a:p>
            <a:pPr>
              <a:defRPr/>
            </a:pPr>
            <a:r>
              <a:rPr lang="en-US" sz="2400" b="1" dirty="0">
                <a:latin typeface="Times New Roman" panose="02020603050405020304" pitchFamily="18" charset="0"/>
                <a:cs typeface="Times New Roman" panose="02020603050405020304" pitchFamily="18" charset="0"/>
              </a:rPr>
              <a:t>a.</a:t>
            </a:r>
            <a:r>
              <a:rPr lang="en-US" sz="2400" b="1" i="1" dirty="0">
                <a:latin typeface="Times New Roman" pitchFamily="18" charset="0"/>
                <a:cs typeface="Times New Roman" pitchFamily="18" charset="0"/>
              </a:rPr>
              <a:t> </a:t>
            </a:r>
            <a:r>
              <a:rPr lang="fr-FR" sz="2400" b="1" i="1" dirty="0">
                <a:latin typeface="Times New Roman" panose="02020603050405020304" pitchFamily="18" charset="0"/>
                <a:cs typeface="Times New Roman" panose="02020603050405020304" pitchFamily="18" charset="0"/>
              </a:rPr>
              <a:t>WWW là </a:t>
            </a:r>
            <a:r>
              <a:rPr lang="fr-FR" sz="2400" b="1" i="1" dirty="0" err="1">
                <a:latin typeface="Times New Roman" panose="02020603050405020304" pitchFamily="18" charset="0"/>
                <a:cs typeface="Times New Roman" panose="02020603050405020304" pitchFamily="18" charset="0"/>
              </a:rPr>
              <a:t>mạng</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lưới</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các</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website</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trên</a:t>
            </a:r>
            <a:r>
              <a:rPr lang="fr-FR" sz="2400" b="1" i="1" dirty="0">
                <a:latin typeface="Times New Roman" panose="02020603050405020304" pitchFamily="18" charset="0"/>
                <a:cs typeface="Times New Roman" panose="02020603050405020304" pitchFamily="18" charset="0"/>
              </a:rPr>
              <a:t> Internet</a:t>
            </a:r>
            <a:endParaRPr lang="en-US" sz="2400" b="1" i="1" dirty="0">
              <a:latin typeface="Times New Roman" pitchFamily="18" charset="0"/>
              <a:cs typeface="Times New Roman" pitchFamily="18" charset="0"/>
            </a:endParaRPr>
          </a:p>
          <a:p>
            <a:pPr>
              <a:defRPr/>
            </a:pPr>
            <a:r>
              <a:rPr lang="en-US" sz="2400" b="1" dirty="0">
                <a:latin typeface="Times New Roman" pitchFamily="18" charset="0"/>
                <a:cs typeface="Times New Roman" pitchFamily="18" charset="0"/>
              </a:rPr>
              <a:t>b. </a:t>
            </a:r>
            <a:r>
              <a:rPr lang="vi-VN" sz="2400" b="1" i="1" dirty="0">
                <a:latin typeface="Times New Roman" pitchFamily="18" charset="0"/>
                <a:cs typeface="Times New Roman" pitchFamily="18" charset="0"/>
              </a:rPr>
              <a:t>Cần phải khởi động tất cả các trình duyệt mới truy cập được thông tin trên WWW</a:t>
            </a:r>
            <a:endParaRPr lang="en-US" sz="2400" b="1" i="1" dirty="0">
              <a:latin typeface="Times New Roman" pitchFamily="18" charset="0"/>
              <a:cs typeface="Times New Roman" pitchFamily="18" charset="0"/>
            </a:endParaRPr>
          </a:p>
          <a:p>
            <a:pPr>
              <a:defRPr/>
            </a:pPr>
            <a:r>
              <a:rPr lang="en-US" sz="2400" b="1" dirty="0">
                <a:latin typeface="Times New Roman" pitchFamily="18" charset="0"/>
                <a:cs typeface="Times New Roman" pitchFamily="18" charset="0"/>
              </a:rPr>
              <a:t>c. </a:t>
            </a:r>
            <a:r>
              <a:rPr lang="vi-VN" sz="2400" b="1" i="1" dirty="0">
                <a:latin typeface="Times New Roman" pitchFamily="18" charset="0"/>
                <a:cs typeface="Times New Roman" pitchFamily="18" charset="0"/>
              </a:rPr>
              <a:t>Chỉ cần khởi động trình duyệt web là lập tức truy cập được trang web tin tức </a:t>
            </a:r>
            <a:endParaRPr lang="en-US" sz="2400" b="1" i="1" dirty="0">
              <a:latin typeface="Times New Roman" pitchFamily="18" charset="0"/>
              <a:cs typeface="Times New Roman" pitchFamily="18" charset="0"/>
            </a:endParaRPr>
          </a:p>
          <a:p>
            <a:pPr algn="ctr"/>
            <a:endParaRPr lang="en-US" sz="1867" dirty="0">
              <a:solidFill>
                <a:srgbClr val="008000"/>
              </a:solidFill>
              <a:latin typeface="Arial" panose="020B0604020202020204" pitchFamily="34" charset="0"/>
              <a:cs typeface="Arial" panose="020B0604020202020204" pitchFamily="34" charset="0"/>
            </a:endParaRPr>
          </a:p>
        </p:txBody>
      </p:sp>
      <p:pic>
        <p:nvPicPr>
          <p:cNvPr id="10" name="Picture 2" descr="C:\Users\ADMIN\Desktop\51282172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9108886" y="141091"/>
            <a:ext cx="2809486" cy="255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04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dissolve">
                                      <p:cBhvr>
                                        <p:cTn id="10" dur="500"/>
                                        <p:tgtEl>
                                          <p:spTgt spid="1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dissolve">
                                      <p:cBhvr>
                                        <p:cTn id="13" dur="500"/>
                                        <p:tgtEl>
                                          <p:spTgt spid="1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dissolve">
                                      <p:cBhvr>
                                        <p:cTn id="16" dur="500"/>
                                        <p:tgtEl>
                                          <p:spTgt spid="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80">
                                          <p:stCondLst>
                                            <p:cond delay="0"/>
                                          </p:stCondLst>
                                        </p:cTn>
                                        <p:tgtEl>
                                          <p:spTgt spid="11"/>
                                        </p:tgtEl>
                                      </p:cBhvr>
                                    </p:animEffect>
                                    <p:anim calcmode="lin" valueType="num">
                                      <p:cBhvr>
                                        <p:cTn id="3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3" dur="26">
                                          <p:stCondLst>
                                            <p:cond delay="650"/>
                                          </p:stCondLst>
                                        </p:cTn>
                                        <p:tgtEl>
                                          <p:spTgt spid="11"/>
                                        </p:tgtEl>
                                      </p:cBhvr>
                                      <p:to x="100000" y="60000"/>
                                    </p:animScale>
                                    <p:animScale>
                                      <p:cBhvr>
                                        <p:cTn id="44" dur="166" decel="50000">
                                          <p:stCondLst>
                                            <p:cond delay="676"/>
                                          </p:stCondLst>
                                        </p:cTn>
                                        <p:tgtEl>
                                          <p:spTgt spid="11"/>
                                        </p:tgtEl>
                                      </p:cBhvr>
                                      <p:to x="100000" y="100000"/>
                                    </p:animScale>
                                    <p:animScale>
                                      <p:cBhvr>
                                        <p:cTn id="45" dur="26">
                                          <p:stCondLst>
                                            <p:cond delay="1312"/>
                                          </p:stCondLst>
                                        </p:cTn>
                                        <p:tgtEl>
                                          <p:spTgt spid="11"/>
                                        </p:tgtEl>
                                      </p:cBhvr>
                                      <p:to x="100000" y="80000"/>
                                    </p:animScale>
                                    <p:animScale>
                                      <p:cBhvr>
                                        <p:cTn id="46" dur="166" decel="50000">
                                          <p:stCondLst>
                                            <p:cond delay="1338"/>
                                          </p:stCondLst>
                                        </p:cTn>
                                        <p:tgtEl>
                                          <p:spTgt spid="11"/>
                                        </p:tgtEl>
                                      </p:cBhvr>
                                      <p:to x="100000" y="100000"/>
                                    </p:animScale>
                                    <p:animScale>
                                      <p:cBhvr>
                                        <p:cTn id="47" dur="26">
                                          <p:stCondLst>
                                            <p:cond delay="1642"/>
                                          </p:stCondLst>
                                        </p:cTn>
                                        <p:tgtEl>
                                          <p:spTgt spid="11"/>
                                        </p:tgtEl>
                                      </p:cBhvr>
                                      <p:to x="100000" y="90000"/>
                                    </p:animScale>
                                    <p:animScale>
                                      <p:cBhvr>
                                        <p:cTn id="48" dur="166" decel="50000">
                                          <p:stCondLst>
                                            <p:cond delay="1668"/>
                                          </p:stCondLst>
                                        </p:cTn>
                                        <p:tgtEl>
                                          <p:spTgt spid="11"/>
                                        </p:tgtEl>
                                      </p:cBhvr>
                                      <p:to x="100000" y="100000"/>
                                    </p:animScale>
                                    <p:animScale>
                                      <p:cBhvr>
                                        <p:cTn id="49" dur="26">
                                          <p:stCondLst>
                                            <p:cond delay="1808"/>
                                          </p:stCondLst>
                                        </p:cTn>
                                        <p:tgtEl>
                                          <p:spTgt spid="11"/>
                                        </p:tgtEl>
                                      </p:cBhvr>
                                      <p:to x="100000" y="95000"/>
                                    </p:animScale>
                                    <p:animScale>
                                      <p:cBhvr>
                                        <p:cTn id="50" dur="166" decel="50000">
                                          <p:stCondLst>
                                            <p:cond delay="1834"/>
                                          </p:stCondLst>
                                        </p:cTn>
                                        <p:tgtEl>
                                          <p:spTgt spid="11"/>
                                        </p:tgtEl>
                                      </p:cBhvr>
                                      <p:to x="100000" y="100000"/>
                                    </p:animScale>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0"/>
                                        </p:tgtEl>
                                        <p:attrNameLst>
                                          <p:attrName>r</p:attrName>
                                        </p:attrNameLst>
                                      </p:cBhvr>
                                    </p:animRot>
                                    <p:animRot by="-240000">
                                      <p:cBhvr>
                                        <p:cTn id="53" dur="200" fill="hold">
                                          <p:stCondLst>
                                            <p:cond delay="200"/>
                                          </p:stCondLst>
                                        </p:cTn>
                                        <p:tgtEl>
                                          <p:spTgt spid="10"/>
                                        </p:tgtEl>
                                        <p:attrNameLst>
                                          <p:attrName>r</p:attrName>
                                        </p:attrNameLst>
                                      </p:cBhvr>
                                    </p:animRot>
                                    <p:animRot by="240000">
                                      <p:cBhvr>
                                        <p:cTn id="54" dur="200" fill="hold">
                                          <p:stCondLst>
                                            <p:cond delay="400"/>
                                          </p:stCondLst>
                                        </p:cTn>
                                        <p:tgtEl>
                                          <p:spTgt spid="10"/>
                                        </p:tgtEl>
                                        <p:attrNameLst>
                                          <p:attrName>r</p:attrName>
                                        </p:attrNameLst>
                                      </p:cBhvr>
                                    </p:animRot>
                                    <p:animRot by="-240000">
                                      <p:cBhvr>
                                        <p:cTn id="55" dur="200" fill="hold">
                                          <p:stCondLst>
                                            <p:cond delay="600"/>
                                          </p:stCondLst>
                                        </p:cTn>
                                        <p:tgtEl>
                                          <p:spTgt spid="10"/>
                                        </p:tgtEl>
                                        <p:attrNameLst>
                                          <p:attrName>r</p:attrName>
                                        </p:attrNameLst>
                                      </p:cBhvr>
                                    </p:animRot>
                                    <p:animRot by="120000">
                                      <p:cBhvr>
                                        <p:cTn id="5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81"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405745" y="-604905"/>
            <a:ext cx="4390449" cy="33785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04288" y="1084387"/>
            <a:ext cx="4165600" cy="666786"/>
          </a:xfrm>
          <a:prstGeom prst="rect">
            <a:avLst/>
          </a:prstGeom>
          <a:noFill/>
        </p:spPr>
        <p:txBody>
          <a:bodyPr wrap="square" rtlCol="0">
            <a:spAutoFit/>
          </a:bodyPr>
          <a:lstStyle/>
          <a:p>
            <a:pPr algn="ctr"/>
            <a:r>
              <a:rPr lang="vi-VN" sz="3733" dirty="0">
                <a:solidFill>
                  <a:srgbClr val="C00000"/>
                </a:solidFill>
                <a:latin typeface="Arial" panose="020B0604020202020204" pitchFamily="34" charset="0"/>
                <a:cs typeface="Arial" panose="020B0604020202020204" pitchFamily="34" charset="0"/>
              </a:rPr>
              <a:t>Câu a</a:t>
            </a:r>
            <a:endParaRPr lang="en-US" sz="3733" dirty="0">
              <a:solidFill>
                <a:srgbClr val="C00000"/>
              </a:solidFill>
              <a:latin typeface="Arial" panose="020B0604020202020204" pitchFamily="34" charset="0"/>
              <a:cs typeface="Arial" panose="020B0604020202020204" pitchFamily="34" charset="0"/>
            </a:endParaRPr>
          </a:p>
        </p:txBody>
      </p:sp>
      <p:pic>
        <p:nvPicPr>
          <p:cNvPr id="12" name="Picture 5" descr="C:\Users\ADMIN\Desktop\Tai nguyen thiet ke tro choi\Bảng gỗ\tro ve.png">
            <a:hlinkClick r:id="" action="ppaction://hlinkshowjump?jump=previousslide">
              <a:snd r:embed="rId5" name="chimes.wav"/>
            </a:hlinkClick>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1" y="3116101"/>
            <a:ext cx="10030690" cy="45991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50499" y="4079940"/>
            <a:ext cx="6996074" cy="2164760"/>
          </a:xfrm>
          <a:prstGeom prst="rect">
            <a:avLst/>
          </a:prstGeom>
          <a:noFill/>
        </p:spPr>
        <p:txBody>
          <a:bodyPr wrap="square" rtlCol="0">
            <a:spAutoFit/>
          </a:bodyPr>
          <a:lstStyle/>
          <a:p>
            <a:pPr>
              <a:defRPr/>
            </a:pPr>
            <a:r>
              <a:rPr lang="vi-VN" sz="3200" b="1" dirty="0">
                <a:latin typeface="Times New Roman" pitchFamily="18" charset="0"/>
                <a:cs typeface="Times New Roman" pitchFamily="18" charset="0"/>
              </a:rPr>
              <a:t>WWW là viết tắt của từ nào sau đây</a:t>
            </a:r>
            <a:r>
              <a:rPr lang="en-US" sz="3200" b="1" dirty="0">
                <a:latin typeface="Times New Roman" pitchFamily="18" charset="0"/>
                <a:cs typeface="Times New Roman" pitchFamily="18" charset="0"/>
              </a:rPr>
              <a:t>?</a:t>
            </a:r>
          </a:p>
          <a:p>
            <a:pPr>
              <a:defRPr/>
            </a:pPr>
            <a:r>
              <a:rPr lang="en-US" sz="2800" b="1" i="1" dirty="0" smtClean="0">
                <a:latin typeface="Times New Roman" pitchFamily="18" charset="0"/>
                <a:cs typeface="Times New Roman" pitchFamily="18" charset="0"/>
              </a:rPr>
              <a:t>a. </a:t>
            </a:r>
            <a:r>
              <a:rPr lang="vi-VN" sz="2800" b="1" i="1" dirty="0" smtClean="0">
                <a:latin typeface="Times New Roman" pitchFamily="18" charset="0"/>
                <a:cs typeface="Times New Roman" pitchFamily="18" charset="0"/>
              </a:rPr>
              <a:t>World</a:t>
            </a:r>
            <a:r>
              <a:rPr lang="en-US" sz="2800" b="1" i="1" dirty="0" smtClean="0">
                <a:latin typeface="Times New Roman" pitchFamily="18" charset="0"/>
                <a:cs typeface="Times New Roman" pitchFamily="18" charset="0"/>
              </a:rPr>
              <a:t> </a:t>
            </a:r>
            <a:r>
              <a:rPr lang="vi-VN" sz="2800" b="1" i="1" dirty="0" smtClean="0">
                <a:latin typeface="Times New Roman" pitchFamily="18" charset="0"/>
                <a:cs typeface="Times New Roman" pitchFamily="18" charset="0"/>
              </a:rPr>
              <a:t>Wide Web</a:t>
            </a:r>
            <a:endParaRPr lang="vi-VN" sz="2800" b="1" i="1" dirty="0">
              <a:latin typeface="Times New Roman" pitchFamily="18" charset="0"/>
              <a:cs typeface="Times New Roman" pitchFamily="18" charset="0"/>
            </a:endParaRPr>
          </a:p>
          <a:p>
            <a:pPr>
              <a:defRPr/>
            </a:pPr>
            <a:r>
              <a:rPr lang="en-US" sz="2800" b="1" i="1" dirty="0" smtClean="0">
                <a:latin typeface="Times New Roman" pitchFamily="18" charset="0"/>
                <a:cs typeface="Times New Roman" pitchFamily="18" charset="0"/>
              </a:rPr>
              <a:t>b. </a:t>
            </a:r>
            <a:r>
              <a:rPr lang="vi-VN" sz="2800" b="1" i="1" dirty="0" smtClean="0">
                <a:latin typeface="Times New Roman" pitchFamily="18" charset="0"/>
                <a:cs typeface="Times New Roman" pitchFamily="18" charset="0"/>
              </a:rPr>
              <a:t>W</a:t>
            </a:r>
            <a:r>
              <a:rPr lang="en-US" sz="2800" b="1" i="1" dirty="0">
                <a:latin typeface="Times New Roman" panose="02020603050405020304" pitchFamily="18" charset="0"/>
                <a:cs typeface="Times New Roman" panose="02020603050405020304" pitchFamily="18" charset="0"/>
              </a:rPr>
              <a:t>ide </a:t>
            </a:r>
            <a:r>
              <a:rPr lang="vi-VN" sz="2800" b="1" i="1" dirty="0">
                <a:latin typeface="Times New Roman" panose="02020603050405020304" pitchFamily="18" charset="0"/>
                <a:cs typeface="Times New Roman" panose="02020603050405020304" pitchFamily="18" charset="0"/>
              </a:rPr>
              <a:t>W</a:t>
            </a:r>
            <a:r>
              <a:rPr lang="en-US" sz="2800" b="1" i="1" dirty="0" err="1">
                <a:latin typeface="Times New Roman" panose="02020603050405020304" pitchFamily="18" charset="0"/>
                <a:cs typeface="Times New Roman" panose="02020603050405020304" pitchFamily="18" charset="0"/>
              </a:rPr>
              <a:t>orld</a:t>
            </a:r>
            <a:r>
              <a:rPr lang="en-US" sz="2800" b="1" i="1" dirty="0">
                <a:latin typeface="Times New Roman" panose="02020603050405020304" pitchFamily="18" charset="0"/>
                <a:cs typeface="Times New Roman" panose="02020603050405020304" pitchFamily="18" charset="0"/>
              </a:rPr>
              <a:t> </a:t>
            </a:r>
            <a:r>
              <a:rPr lang="en-US" sz="2800" b="1" i="1" dirty="0" smtClean="0">
                <a:latin typeface="Times New Roman" panose="02020603050405020304" pitchFamily="18" charset="0"/>
                <a:cs typeface="Times New Roman" panose="02020603050405020304" pitchFamily="18" charset="0"/>
              </a:rPr>
              <a:t> </a:t>
            </a:r>
            <a:r>
              <a:rPr lang="vi-VN" sz="2800" b="1" i="1" dirty="0" smtClean="0">
                <a:latin typeface="Times New Roman" panose="02020603050405020304" pitchFamily="18" charset="0"/>
                <a:cs typeface="Times New Roman" panose="02020603050405020304" pitchFamily="18" charset="0"/>
              </a:rPr>
              <a:t>W</a:t>
            </a:r>
            <a:r>
              <a:rPr lang="en-US" sz="2800" b="1" i="1" dirty="0" err="1">
                <a:latin typeface="Times New Roman" panose="02020603050405020304" pitchFamily="18" charset="0"/>
                <a:cs typeface="Times New Roman" panose="02020603050405020304" pitchFamily="18" charset="0"/>
              </a:rPr>
              <a:t>eb</a:t>
            </a:r>
            <a:endParaRPr lang="vi-VN" sz="2800" b="1" i="1" dirty="0">
              <a:latin typeface="Times New Roman" panose="02020603050405020304" pitchFamily="18" charset="0"/>
              <a:cs typeface="Times New Roman" panose="02020603050405020304" pitchFamily="18" charset="0"/>
            </a:endParaRPr>
          </a:p>
          <a:p>
            <a:pPr>
              <a:defRPr/>
            </a:pPr>
            <a:r>
              <a:rPr lang="en-US" sz="2800" b="1" i="1" dirty="0" smtClean="0">
                <a:latin typeface="Times New Roman" panose="02020603050405020304" pitchFamily="18" charset="0"/>
                <a:cs typeface="Times New Roman" panose="02020603050405020304" pitchFamily="18" charset="0"/>
              </a:rPr>
              <a:t>c. </a:t>
            </a:r>
            <a:r>
              <a:rPr lang="vi-VN" sz="2800" b="1" i="1" dirty="0" smtClean="0">
                <a:latin typeface="Times New Roman" panose="02020603050405020304" pitchFamily="18" charset="0"/>
                <a:cs typeface="Times New Roman" panose="02020603050405020304" pitchFamily="18" charset="0"/>
              </a:rPr>
              <a:t>W</a:t>
            </a:r>
            <a:r>
              <a:rPr lang="en-US" sz="2800" b="1" i="1" dirty="0" err="1">
                <a:latin typeface="Times New Roman" panose="02020603050405020304" pitchFamily="18" charset="0"/>
                <a:cs typeface="Times New Roman" panose="02020603050405020304" pitchFamily="18" charset="0"/>
              </a:rPr>
              <a:t>esite</a:t>
            </a:r>
            <a:r>
              <a:rPr lang="en-US" sz="2800" b="1"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W</a:t>
            </a:r>
            <a:r>
              <a:rPr lang="en-US" sz="2800" b="1" i="1" dirty="0" err="1">
                <a:latin typeface="Times New Roman" panose="02020603050405020304" pitchFamily="18" charset="0"/>
                <a:cs typeface="Times New Roman" panose="02020603050405020304" pitchFamily="18" charset="0"/>
              </a:rPr>
              <a:t>orld</a:t>
            </a:r>
            <a:r>
              <a:rPr lang="en-US" sz="2800" b="1" i="1" dirty="0">
                <a:latin typeface="Times New Roman" panose="02020603050405020304" pitchFamily="18" charset="0"/>
                <a:cs typeface="Times New Roman" panose="02020603050405020304" pitchFamily="18" charset="0"/>
              </a:rPr>
              <a:t> </a:t>
            </a:r>
            <a:r>
              <a:rPr lang="en-US" sz="2800" b="1" i="1" dirty="0" smtClean="0">
                <a:latin typeface="Times New Roman" panose="02020603050405020304" pitchFamily="18" charset="0"/>
                <a:cs typeface="Times New Roman" panose="02020603050405020304" pitchFamily="18" charset="0"/>
              </a:rPr>
              <a:t> </a:t>
            </a:r>
            <a:r>
              <a:rPr lang="vi-VN" sz="2800" b="1" i="1" dirty="0" smtClean="0">
                <a:latin typeface="Times New Roman" panose="02020603050405020304" pitchFamily="18" charset="0"/>
                <a:cs typeface="Times New Roman" panose="02020603050405020304" pitchFamily="18" charset="0"/>
              </a:rPr>
              <a:t>W</a:t>
            </a:r>
            <a:r>
              <a:rPr lang="en-US" sz="2800" b="1" i="1" dirty="0" err="1">
                <a:latin typeface="Times New Roman" panose="02020603050405020304" pitchFamily="18" charset="0"/>
                <a:cs typeface="Times New Roman" panose="02020603050405020304" pitchFamily="18" charset="0"/>
              </a:rPr>
              <a:t>eb</a:t>
            </a:r>
            <a:endParaRPr lang="vi-VN" sz="2800" b="1" i="1" dirty="0">
              <a:latin typeface="Times New Roman" panose="02020603050405020304" pitchFamily="18" charset="0"/>
              <a:cs typeface="Times New Roman" panose="02020603050405020304" pitchFamily="18" charset="0"/>
            </a:endParaRPr>
          </a:p>
          <a:p>
            <a:pPr algn="ctr"/>
            <a:endParaRPr lang="en-US" sz="1867"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9521174" y="3143829"/>
            <a:ext cx="2711807" cy="3333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15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dissolve">
                                      <p:cBhvr>
                                        <p:cTn id="10" dur="500"/>
                                        <p:tgtEl>
                                          <p:spTgt spid="1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dissolve">
                                      <p:cBhvr>
                                        <p:cTn id="13" dur="500"/>
                                        <p:tgtEl>
                                          <p:spTgt spid="1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dissolve">
                                      <p:cBhvr>
                                        <p:cTn id="16" dur="500"/>
                                        <p:tgtEl>
                                          <p:spTgt spid="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80">
                                          <p:stCondLst>
                                            <p:cond delay="0"/>
                                          </p:stCondLst>
                                        </p:cTn>
                                        <p:tgtEl>
                                          <p:spTgt spid="11"/>
                                        </p:tgtEl>
                                      </p:cBhvr>
                                    </p:animEffect>
                                    <p:anim calcmode="lin" valueType="num">
                                      <p:cBhvr>
                                        <p:cTn id="3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3" dur="26">
                                          <p:stCondLst>
                                            <p:cond delay="650"/>
                                          </p:stCondLst>
                                        </p:cTn>
                                        <p:tgtEl>
                                          <p:spTgt spid="11"/>
                                        </p:tgtEl>
                                      </p:cBhvr>
                                      <p:to x="100000" y="60000"/>
                                    </p:animScale>
                                    <p:animScale>
                                      <p:cBhvr>
                                        <p:cTn id="44" dur="166" decel="50000">
                                          <p:stCondLst>
                                            <p:cond delay="676"/>
                                          </p:stCondLst>
                                        </p:cTn>
                                        <p:tgtEl>
                                          <p:spTgt spid="11"/>
                                        </p:tgtEl>
                                      </p:cBhvr>
                                      <p:to x="100000" y="100000"/>
                                    </p:animScale>
                                    <p:animScale>
                                      <p:cBhvr>
                                        <p:cTn id="45" dur="26">
                                          <p:stCondLst>
                                            <p:cond delay="1312"/>
                                          </p:stCondLst>
                                        </p:cTn>
                                        <p:tgtEl>
                                          <p:spTgt spid="11"/>
                                        </p:tgtEl>
                                      </p:cBhvr>
                                      <p:to x="100000" y="80000"/>
                                    </p:animScale>
                                    <p:animScale>
                                      <p:cBhvr>
                                        <p:cTn id="46" dur="166" decel="50000">
                                          <p:stCondLst>
                                            <p:cond delay="1338"/>
                                          </p:stCondLst>
                                        </p:cTn>
                                        <p:tgtEl>
                                          <p:spTgt spid="11"/>
                                        </p:tgtEl>
                                      </p:cBhvr>
                                      <p:to x="100000" y="100000"/>
                                    </p:animScale>
                                    <p:animScale>
                                      <p:cBhvr>
                                        <p:cTn id="47" dur="26">
                                          <p:stCondLst>
                                            <p:cond delay="1642"/>
                                          </p:stCondLst>
                                        </p:cTn>
                                        <p:tgtEl>
                                          <p:spTgt spid="11"/>
                                        </p:tgtEl>
                                      </p:cBhvr>
                                      <p:to x="100000" y="90000"/>
                                    </p:animScale>
                                    <p:animScale>
                                      <p:cBhvr>
                                        <p:cTn id="48" dur="166" decel="50000">
                                          <p:stCondLst>
                                            <p:cond delay="1668"/>
                                          </p:stCondLst>
                                        </p:cTn>
                                        <p:tgtEl>
                                          <p:spTgt spid="11"/>
                                        </p:tgtEl>
                                      </p:cBhvr>
                                      <p:to x="100000" y="100000"/>
                                    </p:animScale>
                                    <p:animScale>
                                      <p:cBhvr>
                                        <p:cTn id="49" dur="26">
                                          <p:stCondLst>
                                            <p:cond delay="1808"/>
                                          </p:stCondLst>
                                        </p:cTn>
                                        <p:tgtEl>
                                          <p:spTgt spid="11"/>
                                        </p:tgtEl>
                                      </p:cBhvr>
                                      <p:to x="100000" y="95000"/>
                                    </p:animScale>
                                    <p:animScale>
                                      <p:cBhvr>
                                        <p:cTn id="5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81"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446921" y="3481195"/>
            <a:ext cx="4390449" cy="33785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69611" y="5417847"/>
            <a:ext cx="4165600" cy="666786"/>
          </a:xfrm>
          <a:prstGeom prst="rect">
            <a:avLst/>
          </a:prstGeom>
          <a:noFill/>
        </p:spPr>
        <p:txBody>
          <a:bodyPr wrap="square" rtlCol="0">
            <a:spAutoFit/>
          </a:bodyPr>
          <a:lstStyle/>
          <a:p>
            <a:pPr algn="ctr"/>
            <a:r>
              <a:rPr lang="vi-VN" sz="3733" dirty="0">
                <a:solidFill>
                  <a:srgbClr val="C00000"/>
                </a:solidFill>
                <a:latin typeface="Arial" panose="020B0604020202020204" pitchFamily="34" charset="0"/>
                <a:cs typeface="Arial" panose="020B0604020202020204" pitchFamily="34" charset="0"/>
              </a:rPr>
              <a:t>Câu </a:t>
            </a:r>
            <a:r>
              <a:rPr lang="en-US" sz="3733" dirty="0" smtClean="0">
                <a:solidFill>
                  <a:srgbClr val="C00000"/>
                </a:solidFill>
                <a:latin typeface="Arial" panose="020B0604020202020204" pitchFamily="34" charset="0"/>
                <a:cs typeface="Arial" panose="020B0604020202020204" pitchFamily="34" charset="0"/>
              </a:rPr>
              <a:t>c</a:t>
            </a:r>
            <a:endParaRPr lang="en-US" sz="3733" dirty="0">
              <a:solidFill>
                <a:srgbClr val="C00000"/>
              </a:solidFill>
              <a:latin typeface="Arial" panose="020B0604020202020204" pitchFamily="34" charset="0"/>
              <a:cs typeface="Arial" panose="020B0604020202020204" pitchFamily="34" charset="0"/>
            </a:endParaRPr>
          </a:p>
        </p:txBody>
      </p:sp>
      <p:pic>
        <p:nvPicPr>
          <p:cNvPr id="12" name="Picture 5" descr="C:\Users\ADMIN\Desktop\Tai nguyen thiet ke tro choi\Bảng gỗ\tro ve.png">
            <a:hlinkClick r:id="" action="ppaction://hlinkshowjump?jump=previousslide">
              <a:snd r:embed="rId5" name="chimes.wav"/>
            </a:hlinkClick>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06909" y="22861"/>
            <a:ext cx="10030690" cy="45991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247807" y="986700"/>
            <a:ext cx="6996074" cy="2062103"/>
          </a:xfrm>
          <a:prstGeom prst="rect">
            <a:avLst/>
          </a:prstGeom>
          <a:noFill/>
        </p:spPr>
        <p:txBody>
          <a:bodyPr wrap="square" rtlCol="0">
            <a:spAutoFit/>
          </a:bodyPr>
          <a:lstStyle/>
          <a:p>
            <a:pPr>
              <a:defRPr/>
            </a:pPr>
            <a:r>
              <a:rPr lang="en-US" sz="3200" b="1" dirty="0" err="1" smtClean="0">
                <a:latin typeface="Times New Roman" pitchFamily="18" charset="0"/>
                <a:cs typeface="Times New Roman" pitchFamily="18" charset="0"/>
              </a:rPr>
              <a:t>Phát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biểu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sau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đây</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đúng</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a:p>
            <a:pPr>
              <a:defRPr/>
            </a:pPr>
            <a:r>
              <a:rPr lang="en-US" sz="2400" b="1" i="1" dirty="0" smtClean="0">
                <a:latin typeface="Times New Roman" pitchFamily="18" charset="0"/>
                <a:cs typeface="Times New Roman" pitchFamily="18" charset="0"/>
              </a:rPr>
              <a:t>a. </a:t>
            </a:r>
            <a:r>
              <a:rPr lang="en-US" sz="2400" b="1" i="1" dirty="0" err="1" smtClean="0">
                <a:latin typeface="Times New Roman" pitchFamily="18" charset="0"/>
                <a:cs typeface="Times New Roman" pitchFamily="18" charset="0"/>
              </a:rPr>
              <a:t>Trình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duyệt</a:t>
            </a:r>
            <a:r>
              <a:rPr lang="en-US" sz="2400" b="1" i="1" dirty="0" smtClean="0">
                <a:latin typeface="Times New Roman" pitchFamily="18" charset="0"/>
                <a:cs typeface="Times New Roman" pitchFamily="18" charset="0"/>
              </a:rPr>
              <a:t> web </a:t>
            </a:r>
            <a:r>
              <a:rPr lang="en-US" sz="2400" b="1" i="1" dirty="0" err="1" smtClean="0">
                <a:latin typeface="Times New Roman" pitchFamily="18" charset="0"/>
                <a:cs typeface="Times New Roman" pitchFamily="18" charset="0"/>
              </a:rPr>
              <a:t>là</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một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trang</a:t>
            </a:r>
            <a:r>
              <a:rPr lang="en-US" sz="2400" b="1" i="1" dirty="0" smtClean="0">
                <a:latin typeface="Times New Roman" pitchFamily="18" charset="0"/>
                <a:cs typeface="Times New Roman" pitchFamily="18" charset="0"/>
              </a:rPr>
              <a:t> web</a:t>
            </a:r>
            <a:endParaRPr lang="vi-VN" sz="2400" b="1" i="1" dirty="0">
              <a:latin typeface="Times New Roman" pitchFamily="18" charset="0"/>
              <a:cs typeface="Times New Roman" pitchFamily="18" charset="0"/>
            </a:endParaRPr>
          </a:p>
          <a:p>
            <a:pPr>
              <a:defRPr/>
            </a:pPr>
            <a:r>
              <a:rPr lang="en-US" sz="2400" b="1" i="1" dirty="0" smtClean="0">
                <a:latin typeface="Times New Roman" pitchFamily="18" charset="0"/>
                <a:cs typeface="Times New Roman" pitchFamily="18" charset="0"/>
              </a:rPr>
              <a:t>b. </a:t>
            </a:r>
            <a:r>
              <a:rPr lang="en-US" sz="2400" b="1" i="1" dirty="0" err="1" smtClean="0">
                <a:latin typeface="Times New Roman" pitchFamily="18" charset="0"/>
                <a:cs typeface="Times New Roman" pitchFamily="18" charset="0"/>
              </a:rPr>
              <a:t>Trình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duyệt</a:t>
            </a:r>
            <a:r>
              <a:rPr lang="en-US" sz="2400" b="1" i="1" dirty="0" smtClean="0">
                <a:latin typeface="Times New Roman" pitchFamily="18" charset="0"/>
                <a:cs typeface="Times New Roman" pitchFamily="18" charset="0"/>
              </a:rPr>
              <a:t> web </a:t>
            </a:r>
            <a:r>
              <a:rPr lang="en-US" sz="2400" b="1" i="1" dirty="0" err="1" smtClean="0">
                <a:latin typeface="Times New Roman" pitchFamily="18" charset="0"/>
                <a:cs typeface="Times New Roman" pitchFamily="18" charset="0"/>
              </a:rPr>
              <a:t>là</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một</a:t>
            </a:r>
            <a:r>
              <a:rPr lang="en-US" sz="2400" b="1" i="1" dirty="0" smtClean="0">
                <a:latin typeface="Times New Roman" pitchFamily="18" charset="0"/>
                <a:cs typeface="Times New Roman" pitchFamily="18" charset="0"/>
              </a:rPr>
              <a:t> website</a:t>
            </a:r>
          </a:p>
          <a:p>
            <a:pPr>
              <a:defRPr/>
            </a:pPr>
            <a:r>
              <a:rPr lang="en-US" sz="2400" b="1" i="1" dirty="0" smtClean="0">
                <a:latin typeface="Times New Roman" pitchFamily="18" charset="0"/>
                <a:cs typeface="Times New Roman" pitchFamily="18" charset="0"/>
              </a:rPr>
              <a:t>c. </a:t>
            </a:r>
            <a:r>
              <a:rPr lang="en-US" sz="2400" b="1" i="1" dirty="0" err="1" smtClean="0">
                <a:latin typeface="Times New Roman" pitchFamily="18" charset="0"/>
                <a:cs typeface="Times New Roman" pitchFamily="18" charset="0"/>
              </a:rPr>
              <a:t>Trình</a:t>
            </a:r>
            <a:r>
              <a:rPr lang="en-US" sz="2400" b="1" i="1" dirty="0" smtClean="0">
                <a:latin typeface="Times New Roman" pitchFamily="18" charset="0"/>
                <a:cs typeface="Times New Roman" pitchFamily="18" charset="0"/>
              </a:rPr>
              <a:t> </a:t>
            </a:r>
            <a:r>
              <a:rPr lang="en-US" sz="2400" b="1" i="1" dirty="0" err="1">
                <a:latin typeface="Times New Roman" pitchFamily="18" charset="0"/>
                <a:cs typeface="Times New Roman" pitchFamily="18" charset="0"/>
              </a:rPr>
              <a:t>duyệt</a:t>
            </a:r>
            <a:r>
              <a:rPr lang="en-US" sz="2400" b="1" i="1" dirty="0">
                <a:latin typeface="Times New Roman" pitchFamily="18" charset="0"/>
                <a:cs typeface="Times New Roman" pitchFamily="18" charset="0"/>
              </a:rPr>
              <a:t> </a:t>
            </a:r>
            <a:r>
              <a:rPr lang="en-US" sz="2400" b="1" i="1" dirty="0" smtClean="0">
                <a:latin typeface="Times New Roman" pitchFamily="18" charset="0"/>
                <a:cs typeface="Times New Roman" pitchFamily="18" charset="0"/>
              </a:rPr>
              <a:t>web </a:t>
            </a:r>
            <a:r>
              <a:rPr lang="en-US" sz="2400" b="1" i="1" dirty="0" err="1" smtClean="0">
                <a:latin typeface="Times New Roman" pitchFamily="18" charset="0"/>
                <a:cs typeface="Times New Roman" pitchFamily="18" charset="0"/>
              </a:rPr>
              <a:t>là</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một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phần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mềm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ứng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dụng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cho</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phép</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truy</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cập</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thông</a:t>
            </a:r>
            <a:r>
              <a:rPr lang="en-US" sz="2400" b="1" i="1" dirty="0" smtClean="0">
                <a:latin typeface="Times New Roman" pitchFamily="18" charset="0"/>
                <a:cs typeface="Times New Roman" pitchFamily="18" charset="0"/>
              </a:rPr>
              <a:t> tin </a:t>
            </a:r>
            <a:r>
              <a:rPr lang="en-US" sz="2400" b="1" i="1" dirty="0" err="1" smtClean="0">
                <a:latin typeface="Times New Roman" pitchFamily="18" charset="0"/>
                <a:cs typeface="Times New Roman" pitchFamily="18" charset="0"/>
              </a:rPr>
              <a:t>trên</a:t>
            </a:r>
            <a:r>
              <a:rPr lang="en-US" sz="2400" b="1" i="1" dirty="0" smtClean="0">
                <a:latin typeface="Times New Roman" pitchFamily="18" charset="0"/>
                <a:cs typeface="Times New Roman" pitchFamily="18" charset="0"/>
              </a:rPr>
              <a:t> Internet.</a:t>
            </a:r>
            <a:endParaRPr lang="en-US" sz="2400" dirty="0">
              <a:solidFill>
                <a:srgbClr val="008000"/>
              </a:solidFill>
              <a:latin typeface="Arial" panose="020B0604020202020204" pitchFamily="34" charset="0"/>
              <a:cs typeface="Arial" panose="020B0604020202020204" pitchFamily="34" charset="0"/>
            </a:endParaRPr>
          </a:p>
        </p:txBody>
      </p:sp>
      <p:pic>
        <p:nvPicPr>
          <p:cNvPr id="10" name="Picture 2" descr="C:\Users\ADMIN\Desktop\51282172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9391375" y="3362201"/>
            <a:ext cx="3092449" cy="3497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45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dissolve">
                                      <p:cBhvr>
                                        <p:cTn id="10" dur="500"/>
                                        <p:tgtEl>
                                          <p:spTgt spid="1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dissolve">
                                      <p:cBhvr>
                                        <p:cTn id="13" dur="500"/>
                                        <p:tgtEl>
                                          <p:spTgt spid="1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dissolve">
                                      <p:cBhvr>
                                        <p:cTn id="16" dur="500"/>
                                        <p:tgtEl>
                                          <p:spTgt spid="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80">
                                          <p:stCondLst>
                                            <p:cond delay="0"/>
                                          </p:stCondLst>
                                        </p:cTn>
                                        <p:tgtEl>
                                          <p:spTgt spid="11"/>
                                        </p:tgtEl>
                                      </p:cBhvr>
                                    </p:animEffect>
                                    <p:anim calcmode="lin" valueType="num">
                                      <p:cBhvr>
                                        <p:cTn id="3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3" dur="26">
                                          <p:stCondLst>
                                            <p:cond delay="650"/>
                                          </p:stCondLst>
                                        </p:cTn>
                                        <p:tgtEl>
                                          <p:spTgt spid="11"/>
                                        </p:tgtEl>
                                      </p:cBhvr>
                                      <p:to x="100000" y="60000"/>
                                    </p:animScale>
                                    <p:animScale>
                                      <p:cBhvr>
                                        <p:cTn id="44" dur="166" decel="50000">
                                          <p:stCondLst>
                                            <p:cond delay="676"/>
                                          </p:stCondLst>
                                        </p:cTn>
                                        <p:tgtEl>
                                          <p:spTgt spid="11"/>
                                        </p:tgtEl>
                                      </p:cBhvr>
                                      <p:to x="100000" y="100000"/>
                                    </p:animScale>
                                    <p:animScale>
                                      <p:cBhvr>
                                        <p:cTn id="45" dur="26">
                                          <p:stCondLst>
                                            <p:cond delay="1312"/>
                                          </p:stCondLst>
                                        </p:cTn>
                                        <p:tgtEl>
                                          <p:spTgt spid="11"/>
                                        </p:tgtEl>
                                      </p:cBhvr>
                                      <p:to x="100000" y="80000"/>
                                    </p:animScale>
                                    <p:animScale>
                                      <p:cBhvr>
                                        <p:cTn id="46" dur="166" decel="50000">
                                          <p:stCondLst>
                                            <p:cond delay="1338"/>
                                          </p:stCondLst>
                                        </p:cTn>
                                        <p:tgtEl>
                                          <p:spTgt spid="11"/>
                                        </p:tgtEl>
                                      </p:cBhvr>
                                      <p:to x="100000" y="100000"/>
                                    </p:animScale>
                                    <p:animScale>
                                      <p:cBhvr>
                                        <p:cTn id="47" dur="26">
                                          <p:stCondLst>
                                            <p:cond delay="1642"/>
                                          </p:stCondLst>
                                        </p:cTn>
                                        <p:tgtEl>
                                          <p:spTgt spid="11"/>
                                        </p:tgtEl>
                                      </p:cBhvr>
                                      <p:to x="100000" y="90000"/>
                                    </p:animScale>
                                    <p:animScale>
                                      <p:cBhvr>
                                        <p:cTn id="48" dur="166" decel="50000">
                                          <p:stCondLst>
                                            <p:cond delay="1668"/>
                                          </p:stCondLst>
                                        </p:cTn>
                                        <p:tgtEl>
                                          <p:spTgt spid="11"/>
                                        </p:tgtEl>
                                      </p:cBhvr>
                                      <p:to x="100000" y="100000"/>
                                    </p:animScale>
                                    <p:animScale>
                                      <p:cBhvr>
                                        <p:cTn id="49" dur="26">
                                          <p:stCondLst>
                                            <p:cond delay="1808"/>
                                          </p:stCondLst>
                                        </p:cTn>
                                        <p:tgtEl>
                                          <p:spTgt spid="11"/>
                                        </p:tgtEl>
                                      </p:cBhvr>
                                      <p:to x="100000" y="95000"/>
                                    </p:animScale>
                                    <p:animScale>
                                      <p:cBhvr>
                                        <p:cTn id="50" dur="166" decel="50000">
                                          <p:stCondLst>
                                            <p:cond delay="1834"/>
                                          </p:stCondLst>
                                        </p:cTn>
                                        <p:tgtEl>
                                          <p:spTgt spid="11"/>
                                        </p:tgtEl>
                                      </p:cBhvr>
                                      <p:to x="100000" y="100000"/>
                                    </p:animScale>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0"/>
                                        </p:tgtEl>
                                        <p:attrNameLst>
                                          <p:attrName>r</p:attrName>
                                        </p:attrNameLst>
                                      </p:cBhvr>
                                    </p:animRot>
                                    <p:animRot by="-240000">
                                      <p:cBhvr>
                                        <p:cTn id="53" dur="200" fill="hold">
                                          <p:stCondLst>
                                            <p:cond delay="200"/>
                                          </p:stCondLst>
                                        </p:cTn>
                                        <p:tgtEl>
                                          <p:spTgt spid="10"/>
                                        </p:tgtEl>
                                        <p:attrNameLst>
                                          <p:attrName>r</p:attrName>
                                        </p:attrNameLst>
                                      </p:cBhvr>
                                    </p:animRot>
                                    <p:animRot by="240000">
                                      <p:cBhvr>
                                        <p:cTn id="54" dur="200" fill="hold">
                                          <p:stCondLst>
                                            <p:cond delay="400"/>
                                          </p:stCondLst>
                                        </p:cTn>
                                        <p:tgtEl>
                                          <p:spTgt spid="10"/>
                                        </p:tgtEl>
                                        <p:attrNameLst>
                                          <p:attrName>r</p:attrName>
                                        </p:attrNameLst>
                                      </p:cBhvr>
                                    </p:animRot>
                                    <p:animRot by="-240000">
                                      <p:cBhvr>
                                        <p:cTn id="55" dur="200" fill="hold">
                                          <p:stCondLst>
                                            <p:cond delay="600"/>
                                          </p:stCondLst>
                                        </p:cTn>
                                        <p:tgtEl>
                                          <p:spTgt spid="10"/>
                                        </p:tgtEl>
                                        <p:attrNameLst>
                                          <p:attrName>r</p:attrName>
                                        </p:attrNameLst>
                                      </p:cBhvr>
                                    </p:animRot>
                                    <p:animRot by="120000">
                                      <p:cBhvr>
                                        <p:cTn id="5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81"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ết quả hình ảnh cho panda carto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9952383" y="3143829"/>
            <a:ext cx="2280598" cy="33334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50781" y="-123174"/>
            <a:ext cx="8203096" cy="45991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16537" y="1643492"/>
            <a:ext cx="6071584" cy="830997"/>
          </a:xfrm>
          <a:prstGeom prst="rect">
            <a:avLst/>
          </a:prstGeom>
          <a:noFill/>
        </p:spPr>
        <p:txBody>
          <a:bodyPr wrap="square" rtlCol="0">
            <a:spAutoFit/>
          </a:bodyPr>
          <a:lstStyle/>
          <a:p>
            <a:r>
              <a:rPr lang="en-US" sz="4800" dirty="0" smtClean="0">
                <a:solidFill>
                  <a:srgbClr val="FF0000"/>
                </a:solidFill>
                <a:latin typeface="Bahnschrift SemiBold SemiConden" pitchFamily="34" charset="0"/>
              </a:rPr>
              <a:t>   CHÚC MỪNG BẠN NHÉ</a:t>
            </a:r>
            <a:endParaRPr lang="en-US" sz="4800" dirty="0">
              <a:solidFill>
                <a:srgbClr val="FF0000"/>
              </a:solidFill>
              <a:latin typeface="Bahnschrift SemiBold SemiConden" pitchFamily="34" charset="0"/>
            </a:endParaRPr>
          </a:p>
        </p:txBody>
      </p:sp>
      <p:pic>
        <p:nvPicPr>
          <p:cNvPr id="16" name="Picture 2" descr="C:\Users\ADMIN\Desktop\51282172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40981" y="3360422"/>
            <a:ext cx="3092449" cy="3497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32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1528" y="559783"/>
            <a:ext cx="6747163" cy="406572"/>
          </a:xfrm>
        </p:spPr>
        <p:txBody>
          <a:bodyPr numCol="1">
            <a:noAutofit/>
          </a:bodyPr>
          <a:lstStyle/>
          <a:p>
            <a:pPr algn="ctr"/>
            <a:r>
              <a:rPr lang="en-US" sz="3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TÓM TẮT BÀI HỌC </a:t>
            </a:r>
            <a:endParaRPr lang="en-US"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endParaRPr>
          </a:p>
        </p:txBody>
      </p:sp>
      <p:sp>
        <p:nvSpPr>
          <p:cNvPr id="4" name="Chevron 3"/>
          <p:cNvSpPr/>
          <p:nvPr/>
        </p:nvSpPr>
        <p:spPr>
          <a:xfrm>
            <a:off x="768927" y="2743200"/>
            <a:ext cx="633846" cy="40524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308732995"/>
              </p:ext>
            </p:extLst>
          </p:nvPr>
        </p:nvGraphicFramePr>
        <p:xfrm>
          <a:off x="1619481" y="1648687"/>
          <a:ext cx="9228628" cy="243230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9228628"/>
              </a:tblGrid>
              <a:tr h="1672358">
                <a:tc>
                  <a:txBody>
                    <a:bodyPr/>
                    <a:lstStyle/>
                    <a:p>
                      <a:pPr>
                        <a:lnSpc>
                          <a:spcPct val="120000"/>
                        </a:lnSpc>
                      </a:pPr>
                      <a:r>
                        <a:rPr lang="en-US" sz="3200" b="0" i="1" dirty="0" err="1" smtClean="0">
                          <a:solidFill>
                            <a:schemeClr val="tx1"/>
                          </a:solidFill>
                          <a:latin typeface="Times New Roman" panose="02020603050405020304" pitchFamily="18" charset="0"/>
                          <a:cs typeface="Times New Roman" panose="02020603050405020304" pitchFamily="18" charset="0"/>
                        </a:rPr>
                        <a:t>Không</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chỉ</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có</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liên</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kết</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giữa</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các</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trang</a:t>
                      </a:r>
                      <a:r>
                        <a:rPr lang="en-US" sz="3200" b="0" i="1" baseline="0" dirty="0" smtClean="0">
                          <a:solidFill>
                            <a:schemeClr val="tx1"/>
                          </a:solidFill>
                          <a:latin typeface="Times New Roman" panose="02020603050405020304" pitchFamily="18" charset="0"/>
                          <a:cs typeface="Times New Roman" panose="02020603050405020304" pitchFamily="18" charset="0"/>
                        </a:rPr>
                        <a:t> web </a:t>
                      </a:r>
                      <a:r>
                        <a:rPr lang="en-US" sz="3200" b="0" i="1" baseline="0" dirty="0" err="1" smtClean="0">
                          <a:solidFill>
                            <a:schemeClr val="tx1"/>
                          </a:solidFill>
                          <a:latin typeface="Times New Roman" panose="02020603050405020304" pitchFamily="18" charset="0"/>
                          <a:cs typeface="Times New Roman" panose="02020603050405020304" pitchFamily="18" charset="0"/>
                        </a:rPr>
                        <a:t>mà</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còn</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có</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liên</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kết</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giữa</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các</a:t>
                      </a:r>
                      <a:r>
                        <a:rPr lang="en-US" sz="3200" b="0" i="1" baseline="0" dirty="0" smtClean="0">
                          <a:solidFill>
                            <a:schemeClr val="tx1"/>
                          </a:solidFill>
                          <a:latin typeface="Times New Roman" panose="02020603050405020304" pitchFamily="18" charset="0"/>
                          <a:cs typeface="Times New Roman" panose="02020603050405020304" pitchFamily="18" charset="0"/>
                        </a:rPr>
                        <a:t> website </a:t>
                      </a:r>
                      <a:r>
                        <a:rPr lang="en-US" sz="3200" b="0" i="1" baseline="0" dirty="0" err="1" smtClean="0">
                          <a:solidFill>
                            <a:schemeClr val="tx1"/>
                          </a:solidFill>
                          <a:latin typeface="Times New Roman" panose="02020603050405020304" pitchFamily="18" charset="0"/>
                          <a:cs typeface="Times New Roman" panose="02020603050405020304" pitchFamily="18" charset="0"/>
                        </a:rPr>
                        <a:t>tạo</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ra</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mạng</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lưới</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các</a:t>
                      </a:r>
                      <a:r>
                        <a:rPr lang="en-US" sz="3200" b="0" i="1" baseline="0" dirty="0" smtClean="0">
                          <a:solidFill>
                            <a:schemeClr val="tx1"/>
                          </a:solidFill>
                          <a:latin typeface="Times New Roman" panose="02020603050405020304" pitchFamily="18" charset="0"/>
                          <a:cs typeface="Times New Roman" panose="02020603050405020304" pitchFamily="18" charset="0"/>
                        </a:rPr>
                        <a:t> website </a:t>
                      </a:r>
                      <a:r>
                        <a:rPr lang="en-US" sz="3200" b="0" i="1" baseline="0" dirty="0" err="1" smtClean="0">
                          <a:solidFill>
                            <a:schemeClr val="tx1"/>
                          </a:solidFill>
                          <a:latin typeface="Times New Roman" panose="02020603050405020304" pitchFamily="18" charset="0"/>
                          <a:cs typeface="Times New Roman" panose="02020603050405020304" pitchFamily="18" charset="0"/>
                        </a:rPr>
                        <a:t>gọi</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là</a:t>
                      </a:r>
                      <a:r>
                        <a:rPr lang="en-US" sz="3200" b="0" i="1" baseline="0" dirty="0" smtClean="0">
                          <a:solidFill>
                            <a:schemeClr val="tx1"/>
                          </a:solidFill>
                          <a:latin typeface="Times New Roman" panose="02020603050405020304" pitchFamily="18" charset="0"/>
                          <a:cs typeface="Times New Roman" panose="02020603050405020304" pitchFamily="18" charset="0"/>
                        </a:rPr>
                        <a:t> WWW. WWW </a:t>
                      </a:r>
                      <a:r>
                        <a:rPr lang="en-US" sz="3200" b="0" i="1" baseline="0" dirty="0" err="1" smtClean="0">
                          <a:solidFill>
                            <a:schemeClr val="tx1"/>
                          </a:solidFill>
                          <a:latin typeface="Times New Roman" panose="02020603050405020304" pitchFamily="18" charset="0"/>
                          <a:cs typeface="Times New Roman" panose="02020603050405020304" pitchFamily="18" charset="0"/>
                        </a:rPr>
                        <a:t>kết</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nối</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và</a:t>
                      </a:r>
                      <a:r>
                        <a:rPr lang="en-US" sz="3200" b="0" i="1" baseline="0" dirty="0" smtClean="0">
                          <a:solidFill>
                            <a:schemeClr val="tx1"/>
                          </a:solidFill>
                          <a:latin typeface="Times New Roman" panose="02020603050405020304" pitchFamily="18" charset="0"/>
                          <a:cs typeface="Times New Roman" panose="02020603050405020304" pitchFamily="18" charset="0"/>
                        </a:rPr>
                        <a:t> chia </a:t>
                      </a:r>
                      <a:r>
                        <a:rPr lang="en-US" sz="3200" b="0" i="1" baseline="0" dirty="0" err="1" smtClean="0">
                          <a:solidFill>
                            <a:schemeClr val="tx1"/>
                          </a:solidFill>
                          <a:latin typeface="Times New Roman" panose="02020603050405020304" pitchFamily="18" charset="0"/>
                          <a:cs typeface="Times New Roman" panose="02020603050405020304" pitchFamily="18" charset="0"/>
                        </a:rPr>
                        <a:t>sẻ</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các</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nguồn</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thông</a:t>
                      </a:r>
                      <a:r>
                        <a:rPr lang="en-US" sz="3200" b="0" i="1" baseline="0" dirty="0" smtClean="0">
                          <a:solidFill>
                            <a:schemeClr val="tx1"/>
                          </a:solidFill>
                          <a:latin typeface="Times New Roman" panose="02020603050405020304" pitchFamily="18" charset="0"/>
                          <a:cs typeface="Times New Roman" panose="02020603050405020304" pitchFamily="18" charset="0"/>
                        </a:rPr>
                        <a:t> tin </a:t>
                      </a:r>
                      <a:r>
                        <a:rPr lang="en-US" sz="3200" b="0" i="1" baseline="0" dirty="0" err="1" smtClean="0">
                          <a:solidFill>
                            <a:schemeClr val="tx1"/>
                          </a:solidFill>
                          <a:latin typeface="Times New Roman" panose="02020603050405020304" pitchFamily="18" charset="0"/>
                          <a:cs typeface="Times New Roman" panose="02020603050405020304" pitchFamily="18" charset="0"/>
                        </a:rPr>
                        <a:t>trên</a:t>
                      </a:r>
                      <a:r>
                        <a:rPr lang="en-US" sz="3200" b="0" i="1" baseline="0" dirty="0" smtClean="0">
                          <a:solidFill>
                            <a:schemeClr val="tx1"/>
                          </a:solidFill>
                          <a:latin typeface="Times New Roman" panose="02020603050405020304" pitchFamily="18" charset="0"/>
                          <a:cs typeface="Times New Roman" panose="02020603050405020304" pitchFamily="18" charset="0"/>
                        </a:rPr>
                        <a:t> Internet .</a:t>
                      </a:r>
                      <a:endParaRPr lang="en-US" sz="3200" b="0" i="1" dirty="0">
                        <a:solidFill>
                          <a:schemeClr val="tx1"/>
                        </a:solidFill>
                        <a:latin typeface="Times New Roman" panose="02020603050405020304" pitchFamily="18" charset="0"/>
                        <a:cs typeface="Times New Roman" panose="02020603050405020304" pitchFamily="18" charset="0"/>
                      </a:endParaRPr>
                    </a:p>
                  </a:txBody>
                  <a:tcPr>
                    <a:noFill/>
                  </a:tcPr>
                </a:tc>
              </a:tr>
            </a:tbl>
          </a:graphicData>
        </a:graphic>
      </p:graphicFrame>
      <p:sp>
        <p:nvSpPr>
          <p:cNvPr id="6" name="Chevron 5"/>
          <p:cNvSpPr/>
          <p:nvPr/>
        </p:nvSpPr>
        <p:spPr>
          <a:xfrm>
            <a:off x="768927" y="4738285"/>
            <a:ext cx="633846" cy="41979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77895772"/>
              </p:ext>
            </p:extLst>
          </p:nvPr>
        </p:nvGraphicFramePr>
        <p:xfrm>
          <a:off x="1634836" y="4322634"/>
          <a:ext cx="9227128" cy="1066800"/>
        </p:xfrm>
        <a:graphic>
          <a:graphicData uri="http://schemas.openxmlformats.org/drawingml/2006/table">
            <a:tbl>
              <a:tblPr firstRow="1" bandRow="1">
                <a:tableStyleId>{5C22544A-7EE6-4342-B048-85BDC9FD1C3A}</a:tableStyleId>
              </a:tblPr>
              <a:tblGrid>
                <a:gridCol w="9227128"/>
              </a:tblGrid>
              <a:tr h="789709">
                <a:tc>
                  <a:txBody>
                    <a:bodyPr/>
                    <a:lstStyle/>
                    <a:p>
                      <a:r>
                        <a:rPr lang="en-US" sz="3200" b="0" i="1" kern="1200" baseline="0" dirty="0" err="1" smtClean="0">
                          <a:solidFill>
                            <a:schemeClr val="tx1"/>
                          </a:solidFill>
                          <a:latin typeface="Times New Roman" panose="02020603050405020304" pitchFamily="18" charset="0"/>
                          <a:ea typeface="+mn-ea"/>
                          <a:cs typeface="Times New Roman" panose="02020603050405020304" pitchFamily="18" charset="0"/>
                        </a:rPr>
                        <a:t>Trình</a:t>
                      </a:r>
                      <a:r>
                        <a:rPr lang="en-US" sz="3200" b="0" i="1"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b="0" i="1" kern="1200" baseline="0" dirty="0" err="1" smtClean="0">
                          <a:solidFill>
                            <a:schemeClr val="tx1"/>
                          </a:solidFill>
                          <a:latin typeface="Times New Roman" panose="02020603050405020304" pitchFamily="18" charset="0"/>
                          <a:ea typeface="+mn-ea"/>
                          <a:cs typeface="Times New Roman" panose="02020603050405020304" pitchFamily="18" charset="0"/>
                        </a:rPr>
                        <a:t>duyệt</a:t>
                      </a:r>
                      <a:r>
                        <a:rPr lang="en-US" sz="3200" b="0" i="1"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b="0" i="1" kern="1200" baseline="0" dirty="0" err="1" smtClean="0">
                          <a:solidFill>
                            <a:schemeClr val="tx1"/>
                          </a:solidFill>
                          <a:latin typeface="Times New Roman" panose="02020603050405020304" pitchFamily="18" charset="0"/>
                          <a:ea typeface="+mn-ea"/>
                          <a:cs typeface="Times New Roman" panose="02020603050405020304" pitchFamily="18" charset="0"/>
                        </a:rPr>
                        <a:t>là</a:t>
                      </a:r>
                      <a:r>
                        <a:rPr lang="en-US" sz="3200" b="0" i="1"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b="0" i="1" kern="1200" baseline="0" dirty="0" err="1" smtClean="0">
                          <a:solidFill>
                            <a:schemeClr val="tx1"/>
                          </a:solidFill>
                          <a:latin typeface="Times New Roman" panose="02020603050405020304" pitchFamily="18" charset="0"/>
                          <a:ea typeface="+mn-ea"/>
                          <a:cs typeface="Times New Roman" panose="02020603050405020304" pitchFamily="18" charset="0"/>
                        </a:rPr>
                        <a:t>một</a:t>
                      </a:r>
                      <a:r>
                        <a:rPr lang="en-US" sz="3200" b="0" i="1"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b="0" i="1" kern="1200" baseline="0" dirty="0" err="1" smtClean="0">
                          <a:solidFill>
                            <a:schemeClr val="tx1"/>
                          </a:solidFill>
                          <a:latin typeface="Times New Roman" panose="02020603050405020304" pitchFamily="18" charset="0"/>
                          <a:ea typeface="+mn-ea"/>
                          <a:cs typeface="Times New Roman" panose="02020603050405020304" pitchFamily="18" charset="0"/>
                        </a:rPr>
                        <a:t>phần</a:t>
                      </a:r>
                      <a:r>
                        <a:rPr lang="en-US" sz="3200" b="0" i="1"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b="0" i="1" kern="1200" baseline="0" dirty="0" err="1" smtClean="0">
                          <a:solidFill>
                            <a:schemeClr val="tx1"/>
                          </a:solidFill>
                          <a:latin typeface="Times New Roman" panose="02020603050405020304" pitchFamily="18" charset="0"/>
                          <a:ea typeface="+mn-ea"/>
                          <a:cs typeface="Times New Roman" panose="02020603050405020304" pitchFamily="18" charset="0"/>
                        </a:rPr>
                        <a:t>mềm</a:t>
                      </a:r>
                      <a:r>
                        <a:rPr lang="en-US" sz="3200" b="0" i="1"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b="0" i="1" kern="1200" baseline="0" dirty="0" err="1" smtClean="0">
                          <a:solidFill>
                            <a:schemeClr val="tx1"/>
                          </a:solidFill>
                          <a:latin typeface="Times New Roman" panose="02020603050405020304" pitchFamily="18" charset="0"/>
                          <a:ea typeface="+mn-ea"/>
                          <a:cs typeface="Times New Roman" panose="02020603050405020304" pitchFamily="18" charset="0"/>
                        </a:rPr>
                        <a:t>ứng</a:t>
                      </a:r>
                      <a:r>
                        <a:rPr lang="en-US" sz="3200" b="0" i="1"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b="0" i="1" kern="1200" baseline="0" dirty="0" err="1" smtClean="0">
                          <a:solidFill>
                            <a:schemeClr val="tx1"/>
                          </a:solidFill>
                          <a:latin typeface="Times New Roman" panose="02020603050405020304" pitchFamily="18" charset="0"/>
                          <a:ea typeface="+mn-ea"/>
                          <a:cs typeface="Times New Roman" panose="02020603050405020304" pitchFamily="18" charset="0"/>
                        </a:rPr>
                        <a:t>dụng</a:t>
                      </a:r>
                      <a:r>
                        <a:rPr lang="en-US" sz="3200" b="0" i="1"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b="0" i="1" kern="1200" baseline="0" dirty="0" err="1" smtClean="0">
                          <a:solidFill>
                            <a:schemeClr val="tx1"/>
                          </a:solidFill>
                          <a:latin typeface="Times New Roman" panose="02020603050405020304" pitchFamily="18" charset="0"/>
                          <a:ea typeface="+mn-ea"/>
                          <a:cs typeface="Times New Roman" panose="02020603050405020304" pitchFamily="18" charset="0"/>
                        </a:rPr>
                        <a:t>để</a:t>
                      </a:r>
                      <a:r>
                        <a:rPr lang="en-US" sz="3200" b="0" i="1"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b="0" i="1" kern="1200" baseline="0" dirty="0" err="1" smtClean="0">
                          <a:solidFill>
                            <a:schemeClr val="tx1"/>
                          </a:solidFill>
                          <a:latin typeface="Times New Roman" panose="02020603050405020304" pitchFamily="18" charset="0"/>
                          <a:ea typeface="+mn-ea"/>
                          <a:cs typeface="Times New Roman" panose="02020603050405020304" pitchFamily="18" charset="0"/>
                        </a:rPr>
                        <a:t>truy</a:t>
                      </a:r>
                      <a:r>
                        <a:rPr lang="en-US" sz="3200" b="0" i="1"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b="0" i="1" kern="1200" baseline="0" dirty="0" err="1" smtClean="0">
                          <a:solidFill>
                            <a:schemeClr val="tx1"/>
                          </a:solidFill>
                          <a:latin typeface="Times New Roman" panose="02020603050405020304" pitchFamily="18" charset="0"/>
                          <a:ea typeface="+mn-ea"/>
                          <a:cs typeface="Times New Roman" panose="02020603050405020304" pitchFamily="18" charset="0"/>
                        </a:rPr>
                        <a:t>cập</a:t>
                      </a:r>
                      <a:r>
                        <a:rPr lang="en-US" sz="3200" b="0" i="1"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b="0" i="1" kern="1200" baseline="0" dirty="0" err="1" smtClean="0">
                          <a:solidFill>
                            <a:schemeClr val="tx1"/>
                          </a:solidFill>
                          <a:latin typeface="Times New Roman" panose="02020603050405020304" pitchFamily="18" charset="0"/>
                          <a:ea typeface="+mn-ea"/>
                          <a:cs typeface="Times New Roman" panose="02020603050405020304" pitchFamily="18" charset="0"/>
                        </a:rPr>
                        <a:t>và</a:t>
                      </a:r>
                      <a:r>
                        <a:rPr lang="en-US" sz="3200" b="0" i="1"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b="0" i="1" kern="1200" baseline="0" dirty="0" err="1" smtClean="0">
                          <a:solidFill>
                            <a:schemeClr val="tx1"/>
                          </a:solidFill>
                          <a:latin typeface="Times New Roman" panose="02020603050405020304" pitchFamily="18" charset="0"/>
                          <a:ea typeface="+mn-ea"/>
                          <a:cs typeface="Times New Roman" panose="02020603050405020304" pitchFamily="18" charset="0"/>
                        </a:rPr>
                        <a:t>xem</a:t>
                      </a:r>
                      <a:r>
                        <a:rPr lang="en-US" sz="3200" b="0" i="1"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b="0" i="1" kern="1200" baseline="0" dirty="0" err="1" smtClean="0">
                          <a:solidFill>
                            <a:schemeClr val="tx1"/>
                          </a:solidFill>
                          <a:latin typeface="Times New Roman" panose="02020603050405020304" pitchFamily="18" charset="0"/>
                          <a:ea typeface="+mn-ea"/>
                          <a:cs typeface="Times New Roman" panose="02020603050405020304" pitchFamily="18" charset="0"/>
                        </a:rPr>
                        <a:t>nội</a:t>
                      </a:r>
                      <a:r>
                        <a:rPr lang="en-US" sz="3200" b="0" i="1" kern="1200" baseline="0" dirty="0" smtClean="0">
                          <a:solidFill>
                            <a:schemeClr val="tx1"/>
                          </a:solidFill>
                          <a:latin typeface="Times New Roman" panose="02020603050405020304" pitchFamily="18" charset="0"/>
                          <a:ea typeface="+mn-ea"/>
                          <a:cs typeface="Times New Roman" panose="02020603050405020304" pitchFamily="18" charset="0"/>
                        </a:rPr>
                        <a:t> dung </a:t>
                      </a:r>
                      <a:r>
                        <a:rPr lang="en-US" sz="3200" b="0" i="1" baseline="0" dirty="0" smtClean="0">
                          <a:solidFill>
                            <a:schemeClr val="tx1"/>
                          </a:solidFill>
                          <a:latin typeface="Times New Roman" panose="02020603050405020304" pitchFamily="18" charset="0"/>
                          <a:cs typeface="Times New Roman" panose="02020603050405020304" pitchFamily="18" charset="0"/>
                        </a:rPr>
                        <a:t>website .</a:t>
                      </a:r>
                      <a:endParaRPr lang="en-US" sz="3200" b="0" i="1" dirty="0">
                        <a:solidFill>
                          <a:schemeClr val="tx1"/>
                        </a:solidFill>
                        <a:latin typeface="Times New Roman" panose="02020603050405020304" pitchFamily="18" charset="0"/>
                        <a:cs typeface="Times New Roman" panose="02020603050405020304" pitchFamily="18" charset="0"/>
                      </a:endParaRPr>
                    </a:p>
                  </a:txBody>
                  <a:tcPr>
                    <a:noFill/>
                  </a:tcPr>
                </a:tc>
              </a:tr>
            </a:tbl>
          </a:graphicData>
        </a:graphic>
      </p:graphicFrame>
    </p:spTree>
    <p:extLst>
      <p:ext uri="{BB962C8B-B14F-4D97-AF65-F5344CB8AC3E}">
        <p14:creationId xmlns:p14="http://schemas.microsoft.com/office/powerpoint/2010/main" val="406589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par>
                                <p:cTn id="30" presetID="31"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style.rotation</p:attrName>
                                        </p:attrNameLst>
                                      </p:cBhvr>
                                      <p:tavLst>
                                        <p:tav tm="0">
                                          <p:val>
                                            <p:fltVal val="90"/>
                                          </p:val>
                                        </p:tav>
                                        <p:tav tm="100000">
                                          <p:val>
                                            <p:fltVal val="0"/>
                                          </p:val>
                                        </p:tav>
                                      </p:tavLst>
                                    </p:anim>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jpg"/>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2743200" y="1108364"/>
            <a:ext cx="6331528" cy="606136"/>
          </a:xfrm>
        </p:spPr>
        <p:txBody>
          <a:bodyPr numCol="1">
            <a:noAutofit/>
          </a:bodyPr>
          <a:lstStyle/>
          <a:p>
            <a:pPr algn="ctr"/>
            <a:r>
              <a:rPr lang="en-US" sz="3200" b="1" dirty="0" smtClean="0">
                <a:latin typeface="Times New Roman" panose="02020603050405020304" pitchFamily="18" charset="0"/>
                <a:cs typeface="Times New Roman" panose="02020603050405020304" pitchFamily="18" charset="0"/>
              </a:rPr>
              <a:t>HƯỚNG DẪN VỀ NHÀ</a:t>
            </a:r>
            <a:endParaRPr lang="en-US" sz="3200" b="1" dirty="0">
              <a:latin typeface="Times New Roman" panose="02020603050405020304" pitchFamily="18" charset="0"/>
              <a:cs typeface="Times New Roman" panose="02020603050405020304" pitchFamily="18" charset="0"/>
            </a:endParaRPr>
          </a:p>
        </p:txBody>
      </p:sp>
      <p:sp>
        <p:nvSpPr>
          <p:cNvPr id="4" name="Chevron 3"/>
          <p:cNvSpPr/>
          <p:nvPr/>
        </p:nvSpPr>
        <p:spPr>
          <a:xfrm>
            <a:off x="768927" y="2743200"/>
            <a:ext cx="633846" cy="40524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89057331"/>
              </p:ext>
            </p:extLst>
          </p:nvPr>
        </p:nvGraphicFramePr>
        <p:xfrm>
          <a:off x="1619481" y="2531340"/>
          <a:ext cx="9491864" cy="5791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9491864"/>
              </a:tblGrid>
              <a:tr h="370840">
                <a:tc>
                  <a:txBody>
                    <a:bodyPr/>
                    <a:lstStyle/>
                    <a:p>
                      <a:r>
                        <a:rPr lang="en-US" sz="3200" b="0" i="1" dirty="0" err="1" smtClean="0">
                          <a:solidFill>
                            <a:schemeClr val="tx1"/>
                          </a:solidFill>
                          <a:latin typeface="Times New Roman" panose="02020603050405020304" pitchFamily="18" charset="0"/>
                          <a:cs typeface="Times New Roman" panose="02020603050405020304" pitchFamily="18" charset="0"/>
                        </a:rPr>
                        <a:t>Ôn</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tập</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và</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xem</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lại</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kiến</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thức</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đã</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học</a:t>
                      </a:r>
                      <a:r>
                        <a:rPr lang="en-US" sz="3200" b="0" i="1" baseline="0" dirty="0" smtClean="0">
                          <a:solidFill>
                            <a:schemeClr val="tx1"/>
                          </a:solidFill>
                          <a:latin typeface="Times New Roman" panose="02020603050405020304" pitchFamily="18" charset="0"/>
                          <a:cs typeface="Times New Roman" panose="02020603050405020304" pitchFamily="18" charset="0"/>
                        </a:rPr>
                        <a:t> .</a:t>
                      </a:r>
                      <a:endParaRPr lang="en-US" sz="3200" b="0" i="1" dirty="0">
                        <a:solidFill>
                          <a:schemeClr val="tx1"/>
                        </a:solidFill>
                        <a:latin typeface="Times New Roman" panose="02020603050405020304" pitchFamily="18" charset="0"/>
                        <a:cs typeface="Times New Roman" panose="02020603050405020304" pitchFamily="18" charset="0"/>
                      </a:endParaRPr>
                    </a:p>
                  </a:txBody>
                  <a:tcPr>
                    <a:noFill/>
                  </a:tcPr>
                </a:tc>
              </a:tr>
            </a:tbl>
          </a:graphicData>
        </a:graphic>
      </p:graphicFrame>
      <p:sp>
        <p:nvSpPr>
          <p:cNvPr id="6" name="Chevron 5"/>
          <p:cNvSpPr/>
          <p:nvPr/>
        </p:nvSpPr>
        <p:spPr>
          <a:xfrm>
            <a:off x="768927" y="3505190"/>
            <a:ext cx="633846" cy="41979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4140309978"/>
              </p:ext>
            </p:extLst>
          </p:nvPr>
        </p:nvGraphicFramePr>
        <p:xfrm>
          <a:off x="1635412" y="3366640"/>
          <a:ext cx="10237933" cy="579120"/>
        </p:xfrm>
        <a:graphic>
          <a:graphicData uri="http://schemas.openxmlformats.org/drawingml/2006/table">
            <a:tbl>
              <a:tblPr firstRow="1" bandRow="1">
                <a:tableStyleId>{5C22544A-7EE6-4342-B048-85BDC9FD1C3A}</a:tableStyleId>
              </a:tblPr>
              <a:tblGrid>
                <a:gridCol w="10237933"/>
              </a:tblGrid>
              <a:tr h="370840">
                <a:tc>
                  <a:txBody>
                    <a:bodyPr/>
                    <a:lstStyle/>
                    <a:p>
                      <a:r>
                        <a:rPr lang="en-US" sz="3200" b="0" i="1" dirty="0" err="1" smtClean="0">
                          <a:solidFill>
                            <a:schemeClr val="tx1"/>
                          </a:solidFill>
                          <a:latin typeface="Times New Roman" panose="02020603050405020304" pitchFamily="18" charset="0"/>
                          <a:cs typeface="Times New Roman" panose="02020603050405020304" pitchFamily="18" charset="0"/>
                        </a:rPr>
                        <a:t>Chuẩn</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bị</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trước</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nội</a:t>
                      </a:r>
                      <a:r>
                        <a:rPr lang="en-US" sz="3200" b="0" i="1" baseline="0" dirty="0" smtClean="0">
                          <a:solidFill>
                            <a:schemeClr val="tx1"/>
                          </a:solidFill>
                          <a:latin typeface="Times New Roman" panose="02020603050405020304" pitchFamily="18" charset="0"/>
                          <a:cs typeface="Times New Roman" panose="02020603050405020304" pitchFamily="18" charset="0"/>
                        </a:rPr>
                        <a:t> dung </a:t>
                      </a:r>
                      <a:r>
                        <a:rPr lang="en-US" sz="3200" b="0" i="1" baseline="0" dirty="0" err="1" smtClean="0">
                          <a:solidFill>
                            <a:schemeClr val="tx1"/>
                          </a:solidFill>
                          <a:latin typeface="Times New Roman" panose="02020603050405020304" pitchFamily="18" charset="0"/>
                          <a:cs typeface="Times New Roman" panose="02020603050405020304" pitchFamily="18" charset="0"/>
                        </a:rPr>
                        <a:t>bài</a:t>
                      </a:r>
                      <a:r>
                        <a:rPr lang="en-US" sz="3200" b="0" i="1" baseline="0" dirty="0" smtClean="0">
                          <a:solidFill>
                            <a:schemeClr val="tx1"/>
                          </a:solidFill>
                          <a:latin typeface="Times New Roman" panose="02020603050405020304" pitchFamily="18" charset="0"/>
                          <a:cs typeface="Times New Roman" panose="02020603050405020304" pitchFamily="18" charset="0"/>
                        </a:rPr>
                        <a:t> 3 “</a:t>
                      </a:r>
                      <a:r>
                        <a:rPr lang="en-US" sz="3200" b="0" i="1" baseline="0" dirty="0" err="1" smtClean="0">
                          <a:solidFill>
                            <a:schemeClr val="tx1"/>
                          </a:solidFill>
                          <a:latin typeface="Times New Roman" panose="02020603050405020304" pitchFamily="18" charset="0"/>
                          <a:cs typeface="Times New Roman" panose="02020603050405020304" pitchFamily="18" charset="0"/>
                        </a:rPr>
                        <a:t>Giới</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thiệu</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Máy</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tìm</a:t>
                      </a:r>
                      <a:r>
                        <a:rPr lang="en-US" sz="3200" b="0" i="1" baseline="0" dirty="0" smtClean="0">
                          <a:solidFill>
                            <a:schemeClr val="tx1"/>
                          </a:solidFill>
                          <a:latin typeface="Times New Roman" panose="02020603050405020304" pitchFamily="18" charset="0"/>
                          <a:cs typeface="Times New Roman" panose="02020603050405020304" pitchFamily="18" charset="0"/>
                        </a:rPr>
                        <a:t> </a:t>
                      </a:r>
                      <a:r>
                        <a:rPr lang="en-US" sz="3200" b="0" i="1" baseline="0" dirty="0" err="1" smtClean="0">
                          <a:solidFill>
                            <a:schemeClr val="tx1"/>
                          </a:solidFill>
                          <a:latin typeface="Times New Roman" panose="02020603050405020304" pitchFamily="18" charset="0"/>
                          <a:cs typeface="Times New Roman" panose="02020603050405020304" pitchFamily="18" charset="0"/>
                        </a:rPr>
                        <a:t>kiếm</a:t>
                      </a:r>
                      <a:r>
                        <a:rPr lang="en-US" sz="3200" b="0" i="1" baseline="0" dirty="0" smtClean="0">
                          <a:solidFill>
                            <a:schemeClr val="tx1"/>
                          </a:solidFill>
                          <a:latin typeface="Times New Roman" panose="02020603050405020304" pitchFamily="18" charset="0"/>
                          <a:cs typeface="Times New Roman" panose="02020603050405020304" pitchFamily="18" charset="0"/>
                        </a:rPr>
                        <a:t>” </a:t>
                      </a:r>
                      <a:endParaRPr lang="en-US" sz="3200" b="0" i="1" dirty="0">
                        <a:solidFill>
                          <a:schemeClr val="tx1"/>
                        </a:solidFill>
                        <a:latin typeface="Times New Roman" panose="02020603050405020304" pitchFamily="18" charset="0"/>
                        <a:cs typeface="Times New Roman" panose="02020603050405020304" pitchFamily="18" charset="0"/>
                      </a:endParaRPr>
                    </a:p>
                  </a:txBody>
                  <a:tcPr>
                    <a:noFill/>
                  </a:tcPr>
                </a:tc>
              </a:tr>
            </a:tbl>
          </a:graphicData>
        </a:graphic>
      </p:graphicFrame>
      <p:sp>
        <p:nvSpPr>
          <p:cNvPr id="4102" name="AutoShape 6" descr="200 Hình Nền PowerPoint Thuyết Trình Đẹp - Đề án 2020 - Tổng Hợp Chia Sẻ Hình  ảnh, Tranh Vẽ, Biểu Mẫu Trong Lĩnh Vực Giáo Dụ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vi-VN"/>
          </a:p>
        </p:txBody>
      </p:sp>
      <p:sp>
        <p:nvSpPr>
          <p:cNvPr id="4104" name="AutoShape 8" descr="200 Hình Nền PowerPoint Thuyết Trình Đẹp - Đề án 2020 - Tổng Hợp Chia Sẻ Hình  ảnh, Tranh Vẽ, Biểu Mẫu Trong Lĩnh Vực Giáo Dụ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vi-VN"/>
          </a:p>
        </p:txBody>
      </p:sp>
      <p:sp>
        <p:nvSpPr>
          <p:cNvPr id="4106" name="AutoShape 10" descr="Hình nền slide thuyết trình đẹp - quyển sách trên đầ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134998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par>
                                <p:cTn id="31" presetID="3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133426gsfxbpjp44">
            <a:extLst>
              <a:ext uri="{FF2B5EF4-FFF2-40B4-BE49-F238E27FC236}">
                <a16:creationId xmlns="" xmlns:a16="http://schemas.microsoft.com/office/drawing/2014/main" id="{610E6CF2-ACAB-4585-B1E5-047EE679B6B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133426gsfxbpjp44">
            <a:extLst>
              <a:ext uri="{FF2B5EF4-FFF2-40B4-BE49-F238E27FC236}">
                <a16:creationId xmlns="" xmlns:a16="http://schemas.microsoft.com/office/drawing/2014/main" id="{9EFF5396-AA59-418E-B34F-30CDCA72905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2" descr="1707962tj3hg7yh59">
            <a:extLst>
              <a:ext uri="{FF2B5EF4-FFF2-40B4-BE49-F238E27FC236}">
                <a16:creationId xmlns="" xmlns:a16="http://schemas.microsoft.com/office/drawing/2014/main" id="{AE9A3396-C74C-4B98-9A5E-4DB224C3707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8" descr="1181071cimzwdep76">
            <a:extLst>
              <a:ext uri="{FF2B5EF4-FFF2-40B4-BE49-F238E27FC236}">
                <a16:creationId xmlns="" xmlns:a16="http://schemas.microsoft.com/office/drawing/2014/main" id="{4219D9DF-CA71-4C88-8AA1-8EDC8801FBF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1181071cimzwdep76">
            <a:extLst>
              <a:ext uri="{FF2B5EF4-FFF2-40B4-BE49-F238E27FC236}">
                <a16:creationId xmlns="" xmlns:a16="http://schemas.microsoft.com/office/drawing/2014/main" id="{66A86C2A-936D-4F20-A2BA-080902E3C14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descr="1228827kvwbhhiily">
            <a:extLst>
              <a:ext uri="{FF2B5EF4-FFF2-40B4-BE49-F238E27FC236}">
                <a16:creationId xmlns="" xmlns:a16="http://schemas.microsoft.com/office/drawing/2014/main" id="{84AF4A43-59E6-42EC-B471-82BF8C59239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 xmlns:a16="http://schemas.microsoft.com/office/drawing/2014/main" id="{3C8756FD-2D2A-423D-AD8F-39CE3C5C674F}"/>
              </a:ext>
            </a:extLst>
          </p:cNvPr>
          <p:cNvSpPr/>
          <p:nvPr/>
        </p:nvSpPr>
        <p:spPr>
          <a:xfrm>
            <a:off x="2447029" y="1537856"/>
            <a:ext cx="8501122" cy="2923877"/>
          </a:xfrm>
          <a:prstGeom prst="rect">
            <a:avLst/>
          </a:prstGeom>
        </p:spPr>
        <p:txBody>
          <a:bodyPr wrap="square">
            <a:spAutoFit/>
            <a:scene3d>
              <a:camera prst="orthographicFront"/>
              <a:lightRig rig="threePt" dir="t"/>
            </a:scene3d>
            <a:sp3d extrusionH="57150">
              <a:bevelT w="38100" h="38100" prst="angle"/>
            </a:sp3d>
          </a:bodyPr>
          <a:lstStyle/>
          <a:p>
            <a:pPr algn="ctr">
              <a:defRPr/>
            </a:pPr>
            <a:r>
              <a:rPr lang="en-US" altLang="vi-VN" sz="3200" b="1" dirty="0" err="1" smtClean="0">
                <a:ln w="12700">
                  <a:solidFill>
                    <a:srgbClr val="C0504D">
                      <a:lumMod val="75000"/>
                    </a:srgbClr>
                  </a:solidFill>
                  <a:prstDash val="solid"/>
                </a:ln>
                <a:solidFill>
                  <a:srgbClr val="0000EE"/>
                </a:solidFill>
                <a:latin typeface="Times New Roman" panose="02020603050405020304" pitchFamily="18" charset="0"/>
              </a:rPr>
              <a:t>Giờ</a:t>
            </a:r>
            <a:r>
              <a:rPr lang="en-US" altLang="vi-VN" sz="3200" b="1" dirty="0" smtClean="0">
                <a:ln w="12700">
                  <a:solidFill>
                    <a:srgbClr val="C0504D">
                      <a:lumMod val="75000"/>
                    </a:srgbClr>
                  </a:solidFill>
                  <a:prstDash val="solid"/>
                </a:ln>
                <a:solidFill>
                  <a:srgbClr val="0000EE"/>
                </a:solidFill>
                <a:latin typeface="Times New Roman" panose="02020603050405020304" pitchFamily="18" charset="0"/>
              </a:rPr>
              <a:t> </a:t>
            </a:r>
            <a:r>
              <a:rPr lang="en-US" altLang="vi-VN" sz="3200" b="1" dirty="0" err="1" smtClean="0">
                <a:ln w="12700">
                  <a:solidFill>
                    <a:srgbClr val="C0504D">
                      <a:lumMod val="75000"/>
                    </a:srgbClr>
                  </a:solidFill>
                  <a:prstDash val="solid"/>
                </a:ln>
                <a:solidFill>
                  <a:srgbClr val="0000EE"/>
                </a:solidFill>
                <a:latin typeface="Times New Roman" panose="02020603050405020304" pitchFamily="18" charset="0"/>
              </a:rPr>
              <a:t>học</a:t>
            </a:r>
            <a:r>
              <a:rPr lang="en-US" altLang="vi-VN" sz="3200" b="1" dirty="0" smtClean="0">
                <a:ln w="12700">
                  <a:solidFill>
                    <a:srgbClr val="C0504D">
                      <a:lumMod val="75000"/>
                    </a:srgbClr>
                  </a:solidFill>
                  <a:prstDash val="solid"/>
                </a:ln>
                <a:solidFill>
                  <a:srgbClr val="0000EE"/>
                </a:solidFill>
                <a:latin typeface="Times New Roman" panose="02020603050405020304" pitchFamily="18" charset="0"/>
              </a:rPr>
              <a:t> </a:t>
            </a:r>
            <a:r>
              <a:rPr lang="en-US" altLang="vi-VN" sz="3200" b="1" dirty="0" err="1" smtClean="0">
                <a:ln w="12700">
                  <a:solidFill>
                    <a:srgbClr val="C0504D">
                      <a:lumMod val="75000"/>
                    </a:srgbClr>
                  </a:solidFill>
                  <a:prstDash val="solid"/>
                </a:ln>
                <a:solidFill>
                  <a:srgbClr val="0000EE"/>
                </a:solidFill>
                <a:latin typeface="Times New Roman" panose="02020603050405020304" pitchFamily="18" charset="0"/>
              </a:rPr>
              <a:t>kết</a:t>
            </a:r>
            <a:r>
              <a:rPr lang="en-US" altLang="vi-VN" sz="3200" b="1" dirty="0" smtClean="0">
                <a:ln w="12700">
                  <a:solidFill>
                    <a:srgbClr val="C0504D">
                      <a:lumMod val="75000"/>
                    </a:srgbClr>
                  </a:solidFill>
                  <a:prstDash val="solid"/>
                </a:ln>
                <a:solidFill>
                  <a:srgbClr val="0000EE"/>
                </a:solidFill>
                <a:latin typeface="Times New Roman" panose="02020603050405020304" pitchFamily="18" charset="0"/>
              </a:rPr>
              <a:t> </a:t>
            </a:r>
            <a:r>
              <a:rPr lang="en-US" altLang="vi-VN" sz="3200" b="1" dirty="0" err="1" smtClean="0">
                <a:ln w="12700">
                  <a:solidFill>
                    <a:srgbClr val="C0504D">
                      <a:lumMod val="75000"/>
                    </a:srgbClr>
                  </a:solidFill>
                  <a:prstDash val="solid"/>
                </a:ln>
                <a:solidFill>
                  <a:srgbClr val="0000EE"/>
                </a:solidFill>
                <a:latin typeface="Times New Roman" panose="02020603050405020304" pitchFamily="18" charset="0"/>
              </a:rPr>
              <a:t>thúc</a:t>
            </a:r>
            <a:endParaRPr lang="en-US" altLang="vi-VN" sz="3200" b="1" dirty="0" smtClean="0">
              <a:ln w="12700">
                <a:solidFill>
                  <a:srgbClr val="C0504D">
                    <a:lumMod val="75000"/>
                  </a:srgbClr>
                </a:solidFill>
                <a:prstDash val="solid"/>
              </a:ln>
              <a:solidFill>
                <a:srgbClr val="0000EE"/>
              </a:solidFill>
              <a:latin typeface="Times New Roman" panose="02020603050405020304" pitchFamily="18" charset="0"/>
            </a:endParaRPr>
          </a:p>
          <a:p>
            <a:pPr algn="ctr">
              <a:defRPr/>
            </a:pPr>
            <a:endParaRPr lang="en-US" altLang="vi-VN" sz="3200" b="1" dirty="0" smtClean="0">
              <a:ln w="12700">
                <a:solidFill>
                  <a:srgbClr val="C0504D">
                    <a:lumMod val="75000"/>
                  </a:srgbClr>
                </a:solidFill>
                <a:prstDash val="solid"/>
              </a:ln>
              <a:solidFill>
                <a:srgbClr val="0000EE"/>
              </a:solidFill>
              <a:latin typeface="Times New Roman" panose="02020603050405020304" pitchFamily="18" charset="0"/>
            </a:endParaRPr>
          </a:p>
          <a:p>
            <a:pPr algn="ctr">
              <a:defRPr/>
            </a:pPr>
            <a:r>
              <a:rPr lang="en-US" altLang="vi-VN" sz="3200" b="1" dirty="0" smtClean="0">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CHÚC CÁC THẦY CÔ SỨC KHỎE</a:t>
            </a:r>
          </a:p>
          <a:p>
            <a:pPr algn="ctr">
              <a:defRPr/>
            </a:pPr>
            <a:r>
              <a:rPr lang="en-US" altLang="vi-VN" sz="3200" b="1" dirty="0" smtClean="0">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CHÚC CÁC EM HỌC TÔT.</a:t>
            </a:r>
            <a:endParaRPr lang="en-US" altLang="vi-VN" sz="2800" b="1" dirty="0" smtClean="0">
              <a:solidFill>
                <a:srgbClr val="FF3300"/>
              </a:solidFill>
              <a:latin typeface="Times New Roman" pitchFamily="18" charset="0"/>
              <a:cs typeface="Times New Roman" pitchFamily="18" charset="0"/>
            </a:endParaRPr>
          </a:p>
          <a:p>
            <a:pPr algn="ctr">
              <a:defRPr/>
            </a:pPr>
            <a:endParaRPr lang="en-US" sz="2800" b="1" dirty="0">
              <a:ln w="12700">
                <a:solidFill>
                  <a:srgbClr val="C0504D">
                    <a:lumMod val="75000"/>
                  </a:srgbClr>
                </a:solidFill>
                <a:prstDash val="solid"/>
              </a:ln>
              <a:solidFill>
                <a:srgbClr val="FF3300"/>
              </a:solidFill>
              <a:latin typeface="Times New Roman" pitchFamily="18" charset="0"/>
              <a:cs typeface="Times New Roman" pitchFamily="18" charset="0"/>
            </a:endParaRPr>
          </a:p>
          <a:p>
            <a:pPr algn="ctr">
              <a:defRPr/>
            </a:pPr>
            <a:endParaRPr lang="en-US" sz="2800" b="1" dirty="0">
              <a:ln w="12700">
                <a:solidFill>
                  <a:srgbClr val="C0504D">
                    <a:lumMod val="75000"/>
                  </a:srgbClr>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9" name="Oval 6">
            <a:extLst>
              <a:ext uri="{FF2B5EF4-FFF2-40B4-BE49-F238E27FC236}">
                <a16:creationId xmlns="" xmlns:a16="http://schemas.microsoft.com/office/drawing/2014/main" id="{CCEC4684-5998-4D84-AC07-19A94A8E7655}"/>
              </a:ext>
            </a:extLst>
          </p:cNvPr>
          <p:cNvSpPr/>
          <p:nvPr/>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 name="Picture 4">
            <a:extLst>
              <a:ext uri="{FF2B5EF4-FFF2-40B4-BE49-F238E27FC236}">
                <a16:creationId xmlns="" xmlns:a16="http://schemas.microsoft.com/office/drawing/2014/main" id="{A36A5CAA-2539-40D8-9293-FDC2749E6E6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3578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89111"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5689600" y="7271659"/>
            <a:ext cx="8128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8432800" y="7271656"/>
            <a:ext cx="812800" cy="609600"/>
          </a:xfrm>
          <a:prstGeom prst="rect">
            <a:avLst/>
          </a:prstGeom>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1580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par>
                                <p:cTn id="35" presetID="1" presetClass="mediacall" presetSubtype="0" fill="hold" nodeType="withEffect">
                                  <p:stCondLst>
                                    <p:cond delay="0"/>
                                  </p:stCondLst>
                                  <p:childTnLst>
                                    <p:cmd type="call" cmd="playFrom(0.0)">
                                      <p:cBhvr>
                                        <p:cTn id="36" dur="3082" fill="hold"/>
                                        <p:tgtEl>
                                          <p:spTgt spid="3"/>
                                        </p:tgtEl>
                                      </p:cBhvr>
                                    </p:cmd>
                                  </p:childTnLst>
                                </p:cTn>
                              </p:par>
                              <p:par>
                                <p:cTn id="37" presetID="42" presetClass="path" presetSubtype="0" accel="50000" decel="50000" fill="hold" nodeType="withEffect">
                                  <p:stCondLst>
                                    <p:cond delay="0"/>
                                  </p:stCondLst>
                                  <p:childTnLst>
                                    <p:animMotion origin="layout" path="M -0.0125 0.00833 L -0.99661 -0.07986 " pathEditMode="relative" rAng="0" ptsTypes="AA">
                                      <p:cBhvr>
                                        <p:cTn id="38" dur="3000" fill="hold"/>
                                        <p:tgtEl>
                                          <p:spTgt spid="1027"/>
                                        </p:tgtEl>
                                        <p:attrNameLst>
                                          <p:attrName>ppt_x</p:attrName>
                                          <p:attrName>ppt_y</p:attrName>
                                        </p:attrNameLst>
                                      </p:cBhvr>
                                      <p:rCtr x="-49206" y="-4421"/>
                                    </p:animMotion>
                                  </p:childTnLst>
                                </p:cTn>
                              </p:par>
                              <p:par>
                                <p:cTn id="39" presetID="42" presetClass="path" presetSubtype="0" accel="50000" decel="50000" fill="hold" nodeType="withEffect">
                                  <p:stCondLst>
                                    <p:cond delay="0"/>
                                  </p:stCondLst>
                                  <p:childTnLst>
                                    <p:animMotion origin="layout" path="M 0 0 L -0.78542 0.01389 " pathEditMode="relative" rAng="0" ptsTypes="AA">
                                      <p:cBhvr>
                                        <p:cTn id="40" dur="3000" fill="hold"/>
                                        <p:tgtEl>
                                          <p:spTgt spid="1026"/>
                                        </p:tgtEl>
                                        <p:attrNameLst>
                                          <p:attrName>ppt_x</p:attrName>
                                          <p:attrName>ppt_y</p:attrName>
                                        </p:attrNameLst>
                                      </p:cBhvr>
                                      <p:rCtr x="-39271" y="69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 y="-19050"/>
            <a:ext cx="122682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80901" y="9337"/>
            <a:ext cx="12357099" cy="6917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1072" y="5695392"/>
            <a:ext cx="1643784"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689600" y="7010397"/>
            <a:ext cx="8128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7757" y="4326391"/>
            <a:ext cx="1698899"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7213593" y="7010398"/>
            <a:ext cx="812800" cy="609600"/>
          </a:xfrm>
          <a:prstGeom prst="rect">
            <a:avLst/>
          </a:prstGeom>
        </p:spPr>
      </p:pic>
      <p:sp>
        <p:nvSpPr>
          <p:cNvPr id="11" name="Rectangle 10"/>
          <p:cNvSpPr/>
          <p:nvPr/>
        </p:nvSpPr>
        <p:spPr>
          <a:xfrm>
            <a:off x="937180" y="-28570"/>
            <a:ext cx="10535708" cy="392907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rgbClr val="FF0000"/>
                </a:solidFill>
                <a:latin typeface="Times New Roman" panose="02020603050405020304" pitchFamily="18" charset="0"/>
                <a:cs typeface="Times New Roman" panose="02020603050405020304" pitchFamily="18" charset="0"/>
              </a:rPr>
              <a:t>Câu</a:t>
            </a:r>
            <a:r>
              <a:rPr lang="en-US" sz="3200" dirty="0" smtClean="0">
                <a:solidFill>
                  <a:srgbClr val="FF0000"/>
                </a:solidFill>
                <a:latin typeface="Times New Roman" panose="02020603050405020304" pitchFamily="18" charset="0"/>
                <a:cs typeface="Times New Roman" panose="02020603050405020304" pitchFamily="18" charset="0"/>
              </a:rPr>
              <a:t> 1. </a:t>
            </a: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các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câu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sau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đây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câu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nào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đúng</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smtClean="0">
              <a:solidFill>
                <a:srgbClr val="002060"/>
              </a:solidFill>
              <a:latin typeface="Times New Roman" panose="02020603050405020304" pitchFamily="18" charset="0"/>
              <a:cs typeface="Times New Roman" panose="02020603050405020304" pitchFamily="18" charset="0"/>
            </a:endParaRPr>
          </a:p>
          <a:p>
            <a:pPr marL="514350" indent="-514350">
              <a:lnSpc>
                <a:spcPct val="150000"/>
              </a:lnSpc>
              <a:spcBef>
                <a:spcPts val="400"/>
              </a:spcBef>
              <a:spcAft>
                <a:spcPts val="400"/>
              </a:spcAft>
              <a:buAutoNum type="alphaUcPeriod"/>
            </a:pPr>
            <a:r>
              <a:rPr lang="en-US" sz="3200" dirty="0" err="1" smtClean="0">
                <a:solidFill>
                  <a:srgbClr val="002060"/>
                </a:solidFill>
                <a:latin typeface="Times New Roman" panose="02020603050405020304" pitchFamily="18" charset="0"/>
                <a:cs typeface="Times New Roman" panose="02020603050405020304" pitchFamily="18" charset="0"/>
              </a:rPr>
              <a:t>Các</a:t>
            </a:r>
            <a:r>
              <a:rPr lang="en-US" sz="3200" dirty="0" smtClean="0">
                <a:solidFill>
                  <a:srgbClr val="002060"/>
                </a:solidFill>
                <a:latin typeface="Times New Roman" panose="02020603050405020304" pitchFamily="18" charset="0"/>
                <a:cs typeface="Times New Roman" panose="02020603050405020304" pitchFamily="18" charset="0"/>
              </a:rPr>
              <a:t> website </a:t>
            </a:r>
            <a:r>
              <a:rPr lang="en-US" sz="3200" dirty="0" err="1" smtClean="0">
                <a:solidFill>
                  <a:srgbClr val="002060"/>
                </a:solidFill>
                <a:latin typeface="Times New Roman" panose="02020603050405020304" pitchFamily="18" charset="0"/>
                <a:cs typeface="Times New Roman" panose="02020603050405020304" pitchFamily="18" charset="0"/>
              </a:rPr>
              <a:t>khác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nhau</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có</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thể</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có</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chung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địa</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chỉ</a:t>
            </a:r>
            <a:r>
              <a:rPr lang="en-US" sz="3200" dirty="0" smtClean="0">
                <a:solidFill>
                  <a:srgbClr val="002060"/>
                </a:solidFill>
                <a:latin typeface="Times New Roman" panose="02020603050405020304" pitchFamily="18" charset="0"/>
                <a:cs typeface="Times New Roman" panose="02020603050405020304" pitchFamily="18" charset="0"/>
              </a:rPr>
              <a:t> website</a:t>
            </a:r>
          </a:p>
          <a:p>
            <a:pPr marL="514350" indent="-514350">
              <a:spcBef>
                <a:spcPts val="400"/>
              </a:spcBef>
              <a:spcAft>
                <a:spcPts val="400"/>
              </a:spcAft>
              <a:buAutoNum type="alphaUcPeriod"/>
            </a:pPr>
            <a:r>
              <a:rPr lang="en-US" sz="3200" dirty="0" err="1" smtClean="0">
                <a:solidFill>
                  <a:srgbClr val="002060"/>
                </a:solidFill>
                <a:latin typeface="Times New Roman" panose="02020603050405020304" pitchFamily="18" charset="0"/>
                <a:cs typeface="Times New Roman" panose="02020603050405020304" pitchFamily="18" charset="0"/>
              </a:rPr>
              <a:t>Các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văn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bản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đưa</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vào</a:t>
            </a:r>
            <a:r>
              <a:rPr lang="en-US" sz="3200" dirty="0" smtClean="0">
                <a:solidFill>
                  <a:srgbClr val="002060"/>
                </a:solidFill>
                <a:latin typeface="Times New Roman" panose="02020603050405020304" pitchFamily="18" charset="0"/>
                <a:cs typeface="Times New Roman" panose="02020603050405020304" pitchFamily="18" charset="0"/>
              </a:rPr>
              <a:t> website </a:t>
            </a:r>
            <a:r>
              <a:rPr lang="en-US" sz="3200" dirty="0" err="1" smtClean="0">
                <a:solidFill>
                  <a:srgbClr val="002060"/>
                </a:solidFill>
                <a:latin typeface="Times New Roman" panose="02020603050405020304" pitchFamily="18" charset="0"/>
                <a:cs typeface="Times New Roman" panose="02020603050405020304" pitchFamily="18" charset="0"/>
              </a:rPr>
              <a:t>phải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không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có</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dấu</a:t>
            </a:r>
            <a:r>
              <a:rPr lang="en-US" sz="3200" dirty="0" smtClean="0">
                <a:solidFill>
                  <a:srgbClr val="002060"/>
                </a:solidFill>
                <a:latin typeface="Times New Roman" panose="02020603050405020304" pitchFamily="18" charset="0"/>
                <a:cs typeface="Times New Roman" panose="02020603050405020304" pitchFamily="18" charset="0"/>
              </a:rPr>
              <a:t>. </a:t>
            </a:r>
          </a:p>
          <a:p>
            <a:pPr marL="514350" indent="-514350">
              <a:spcBef>
                <a:spcPts val="400"/>
              </a:spcBef>
              <a:spcAft>
                <a:spcPts val="400"/>
              </a:spcAft>
              <a:buAutoNum type="alphaUcPeriod"/>
            </a:pPr>
            <a:r>
              <a:rPr lang="en-US" sz="3200" dirty="0" err="1" smtClean="0">
                <a:solidFill>
                  <a:srgbClr val="002060"/>
                </a:solidFill>
                <a:latin typeface="Times New Roman" panose="02020603050405020304" pitchFamily="18" charset="0"/>
                <a:cs typeface="Times New Roman" panose="02020603050405020304" pitchFamily="18" charset="0"/>
              </a:rPr>
              <a:t>Thông</a:t>
            </a:r>
            <a:r>
              <a:rPr lang="en-US" sz="3200" dirty="0" smtClean="0">
                <a:solidFill>
                  <a:srgbClr val="002060"/>
                </a:solidFill>
                <a:latin typeface="Times New Roman" panose="02020603050405020304" pitchFamily="18" charset="0"/>
                <a:cs typeface="Times New Roman" panose="02020603050405020304" pitchFamily="18" charset="0"/>
              </a:rPr>
              <a:t> tin </a:t>
            </a:r>
            <a:r>
              <a:rPr lang="en-US" sz="3200" dirty="0" err="1" smtClean="0">
                <a:solidFill>
                  <a:srgbClr val="002060"/>
                </a:solidFill>
                <a:latin typeface="Times New Roman" panose="02020603050405020304" pitchFamily="18" charset="0"/>
                <a:cs typeface="Times New Roman" panose="02020603050405020304" pitchFamily="18" charset="0"/>
              </a:rPr>
              <a:t>trên</a:t>
            </a:r>
            <a:r>
              <a:rPr lang="en-US" sz="3200" dirty="0" smtClean="0">
                <a:solidFill>
                  <a:srgbClr val="002060"/>
                </a:solidFill>
                <a:latin typeface="Times New Roman" panose="02020603050405020304" pitchFamily="18" charset="0"/>
                <a:cs typeface="Times New Roman" panose="02020603050405020304" pitchFamily="18" charset="0"/>
              </a:rPr>
              <a:t> website </a:t>
            </a:r>
            <a:r>
              <a:rPr lang="en-US" sz="3200" dirty="0" err="1" smtClean="0">
                <a:solidFill>
                  <a:srgbClr val="002060"/>
                </a:solidFill>
                <a:latin typeface="Times New Roman" panose="02020603050405020304" pitchFamily="18" charset="0"/>
                <a:cs typeface="Times New Roman" panose="02020603050405020304" pitchFamily="18" charset="0"/>
              </a:rPr>
              <a:t>chỉ</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có</a:t>
            </a:r>
            <a:r>
              <a:rPr lang="en-US" sz="3200" dirty="0" smtClean="0">
                <a:solidFill>
                  <a:srgbClr val="002060"/>
                </a:solidFill>
                <a:latin typeface="Times New Roman" panose="02020603050405020304" pitchFamily="18" charset="0"/>
                <a:cs typeface="Times New Roman" panose="02020603050405020304" pitchFamily="18" charset="0"/>
              </a:rPr>
              <a:t> ở </a:t>
            </a:r>
            <a:r>
              <a:rPr lang="en-US" sz="3200" dirty="0" err="1" smtClean="0">
                <a:solidFill>
                  <a:srgbClr val="002060"/>
                </a:solidFill>
                <a:latin typeface="Times New Roman" panose="02020603050405020304" pitchFamily="18" charset="0"/>
                <a:cs typeface="Times New Roman" panose="02020603050405020304" pitchFamily="18" charset="0"/>
              </a:rPr>
              <a:t>dạng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văn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bản</a:t>
            </a:r>
            <a:endParaRPr lang="en-US" sz="3200" dirty="0" smtClean="0">
              <a:solidFill>
                <a:srgbClr val="002060"/>
              </a:solidFill>
              <a:latin typeface="Times New Roman" panose="02020603050405020304" pitchFamily="18" charset="0"/>
              <a:cs typeface="Times New Roman" panose="02020603050405020304" pitchFamily="18" charset="0"/>
            </a:endParaRPr>
          </a:p>
          <a:p>
            <a:pPr marL="514350" indent="-514350">
              <a:spcBef>
                <a:spcPts val="400"/>
              </a:spcBef>
              <a:spcAft>
                <a:spcPts val="400"/>
              </a:spcAft>
              <a:buAutoNum type="alphaUcPeriod"/>
            </a:pPr>
            <a:r>
              <a:rPr lang="en-US" sz="3200" dirty="0" err="1" smtClean="0">
                <a:solidFill>
                  <a:srgbClr val="002060"/>
                </a:solidFill>
                <a:latin typeface="Times New Roman" panose="02020603050405020304" pitchFamily="18" charset="0"/>
                <a:cs typeface="Times New Roman" panose="02020603050405020304" pitchFamily="18" charset="0"/>
              </a:rPr>
              <a:t>Các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trang</a:t>
            </a:r>
            <a:r>
              <a:rPr lang="en-US" sz="3200" dirty="0" smtClean="0">
                <a:solidFill>
                  <a:srgbClr val="002060"/>
                </a:solidFill>
                <a:latin typeface="Times New Roman" panose="02020603050405020304" pitchFamily="18" charset="0"/>
                <a:cs typeface="Times New Roman" panose="02020603050405020304" pitchFamily="18" charset="0"/>
              </a:rPr>
              <a:t> web </a:t>
            </a:r>
            <a:r>
              <a:rPr lang="en-US" sz="3200" dirty="0" err="1" smtClean="0">
                <a:solidFill>
                  <a:srgbClr val="002060"/>
                </a:solidFill>
                <a:latin typeface="Times New Roman" panose="02020603050405020304" pitchFamily="18" charset="0"/>
                <a:cs typeface="Times New Roman" panose="02020603050405020304" pitchFamily="18" charset="0"/>
              </a:rPr>
              <a:t>khác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nhau</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trong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cùng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một</a:t>
            </a:r>
            <a:r>
              <a:rPr lang="en-US" sz="3200" dirty="0" smtClean="0">
                <a:solidFill>
                  <a:srgbClr val="002060"/>
                </a:solidFill>
                <a:latin typeface="Times New Roman" panose="02020603050405020304" pitchFamily="18" charset="0"/>
                <a:cs typeface="Times New Roman" panose="02020603050405020304" pitchFamily="18" charset="0"/>
              </a:rPr>
              <a:t> website </a:t>
            </a:r>
            <a:r>
              <a:rPr lang="en-US" sz="3200" dirty="0" err="1" smtClean="0">
                <a:solidFill>
                  <a:srgbClr val="002060"/>
                </a:solidFill>
                <a:latin typeface="Times New Roman" panose="02020603050405020304" pitchFamily="18" charset="0"/>
                <a:cs typeface="Times New Roman" panose="02020603050405020304" pitchFamily="18" charset="0"/>
              </a:rPr>
              <a:t>sẽ</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có</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một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phần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địa</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chỉ</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giống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nhau</a:t>
            </a:r>
            <a:endParaRPr lang="en-US" sz="3200" dirty="0" smtClean="0">
              <a:solidFill>
                <a:srgbClr val="00206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805767" y="3797138"/>
            <a:ext cx="3638021" cy="12463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rgbClr val="0070C0"/>
                </a:solidFill>
                <a:latin typeface="Times New Roman" panose="02020603050405020304" pitchFamily="18" charset="0"/>
                <a:cs typeface="Times New Roman" panose="02020603050405020304" pitchFamily="18" charset="0"/>
              </a:rPr>
              <a:t>Đáp</a:t>
            </a:r>
            <a:r>
              <a:rPr lang="en-US" sz="3600" dirty="0" smtClean="0">
                <a:solidFill>
                  <a:srgbClr val="0070C0"/>
                </a:solidFill>
                <a:latin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cs typeface="Times New Roman" panose="02020603050405020304" pitchFamily="18" charset="0"/>
              </a:rPr>
              <a:t>án</a:t>
            </a:r>
            <a:r>
              <a:rPr lang="en-US" sz="3600" dirty="0" smtClean="0">
                <a:solidFill>
                  <a:srgbClr val="0070C0"/>
                </a:solidFill>
                <a:latin typeface="Times New Roman" panose="02020603050405020304" pitchFamily="18" charset="0"/>
                <a:cs typeface="Times New Roman" panose="02020603050405020304" pitchFamily="18" charset="0"/>
              </a:rPr>
              <a:t>: </a:t>
            </a:r>
            <a:r>
              <a:rPr lang="en-US" sz="3600" b="1" dirty="0" smtClean="0">
                <a:solidFill>
                  <a:srgbClr val="0070C0"/>
                </a:solidFill>
                <a:latin typeface="Times New Roman" panose="02020603050405020304" pitchFamily="18" charset="0"/>
                <a:cs typeface="Times New Roman" panose="02020603050405020304" pitchFamily="18" charset="0"/>
              </a:rPr>
              <a:t>D</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 presetClass="mediacall" presetSubtype="0" fill="hold" nodeType="withEffect">
                                  <p:stCondLst>
                                    <p:cond delay="0"/>
                                  </p:stCondLst>
                                  <p:childTnLst>
                                    <p:cmd type="call" cmd="playFrom(0.0)">
                                      <p:cBhvr>
                                        <p:cTn id="41" dur="3082" fill="hold"/>
                                        <p:tgtEl>
                                          <p:spTgt spid="6"/>
                                        </p:tgtEl>
                                      </p:cBhvr>
                                    </p:cmd>
                                  </p:childTnLst>
                                </p:cTn>
                              </p:par>
                              <p:par>
                                <p:cTn id="42" presetID="35" presetClass="path" presetSubtype="0" accel="50000" decel="50000" fill="hold" nodeType="withEffect">
                                  <p:stCondLst>
                                    <p:cond delay="0"/>
                                  </p:stCondLst>
                                  <p:childTnLst>
                                    <p:animMotion origin="layout" path="M -0.00938 0.01366 L -0.75105 0.01644 " pathEditMode="relative" rAng="0" ptsTypes="AA">
                                      <p:cBhvr>
                                        <p:cTn id="43" dur="3000" fill="hold"/>
                                        <p:tgtEl>
                                          <p:spTgt spid="2051"/>
                                        </p:tgtEl>
                                        <p:attrNameLst>
                                          <p:attrName>ppt_x</p:attrName>
                                          <p:attrName>ppt_y</p:attrName>
                                        </p:attrNameLst>
                                      </p:cBhvr>
                                      <p:rCtr x="-37083" y="139"/>
                                    </p:animMotion>
                                  </p:childTnLst>
                                </p:cTn>
                              </p:par>
                              <p:par>
                                <p:cTn id="44" presetID="35" presetClass="path" presetSubtype="0" accel="50000" decel="50000" fill="hold" nodeType="withEffect">
                                  <p:stCondLst>
                                    <p:cond delay="0"/>
                                  </p:stCondLst>
                                  <p:childTnLst>
                                    <p:animMotion origin="layout" path="M -0.00729 -0.00024 L -1.01562 0.0081 " pathEditMode="relative" rAng="0" ptsTypes="AA">
                                      <p:cBhvr>
                                        <p:cTn id="45" dur="3000" fill="hold"/>
                                        <p:tgtEl>
                                          <p:spTgt spid="2050"/>
                                        </p:tgtEl>
                                        <p:attrNameLst>
                                          <p:attrName>ppt_x</p:attrName>
                                          <p:attrName>ppt_y</p:attrName>
                                        </p:attrNameLst>
                                      </p:cBhvr>
                                      <p:rCtr x="-50417" y="417"/>
                                    </p:animMotion>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6"/>
                </p:tgtEl>
              </p:cMediaNode>
            </p:audio>
          </p:childTnLst>
        </p:cTn>
      </p:par>
    </p:tnLst>
    <p:bldLst>
      <p:bldP spid="11" grpId="0" animBg="1"/>
      <p:bldP spid="11"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71200" y="28575"/>
            <a:ext cx="13817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200" y="0"/>
            <a:ext cx="13766800" cy="691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1661" y="5638460"/>
            <a:ext cx="993787"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689600" y="7010399"/>
            <a:ext cx="8128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7757" y="4326391"/>
            <a:ext cx="1698899"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7082965" y="6977740"/>
            <a:ext cx="812800" cy="609600"/>
          </a:xfrm>
          <a:prstGeom prst="rect">
            <a:avLst/>
          </a:prstGeom>
        </p:spPr>
      </p:pic>
      <p:sp>
        <p:nvSpPr>
          <p:cNvPr id="13" name="Rectangle 12"/>
          <p:cNvSpPr/>
          <p:nvPr/>
        </p:nvSpPr>
        <p:spPr>
          <a:xfrm>
            <a:off x="2078036" y="64099"/>
            <a:ext cx="8351839" cy="283626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400"/>
              </a:spcBef>
              <a:spcAft>
                <a:spcPts val="400"/>
              </a:spcAft>
            </a:pPr>
            <a:r>
              <a:rPr lang="en-US" sz="3200" dirty="0" err="1" smtClean="0">
                <a:solidFill>
                  <a:srgbClr val="FF0000"/>
                </a:solidFill>
                <a:latin typeface="Times New Roman" panose="02020603050405020304" pitchFamily="18" charset="0"/>
                <a:cs typeface="Times New Roman" panose="02020603050405020304" pitchFamily="18" charset="0"/>
              </a:rPr>
              <a:t>Câu</a:t>
            </a:r>
            <a:r>
              <a:rPr lang="en-US" sz="3200" dirty="0" smtClean="0">
                <a:solidFill>
                  <a:srgbClr val="FF0000"/>
                </a:solidFill>
                <a:latin typeface="Times New Roman" panose="02020603050405020304" pitchFamily="18" charset="0"/>
                <a:cs typeface="Times New Roman" panose="02020603050405020304" pitchFamily="18" charset="0"/>
              </a:rPr>
              <a:t> 2. </a:t>
            </a: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các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câu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sau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đây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câu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nào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đúng</a:t>
            </a:r>
            <a:r>
              <a:rPr lang="en-US" sz="3200" dirty="0" smtClean="0">
                <a:solidFill>
                  <a:srgbClr val="FF0000"/>
                </a:solidFill>
                <a:latin typeface="Times New Roman" panose="02020603050405020304" pitchFamily="18" charset="0"/>
                <a:cs typeface="Times New Roman" panose="02020603050405020304" pitchFamily="18" charset="0"/>
              </a:rPr>
              <a:t>.</a:t>
            </a:r>
          </a:p>
          <a:p>
            <a:pPr marL="514350" indent="-514350">
              <a:spcBef>
                <a:spcPts val="400"/>
              </a:spcBef>
              <a:spcAft>
                <a:spcPts val="400"/>
              </a:spcAft>
              <a:buAutoNum type="alphaUcPeriod"/>
            </a:pPr>
            <a:r>
              <a:rPr lang="en-US" sz="3200" dirty="0" smtClean="0">
                <a:solidFill>
                  <a:srgbClr val="002060"/>
                </a:solidFill>
                <a:latin typeface="Times New Roman" panose="02020603050405020304" pitchFamily="18" charset="0"/>
                <a:cs typeface="Times New Roman" panose="02020603050405020304" pitchFamily="18" charset="0"/>
              </a:rPr>
              <a:t>Website </a:t>
            </a:r>
            <a:r>
              <a:rPr lang="en-US" sz="3200" dirty="0" err="1" smtClean="0">
                <a:solidFill>
                  <a:srgbClr val="002060"/>
                </a:solidFill>
                <a:latin typeface="Times New Roman" panose="02020603050405020304" pitchFamily="18" charset="0"/>
                <a:cs typeface="Times New Roman" panose="02020603050405020304" pitchFamily="18" charset="0"/>
              </a:rPr>
              <a:t>là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một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trang</a:t>
            </a:r>
            <a:r>
              <a:rPr lang="en-US" sz="3200" dirty="0" smtClean="0">
                <a:solidFill>
                  <a:srgbClr val="002060"/>
                </a:solidFill>
                <a:latin typeface="Times New Roman" panose="02020603050405020304" pitchFamily="18" charset="0"/>
                <a:cs typeface="Times New Roman" panose="02020603050405020304" pitchFamily="18" charset="0"/>
              </a:rPr>
              <a:t> web </a:t>
            </a:r>
          </a:p>
          <a:p>
            <a:pPr marL="514350" indent="-514350">
              <a:spcBef>
                <a:spcPts val="400"/>
              </a:spcBef>
              <a:spcAft>
                <a:spcPts val="400"/>
              </a:spcAft>
              <a:buAutoNum type="alphaUcPeriod"/>
            </a:pPr>
            <a:r>
              <a:rPr lang="en-US" sz="3200" dirty="0" err="1" smtClean="0">
                <a:solidFill>
                  <a:srgbClr val="002060"/>
                </a:solidFill>
                <a:latin typeface="Times New Roman" panose="02020603050405020304" pitchFamily="18" charset="0"/>
                <a:cs typeface="Times New Roman" panose="02020603050405020304" pitchFamily="18" charset="0"/>
              </a:rPr>
              <a:t>Một</a:t>
            </a:r>
            <a:r>
              <a:rPr lang="en-US" sz="3200" dirty="0" smtClean="0">
                <a:solidFill>
                  <a:srgbClr val="002060"/>
                </a:solidFill>
                <a:latin typeface="Times New Roman" panose="02020603050405020304" pitchFamily="18" charset="0"/>
                <a:cs typeface="Times New Roman" panose="02020603050405020304" pitchFamily="18" charset="0"/>
              </a:rPr>
              <a:t> website </a:t>
            </a:r>
            <a:r>
              <a:rPr lang="en-US" sz="3200" dirty="0" err="1" smtClean="0">
                <a:solidFill>
                  <a:srgbClr val="002060"/>
                </a:solidFill>
                <a:latin typeface="Times New Roman" panose="02020603050405020304" pitchFamily="18" charset="0"/>
                <a:cs typeface="Times New Roman" panose="02020603050405020304" pitchFamily="18" charset="0"/>
              </a:rPr>
              <a:t>chỉ</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có</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thể</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có</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một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trang</a:t>
            </a:r>
            <a:r>
              <a:rPr lang="en-US" sz="3200" dirty="0" smtClean="0">
                <a:solidFill>
                  <a:srgbClr val="002060"/>
                </a:solidFill>
                <a:latin typeface="Times New Roman" panose="02020603050405020304" pitchFamily="18" charset="0"/>
                <a:cs typeface="Times New Roman" panose="02020603050405020304" pitchFamily="18" charset="0"/>
              </a:rPr>
              <a:t> web</a:t>
            </a:r>
          </a:p>
          <a:p>
            <a:pPr marL="514350" indent="-514350">
              <a:spcBef>
                <a:spcPts val="400"/>
              </a:spcBef>
              <a:spcAft>
                <a:spcPts val="400"/>
              </a:spcAft>
              <a:buAutoNum type="alphaUcPeriod"/>
            </a:pPr>
            <a:r>
              <a:rPr lang="en-US" sz="3200" dirty="0" err="1" smtClean="0">
                <a:solidFill>
                  <a:srgbClr val="002060"/>
                </a:solidFill>
                <a:latin typeface="Times New Roman" panose="02020603050405020304" pitchFamily="18" charset="0"/>
                <a:cs typeface="Times New Roman" panose="02020603050405020304" pitchFamily="18" charset="0"/>
              </a:rPr>
              <a:t>Mỗi</a:t>
            </a:r>
            <a:r>
              <a:rPr lang="en-US" sz="3200" dirty="0" smtClean="0">
                <a:solidFill>
                  <a:srgbClr val="002060"/>
                </a:solidFill>
                <a:latin typeface="Times New Roman" panose="02020603050405020304" pitchFamily="18" charset="0"/>
                <a:cs typeface="Times New Roman" panose="02020603050405020304" pitchFamily="18" charset="0"/>
              </a:rPr>
              <a:t> website </a:t>
            </a:r>
            <a:r>
              <a:rPr lang="en-US" sz="3200" dirty="0" err="1" smtClean="0">
                <a:solidFill>
                  <a:srgbClr val="002060"/>
                </a:solidFill>
                <a:latin typeface="Times New Roman" panose="02020603050405020304" pitchFamily="18" charset="0"/>
                <a:cs typeface="Times New Roman" panose="02020603050405020304" pitchFamily="18" charset="0"/>
              </a:rPr>
              <a:t>có</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một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địa</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chỉ</a:t>
            </a:r>
            <a:r>
              <a:rPr lang="en-US" sz="3200" dirty="0" smtClean="0">
                <a:solidFill>
                  <a:srgbClr val="002060"/>
                </a:solidFill>
                <a:latin typeface="Times New Roman" panose="02020603050405020304" pitchFamily="18" charset="0"/>
                <a:cs typeface="Times New Roman" panose="02020603050405020304" pitchFamily="18" charset="0"/>
              </a:rPr>
              <a:t> website </a:t>
            </a:r>
            <a:r>
              <a:rPr lang="en-US" sz="3200" dirty="0" err="1" smtClean="0">
                <a:solidFill>
                  <a:srgbClr val="002060"/>
                </a:solidFill>
                <a:latin typeface="Times New Roman" panose="02020603050405020304" pitchFamily="18" charset="0"/>
                <a:cs typeface="Times New Roman" panose="02020603050405020304" pitchFamily="18" charset="0"/>
              </a:rPr>
              <a:t>riêng</a:t>
            </a:r>
            <a:endParaRPr lang="en-US" sz="3200" dirty="0" smtClean="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4314826" y="2945448"/>
            <a:ext cx="3357562" cy="121222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70C0"/>
                </a:solidFill>
                <a:latin typeface="Times New Roman" panose="02020603050405020304" pitchFamily="18" charset="0"/>
                <a:cs typeface="Times New Roman" panose="02020603050405020304" pitchFamily="18" charset="0"/>
              </a:rPr>
              <a:t>Đáp</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án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b="1" dirty="0" smtClean="0">
                <a:solidFill>
                  <a:srgbClr val="0070C0"/>
                </a:solidFill>
                <a:latin typeface="Times New Roman" panose="02020603050405020304" pitchFamily="18" charset="0"/>
                <a:cs typeface="Times New Roman" panose="02020603050405020304" pitchFamily="18" charset="0"/>
              </a:rPr>
              <a:t>C </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8"/>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 presetClass="mediacall" presetSubtype="0" fill="hold" nodeType="withEffect">
                                  <p:stCondLst>
                                    <p:cond delay="0"/>
                                  </p:stCondLst>
                                  <p:childTnLst>
                                    <p:cmd type="call" cmd="playFrom(0.0)">
                                      <p:cBhvr>
                                        <p:cTn id="41" dur="3082" fill="hold"/>
                                        <p:tgtEl>
                                          <p:spTgt spid="9"/>
                                        </p:tgtEl>
                                      </p:cBhvr>
                                    </p:cmd>
                                  </p:childTnLst>
                                </p:cTn>
                              </p:par>
                              <p:par>
                                <p:cTn id="42" presetID="35" presetClass="path" presetSubtype="0" accel="50000" decel="50000" fill="hold" nodeType="withEffect">
                                  <p:stCondLst>
                                    <p:cond delay="0"/>
                                  </p:stCondLst>
                                  <p:childTnLst>
                                    <p:animMotion origin="layout" path="M 0 2.22222E-6 L -1.125 0.01805 " pathEditMode="relative" rAng="0" ptsTypes="AA">
                                      <p:cBhvr>
                                        <p:cTn id="43" dur="3000" fill="hold"/>
                                        <p:tgtEl>
                                          <p:spTgt spid="3074"/>
                                        </p:tgtEl>
                                        <p:attrNameLst>
                                          <p:attrName>ppt_x</p:attrName>
                                          <p:attrName>ppt_y</p:attrName>
                                        </p:attrNameLst>
                                      </p:cBhvr>
                                      <p:rCtr x="-56250" y="903"/>
                                    </p:animMotion>
                                  </p:childTnLst>
                                </p:cTn>
                              </p:par>
                              <p:par>
                                <p:cTn id="44" presetID="35" presetClass="path" presetSubtype="0" accel="50000" decel="50000" fill="hold" nodeType="withEffect">
                                  <p:stCondLst>
                                    <p:cond delay="0"/>
                                  </p:stCondLst>
                                  <p:childTnLst>
                                    <p:animMotion origin="layout" path="M 0.025 0.00278 L -0.99375 -0.00139 " pathEditMode="relative" rAng="0" ptsTypes="AA">
                                      <p:cBhvr>
                                        <p:cTn id="45" dur="3000" fill="hold"/>
                                        <p:tgtEl>
                                          <p:spTgt spid="2050"/>
                                        </p:tgtEl>
                                        <p:attrNameLst>
                                          <p:attrName>ppt_x</p:attrName>
                                          <p:attrName>ppt_y</p:attrName>
                                        </p:attrNameLst>
                                      </p:cBhvr>
                                      <p:rCtr x="-50937" y="-208"/>
                                    </p:animMotion>
                                  </p:childTnLst>
                                </p:cTn>
                              </p:par>
                            </p:childTnLst>
                          </p:cTn>
                        </p:par>
                      </p:childTnLst>
                    </p:cTn>
                  </p:par>
                </p:childTnLst>
              </p:cTn>
              <p:nextCondLst>
                <p:cond evt="onClick" delay="0">
                  <p:tgtEl>
                    <p:spTgt spid="7"/>
                  </p:tgtEl>
                </p:cond>
              </p:nextCondLst>
            </p:seq>
            <p:audio>
              <p:cMediaNode vol="80000">
                <p:cTn id="46" fill="hold" display="0">
                  <p:stCondLst>
                    <p:cond delay="indefinite"/>
                  </p:stCondLst>
                  <p:endCondLst>
                    <p:cond evt="onStopAudio" delay="0">
                      <p:tgtEl>
                        <p:sldTgt/>
                      </p:tgtEl>
                    </p:cond>
                  </p:endCondLst>
                </p:cTn>
                <p:tgtEl>
                  <p:spTgt spid="8"/>
                </p:tgtEl>
              </p:cMediaNode>
            </p:audio>
            <p:audio>
              <p:cMediaNode vol="80000">
                <p:cTn id="47" fill="hold" display="0">
                  <p:stCondLst>
                    <p:cond delay="indefinite"/>
                  </p:stCondLst>
                  <p:endCondLst>
                    <p:cond evt="onStopAudio" delay="0">
                      <p:tgtEl>
                        <p:sldTgt/>
                      </p:tgtEl>
                    </p:cond>
                  </p:endCondLst>
                </p:cTn>
                <p:tgtEl>
                  <p:spTgt spid="9"/>
                </p:tgtEl>
              </p:cMediaNode>
            </p:audio>
          </p:childTnLst>
        </p:cTn>
      </p:par>
    </p:tnLst>
    <p:bldLst>
      <p:bldP spid="13" grpId="0" animBg="1"/>
      <p:bldP spid="13" grpId="1"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53900" y="-9525"/>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9694" y="5579500"/>
            <a:ext cx="1231227"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94422" y="5013261"/>
            <a:ext cx="836633"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85886" y="5440873"/>
            <a:ext cx="861025" cy="1103841"/>
          </a:xfrm>
          <a:prstGeom prst="rect">
            <a:avLst/>
          </a:prstGeom>
        </p:spPr>
      </p:pic>
      <p:sp>
        <p:nvSpPr>
          <p:cNvPr id="14" name="Wave 13"/>
          <p:cNvSpPr/>
          <p:nvPr/>
        </p:nvSpPr>
        <p:spPr>
          <a:xfrm>
            <a:off x="1398496" y="2767012"/>
            <a:ext cx="510988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282569" y="4714569"/>
            <a:ext cx="1102504"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5689600" y="7173685"/>
            <a:ext cx="8128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17757" y="4326391"/>
            <a:ext cx="1698899"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cstate="print"/>
          <a:stretch>
            <a:fillRect/>
          </a:stretch>
        </p:blipFill>
        <p:spPr>
          <a:xfrm>
            <a:off x="6684127" y="7212951"/>
            <a:ext cx="8128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cstate="print"/>
          <a:stretch>
            <a:fillRect/>
          </a:stretch>
        </p:blipFill>
        <p:spPr>
          <a:xfrm>
            <a:off x="4608859" y="7212951"/>
            <a:ext cx="812800" cy="609600"/>
          </a:xfrm>
          <a:prstGeom prst="rect">
            <a:avLst/>
          </a:prstGeom>
        </p:spPr>
      </p:pic>
      <p:sp>
        <p:nvSpPr>
          <p:cNvPr id="17" name="Rectangle 16"/>
          <p:cNvSpPr/>
          <p:nvPr/>
        </p:nvSpPr>
        <p:spPr>
          <a:xfrm>
            <a:off x="1649413" y="128586"/>
            <a:ext cx="1005205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rgbClr val="FF0000"/>
              </a:solidFill>
              <a:latin typeface="Times New Roman" panose="02020603050405020304" pitchFamily="18" charset="0"/>
              <a:cs typeface="Times New Roman" panose="02020603050405020304" pitchFamily="18" charset="0"/>
            </a:endParaRPr>
          </a:p>
          <a:p>
            <a:pPr algn="ctr"/>
            <a:endParaRPr lang="en-US" sz="3200" dirty="0" smtClean="0">
              <a:solidFill>
                <a:srgbClr val="FF0000"/>
              </a:solidFill>
              <a:latin typeface="Times New Roman" panose="02020603050405020304" pitchFamily="18" charset="0"/>
              <a:cs typeface="Times New Roman" panose="02020603050405020304" pitchFamily="18" charset="0"/>
            </a:endParaRPr>
          </a:p>
          <a:p>
            <a:pPr algn="ctr"/>
            <a:endParaRPr lang="en-US" sz="3200" dirty="0" smtClean="0">
              <a:solidFill>
                <a:srgbClr val="FF0000"/>
              </a:solidFill>
              <a:latin typeface="Times New Roman" panose="02020603050405020304" pitchFamily="18" charset="0"/>
              <a:cs typeface="Times New Roman" panose="02020603050405020304" pitchFamily="18" charset="0"/>
            </a:endParaRPr>
          </a:p>
          <a:p>
            <a:pPr algn="ctr"/>
            <a:endParaRPr lang="en-US" sz="3200" dirty="0" smtClean="0">
              <a:solidFill>
                <a:srgbClr val="FF0000"/>
              </a:solidFill>
              <a:latin typeface="Times New Roman" panose="02020603050405020304" pitchFamily="18" charset="0"/>
              <a:cs typeface="Times New Roman" panose="02020603050405020304" pitchFamily="18" charset="0"/>
            </a:endParaRPr>
          </a:p>
          <a:p>
            <a:pPr algn="ctr"/>
            <a:endParaRPr lang="en-US" sz="3200" dirty="0" smtClean="0">
              <a:solidFill>
                <a:srgbClr val="FF0000"/>
              </a:solidFill>
              <a:latin typeface="Times New Roman" panose="02020603050405020304" pitchFamily="18" charset="0"/>
              <a:cs typeface="Times New Roman" panose="02020603050405020304" pitchFamily="18" charset="0"/>
            </a:endParaRPr>
          </a:p>
          <a:p>
            <a:pPr algn="ctr"/>
            <a:endParaRPr lang="en-US" sz="3200" dirty="0" smtClean="0">
              <a:solidFill>
                <a:srgbClr val="FF0000"/>
              </a:solidFill>
              <a:latin typeface="Times New Roman" panose="02020603050405020304" pitchFamily="18" charset="0"/>
              <a:cs typeface="Times New Roman" panose="02020603050405020304" pitchFamily="18" charset="0"/>
            </a:endParaRPr>
          </a:p>
          <a:p>
            <a:pPr algn="ctr"/>
            <a:r>
              <a:rPr lang="en-US" sz="3200" dirty="0" err="1" smtClean="0">
                <a:solidFill>
                  <a:srgbClr val="FF0000"/>
                </a:solidFill>
                <a:latin typeface="Times New Roman" panose="02020603050405020304" pitchFamily="18" charset="0"/>
                <a:cs typeface="Times New Roman" panose="02020603050405020304" pitchFamily="18" charset="0"/>
              </a:rPr>
              <a:t>Câu</a:t>
            </a:r>
            <a:r>
              <a:rPr lang="en-US" sz="3200" dirty="0" smtClean="0">
                <a:solidFill>
                  <a:srgbClr val="FF0000"/>
                </a:solidFill>
                <a:latin typeface="Times New Roman" panose="02020603050405020304" pitchFamily="18" charset="0"/>
                <a:cs typeface="Times New Roman" panose="02020603050405020304" pitchFamily="18" charset="0"/>
              </a:rPr>
              <a:t> 3: Đ</a:t>
            </a:r>
            <a:r>
              <a:rPr lang="fr-FR" sz="3200" dirty="0" smtClean="0">
                <a:solidFill>
                  <a:srgbClr val="FF0000"/>
                </a:solidFill>
                <a:latin typeface="Times New Roman" pitchFamily="18" charset="0"/>
                <a:cs typeface="Times New Roman" pitchFamily="18" charset="0"/>
              </a:rPr>
              <a:t>ể </a:t>
            </a:r>
            <a:r>
              <a:rPr lang="fr-FR" sz="3200" dirty="0" err="1" smtClean="0">
                <a:solidFill>
                  <a:srgbClr val="FF0000"/>
                </a:solidFill>
                <a:latin typeface="Times New Roman" pitchFamily="18" charset="0"/>
                <a:cs typeface="Times New Roman" pitchFamily="18" charset="0"/>
              </a:rPr>
              <a:t>truy</a:t>
            </a:r>
            <a:r>
              <a:rPr lang="fr-FR" sz="3200" dirty="0" smtClean="0">
                <a:solidFill>
                  <a:srgbClr val="FF0000"/>
                </a:solidFill>
                <a:latin typeface="Times New Roman" pitchFamily="18" charset="0"/>
                <a:cs typeface="Times New Roman" pitchFamily="18" charset="0"/>
              </a:rPr>
              <a:t> </a:t>
            </a:r>
            <a:r>
              <a:rPr lang="fr-FR" sz="3200" dirty="0" err="1" smtClean="0">
                <a:solidFill>
                  <a:srgbClr val="FF0000"/>
                </a:solidFill>
                <a:latin typeface="Times New Roman" pitchFamily="18" charset="0"/>
                <a:cs typeface="Times New Roman" pitchFamily="18" charset="0"/>
              </a:rPr>
              <a:t>cập</a:t>
            </a:r>
            <a:r>
              <a:rPr lang="fr-FR" sz="3200" dirty="0" smtClean="0">
                <a:solidFill>
                  <a:srgbClr val="FF0000"/>
                </a:solidFill>
                <a:latin typeface="Times New Roman" pitchFamily="18" charset="0"/>
                <a:cs typeface="Times New Roman" pitchFamily="18" charset="0"/>
              </a:rPr>
              <a:t> </a:t>
            </a:r>
            <a:r>
              <a:rPr lang="fr-FR" sz="3200" dirty="0" err="1" smtClean="0">
                <a:solidFill>
                  <a:srgbClr val="FF0000"/>
                </a:solidFill>
                <a:latin typeface="Times New Roman" pitchFamily="18" charset="0"/>
                <a:cs typeface="Times New Roman" pitchFamily="18" charset="0"/>
              </a:rPr>
              <a:t>trang</a:t>
            </a:r>
            <a:r>
              <a:rPr lang="fr-FR" sz="3200" dirty="0" smtClean="0">
                <a:solidFill>
                  <a:srgbClr val="FF0000"/>
                </a:solidFill>
                <a:latin typeface="Times New Roman" pitchFamily="18" charset="0"/>
                <a:cs typeface="Times New Roman" pitchFamily="18" charset="0"/>
              </a:rPr>
              <a:t> web </a:t>
            </a:r>
            <a:r>
              <a:rPr lang="fr-FR" sz="3200" dirty="0" err="1" smtClean="0">
                <a:solidFill>
                  <a:srgbClr val="FF0000"/>
                </a:solidFill>
                <a:latin typeface="Times New Roman" pitchFamily="18" charset="0"/>
                <a:cs typeface="Times New Roman" pitchFamily="18" charset="0"/>
              </a:rPr>
              <a:t>cần</a:t>
            </a:r>
            <a:r>
              <a:rPr lang="fr-FR" sz="3200" dirty="0" smtClean="0">
                <a:solidFill>
                  <a:srgbClr val="FF0000"/>
                </a:solidFill>
                <a:latin typeface="Times New Roman" pitchFamily="18" charset="0"/>
                <a:cs typeface="Times New Roman" pitchFamily="18" charset="0"/>
              </a:rPr>
              <a:t> </a:t>
            </a:r>
            <a:r>
              <a:rPr lang="fr-FR" sz="3200" dirty="0" err="1" smtClean="0">
                <a:solidFill>
                  <a:srgbClr val="FF0000"/>
                </a:solidFill>
                <a:latin typeface="Times New Roman" pitchFamily="18" charset="0"/>
                <a:cs typeface="Times New Roman" pitchFamily="18" charset="0"/>
              </a:rPr>
              <a:t>phần</a:t>
            </a:r>
            <a:r>
              <a:rPr lang="fr-FR" sz="3200" dirty="0" smtClean="0">
                <a:solidFill>
                  <a:srgbClr val="FF0000"/>
                </a:solidFill>
                <a:latin typeface="Times New Roman" pitchFamily="18" charset="0"/>
                <a:cs typeface="Times New Roman" pitchFamily="18" charset="0"/>
              </a:rPr>
              <a:t> </a:t>
            </a:r>
            <a:r>
              <a:rPr lang="fr-FR" sz="3200" dirty="0" err="1" smtClean="0">
                <a:solidFill>
                  <a:srgbClr val="FF0000"/>
                </a:solidFill>
                <a:latin typeface="Times New Roman" pitchFamily="18" charset="0"/>
                <a:cs typeface="Times New Roman" pitchFamily="18" charset="0"/>
              </a:rPr>
              <a:t>mềm</a:t>
            </a:r>
            <a:r>
              <a:rPr lang="fr-FR" sz="3200" dirty="0" smtClean="0">
                <a:solidFill>
                  <a:srgbClr val="FF0000"/>
                </a:solidFill>
                <a:latin typeface="Times New Roman" pitchFamily="18" charset="0"/>
                <a:cs typeface="Times New Roman" pitchFamily="18" charset="0"/>
              </a:rPr>
              <a:t> </a:t>
            </a:r>
            <a:r>
              <a:rPr lang="fr-FR" sz="3200" dirty="0" err="1" smtClean="0">
                <a:solidFill>
                  <a:srgbClr val="FF0000"/>
                </a:solidFill>
                <a:latin typeface="Times New Roman" pitchFamily="18" charset="0"/>
                <a:cs typeface="Times New Roman" pitchFamily="18" charset="0"/>
              </a:rPr>
              <a:t>nào</a:t>
            </a:r>
            <a:r>
              <a:rPr lang="fr-FR" sz="3200" dirty="0" smtClean="0">
                <a:solidFill>
                  <a:srgbClr val="FF0000"/>
                </a:solidFill>
                <a:latin typeface="Times New Roman" pitchFamily="18" charset="0"/>
                <a:cs typeface="Times New Roman" pitchFamily="18" charset="0"/>
              </a:rPr>
              <a:t>?</a:t>
            </a:r>
          </a:p>
          <a:p>
            <a:pPr marL="514350" lvl="0" indent="-514350" algn="ctr">
              <a:buAutoNum type="alphaUcPeriod"/>
            </a:pPr>
            <a:r>
              <a:rPr lang="fr-FR" sz="3200" dirty="0" err="1" smtClean="0">
                <a:solidFill>
                  <a:srgbClr val="000000"/>
                </a:solidFill>
                <a:latin typeface="Times New Roman" pitchFamily="18" charset="0"/>
                <a:ea typeface="Arial" pitchFamily="34" charset="0"/>
                <a:cs typeface="Times New Roman" pitchFamily="18" charset="0"/>
              </a:rPr>
              <a:t>Tìm</a:t>
            </a:r>
            <a:r>
              <a:rPr lang="fr-FR" sz="3200" dirty="0" smtClean="0">
                <a:solidFill>
                  <a:srgbClr val="000000"/>
                </a:solidFill>
                <a:latin typeface="Times New Roman" pitchFamily="18" charset="0"/>
                <a:ea typeface="Arial" pitchFamily="34" charset="0"/>
                <a:cs typeface="Times New Roman" pitchFamily="18" charset="0"/>
              </a:rPr>
              <a:t> </a:t>
            </a:r>
            <a:r>
              <a:rPr lang="fr-FR" sz="3200" dirty="0" err="1" smtClean="0">
                <a:solidFill>
                  <a:srgbClr val="000000"/>
                </a:solidFill>
                <a:latin typeface="Times New Roman" pitchFamily="18" charset="0"/>
                <a:ea typeface="Arial" pitchFamily="34" charset="0"/>
                <a:cs typeface="Times New Roman" pitchFamily="18" charset="0"/>
              </a:rPr>
              <a:t>kiếm</a:t>
            </a:r>
            <a:r>
              <a:rPr lang="fr-FR" sz="3200" dirty="0" smtClean="0">
                <a:solidFill>
                  <a:srgbClr val="000000"/>
                </a:solidFill>
                <a:latin typeface="Times New Roman" pitchFamily="18" charset="0"/>
                <a:ea typeface="Arial" pitchFamily="34" charset="0"/>
                <a:cs typeface="Times New Roman" pitchFamily="18" charset="0"/>
              </a:rPr>
              <a:t>		</a:t>
            </a:r>
            <a:r>
              <a:rPr lang="en-US" sz="3200" dirty="0" smtClean="0">
                <a:solidFill>
                  <a:srgbClr val="002060"/>
                </a:solidFill>
                <a:latin typeface="Times New Roman" panose="02020603050405020304" pitchFamily="18" charset="0"/>
                <a:cs typeface="Times New Roman" panose="02020603050405020304" pitchFamily="18" charset="0"/>
              </a:rPr>
              <a:t>B. </a:t>
            </a:r>
            <a:r>
              <a:rPr lang="fr-FR" sz="3200" dirty="0" err="1" smtClean="0">
                <a:solidFill>
                  <a:srgbClr val="000000"/>
                </a:solidFill>
                <a:latin typeface="Times New Roman" pitchFamily="18" charset="0"/>
                <a:ea typeface="Arial" pitchFamily="34" charset="0"/>
                <a:cs typeface="Times New Roman" pitchFamily="18" charset="0"/>
              </a:rPr>
              <a:t>Cốc</a:t>
            </a:r>
            <a:r>
              <a:rPr lang="fr-FR" sz="3200" dirty="0" smtClean="0">
                <a:solidFill>
                  <a:srgbClr val="000000"/>
                </a:solidFill>
                <a:latin typeface="Times New Roman" pitchFamily="18" charset="0"/>
                <a:ea typeface="Arial" pitchFamily="34" charset="0"/>
                <a:cs typeface="Times New Roman" pitchFamily="18" charset="0"/>
              </a:rPr>
              <a:t> </a:t>
            </a:r>
            <a:r>
              <a:rPr lang="fr-FR" sz="3200" dirty="0" err="1" smtClean="0">
                <a:solidFill>
                  <a:srgbClr val="000000"/>
                </a:solidFill>
                <a:latin typeface="Times New Roman" pitchFamily="18" charset="0"/>
                <a:ea typeface="Arial" pitchFamily="34" charset="0"/>
                <a:cs typeface="Times New Roman" pitchFamily="18" charset="0"/>
              </a:rPr>
              <a:t>cốc</a:t>
            </a:r>
            <a:endParaRPr lang="fr-FR" sz="3200" dirty="0" smtClean="0">
              <a:solidFill>
                <a:srgbClr val="000000"/>
              </a:solidFill>
              <a:latin typeface="Times New Roman" pitchFamily="18" charset="0"/>
              <a:ea typeface="Arial" pitchFamily="34" charset="0"/>
              <a:cs typeface="Times New Roman" pitchFamily="18" charset="0"/>
            </a:endParaRPr>
          </a:p>
          <a:p>
            <a:pPr marL="514350" lvl="0" indent="-514350">
              <a:tabLst>
                <a:tab pos="2243138" algn="l"/>
                <a:tab pos="5915025" algn="l"/>
              </a:tabLst>
            </a:pP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smtClean="0">
                <a:solidFill>
                  <a:srgbClr val="002060"/>
                </a:solidFill>
                <a:latin typeface="Times New Roman" panose="02020603050405020304" pitchFamily="18" charset="0"/>
                <a:cs typeface="Times New Roman" panose="02020603050405020304" pitchFamily="18" charset="0"/>
              </a:rPr>
              <a:t>	C</a:t>
            </a:r>
            <a:r>
              <a:rPr lang="en-US" sz="3200" dirty="0" smtClean="0">
                <a:solidFill>
                  <a:srgbClr val="002060"/>
                </a:solidFill>
                <a:latin typeface="Times New Roman" panose="02020603050405020304" pitchFamily="18" charset="0"/>
                <a:cs typeface="Times New Roman" panose="02020603050405020304" pitchFamily="18" charset="0"/>
              </a:rPr>
              <a:t>. </a:t>
            </a:r>
            <a:r>
              <a:rPr lang="fr-FR" sz="3200" dirty="0" smtClean="0">
                <a:solidFill>
                  <a:srgbClr val="000000"/>
                </a:solidFill>
                <a:latin typeface="Times New Roman" pitchFamily="18" charset="0"/>
                <a:ea typeface="Arial" pitchFamily="34" charset="0"/>
                <a:cs typeface="Times New Roman" pitchFamily="18" charset="0"/>
              </a:rPr>
              <a:t>Word 	</a:t>
            </a:r>
            <a:r>
              <a:rPr lang="en-US" sz="3200" dirty="0" smtClean="0">
                <a:solidFill>
                  <a:srgbClr val="002060"/>
                </a:solidFill>
                <a:latin typeface="Times New Roman" panose="02020603050405020304" pitchFamily="18" charset="0"/>
                <a:cs typeface="Times New Roman" panose="02020603050405020304" pitchFamily="18" charset="0"/>
              </a:rPr>
              <a:t>D. </a:t>
            </a:r>
            <a:r>
              <a:rPr lang="fr-FR" sz="3200" dirty="0" smtClean="0">
                <a:solidFill>
                  <a:srgbClr val="000000"/>
                </a:solidFill>
                <a:latin typeface="Times New Roman" pitchFamily="18" charset="0"/>
                <a:ea typeface="Arial" pitchFamily="34" charset="0"/>
                <a:cs typeface="Times New Roman" pitchFamily="18" charset="0"/>
              </a:rPr>
              <a:t>Excel</a:t>
            </a:r>
            <a:endParaRPr lang="en-US" sz="3200" dirty="0" smtClean="0">
              <a:solidFill>
                <a:srgbClr val="002060"/>
              </a:solidFill>
              <a:latin typeface="Times New Roman" panose="02020603050405020304" pitchFamily="18" charset="0"/>
              <a:cs typeface="Times New Roman" panose="02020603050405020304" pitchFamily="18" charset="0"/>
            </a:endParaRPr>
          </a:p>
          <a:p>
            <a:pPr algn="just"/>
            <a:endParaRPr lang="en-US" sz="4000" dirty="0" smtClean="0">
              <a:solidFill>
                <a:srgbClr val="002060"/>
              </a:solidFill>
              <a:latin typeface="Times New Roman" panose="02020603050405020304" pitchFamily="18" charset="0"/>
              <a:cs typeface="Times New Roman" panose="02020603050405020304" pitchFamily="18" charset="0"/>
            </a:endParaRPr>
          </a:p>
          <a:p>
            <a:pPr lvl="0" algn="just"/>
            <a:endParaRPr lang="en-US" sz="4000" dirty="0" smtClean="0">
              <a:solidFill>
                <a:srgbClr val="002060"/>
              </a:solidFill>
              <a:latin typeface="Times New Roman" panose="02020603050405020304" pitchFamily="18" charset="0"/>
              <a:cs typeface="Times New Roman" panose="02020603050405020304" pitchFamily="18" charset="0"/>
            </a:endParaRPr>
          </a:p>
          <a:p>
            <a:pPr algn="just"/>
            <a:endParaRPr lang="fr-FR" sz="4000" dirty="0" smtClean="0">
              <a:solidFill>
                <a:schemeClr val="tx1"/>
              </a:solidFill>
              <a:latin typeface="Times New Roman" pitchFamily="18" charset="0"/>
              <a:cs typeface="Times New Roman" pitchFamily="18" charset="0"/>
            </a:endParaRPr>
          </a:p>
          <a:p>
            <a:pPr algn="ctr"/>
            <a:endParaRPr lang="fr-FR" sz="3200" dirty="0" smtClean="0">
              <a:solidFill>
                <a:srgbClr val="FF0000"/>
              </a:solidFill>
              <a:latin typeface="Times New Roman" pitchFamily="18" charset="0"/>
              <a:cs typeface="Times New Roman" pitchFamily="18" charset="0"/>
            </a:endParaRPr>
          </a:p>
          <a:p>
            <a:pPr algn="ctr"/>
            <a:endParaRPr lang="fr-FR" sz="4000" dirty="0" smtClean="0">
              <a:solidFill>
                <a:srgbClr val="FF0000"/>
              </a:solidFill>
              <a:latin typeface="Times New Roman" pitchFamily="18" charset="0"/>
              <a:cs typeface="Times New Roman" pitchFamily="18" charset="0"/>
            </a:endParaRPr>
          </a:p>
        </p:txBody>
      </p:sp>
      <p:sp>
        <p:nvSpPr>
          <p:cNvPr id="18" name="Rectangle 17"/>
          <p:cNvSpPr/>
          <p:nvPr/>
        </p:nvSpPr>
        <p:spPr>
          <a:xfrm>
            <a:off x="4814878" y="2143124"/>
            <a:ext cx="3643313" cy="138588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70C0"/>
                </a:solidFill>
                <a:latin typeface="Times New Roman" panose="02020603050405020304" pitchFamily="18" charset="0"/>
                <a:cs typeface="Times New Roman" panose="02020603050405020304" pitchFamily="18" charset="0"/>
              </a:rPr>
              <a:t>Đáp</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án</a:t>
            </a:r>
            <a:r>
              <a:rPr lang="en-US" sz="3200" dirty="0" smtClean="0">
                <a:solidFill>
                  <a:srgbClr val="0070C0"/>
                </a:solidFill>
                <a:latin typeface="Times New Roman" panose="02020603050405020304" pitchFamily="18" charset="0"/>
                <a:cs typeface="Times New Roman" panose="02020603050405020304" pitchFamily="18" charset="0"/>
              </a:rPr>
              <a:t>: B</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par>
                                <p:cTn id="25" presetID="1" presetClass="mediacall" presetSubtype="0" fill="hold" nodeType="withEffect">
                                  <p:stCondLst>
                                    <p:cond delay="0"/>
                                  </p:stCondLst>
                                  <p:childTnLst>
                                    <p:cmd type="call" cmd="playFrom(0.0)">
                                      <p:cBhvr>
                                        <p:cTn id="26" dur="1306" fill="hold"/>
                                        <p:tgtEl>
                                          <p:spTgt spid="2"/>
                                        </p:tgtEl>
                                      </p:cBhvr>
                                    </p:cmd>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par>
                                <p:cTn id="40" presetID="1" presetClass="mediacall" presetSubtype="0" fill="hold" nodeType="withEffect">
                                  <p:stCondLst>
                                    <p:cond delay="0"/>
                                  </p:stCondLst>
                                  <p:childTnLst>
                                    <p:cmd type="call" cmd="playFrom(0.0)">
                                      <p:cBhvr>
                                        <p:cTn id="41" dur="3082" fill="hold"/>
                                        <p:tgtEl>
                                          <p:spTgt spid="9"/>
                                        </p:tgtEl>
                                      </p:cBhvr>
                                    </p:cmd>
                                  </p:childTnLst>
                                </p:cTn>
                              </p:par>
                              <p:par>
                                <p:cTn id="42" presetID="35" presetClass="path" presetSubtype="0" accel="50000" decel="50000" fill="hold" nodeType="withEffect">
                                  <p:stCondLst>
                                    <p:cond delay="0"/>
                                  </p:stCondLst>
                                  <p:childTnLst>
                                    <p:animMotion origin="layout" path="M 0 0 L -0.97813 0.00694 " pathEditMode="relative" rAng="0" ptsTypes="AA">
                                      <p:cBhvr>
                                        <p:cTn id="43" dur="3000" fill="hold"/>
                                        <p:tgtEl>
                                          <p:spTgt spid="3074"/>
                                        </p:tgtEl>
                                        <p:attrNameLst>
                                          <p:attrName>ppt_x</p:attrName>
                                          <p:attrName>ppt_y</p:attrName>
                                        </p:attrNameLst>
                                      </p:cBhvr>
                                      <p:rCtr x="-48906" y="347"/>
                                    </p:animMotion>
                                  </p:childTnLst>
                                </p:cTn>
                              </p:par>
                              <p:par>
                                <p:cTn id="44" presetID="35" presetClass="path" presetSubtype="0" accel="50000" decel="50000" fill="hold" nodeType="withEffect">
                                  <p:stCondLst>
                                    <p:cond delay="0"/>
                                  </p:stCondLst>
                                  <p:childTnLst>
                                    <p:animMotion origin="layout" path="M 0.01251 0.00972 L -0.99688 0.00139 " pathEditMode="relative" rAng="0" ptsTypes="AA">
                                      <p:cBhvr>
                                        <p:cTn id="45" dur="3000" fill="hold"/>
                                        <p:tgtEl>
                                          <p:spTgt spid="3075"/>
                                        </p:tgtEl>
                                        <p:attrNameLst>
                                          <p:attrName>ppt_x</p:attrName>
                                          <p:attrName>ppt_y</p:attrName>
                                        </p:attrNameLst>
                                      </p:cBhvr>
                                      <p:rCtr x="-50469" y="-417"/>
                                    </p:animMotion>
                                  </p:childTnLst>
                                </p:cTn>
                              </p:par>
                            </p:childTnLst>
                          </p:cTn>
                        </p:par>
                        <p:par>
                          <p:cTn id="46" fill="hold">
                            <p:stCondLst>
                              <p:cond delay="4888"/>
                            </p:stCondLst>
                            <p:childTnLst>
                              <p:par>
                                <p:cTn id="47" presetID="10"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 presetClass="mediacall" presetSubtype="0" fill="hold" nodeType="withEffect">
                                  <p:stCondLst>
                                    <p:cond delay="0"/>
                                  </p:stCondLst>
                                  <p:childTnLst>
                                    <p:cmd type="call" cmd="playFrom(0.0)">
                                      <p:cBhvr>
                                        <p:cTn id="51" dur="32835" fill="hold"/>
                                        <p:tgtEl>
                                          <p:spTgt spid="8"/>
                                        </p:tgtEl>
                                      </p:cBhvr>
                                    </p:cmd>
                                  </p:childTnLst>
                                </p:cTn>
                              </p:par>
                              <p:par>
                                <p:cTn id="52" presetID="10"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par>
                                <p:cTn id="55" presetID="10"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par>
                                <p:cTn id="58" presetID="10"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childTnLst>
                    </p:cTn>
                  </p:par>
                </p:childTnLst>
              </p:cTn>
              <p:nextCondLst>
                <p:cond evt="onClick" delay="0">
                  <p:tgtEl>
                    <p:spTgt spid="7"/>
                  </p:tgtEl>
                </p:cond>
              </p:nextCondLst>
            </p:seq>
            <p:audio>
              <p:cMediaNode vol="80000">
                <p:cTn id="61" fill="hold" display="0">
                  <p:stCondLst>
                    <p:cond delay="indefinite"/>
                  </p:stCondLst>
                  <p:endCondLst>
                    <p:cond evt="onStopAudio" delay="0">
                      <p:tgtEl>
                        <p:sldTgt/>
                      </p:tgtEl>
                    </p:cond>
                  </p:endCondLst>
                </p:cTn>
                <p:tgtEl>
                  <p:spTgt spid="2"/>
                </p:tgtEl>
              </p:cMediaNode>
            </p:audio>
            <p:audio>
              <p:cMediaNode vol="80000">
                <p:cTn id="62" fill="hold" display="0">
                  <p:stCondLst>
                    <p:cond delay="indefinite"/>
                  </p:stCondLst>
                  <p:endCondLst>
                    <p:cond evt="onStopAudio" delay="0">
                      <p:tgtEl>
                        <p:sldTgt/>
                      </p:tgtEl>
                    </p:cond>
                  </p:endCondLst>
                </p:cTn>
                <p:tgtEl>
                  <p:spTgt spid="8"/>
                </p:tgtEl>
              </p:cMediaNode>
            </p:audio>
            <p:audio>
              <p:cMediaNode vol="80000">
                <p:cTn id="63" fill="hold" display="0">
                  <p:stCondLst>
                    <p:cond delay="indefinite"/>
                  </p:stCondLst>
                  <p:endCondLst>
                    <p:cond evt="onStopAudio" delay="0">
                      <p:tgtEl>
                        <p:sldTgt/>
                      </p:tgtEl>
                    </p:cond>
                  </p:endCondLst>
                </p:cTn>
                <p:tgtEl>
                  <p:spTgt spid="9"/>
                </p:tgtEl>
              </p:cMediaNode>
            </p:audio>
          </p:childTnLst>
        </p:cTn>
      </p:par>
    </p:tnLst>
    <p:bldLst>
      <p:bldP spid="14" grpId="0" animBg="1"/>
      <p:bldP spid="17" grpId="0" animBg="1"/>
      <p:bldP spid="17" grpId="1"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026" name="Picture 2"/>
          <p:cNvPicPr>
            <a:picLocks noChangeAspect="1" noChangeArrowheads="1"/>
          </p:cNvPicPr>
          <p:nvPr/>
        </p:nvPicPr>
        <p:blipFill>
          <a:blip r:embed="rId2"/>
          <a:srcRect/>
          <a:stretch>
            <a:fillRect/>
          </a:stretch>
        </p:blipFill>
        <p:spPr bwMode="auto">
          <a:xfrm>
            <a:off x="138637" y="51516"/>
            <a:ext cx="11928868" cy="6664801"/>
          </a:xfrm>
          <a:prstGeom prst="rect">
            <a:avLst/>
          </a:prstGeom>
          <a:noFill/>
          <a:ln w="9525">
            <a:noFill/>
            <a:miter lim="800000"/>
            <a:headEnd/>
            <a:tailEnd/>
          </a:ln>
          <a:effectLst/>
        </p:spPr>
      </p:pic>
      <p:pic>
        <p:nvPicPr>
          <p:cNvPr id="8" name="Picture 5"/>
          <p:cNvPicPr>
            <a:picLocks noChangeAspect="1" noChangeArrowheads="1"/>
          </p:cNvPicPr>
          <p:nvPr/>
        </p:nvPicPr>
        <p:blipFill>
          <a:blip r:embed="rId3"/>
          <a:srcRect/>
          <a:stretch>
            <a:fillRect/>
          </a:stretch>
        </p:blipFill>
        <p:spPr bwMode="auto">
          <a:xfrm>
            <a:off x="0" y="0"/>
            <a:ext cx="12192000" cy="6716317"/>
          </a:xfrm>
          <a:prstGeom prst="rect">
            <a:avLst/>
          </a:prstGeom>
          <a:noFill/>
          <a:ln w="9525">
            <a:noFill/>
            <a:miter lim="800000"/>
            <a:headEnd/>
            <a:tailEnd/>
          </a:ln>
          <a:effectLst/>
        </p:spPr>
      </p:pic>
      <p:pic>
        <p:nvPicPr>
          <p:cNvPr id="9" name="Picture 4"/>
          <p:cNvPicPr>
            <a:picLocks noChangeAspect="1" noChangeArrowheads="1"/>
          </p:cNvPicPr>
          <p:nvPr/>
        </p:nvPicPr>
        <p:blipFill>
          <a:blip r:embed="rId4"/>
          <a:srcRect/>
          <a:stretch>
            <a:fillRect/>
          </a:stretch>
        </p:blipFill>
        <p:spPr bwMode="auto">
          <a:xfrm>
            <a:off x="0" y="24621"/>
            <a:ext cx="12192000" cy="6691695"/>
          </a:xfrm>
          <a:prstGeom prst="rect">
            <a:avLst/>
          </a:prstGeom>
          <a:noFill/>
          <a:ln w="9525">
            <a:noFill/>
            <a:miter lim="800000"/>
            <a:headEnd/>
            <a:tailEnd/>
          </a:ln>
          <a:effectLst/>
        </p:spPr>
      </p:pic>
      <p:pic>
        <p:nvPicPr>
          <p:cNvPr id="10" name="Picture 3"/>
          <p:cNvPicPr>
            <a:picLocks noChangeAspect="1" noChangeArrowheads="1"/>
          </p:cNvPicPr>
          <p:nvPr/>
        </p:nvPicPr>
        <p:blipFill>
          <a:blip r:embed="rId5"/>
          <a:srcRect/>
          <a:stretch>
            <a:fillRect/>
          </a:stretch>
        </p:blipFill>
        <p:spPr bwMode="auto">
          <a:xfrm>
            <a:off x="0" y="0"/>
            <a:ext cx="12192000" cy="6716316"/>
          </a:xfrm>
          <a:prstGeom prst="rect">
            <a:avLst/>
          </a:prstGeom>
          <a:noFill/>
          <a:ln w="9525">
            <a:noFill/>
            <a:miter lim="800000"/>
            <a:headEnd/>
            <a:tailEnd/>
          </a:ln>
          <a:effectLst/>
        </p:spPr>
      </p:pic>
    </p:spTree>
    <p:extLst>
      <p:ext uri="{BB962C8B-B14F-4D97-AF65-F5344CB8AC3E}">
        <p14:creationId xmlns:p14="http://schemas.microsoft.com/office/powerpoint/2010/main" val="349678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nodeType="clickEffect">
                                  <p:stCondLst>
                                    <p:cond delay="0"/>
                                  </p:stCondLst>
                                  <p:childTnLst>
                                    <p:animEffect transition="out" filter="wipe(down)">
                                      <p:cBhvr>
                                        <p:cTn id="10" dur="500"/>
                                        <p:tgtEl>
                                          <p:spTgt spid="1026"/>
                                        </p:tgtEl>
                                      </p:cBhvr>
                                    </p:animEffect>
                                    <p:set>
                                      <p:cBhvr>
                                        <p:cTn id="11" dur="1" fill="hold">
                                          <p:stCondLst>
                                            <p:cond delay="499"/>
                                          </p:stCondLst>
                                        </p:cTn>
                                        <p:tgtEl>
                                          <p:spTgt spid="1026"/>
                                        </p:tgtEl>
                                        <p:attrNameLst>
                                          <p:attrName>style.visibility</p:attrName>
                                        </p:attrNameLst>
                                      </p:cBhvr>
                                      <p:to>
                                        <p:strVal val="hidden"/>
                                      </p:to>
                                    </p:se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
                                          </p:val>
                                        </p:tav>
                                      </p:tavLst>
                                    </p:anim>
                                    <p:anim calcmode="lin" valueType="num">
                                      <p:cBhvr additive="base">
                                        <p:cTn id="21" dur="500"/>
                                        <p:tgtEl>
                                          <p:spTgt spid="8"/>
                                        </p:tgtEl>
                                        <p:attrNameLst>
                                          <p:attrName>ppt_y</p:attrName>
                                        </p:attrNameLst>
                                      </p:cBhvr>
                                      <p:tavLst>
                                        <p:tav tm="0">
                                          <p:val>
                                            <p:strVal val="ppt_y"/>
                                          </p:val>
                                        </p:tav>
                                        <p:tav tm="100000">
                                          <p:val>
                                            <p:strVal val="1+ppt_h/2"/>
                                          </p:val>
                                        </p:tav>
                                      </p:tavLst>
                                    </p:anim>
                                    <p:set>
                                      <p:cBhvr>
                                        <p:cTn id="22" dur="1" fill="hold">
                                          <p:stCondLst>
                                            <p:cond delay="499"/>
                                          </p:stCondLst>
                                        </p:cTn>
                                        <p:tgtEl>
                                          <p:spTgt spid="8"/>
                                        </p:tgtEl>
                                        <p:attrNameLst>
                                          <p:attrName>style.visibility</p:attrName>
                                        </p:attrNameLst>
                                      </p:cBhvr>
                                      <p:to>
                                        <p:strVal val="hidden"/>
                                      </p:to>
                                    </p:set>
                                  </p:childTnLst>
                                </p:cTn>
                              </p:par>
                            </p:childTnLst>
                          </p:cTn>
                        </p:par>
                        <p:par>
                          <p:cTn id="23" fill="hold">
                            <p:stCondLst>
                              <p:cond delay="500"/>
                            </p:stCondLst>
                            <p:childTnLst>
                              <p:par>
                                <p:cTn id="24" presetID="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par>
                          <p:cTn id="33" fill="hold">
                            <p:stCondLst>
                              <p:cond delay="500"/>
                            </p:stCondLst>
                            <p:childTnLst>
                              <p:par>
                                <p:cTn id="34" presetID="2" presetClass="entr" presetSubtype="4"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nodeType="clickEffect">
                                  <p:stCondLst>
                                    <p:cond delay="0"/>
                                  </p:stCondLst>
                                  <p:childTnLst>
                                    <p:animEffect transition="out" filter="wipe(left)">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736D542-09DA-4A9F-9C8C-DA318D3AB632}"/>
              </a:ext>
            </a:extLst>
          </p:cNvPr>
          <p:cNvSpPr txBox="1">
            <a:spLocks/>
          </p:cNvSpPr>
          <p:nvPr/>
        </p:nvSpPr>
        <p:spPr>
          <a:xfrm>
            <a:off x="31865" y="1286934"/>
            <a:ext cx="12160136"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2800" b="1" dirty="0" smtClean="0">
              <a:solidFill>
                <a:srgbClr val="FF0000"/>
              </a:solidFill>
              <a:latin typeface="Times New Roman" panose="02020603050405020304" pitchFamily="18" charset="0"/>
              <a:cs typeface="Times New Roman" panose="02020603050405020304" pitchFamily="18" charset="0"/>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r>
              <a:rPr lang="en-US" sz="11200" b="1" dirty="0" smtClean="0">
                <a:solidFill>
                  <a:srgbClr val="0000FF"/>
                </a:solidFill>
              </a:rPr>
              <a:t> </a:t>
            </a:r>
            <a:endParaRPr lang="en-US" sz="11200"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r>
              <a:rPr lang="en-US" b="1" dirty="0" smtClean="0">
                <a:solidFill>
                  <a:srgbClr val="0000FF"/>
                </a:solidFill>
              </a:rPr>
              <a:t> </a:t>
            </a:r>
            <a:endParaRPr lang="en-US" b="1" dirty="0">
              <a:solidFill>
                <a:srgbClr val="0000FF"/>
              </a:solidFill>
            </a:endParaRPr>
          </a:p>
        </p:txBody>
      </p:sp>
      <p:pic>
        <p:nvPicPr>
          <p:cNvPr id="3074" name="Picture 2" descr="C:\Users\Os\Desktop\unnamed.png"/>
          <p:cNvPicPr>
            <a:picLocks noChangeAspect="1" noChangeArrowheads="1"/>
          </p:cNvPicPr>
          <p:nvPr/>
        </p:nvPicPr>
        <p:blipFill>
          <a:blip r:embed="rId2"/>
          <a:srcRect/>
          <a:stretch>
            <a:fillRect/>
          </a:stretch>
        </p:blipFill>
        <p:spPr bwMode="auto">
          <a:xfrm>
            <a:off x="0" y="0"/>
            <a:ext cx="12192000" cy="6780934"/>
          </a:xfrm>
          <a:prstGeom prst="rect">
            <a:avLst/>
          </a:prstGeom>
          <a:noFill/>
        </p:spPr>
      </p:pic>
      <p:sp>
        <p:nvSpPr>
          <p:cNvPr id="5" name="Hộp Văn bản 3">
            <a:extLst>
              <a:ext uri="{FF2B5EF4-FFF2-40B4-BE49-F238E27FC236}">
                <a16:creationId xmlns:a16="http://schemas.microsoft.com/office/drawing/2014/main" xmlns="" id="{77CE9DA1-CFCC-44CF-A3CB-81107D528218}"/>
              </a:ext>
            </a:extLst>
          </p:cNvPr>
          <p:cNvSpPr txBox="1"/>
          <p:nvPr/>
        </p:nvSpPr>
        <p:spPr>
          <a:xfrm>
            <a:off x="0" y="2053589"/>
            <a:ext cx="12192000" cy="1493211"/>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6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11 </a:t>
            </a:r>
          </a:p>
          <a:p>
            <a:pPr algn="ctr">
              <a:lnSpc>
                <a:spcPct val="115000"/>
              </a:lnSpc>
              <a:spcBef>
                <a:spcPts val="600"/>
              </a:spcBef>
            </a:pPr>
            <a:r>
              <a:rPr lang="en-US" sz="3600" b="1" dirty="0" err="1"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2. TRUY CẬP THÔNG TIN TRÊN INTERNET  </a:t>
            </a:r>
            <a:endParaRPr lang="vi-VN" sz="36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805470"/>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736D542-09DA-4A9F-9C8C-DA318D3AB632}"/>
              </a:ext>
            </a:extLst>
          </p:cNvPr>
          <p:cNvSpPr txBox="1">
            <a:spLocks/>
          </p:cNvSpPr>
          <p:nvPr/>
        </p:nvSpPr>
        <p:spPr>
          <a:xfrm>
            <a:off x="31865" y="1286934"/>
            <a:ext cx="12160136"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2800" b="1" dirty="0" smtClean="0">
              <a:solidFill>
                <a:srgbClr val="FF0000"/>
              </a:solidFill>
              <a:latin typeface="Times New Roman" panose="02020603050405020304" pitchFamily="18" charset="0"/>
              <a:cs typeface="Times New Roman" panose="02020603050405020304" pitchFamily="18" charset="0"/>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r>
              <a:rPr lang="en-US" sz="11200" b="1" dirty="0" smtClean="0">
                <a:solidFill>
                  <a:srgbClr val="0000FF"/>
                </a:solidFill>
              </a:rPr>
              <a:t> </a:t>
            </a:r>
            <a:endParaRPr lang="en-US" sz="11200"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r>
              <a:rPr lang="en-US" b="1" dirty="0" smtClean="0">
                <a:solidFill>
                  <a:srgbClr val="0000FF"/>
                </a:solidFill>
              </a:rPr>
              <a:t> </a:t>
            </a:r>
            <a:endParaRPr lang="en-US" b="1" dirty="0">
              <a:solidFill>
                <a:srgbClr val="0000FF"/>
              </a:solidFill>
            </a:endParaRPr>
          </a:p>
        </p:txBody>
      </p:sp>
      <p:pic>
        <p:nvPicPr>
          <p:cNvPr id="3074" name="Picture 2" descr="C:\Users\Os\Desktop\unnamed.png"/>
          <p:cNvPicPr>
            <a:picLocks noChangeAspect="1" noChangeArrowheads="1"/>
          </p:cNvPicPr>
          <p:nvPr/>
        </p:nvPicPr>
        <p:blipFill>
          <a:blip r:embed="rId2"/>
          <a:srcRect/>
          <a:stretch>
            <a:fillRect/>
          </a:stretch>
        </p:blipFill>
        <p:spPr bwMode="auto">
          <a:xfrm>
            <a:off x="0" y="-304800"/>
            <a:ext cx="12192000" cy="6780934"/>
          </a:xfrm>
          <a:prstGeom prst="rect">
            <a:avLst/>
          </a:prstGeom>
          <a:noFill/>
        </p:spPr>
      </p:pic>
      <p:sp>
        <p:nvSpPr>
          <p:cNvPr id="5" name="Hộp Văn bản 3">
            <a:extLst>
              <a:ext uri="{FF2B5EF4-FFF2-40B4-BE49-F238E27FC236}">
                <a16:creationId xmlns:a16="http://schemas.microsoft.com/office/drawing/2014/main" xmlns="" id="{77CE9DA1-CFCC-44CF-A3CB-81107D528218}"/>
              </a:ext>
            </a:extLst>
          </p:cNvPr>
          <p:cNvSpPr txBox="1"/>
          <p:nvPr/>
        </p:nvSpPr>
        <p:spPr>
          <a:xfrm>
            <a:off x="0" y="-304810"/>
            <a:ext cx="12192000" cy="1493211"/>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6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11: </a:t>
            </a:r>
          </a:p>
          <a:p>
            <a:pPr algn="ctr">
              <a:lnSpc>
                <a:spcPct val="115000"/>
              </a:lnSpc>
              <a:spcBef>
                <a:spcPts val="600"/>
              </a:spcBef>
            </a:pPr>
            <a:r>
              <a:rPr lang="en-US" sz="3600" b="1" dirty="0" err="1"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2. TRUY CẬP THÔNG TIN TRÊN INTERNET  </a:t>
            </a:r>
            <a:endParaRPr lang="vi-VN" sz="3600" b="1" dirty="0">
              <a:solidFill>
                <a:srgbClr val="FFFFFF"/>
              </a:solidFill>
              <a:latin typeface="Times New Roman" panose="02020603050405020304" pitchFamily="18" charset="0"/>
              <a:cs typeface="Times New Roman" panose="02020603050405020304" pitchFamily="18" charset="0"/>
            </a:endParaRPr>
          </a:p>
        </p:txBody>
      </p:sp>
      <p:sp>
        <p:nvSpPr>
          <p:cNvPr id="7" name="Rectangle 2"/>
          <p:cNvSpPr/>
          <p:nvPr/>
        </p:nvSpPr>
        <p:spPr>
          <a:xfrm>
            <a:off x="5040083" y="1634408"/>
            <a:ext cx="4225925" cy="1257300"/>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bg1"/>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32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World Wide Web</a:t>
            </a:r>
            <a:endParaRPr lang="en-US" sz="3200" dirty="0">
              <a:solidFill>
                <a:srgbClr val="0070C0"/>
              </a:solidFill>
            </a:endParaRPr>
          </a:p>
        </p:txBody>
      </p:sp>
      <p:sp>
        <p:nvSpPr>
          <p:cNvPr id="9" name="Rectangle 2"/>
          <p:cNvSpPr/>
          <p:nvPr/>
        </p:nvSpPr>
        <p:spPr>
          <a:xfrm>
            <a:off x="4984663" y="3272708"/>
            <a:ext cx="4225925" cy="1257300"/>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bg1"/>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duyệt</a:t>
            </a:r>
            <a:r>
              <a:rPr lang="en-US" sz="32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web</a:t>
            </a:r>
            <a:endParaRPr lang="en-US" sz="3200" dirty="0">
              <a:solidFill>
                <a:srgbClr val="0070C0"/>
              </a:solidFill>
            </a:endParaRPr>
          </a:p>
        </p:txBody>
      </p:sp>
      <p:grpSp>
        <p:nvGrpSpPr>
          <p:cNvPr id="15" name="Group 14"/>
          <p:cNvGrpSpPr/>
          <p:nvPr/>
        </p:nvGrpSpPr>
        <p:grpSpPr>
          <a:xfrm>
            <a:off x="3574963" y="3272708"/>
            <a:ext cx="2038350" cy="1257300"/>
            <a:chOff x="3574963" y="3272708"/>
            <a:chExt cx="2038350" cy="1257300"/>
          </a:xfrm>
        </p:grpSpPr>
        <p:sp>
          <p:nvSpPr>
            <p:cNvPr id="10" name="Round Same Side Corner Rectangle 1"/>
            <p:cNvSpPr/>
            <p:nvPr/>
          </p:nvSpPr>
          <p:spPr>
            <a:xfrm rot="16200000">
              <a:off x="3965488" y="2882183"/>
              <a:ext cx="1257300" cy="2038350"/>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43"/>
            <p:cNvSpPr txBox="1">
              <a:spLocks noChangeArrowheads="1"/>
            </p:cNvSpPr>
            <p:nvPr/>
          </p:nvSpPr>
          <p:spPr bwMode="auto">
            <a:xfrm>
              <a:off x="3609898" y="3678427"/>
              <a:ext cx="1771640" cy="461665"/>
            </a:xfrm>
            <a:prstGeom prst="rect">
              <a:avLst/>
            </a:prstGeom>
            <a:noFill/>
            <a:ln w="9525">
              <a:noFill/>
              <a:miter lim="800000"/>
              <a:headEnd/>
              <a:tailEnd/>
            </a:ln>
          </p:spPr>
          <p:txBody>
            <a:bodyPr wrap="none" anchor="ctr">
              <a:spAutoFit/>
            </a:bodyPr>
            <a:lstStyle/>
            <a:p>
              <a:pPr algn="ctr"/>
              <a:r>
                <a:rPr lang="en-US" sz="2400" b="1" dirty="0" err="1">
                  <a:solidFill>
                    <a:schemeClr val="bg1"/>
                  </a:solidFill>
                  <a:latin typeface="Arial" charset="0"/>
                </a:rPr>
                <a:t>Nội</a:t>
              </a:r>
              <a:r>
                <a:rPr lang="en-US" sz="2400" b="1" dirty="0">
                  <a:solidFill>
                    <a:schemeClr val="bg1"/>
                  </a:solidFill>
                  <a:latin typeface="Arial" charset="0"/>
                </a:rPr>
                <a:t> </a:t>
              </a:r>
              <a:r>
                <a:rPr lang="en-US" sz="2400" b="1" dirty="0" smtClean="0">
                  <a:solidFill>
                    <a:schemeClr val="bg1"/>
                  </a:solidFill>
                  <a:latin typeface="Arial" charset="0"/>
                </a:rPr>
                <a:t>dung 2</a:t>
              </a:r>
              <a:endParaRPr lang="en-US" sz="2400" b="1" dirty="0">
                <a:solidFill>
                  <a:schemeClr val="bg1"/>
                </a:solidFill>
                <a:latin typeface="Arial" charset="0"/>
              </a:endParaRPr>
            </a:p>
          </p:txBody>
        </p:sp>
      </p:grpSp>
      <p:grpSp>
        <p:nvGrpSpPr>
          <p:cNvPr id="14" name="Group 13"/>
          <p:cNvGrpSpPr/>
          <p:nvPr/>
        </p:nvGrpSpPr>
        <p:grpSpPr>
          <a:xfrm>
            <a:off x="3574963" y="1634408"/>
            <a:ext cx="2038350" cy="1257300"/>
            <a:chOff x="3574963" y="1634408"/>
            <a:chExt cx="2038350" cy="1257300"/>
          </a:xfrm>
        </p:grpSpPr>
        <p:sp>
          <p:nvSpPr>
            <p:cNvPr id="8" name="Round Same Side Corner Rectangle 1"/>
            <p:cNvSpPr/>
            <p:nvPr/>
          </p:nvSpPr>
          <p:spPr>
            <a:xfrm rot="16200000">
              <a:off x="3965488" y="1243883"/>
              <a:ext cx="1257300" cy="2038350"/>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6">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43"/>
            <p:cNvSpPr txBox="1">
              <a:spLocks noChangeArrowheads="1"/>
            </p:cNvSpPr>
            <p:nvPr/>
          </p:nvSpPr>
          <p:spPr bwMode="auto">
            <a:xfrm>
              <a:off x="3582183" y="2029740"/>
              <a:ext cx="1771640" cy="461665"/>
            </a:xfrm>
            <a:prstGeom prst="rect">
              <a:avLst/>
            </a:prstGeom>
            <a:noFill/>
            <a:ln w="9525">
              <a:noFill/>
              <a:miter lim="800000"/>
              <a:headEnd/>
              <a:tailEnd/>
            </a:ln>
          </p:spPr>
          <p:txBody>
            <a:bodyPr wrap="none" anchor="ctr">
              <a:spAutoFit/>
            </a:bodyPr>
            <a:lstStyle/>
            <a:p>
              <a:pPr algn="ctr"/>
              <a:r>
                <a:rPr lang="en-US" sz="2400" b="1" dirty="0" err="1" smtClean="0">
                  <a:solidFill>
                    <a:schemeClr val="bg1"/>
                  </a:solidFill>
                  <a:latin typeface="Arial" charset="0"/>
                </a:rPr>
                <a:t>Nội</a:t>
              </a:r>
              <a:r>
                <a:rPr lang="en-US" sz="2400" b="1" dirty="0" smtClean="0">
                  <a:solidFill>
                    <a:schemeClr val="bg1"/>
                  </a:solidFill>
                  <a:latin typeface="Arial" charset="0"/>
                </a:rPr>
                <a:t> dung 1</a:t>
              </a:r>
              <a:endParaRPr lang="en-US" sz="2400" b="1" dirty="0">
                <a:solidFill>
                  <a:schemeClr val="bg1"/>
                </a:solidFill>
                <a:latin typeface="Arial" charset="0"/>
              </a:endParaRPr>
            </a:p>
          </p:txBody>
        </p:sp>
      </p:grpSp>
    </p:spTree>
    <p:extLst>
      <p:ext uri="{BB962C8B-B14F-4D97-AF65-F5344CB8AC3E}">
        <p14:creationId xmlns:p14="http://schemas.microsoft.com/office/powerpoint/2010/main" val="23568054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3" presetClass="entr" presetSubtype="1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2225</TotalTime>
  <Words>979</Words>
  <Application>Microsoft Office PowerPoint</Application>
  <PresentationFormat>Custom</PresentationFormat>
  <Paragraphs>704</Paragraphs>
  <Slides>28</Slides>
  <Notes>0</Notes>
  <HiddenSlides>0</HiddenSlides>
  <MMClips>10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TÓM TẮT BÀI HỌC </vt:lpstr>
      <vt:lpstr>HƯỚNG DẪN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 Folio 9480m</dc:creator>
  <cp:lastModifiedBy>WIN10</cp:lastModifiedBy>
  <cp:revision>142</cp:revision>
  <dcterms:created xsi:type="dcterms:W3CDTF">2021-07-29T05:55:26Z</dcterms:created>
  <dcterms:modified xsi:type="dcterms:W3CDTF">2024-11-16T08:18:42Z</dcterms:modified>
</cp:coreProperties>
</file>