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DM Serif Display"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24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4.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44.png"/><Relationship Id="rId2" Type="http://schemas.openxmlformats.org/officeDocument/2006/relationships/image" Target="../media/image1.png"/><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42.png"/><Relationship Id="rId4" Type="http://schemas.openxmlformats.org/officeDocument/2006/relationships/image" Target="../media/image24.png"/><Relationship Id="rId9" Type="http://schemas.openxmlformats.org/officeDocument/2006/relationships/image" Target="../media/image41.sv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1.png"/><Relationship Id="rId18" Type="http://schemas.openxmlformats.org/officeDocument/2006/relationships/image" Target="../media/image10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79.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75.png"/><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40.png"/><Relationship Id="rId4" Type="http://schemas.openxmlformats.org/officeDocument/2006/relationships/image" Target="../media/image69.png"/><Relationship Id="rId9" Type="http://schemas.openxmlformats.org/officeDocument/2006/relationships/image" Target="../media/image78.svg"/><Relationship Id="rId14" Type="http://schemas.openxmlformats.org/officeDocument/2006/relationships/image" Target="../media/image111.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112.pn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119.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11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2" Type="http://schemas.openxmlformats.org/officeDocument/2006/relationships/image" Target="../media/image1.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9.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77.png"/><Relationship Id="rId10" Type="http://schemas.openxmlformats.org/officeDocument/2006/relationships/image" Target="../media/image53.png"/><Relationship Id="rId4" Type="http://schemas.openxmlformats.org/officeDocument/2006/relationships/image" Target="../media/image124.png"/><Relationship Id="rId9" Type="http://schemas.openxmlformats.org/officeDocument/2006/relationships/image" Target="../media/image57.svg"/><Relationship Id="rId14" Type="http://schemas.openxmlformats.org/officeDocument/2006/relationships/image" Target="../media/image126.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81.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png"/><Relationship Id="rId5" Type="http://schemas.openxmlformats.org/officeDocument/2006/relationships/image" Target="../media/image130.png"/><Relationship Id="rId10" Type="http://schemas.openxmlformats.org/officeDocument/2006/relationships/image" Target="../media/image100.svg"/><Relationship Id="rId4" Type="http://schemas.openxmlformats.org/officeDocument/2006/relationships/image" Target="../media/image129.png"/><Relationship Id="rId9" Type="http://schemas.openxmlformats.org/officeDocument/2006/relationships/image" Target="../media/image99.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6.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135.png"/><Relationship Id="rId4" Type="http://schemas.openxmlformats.org/officeDocument/2006/relationships/image" Target="../media/image133.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47.png"/><Relationship Id="rId5" Type="http://schemas.openxmlformats.org/officeDocument/2006/relationships/image" Target="../media/image37.sv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141.png"/><Relationship Id="rId4" Type="http://schemas.openxmlformats.org/officeDocument/2006/relationships/image" Target="../media/image36.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6.png"/></Relationships>
</file>

<file path=ppt/slides/_rels/slide3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60.png"/><Relationship Id="rId12"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82.svg"/><Relationship Id="rId5" Type="http://schemas.openxmlformats.org/officeDocument/2006/relationships/image" Target="../media/image129.png"/><Relationship Id="rId10" Type="http://schemas.openxmlformats.org/officeDocument/2006/relationships/image" Target="../media/image81.png"/><Relationship Id="rId4" Type="http://schemas.openxmlformats.org/officeDocument/2006/relationships/image" Target="../media/image17.png"/><Relationship Id="rId9" Type="http://schemas.openxmlformats.org/officeDocument/2006/relationships/image" Target="../media/image145.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19.sv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67.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29852" y="2440847"/>
            <a:ext cx="3066494" cy="105410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𝐴𝐵𝐻</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𝐵𝐴𝐻</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𝐴𝐻𝐵</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44818" y="2299114"/>
            <a:ext cx="2033143" cy="1371448"/>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Arial (Body)"/>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𝑀𝑁𝑃</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𝐴𝐵𝐶</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𝐴𝐷𝐶</m:t>
                        </m:r>
                      </m:e>
                    </m:acc>
                    <m:r>
                      <a:rPr lang="en-US" sz="4400" b="0" i="1" smtClean="0">
                        <a:latin typeface="Arial (Body)"/>
                      </a:rPr>
                      <m:t>=90</m:t>
                    </m:r>
                    <m:r>
                      <a:rPr lang="en-US" sz="4400" b="0" i="1" smtClean="0">
                        <a:latin typeface="Arial (Body)"/>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𝐴𝐶𝐵</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𝐴𝐶𝐷</m:t>
                        </m:r>
                      </m:e>
                    </m:acc>
                  </m:oMath>
                </a14:m>
                <a:r>
                  <a:rPr lang="en-US" sz="4400" dirty="0">
                    <a:latin typeface="Arial (Body)"/>
                  </a:rPr>
                  <a:t>.</a:t>
                </a:r>
              </a:p>
            </p:txBody>
          </p:sp>
        </mc:Choice>
        <mc:Fallback>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Arial (Body)"/>
                        <a:ea typeface="Calibri" panose="020F0502020204030204" pitchFamily="34" charset="0"/>
                        <a:cs typeface="Times New Roman" panose="02020603050405020304" pitchFamily="18" charset="0"/>
                      </a:rPr>
                      <m:t>𝐴𝐵</m:t>
                    </m:r>
                    <m:r>
                      <a:rPr lang="vi-VN" sz="4000" i="1" dirty="0">
                        <a:solidFill>
                          <a:srgbClr val="000000"/>
                        </a:solidFill>
                        <a:effectLst/>
                        <a:latin typeface="Arial (Body)"/>
                        <a:ea typeface="Calibri" panose="020F0502020204030204" pitchFamily="34" charset="0"/>
                        <a:cs typeface="Times New Roman" panose="02020603050405020304" pitchFamily="18" charset="0"/>
                      </a:rPr>
                      <m:t>=</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Arial (Body)"/>
                        <a:ea typeface="Calibri" panose="020F0502020204030204" pitchFamily="34" charset="0"/>
                        <a:cs typeface="Times New Roman" panose="02020603050405020304" pitchFamily="18" charset="0"/>
                      </a:rPr>
                      <m:t>Δ</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𝐴𝐵𝐶</m:t>
                    </m:r>
                    <m:r>
                      <a:rPr lang="vi-VN" sz="4000" i="1" dirty="0">
                        <a:solidFill>
                          <a:srgbClr val="000000"/>
                        </a:solidFill>
                        <a:effectLst/>
                        <a:latin typeface="Arial (Body)"/>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Arial (Body)"/>
                        <a:ea typeface="Calibri" panose="020F0502020204030204" pitchFamily="34" charset="0"/>
                        <a:cs typeface="Times New Roman" panose="02020603050405020304" pitchFamily="18" charset="0"/>
                      </a:rPr>
                      <m:t>Δ</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Arial (Body)"/>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en-US" sz="4000" i="1">
                            <a:solidFill>
                              <a:srgbClr val="000000"/>
                            </a:solidFill>
                            <a:effectLst/>
                            <a:latin typeface="Arial (Body)"/>
                            <a:ea typeface="Calibri" panose="020F0502020204030204" pitchFamily="34" charset="0"/>
                            <a:cs typeface="Times New Roman" panose="02020603050405020304" pitchFamily="18" charset="0"/>
                          </a:rPr>
                          <m:t>𝐴𝐶𝐵</m:t>
                        </m:r>
                      </m:e>
                    </m:acc>
                    <m:r>
                      <a:rPr lang="en-US"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en-US" sz="4000" i="1">
                            <a:solidFill>
                              <a:srgbClr val="000000"/>
                            </a:solidFill>
                            <a:effectLst/>
                            <a:latin typeface="Arial (Body)"/>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182306" y="609108"/>
            <a:ext cx="4071481" cy="64125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𝐴𝐵𝐶</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𝐵𝐴𝐷</m:t>
                        </m:r>
                      </m:e>
                    </m:acc>
                    <m:r>
                      <a:rPr lang="en-US" sz="4400" b="0" i="1" smtClean="0">
                        <a:latin typeface="Arial (Body)"/>
                      </a:rPr>
                      <m:t>=90</m:t>
                    </m:r>
                    <m:r>
                      <a:rPr lang="en-US" sz="4400" b="0" i="1" smtClean="0">
                        <a:latin typeface="Arial (Body)"/>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0277" y="1028700"/>
            <a:ext cx="1267542" cy="1245360"/>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m:t>
                        </m:r>
                      </m:e>
                    </m:acc>
                    <m:r>
                      <a:rPr lang="en-US" sz="4400" b="0" i="1" smtClean="0">
                        <a:latin typeface="Arial (Body)"/>
                      </a:rPr>
                      <m:t>=65</m:t>
                    </m:r>
                    <m:r>
                      <a:rPr lang="en-US" sz="4400" b="0" i="1" smtClean="0">
                        <a:latin typeface="Arial (Body)"/>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Arial (Body)"/>
                          </a:rPr>
                        </m:ctrlPr>
                      </m:accPr>
                      <m:e>
                        <m:r>
                          <a:rPr lang="en-US" sz="4400" b="0" i="1" dirty="0" smtClean="0">
                            <a:latin typeface="Arial (Body)"/>
                          </a:rPr>
                          <m:t>𝑁</m:t>
                        </m:r>
                      </m:e>
                    </m:acc>
                    <m:r>
                      <a:rPr lang="en-US" sz="4400" b="0" i="1" dirty="0" smtClean="0">
                        <a:latin typeface="Arial (Body)"/>
                      </a:rPr>
                      <m:t>=71</m:t>
                    </m:r>
                    <m:r>
                      <a:rPr lang="en-US" sz="4400" b="0" i="1" dirty="0" smtClean="0">
                        <a:latin typeface="Arial (Body)"/>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254260" y="1028700"/>
            <a:ext cx="1833877" cy="1407084"/>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𝑀</m:t>
                        </m:r>
                      </m:e>
                    </m:acc>
                    <m:r>
                      <a:rPr lang="vi-VN" sz="4000" i="1">
                        <a:solidFill>
                          <a:srgbClr val="000000"/>
                        </a:solidFill>
                        <a:effectLst/>
                        <a:latin typeface="Arial (Body)"/>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𝑁</m:t>
                        </m:r>
                      </m:e>
                    </m:acc>
                    <m:r>
                      <a:rPr lang="vi-VN" sz="4000" i="1">
                        <a:solidFill>
                          <a:srgbClr val="000000"/>
                        </a:solidFill>
                        <a:effectLst/>
                        <a:latin typeface="Arial (Body)"/>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𝑃</m:t>
                        </m:r>
                      </m:e>
                    </m:acc>
                    <m:r>
                      <a:rPr lang="vi-VN" sz="4000" i="1">
                        <a:solidFill>
                          <a:srgbClr val="000000"/>
                        </a:solidFill>
                        <a:effectLst/>
                        <a:latin typeface="Arial (Body)"/>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a:effectLst/>
                                    </a:rPr>
                                  </m:ctrlPr>
                                </m:accPr>
                                <m:e>
                                  <m:r>
                                    <a:rPr lang="vi-VN" sz="4000">
                                      <a:effectLst/>
                                    </a:rPr>
                                    <m:t>𝐴</m:t>
                                  </m:r>
                                </m:e>
                              </m:acc>
                              <m:r>
                                <a:rPr lang="vi-VN" sz="4000">
                                  <a:effectLst/>
                                </a:rPr>
                                <m:t>=</m:t>
                              </m:r>
                              <m:acc>
                                <m:accPr>
                                  <m:chr m:val="̂"/>
                                  <m:ctrlPr>
                                    <a:rPr lang="en-US" sz="4000">
                                      <a:effectLst/>
                                    </a:rPr>
                                  </m:ctrlPr>
                                </m:accPr>
                                <m:e>
                                  <m:r>
                                    <a:rPr lang="vi-VN" sz="4000">
                                      <a:effectLst/>
                                    </a:rPr>
                                    <m:t>𝑀</m:t>
                                  </m:r>
                                </m:e>
                              </m:acc>
                              <m:r>
                                <a:rPr lang="vi-VN" sz="4000">
                                  <a:effectLst/>
                                </a:rPr>
                                <m:t>,  </m:t>
                              </m:r>
                              <m:acc>
                                <m:accPr>
                                  <m:chr m:val="̂"/>
                                  <m:ctrlPr>
                                    <a:rPr lang="en-US" sz="4000">
                                      <a:effectLst/>
                                    </a:rPr>
                                  </m:ctrlPr>
                                </m:accPr>
                                <m:e>
                                  <m:r>
                                    <a:rPr lang="vi-VN" sz="4000">
                                      <a:effectLst/>
                                    </a:rPr>
                                    <m:t>𝐵</m:t>
                                  </m:r>
                                </m:e>
                              </m:acc>
                              <m:r>
                                <a:rPr lang="vi-VN" sz="4000">
                                  <a:effectLst/>
                                </a:rPr>
                                <m:t>=</m:t>
                              </m:r>
                              <m:acc>
                                <m:accPr>
                                  <m:chr m:val="̂"/>
                                  <m:ctrlPr>
                                    <a:rPr lang="en-US" sz="4000">
                                      <a:effectLst/>
                                    </a:rPr>
                                  </m:ctrlPr>
                                </m:accPr>
                                <m:e>
                                  <m:r>
                                    <a:rPr lang="vi-VN" sz="4000">
                                      <a:effectLst/>
                                    </a:rPr>
                                    <m:t>𝑁</m:t>
                                  </m:r>
                                </m:e>
                              </m:acc>
                              <m:r>
                                <a:rPr lang="vi-VN" sz="4000">
                                  <a:effectLst/>
                                </a:rPr>
                                <m:t>,   </m:t>
                              </m:r>
                              <m:acc>
                                <m:accPr>
                                  <m:chr m:val="̂"/>
                                  <m:ctrlPr>
                                    <a:rPr lang="en-US" sz="4000">
                                      <a:effectLst/>
                                    </a:rPr>
                                  </m:ctrlPr>
                                </m:accPr>
                                <m:e>
                                  <m:r>
                                    <a:rPr lang="vi-VN" sz="4000">
                                      <a:effectLst/>
                                    </a:rPr>
                                    <m:t>𝐶</m:t>
                                  </m:r>
                                </m:e>
                              </m:acc>
                              <m:r>
                                <a:rPr lang="vi-VN" sz="4000">
                                  <a:effectLst/>
                                </a:rPr>
                                <m:t>=</m:t>
                              </m:r>
                              <m:acc>
                                <m:accPr>
                                  <m:chr m:val="̂"/>
                                  <m:ctrlPr>
                                    <a:rPr lang="en-US" sz="4000">
                                      <a:effectLst/>
                                    </a:rPr>
                                  </m:ctrlPr>
                                </m:accPr>
                                <m:e>
                                  <m:r>
                                    <a:rPr lang="vi-VN" sz="4000">
                                      <a:effectLst/>
                                    </a:rPr>
                                    <m:t>𝑃</m:t>
                                  </m:r>
                                </m:e>
                              </m:acc>
                              <m:r>
                                <a:rPr lang="vi-VN" sz="4000">
                                  <a:effectLst/>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a:effectLst/>
                                    </a:rPr>
                                  </m:ctrlPr>
                                </m:accPr>
                                <m:e>
                                  <m:r>
                                    <a:rPr lang="vi-VN" sz="4000">
                                      <a:effectLst/>
                                    </a:rPr>
                                    <m:t>𝐵</m:t>
                                  </m:r>
                                </m:e>
                              </m:acc>
                              <m:r>
                                <a:rPr lang="vi-VN" sz="4000">
                                  <a:effectLst/>
                                </a:rPr>
                                <m:t>=</m:t>
                              </m:r>
                              <m:acc>
                                <m:accPr>
                                  <m:chr m:val="̂"/>
                                  <m:ctrlPr>
                                    <a:rPr lang="en-US" sz="4000">
                                      <a:effectLst/>
                                    </a:rPr>
                                  </m:ctrlPr>
                                </m:accPr>
                                <m:e>
                                  <m:r>
                                    <a:rPr lang="vi-VN" sz="4000">
                                      <a:effectLst/>
                                    </a:rPr>
                                    <m:t>𝑃</m:t>
                                  </m:r>
                                </m:e>
                              </m:acc>
                              <m:r>
                                <a:rPr lang="vi-VN" sz="4000">
                                  <a:effectLst/>
                                </a:rPr>
                                <m:t>,  </m:t>
                              </m:r>
                              <m:acc>
                                <m:accPr>
                                  <m:chr m:val="̂"/>
                                  <m:ctrlPr>
                                    <a:rPr lang="en-US" sz="4000">
                                      <a:effectLst/>
                                    </a:rPr>
                                  </m:ctrlPr>
                                </m:accPr>
                                <m:e>
                                  <m:r>
                                    <a:rPr lang="vi-VN" sz="4000">
                                      <a:effectLst/>
                                    </a:rPr>
                                    <m:t>𝐶</m:t>
                                  </m:r>
                                </m:e>
                              </m:acc>
                              <m:r>
                                <a:rPr lang="vi-VN" sz="4000">
                                  <a:effectLst/>
                                </a:rPr>
                                <m:t>=</m:t>
                              </m:r>
                              <m:acc>
                                <m:accPr>
                                  <m:chr m:val="̂"/>
                                  <m:ctrlPr>
                                    <a:rPr lang="en-US" sz="4000">
                                      <a:effectLst/>
                                    </a:rPr>
                                  </m:ctrlPr>
                                </m:accPr>
                                <m:e>
                                  <m:r>
                                    <a:rPr lang="vi-VN" sz="4000">
                                      <a:effectLst/>
                                    </a:rPr>
                                    <m:t>𝑀</m:t>
                                  </m:r>
                                </m:e>
                              </m:acc>
                              <m:r>
                                <a:rPr lang="vi-VN" sz="4000">
                                  <a:effectLst/>
                                </a:rPr>
                                <m:t>,   </m:t>
                              </m:r>
                              <m:acc>
                                <m:accPr>
                                  <m:chr m:val="̂"/>
                                  <m:ctrlPr>
                                    <a:rPr lang="en-US" sz="4000">
                                      <a:effectLst/>
                                    </a:rPr>
                                  </m:ctrlPr>
                                </m:accPr>
                                <m:e>
                                  <m:r>
                                    <a:rPr lang="vi-VN" sz="4000">
                                      <a:effectLst/>
                                    </a:rPr>
                                    <m:t>𝐴</m:t>
                                  </m:r>
                                </m:e>
                              </m:acc>
                              <m:r>
                                <a:rPr lang="vi-VN" sz="4000">
                                  <a:effectLst/>
                                </a:rPr>
                                <m:t>=</m:t>
                              </m:r>
                              <m:acc>
                                <m:accPr>
                                  <m:chr m:val="̂"/>
                                  <m:ctrlPr>
                                    <a:rPr lang="en-US" sz="4000">
                                      <a:effectLst/>
                                    </a:rPr>
                                  </m:ctrlPr>
                                </m:accPr>
                                <m:e>
                                  <m:r>
                                    <a:rPr lang="vi-VN" sz="4000">
                                      <a:effectLst/>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61317" y="3552298"/>
            <a:ext cx="1363675" cy="1426066"/>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ea typeface="Calibri" panose="020F0502020204030204" pitchFamily="34" charset="0"/>
                            <a:cs typeface="Times New Roman" panose="02020603050405020304" pitchFamily="18" charset="0"/>
                          </a:rPr>
                        </m:ctrlPr>
                      </m:accPr>
                      <m:e>
                        <m:r>
                          <a:rPr lang="vi-VN" sz="4400" i="1">
                            <a:effectLst/>
                            <a:ea typeface="Calibri" panose="020F0502020204030204" pitchFamily="34" charset="0"/>
                            <a:cs typeface="Times New Roman" panose="02020603050405020304" pitchFamily="18" charset="0"/>
                          </a:rPr>
                          <m:t>𝐴𝐵𝐷</m:t>
                        </m:r>
                      </m:e>
                    </m:acc>
                    <m:r>
                      <a:rPr lang="vi-VN" sz="4400" i="1">
                        <a:effectLst/>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Arial (Body)"/>
                        <a:ea typeface="Calibri" panose="020F0502020204030204" pitchFamily="34" charset="0"/>
                        <a:cs typeface="Times New Roman" panose="02020603050405020304" pitchFamily="18" charset="0"/>
                      </a:rPr>
                      <m:t>Δ</m:t>
                    </m:r>
                    <m:r>
                      <a:rPr lang="en-US" sz="4000" i="1" dirty="0">
                        <a:effectLst/>
                        <a:latin typeface="Arial (Body)"/>
                        <a:ea typeface="Calibri" panose="020F0502020204030204" pitchFamily="34" charset="0"/>
                        <a:cs typeface="Times New Roman" panose="02020603050405020304" pitchFamily="18" charset="0"/>
                      </a:rPr>
                      <m:t>𝐴𝐵𝐶</m:t>
                    </m:r>
                    <m:r>
                      <a:rPr lang="en-US" sz="4000" i="1" dirty="0">
                        <a:effectLst/>
                        <a:latin typeface="Arial (Body)"/>
                        <a:ea typeface="Calibri" panose="020F0502020204030204" pitchFamily="34" charset="0"/>
                        <a:cs typeface="Times New Roman" panose="02020603050405020304" pitchFamily="18" charset="0"/>
                      </a:rPr>
                      <m:t> = </m:t>
                    </m:r>
                    <m:r>
                      <m:rPr>
                        <m:sty m:val="p"/>
                      </m:rPr>
                      <a:rPr lang="en-US" sz="4000" i="0" dirty="0">
                        <a:effectLst/>
                        <a:latin typeface="Arial (Body)"/>
                        <a:ea typeface="Calibri" panose="020F0502020204030204" pitchFamily="34" charset="0"/>
                        <a:cs typeface="Times New Roman" panose="02020603050405020304" pitchFamily="18" charset="0"/>
                      </a:rPr>
                      <m:t>Δ</m:t>
                    </m:r>
                    <m:r>
                      <a:rPr lang="en-US" sz="4000" i="1" dirty="0">
                        <a:effectLst/>
                        <a:latin typeface="Arial (Body)"/>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𝐵𝐴𝐸</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𝐴𝐵𝐷</m:t>
                        </m:r>
                      </m:e>
                    </m:acc>
                    <m:r>
                      <a:rPr lang="vi-VN" sz="4000" i="1">
                        <a:solidFill>
                          <a:srgbClr val="000000"/>
                        </a:solidFill>
                        <a:effectLst/>
                        <a:latin typeface="Arial (Body)"/>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𝐷𝐸𝐶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𝐴𝐸𝐵</m:t>
                        </m:r>
                      </m:e>
                    </m:acc>
                    <m:r>
                      <a:rPr lang="vi-VN" sz="4000" i="1">
                        <a:solidFill>
                          <a:srgbClr val="000000"/>
                        </a:solidFill>
                        <a:effectLst/>
                        <a:latin typeface="Arial (Body)"/>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𝐵𝐴𝐸</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Arial (Body)"/>
                        <a:ea typeface="Calibri" panose="020F0502020204030204" pitchFamily="34" charset="0"/>
                        <a:cs typeface="Times New Roman" panose="02020603050405020304" pitchFamily="18" charset="0"/>
                      </a:rPr>
                      <m:t>=180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−30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−30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=120</m:t>
                    </m:r>
                    <m:r>
                      <a:rPr lang="vi-VN" sz="4000">
                        <a:solidFill>
                          <a:srgbClr val="000000"/>
                        </a:solidFill>
                        <a:effectLst/>
                        <a:latin typeface="Arial (Body)"/>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1724</Words>
  <PresentationFormat>Custom</PresentationFormat>
  <Paragraphs>162</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Symbol</vt:lpstr>
      <vt:lpstr>DM Serif Display</vt:lpstr>
      <vt:lpstr>Arial</vt:lpstr>
      <vt:lpstr>Times New Roman</vt:lpstr>
      <vt:lpstr>Cambria Math</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2022-10-27T07:40:08Z</dcterms:modified>
  <dc:identifier>DAFPXz5jK6c</dc:identifier>
</cp:coreProperties>
</file>