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5"/>
  </p:notesMasterIdLst>
  <p:sldIdLst>
    <p:sldId id="256" r:id="rId2"/>
    <p:sldId id="259" r:id="rId3"/>
    <p:sldId id="257" r:id="rId4"/>
    <p:sldId id="260" r:id="rId5"/>
    <p:sldId id="258" r:id="rId6"/>
    <p:sldId id="261" r:id="rId7"/>
    <p:sldId id="262" r:id="rId8"/>
    <p:sldId id="320" r:id="rId9"/>
    <p:sldId id="281" r:id="rId10"/>
    <p:sldId id="321" r:id="rId11"/>
    <p:sldId id="282" r:id="rId12"/>
    <p:sldId id="272" r:id="rId13"/>
    <p:sldId id="263" r:id="rId14"/>
    <p:sldId id="275" r:id="rId15"/>
    <p:sldId id="323" r:id="rId16"/>
    <p:sldId id="322" r:id="rId17"/>
    <p:sldId id="311" r:id="rId18"/>
    <p:sldId id="285" r:id="rId19"/>
    <p:sldId id="314" r:id="rId20"/>
    <p:sldId id="305" r:id="rId21"/>
    <p:sldId id="271" r:id="rId22"/>
    <p:sldId id="324" r:id="rId23"/>
    <p:sldId id="267" r:id="rId24"/>
    <p:sldId id="299" r:id="rId25"/>
    <p:sldId id="300" r:id="rId26"/>
    <p:sldId id="301" r:id="rId27"/>
    <p:sldId id="302" r:id="rId28"/>
    <p:sldId id="303" r:id="rId29"/>
    <p:sldId id="264" r:id="rId30"/>
    <p:sldId id="326" r:id="rId31"/>
    <p:sldId id="290" r:id="rId32"/>
    <p:sldId id="327" r:id="rId33"/>
    <p:sldId id="291" r:id="rId34"/>
    <p:sldId id="292" r:id="rId35"/>
    <p:sldId id="328" r:id="rId36"/>
    <p:sldId id="329" r:id="rId37"/>
    <p:sldId id="330" r:id="rId38"/>
    <p:sldId id="295" r:id="rId39"/>
    <p:sldId id="296" r:id="rId40"/>
    <p:sldId id="315" r:id="rId41"/>
    <p:sldId id="331" r:id="rId42"/>
    <p:sldId id="269" r:id="rId43"/>
    <p:sldId id="265" r:id="rId44"/>
  </p:sldIdLst>
  <p:sldSz cx="18288000" cy="10287000"/>
  <p:notesSz cx="6858000" cy="9144000"/>
  <p:embeddedFontLst>
    <p:embeddedFont>
      <p:font typeface="Cambria Math" panose="02040503050406030204" pitchFamily="18" charset="0"/>
      <p:regular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Calibri Light" panose="020F0302020204030204" pitchFamily="34" charset="0"/>
      <p:regular r:id="rId51"/>
      <p:italic r:id="rId5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1700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EED73-7134-4C02-9610-867CD65FDC8E}" type="datetimeFigureOut">
              <a:rPr lang="en-US" smtClean="0"/>
              <a:t>16/12/2022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F0BD7-2E75-484D-8AF8-F23D9C66D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23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0335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286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795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7666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5100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47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openxmlformats.org/officeDocument/2006/relationships/image" Target="../media/image4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5.png"/><Relationship Id="rId36" Type="http://schemas.openxmlformats.org/officeDocument/2006/relationships/image" Target="../media/image575.svg"/><Relationship Id="rId10" Type="http://schemas.openxmlformats.org/officeDocument/2006/relationships/image" Target="../media/image42.png"/><Relationship Id="rId4" Type="http://schemas.openxmlformats.org/officeDocument/2006/relationships/image" Target="../media/image21.png"/><Relationship Id="rId9" Type="http://schemas.openxmlformats.org/officeDocument/2006/relationships/image" Target="../media/image3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6.sv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1.png"/><Relationship Id="rId12" Type="http://schemas.openxmlformats.org/officeDocument/2006/relationships/image" Target="../media/image50.png"/><Relationship Id="rId33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2.svg"/><Relationship Id="rId32" Type="http://schemas.openxmlformats.org/officeDocument/2006/relationships/image" Target="../media/image53.png"/><Relationship Id="rId28" Type="http://schemas.openxmlformats.org/officeDocument/2006/relationships/image" Target="../media/image15.png"/><Relationship Id="rId31" Type="http://schemas.openxmlformats.org/officeDocument/2006/relationships/image" Target="../media/image52.png"/><Relationship Id="rId27" Type="http://schemas.openxmlformats.org/officeDocument/2006/relationships/image" Target="../media/image90.svg"/><Relationship Id="rId30" Type="http://schemas.openxmlformats.org/officeDocument/2006/relationships/image" Target="../media/image20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38.svg"/><Relationship Id="rId7" Type="http://schemas.openxmlformats.org/officeDocument/2006/relationships/image" Target="../media/image5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64.svg"/><Relationship Id="rId10" Type="http://schemas.openxmlformats.org/officeDocument/2006/relationships/image" Target="../media/image146.svg"/><Relationship Id="rId4" Type="http://schemas.openxmlformats.org/officeDocument/2006/relationships/image" Target="../media/image31.png"/><Relationship Id="rId9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4.svg"/><Relationship Id="rId18" Type="http://schemas.openxmlformats.org/officeDocument/2006/relationships/image" Target="../media/image59.png"/><Relationship Id="rId17" Type="http://schemas.microsoft.com/office/2007/relationships/hdphoto" Target="../media/hdphoto1.wdp"/><Relationship Id="rId2" Type="http://schemas.openxmlformats.org/officeDocument/2006/relationships/image" Target="../media/image58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0.svg"/><Relationship Id="rId15" Type="http://schemas.openxmlformats.org/officeDocument/2006/relationships/image" Target="../media/image40.png"/><Relationship Id="rId19" Type="http://schemas.openxmlformats.org/officeDocument/2006/relationships/image" Target="../media/image60.png"/><Relationship Id="rId1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4.svg"/><Relationship Id="rId17" Type="http://schemas.openxmlformats.org/officeDocument/2006/relationships/image" Target="../media/image61.png"/><Relationship Id="rId2" Type="http://schemas.openxmlformats.org/officeDocument/2006/relationships/image" Target="../media/image58.pn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0.svg"/><Relationship Id="rId15" Type="http://schemas.openxmlformats.org/officeDocument/2006/relationships/image" Target="../media/image40.png"/><Relationship Id="rId1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4.svg"/><Relationship Id="rId17" Type="http://schemas.openxmlformats.org/officeDocument/2006/relationships/image" Target="../media/image63.png"/><Relationship Id="rId2" Type="http://schemas.openxmlformats.org/officeDocument/2006/relationships/image" Target="../media/image58.png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0.svg"/><Relationship Id="rId15" Type="http://schemas.openxmlformats.org/officeDocument/2006/relationships/image" Target="../media/image60.png"/><Relationship Id="rId1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4.svg"/><Relationship Id="rId18" Type="http://schemas.openxmlformats.org/officeDocument/2006/relationships/image" Target="../media/image64.png"/><Relationship Id="rId17" Type="http://schemas.openxmlformats.org/officeDocument/2006/relationships/image" Target="../media/image82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0.svg"/><Relationship Id="rId15" Type="http://schemas.openxmlformats.org/officeDocument/2006/relationships/image" Target="../media/image49.png"/><Relationship Id="rId19" Type="http://schemas.openxmlformats.org/officeDocument/2006/relationships/image" Target="../media/image65.png"/><Relationship Id="rId1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.png"/><Relationship Id="rId3" Type="http://schemas.openxmlformats.org/officeDocument/2006/relationships/image" Target="../media/image67.png"/><Relationship Id="rId17" Type="http://schemas.openxmlformats.org/officeDocument/2006/relationships/image" Target="../media/image82.svg"/><Relationship Id="rId7" Type="http://schemas.openxmlformats.org/officeDocument/2006/relationships/image" Target="../media/image6.svg"/><Relationship Id="rId2" Type="http://schemas.openxmlformats.org/officeDocument/2006/relationships/image" Target="../media/image66.png"/><Relationship Id="rId20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19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4.svg"/><Relationship Id="rId18" Type="http://schemas.openxmlformats.org/officeDocument/2006/relationships/image" Target="../media/image12.svg"/><Relationship Id="rId21" Type="http://schemas.openxmlformats.org/officeDocument/2006/relationships/image" Target="../media/image73.png"/><Relationship Id="rId2" Type="http://schemas.openxmlformats.org/officeDocument/2006/relationships/image" Target="../media/image58.png"/><Relationship Id="rId20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19" Type="http://schemas.openxmlformats.org/officeDocument/2006/relationships/image" Target="../media/image71.png"/><Relationship Id="rId1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4.sv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37" Type="http://schemas.openxmlformats.org/officeDocument/2006/relationships/image" Target="../media/image360.svg"/><Relationship Id="rId5" Type="http://schemas.openxmlformats.org/officeDocument/2006/relationships/image" Target="../media/image36.sv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7" Type="http://schemas.openxmlformats.org/officeDocument/2006/relationships/image" Target="../media/image7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64.sv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77.png"/><Relationship Id="rId21" Type="http://schemas.microsoft.com/office/2007/relationships/hdphoto" Target="../media/hdphoto1.wdp"/><Relationship Id="rId17" Type="http://schemas.openxmlformats.org/officeDocument/2006/relationships/image" Target="../media/image76.svg"/><Relationship Id="rId25" Type="http://schemas.openxmlformats.org/officeDocument/2006/relationships/image" Target="../media/image82.png"/><Relationship Id="rId2" Type="http://schemas.openxmlformats.org/officeDocument/2006/relationships/image" Target="../media/image75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81.png"/><Relationship Id="rId5" Type="http://schemas.openxmlformats.org/officeDocument/2006/relationships/image" Target="../media/image76.png"/><Relationship Id="rId15" Type="http://schemas.openxmlformats.org/officeDocument/2006/relationships/image" Target="../media/image14.svg"/><Relationship Id="rId23" Type="http://schemas.openxmlformats.org/officeDocument/2006/relationships/image" Target="../media/image80.png"/><Relationship Id="rId19" Type="http://schemas.openxmlformats.org/officeDocument/2006/relationships/image" Target="../media/image78.png"/><Relationship Id="rId4" Type="http://schemas.openxmlformats.org/officeDocument/2006/relationships/image" Target="../media/image66.svg"/><Relationship Id="rId9" Type="http://schemas.openxmlformats.org/officeDocument/2006/relationships/image" Target="../media/image72.svg"/><Relationship Id="rId22" Type="http://schemas.openxmlformats.org/officeDocument/2006/relationships/image" Target="../media/image79.png"/></Relationships>
</file>

<file path=ppt/slides/_rels/slide2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77.png"/><Relationship Id="rId21" Type="http://schemas.microsoft.com/office/2007/relationships/hdphoto" Target="../media/hdphoto1.wdp"/><Relationship Id="rId17" Type="http://schemas.openxmlformats.org/officeDocument/2006/relationships/image" Target="../media/image76.svg"/><Relationship Id="rId2" Type="http://schemas.openxmlformats.org/officeDocument/2006/relationships/image" Target="../media/image75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png"/><Relationship Id="rId15" Type="http://schemas.openxmlformats.org/officeDocument/2006/relationships/image" Target="../media/image14.svg"/><Relationship Id="rId19" Type="http://schemas.openxmlformats.org/officeDocument/2006/relationships/image" Target="../media/image78.png"/><Relationship Id="rId4" Type="http://schemas.openxmlformats.org/officeDocument/2006/relationships/image" Target="../media/image66.svg"/><Relationship Id="rId9" Type="http://schemas.openxmlformats.org/officeDocument/2006/relationships/image" Target="../media/image72.svg"/><Relationship Id="rId22" Type="http://schemas.openxmlformats.org/officeDocument/2006/relationships/image" Target="../media/image8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12" Type="http://schemas.openxmlformats.org/officeDocument/2006/relationships/image" Target="../media/image86.png"/><Relationship Id="rId25" Type="http://schemas.openxmlformats.org/officeDocument/2006/relationships/image" Target="../media/image2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82.svg"/><Relationship Id="rId5" Type="http://schemas.openxmlformats.org/officeDocument/2006/relationships/image" Target="NUL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12" Type="http://schemas.openxmlformats.org/officeDocument/2006/relationships/image" Target="../media/image86.png"/><Relationship Id="rId25" Type="http://schemas.openxmlformats.org/officeDocument/2006/relationships/image" Target="../media/image20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82.svg"/><Relationship Id="rId5" Type="http://schemas.openxmlformats.org/officeDocument/2006/relationships/image" Target="NULL"/></Relationships>
</file>

<file path=ppt/slides/_rels/slide2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7.png"/><Relationship Id="rId3" Type="http://schemas.openxmlformats.org/officeDocument/2006/relationships/image" Target="../media/image85.png"/><Relationship Id="rId12" Type="http://schemas.openxmlformats.org/officeDocument/2006/relationships/image" Target="../media/image86.png"/><Relationship Id="rId25" Type="http://schemas.openxmlformats.org/officeDocument/2006/relationships/image" Target="../media/image2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82.svg"/><Relationship Id="rId5" Type="http://schemas.openxmlformats.org/officeDocument/2006/relationships/image" Target="NUL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12" Type="http://schemas.openxmlformats.org/officeDocument/2006/relationships/image" Target="../media/image86.png"/><Relationship Id="rId25" Type="http://schemas.openxmlformats.org/officeDocument/2006/relationships/image" Target="../media/image20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82.svg"/><Relationship Id="rId5" Type="http://schemas.openxmlformats.org/officeDocument/2006/relationships/image" Target="NUL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12" Type="http://schemas.openxmlformats.org/officeDocument/2006/relationships/image" Target="../media/image86.png"/><Relationship Id="rId25" Type="http://schemas.openxmlformats.org/officeDocument/2006/relationships/image" Target="../media/image20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2.svg"/><Relationship Id="rId5" Type="http://schemas.openxmlformats.org/officeDocument/2006/relationships/image" Target="../media/image49.png"/><Relationship Id="rId4" Type="http://schemas.openxmlformats.org/officeDocument/2006/relationships/image" Target="NUL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4.svg"/><Relationship Id="rId3" Type="http://schemas.openxmlformats.org/officeDocument/2006/relationships/image" Target="../media/image44.svg"/><Relationship Id="rId7" Type="http://schemas.openxmlformats.org/officeDocument/2006/relationships/image" Target="../media/image8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46.svg"/><Relationship Id="rId15" Type="http://schemas.openxmlformats.org/officeDocument/2006/relationships/image" Target="../media/image91.png"/><Relationship Id="rId4" Type="http://schemas.openxmlformats.org/officeDocument/2006/relationships/image" Target="../media/image28.png"/><Relationship Id="rId14" Type="http://schemas.openxmlformats.org/officeDocument/2006/relationships/image" Target="../media/image9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svg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4.svg"/><Relationship Id="rId3" Type="http://schemas.openxmlformats.org/officeDocument/2006/relationships/image" Target="../media/image44.svg"/><Relationship Id="rId7" Type="http://schemas.openxmlformats.org/officeDocument/2006/relationships/image" Target="../media/image8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46.svg"/><Relationship Id="rId15" Type="http://schemas.openxmlformats.org/officeDocument/2006/relationships/image" Target="../media/image92.png"/><Relationship Id="rId4" Type="http://schemas.openxmlformats.org/officeDocument/2006/relationships/image" Target="../media/image28.png"/><Relationship Id="rId14" Type="http://schemas.openxmlformats.org/officeDocument/2006/relationships/image" Target="../media/image90.png"/></Relationships>
</file>

<file path=ppt/slides/_rels/slide3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97.png"/><Relationship Id="rId3" Type="http://schemas.openxmlformats.org/officeDocument/2006/relationships/image" Target="../media/image15.png"/><Relationship Id="rId12" Type="http://schemas.openxmlformats.org/officeDocument/2006/relationships/image" Target="../media/image94.png"/><Relationship Id="rId17" Type="http://schemas.openxmlformats.org/officeDocument/2006/relationships/image" Target="../media/image96.png"/><Relationship Id="rId2" Type="http://schemas.openxmlformats.org/officeDocument/2006/relationships/image" Target="../media/image93.png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0.svg"/><Relationship Id="rId15" Type="http://schemas.openxmlformats.org/officeDocument/2006/relationships/image" Target="../media/image95.png"/><Relationship Id="rId14" Type="http://schemas.openxmlformats.org/officeDocument/2006/relationships/image" Target="../media/image74.svg"/></Relationships>
</file>

<file path=ppt/slides/_rels/slide3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98.png"/><Relationship Id="rId3" Type="http://schemas.openxmlformats.org/officeDocument/2006/relationships/image" Target="../media/image15.png"/><Relationship Id="rId12" Type="http://schemas.openxmlformats.org/officeDocument/2006/relationships/image" Target="../media/image94.png"/><Relationship Id="rId17" Type="http://schemas.openxmlformats.org/officeDocument/2006/relationships/image" Target="../media/image96.png"/><Relationship Id="rId2" Type="http://schemas.openxmlformats.org/officeDocument/2006/relationships/image" Target="../media/image93.png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0.svg"/><Relationship Id="rId15" Type="http://schemas.openxmlformats.org/officeDocument/2006/relationships/image" Target="../media/image95.png"/><Relationship Id="rId14" Type="http://schemas.openxmlformats.org/officeDocument/2006/relationships/image" Target="../media/image74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01.png"/><Relationship Id="rId7" Type="http://schemas.openxmlformats.org/officeDocument/2006/relationships/image" Target="../media/image70.svg"/><Relationship Id="rId12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0.svg"/><Relationship Id="rId14" Type="http://schemas.openxmlformats.org/officeDocument/2006/relationships/image" Target="../media/image10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9.png"/><Relationship Id="rId7" Type="http://schemas.openxmlformats.org/officeDocument/2006/relationships/image" Target="../media/image70.svg"/><Relationship Id="rId12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0.svg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4.svg"/><Relationship Id="rId3" Type="http://schemas.openxmlformats.org/officeDocument/2006/relationships/image" Target="../media/image44.svg"/><Relationship Id="rId7" Type="http://schemas.openxmlformats.org/officeDocument/2006/relationships/image" Target="../media/image8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46.svg"/><Relationship Id="rId15" Type="http://schemas.openxmlformats.org/officeDocument/2006/relationships/image" Target="../media/image107.png"/><Relationship Id="rId4" Type="http://schemas.openxmlformats.org/officeDocument/2006/relationships/image" Target="../media/image28.png"/><Relationship Id="rId14" Type="http://schemas.openxmlformats.org/officeDocument/2006/relationships/image" Target="../media/image106.png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4.svg"/><Relationship Id="rId39" Type="http://schemas.openxmlformats.org/officeDocument/2006/relationships/image" Target="../media/image540.svg"/><Relationship Id="rId3" Type="http://schemas.openxmlformats.org/officeDocument/2006/relationships/image" Target="../media/image44.svg"/><Relationship Id="rId17" Type="http://schemas.openxmlformats.org/officeDocument/2006/relationships/image" Target="../media/image110.png"/><Relationship Id="rId2" Type="http://schemas.openxmlformats.org/officeDocument/2006/relationships/image" Target="../media/image27.png"/><Relationship Id="rId16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46.svg"/><Relationship Id="rId15" Type="http://schemas.openxmlformats.org/officeDocument/2006/relationships/image" Target="../media/image109.png"/><Relationship Id="rId4" Type="http://schemas.openxmlformats.org/officeDocument/2006/relationships/image" Target="../media/image28.png"/><Relationship Id="rId14" Type="http://schemas.openxmlformats.org/officeDocument/2006/relationships/image" Target="../media/image108.png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4.svg"/><Relationship Id="rId39" Type="http://schemas.openxmlformats.org/officeDocument/2006/relationships/image" Target="../media/image540.svg"/><Relationship Id="rId3" Type="http://schemas.openxmlformats.org/officeDocument/2006/relationships/image" Target="../media/image44.svg"/><Relationship Id="rId2" Type="http://schemas.openxmlformats.org/officeDocument/2006/relationships/image" Target="../media/image27.png"/><Relationship Id="rId16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46.svg"/><Relationship Id="rId15" Type="http://schemas.openxmlformats.org/officeDocument/2006/relationships/image" Target="../media/image106.png"/><Relationship Id="rId4" Type="http://schemas.openxmlformats.org/officeDocument/2006/relationships/image" Target="../media/image28.png"/><Relationship Id="rId14" Type="http://schemas.openxmlformats.org/officeDocument/2006/relationships/image" Target="../media/image11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0.svg"/><Relationship Id="rId5" Type="http://schemas.openxmlformats.org/officeDocument/2006/relationships/image" Target="../media/image15.png"/><Relationship Id="rId4" Type="http://schemas.openxmlformats.org/officeDocument/2006/relationships/image" Target="../media/image1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40.svg"/><Relationship Id="rId4" Type="http://schemas.openxmlformats.org/officeDocument/2006/relationships/image" Target="../media/image17.png"/><Relationship Id="rId9" Type="http://schemas.openxmlformats.org/officeDocument/2006/relationships/image" Target="../media/image14.svg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4.svg"/><Relationship Id="rId18" Type="http://schemas.openxmlformats.org/officeDocument/2006/relationships/image" Target="../media/image113.png"/><Relationship Id="rId17" Type="http://schemas.openxmlformats.org/officeDocument/2006/relationships/image" Target="../media/image115.png"/><Relationship Id="rId2" Type="http://schemas.openxmlformats.org/officeDocument/2006/relationships/image" Target="../media/image58.png"/><Relationship Id="rId16" Type="http://schemas.openxmlformats.org/officeDocument/2006/relationships/image" Target="../media/image82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0.svg"/><Relationship Id="rId15" Type="http://schemas.openxmlformats.org/officeDocument/2006/relationships/image" Target="../media/image49.png"/><Relationship Id="rId14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4.svg"/><Relationship Id="rId18" Type="http://schemas.openxmlformats.org/officeDocument/2006/relationships/image" Target="../media/image117.png"/><Relationship Id="rId17" Type="http://schemas.openxmlformats.org/officeDocument/2006/relationships/image" Target="../media/image116.png"/><Relationship Id="rId2" Type="http://schemas.openxmlformats.org/officeDocument/2006/relationships/image" Target="../media/image58.png"/><Relationship Id="rId16" Type="http://schemas.openxmlformats.org/officeDocument/2006/relationships/image" Target="../media/image82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0.svg"/><Relationship Id="rId15" Type="http://schemas.openxmlformats.org/officeDocument/2006/relationships/image" Target="../media/image49.png"/><Relationship Id="rId19" Type="http://schemas.openxmlformats.org/officeDocument/2006/relationships/image" Target="../media/image113.png"/><Relationship Id="rId14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38.svg"/><Relationship Id="rId7" Type="http://schemas.openxmlformats.org/officeDocument/2006/relationships/image" Target="../media/image78.svg"/><Relationship Id="rId2" Type="http://schemas.openxmlformats.org/officeDocument/2006/relationships/image" Target="../media/image16.png"/><Relationship Id="rId29" Type="http://schemas.openxmlformats.org/officeDocument/2006/relationships/image" Target="../media/image3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5" Type="http://schemas.openxmlformats.org/officeDocument/2006/relationships/image" Target="../media/image40.svg"/><Relationship Id="rId4" Type="http://schemas.openxmlformats.org/officeDocument/2006/relationships/image" Target="../media/image17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74.svg"/><Relationship Id="rId3" Type="http://schemas.openxmlformats.org/officeDocument/2006/relationships/image" Target="../media/image66.svg"/><Relationship Id="rId7" Type="http://schemas.openxmlformats.org/officeDocument/2006/relationships/image" Target="../media/image70.svg"/><Relationship Id="rId12" Type="http://schemas.openxmlformats.org/officeDocument/2006/relationships/image" Target="../media/image122.png"/><Relationship Id="rId17" Type="http://schemas.openxmlformats.org/officeDocument/2006/relationships/image" Target="../media/image76.svg"/><Relationship Id="rId2" Type="http://schemas.openxmlformats.org/officeDocument/2006/relationships/image" Target="../media/image120.png"/><Relationship Id="rId16" Type="http://schemas.openxmlformats.org/officeDocument/2006/relationships/image" Target="../media/image1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11" Type="http://schemas.openxmlformats.org/officeDocument/2006/relationships/image" Target="../media/image20.svg"/><Relationship Id="rId5" Type="http://schemas.openxmlformats.org/officeDocument/2006/relationships/image" Target="../media/image68.svg"/><Relationship Id="rId15" Type="http://schemas.openxmlformats.org/officeDocument/2006/relationships/image" Target="../media/image14.svg"/><Relationship Id="rId10" Type="http://schemas.openxmlformats.org/officeDocument/2006/relationships/image" Target="../media/image15.png"/><Relationship Id="rId4" Type="http://schemas.openxmlformats.org/officeDocument/2006/relationships/image" Target="../media/image121.png"/><Relationship Id="rId9" Type="http://schemas.openxmlformats.org/officeDocument/2006/relationships/image" Target="../media/image72.svg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5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microsoft.com/office/2007/relationships/hdphoto" Target="../media/hdphoto1.wdp"/><Relationship Id="rId5" Type="http://schemas.openxmlformats.org/officeDocument/2006/relationships/image" Target="../media/image28.sv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32.sv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46.sv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8.svg"/><Relationship Id="rId7" Type="http://schemas.openxmlformats.org/officeDocument/2006/relationships/image" Target="../media/image33.png"/><Relationship Id="rId17" Type="http://schemas.openxmlformats.org/officeDocument/2006/relationships/image" Target="../media/image160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64.sv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8.svg"/><Relationship Id="rId7" Type="http://schemas.openxmlformats.org/officeDocument/2006/relationships/image" Target="../media/image3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64.svg"/><Relationship Id="rId4" Type="http://schemas.openxmlformats.org/officeDocument/2006/relationships/image" Target="../media/image31.png"/><Relationship Id="rId9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41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microsoft.com/office/2007/relationships/hdphoto" Target="../media/hdphoto1.wdp"/><Relationship Id="rId2" Type="http://schemas.openxmlformats.org/officeDocument/2006/relationships/image" Target="../media/image19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3.png"/><Relationship Id="rId5" Type="http://schemas.openxmlformats.org/officeDocument/2006/relationships/image" Target="../media/image28.svg"/><Relationship Id="rId15" Type="http://schemas.openxmlformats.org/officeDocument/2006/relationships/image" Target="../media/image43.png"/><Relationship Id="rId10" Type="http://schemas.openxmlformats.org/officeDocument/2006/relationships/image" Target="../media/image40.png"/><Relationship Id="rId81" Type="http://schemas.openxmlformats.org/officeDocument/2006/relationships/image" Target="../media/image80.svg"/><Relationship Id="rId4" Type="http://schemas.openxmlformats.org/officeDocument/2006/relationships/image" Target="../media/image20.png"/><Relationship Id="rId9" Type="http://schemas.openxmlformats.org/officeDocument/2006/relationships/image" Target="../media/image32.sv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872283" y="2323284"/>
            <a:ext cx="14172739" cy="5651978"/>
            <a:chOff x="0" y="0"/>
            <a:chExt cx="6563243" cy="1457336"/>
          </a:xfrm>
        </p:grpSpPr>
        <p:sp>
          <p:nvSpPr>
            <p:cNvPr id="11" name="Freeform 11"/>
            <p:cNvSpPr/>
            <p:nvPr/>
          </p:nvSpPr>
          <p:spPr>
            <a:xfrm>
              <a:off x="80010" y="80010"/>
              <a:ext cx="6470533" cy="1364626"/>
            </a:xfrm>
            <a:custGeom>
              <a:avLst/>
              <a:gdLst/>
              <a:ahLst/>
              <a:cxnLst/>
              <a:rect l="l" t="t" r="r" b="b"/>
              <a:pathLst>
                <a:path w="6470533" h="1364626">
                  <a:moveTo>
                    <a:pt x="0" y="1310016"/>
                  </a:moveTo>
                  <a:lnTo>
                    <a:pt x="0" y="1364626"/>
                  </a:lnTo>
                  <a:lnTo>
                    <a:pt x="6470533" y="1364626"/>
                  </a:lnTo>
                  <a:lnTo>
                    <a:pt x="6470533" y="0"/>
                  </a:lnTo>
                  <a:lnTo>
                    <a:pt x="6415923" y="0"/>
                  </a:lnTo>
                  <a:lnTo>
                    <a:pt x="6415923" y="1310016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67310" y="67310"/>
              <a:ext cx="6495933" cy="1390026"/>
            </a:xfrm>
            <a:custGeom>
              <a:avLst/>
              <a:gdLst/>
              <a:ahLst/>
              <a:cxnLst/>
              <a:rect l="l" t="t" r="r" b="b"/>
              <a:pathLst>
                <a:path w="6495933" h="1390026">
                  <a:moveTo>
                    <a:pt x="6428623" y="0"/>
                  </a:moveTo>
                  <a:lnTo>
                    <a:pt x="6428623" y="12700"/>
                  </a:lnTo>
                  <a:lnTo>
                    <a:pt x="6483233" y="12700"/>
                  </a:lnTo>
                  <a:lnTo>
                    <a:pt x="6483233" y="1377326"/>
                  </a:lnTo>
                  <a:lnTo>
                    <a:pt x="12700" y="1377326"/>
                  </a:lnTo>
                  <a:lnTo>
                    <a:pt x="12700" y="1322716"/>
                  </a:lnTo>
                  <a:lnTo>
                    <a:pt x="0" y="1322716"/>
                  </a:lnTo>
                  <a:lnTo>
                    <a:pt x="0" y="1390026"/>
                  </a:lnTo>
                  <a:lnTo>
                    <a:pt x="6495933" y="1390026"/>
                  </a:lnTo>
                  <a:lnTo>
                    <a:pt x="6495933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12700" y="12700"/>
              <a:ext cx="6470533" cy="1364626"/>
            </a:xfrm>
            <a:custGeom>
              <a:avLst/>
              <a:gdLst/>
              <a:ahLst/>
              <a:cxnLst/>
              <a:rect l="l" t="t" r="r" b="b"/>
              <a:pathLst>
                <a:path w="6470533" h="1364626">
                  <a:moveTo>
                    <a:pt x="0" y="0"/>
                  </a:moveTo>
                  <a:lnTo>
                    <a:pt x="6470533" y="0"/>
                  </a:lnTo>
                  <a:lnTo>
                    <a:pt x="6470533" y="1364626"/>
                  </a:lnTo>
                  <a:lnTo>
                    <a:pt x="0" y="1364626"/>
                  </a:lnTo>
                  <a:close/>
                </a:path>
              </a:pathLst>
            </a:custGeom>
            <a:solidFill>
              <a:srgbClr val="DBFF6E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6495933" cy="1390026"/>
            </a:xfrm>
            <a:custGeom>
              <a:avLst/>
              <a:gdLst/>
              <a:ahLst/>
              <a:cxnLst/>
              <a:rect l="l" t="t" r="r" b="b"/>
              <a:pathLst>
                <a:path w="6495933" h="1390026">
                  <a:moveTo>
                    <a:pt x="80010" y="1390026"/>
                  </a:moveTo>
                  <a:lnTo>
                    <a:pt x="6495933" y="1390026"/>
                  </a:lnTo>
                  <a:lnTo>
                    <a:pt x="6495933" y="80010"/>
                  </a:lnTo>
                  <a:lnTo>
                    <a:pt x="6495933" y="67310"/>
                  </a:lnTo>
                  <a:lnTo>
                    <a:pt x="6495933" y="0"/>
                  </a:lnTo>
                  <a:lnTo>
                    <a:pt x="0" y="0"/>
                  </a:lnTo>
                  <a:lnTo>
                    <a:pt x="0" y="1390026"/>
                  </a:lnTo>
                  <a:lnTo>
                    <a:pt x="67310" y="1390026"/>
                  </a:lnTo>
                  <a:lnTo>
                    <a:pt x="80010" y="1390026"/>
                  </a:lnTo>
                  <a:close/>
                  <a:moveTo>
                    <a:pt x="12700" y="12700"/>
                  </a:moveTo>
                  <a:lnTo>
                    <a:pt x="6483233" y="12700"/>
                  </a:lnTo>
                  <a:lnTo>
                    <a:pt x="6483233" y="1377326"/>
                  </a:lnTo>
                  <a:lnTo>
                    <a:pt x="12700" y="1377326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8497" y="1627257"/>
            <a:ext cx="1310625" cy="82450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09663" y="168914"/>
            <a:ext cx="1125241" cy="112524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56328" y="8054912"/>
            <a:ext cx="1074009" cy="107400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863079" y="389166"/>
            <a:ext cx="1625429" cy="50240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645085" y="7852984"/>
            <a:ext cx="1228430" cy="1096653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878776" y="1294154"/>
            <a:ext cx="1219464" cy="1219464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375938" y="8832782"/>
            <a:ext cx="1177184" cy="117290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667096" y="8993505"/>
            <a:ext cx="840173" cy="1040755"/>
          </a:xfrm>
          <a:prstGeom prst="rect">
            <a:avLst/>
          </a:prstGeom>
        </p:spPr>
      </p:pic>
      <p:sp>
        <p:nvSpPr>
          <p:cNvPr id="24" name="Google Shape;7484;p29"/>
          <p:cNvSpPr txBox="1">
            <a:spLocks/>
          </p:cNvSpPr>
          <p:nvPr/>
        </p:nvSpPr>
        <p:spPr>
          <a:xfrm>
            <a:off x="3785961" y="3193567"/>
            <a:ext cx="10200031" cy="3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Kavoon"/>
              <a:buNone/>
              <a:defRPr sz="7466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CHÀO</a:t>
            </a:r>
            <a:r>
              <a:rPr kumimoji="0" lang="en-US" sz="7000" b="1" i="0" u="none" strike="noStrike" kern="0" cap="none" spc="0" normalizeH="0" noProof="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 MỪNG CÁC EM ĐẾN VỚI BUỔI HỌC NGÀY HÔM NAY</a:t>
            </a:r>
            <a:r>
              <a:rPr kumimoji="0" lang="vi-VN" sz="7000" b="1" i="0" u="none" strike="noStrike" kern="0" cap="none" spc="0" normalizeH="0" baseline="0" noProof="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!</a:t>
            </a:r>
            <a:endParaRPr kumimoji="0" lang="vi-VN" sz="7000" b="1" i="0" u="none" strike="noStrike" kern="0" cap="none" spc="0" normalizeH="0" baseline="0" noProof="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rgbClr val="04596F">
                    <a:alpha val="40000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Kavoo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6762" y="249703"/>
            <a:ext cx="1006238" cy="100623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039131" y="9791700"/>
            <a:ext cx="1173249" cy="36264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122637" y="149926"/>
            <a:ext cx="1006238" cy="100623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752600" y="707225"/>
            <a:ext cx="1301890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2421" y="2019300"/>
            <a:ext cx="4624137" cy="53617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102725" y="1166891"/>
                <a:ext cx="11423275" cy="66175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Tam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 = AC.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AD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𝐵𝐴𝐷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𝐶𝐴𝐷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01980" marR="3048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𝐴𝐵𝐷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𝐴𝐶𝐷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 = AC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𝐵𝐴𝐷</m:t>
                          </m:r>
                        </m:e>
                      </m:acc>
                      <m:r>
                        <a:rPr lang="en-US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𝐶𝐴𝐷</m:t>
                          </m:r>
                        </m:e>
                      </m:acc>
                    </m:oMath>
                  </m:oMathPara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AD </a:t>
                </a:r>
                <a:r>
                  <a:rPr lang="en-US" sz="40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</a:t>
                </a:r>
                <a:r>
                  <a:rPr lang="en-US" sz="40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𝐴𝐵𝐷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𝐴𝐶𝐷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2725" y="1166891"/>
                <a:ext cx="11423275" cy="6617581"/>
              </a:xfrm>
              <a:prstGeom prst="rect">
                <a:avLst/>
              </a:prstGeom>
              <a:blipFill>
                <a:blip r:embed="rId11"/>
                <a:stretch>
                  <a:fillRect l="-1601" b="-1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Brace 7"/>
          <p:cNvSpPr/>
          <p:nvPr/>
        </p:nvSpPr>
        <p:spPr>
          <a:xfrm>
            <a:off x="13381426" y="4076700"/>
            <a:ext cx="457200" cy="25908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523426" y="7897552"/>
                <a:ext cx="10287000" cy="19703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Do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𝐴𝐵𝐷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𝐴𝐶𝐷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3426" y="7897552"/>
                <a:ext cx="10287000" cy="1970348"/>
              </a:xfrm>
              <a:prstGeom prst="rect">
                <a:avLst/>
              </a:prstGeom>
              <a:blipFill>
                <a:blip r:embed="rId12"/>
                <a:stretch>
                  <a:fillRect l="-17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>
            <a:off x="2391513" y="8595360"/>
            <a:ext cx="1219200" cy="81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12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56052" y="3656867"/>
            <a:ext cx="15431748" cy="5853981"/>
            <a:chOff x="0" y="0"/>
            <a:chExt cx="41000197" cy="15012925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40855416" cy="14868145"/>
            </a:xfrm>
            <a:custGeom>
              <a:avLst/>
              <a:gdLst/>
              <a:ahLst/>
              <a:cxnLst/>
              <a:rect l="l" t="t" r="r" b="b"/>
              <a:pathLst>
                <a:path w="40855416" h="14868145">
                  <a:moveTo>
                    <a:pt x="0" y="0"/>
                  </a:moveTo>
                  <a:lnTo>
                    <a:pt x="40855416" y="0"/>
                  </a:lnTo>
                  <a:lnTo>
                    <a:pt x="40855416" y="14868145"/>
                  </a:lnTo>
                  <a:lnTo>
                    <a:pt x="0" y="14868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41000198" cy="15012925"/>
            </a:xfrm>
            <a:custGeom>
              <a:avLst/>
              <a:gdLst/>
              <a:ahLst/>
              <a:cxnLst/>
              <a:rect l="l" t="t" r="r" b="b"/>
              <a:pathLst>
                <a:path w="41000198" h="15012925">
                  <a:moveTo>
                    <a:pt x="40855416" y="14868145"/>
                  </a:moveTo>
                  <a:lnTo>
                    <a:pt x="41000198" y="14868145"/>
                  </a:lnTo>
                  <a:lnTo>
                    <a:pt x="41000198" y="15012925"/>
                  </a:lnTo>
                  <a:lnTo>
                    <a:pt x="40855416" y="15012925"/>
                  </a:lnTo>
                  <a:lnTo>
                    <a:pt x="40855416" y="1486814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4868145"/>
                  </a:lnTo>
                  <a:lnTo>
                    <a:pt x="0" y="14868145"/>
                  </a:lnTo>
                  <a:lnTo>
                    <a:pt x="0" y="144780"/>
                  </a:lnTo>
                  <a:close/>
                  <a:moveTo>
                    <a:pt x="0" y="14868145"/>
                  </a:moveTo>
                  <a:lnTo>
                    <a:pt x="144780" y="14868145"/>
                  </a:lnTo>
                  <a:lnTo>
                    <a:pt x="144780" y="15012925"/>
                  </a:lnTo>
                  <a:lnTo>
                    <a:pt x="0" y="15012925"/>
                  </a:lnTo>
                  <a:lnTo>
                    <a:pt x="0" y="14868145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14868145"/>
                  </a:lnTo>
                  <a:lnTo>
                    <a:pt x="40855416" y="14868145"/>
                  </a:lnTo>
                  <a:lnTo>
                    <a:pt x="40855416" y="144780"/>
                  </a:lnTo>
                  <a:close/>
                  <a:moveTo>
                    <a:pt x="144780" y="14868145"/>
                  </a:moveTo>
                  <a:lnTo>
                    <a:pt x="40855416" y="14868145"/>
                  </a:lnTo>
                  <a:lnTo>
                    <a:pt x="40855416" y="15012925"/>
                  </a:lnTo>
                  <a:lnTo>
                    <a:pt x="144780" y="15012925"/>
                  </a:lnTo>
                  <a:lnTo>
                    <a:pt x="144780" y="14868145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4127892" y="1258494"/>
            <a:ext cx="9931621" cy="1698913"/>
            <a:chOff x="0" y="0"/>
            <a:chExt cx="5851518" cy="1000967"/>
          </a:xfrm>
        </p:grpSpPr>
        <p:sp>
          <p:nvSpPr>
            <p:cNvPr id="8" name="Freeform 8"/>
            <p:cNvSpPr/>
            <p:nvPr/>
          </p:nvSpPr>
          <p:spPr>
            <a:xfrm>
              <a:off x="80010" y="80010"/>
              <a:ext cx="5758808" cy="908257"/>
            </a:xfrm>
            <a:custGeom>
              <a:avLst/>
              <a:gdLst/>
              <a:ahLst/>
              <a:cxnLst/>
              <a:rect l="l" t="t" r="r" b="b"/>
              <a:pathLst>
                <a:path w="5758808" h="908257">
                  <a:moveTo>
                    <a:pt x="0" y="853647"/>
                  </a:moveTo>
                  <a:lnTo>
                    <a:pt x="0" y="908257"/>
                  </a:lnTo>
                  <a:lnTo>
                    <a:pt x="5758808" y="908257"/>
                  </a:lnTo>
                  <a:lnTo>
                    <a:pt x="5758808" y="0"/>
                  </a:lnTo>
                  <a:lnTo>
                    <a:pt x="5704198" y="0"/>
                  </a:lnTo>
                  <a:lnTo>
                    <a:pt x="5704198" y="853647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67310" y="67310"/>
              <a:ext cx="5784208" cy="933657"/>
            </a:xfrm>
            <a:custGeom>
              <a:avLst/>
              <a:gdLst/>
              <a:ahLst/>
              <a:cxnLst/>
              <a:rect l="l" t="t" r="r" b="b"/>
              <a:pathLst>
                <a:path w="5784208" h="933657">
                  <a:moveTo>
                    <a:pt x="5716898" y="0"/>
                  </a:moveTo>
                  <a:lnTo>
                    <a:pt x="5716898" y="12700"/>
                  </a:lnTo>
                  <a:lnTo>
                    <a:pt x="5771508" y="12700"/>
                  </a:lnTo>
                  <a:lnTo>
                    <a:pt x="5771508" y="920957"/>
                  </a:lnTo>
                  <a:lnTo>
                    <a:pt x="12700" y="920957"/>
                  </a:lnTo>
                  <a:lnTo>
                    <a:pt x="12700" y="866347"/>
                  </a:lnTo>
                  <a:lnTo>
                    <a:pt x="0" y="866347"/>
                  </a:lnTo>
                  <a:lnTo>
                    <a:pt x="0" y="933657"/>
                  </a:lnTo>
                  <a:lnTo>
                    <a:pt x="5784208" y="933657"/>
                  </a:lnTo>
                  <a:lnTo>
                    <a:pt x="5784208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12700" y="12700"/>
              <a:ext cx="5758808" cy="908257"/>
            </a:xfrm>
            <a:custGeom>
              <a:avLst/>
              <a:gdLst/>
              <a:ahLst/>
              <a:cxnLst/>
              <a:rect l="l" t="t" r="r" b="b"/>
              <a:pathLst>
                <a:path w="5758808" h="908257">
                  <a:moveTo>
                    <a:pt x="0" y="0"/>
                  </a:moveTo>
                  <a:lnTo>
                    <a:pt x="5758808" y="0"/>
                  </a:lnTo>
                  <a:lnTo>
                    <a:pt x="5758808" y="908257"/>
                  </a:lnTo>
                  <a:lnTo>
                    <a:pt x="0" y="908257"/>
                  </a:lnTo>
                  <a:close/>
                </a:path>
              </a:pathLst>
            </a:custGeom>
            <a:solidFill>
              <a:srgbClr val="FF93D8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5784208" cy="933657"/>
            </a:xfrm>
            <a:custGeom>
              <a:avLst/>
              <a:gdLst/>
              <a:ahLst/>
              <a:cxnLst/>
              <a:rect l="l" t="t" r="r" b="b"/>
              <a:pathLst>
                <a:path w="5784208" h="933657">
                  <a:moveTo>
                    <a:pt x="80010" y="933657"/>
                  </a:moveTo>
                  <a:lnTo>
                    <a:pt x="5784208" y="933657"/>
                  </a:lnTo>
                  <a:lnTo>
                    <a:pt x="5784208" y="80010"/>
                  </a:lnTo>
                  <a:lnTo>
                    <a:pt x="5784208" y="67310"/>
                  </a:lnTo>
                  <a:lnTo>
                    <a:pt x="5784208" y="0"/>
                  </a:lnTo>
                  <a:lnTo>
                    <a:pt x="0" y="0"/>
                  </a:lnTo>
                  <a:lnTo>
                    <a:pt x="0" y="933657"/>
                  </a:lnTo>
                  <a:lnTo>
                    <a:pt x="67310" y="933657"/>
                  </a:lnTo>
                  <a:lnTo>
                    <a:pt x="80010" y="933657"/>
                  </a:lnTo>
                  <a:close/>
                  <a:moveTo>
                    <a:pt x="12700" y="12700"/>
                  </a:moveTo>
                  <a:lnTo>
                    <a:pt x="5771508" y="12700"/>
                  </a:lnTo>
                  <a:lnTo>
                    <a:pt x="5771508" y="920957"/>
                  </a:lnTo>
                  <a:lnTo>
                    <a:pt x="12700" y="920957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4898197" y="1455250"/>
            <a:ext cx="8391013" cy="1040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0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-112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</a:t>
            </a:r>
            <a:r>
              <a:rPr kumimoji="0" lang="en-US" sz="6000" b="1" i="0" u="none" strike="noStrike" kern="1200" cap="none" spc="-112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LUẬN</a:t>
            </a:r>
            <a:endParaRPr kumimoji="0" lang="en-US" sz="6000" b="1" i="0" u="none" strike="noStrike" kern="1200" cap="none" spc="-112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04470">
            <a:off x="15630596" y="1227629"/>
            <a:ext cx="1340074" cy="17342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99810">
            <a:off x="1327799" y="1205550"/>
            <a:ext cx="1421458" cy="183953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/>
          <a:srcRect l="31156" r="28102" b="22486"/>
          <a:stretch/>
        </p:blipFill>
        <p:spPr>
          <a:xfrm>
            <a:off x="14020800" y="6286500"/>
            <a:ext cx="3218567" cy="39624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311848" y="3928632"/>
            <a:ext cx="13792200" cy="1019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921948" y="5377375"/>
            <a:ext cx="4876171" cy="4202438"/>
            <a:chOff x="6921948" y="5377375"/>
            <a:chExt cx="4876171" cy="4202438"/>
          </a:xfrm>
        </p:grpSpPr>
        <p:sp>
          <p:nvSpPr>
            <p:cNvPr id="18" name="Isosceles Triangle 17"/>
            <p:cNvSpPr/>
            <p:nvPr/>
          </p:nvSpPr>
          <p:spPr>
            <a:xfrm>
              <a:off x="6921948" y="5377375"/>
              <a:ext cx="4572000" cy="3793414"/>
            </a:xfrm>
            <a:prstGeom prst="triangle">
              <a:avLst>
                <a:gd name="adj" fmla="val 46071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c 12"/>
            <p:cNvSpPr/>
            <p:nvPr/>
          </p:nvSpPr>
          <p:spPr>
            <a:xfrm rot="21177857">
              <a:off x="6939935" y="8817813"/>
              <a:ext cx="381000" cy="762000"/>
            </a:xfrm>
            <a:prstGeom prst="arc">
              <a:avLst>
                <a:gd name="adj1" fmla="val 16474204"/>
                <a:gd name="adj2" fmla="val 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c 15"/>
            <p:cNvSpPr/>
            <p:nvPr/>
          </p:nvSpPr>
          <p:spPr>
            <a:xfrm rot="14042258">
              <a:off x="11114459" y="8611893"/>
              <a:ext cx="533400" cy="833921"/>
            </a:xfrm>
            <a:prstGeom prst="arc">
              <a:avLst>
                <a:gd name="adj1" fmla="val 17150545"/>
                <a:gd name="adj2" fmla="val 44032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738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676400" y="865142"/>
            <a:ext cx="2588497" cy="1210674"/>
            <a:chOff x="0" y="-152150"/>
            <a:chExt cx="13241067" cy="2417368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3241067" cy="2265218"/>
              <a:chOff x="0" y="0"/>
              <a:chExt cx="5851034" cy="100096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80010" y="8001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5758324" y="908257"/>
                    </a:lnTo>
                    <a:lnTo>
                      <a:pt x="5758324" y="0"/>
                    </a:lnTo>
                    <a:lnTo>
                      <a:pt x="5703714" y="0"/>
                    </a:lnTo>
                    <a:lnTo>
                      <a:pt x="5703714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67310" y="6731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5716414" y="0"/>
                    </a:moveTo>
                    <a:lnTo>
                      <a:pt x="5716414" y="12700"/>
                    </a:ln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5783724" y="933657"/>
                    </a:lnTo>
                    <a:lnTo>
                      <a:pt x="578372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12700" y="1270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0"/>
                    </a:moveTo>
                    <a:lnTo>
                      <a:pt x="5758324" y="0"/>
                    </a:lnTo>
                    <a:lnTo>
                      <a:pt x="5758324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FF846B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0" y="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80010" y="933657"/>
                    </a:moveTo>
                    <a:lnTo>
                      <a:pt x="5783724" y="933657"/>
                    </a:lnTo>
                    <a:lnTo>
                      <a:pt x="5783724" y="80010"/>
                    </a:lnTo>
                    <a:lnTo>
                      <a:pt x="5783724" y="67310"/>
                    </a:lnTo>
                    <a:lnTo>
                      <a:pt x="5783724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1128441" y="-152150"/>
              <a:ext cx="11136500" cy="19615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00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-112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VÍ DỤ 2</a:t>
              </a:r>
              <a:endParaRPr kumimoji="0" lang="en-US" sz="4000" b="1" i="0" u="none" strike="noStrike" kern="1200" cap="none" spc="-112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7010400" y="2956356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840200" y="8496300"/>
            <a:ext cx="1060309" cy="13625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27751" y="540042"/>
                <a:ext cx="12160049" cy="1963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cân tại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(Hình 73). Tính số đo các góc còn lại của tam giác.</a:t>
                </a:r>
                <a:endParaRPr lang="en-US" sz="3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751" y="540042"/>
                <a:ext cx="12160049" cy="1963936"/>
              </a:xfrm>
              <a:prstGeom prst="rect">
                <a:avLst/>
              </a:prstGeom>
              <a:blipFill>
                <a:blip r:embed="rId12"/>
                <a:stretch>
                  <a:fillRect l="-1805" b="-6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3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 rot="7467918">
            <a:off x="-1039064" y="676443"/>
            <a:ext cx="2266410" cy="399712"/>
          </a:xfrm>
          <a:prstGeom prst="rect">
            <a:avLst/>
          </a:prstGeom>
        </p:spPr>
      </p:pic>
      <p:pic>
        <p:nvPicPr>
          <p:cNvPr id="17" name="Picture 20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>
          <a:xfrm rot="18164435" flipH="1">
            <a:off x="93506" y="7690580"/>
            <a:ext cx="1146109" cy="21887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33400" y="3207042"/>
            <a:ext cx="5181600" cy="37769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086600" y="3850215"/>
                <a:ext cx="10134600" cy="57890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0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3850215"/>
                <a:ext cx="10134600" cy="5789085"/>
              </a:xfrm>
              <a:prstGeom prst="rect">
                <a:avLst/>
              </a:prstGeom>
              <a:blipFill>
                <a:blip r:embed="rId32"/>
                <a:stretch>
                  <a:fillRect l="-2166" b="-1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35"/>
          <p:cNvPicPr>
            <a:picLocks noChangeAspect="1"/>
          </p:cNvPicPr>
          <p:nvPr/>
        </p:nvPicPr>
        <p:blipFill>
          <a:blip r:embed="rId33"/>
          <a:srcRect/>
          <a:stretch>
            <a:fillRect/>
          </a:stretch>
        </p:blipFill>
        <p:spPr>
          <a:xfrm>
            <a:off x="16593532" y="941342"/>
            <a:ext cx="1095890" cy="85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62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057400" y="266700"/>
            <a:ext cx="14313266" cy="1295400"/>
            <a:chOff x="1262629" y="219549"/>
            <a:chExt cx="14313266" cy="1519640"/>
          </a:xfrm>
        </p:grpSpPr>
        <p:grpSp>
          <p:nvGrpSpPr>
            <p:cNvPr id="4" name="Group 4"/>
            <p:cNvGrpSpPr/>
            <p:nvPr/>
          </p:nvGrpSpPr>
          <p:grpSpPr>
            <a:xfrm>
              <a:off x="5110729" y="219549"/>
              <a:ext cx="6858000" cy="1519640"/>
              <a:chOff x="0" y="0"/>
              <a:chExt cx="9181877" cy="100096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80010" y="80010"/>
                <a:ext cx="9089167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9089167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9089167" y="908257"/>
                    </a:lnTo>
                    <a:lnTo>
                      <a:pt x="9089167" y="0"/>
                    </a:lnTo>
                    <a:lnTo>
                      <a:pt x="9034557" y="0"/>
                    </a:lnTo>
                    <a:lnTo>
                      <a:pt x="9034557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67310" y="67310"/>
                <a:ext cx="9114567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9114567" h="933657">
                    <a:moveTo>
                      <a:pt x="9047257" y="0"/>
                    </a:moveTo>
                    <a:lnTo>
                      <a:pt x="9047257" y="12700"/>
                    </a:lnTo>
                    <a:lnTo>
                      <a:pt x="9101867" y="12700"/>
                    </a:lnTo>
                    <a:lnTo>
                      <a:pt x="9101867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9114567" y="933657"/>
                    </a:lnTo>
                    <a:lnTo>
                      <a:pt x="9114567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12700" y="12700"/>
                <a:ext cx="9089167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9089167" h="908257">
                    <a:moveTo>
                      <a:pt x="0" y="0"/>
                    </a:moveTo>
                    <a:lnTo>
                      <a:pt x="9089167" y="0"/>
                    </a:lnTo>
                    <a:lnTo>
                      <a:pt x="9089167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6CD9F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9114567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9114567" h="933657">
                    <a:moveTo>
                      <a:pt x="80010" y="933657"/>
                    </a:moveTo>
                    <a:lnTo>
                      <a:pt x="9114567" y="933657"/>
                    </a:lnTo>
                    <a:lnTo>
                      <a:pt x="9114567" y="80010"/>
                    </a:lnTo>
                    <a:lnTo>
                      <a:pt x="9114567" y="67310"/>
                    </a:lnTo>
                    <a:lnTo>
                      <a:pt x="9114567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9101867" y="12700"/>
                    </a:lnTo>
                    <a:lnTo>
                      <a:pt x="9101867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1262629" y="250052"/>
              <a:ext cx="14313266" cy="12209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003"/>
                </a:lnSpc>
              </a:pPr>
              <a:r>
                <a:rPr lang="en-US" sz="6000" b="1" spc="-112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</a:t>
              </a:r>
              <a:r>
                <a:rPr lang="en-US" sz="6000" b="1" spc="-112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</a:t>
              </a:r>
              <a:endParaRPr lang="en-US" sz="6000" b="1" spc="-112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90600" y="1790700"/>
            <a:ext cx="16306800" cy="9296400"/>
            <a:chOff x="0" y="0"/>
            <a:chExt cx="41000197" cy="18337832"/>
          </a:xfrm>
        </p:grpSpPr>
        <p:sp>
          <p:nvSpPr>
            <p:cNvPr id="11" name="Freeform 11"/>
            <p:cNvSpPr/>
            <p:nvPr/>
          </p:nvSpPr>
          <p:spPr>
            <a:xfrm>
              <a:off x="72390" y="72390"/>
              <a:ext cx="40855416" cy="18193052"/>
            </a:xfrm>
            <a:custGeom>
              <a:avLst/>
              <a:gdLst/>
              <a:ahLst/>
              <a:cxnLst/>
              <a:rect l="l" t="t" r="r" b="b"/>
              <a:pathLst>
                <a:path w="40855416" h="18193052">
                  <a:moveTo>
                    <a:pt x="0" y="0"/>
                  </a:moveTo>
                  <a:lnTo>
                    <a:pt x="40855416" y="0"/>
                  </a:lnTo>
                  <a:lnTo>
                    <a:pt x="40855416" y="18193052"/>
                  </a:lnTo>
                  <a:lnTo>
                    <a:pt x="0" y="181930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41000198" cy="18337833"/>
            </a:xfrm>
            <a:custGeom>
              <a:avLst/>
              <a:gdLst/>
              <a:ahLst/>
              <a:cxnLst/>
              <a:rect l="l" t="t" r="r" b="b"/>
              <a:pathLst>
                <a:path w="41000198" h="18337833">
                  <a:moveTo>
                    <a:pt x="40855416" y="18193052"/>
                  </a:moveTo>
                  <a:lnTo>
                    <a:pt x="41000198" y="18193052"/>
                  </a:lnTo>
                  <a:lnTo>
                    <a:pt x="41000198" y="18337833"/>
                  </a:lnTo>
                  <a:lnTo>
                    <a:pt x="40855416" y="18337833"/>
                  </a:lnTo>
                  <a:lnTo>
                    <a:pt x="40855416" y="181930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8193052"/>
                  </a:lnTo>
                  <a:lnTo>
                    <a:pt x="0" y="18193052"/>
                  </a:lnTo>
                  <a:lnTo>
                    <a:pt x="0" y="144780"/>
                  </a:lnTo>
                  <a:close/>
                  <a:moveTo>
                    <a:pt x="0" y="18193052"/>
                  </a:moveTo>
                  <a:lnTo>
                    <a:pt x="144780" y="18193052"/>
                  </a:lnTo>
                  <a:lnTo>
                    <a:pt x="144780" y="18337833"/>
                  </a:lnTo>
                  <a:lnTo>
                    <a:pt x="0" y="18337833"/>
                  </a:lnTo>
                  <a:lnTo>
                    <a:pt x="0" y="18193052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18193052"/>
                  </a:lnTo>
                  <a:lnTo>
                    <a:pt x="40855416" y="18193052"/>
                  </a:lnTo>
                  <a:lnTo>
                    <a:pt x="40855416" y="144780"/>
                  </a:lnTo>
                  <a:close/>
                  <a:moveTo>
                    <a:pt x="144780" y="18193052"/>
                  </a:moveTo>
                  <a:lnTo>
                    <a:pt x="40855416" y="18193052"/>
                  </a:lnTo>
                  <a:lnTo>
                    <a:pt x="40855416" y="18337833"/>
                  </a:lnTo>
                  <a:lnTo>
                    <a:pt x="144780" y="18337833"/>
                  </a:lnTo>
                  <a:lnTo>
                    <a:pt x="144780" y="18193052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127763" y="318849"/>
            <a:ext cx="983577" cy="61876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33355" y="219549"/>
            <a:ext cx="915941" cy="912611"/>
          </a:xfrm>
          <a:prstGeom prst="rect">
            <a:avLst/>
          </a:prstGeom>
        </p:spPr>
      </p:pic>
      <p:pic>
        <p:nvPicPr>
          <p:cNvPr id="30" name="Picture 5"/>
          <p:cNvPicPr>
            <a:picLocks noChangeAspect="1"/>
          </p:cNvPicPr>
          <p:nvPr/>
        </p:nvPicPr>
        <p:blipFill rotWithShape="1">
          <a:blip r:embed="rId6"/>
          <a:srcRect l="71258" t="36429"/>
          <a:stretch/>
        </p:blipFill>
        <p:spPr>
          <a:xfrm>
            <a:off x="2197243" y="7505700"/>
            <a:ext cx="1536557" cy="1981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497210" y="2228164"/>
                <a:ext cx="15114390" cy="2762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32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210" y="2228164"/>
                <a:ext cx="15114390" cy="2762936"/>
              </a:xfrm>
              <a:prstGeom prst="rect">
                <a:avLst/>
              </a:prstGeom>
              <a:blipFill>
                <a:blip r:embed="rId7"/>
                <a:stretch>
                  <a:fillRect l="-1291" b="-8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0400" y="5649640"/>
            <a:ext cx="4647985" cy="4133491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4308274" y="7148713"/>
            <a:ext cx="1253421" cy="17561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7068800" y="308597"/>
            <a:ext cx="863709" cy="771057"/>
          </a:xfrm>
          <a:prstGeom prst="rect">
            <a:avLst/>
          </a:prstGeom>
        </p:spPr>
      </p:pic>
      <p:pic>
        <p:nvPicPr>
          <p:cNvPr id="58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3728755">
            <a:off x="17239455" y="8378035"/>
            <a:ext cx="1064088" cy="22098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934613" y="419100"/>
            <a:ext cx="14616069" cy="1395144"/>
            <a:chOff x="1219200" y="4254240"/>
            <a:chExt cx="14616069" cy="1395144"/>
          </a:xfrm>
        </p:grpSpPr>
        <p:grpSp>
          <p:nvGrpSpPr>
            <p:cNvPr id="14" name="Group 4"/>
            <p:cNvGrpSpPr/>
            <p:nvPr/>
          </p:nvGrpSpPr>
          <p:grpSpPr>
            <a:xfrm>
              <a:off x="1219200" y="4254240"/>
              <a:ext cx="14616069" cy="1395144"/>
              <a:chOff x="-1924595" y="72390"/>
              <a:chExt cx="73832091" cy="3670473"/>
            </a:xfrm>
          </p:grpSpPr>
          <p:sp>
            <p:nvSpPr>
              <p:cNvPr id="17" name="Freeform 5"/>
              <p:cNvSpPr/>
              <p:nvPr/>
            </p:nvSpPr>
            <p:spPr>
              <a:xfrm>
                <a:off x="-1924595" y="72390"/>
                <a:ext cx="73832091" cy="3670473"/>
              </a:xfrm>
              <a:custGeom>
                <a:avLst/>
                <a:gdLst/>
                <a:ahLst/>
                <a:cxnLst/>
                <a:rect l="l" t="t" r="r" b="b"/>
                <a:pathLst>
                  <a:path w="40855416" h="3670473">
                    <a:moveTo>
                      <a:pt x="0" y="0"/>
                    </a:moveTo>
                    <a:lnTo>
                      <a:pt x="40855416" y="0"/>
                    </a:lnTo>
                    <a:lnTo>
                      <a:pt x="40855416" y="3670473"/>
                    </a:lnTo>
                    <a:lnTo>
                      <a:pt x="0" y="36704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8" name="Freeform 6"/>
              <p:cNvSpPr/>
              <p:nvPr/>
            </p:nvSpPr>
            <p:spPr>
              <a:xfrm>
                <a:off x="12588939" y="400952"/>
                <a:ext cx="42341110" cy="3141437"/>
              </a:xfrm>
              <a:custGeom>
                <a:avLst/>
                <a:gdLst/>
                <a:ahLst/>
                <a:cxnLst/>
                <a:rect l="l" t="t" r="r" b="b"/>
                <a:pathLst>
                  <a:path w="41000198" h="3815253">
                    <a:moveTo>
                      <a:pt x="40855416" y="3670473"/>
                    </a:moveTo>
                    <a:lnTo>
                      <a:pt x="41000198" y="3670473"/>
                    </a:lnTo>
                    <a:lnTo>
                      <a:pt x="41000198" y="3815253"/>
                    </a:lnTo>
                    <a:lnTo>
                      <a:pt x="40855416" y="3815253"/>
                    </a:lnTo>
                    <a:lnTo>
                      <a:pt x="40855416" y="3670473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3670473"/>
                    </a:lnTo>
                    <a:lnTo>
                      <a:pt x="0" y="3670473"/>
                    </a:lnTo>
                    <a:lnTo>
                      <a:pt x="0" y="144780"/>
                    </a:lnTo>
                    <a:close/>
                    <a:moveTo>
                      <a:pt x="0" y="3670473"/>
                    </a:moveTo>
                    <a:lnTo>
                      <a:pt x="144780" y="3670473"/>
                    </a:lnTo>
                    <a:lnTo>
                      <a:pt x="144780" y="3815253"/>
                    </a:lnTo>
                    <a:lnTo>
                      <a:pt x="0" y="3815253"/>
                    </a:lnTo>
                    <a:lnTo>
                      <a:pt x="0" y="3670473"/>
                    </a:lnTo>
                    <a:close/>
                    <a:moveTo>
                      <a:pt x="40855416" y="144780"/>
                    </a:moveTo>
                    <a:lnTo>
                      <a:pt x="41000198" y="144780"/>
                    </a:lnTo>
                    <a:lnTo>
                      <a:pt x="41000198" y="3670473"/>
                    </a:lnTo>
                    <a:lnTo>
                      <a:pt x="40855416" y="3670473"/>
                    </a:lnTo>
                    <a:lnTo>
                      <a:pt x="40855416" y="144780"/>
                    </a:lnTo>
                    <a:close/>
                    <a:moveTo>
                      <a:pt x="144780" y="3670473"/>
                    </a:moveTo>
                    <a:lnTo>
                      <a:pt x="40855416" y="3670473"/>
                    </a:lnTo>
                    <a:lnTo>
                      <a:pt x="40855416" y="3815253"/>
                    </a:lnTo>
                    <a:lnTo>
                      <a:pt x="144780" y="3815253"/>
                    </a:lnTo>
                    <a:lnTo>
                      <a:pt x="144780" y="3670473"/>
                    </a:lnTo>
                    <a:close/>
                    <a:moveTo>
                      <a:pt x="40855416" y="0"/>
                    </a:moveTo>
                    <a:lnTo>
                      <a:pt x="41000198" y="0"/>
                    </a:lnTo>
                    <a:lnTo>
                      <a:pt x="41000198" y="144780"/>
                    </a:lnTo>
                    <a:lnTo>
                      <a:pt x="40855416" y="144780"/>
                    </a:lnTo>
                    <a:lnTo>
                      <a:pt x="40855416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0855416" y="0"/>
                    </a:lnTo>
                    <a:lnTo>
                      <a:pt x="40855416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7CB79D"/>
              </a:solidFill>
            </p:spPr>
          </p:sp>
        </p:grpSp>
        <p:sp>
          <p:nvSpPr>
            <p:cNvPr id="16" name="Rectangle 15"/>
            <p:cNvSpPr/>
            <p:nvPr/>
          </p:nvSpPr>
          <p:spPr>
            <a:xfrm>
              <a:off x="4988444" y="4386272"/>
              <a:ext cx="7077579" cy="11310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  <a:spcAft>
                  <a:spcPts val="800"/>
                </a:spcAft>
                <a:defRPr/>
              </a:pPr>
              <a:r>
                <a:rPr lang="en-US" sz="4500" b="1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III. </a:t>
              </a:r>
              <a:r>
                <a:rPr lang="en-US" sz="4500" b="1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DẤU HIỆU NHẬN BIẾT</a:t>
              </a:r>
              <a:endParaRPr lang="en-US" sz="45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4953817" y="2389869"/>
            <a:ext cx="834234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4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kumimoji="0" lang="en-US" altLang="en-US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kumimoji="0" lang="en-US" altLang="en-US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kumimoji="0" lang="en-US" altLang="en-US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4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kumimoji="0" lang="en-US" altLang="en-US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kumimoji="0" lang="en-US" altLang="en-US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  <a:r>
              <a:rPr kumimoji="0" lang="en-US" altLang="en-US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1" name="Picture 2" descr="https://lh3.googleusercontent.com/i6URejbve4H9S8HiZpVVmUqRIa9ER3MOZtKM_5qVU9zjVfghITfgNq_A97ouNOVGxitXcnzrnl1hT0oMR9kIXTifZdhO-B16pNdBZasv94eXDnwH4ubyUbCJadTjBNYjkP7r9vo1aZgjEILox-AlCjSqVP1Lq4-6WVfE-2IgJxYYWHqU6rBm866tCsikVZQ5InshMbaJFQ=nw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424" y="2303289"/>
            <a:ext cx="1347583" cy="72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990600" y="2221586"/>
            <a:ext cx="2802467" cy="969496"/>
            <a:chOff x="1388533" y="3695700"/>
            <a:chExt cx="2802467" cy="969496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aintBrush/>
                      </a14:imgEffect>
                      <a14:imgEffect>
                        <a14:sharpenSoften amount="50000"/>
                      </a14:imgEffect>
                      <a14:imgEffect>
                        <a14:colorTemperature colorTemp="7200"/>
                      </a14:imgEffect>
                      <a14:imgEffect>
                        <a14:saturation sat="400000"/>
                      </a14:imgEffect>
                      <a14:imgEffect>
                        <a14:brightnessContrast bright="100000" contrast="-7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8533" y="3759202"/>
              <a:ext cx="950078" cy="886670"/>
            </a:xfrm>
            <a:prstGeom prst="rect">
              <a:avLst/>
            </a:prstGeom>
          </p:spPr>
        </p:pic>
        <p:grpSp>
          <p:nvGrpSpPr>
            <p:cNvPr id="24" name="Group 23"/>
            <p:cNvGrpSpPr/>
            <p:nvPr/>
          </p:nvGrpSpPr>
          <p:grpSpPr>
            <a:xfrm>
              <a:off x="2438436" y="3695700"/>
              <a:ext cx="1752564" cy="969496"/>
              <a:chOff x="1302879" y="2296079"/>
              <a:chExt cx="3581400" cy="969496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1302879" y="2448973"/>
                <a:ext cx="3581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HĐ 3: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388903" y="2296079"/>
                <a:ext cx="3164438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8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90601" y="3366034"/>
                <a:ext cx="10791463" cy="5663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thoả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mãn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74 ).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Hai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𝐵𝐴𝐻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𝐶𝐴𝐻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Hai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1" y="3366034"/>
                <a:ext cx="10791463" cy="5663666"/>
              </a:xfrm>
              <a:prstGeom prst="rect">
                <a:avLst/>
              </a:prstGeom>
              <a:blipFill>
                <a:blip r:embed="rId18"/>
                <a:stretch>
                  <a:fillRect l="-2034" r="-1977" b="-1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850950" y="3314700"/>
            <a:ext cx="4657725" cy="566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3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7068800" y="308597"/>
            <a:ext cx="863709" cy="771057"/>
          </a:xfrm>
          <a:prstGeom prst="rect">
            <a:avLst/>
          </a:prstGeom>
        </p:spPr>
      </p:pic>
      <p:pic>
        <p:nvPicPr>
          <p:cNvPr id="58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3728755">
            <a:off x="17239455" y="8378035"/>
            <a:ext cx="1064088" cy="2209800"/>
          </a:xfrm>
          <a:prstGeom prst="rect">
            <a:avLst/>
          </a:prstGeom>
        </p:spPr>
      </p:pic>
      <p:pic>
        <p:nvPicPr>
          <p:cNvPr id="21" name="Picture 2" descr="https://lh3.googleusercontent.com/i6URejbve4H9S8HiZpVVmUqRIa9ER3MOZtKM_5qVU9zjVfghITfgNq_A97ouNOVGxitXcnzrnl1hT0oMR9kIXTifZdhO-B16pNdBZasv94eXDnwH4ubyUbCJadTjBNYjkP7r9vo1aZgjEILox-AlCjSqVP1Lq4-6WVfE-2IgJxYYWHqU6rBm866tCsikVZQ5InshMbaJFQ=nw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759941"/>
            <a:ext cx="1347583" cy="72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7200" y="2019300"/>
            <a:ext cx="4657725" cy="566617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295400" y="694125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638800" y="1714500"/>
                <a:ext cx="12039600" cy="76647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01980" marR="30480" lvl="0" indent="-5715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AH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BC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AHB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AHC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90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Do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90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°−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𝐴𝐵𝐻</m:t>
                        </m:r>
                      </m:e>
                    </m:acc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𝐴𝐻𝐶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𝐴𝐶𝐻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𝐶𝐴𝐻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90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Do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𝐶𝐴𝐻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90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°−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𝐴𝐶𝐻</m:t>
                        </m:r>
                      </m:e>
                    </m:acc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𝐴𝐶𝐻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giả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thiết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𝐶𝐴𝐻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1714500"/>
                <a:ext cx="12039600" cy="7664791"/>
              </a:xfrm>
              <a:prstGeom prst="rect">
                <a:avLst/>
              </a:prstGeom>
              <a:blipFill>
                <a:blip r:embed="rId17"/>
                <a:stretch>
                  <a:fillRect l="-1367" r="-203" b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923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7068800" y="308597"/>
            <a:ext cx="863709" cy="771057"/>
          </a:xfrm>
          <a:prstGeom prst="rect">
            <a:avLst/>
          </a:prstGeom>
        </p:spPr>
      </p:pic>
      <p:pic>
        <p:nvPicPr>
          <p:cNvPr id="58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3728755">
            <a:off x="17400464" y="8606635"/>
            <a:ext cx="1064088" cy="220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8600" y="724481"/>
            <a:ext cx="4657725" cy="56661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334000" y="-189919"/>
                <a:ext cx="12268200" cy="47399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01980" marR="3048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601980" marR="3048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𝐴𝐻𝐵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𝐴𝐻𝐶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𝐵𝐴𝐻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𝐶𝐴𝐻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minh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chung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𝐴𝐻𝐵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𝐴𝐻𝐶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nhọn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–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-189919"/>
                <a:ext cx="12268200" cy="4739952"/>
              </a:xfrm>
              <a:prstGeom prst="rect">
                <a:avLst/>
              </a:prstGeom>
              <a:blipFill>
                <a:blip r:embed="rId16"/>
                <a:stretch>
                  <a:fillRect l="-1490" b="-2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/>
          <p:cNvSpPr/>
          <p:nvPr/>
        </p:nvSpPr>
        <p:spPr>
          <a:xfrm>
            <a:off x="15163800" y="1815763"/>
            <a:ext cx="381000" cy="16002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334000" y="4991100"/>
                <a:ext cx="1104900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Do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𝐴𝐻𝐵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𝐴𝐻𝐶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a)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 = AC</a:t>
                </a:r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 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4991100"/>
                <a:ext cx="11049000" cy="1015663"/>
              </a:xfrm>
              <a:prstGeom prst="rect">
                <a:avLst/>
              </a:prstGeom>
              <a:blipFill>
                <a:blip r:embed="rId17"/>
                <a:stretch>
                  <a:fillRect l="-1655"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914400" y="7324516"/>
            <a:ext cx="16618175" cy="183960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0480" marR="30480" algn="ctr">
              <a:lnSpc>
                <a:spcPct val="150000"/>
              </a:lnSpc>
            </a:pP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ctr">
              <a:lnSpc>
                <a:spcPct val="150000"/>
              </a:lnSpc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3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2634949" y="3368814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6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876346" y="414571"/>
            <a:ext cx="863709" cy="771057"/>
          </a:xfrm>
          <a:prstGeom prst="rect">
            <a:avLst/>
          </a:prstGeom>
        </p:spPr>
      </p:pic>
      <p:pic>
        <p:nvPicPr>
          <p:cNvPr id="58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183991">
            <a:off x="17220656" y="7760338"/>
            <a:ext cx="1038797" cy="1983814"/>
          </a:xfrm>
          <a:prstGeom prst="rect">
            <a:avLst/>
          </a:prstGeom>
        </p:spPr>
      </p:pic>
      <p:pic>
        <p:nvPicPr>
          <p:cNvPr id="17" name="Picture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685800" y="8496300"/>
            <a:ext cx="1060309" cy="1362546"/>
          </a:xfrm>
          <a:prstGeom prst="rect">
            <a:avLst/>
          </a:prstGeom>
        </p:spPr>
      </p:pic>
      <p:grpSp>
        <p:nvGrpSpPr>
          <p:cNvPr id="12" name="Group 4"/>
          <p:cNvGrpSpPr/>
          <p:nvPr/>
        </p:nvGrpSpPr>
        <p:grpSpPr>
          <a:xfrm>
            <a:off x="1943122" y="1104900"/>
            <a:ext cx="2588497" cy="1210674"/>
            <a:chOff x="0" y="-152150"/>
            <a:chExt cx="13241067" cy="2417368"/>
          </a:xfrm>
        </p:grpSpPr>
        <p:grpSp>
          <p:nvGrpSpPr>
            <p:cNvPr id="13" name="Group 5"/>
            <p:cNvGrpSpPr/>
            <p:nvPr/>
          </p:nvGrpSpPr>
          <p:grpSpPr>
            <a:xfrm>
              <a:off x="0" y="0"/>
              <a:ext cx="13241067" cy="2265218"/>
              <a:chOff x="0" y="0"/>
              <a:chExt cx="5851034" cy="1000967"/>
            </a:xfrm>
          </p:grpSpPr>
          <p:sp>
            <p:nvSpPr>
              <p:cNvPr id="15" name="Freeform 6"/>
              <p:cNvSpPr/>
              <p:nvPr/>
            </p:nvSpPr>
            <p:spPr>
              <a:xfrm>
                <a:off x="80010" y="8001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5758324" y="908257"/>
                    </a:lnTo>
                    <a:lnTo>
                      <a:pt x="5758324" y="0"/>
                    </a:lnTo>
                    <a:lnTo>
                      <a:pt x="5703714" y="0"/>
                    </a:lnTo>
                    <a:lnTo>
                      <a:pt x="5703714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6" name="Freeform 7"/>
              <p:cNvSpPr/>
              <p:nvPr/>
            </p:nvSpPr>
            <p:spPr>
              <a:xfrm>
                <a:off x="67310" y="6731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5716414" y="0"/>
                    </a:moveTo>
                    <a:lnTo>
                      <a:pt x="5716414" y="12700"/>
                    </a:ln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5783724" y="933657"/>
                    </a:lnTo>
                    <a:lnTo>
                      <a:pt x="578372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8" name="Freeform 8"/>
              <p:cNvSpPr/>
              <p:nvPr/>
            </p:nvSpPr>
            <p:spPr>
              <a:xfrm>
                <a:off x="12700" y="1270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0"/>
                    </a:moveTo>
                    <a:lnTo>
                      <a:pt x="5758324" y="0"/>
                    </a:lnTo>
                    <a:lnTo>
                      <a:pt x="5758324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FF846B"/>
              </a:solidFill>
            </p:spPr>
          </p:sp>
          <p:sp>
            <p:nvSpPr>
              <p:cNvPr id="19" name="Freeform 9"/>
              <p:cNvSpPr/>
              <p:nvPr/>
            </p:nvSpPr>
            <p:spPr>
              <a:xfrm>
                <a:off x="0" y="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80010" y="933657"/>
                    </a:moveTo>
                    <a:lnTo>
                      <a:pt x="5783724" y="933657"/>
                    </a:lnTo>
                    <a:lnTo>
                      <a:pt x="5783724" y="80010"/>
                    </a:lnTo>
                    <a:lnTo>
                      <a:pt x="5783724" y="67310"/>
                    </a:lnTo>
                    <a:lnTo>
                      <a:pt x="5783724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4" name="TextBox 10"/>
            <p:cNvSpPr txBox="1"/>
            <p:nvPr/>
          </p:nvSpPr>
          <p:spPr>
            <a:xfrm>
              <a:off x="1128441" y="-152150"/>
              <a:ext cx="11136500" cy="2304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00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-112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VÍ DỤ 3</a:t>
              </a:r>
              <a:endParaRPr kumimoji="0" lang="en-US" sz="4000" b="1" i="0" u="none" strike="noStrike" kern="1200" cap="none" spc="-112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634949" y="4472494"/>
                <a:ext cx="15055483" cy="37952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ˆ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tống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endParaRPr lang="en-US" sz="40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48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84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48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84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48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ˆ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48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HIK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949" y="4472494"/>
                <a:ext cx="15055483" cy="3795206"/>
              </a:xfrm>
              <a:prstGeom prst="rect">
                <a:avLst/>
              </a:prstGeom>
              <a:blipFill>
                <a:blip r:embed="rId18"/>
                <a:stretch>
                  <a:fillRect l="-1417" b="-6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921413" y="788617"/>
                <a:ext cx="10831787" cy="18878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HIK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thoả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mãn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ˆ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48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84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HIK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413" y="788617"/>
                <a:ext cx="10831787" cy="1887824"/>
              </a:xfrm>
              <a:prstGeom prst="rect">
                <a:avLst/>
              </a:prstGeom>
              <a:blipFill>
                <a:blip r:embed="rId19"/>
                <a:stretch>
                  <a:fillRect l="-1970" b="-11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228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69176" y="190500"/>
            <a:ext cx="4699117" cy="1172640"/>
            <a:chOff x="4737498" y="2755552"/>
            <a:chExt cx="4699117" cy="1172640"/>
          </a:xfrm>
        </p:grpSpPr>
        <p:grpSp>
          <p:nvGrpSpPr>
            <p:cNvPr id="13" name="Group 4"/>
            <p:cNvGrpSpPr/>
            <p:nvPr/>
          </p:nvGrpSpPr>
          <p:grpSpPr>
            <a:xfrm>
              <a:off x="4737498" y="2780077"/>
              <a:ext cx="4699117" cy="1148115"/>
              <a:chOff x="12701" y="80010"/>
              <a:chExt cx="4556618" cy="815476"/>
            </a:xfrm>
          </p:grpSpPr>
          <p:sp>
            <p:nvSpPr>
              <p:cNvPr id="14" name="Freeform 5"/>
              <p:cNvSpPr/>
              <p:nvPr/>
            </p:nvSpPr>
            <p:spPr>
              <a:xfrm>
                <a:off x="80011" y="80010"/>
                <a:ext cx="4489308" cy="815476"/>
              </a:xfrm>
              <a:custGeom>
                <a:avLst/>
                <a:gdLst/>
                <a:ahLst/>
                <a:cxnLst/>
                <a:rect l="l" t="t" r="r" b="b"/>
                <a:pathLst>
                  <a:path w="4926648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4926648" y="908257"/>
                    </a:lnTo>
                    <a:lnTo>
                      <a:pt x="4926648" y="0"/>
                    </a:lnTo>
                    <a:lnTo>
                      <a:pt x="4872038" y="0"/>
                    </a:lnTo>
                    <a:lnTo>
                      <a:pt x="4872038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7" name="Freeform 7"/>
              <p:cNvSpPr/>
              <p:nvPr/>
            </p:nvSpPr>
            <p:spPr>
              <a:xfrm>
                <a:off x="12701" y="108246"/>
                <a:ext cx="4502009" cy="745021"/>
              </a:xfrm>
              <a:custGeom>
                <a:avLst/>
                <a:gdLst/>
                <a:ahLst/>
                <a:cxnLst/>
                <a:rect l="l" t="t" r="r" b="b"/>
                <a:pathLst>
                  <a:path w="4926648" h="908257">
                    <a:moveTo>
                      <a:pt x="0" y="0"/>
                    </a:moveTo>
                    <a:lnTo>
                      <a:pt x="4926648" y="0"/>
                    </a:lnTo>
                    <a:lnTo>
                      <a:pt x="4926648" y="908257"/>
                    </a:lnTo>
                    <a:lnTo>
                      <a:pt x="0" y="908257"/>
                    </a:ln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</p:sp>
        </p:grpSp>
        <p:sp>
          <p:nvSpPr>
            <p:cNvPr id="4" name="Rectangle 3"/>
            <p:cNvSpPr/>
            <p:nvPr/>
          </p:nvSpPr>
          <p:spPr>
            <a:xfrm>
              <a:off x="5252399" y="2755552"/>
              <a:ext cx="3604641" cy="11310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</a:t>
              </a:r>
              <a:r>
                <a:rPr kumimoji="0" lang="en-US" sz="45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TẬP </a:t>
              </a:r>
              <a:endPara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290" name="Picture 2" descr="https://lh3.googleusercontent.com/5EJNY8UBP0RyjDyv9X0mvSCc5C5Kc71JEJk-MLeAE132vHKisX1iHqvZTf5LkiO7LLQXz-QVEHq39WxKr818H6te4Q1zFUiY02eDIpQZELbx86yYrf2HUb4MdZFh5di_zl2SarBneQjr9XBKUPuiF0fd8KiLy-XrYLN2BwGgDWLhqFPqU9KXSB3af-CoyMqAMjAqGonq-g=n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70860">
            <a:off x="16112276" y="-400645"/>
            <a:ext cx="2359767" cy="235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1334568"/>
            <a:ext cx="17221200" cy="183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A. Qua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song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BC,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N.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minh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AMN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6992600" y="9096097"/>
            <a:ext cx="769889" cy="989343"/>
          </a:xfrm>
          <a:prstGeom prst="rect">
            <a:avLst/>
          </a:prstGeom>
        </p:spPr>
      </p:pic>
      <p:pic>
        <p:nvPicPr>
          <p:cNvPr id="22" name="Picture 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466370" y="9404168"/>
            <a:ext cx="1240083" cy="12400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44165" y="4229100"/>
            <a:ext cx="4547035" cy="57400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629400" y="3659238"/>
                <a:ext cx="10210800" cy="63793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MN // BC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𝐴𝑀𝑁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(2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𝐴𝑁𝑀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𝐴𝑀𝑁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𝐴𝑁𝑀</m:t>
                        </m:r>
                      </m:e>
                    </m:acc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AMN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𝐴𝑀𝑁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𝐴𝑁𝑀</m:t>
                        </m:r>
                      </m:e>
                    </m:acc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AMN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AMN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3659238"/>
                <a:ext cx="10210800" cy="6379310"/>
              </a:xfrm>
              <a:prstGeom prst="rect">
                <a:avLst/>
              </a:prstGeom>
              <a:blipFill>
                <a:blip r:embed="rId20"/>
                <a:stretch>
                  <a:fillRect l="-1672" r="-776" b="-1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831710" y="3467100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91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1723986" y="2797314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6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7354675" y="176583"/>
            <a:ext cx="863709" cy="771057"/>
          </a:xfrm>
          <a:prstGeom prst="rect">
            <a:avLst/>
          </a:prstGeom>
        </p:spPr>
      </p:pic>
      <p:grpSp>
        <p:nvGrpSpPr>
          <p:cNvPr id="12" name="Group 4"/>
          <p:cNvGrpSpPr/>
          <p:nvPr/>
        </p:nvGrpSpPr>
        <p:grpSpPr>
          <a:xfrm>
            <a:off x="824971" y="727263"/>
            <a:ext cx="3004748" cy="1210674"/>
            <a:chOff x="0" y="-152150"/>
            <a:chExt cx="13241067" cy="2417368"/>
          </a:xfrm>
        </p:grpSpPr>
        <p:grpSp>
          <p:nvGrpSpPr>
            <p:cNvPr id="13" name="Group 5"/>
            <p:cNvGrpSpPr/>
            <p:nvPr/>
          </p:nvGrpSpPr>
          <p:grpSpPr>
            <a:xfrm>
              <a:off x="0" y="0"/>
              <a:ext cx="13241067" cy="2265218"/>
              <a:chOff x="0" y="0"/>
              <a:chExt cx="5851034" cy="1000967"/>
            </a:xfrm>
          </p:grpSpPr>
          <p:sp>
            <p:nvSpPr>
              <p:cNvPr id="15" name="Freeform 6"/>
              <p:cNvSpPr/>
              <p:nvPr/>
            </p:nvSpPr>
            <p:spPr>
              <a:xfrm>
                <a:off x="80010" y="8001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5758324" y="908257"/>
                    </a:lnTo>
                    <a:lnTo>
                      <a:pt x="5758324" y="0"/>
                    </a:lnTo>
                    <a:lnTo>
                      <a:pt x="5703714" y="0"/>
                    </a:lnTo>
                    <a:lnTo>
                      <a:pt x="5703714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6" name="Freeform 7"/>
              <p:cNvSpPr/>
              <p:nvPr/>
            </p:nvSpPr>
            <p:spPr>
              <a:xfrm>
                <a:off x="67310" y="6731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5716414" y="0"/>
                    </a:moveTo>
                    <a:lnTo>
                      <a:pt x="5716414" y="12700"/>
                    </a:ln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5783724" y="933657"/>
                    </a:lnTo>
                    <a:lnTo>
                      <a:pt x="578372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8" name="Freeform 8"/>
              <p:cNvSpPr/>
              <p:nvPr/>
            </p:nvSpPr>
            <p:spPr>
              <a:xfrm>
                <a:off x="12700" y="1270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0"/>
                    </a:moveTo>
                    <a:lnTo>
                      <a:pt x="5758324" y="0"/>
                    </a:lnTo>
                    <a:lnTo>
                      <a:pt x="5758324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FF846B"/>
              </a:solidFill>
            </p:spPr>
          </p:sp>
          <p:sp>
            <p:nvSpPr>
              <p:cNvPr id="19" name="Freeform 9"/>
              <p:cNvSpPr/>
              <p:nvPr/>
            </p:nvSpPr>
            <p:spPr>
              <a:xfrm>
                <a:off x="0" y="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80010" y="933657"/>
                    </a:moveTo>
                    <a:lnTo>
                      <a:pt x="5783724" y="933657"/>
                    </a:lnTo>
                    <a:lnTo>
                      <a:pt x="5783724" y="80010"/>
                    </a:lnTo>
                    <a:lnTo>
                      <a:pt x="5783724" y="67310"/>
                    </a:lnTo>
                    <a:lnTo>
                      <a:pt x="5783724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4" name="TextBox 10"/>
            <p:cNvSpPr txBox="1"/>
            <p:nvPr/>
          </p:nvSpPr>
          <p:spPr>
            <a:xfrm>
              <a:off x="1128441" y="-152150"/>
              <a:ext cx="11136500" cy="2304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00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-112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VÍ DỤ 4</a:t>
              </a:r>
              <a:endParaRPr kumimoji="0" lang="en-US" sz="4000" b="1" i="0" u="none" strike="noStrike" kern="1200" cap="none" spc="-112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20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7354674" y="9334500"/>
            <a:ext cx="863709" cy="8637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085792" y="397075"/>
                <a:ext cx="12791301" cy="18709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75).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minh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792" y="397075"/>
                <a:ext cx="12791301" cy="1870961"/>
              </a:xfrm>
              <a:prstGeom prst="rect">
                <a:avLst/>
              </a:prstGeom>
              <a:blipFill>
                <a:blip r:embed="rId19"/>
                <a:stretch>
                  <a:fillRect l="-1667" r="-1667" b="-12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324600" y="2982310"/>
                <a:ext cx="10820400" cy="69236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tức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:2=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𝐶𝐴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tam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𝐶𝐴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2982310"/>
                <a:ext cx="10820400" cy="6923690"/>
              </a:xfrm>
              <a:prstGeom prst="rect">
                <a:avLst/>
              </a:prstGeom>
              <a:blipFill>
                <a:blip r:embed="rId20"/>
                <a:stretch>
                  <a:fillRect l="-1859" t="-1320" r="-1465" b="-1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53452" y="4648200"/>
            <a:ext cx="4944847" cy="488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04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04190" y="2324100"/>
            <a:ext cx="17130778" cy="7620000"/>
            <a:chOff x="0" y="0"/>
            <a:chExt cx="41000197" cy="14962888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40855416" cy="14818109"/>
            </a:xfrm>
            <a:custGeom>
              <a:avLst/>
              <a:gdLst/>
              <a:ahLst/>
              <a:cxnLst/>
              <a:rect l="l" t="t" r="r" b="b"/>
              <a:pathLst>
                <a:path w="40855416" h="14818109">
                  <a:moveTo>
                    <a:pt x="0" y="0"/>
                  </a:moveTo>
                  <a:lnTo>
                    <a:pt x="40855416" y="0"/>
                  </a:lnTo>
                  <a:lnTo>
                    <a:pt x="40855416" y="14818109"/>
                  </a:lnTo>
                  <a:lnTo>
                    <a:pt x="0" y="14818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41000198" cy="14962888"/>
            </a:xfrm>
            <a:custGeom>
              <a:avLst/>
              <a:gdLst/>
              <a:ahLst/>
              <a:cxnLst/>
              <a:rect l="l" t="t" r="r" b="b"/>
              <a:pathLst>
                <a:path w="41000198" h="14962888">
                  <a:moveTo>
                    <a:pt x="40855416" y="14818108"/>
                  </a:moveTo>
                  <a:lnTo>
                    <a:pt x="41000198" y="14818108"/>
                  </a:lnTo>
                  <a:lnTo>
                    <a:pt x="41000198" y="14962888"/>
                  </a:lnTo>
                  <a:lnTo>
                    <a:pt x="40855416" y="14962888"/>
                  </a:lnTo>
                  <a:lnTo>
                    <a:pt x="40855416" y="14818108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4818108"/>
                  </a:lnTo>
                  <a:lnTo>
                    <a:pt x="0" y="14818108"/>
                  </a:lnTo>
                  <a:lnTo>
                    <a:pt x="0" y="144780"/>
                  </a:lnTo>
                  <a:close/>
                  <a:moveTo>
                    <a:pt x="0" y="14818108"/>
                  </a:moveTo>
                  <a:lnTo>
                    <a:pt x="144780" y="14818108"/>
                  </a:lnTo>
                  <a:lnTo>
                    <a:pt x="144780" y="14962888"/>
                  </a:lnTo>
                  <a:lnTo>
                    <a:pt x="0" y="14962888"/>
                  </a:lnTo>
                  <a:lnTo>
                    <a:pt x="0" y="14818108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14818108"/>
                  </a:lnTo>
                  <a:lnTo>
                    <a:pt x="40855416" y="14818108"/>
                  </a:lnTo>
                  <a:lnTo>
                    <a:pt x="40855416" y="144780"/>
                  </a:lnTo>
                  <a:close/>
                  <a:moveTo>
                    <a:pt x="144780" y="14818108"/>
                  </a:moveTo>
                  <a:lnTo>
                    <a:pt x="40855416" y="14818108"/>
                  </a:lnTo>
                  <a:lnTo>
                    <a:pt x="40855416" y="14962888"/>
                  </a:lnTo>
                  <a:lnTo>
                    <a:pt x="144780" y="14962888"/>
                  </a:lnTo>
                  <a:lnTo>
                    <a:pt x="144780" y="14818108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</p:grpSp>
      <p:grpSp>
        <p:nvGrpSpPr>
          <p:cNvPr id="16" name="Group 15"/>
          <p:cNvGrpSpPr/>
          <p:nvPr/>
        </p:nvGrpSpPr>
        <p:grpSpPr>
          <a:xfrm>
            <a:off x="3363538" y="571500"/>
            <a:ext cx="11612082" cy="1357701"/>
            <a:chOff x="3337959" y="1158587"/>
            <a:chExt cx="11612082" cy="1698913"/>
          </a:xfrm>
        </p:grpSpPr>
        <p:grpSp>
          <p:nvGrpSpPr>
            <p:cNvPr id="7" name="Group 7"/>
            <p:cNvGrpSpPr/>
            <p:nvPr/>
          </p:nvGrpSpPr>
          <p:grpSpPr>
            <a:xfrm>
              <a:off x="5949435" y="1158587"/>
              <a:ext cx="6242565" cy="1698913"/>
              <a:chOff x="0" y="0"/>
              <a:chExt cx="7530183" cy="100096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80010" y="80010"/>
                <a:ext cx="7437472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7437472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7437472" y="908257"/>
                    </a:lnTo>
                    <a:lnTo>
                      <a:pt x="7437472" y="0"/>
                    </a:lnTo>
                    <a:lnTo>
                      <a:pt x="7382862" y="0"/>
                    </a:lnTo>
                    <a:lnTo>
                      <a:pt x="7382862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67310" y="67310"/>
                <a:ext cx="7462872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7462872" h="933657">
                    <a:moveTo>
                      <a:pt x="7395562" y="0"/>
                    </a:moveTo>
                    <a:lnTo>
                      <a:pt x="7395562" y="12700"/>
                    </a:lnTo>
                    <a:lnTo>
                      <a:pt x="7450172" y="12700"/>
                    </a:lnTo>
                    <a:lnTo>
                      <a:pt x="7450172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7462872" y="933657"/>
                    </a:lnTo>
                    <a:lnTo>
                      <a:pt x="7462872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12700" y="12700"/>
                <a:ext cx="7437472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7437472" h="908257">
                    <a:moveTo>
                      <a:pt x="0" y="0"/>
                    </a:moveTo>
                    <a:lnTo>
                      <a:pt x="7437472" y="0"/>
                    </a:lnTo>
                    <a:lnTo>
                      <a:pt x="7437472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FF846B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0" y="0"/>
                <a:ext cx="7462872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7462872" h="933657">
                    <a:moveTo>
                      <a:pt x="80010" y="933657"/>
                    </a:moveTo>
                    <a:lnTo>
                      <a:pt x="7462872" y="933657"/>
                    </a:lnTo>
                    <a:lnTo>
                      <a:pt x="7462872" y="80010"/>
                    </a:lnTo>
                    <a:lnTo>
                      <a:pt x="7462872" y="67310"/>
                    </a:lnTo>
                    <a:lnTo>
                      <a:pt x="7462872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7450172" y="12700"/>
                    </a:lnTo>
                    <a:lnTo>
                      <a:pt x="7450172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3" name="TextBox 13"/>
            <p:cNvSpPr txBox="1"/>
            <p:nvPr/>
          </p:nvSpPr>
          <p:spPr>
            <a:xfrm>
              <a:off x="3337959" y="1290163"/>
              <a:ext cx="11612082" cy="10407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003"/>
                </a:lnSpc>
              </a:pPr>
              <a:r>
                <a:rPr lang="en-US" sz="6000" b="1" spc="-112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KHỞI ĐỘNG</a:t>
              </a:r>
              <a:endParaRPr lang="en-US" sz="6000" b="1" spc="-11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33900">
            <a:off x="16720032" y="732586"/>
            <a:ext cx="1809017" cy="234108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950641">
            <a:off x="1140557" y="972272"/>
            <a:ext cx="1828505" cy="12410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990601" y="2400300"/>
                <a:ext cx="15529010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giằng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cầu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Long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Biên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bắc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Hồng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Thủ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đô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Nội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68)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gợi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ảnh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sự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1" y="2400300"/>
                <a:ext cx="15529010" cy="2862322"/>
              </a:xfrm>
              <a:prstGeom prst="rect">
                <a:avLst/>
              </a:prstGeom>
              <a:blipFill>
                <a:blip r:embed="rId6"/>
                <a:stretch>
                  <a:fillRect l="-1413" r="-1374" b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2155" y="5495405"/>
            <a:ext cx="7502295" cy="417904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0058399" y="5299487"/>
            <a:ext cx="64612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 giác ABC như vậy gọi là tam giác gì?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7"/>
              </a:ext>
            </a:extLst>
          </a:blip>
          <a:srcRect/>
          <a:stretch>
            <a:fillRect/>
          </a:stretch>
        </p:blipFill>
        <p:spPr>
          <a:xfrm>
            <a:off x="12801600" y="7796517"/>
            <a:ext cx="1815116" cy="15526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1113201" y="2247900"/>
            <a:ext cx="16087227" cy="7315200"/>
            <a:chOff x="0" y="0"/>
            <a:chExt cx="41000197" cy="18337832"/>
          </a:xfrm>
        </p:grpSpPr>
        <p:sp>
          <p:nvSpPr>
            <p:cNvPr id="11" name="Freeform 11"/>
            <p:cNvSpPr/>
            <p:nvPr/>
          </p:nvSpPr>
          <p:spPr>
            <a:xfrm>
              <a:off x="72390" y="72390"/>
              <a:ext cx="40855416" cy="18193052"/>
            </a:xfrm>
            <a:custGeom>
              <a:avLst/>
              <a:gdLst/>
              <a:ahLst/>
              <a:cxnLst/>
              <a:rect l="l" t="t" r="r" b="b"/>
              <a:pathLst>
                <a:path w="40855416" h="18193052">
                  <a:moveTo>
                    <a:pt x="0" y="0"/>
                  </a:moveTo>
                  <a:lnTo>
                    <a:pt x="40855416" y="0"/>
                  </a:lnTo>
                  <a:lnTo>
                    <a:pt x="40855416" y="18193052"/>
                  </a:lnTo>
                  <a:lnTo>
                    <a:pt x="0" y="181930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41000198" cy="18337833"/>
            </a:xfrm>
            <a:custGeom>
              <a:avLst/>
              <a:gdLst/>
              <a:ahLst/>
              <a:cxnLst/>
              <a:rect l="l" t="t" r="r" b="b"/>
              <a:pathLst>
                <a:path w="41000198" h="18337833">
                  <a:moveTo>
                    <a:pt x="40855416" y="18193052"/>
                  </a:moveTo>
                  <a:lnTo>
                    <a:pt x="41000198" y="18193052"/>
                  </a:lnTo>
                  <a:lnTo>
                    <a:pt x="41000198" y="18337833"/>
                  </a:lnTo>
                  <a:lnTo>
                    <a:pt x="40855416" y="18337833"/>
                  </a:lnTo>
                  <a:lnTo>
                    <a:pt x="40855416" y="181930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8193052"/>
                  </a:lnTo>
                  <a:lnTo>
                    <a:pt x="0" y="18193052"/>
                  </a:lnTo>
                  <a:lnTo>
                    <a:pt x="0" y="144780"/>
                  </a:lnTo>
                  <a:close/>
                  <a:moveTo>
                    <a:pt x="0" y="18193052"/>
                  </a:moveTo>
                  <a:lnTo>
                    <a:pt x="144780" y="18193052"/>
                  </a:lnTo>
                  <a:lnTo>
                    <a:pt x="144780" y="18337833"/>
                  </a:lnTo>
                  <a:lnTo>
                    <a:pt x="0" y="18337833"/>
                  </a:lnTo>
                  <a:lnTo>
                    <a:pt x="0" y="18193052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18193052"/>
                  </a:lnTo>
                  <a:lnTo>
                    <a:pt x="40855416" y="18193052"/>
                  </a:lnTo>
                  <a:lnTo>
                    <a:pt x="40855416" y="144780"/>
                  </a:lnTo>
                  <a:close/>
                  <a:moveTo>
                    <a:pt x="144780" y="18193052"/>
                  </a:moveTo>
                  <a:lnTo>
                    <a:pt x="40855416" y="18193052"/>
                  </a:lnTo>
                  <a:lnTo>
                    <a:pt x="40855416" y="18337833"/>
                  </a:lnTo>
                  <a:lnTo>
                    <a:pt x="144780" y="18337833"/>
                  </a:lnTo>
                  <a:lnTo>
                    <a:pt x="144780" y="18193052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127763" y="318849"/>
            <a:ext cx="983577" cy="61876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33355" y="219549"/>
            <a:ext cx="915941" cy="912611"/>
          </a:xfrm>
          <a:prstGeom prst="rect">
            <a:avLst/>
          </a:prstGeom>
        </p:spPr>
      </p:pic>
      <p:pic>
        <p:nvPicPr>
          <p:cNvPr id="30" name="Picture 5"/>
          <p:cNvPicPr>
            <a:picLocks noChangeAspect="1"/>
          </p:cNvPicPr>
          <p:nvPr/>
        </p:nvPicPr>
        <p:blipFill rotWithShape="1">
          <a:blip r:embed="rId6"/>
          <a:srcRect l="71258" t="36429"/>
          <a:stretch/>
        </p:blipFill>
        <p:spPr>
          <a:xfrm>
            <a:off x="14600750" y="7006646"/>
            <a:ext cx="1536557" cy="19812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905000" y="495300"/>
            <a:ext cx="14313266" cy="1295400"/>
            <a:chOff x="1230696" y="219549"/>
            <a:chExt cx="14313266" cy="1519640"/>
          </a:xfrm>
        </p:grpSpPr>
        <p:grpSp>
          <p:nvGrpSpPr>
            <p:cNvPr id="19" name="Group 4"/>
            <p:cNvGrpSpPr/>
            <p:nvPr/>
          </p:nvGrpSpPr>
          <p:grpSpPr>
            <a:xfrm>
              <a:off x="5110729" y="219549"/>
              <a:ext cx="6858000" cy="1519640"/>
              <a:chOff x="0" y="0"/>
              <a:chExt cx="9181877" cy="1000967"/>
            </a:xfrm>
          </p:grpSpPr>
          <p:sp>
            <p:nvSpPr>
              <p:cNvPr id="21" name="Freeform 5"/>
              <p:cNvSpPr/>
              <p:nvPr/>
            </p:nvSpPr>
            <p:spPr>
              <a:xfrm>
                <a:off x="80010" y="80010"/>
                <a:ext cx="9089167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9089167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9089167" y="908257"/>
                    </a:lnTo>
                    <a:lnTo>
                      <a:pt x="9089167" y="0"/>
                    </a:lnTo>
                    <a:lnTo>
                      <a:pt x="9034557" y="0"/>
                    </a:lnTo>
                    <a:lnTo>
                      <a:pt x="9034557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3" name="Freeform 6"/>
              <p:cNvSpPr/>
              <p:nvPr/>
            </p:nvSpPr>
            <p:spPr>
              <a:xfrm>
                <a:off x="67310" y="67310"/>
                <a:ext cx="9114567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9114567" h="933657">
                    <a:moveTo>
                      <a:pt x="9047257" y="0"/>
                    </a:moveTo>
                    <a:lnTo>
                      <a:pt x="9047257" y="12700"/>
                    </a:lnTo>
                    <a:lnTo>
                      <a:pt x="9101867" y="12700"/>
                    </a:lnTo>
                    <a:lnTo>
                      <a:pt x="9101867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9114567" y="933657"/>
                    </a:lnTo>
                    <a:lnTo>
                      <a:pt x="9114567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4" name="Freeform 7"/>
              <p:cNvSpPr/>
              <p:nvPr/>
            </p:nvSpPr>
            <p:spPr>
              <a:xfrm>
                <a:off x="12700" y="12700"/>
                <a:ext cx="9089167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9089167" h="908257">
                    <a:moveTo>
                      <a:pt x="0" y="0"/>
                    </a:moveTo>
                    <a:lnTo>
                      <a:pt x="9089167" y="0"/>
                    </a:lnTo>
                    <a:lnTo>
                      <a:pt x="9089167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6CD9FF"/>
              </a:solidFill>
            </p:spPr>
          </p:sp>
          <p:sp>
            <p:nvSpPr>
              <p:cNvPr id="25" name="Freeform 8"/>
              <p:cNvSpPr/>
              <p:nvPr/>
            </p:nvSpPr>
            <p:spPr>
              <a:xfrm>
                <a:off x="0" y="0"/>
                <a:ext cx="9114567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9114567" h="933657">
                    <a:moveTo>
                      <a:pt x="80010" y="933657"/>
                    </a:moveTo>
                    <a:lnTo>
                      <a:pt x="9114567" y="933657"/>
                    </a:lnTo>
                    <a:lnTo>
                      <a:pt x="9114567" y="80010"/>
                    </a:lnTo>
                    <a:lnTo>
                      <a:pt x="9114567" y="67310"/>
                    </a:lnTo>
                    <a:lnTo>
                      <a:pt x="9114567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9101867" y="12700"/>
                    </a:lnTo>
                    <a:lnTo>
                      <a:pt x="9101867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0" name="TextBox 9"/>
            <p:cNvSpPr txBox="1"/>
            <p:nvPr/>
          </p:nvSpPr>
          <p:spPr>
            <a:xfrm>
              <a:off x="1230696" y="219549"/>
              <a:ext cx="14313266" cy="12209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00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-112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Chú</a:t>
              </a:r>
              <a:r>
                <a:rPr kumimoji="0" lang="en-US" sz="6000" b="1" i="0" u="none" strike="noStrike" kern="1200" cap="none" spc="-112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ý</a:t>
              </a:r>
              <a:endParaRPr kumimoji="0" lang="en-US" sz="6000" b="1" i="0" u="none" strike="noStrike" kern="1200" cap="none" spc="-112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139895" y="2447745"/>
            <a:ext cx="1390850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1980" marR="3048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4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01980" marR="3048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60</a:t>
            </a:r>
            <a:r>
              <a:rPr lang="en-US" sz="4200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0316" y="4773450"/>
            <a:ext cx="4809961" cy="446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21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243263" y="3771900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479266" y="126907"/>
            <a:ext cx="819161" cy="1014726"/>
          </a:xfrm>
          <a:prstGeom prst="rect">
            <a:avLst/>
          </a:prstGeom>
        </p:spPr>
      </p:pic>
      <p:pic>
        <p:nvPicPr>
          <p:cNvPr id="17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7417111" y="740010"/>
            <a:ext cx="379973" cy="103458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374039">
            <a:off x="16911897" y="8928872"/>
            <a:ext cx="1770374" cy="11459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88008" y="9276934"/>
            <a:ext cx="880333" cy="877132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914399" y="1863191"/>
            <a:ext cx="2802467" cy="969496"/>
            <a:chOff x="1388533" y="3695700"/>
            <a:chExt cx="2802467" cy="969496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0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artisticPaintBrush/>
                      </a14:imgEffect>
                      <a14:imgEffect>
                        <a14:sharpenSoften amount="50000"/>
                      </a14:imgEffect>
                      <a14:imgEffect>
                        <a14:colorTemperature colorTemp="7200"/>
                      </a14:imgEffect>
                      <a14:imgEffect>
                        <a14:saturation sat="400000"/>
                      </a14:imgEffect>
                      <a14:imgEffect>
                        <a14:brightnessContrast bright="100000" contrast="-7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8533" y="3759202"/>
              <a:ext cx="950078" cy="886670"/>
            </a:xfrm>
            <a:prstGeom prst="rect">
              <a:avLst/>
            </a:prstGeom>
          </p:spPr>
        </p:pic>
        <p:grpSp>
          <p:nvGrpSpPr>
            <p:cNvPr id="25" name="Group 24"/>
            <p:cNvGrpSpPr/>
            <p:nvPr/>
          </p:nvGrpSpPr>
          <p:grpSpPr>
            <a:xfrm>
              <a:off x="2438436" y="3695700"/>
              <a:ext cx="1752564" cy="969496"/>
              <a:chOff x="1302879" y="2296079"/>
              <a:chExt cx="3581400" cy="969496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1302879" y="2448973"/>
                <a:ext cx="3581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HĐ 3: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388903" y="2296079"/>
                <a:ext cx="3164438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8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3" name="Rectangle 12"/>
          <p:cNvSpPr/>
          <p:nvPr/>
        </p:nvSpPr>
        <p:spPr>
          <a:xfrm>
            <a:off x="3522824" y="1832908"/>
            <a:ext cx="136221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BC = 4cm,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 = AC = 3cm.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668885" y="419100"/>
            <a:ext cx="7308035" cy="1194058"/>
            <a:chOff x="4320952" y="4379126"/>
            <a:chExt cx="7308035" cy="1194058"/>
          </a:xfrm>
        </p:grpSpPr>
        <p:sp>
          <p:nvSpPr>
            <p:cNvPr id="29" name="Freeform 6"/>
            <p:cNvSpPr/>
            <p:nvPr/>
          </p:nvSpPr>
          <p:spPr>
            <a:xfrm>
              <a:off x="4320952" y="4379126"/>
              <a:ext cx="7308035" cy="1194058"/>
            </a:xfrm>
            <a:custGeom>
              <a:avLst/>
              <a:gdLst/>
              <a:ahLst/>
              <a:cxnLst/>
              <a:rect l="l" t="t" r="r" b="b"/>
              <a:pathLst>
                <a:path w="41000198" h="3815253">
                  <a:moveTo>
                    <a:pt x="40855416" y="3670473"/>
                  </a:moveTo>
                  <a:lnTo>
                    <a:pt x="41000198" y="3670473"/>
                  </a:lnTo>
                  <a:lnTo>
                    <a:pt x="41000198" y="3815253"/>
                  </a:lnTo>
                  <a:lnTo>
                    <a:pt x="40855416" y="3815253"/>
                  </a:lnTo>
                  <a:lnTo>
                    <a:pt x="40855416" y="367047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670473"/>
                  </a:lnTo>
                  <a:lnTo>
                    <a:pt x="0" y="3670473"/>
                  </a:lnTo>
                  <a:lnTo>
                    <a:pt x="0" y="144780"/>
                  </a:lnTo>
                  <a:close/>
                  <a:moveTo>
                    <a:pt x="0" y="3670473"/>
                  </a:moveTo>
                  <a:lnTo>
                    <a:pt x="144780" y="3670473"/>
                  </a:lnTo>
                  <a:lnTo>
                    <a:pt x="144780" y="3815253"/>
                  </a:lnTo>
                  <a:lnTo>
                    <a:pt x="0" y="3815253"/>
                  </a:lnTo>
                  <a:lnTo>
                    <a:pt x="0" y="3670473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3670473"/>
                  </a:lnTo>
                  <a:lnTo>
                    <a:pt x="40855416" y="3670473"/>
                  </a:lnTo>
                  <a:lnTo>
                    <a:pt x="40855416" y="144780"/>
                  </a:lnTo>
                  <a:close/>
                  <a:moveTo>
                    <a:pt x="144780" y="3670473"/>
                  </a:moveTo>
                  <a:lnTo>
                    <a:pt x="40855416" y="3670473"/>
                  </a:lnTo>
                  <a:lnTo>
                    <a:pt x="40855416" y="3815253"/>
                  </a:lnTo>
                  <a:lnTo>
                    <a:pt x="144780" y="3815253"/>
                  </a:lnTo>
                  <a:lnTo>
                    <a:pt x="144780" y="3670473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  <p:sp>
          <p:nvSpPr>
            <p:cNvPr id="24" name="Rectangle 23"/>
            <p:cNvSpPr/>
            <p:nvPr/>
          </p:nvSpPr>
          <p:spPr>
            <a:xfrm>
              <a:off x="4988444" y="4386272"/>
              <a:ext cx="6148222" cy="11310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  <a:spcAft>
                  <a:spcPts val="800"/>
                </a:spcAft>
                <a:defRPr/>
              </a:pPr>
              <a:r>
                <a:rPr lang="en-US" sz="4500" b="1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IV. VẼ TAM GIÁC CÂN</a:t>
              </a:r>
              <a:endParaRPr lang="en-US" sz="45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91808" y="4765288"/>
                <a:ext cx="8869351" cy="7177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571500" indent="-571500">
                  <a:lnSpc>
                    <a:spcPct val="107000"/>
                  </a:lnSpc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4000" b="1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4000" b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1: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BC</m:t>
                    </m:r>
                    <m: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808" y="4765288"/>
                <a:ext cx="8869351" cy="717761"/>
              </a:xfrm>
              <a:prstGeom prst="rect">
                <a:avLst/>
              </a:prstGeom>
              <a:blipFill>
                <a:blip r:embed="rId22"/>
                <a:stretch>
                  <a:fillRect l="-2199" t="-16239" r="-1443" b="-34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646207" y="4572005"/>
            <a:ext cx="4660593" cy="15620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87797" y="6286500"/>
                <a:ext cx="9983608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b="1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4000" b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2: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B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chúng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  <m: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797" y="6286500"/>
                <a:ext cx="9983608" cy="3785652"/>
              </a:xfrm>
              <a:prstGeom prst="rect">
                <a:avLst/>
              </a:prstGeom>
              <a:blipFill>
                <a:blip r:embed="rId24"/>
                <a:stretch>
                  <a:fillRect l="-1954" r="-2198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1909746" y="6387350"/>
            <a:ext cx="4320854" cy="370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3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3" grpId="0"/>
      <p:bldP spid="2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243263" y="3771900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479266" y="126907"/>
            <a:ext cx="819161" cy="1014726"/>
          </a:xfrm>
          <a:prstGeom prst="rect">
            <a:avLst/>
          </a:prstGeom>
        </p:spPr>
      </p:pic>
      <p:pic>
        <p:nvPicPr>
          <p:cNvPr id="17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7417111" y="740010"/>
            <a:ext cx="379973" cy="103458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374039">
            <a:off x="16911897" y="8928872"/>
            <a:ext cx="1770374" cy="11459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88008" y="9276934"/>
            <a:ext cx="880333" cy="877132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914399" y="1863191"/>
            <a:ext cx="2802467" cy="969496"/>
            <a:chOff x="1388533" y="3695700"/>
            <a:chExt cx="2802467" cy="969496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0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artisticPaintBrush/>
                      </a14:imgEffect>
                      <a14:imgEffect>
                        <a14:sharpenSoften amount="50000"/>
                      </a14:imgEffect>
                      <a14:imgEffect>
                        <a14:colorTemperature colorTemp="7200"/>
                      </a14:imgEffect>
                      <a14:imgEffect>
                        <a14:saturation sat="400000"/>
                      </a14:imgEffect>
                      <a14:imgEffect>
                        <a14:brightnessContrast bright="100000" contrast="-7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8533" y="3759202"/>
              <a:ext cx="950078" cy="886670"/>
            </a:xfrm>
            <a:prstGeom prst="rect">
              <a:avLst/>
            </a:prstGeom>
          </p:spPr>
        </p:pic>
        <p:grpSp>
          <p:nvGrpSpPr>
            <p:cNvPr id="25" name="Group 24"/>
            <p:cNvGrpSpPr/>
            <p:nvPr/>
          </p:nvGrpSpPr>
          <p:grpSpPr>
            <a:xfrm>
              <a:off x="2438436" y="3695700"/>
              <a:ext cx="1752564" cy="969496"/>
              <a:chOff x="1302879" y="2296079"/>
              <a:chExt cx="3581400" cy="969496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1302879" y="2448973"/>
                <a:ext cx="3581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HĐ 3: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388903" y="2296079"/>
                <a:ext cx="3164438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3" name="Rectangle 12"/>
          <p:cNvSpPr/>
          <p:nvPr/>
        </p:nvSpPr>
        <p:spPr>
          <a:xfrm>
            <a:off x="3522824" y="1832908"/>
            <a:ext cx="136221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BC = 4cm,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 = AC = 3cm.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668885" y="419100"/>
            <a:ext cx="7308035" cy="1194058"/>
            <a:chOff x="4320952" y="4379126"/>
            <a:chExt cx="7308035" cy="1194058"/>
          </a:xfrm>
        </p:grpSpPr>
        <p:sp>
          <p:nvSpPr>
            <p:cNvPr id="29" name="Freeform 6"/>
            <p:cNvSpPr/>
            <p:nvPr/>
          </p:nvSpPr>
          <p:spPr>
            <a:xfrm>
              <a:off x="4320952" y="4379126"/>
              <a:ext cx="7308035" cy="1194058"/>
            </a:xfrm>
            <a:custGeom>
              <a:avLst/>
              <a:gdLst/>
              <a:ahLst/>
              <a:cxnLst/>
              <a:rect l="l" t="t" r="r" b="b"/>
              <a:pathLst>
                <a:path w="41000198" h="3815253">
                  <a:moveTo>
                    <a:pt x="40855416" y="3670473"/>
                  </a:moveTo>
                  <a:lnTo>
                    <a:pt x="41000198" y="3670473"/>
                  </a:lnTo>
                  <a:lnTo>
                    <a:pt x="41000198" y="3815253"/>
                  </a:lnTo>
                  <a:lnTo>
                    <a:pt x="40855416" y="3815253"/>
                  </a:lnTo>
                  <a:lnTo>
                    <a:pt x="40855416" y="367047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670473"/>
                  </a:lnTo>
                  <a:lnTo>
                    <a:pt x="0" y="3670473"/>
                  </a:lnTo>
                  <a:lnTo>
                    <a:pt x="0" y="144780"/>
                  </a:lnTo>
                  <a:close/>
                  <a:moveTo>
                    <a:pt x="0" y="3670473"/>
                  </a:moveTo>
                  <a:lnTo>
                    <a:pt x="144780" y="3670473"/>
                  </a:lnTo>
                  <a:lnTo>
                    <a:pt x="144780" y="3815253"/>
                  </a:lnTo>
                  <a:lnTo>
                    <a:pt x="0" y="3815253"/>
                  </a:lnTo>
                  <a:lnTo>
                    <a:pt x="0" y="3670473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3670473"/>
                  </a:lnTo>
                  <a:lnTo>
                    <a:pt x="40855416" y="3670473"/>
                  </a:lnTo>
                  <a:lnTo>
                    <a:pt x="40855416" y="144780"/>
                  </a:lnTo>
                  <a:close/>
                  <a:moveTo>
                    <a:pt x="144780" y="3670473"/>
                  </a:moveTo>
                  <a:lnTo>
                    <a:pt x="40855416" y="3670473"/>
                  </a:lnTo>
                  <a:lnTo>
                    <a:pt x="40855416" y="3815253"/>
                  </a:lnTo>
                  <a:lnTo>
                    <a:pt x="144780" y="3815253"/>
                  </a:lnTo>
                  <a:lnTo>
                    <a:pt x="144780" y="3670473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  <p:sp>
          <p:nvSpPr>
            <p:cNvPr id="24" name="Rectangle 23"/>
            <p:cNvSpPr/>
            <p:nvPr/>
          </p:nvSpPr>
          <p:spPr>
            <a:xfrm>
              <a:off x="4988444" y="4386272"/>
              <a:ext cx="6148222" cy="11310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IV. VẼ TAM GIÁC CÂN</a:t>
              </a:r>
              <a:endPara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471156" y="4914900"/>
            <a:ext cx="15799197" cy="7177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AB, AC. Ta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829507" y="5981700"/>
            <a:ext cx="5057693" cy="410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97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8497" y="1830744"/>
            <a:ext cx="1493500" cy="9395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67498" y="168914"/>
            <a:ext cx="1282249" cy="128224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56328" y="7748844"/>
            <a:ext cx="1240083" cy="124008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375938" y="465595"/>
            <a:ext cx="1821811" cy="5631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546318" y="7852984"/>
            <a:ext cx="1327197" cy="118482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575901" y="1451162"/>
            <a:ext cx="1366798" cy="136679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175130" y="8911559"/>
            <a:ext cx="1271831" cy="126720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854318" y="8832573"/>
            <a:ext cx="970090" cy="1201687"/>
          </a:xfrm>
          <a:prstGeom prst="rect">
            <a:avLst/>
          </a:prstGeom>
        </p:spPr>
      </p:pic>
      <p:grpSp>
        <p:nvGrpSpPr>
          <p:cNvPr id="18" name="Group 7"/>
          <p:cNvGrpSpPr/>
          <p:nvPr/>
        </p:nvGrpSpPr>
        <p:grpSpPr>
          <a:xfrm>
            <a:off x="3048000" y="3578565"/>
            <a:ext cx="11887200" cy="3774735"/>
            <a:chOff x="0" y="0"/>
            <a:chExt cx="8520421" cy="2899380"/>
          </a:xfrm>
        </p:grpSpPr>
        <p:grpSp>
          <p:nvGrpSpPr>
            <p:cNvPr id="19" name="Group 8"/>
            <p:cNvGrpSpPr/>
            <p:nvPr/>
          </p:nvGrpSpPr>
          <p:grpSpPr>
            <a:xfrm>
              <a:off x="0" y="0"/>
              <a:ext cx="8520421" cy="2899380"/>
              <a:chOff x="0" y="0"/>
              <a:chExt cx="3765050" cy="1281194"/>
            </a:xfrm>
          </p:grpSpPr>
          <p:sp>
            <p:nvSpPr>
              <p:cNvPr id="21" name="Freeform 9"/>
              <p:cNvSpPr/>
              <p:nvPr/>
            </p:nvSpPr>
            <p:spPr>
              <a:xfrm>
                <a:off x="80010" y="80010"/>
                <a:ext cx="3672340" cy="1188484"/>
              </a:xfrm>
              <a:custGeom>
                <a:avLst/>
                <a:gdLst/>
                <a:ahLst/>
                <a:cxnLst/>
                <a:rect l="l" t="t" r="r" b="b"/>
                <a:pathLst>
                  <a:path w="3672340" h="1188484">
                    <a:moveTo>
                      <a:pt x="0" y="1133874"/>
                    </a:moveTo>
                    <a:lnTo>
                      <a:pt x="0" y="1188484"/>
                    </a:lnTo>
                    <a:lnTo>
                      <a:pt x="3672340" y="1188484"/>
                    </a:lnTo>
                    <a:lnTo>
                      <a:pt x="3672340" y="0"/>
                    </a:lnTo>
                    <a:lnTo>
                      <a:pt x="3617729" y="0"/>
                    </a:lnTo>
                    <a:lnTo>
                      <a:pt x="3617729" y="113387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2" name="Freeform 10"/>
              <p:cNvSpPr/>
              <p:nvPr/>
            </p:nvSpPr>
            <p:spPr>
              <a:xfrm>
                <a:off x="67310" y="67310"/>
                <a:ext cx="3697740" cy="1213884"/>
              </a:xfrm>
              <a:custGeom>
                <a:avLst/>
                <a:gdLst/>
                <a:ahLst/>
                <a:cxnLst/>
                <a:rect l="l" t="t" r="r" b="b"/>
                <a:pathLst>
                  <a:path w="3697740" h="1213884">
                    <a:moveTo>
                      <a:pt x="3630429" y="0"/>
                    </a:moveTo>
                    <a:lnTo>
                      <a:pt x="3630429" y="12700"/>
                    </a:lnTo>
                    <a:lnTo>
                      <a:pt x="3685040" y="12700"/>
                    </a:lnTo>
                    <a:lnTo>
                      <a:pt x="3685040" y="1201184"/>
                    </a:lnTo>
                    <a:lnTo>
                      <a:pt x="12700" y="1201184"/>
                    </a:lnTo>
                    <a:lnTo>
                      <a:pt x="12700" y="1146574"/>
                    </a:lnTo>
                    <a:lnTo>
                      <a:pt x="0" y="1146574"/>
                    </a:lnTo>
                    <a:lnTo>
                      <a:pt x="0" y="1213884"/>
                    </a:lnTo>
                    <a:lnTo>
                      <a:pt x="3697740" y="1213884"/>
                    </a:lnTo>
                    <a:lnTo>
                      <a:pt x="369774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3" name="Freeform 11"/>
              <p:cNvSpPr/>
              <p:nvPr/>
            </p:nvSpPr>
            <p:spPr>
              <a:xfrm>
                <a:off x="12700" y="12700"/>
                <a:ext cx="3672339" cy="1188484"/>
              </a:xfrm>
              <a:custGeom>
                <a:avLst/>
                <a:gdLst/>
                <a:ahLst/>
                <a:cxnLst/>
                <a:rect l="l" t="t" r="r" b="b"/>
                <a:pathLst>
                  <a:path w="3672339" h="1188484">
                    <a:moveTo>
                      <a:pt x="0" y="0"/>
                    </a:moveTo>
                    <a:lnTo>
                      <a:pt x="3672339" y="0"/>
                    </a:lnTo>
                    <a:lnTo>
                      <a:pt x="3672339" y="1188484"/>
                    </a:lnTo>
                    <a:lnTo>
                      <a:pt x="0" y="1188484"/>
                    </a:lnTo>
                    <a:close/>
                  </a:path>
                </a:pathLst>
              </a:custGeom>
              <a:solidFill>
                <a:srgbClr val="FDFB52"/>
              </a:solidFill>
            </p:spPr>
          </p:sp>
          <p:sp>
            <p:nvSpPr>
              <p:cNvPr id="24" name="Freeform 12"/>
              <p:cNvSpPr/>
              <p:nvPr/>
            </p:nvSpPr>
            <p:spPr>
              <a:xfrm>
                <a:off x="0" y="0"/>
                <a:ext cx="3697740" cy="1213884"/>
              </a:xfrm>
              <a:custGeom>
                <a:avLst/>
                <a:gdLst/>
                <a:ahLst/>
                <a:cxnLst/>
                <a:rect l="l" t="t" r="r" b="b"/>
                <a:pathLst>
                  <a:path w="3697740" h="1213884">
                    <a:moveTo>
                      <a:pt x="80010" y="1213884"/>
                    </a:moveTo>
                    <a:lnTo>
                      <a:pt x="3697740" y="1213884"/>
                    </a:lnTo>
                    <a:lnTo>
                      <a:pt x="3697740" y="80010"/>
                    </a:lnTo>
                    <a:lnTo>
                      <a:pt x="3697740" y="67310"/>
                    </a:lnTo>
                    <a:lnTo>
                      <a:pt x="3697740" y="0"/>
                    </a:lnTo>
                    <a:lnTo>
                      <a:pt x="0" y="0"/>
                    </a:lnTo>
                    <a:lnTo>
                      <a:pt x="0" y="1213884"/>
                    </a:lnTo>
                    <a:lnTo>
                      <a:pt x="67310" y="1213884"/>
                    </a:lnTo>
                    <a:lnTo>
                      <a:pt x="80010" y="1213884"/>
                    </a:lnTo>
                    <a:close/>
                    <a:moveTo>
                      <a:pt x="12700" y="12700"/>
                    </a:moveTo>
                    <a:lnTo>
                      <a:pt x="3685039" y="12700"/>
                    </a:lnTo>
                    <a:lnTo>
                      <a:pt x="3685039" y="1201184"/>
                    </a:lnTo>
                    <a:lnTo>
                      <a:pt x="12700" y="1201184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0" name="TextBox 13"/>
            <p:cNvSpPr txBox="1"/>
            <p:nvPr/>
          </p:nvSpPr>
          <p:spPr>
            <a:xfrm>
              <a:off x="472444" y="930271"/>
              <a:ext cx="7426524" cy="8865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003"/>
                </a:lnSpc>
              </a:pPr>
              <a:r>
                <a:rPr lang="en-US" sz="7502" b="1" spc="-112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  <a:endParaRPr lang="en-US" sz="7502" b="1" spc="-112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2933698" y="2481395"/>
            <a:ext cx="12344400" cy="833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5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45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1: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813985" y="6972300"/>
            <a:ext cx="2386604" cy="236572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819881" y="6388075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59966" y="899626"/>
            <a:ext cx="1060309" cy="1362546"/>
          </a:xfrm>
          <a:prstGeom prst="rect">
            <a:avLst/>
          </a:prstGeom>
        </p:spPr>
      </p:pic>
      <p:pic>
        <p:nvPicPr>
          <p:cNvPr id="16" name="Picture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1129175" y="7668358"/>
            <a:ext cx="1125883" cy="21501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33698" y="3357330"/>
            <a:ext cx="1279004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Tam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60°</a:t>
            </a:r>
            <a:endParaRPr lang="en-US" sz="4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Tam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Tam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là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Tam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là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95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838203" y="876300"/>
            <a:ext cx="16687797" cy="9410700"/>
            <a:chOff x="0" y="0"/>
            <a:chExt cx="6038062" cy="6076340"/>
          </a:xfrm>
        </p:grpSpPr>
        <p:sp>
          <p:nvSpPr>
            <p:cNvPr id="5" name="Freeform 5"/>
            <p:cNvSpPr/>
            <p:nvPr/>
          </p:nvSpPr>
          <p:spPr>
            <a:xfrm>
              <a:off x="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72406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059760" y="7372392"/>
            <a:ext cx="2151040" cy="213222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10515600" y="3454714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62704" y="8886354"/>
            <a:ext cx="1060309" cy="1362546"/>
          </a:xfrm>
          <a:prstGeom prst="rect">
            <a:avLst/>
          </a:prstGeom>
        </p:spPr>
      </p:pic>
      <p:pic>
        <p:nvPicPr>
          <p:cNvPr id="26" name="Picture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16535400" y="2908929"/>
            <a:ext cx="1050400" cy="200597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52338" y="1832976"/>
            <a:ext cx="15116924" cy="795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5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45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2: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Hai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nhọn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endParaRPr lang="en-US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92250" y="2782977"/>
            <a:ext cx="9144000" cy="35035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fr-FR" sz="43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30°				B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45°</a:t>
            </a:r>
            <a:endParaRPr lang="en-US" sz="4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fr-FR" sz="43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60°				D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90°</a:t>
            </a:r>
            <a:endParaRPr lang="en-US" sz="4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06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866900" y="2782365"/>
            <a:ext cx="15316200" cy="795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500" b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 3:</a:t>
            </a:r>
            <a:r>
              <a:rPr lang="fr-FR" sz="45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Cho tam giác ABC cân tại A. Chọn phát biểu sai:</a:t>
            </a:r>
            <a:endParaRPr lang="en-US" sz="45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301687" y="7231344"/>
            <a:ext cx="2127990" cy="210937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10439400" y="6294886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59966" y="899626"/>
            <a:ext cx="1060309" cy="1362546"/>
          </a:xfrm>
          <a:prstGeom prst="rect">
            <a:avLst/>
          </a:prstGeom>
        </p:spPr>
      </p:pic>
      <p:pic>
        <p:nvPicPr>
          <p:cNvPr id="17" name="Picture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457200" y="7581900"/>
            <a:ext cx="1125883" cy="21501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191000" y="3741054"/>
                <a:ext cx="10363200" cy="34004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fr-FR" sz="430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fr-FR" sz="43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fr-FR" sz="43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	B</a:t>
                </a:r>
                <a:r>
                  <a:rPr lang="fr-FR" sz="43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fr-FR" sz="43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</m:t>
                        </m:r>
                        <m:sSup>
                          <m:sSupPr>
                            <m:ctrlPr>
                              <a:rPr lang="en-US" sz="43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43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0</m:t>
                            </m:r>
                          </m:e>
                          <m:sup>
                            <m:r>
                              <a:rPr lang="fr-FR" sz="43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𝑜</m:t>
                            </m:r>
                          </m:sup>
                        </m:sSup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sz="43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fr-FR" sz="43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</m:acc>
                      </m:num>
                      <m:den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3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fr-FR" sz="43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fr-FR" sz="43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=18</m:t>
                    </m:r>
                    <m:sSup>
                      <m:sSupPr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  <m:r>
                      <a:rPr lang="fr-FR" sz="43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−2</m:t>
                    </m:r>
                    <m:acc>
                      <m:accPr>
                        <m:chr m:val="̂"/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fr-FR" sz="43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D</a:t>
                </a:r>
                <a:r>
                  <a:rPr lang="fr-FR" sz="43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fr-FR" sz="43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≠</m:t>
                    </m:r>
                    <m:acc>
                      <m:accPr>
                        <m:chr m:val="̂"/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lang="en-US" sz="43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3741054"/>
                <a:ext cx="10363200" cy="3400418"/>
              </a:xfrm>
              <a:prstGeom prst="rect">
                <a:avLst/>
              </a:prstGeom>
              <a:blipFill>
                <a:blip r:embed="rId26"/>
                <a:stretch>
                  <a:fillRect l="-2353" b="-7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149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392406" y="7044479"/>
            <a:ext cx="2438400" cy="2417064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9753600" y="498074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59966" y="899626"/>
            <a:ext cx="1060309" cy="1362546"/>
          </a:xfrm>
          <a:prstGeom prst="rect">
            <a:avLst/>
          </a:prstGeom>
        </p:spPr>
      </p:pic>
      <p:pic>
        <p:nvPicPr>
          <p:cNvPr id="17" name="Picture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16207751" y="4749431"/>
            <a:ext cx="1125883" cy="21501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57398" y="2476500"/>
            <a:ext cx="140970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45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45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4: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là 64°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41378" y="4381500"/>
            <a:ext cx="9144000" cy="32726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fr-FR" sz="43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54°			B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58°</a:t>
            </a:r>
            <a:endParaRPr lang="en-US" sz="4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fr-FR" sz="43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72°			D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90°</a:t>
            </a:r>
            <a:endParaRPr lang="en-US" sz="4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59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828800" y="7062288"/>
            <a:ext cx="2460954" cy="243942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10744200" y="6982326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800" y="2460236"/>
            <a:ext cx="1459229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45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45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5: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70°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59966" y="899626"/>
            <a:ext cx="1060309" cy="1362546"/>
          </a:xfrm>
          <a:prstGeom prst="rect">
            <a:avLst/>
          </a:prstGeom>
        </p:spPr>
      </p:pic>
      <p:pic>
        <p:nvPicPr>
          <p:cNvPr id="17" name="Picture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15485717" y="5907264"/>
            <a:ext cx="1125883" cy="21501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86400" y="4614009"/>
            <a:ext cx="9144000" cy="32726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fr-FR" sz="43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64°</a:t>
            </a:r>
            <a:r>
              <a:rPr lang="en-US" sz="43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r>
              <a:rPr lang="fr-FR" sz="43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53°</a:t>
            </a:r>
            <a:endParaRPr lang="en-US" sz="4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fr-FR" sz="43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70°</a:t>
            </a:r>
            <a:r>
              <a:rPr lang="en-US" sz="43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r>
              <a:rPr lang="fr-FR" sz="43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40</a:t>
            </a:r>
            <a:r>
              <a:rPr lang="fr-FR" sz="43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°</a:t>
            </a:r>
            <a:endParaRPr lang="en-US" sz="4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67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186080">
            <a:off x="-175436" y="8454539"/>
            <a:ext cx="1359891" cy="175985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95355">
            <a:off x="17127772" y="147710"/>
            <a:ext cx="1190613" cy="154079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78832" y="608625"/>
            <a:ext cx="5615553" cy="7509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1: (SGK –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</a:t>
            </a:r>
            <a:r>
              <a:rPr lang="fr-FR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6)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72442" y="3749814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43000" y="1501194"/>
                <a:ext cx="16078200" cy="1839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𝐵𝑀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𝐶𝑁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501194"/>
                <a:ext cx="16078200" cy="1839606"/>
              </a:xfrm>
              <a:prstGeom prst="rect">
                <a:avLst/>
              </a:prstGeom>
              <a:blipFill>
                <a:blip r:embed="rId6"/>
                <a:stretch>
                  <a:fillRect l="-1365" b="-12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304800" y="22630"/>
            <a:ext cx="838200" cy="7482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649200" y="4181267"/>
            <a:ext cx="4495800" cy="53818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219200" y="4736379"/>
                <a:ext cx="10984423" cy="43237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01980" marR="3048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 = AC.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Do 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AC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𝐴𝑀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Do 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𝐴𝑁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en-US" sz="38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 = AC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AM = AN</a:t>
                </a:r>
                <a:r>
                  <a:rPr lang="en-US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736379"/>
                <a:ext cx="10984423" cy="4323748"/>
              </a:xfrm>
              <a:prstGeom prst="rect">
                <a:avLst/>
              </a:prstGeom>
              <a:blipFill>
                <a:blip r:embed="rId15"/>
                <a:stretch>
                  <a:fillRect l="-1387" b="-2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3714518" y="4507643"/>
            <a:ext cx="3086100" cy="286940"/>
            <a:chOff x="0" y="0"/>
            <a:chExt cx="812800" cy="7557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75573"/>
            </a:xfrm>
            <a:custGeom>
              <a:avLst/>
              <a:gdLst/>
              <a:ahLst/>
              <a:cxnLst/>
              <a:rect l="l" t="t" r="r" b="b"/>
              <a:pathLst>
                <a:path w="812800" h="75573">
                  <a:moveTo>
                    <a:pt x="0" y="0"/>
                  </a:moveTo>
                  <a:lnTo>
                    <a:pt x="812800" y="0"/>
                  </a:lnTo>
                  <a:lnTo>
                    <a:pt x="812800" y="75573"/>
                  </a:lnTo>
                  <a:lnTo>
                    <a:pt x="0" y="7557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536343">
            <a:off x="16146725" y="7979430"/>
            <a:ext cx="1620310" cy="2082174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4038600" y="1405582"/>
            <a:ext cx="9829800" cy="3525229"/>
            <a:chOff x="477394" y="2198677"/>
            <a:chExt cx="17429606" cy="3173653"/>
          </a:xfrm>
        </p:grpSpPr>
        <p:grpSp>
          <p:nvGrpSpPr>
            <p:cNvPr id="13" name="Group 13"/>
            <p:cNvGrpSpPr/>
            <p:nvPr/>
          </p:nvGrpSpPr>
          <p:grpSpPr>
            <a:xfrm>
              <a:off x="477394" y="2198677"/>
              <a:ext cx="17429606" cy="3173653"/>
              <a:chOff x="0" y="0"/>
              <a:chExt cx="6286135" cy="1000967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80010" y="80010"/>
                <a:ext cx="6193425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6193425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6193425" y="908257"/>
                    </a:lnTo>
                    <a:lnTo>
                      <a:pt x="6193425" y="0"/>
                    </a:lnTo>
                    <a:lnTo>
                      <a:pt x="6138815" y="0"/>
                    </a:lnTo>
                    <a:lnTo>
                      <a:pt x="6138815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67310" y="67310"/>
                <a:ext cx="6218825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6218825" h="933657">
                    <a:moveTo>
                      <a:pt x="6151515" y="0"/>
                    </a:moveTo>
                    <a:lnTo>
                      <a:pt x="6151515" y="12700"/>
                    </a:lnTo>
                    <a:lnTo>
                      <a:pt x="6206125" y="12700"/>
                    </a:lnTo>
                    <a:lnTo>
                      <a:pt x="6206125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6218825" y="933657"/>
                    </a:lnTo>
                    <a:lnTo>
                      <a:pt x="6218825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6" name="Freeform 16"/>
              <p:cNvSpPr/>
              <p:nvPr/>
            </p:nvSpPr>
            <p:spPr>
              <a:xfrm>
                <a:off x="0" y="12700"/>
                <a:ext cx="6193425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6193425" h="908257">
                    <a:moveTo>
                      <a:pt x="0" y="0"/>
                    </a:moveTo>
                    <a:lnTo>
                      <a:pt x="6193425" y="0"/>
                    </a:lnTo>
                    <a:lnTo>
                      <a:pt x="6193425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FDFB52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0"/>
                <a:ext cx="6218825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6218825" h="933657">
                    <a:moveTo>
                      <a:pt x="80010" y="933657"/>
                    </a:moveTo>
                    <a:lnTo>
                      <a:pt x="6218825" y="933657"/>
                    </a:lnTo>
                    <a:lnTo>
                      <a:pt x="6218825" y="80010"/>
                    </a:lnTo>
                    <a:lnTo>
                      <a:pt x="6218825" y="67310"/>
                    </a:lnTo>
                    <a:lnTo>
                      <a:pt x="6218825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6206125" y="12700"/>
                    </a:lnTo>
                    <a:lnTo>
                      <a:pt x="6206125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35" name="Rectangle 34"/>
            <p:cNvSpPr/>
            <p:nvPr/>
          </p:nvSpPr>
          <p:spPr>
            <a:xfrm>
              <a:off x="6491450" y="2438330"/>
              <a:ext cx="5153976" cy="28623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vi-VN" sz="6000" b="1" dirty="0">
                  <a:solidFill>
                    <a:srgbClr val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CHƯƠNG </a:t>
              </a:r>
              <a:r>
                <a:rPr lang="vi-VN" sz="6000" b="1" dirty="0" smtClean="0">
                  <a:solidFill>
                    <a:srgbClr val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6000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</a:t>
              </a:r>
              <a:r>
                <a:rPr lang="vi-VN" sz="6000" b="1" dirty="0" smtClean="0">
                  <a:solidFill>
                    <a:srgbClr val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I:</a:t>
              </a:r>
              <a:endParaRPr lang="en-US" sz="60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vi-VN" sz="6000" b="1" dirty="0" smtClean="0">
                  <a:solidFill>
                    <a:srgbClr val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TAM GIÁC</a:t>
              </a:r>
              <a:endParaRPr lang="vi-VN" sz="6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827545" y="4662071"/>
            <a:ext cx="12424647" cy="3200400"/>
            <a:chOff x="2967753" y="5262999"/>
            <a:chExt cx="12424647" cy="4310336"/>
          </a:xfrm>
        </p:grpSpPr>
        <p:grpSp>
          <p:nvGrpSpPr>
            <p:cNvPr id="4" name="Group 4"/>
            <p:cNvGrpSpPr/>
            <p:nvPr/>
          </p:nvGrpSpPr>
          <p:grpSpPr>
            <a:xfrm>
              <a:off x="2967753" y="6554920"/>
              <a:ext cx="12424647" cy="3018415"/>
              <a:chOff x="0" y="0"/>
              <a:chExt cx="27962470" cy="381525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72389" y="72390"/>
                <a:ext cx="27817691" cy="3670472"/>
              </a:xfrm>
              <a:custGeom>
                <a:avLst/>
                <a:gdLst/>
                <a:ahLst/>
                <a:cxnLst/>
                <a:rect l="l" t="t" r="r" b="b"/>
                <a:pathLst>
                  <a:path w="27817691" h="3670473">
                    <a:moveTo>
                      <a:pt x="0" y="0"/>
                    </a:moveTo>
                    <a:lnTo>
                      <a:pt x="27817691" y="0"/>
                    </a:lnTo>
                    <a:lnTo>
                      <a:pt x="27817691" y="3670473"/>
                    </a:lnTo>
                    <a:lnTo>
                      <a:pt x="0" y="36704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0" y="0"/>
                <a:ext cx="27962470" cy="3815253"/>
              </a:xfrm>
              <a:custGeom>
                <a:avLst/>
                <a:gdLst/>
                <a:ahLst/>
                <a:cxnLst/>
                <a:rect l="l" t="t" r="r" b="b"/>
                <a:pathLst>
                  <a:path w="27962470" h="3815253">
                    <a:moveTo>
                      <a:pt x="27817691" y="3670473"/>
                    </a:moveTo>
                    <a:lnTo>
                      <a:pt x="27962470" y="3670473"/>
                    </a:lnTo>
                    <a:lnTo>
                      <a:pt x="27962470" y="3815253"/>
                    </a:lnTo>
                    <a:lnTo>
                      <a:pt x="27817688" y="3815253"/>
                    </a:lnTo>
                    <a:lnTo>
                      <a:pt x="27817688" y="3670473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3670473"/>
                    </a:lnTo>
                    <a:lnTo>
                      <a:pt x="0" y="3670473"/>
                    </a:lnTo>
                    <a:lnTo>
                      <a:pt x="0" y="144780"/>
                    </a:lnTo>
                    <a:close/>
                    <a:moveTo>
                      <a:pt x="0" y="3670473"/>
                    </a:moveTo>
                    <a:lnTo>
                      <a:pt x="144780" y="3670473"/>
                    </a:lnTo>
                    <a:lnTo>
                      <a:pt x="144780" y="3815253"/>
                    </a:lnTo>
                    <a:lnTo>
                      <a:pt x="0" y="3815253"/>
                    </a:lnTo>
                    <a:lnTo>
                      <a:pt x="0" y="3670473"/>
                    </a:lnTo>
                    <a:close/>
                    <a:moveTo>
                      <a:pt x="27817691" y="144780"/>
                    </a:moveTo>
                    <a:lnTo>
                      <a:pt x="27962470" y="144780"/>
                    </a:lnTo>
                    <a:lnTo>
                      <a:pt x="27962470" y="3670473"/>
                    </a:lnTo>
                    <a:lnTo>
                      <a:pt x="27817688" y="3670473"/>
                    </a:lnTo>
                    <a:lnTo>
                      <a:pt x="27817688" y="144780"/>
                    </a:lnTo>
                    <a:close/>
                    <a:moveTo>
                      <a:pt x="144780" y="3670473"/>
                    </a:moveTo>
                    <a:lnTo>
                      <a:pt x="27817691" y="3670473"/>
                    </a:lnTo>
                    <a:lnTo>
                      <a:pt x="27817691" y="3815253"/>
                    </a:lnTo>
                    <a:lnTo>
                      <a:pt x="144780" y="3815253"/>
                    </a:lnTo>
                    <a:lnTo>
                      <a:pt x="144780" y="3670473"/>
                    </a:lnTo>
                    <a:close/>
                    <a:moveTo>
                      <a:pt x="27817691" y="0"/>
                    </a:moveTo>
                    <a:lnTo>
                      <a:pt x="27962470" y="0"/>
                    </a:lnTo>
                    <a:lnTo>
                      <a:pt x="27962470" y="144780"/>
                    </a:lnTo>
                    <a:lnTo>
                      <a:pt x="27817688" y="144780"/>
                    </a:lnTo>
                    <a:lnTo>
                      <a:pt x="27817688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7817691" y="0"/>
                    </a:lnTo>
                    <a:lnTo>
                      <a:pt x="27817691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7CB79D"/>
              </a:solidFill>
            </p:spPr>
          </p:sp>
        </p:grpSp>
        <p:sp>
          <p:nvSpPr>
            <p:cNvPr id="36" name="Rectangle 35"/>
            <p:cNvSpPr/>
            <p:nvPr/>
          </p:nvSpPr>
          <p:spPr>
            <a:xfrm>
              <a:off x="3324497" y="5262999"/>
              <a:ext cx="11548768" cy="32126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en-US" sz="6000" dirty="0">
                  <a:solidFill>
                    <a:srgbClr val="2F5496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/>
              </a:r>
              <a:br>
                <a:rPr lang="en-US" sz="6000" dirty="0">
                  <a:solidFill>
                    <a:srgbClr val="2F5496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</a:br>
              <a:r>
                <a:rPr lang="pl-PL" sz="6000" b="1" kern="0" dirty="0">
                  <a:solidFill>
                    <a:schemeClr val="tx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BÀI 7: TAM GIÁC CÂN</a:t>
              </a:r>
              <a:endParaRPr lang="en-US" sz="6000" b="1" kern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9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896355">
            <a:off x="1336968" y="62954"/>
            <a:ext cx="1169234" cy="2232913"/>
          </a:xfrm>
          <a:prstGeom prst="rect">
            <a:avLst/>
          </a:prstGeom>
        </p:spPr>
      </p:pic>
      <p:sp>
        <p:nvSpPr>
          <p:cNvPr id="7" name="Isosceles Triangle 6"/>
          <p:cNvSpPr/>
          <p:nvPr/>
        </p:nvSpPr>
        <p:spPr>
          <a:xfrm>
            <a:off x="699237" y="8334717"/>
            <a:ext cx="2305733" cy="1371600"/>
          </a:xfrm>
          <a:prstGeom prst="triangle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186080">
            <a:off x="-474425" y="8463329"/>
            <a:ext cx="1359891" cy="175985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95355">
            <a:off x="17127772" y="147710"/>
            <a:ext cx="1190613" cy="154079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78832" y="608625"/>
            <a:ext cx="5615553" cy="7509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1: (SGK –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72442" y="3597414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43000" y="1501194"/>
                <a:ext cx="16078200" cy="1839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𝐵𝑀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𝐶𝑁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501194"/>
                <a:ext cx="16078200" cy="1839606"/>
              </a:xfrm>
              <a:prstGeom prst="rect">
                <a:avLst/>
              </a:prstGeom>
              <a:blipFill>
                <a:blip r:embed="rId6"/>
                <a:stretch>
                  <a:fillRect l="-1365" b="-12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304800" y="22630"/>
            <a:ext cx="838200" cy="7482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725400" y="4181267"/>
            <a:ext cx="4495800" cy="53818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828800" y="4406636"/>
                <a:ext cx="10058400" cy="53850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01980" marR="30480" lvl="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sz="38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𝐴𝑀𝐵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𝐴𝑁𝐶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algn="ctr">
                  <a:lnSpc>
                    <a:spcPct val="150000"/>
                  </a:lnSpc>
                  <a:defRPr/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AM = AN (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algn="ctr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algn="ctr">
                  <a:lnSpc>
                    <a:spcPct val="150000"/>
                  </a:lnSpc>
                  <a:defRPr/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 = AC (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algn="ctr">
                  <a:lnSpc>
                    <a:spcPct val="150000"/>
                  </a:lnSpc>
                  <a:defRPr/>
                </a:pP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𝐴𝑀𝐵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𝐴𝑁𝐶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(c - g - c).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50000"/>
                  </a:lnSpc>
                  <a:defRPr/>
                </a:pP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BM = CN ( 2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4406636"/>
                <a:ext cx="10058400" cy="5385064"/>
              </a:xfrm>
              <a:prstGeom prst="rect">
                <a:avLst/>
              </a:prstGeom>
              <a:blipFill>
                <a:blip r:embed="rId15"/>
                <a:stretch>
                  <a:fillRect l="-2000" b="-1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/>
          <p:cNvSpPr/>
          <p:nvPr/>
        </p:nvSpPr>
        <p:spPr>
          <a:xfrm>
            <a:off x="10058400" y="5564441"/>
            <a:ext cx="533400" cy="2362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32847" y="353925"/>
            <a:ext cx="5615553" cy="7509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2: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(SGK –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noProof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fr-FR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81583" y="6159629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33400" y="1262096"/>
                <a:ext cx="9144000" cy="47403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Tia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song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𝐴𝐷𝐸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262096"/>
                <a:ext cx="9144000" cy="4740337"/>
              </a:xfrm>
              <a:prstGeom prst="rect">
                <a:avLst/>
              </a:prstGeom>
              <a:blipFill>
                <a:blip r:embed="rId2"/>
                <a:stretch>
                  <a:fillRect l="-2400" r="-2333" b="-2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183991">
            <a:off x="16998548" y="-630468"/>
            <a:ext cx="1038797" cy="1983814"/>
          </a:xfrm>
          <a:prstGeom prst="rect">
            <a:avLst/>
          </a:prstGeom>
        </p:spPr>
      </p:pic>
      <p:pic>
        <p:nvPicPr>
          <p:cNvPr id="11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7293389" y="9182100"/>
            <a:ext cx="914400" cy="816310"/>
          </a:xfrm>
          <a:prstGeom prst="rect">
            <a:avLst/>
          </a:prstGeom>
        </p:spPr>
      </p:pic>
      <p:pic>
        <p:nvPicPr>
          <p:cNvPr id="12" name="Picture 2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-419054" y="9413932"/>
            <a:ext cx="876254" cy="8730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134600" y="1404416"/>
            <a:ext cx="7696200" cy="33343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96504" y="6952562"/>
                <a:ext cx="16472048" cy="31439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fr-FR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AD là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𝐷𝐴𝐵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𝐷𝐴𝐸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</m:t>
                    </m:r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Do 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 // AB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𝐷𝐴𝐵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𝐴𝐷𝐸</m:t>
                        </m:r>
                      </m:e>
                    </m:acc>
                  </m:oMath>
                </a14:m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(2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le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Do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𝐴𝐷𝐸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</m:t>
                    </m:r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fr-FR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504" y="6952562"/>
                <a:ext cx="16472048" cy="3143938"/>
              </a:xfrm>
              <a:prstGeom prst="rect">
                <a:avLst/>
              </a:prstGeom>
              <a:blipFill>
                <a:blip r:embed="rId18"/>
                <a:stretch>
                  <a:fillRect l="-1110" b="-3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978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32847" y="353925"/>
            <a:ext cx="5615553" cy="7509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2: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(SGK –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30977" y="6035814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33400" y="1262096"/>
                <a:ext cx="9144000" cy="47403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120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Tia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song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𝐴𝐷𝐸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262096"/>
                <a:ext cx="9144000" cy="4740337"/>
              </a:xfrm>
              <a:prstGeom prst="rect">
                <a:avLst/>
              </a:prstGeom>
              <a:blipFill>
                <a:blip r:embed="rId2"/>
                <a:stretch>
                  <a:fillRect l="-2400" r="-2333" b="-2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183991">
            <a:off x="16998548" y="-630468"/>
            <a:ext cx="1038797" cy="1983814"/>
          </a:xfrm>
          <a:prstGeom prst="rect">
            <a:avLst/>
          </a:prstGeom>
        </p:spPr>
      </p:pic>
      <p:pic>
        <p:nvPicPr>
          <p:cNvPr id="11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7293389" y="9182100"/>
            <a:ext cx="914400" cy="816310"/>
          </a:xfrm>
          <a:prstGeom prst="rect">
            <a:avLst/>
          </a:prstGeom>
        </p:spPr>
      </p:pic>
      <p:pic>
        <p:nvPicPr>
          <p:cNvPr id="12" name="Picture 2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-419054" y="9413932"/>
            <a:ext cx="876254" cy="8730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134600" y="1404416"/>
            <a:ext cx="7696200" cy="33343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45898" y="7042758"/>
                <a:ext cx="16472048" cy="28128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marR="0" lvl="0" indent="-5715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fr-FR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𝛥</m:t>
                    </m:r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𝐴𝐷𝐸</m:t>
                    </m:r>
                  </m:oMath>
                </a14:m>
                <a:r>
                  <a:rPr kumimoji="0" lang="fr-FR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fr-FR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fr-FR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𝐴𝐸𝐷</m:t>
                        </m:r>
                      </m:e>
                    </m:acc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=180°−</m:t>
                    </m:r>
                    <m:acc>
                      <m:accPr>
                        <m:chr m:val="̂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fr-FR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𝐷𝐴𝐸</m:t>
                        </m:r>
                      </m:e>
                    </m:acc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fr-FR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𝐴𝐷𝐸</m:t>
                        </m:r>
                      </m:e>
                    </m:acc>
                  </m:oMath>
                </a14:m>
                <a:endParaRPr kumimoji="0" lang="en-US" sz="38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R="0" lvl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fr-FR" sz="3800" dirty="0">
                    <a:solidFill>
                      <a:srgbClr val="00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smtClean="0">
                    <a:solidFill>
                      <a:srgbClr val="00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                                       </a:t>
                </a:r>
                <a14:m>
                  <m:oMath xmlns:m="http://schemas.openxmlformats.org/officeDocument/2006/math"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=180° − 60° − 60° = 60°.</m:t>
                    </m:r>
                  </m:oMath>
                </a14:m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ADE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𝐷𝐴𝐸</m:t>
                        </m:r>
                      </m:e>
                    </m:acc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𝐴𝐷𝐸</m:t>
                        </m:r>
                      </m:e>
                    </m:acc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m:rPr>
                            <m:nor/>
                          </m:rP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ED</m:t>
                        </m:r>
                      </m:e>
                    </m:acc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=60°</m:t>
                    </m:r>
                  </m:oMath>
                </a14:m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ADE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898" y="7042758"/>
                <a:ext cx="16472048" cy="2812821"/>
              </a:xfrm>
              <a:prstGeom prst="rect">
                <a:avLst/>
              </a:prstGeom>
              <a:blipFill>
                <a:blip r:embed="rId18"/>
                <a:stretch>
                  <a:fillRect l="-1221" b="-3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381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33400" y="647700"/>
            <a:ext cx="5615553" cy="7509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3: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(SGK –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91049" y="3619500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3063503">
            <a:off x="16607633" y="-240646"/>
            <a:ext cx="1666800" cy="1054630"/>
          </a:xfrm>
          <a:prstGeom prst="rect">
            <a:avLst/>
          </a:prstGeom>
        </p:spPr>
      </p:pic>
      <p:pic>
        <p:nvPicPr>
          <p:cNvPr id="13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183991">
            <a:off x="16761926" y="8040103"/>
            <a:ext cx="1038797" cy="19838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3189" y="1604308"/>
                <a:ext cx="17377611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huyền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𝑀𝐴𝐵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89" y="1604308"/>
                <a:ext cx="17377611" cy="1938992"/>
              </a:xfrm>
              <a:prstGeom prst="rect">
                <a:avLst/>
              </a:prstGeom>
              <a:blipFill>
                <a:blip r:embed="rId12"/>
                <a:stretch>
                  <a:fillRect l="-1228" r="-1263" b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715000" y="4381500"/>
                <a:ext cx="12877800" cy="53846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01980" marR="3048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8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∆AMB 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∆AMC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AM </a:t>
                </a:r>
                <a:r>
                  <a:rPr lang="en-US" sz="38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BM = CM (M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</a:t>
                </a:r>
                <a:r>
                  <a:rPr lang="en-US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 = AC (tam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  <a:r>
                  <a:rPr lang="en-US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∆AMB = ∆AMC (c - c - c</a:t>
                </a:r>
                <a:r>
                  <a:rPr lang="en-US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𝑀𝐴𝐵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𝑀𝐴𝐶</m:t>
                        </m:r>
                      </m:e>
                    </m:acc>
                  </m:oMath>
                </a14:m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(2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lang="fr-FR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4381500"/>
                <a:ext cx="12877800" cy="5384679"/>
              </a:xfrm>
              <a:prstGeom prst="rect">
                <a:avLst/>
              </a:prstGeom>
              <a:blipFill>
                <a:blip r:embed="rId13"/>
                <a:stretch>
                  <a:fillRect l="-1563" b="-1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4746" y="4819188"/>
            <a:ext cx="4655455" cy="5124912"/>
          </a:xfrm>
          <a:prstGeom prst="rect">
            <a:avLst/>
          </a:prstGeom>
        </p:spPr>
      </p:pic>
      <p:sp>
        <p:nvSpPr>
          <p:cNvPr id="6" name="Right Brace 5"/>
          <p:cNvSpPr/>
          <p:nvPr/>
        </p:nvSpPr>
        <p:spPr>
          <a:xfrm>
            <a:off x="16230600" y="5351978"/>
            <a:ext cx="457200" cy="25908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4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" grpId="0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64958" y="610397"/>
            <a:ext cx="17602200" cy="9067800"/>
          </a:xfrm>
          <a:prstGeom prst="round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382616" y="991397"/>
                <a:ext cx="14192890" cy="9988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𝑀𝐴𝐵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𝑀𝐴𝐶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=90°</m:t>
                    </m:r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𝑀𝐴𝐵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𝑀𝐴𝐶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=45°</m:t>
                    </m:r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616" y="991397"/>
                <a:ext cx="14192890" cy="998863"/>
              </a:xfrm>
              <a:prstGeom prst="rect">
                <a:avLst/>
              </a:prstGeom>
              <a:blipFill>
                <a:blip r:embed="rId2"/>
                <a:stretch>
                  <a:fillRect l="-1418" b="-12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14713">
            <a:off x="16566861" y="256888"/>
            <a:ext cx="1815294" cy="1148586"/>
          </a:xfrm>
          <a:prstGeom prst="rect">
            <a:avLst/>
          </a:prstGeom>
        </p:spPr>
      </p:pic>
      <p:pic>
        <p:nvPicPr>
          <p:cNvPr id="1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183991">
            <a:off x="16565410" y="7757915"/>
            <a:ext cx="1038797" cy="19838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66800" y="1143797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25642" y="2134397"/>
                <a:ext cx="17205158" cy="7227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lvl="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=9</m:t>
                    </m:r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ctr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</m:t>
                    </m:r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  <m:sup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lvl="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MAB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𝑀𝐵𝐴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𝑀𝐴𝐵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=45°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MAB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 (</a:t>
                </a:r>
                <a:r>
                  <a:rPr lang="en-US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1)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lvl="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8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MAB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en-US" sz="3800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𝐴𝑀𝐵</m:t>
                          </m:r>
                        </m:e>
                      </m:acc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=180°−</m:t>
                      </m:r>
                      <m:acc>
                        <m:accPr>
                          <m:chr m:val="̂"/>
                          <m:ctrlP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𝑀𝐵𝐴</m:t>
                          </m:r>
                        </m:e>
                      </m:acc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𝑀𝐴𝐵</m:t>
                          </m:r>
                        </m:e>
                      </m:acc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 180° − 45° − 45° = 90°.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AM </a:t>
                </a:r>
                <a:r>
                  <a:rPr lang="en-US" sz="38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⊥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BM hay 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MAB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 (2).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01980" marR="30480" lvl="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8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(1)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(2)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MAB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>
                  <a:lnSpc>
                    <a:spcPct val="150000"/>
                  </a:lnSpc>
                </a:pPr>
                <a:r>
                  <a:rPr lang="en-US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38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MAB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42" y="2134397"/>
                <a:ext cx="17205158" cy="7227107"/>
              </a:xfrm>
              <a:prstGeom prst="rect">
                <a:avLst/>
              </a:prstGeom>
              <a:blipFill>
                <a:blip r:embed="rId12"/>
                <a:stretch>
                  <a:fillRect l="-1063" b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601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186080">
            <a:off x="-175436" y="8454539"/>
            <a:ext cx="1359891" cy="175985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95355">
            <a:off x="17127772" y="147710"/>
            <a:ext cx="1190613" cy="154079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66800" y="537874"/>
            <a:ext cx="5615553" cy="7509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4: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(SGK –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7400" y="6667500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66800" y="1567549"/>
                <a:ext cx="16078200" cy="46405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76,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𝐵𝐶𝐸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𝐴𝐷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𝐵𝐸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𝐵𝐷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𝐶𝐸</m:t>
                    </m:r>
                  </m:oMath>
                </a14:m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𝐴𝐵𝐸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𝐷𝐵𝐶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𝐴𝐸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567549"/>
                <a:ext cx="16078200" cy="4640566"/>
              </a:xfrm>
              <a:prstGeom prst="rect">
                <a:avLst/>
              </a:prstGeom>
              <a:blipFill>
                <a:blip r:embed="rId6"/>
                <a:stretch>
                  <a:fillRect l="-1327" r="-455" b="-4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304800" y="22630"/>
            <a:ext cx="838200" cy="7482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265568" y="3160115"/>
            <a:ext cx="5105400" cy="36597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085474" y="7429500"/>
                <a:ext cx="15773400" cy="1905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ABD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 = BD = DA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𝐴𝐵𝐷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𝐷𝐴𝐵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60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>
                  <a:lnSpc>
                    <a:spcPct val="150000"/>
                  </a:lnSpc>
                </a:pPr>
                <a:r>
                  <a:rPr lang="en-US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BCE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BC = CE = EB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𝐵𝐶𝐸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𝐵𝐸𝐶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𝐸𝐵𝐶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60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474" y="7429500"/>
                <a:ext cx="15773400" cy="1905393"/>
              </a:xfrm>
              <a:prstGeom prst="rect">
                <a:avLst/>
              </a:prstGeom>
              <a:blipFill>
                <a:blip r:embed="rId15"/>
                <a:stretch>
                  <a:fillRect l="-1082" b="-6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488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186080">
            <a:off x="-146546" y="8492747"/>
            <a:ext cx="1359891" cy="175985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95355">
            <a:off x="17127772" y="147710"/>
            <a:ext cx="1190613" cy="154079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38200" y="770914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304800" y="22630"/>
            <a:ext cx="838200" cy="7482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72590" y="1653222"/>
                <a:ext cx="10936705" cy="45368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</a:pPr>
                <a:r>
                  <a:rPr lang="en-US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𝐷𝐴𝐵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𝐸𝐵𝐶</m:t>
                        </m:r>
                      </m:e>
                    </m:acc>
                    <m:d>
                      <m:d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=60°</m:t>
                        </m:r>
                      </m:e>
                    </m:d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này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AD // BE.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𝐴𝐵𝐷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𝐵𝐶𝐸</m:t>
                        </m:r>
                      </m:e>
                    </m:acc>
                    <m:d>
                      <m:d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=60°</m:t>
                        </m:r>
                      </m:e>
                    </m:d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này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BD // CE</a:t>
                </a:r>
                <a:r>
                  <a:rPr lang="en-US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590" y="1653222"/>
                <a:ext cx="10936705" cy="4536883"/>
              </a:xfrm>
              <a:prstGeom prst="rect">
                <a:avLst/>
              </a:prstGeom>
              <a:blipFill>
                <a:blip r:embed="rId14"/>
                <a:stretch>
                  <a:fillRect l="-1561" r="-1171" b="-2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38200" y="6591300"/>
                <a:ext cx="14859000" cy="1905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𝐴𝐵𝐸</m:t>
                        </m:r>
                      </m:e>
                    </m:acc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ngoài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∆ABD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lv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𝐷𝐵𝐶</m:t>
                          </m:r>
                        </m:e>
                      </m:acc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𝐷𝐴𝐵</m:t>
                          </m:r>
                        </m:e>
                      </m:acc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𝐴𝐷𝐵</m:t>
                          </m:r>
                        </m:e>
                      </m:acc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 60° + 60° = 120°.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591300"/>
                <a:ext cx="14859000" cy="1905393"/>
              </a:xfrm>
              <a:prstGeom prst="rect">
                <a:avLst/>
              </a:prstGeom>
              <a:blipFill>
                <a:blip r:embed="rId15"/>
                <a:stretch>
                  <a:fillRect l="-1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496800" y="1693299"/>
            <a:ext cx="5105400" cy="3659785"/>
          </a:xfrm>
          <a:prstGeom prst="rect">
            <a:avLst/>
          </a:prstGeom>
        </p:spPr>
      </p:pic>
      <p:pic>
        <p:nvPicPr>
          <p:cNvPr id="20" name="Picture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9"/>
              </a:ext>
            </a:extLst>
          </a:blip>
          <a:srcRect/>
          <a:stretch>
            <a:fillRect/>
          </a:stretch>
        </p:blipFill>
        <p:spPr>
          <a:xfrm>
            <a:off x="13712327" y="8115300"/>
            <a:ext cx="2674346" cy="193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49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186080">
            <a:off x="-474425" y="8463329"/>
            <a:ext cx="1359891" cy="175985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95355">
            <a:off x="17127772" y="147710"/>
            <a:ext cx="1190613" cy="154079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63053" y="723900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304800" y="22630"/>
            <a:ext cx="838200" cy="7482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143000" y="1777258"/>
                <a:ext cx="10439400" cy="62618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c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)  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Xét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∆DBC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và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∆ABE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có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: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marL="30480" marR="3048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DB = AB (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kumimoji="0" lang="en-US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kumimoji="0" lang="fr-FR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𝐷𝐵𝐶</m:t>
                          </m:r>
                        </m:e>
                      </m:acc>
                      <m:r>
                        <a:rPr kumimoji="0" lang="fr-FR" sz="3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kumimoji="0" lang="fr-FR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𝐴𝐵𝐸</m:t>
                          </m:r>
                        </m:e>
                      </m:acc>
                      <m:d>
                        <m:dPr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kumimoji="0" lang="fr-FR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=120°</m:t>
                          </m:r>
                        </m:e>
                      </m:d>
                    </m:oMath>
                  </m:oMathPara>
                </a14:m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BC = BE (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kumimoji="0" lang="en-US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∆DBC = ∆ABE(c - g - c</a:t>
                </a:r>
                <a:r>
                  <a:rPr kumimoji="0" lang="en-US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CD = EA (2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AE = CD.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777258"/>
                <a:ext cx="10439400" cy="6261842"/>
              </a:xfrm>
              <a:prstGeom prst="rect">
                <a:avLst/>
              </a:prstGeom>
              <a:blipFill>
                <a:blip r:embed="rId14"/>
                <a:stretch>
                  <a:fillRect l="-1636"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039600" y="2262572"/>
            <a:ext cx="5105400" cy="3659785"/>
          </a:xfrm>
          <a:prstGeom prst="rect">
            <a:avLst/>
          </a:prstGeom>
        </p:spPr>
      </p:pic>
      <p:sp>
        <p:nvSpPr>
          <p:cNvPr id="2" name="Right Brace 1"/>
          <p:cNvSpPr/>
          <p:nvPr/>
        </p:nvSpPr>
        <p:spPr>
          <a:xfrm>
            <a:off x="9525000" y="2987046"/>
            <a:ext cx="685800" cy="23622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9"/>
              </a:ext>
            </a:extLst>
          </a:blip>
          <a:srcRect/>
          <a:stretch>
            <a:fillRect/>
          </a:stretch>
        </p:blipFill>
        <p:spPr>
          <a:xfrm>
            <a:off x="13255127" y="8001000"/>
            <a:ext cx="2674346" cy="193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30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8497" y="1830744"/>
            <a:ext cx="1493500" cy="9395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67498" y="168914"/>
            <a:ext cx="1282249" cy="128224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56328" y="7748844"/>
            <a:ext cx="1240083" cy="124008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375938" y="465595"/>
            <a:ext cx="1821811" cy="5631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546318" y="7852984"/>
            <a:ext cx="1327197" cy="118482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575901" y="1451162"/>
            <a:ext cx="1366798" cy="136679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175130" y="8911559"/>
            <a:ext cx="1271831" cy="126720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854318" y="8832573"/>
            <a:ext cx="970090" cy="1201687"/>
          </a:xfrm>
          <a:prstGeom prst="rect">
            <a:avLst/>
          </a:prstGeom>
        </p:spPr>
      </p:pic>
      <p:grpSp>
        <p:nvGrpSpPr>
          <p:cNvPr id="18" name="Group 7"/>
          <p:cNvGrpSpPr/>
          <p:nvPr/>
        </p:nvGrpSpPr>
        <p:grpSpPr>
          <a:xfrm>
            <a:off x="3048000" y="3578565"/>
            <a:ext cx="11887200" cy="3774735"/>
            <a:chOff x="0" y="0"/>
            <a:chExt cx="8520421" cy="2899380"/>
          </a:xfrm>
        </p:grpSpPr>
        <p:grpSp>
          <p:nvGrpSpPr>
            <p:cNvPr id="19" name="Group 8"/>
            <p:cNvGrpSpPr/>
            <p:nvPr/>
          </p:nvGrpSpPr>
          <p:grpSpPr>
            <a:xfrm>
              <a:off x="0" y="0"/>
              <a:ext cx="8520421" cy="2899380"/>
              <a:chOff x="0" y="0"/>
              <a:chExt cx="3765050" cy="1281194"/>
            </a:xfrm>
          </p:grpSpPr>
          <p:sp>
            <p:nvSpPr>
              <p:cNvPr id="21" name="Freeform 9"/>
              <p:cNvSpPr/>
              <p:nvPr/>
            </p:nvSpPr>
            <p:spPr>
              <a:xfrm>
                <a:off x="80010" y="80010"/>
                <a:ext cx="3672340" cy="1188484"/>
              </a:xfrm>
              <a:custGeom>
                <a:avLst/>
                <a:gdLst/>
                <a:ahLst/>
                <a:cxnLst/>
                <a:rect l="l" t="t" r="r" b="b"/>
                <a:pathLst>
                  <a:path w="3672340" h="1188484">
                    <a:moveTo>
                      <a:pt x="0" y="1133874"/>
                    </a:moveTo>
                    <a:lnTo>
                      <a:pt x="0" y="1188484"/>
                    </a:lnTo>
                    <a:lnTo>
                      <a:pt x="3672340" y="1188484"/>
                    </a:lnTo>
                    <a:lnTo>
                      <a:pt x="3672340" y="0"/>
                    </a:lnTo>
                    <a:lnTo>
                      <a:pt x="3617729" y="0"/>
                    </a:lnTo>
                    <a:lnTo>
                      <a:pt x="3617729" y="113387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2" name="Freeform 10"/>
              <p:cNvSpPr/>
              <p:nvPr/>
            </p:nvSpPr>
            <p:spPr>
              <a:xfrm>
                <a:off x="67310" y="67310"/>
                <a:ext cx="3697740" cy="1213884"/>
              </a:xfrm>
              <a:custGeom>
                <a:avLst/>
                <a:gdLst/>
                <a:ahLst/>
                <a:cxnLst/>
                <a:rect l="l" t="t" r="r" b="b"/>
                <a:pathLst>
                  <a:path w="3697740" h="1213884">
                    <a:moveTo>
                      <a:pt x="3630429" y="0"/>
                    </a:moveTo>
                    <a:lnTo>
                      <a:pt x="3630429" y="12700"/>
                    </a:lnTo>
                    <a:lnTo>
                      <a:pt x="3685040" y="12700"/>
                    </a:lnTo>
                    <a:lnTo>
                      <a:pt x="3685040" y="1201184"/>
                    </a:lnTo>
                    <a:lnTo>
                      <a:pt x="12700" y="1201184"/>
                    </a:lnTo>
                    <a:lnTo>
                      <a:pt x="12700" y="1146574"/>
                    </a:lnTo>
                    <a:lnTo>
                      <a:pt x="0" y="1146574"/>
                    </a:lnTo>
                    <a:lnTo>
                      <a:pt x="0" y="1213884"/>
                    </a:lnTo>
                    <a:lnTo>
                      <a:pt x="3697740" y="1213884"/>
                    </a:lnTo>
                    <a:lnTo>
                      <a:pt x="369774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3" name="Freeform 11"/>
              <p:cNvSpPr/>
              <p:nvPr/>
            </p:nvSpPr>
            <p:spPr>
              <a:xfrm>
                <a:off x="12700" y="12700"/>
                <a:ext cx="3672339" cy="1188484"/>
              </a:xfrm>
              <a:custGeom>
                <a:avLst/>
                <a:gdLst/>
                <a:ahLst/>
                <a:cxnLst/>
                <a:rect l="l" t="t" r="r" b="b"/>
                <a:pathLst>
                  <a:path w="3672339" h="1188484">
                    <a:moveTo>
                      <a:pt x="0" y="0"/>
                    </a:moveTo>
                    <a:lnTo>
                      <a:pt x="3672339" y="0"/>
                    </a:lnTo>
                    <a:lnTo>
                      <a:pt x="3672339" y="1188484"/>
                    </a:lnTo>
                    <a:lnTo>
                      <a:pt x="0" y="1188484"/>
                    </a:lnTo>
                    <a:close/>
                  </a:path>
                </a:pathLst>
              </a:custGeom>
              <a:solidFill>
                <a:srgbClr val="FDFB52"/>
              </a:solidFill>
            </p:spPr>
          </p:sp>
          <p:sp>
            <p:nvSpPr>
              <p:cNvPr id="24" name="Freeform 12"/>
              <p:cNvSpPr/>
              <p:nvPr/>
            </p:nvSpPr>
            <p:spPr>
              <a:xfrm>
                <a:off x="0" y="0"/>
                <a:ext cx="3697740" cy="1213884"/>
              </a:xfrm>
              <a:custGeom>
                <a:avLst/>
                <a:gdLst/>
                <a:ahLst/>
                <a:cxnLst/>
                <a:rect l="l" t="t" r="r" b="b"/>
                <a:pathLst>
                  <a:path w="3697740" h="1213884">
                    <a:moveTo>
                      <a:pt x="80010" y="1213884"/>
                    </a:moveTo>
                    <a:lnTo>
                      <a:pt x="3697740" y="1213884"/>
                    </a:lnTo>
                    <a:lnTo>
                      <a:pt x="3697740" y="80010"/>
                    </a:lnTo>
                    <a:lnTo>
                      <a:pt x="3697740" y="67310"/>
                    </a:lnTo>
                    <a:lnTo>
                      <a:pt x="3697740" y="0"/>
                    </a:lnTo>
                    <a:lnTo>
                      <a:pt x="0" y="0"/>
                    </a:lnTo>
                    <a:lnTo>
                      <a:pt x="0" y="1213884"/>
                    </a:lnTo>
                    <a:lnTo>
                      <a:pt x="67310" y="1213884"/>
                    </a:lnTo>
                    <a:lnTo>
                      <a:pt x="80010" y="1213884"/>
                    </a:lnTo>
                    <a:close/>
                    <a:moveTo>
                      <a:pt x="12700" y="12700"/>
                    </a:moveTo>
                    <a:lnTo>
                      <a:pt x="3685039" y="12700"/>
                    </a:lnTo>
                    <a:lnTo>
                      <a:pt x="3685039" y="1201184"/>
                    </a:lnTo>
                    <a:lnTo>
                      <a:pt x="12700" y="1201184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0" name="TextBox 13"/>
            <p:cNvSpPr txBox="1"/>
            <p:nvPr/>
          </p:nvSpPr>
          <p:spPr>
            <a:xfrm>
              <a:off x="472444" y="930271"/>
              <a:ext cx="7426524" cy="8865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00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2" b="1" i="0" u="none" strike="noStrike" kern="1200" cap="none" spc="-112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VẬN</a:t>
              </a:r>
              <a:r>
                <a:rPr kumimoji="0" lang="en-US" sz="7502" b="1" i="0" u="none" strike="noStrike" kern="1200" cap="none" spc="-112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DỤNG</a:t>
              </a:r>
              <a:endParaRPr kumimoji="0" lang="en-US" sz="7502" b="1" i="0" u="none" strike="noStrike" kern="1200" cap="none" spc="-112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593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04800" y="190500"/>
                <a:ext cx="17754600" cy="62324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fr-FR" sz="3800" b="1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fr-FR" sz="3800" b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5.</a:t>
                </a:r>
                <a:r>
                  <a:rPr lang="fr-FR" sz="38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(SGK – </a:t>
                </a:r>
                <a:r>
                  <a:rPr lang="fr-FR" sz="3800" b="1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tr.96)</a:t>
                </a:r>
                <a:r>
                  <a:rPr lang="en-US" sz="3800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ngôi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nghiêng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ngang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phù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cấu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ngôi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làm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77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mô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tả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ngôi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nghiêng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en-US" sz="38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ngang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bởi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nghiêng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ngang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90500"/>
                <a:ext cx="17754600" cy="6232475"/>
              </a:xfrm>
              <a:prstGeom prst="rect">
                <a:avLst/>
              </a:prstGeom>
              <a:blipFill>
                <a:blip r:embed="rId2"/>
                <a:stretch>
                  <a:fillRect l="-1133" r="-1099" b="-1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0" y="6342567"/>
            <a:ext cx="3338479" cy="28395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04800" y="6174789"/>
                <a:ext cx="14020800" cy="36009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120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lợp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ngói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140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lợp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fibro xi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măng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148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đô̂i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lợp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tôn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6174789"/>
                <a:ext cx="14020800" cy="3600986"/>
              </a:xfrm>
              <a:prstGeom prst="rect">
                <a:avLst/>
              </a:prstGeom>
              <a:blipFill>
                <a:blip r:embed="rId4"/>
                <a:stretch>
                  <a:fillRect l="-1435" r="-1435" b="-2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373606">
            <a:off x="17765594" y="8571281"/>
            <a:ext cx="866578" cy="165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83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377505" y="2705100"/>
            <a:ext cx="15562593" cy="7086600"/>
            <a:chOff x="0" y="0"/>
            <a:chExt cx="18728040" cy="9442449"/>
          </a:xfrm>
        </p:grpSpPr>
        <p:sp>
          <p:nvSpPr>
            <p:cNvPr id="11" name="Freeform 11"/>
            <p:cNvSpPr/>
            <p:nvPr/>
          </p:nvSpPr>
          <p:spPr>
            <a:xfrm>
              <a:off x="72390" y="72390"/>
              <a:ext cx="18583260" cy="9297669"/>
            </a:xfrm>
            <a:custGeom>
              <a:avLst/>
              <a:gdLst/>
              <a:ahLst/>
              <a:cxnLst/>
              <a:rect l="l" t="t" r="r" b="b"/>
              <a:pathLst>
                <a:path w="18583260" h="9297669">
                  <a:moveTo>
                    <a:pt x="0" y="0"/>
                  </a:moveTo>
                  <a:lnTo>
                    <a:pt x="18583260" y="0"/>
                  </a:lnTo>
                  <a:lnTo>
                    <a:pt x="18583260" y="9297669"/>
                  </a:lnTo>
                  <a:lnTo>
                    <a:pt x="0" y="92976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18728040" cy="9442449"/>
            </a:xfrm>
            <a:custGeom>
              <a:avLst/>
              <a:gdLst/>
              <a:ahLst/>
              <a:cxnLst/>
              <a:rect l="l" t="t" r="r" b="b"/>
              <a:pathLst>
                <a:path w="18728040" h="9442449">
                  <a:moveTo>
                    <a:pt x="18583261" y="9297670"/>
                  </a:moveTo>
                  <a:lnTo>
                    <a:pt x="18728040" y="9297670"/>
                  </a:lnTo>
                  <a:lnTo>
                    <a:pt x="18728040" y="9442449"/>
                  </a:lnTo>
                  <a:lnTo>
                    <a:pt x="18583261" y="9442449"/>
                  </a:lnTo>
                  <a:lnTo>
                    <a:pt x="18583261" y="929766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297670"/>
                  </a:lnTo>
                  <a:lnTo>
                    <a:pt x="0" y="9297670"/>
                  </a:lnTo>
                  <a:lnTo>
                    <a:pt x="0" y="144780"/>
                  </a:lnTo>
                  <a:close/>
                  <a:moveTo>
                    <a:pt x="0" y="9297670"/>
                  </a:moveTo>
                  <a:lnTo>
                    <a:pt x="144780" y="9297670"/>
                  </a:lnTo>
                  <a:lnTo>
                    <a:pt x="144780" y="9442449"/>
                  </a:lnTo>
                  <a:lnTo>
                    <a:pt x="0" y="9442449"/>
                  </a:lnTo>
                  <a:lnTo>
                    <a:pt x="0" y="9297669"/>
                  </a:lnTo>
                  <a:close/>
                  <a:moveTo>
                    <a:pt x="18583261" y="144780"/>
                  </a:moveTo>
                  <a:lnTo>
                    <a:pt x="18728040" y="144780"/>
                  </a:lnTo>
                  <a:lnTo>
                    <a:pt x="18728040" y="9297670"/>
                  </a:lnTo>
                  <a:lnTo>
                    <a:pt x="18583261" y="9297670"/>
                  </a:lnTo>
                  <a:lnTo>
                    <a:pt x="18583261" y="144780"/>
                  </a:lnTo>
                  <a:close/>
                  <a:moveTo>
                    <a:pt x="144780" y="9297670"/>
                  </a:moveTo>
                  <a:lnTo>
                    <a:pt x="18583261" y="9297670"/>
                  </a:lnTo>
                  <a:lnTo>
                    <a:pt x="18583261" y="9442449"/>
                  </a:lnTo>
                  <a:lnTo>
                    <a:pt x="144780" y="9442449"/>
                  </a:lnTo>
                  <a:lnTo>
                    <a:pt x="144780" y="9297669"/>
                  </a:lnTo>
                  <a:close/>
                  <a:moveTo>
                    <a:pt x="18583261" y="0"/>
                  </a:moveTo>
                  <a:lnTo>
                    <a:pt x="18728040" y="0"/>
                  </a:lnTo>
                  <a:lnTo>
                    <a:pt x="18728040" y="144780"/>
                  </a:lnTo>
                  <a:lnTo>
                    <a:pt x="18583261" y="144780"/>
                  </a:lnTo>
                  <a:lnTo>
                    <a:pt x="1858326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583261" y="0"/>
                  </a:lnTo>
                  <a:lnTo>
                    <a:pt x="1858326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1703007" y="4113795"/>
            <a:ext cx="2848397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ts val="5200"/>
              </a:lnSpc>
            </a:pPr>
            <a:r>
              <a:rPr lang="en-US" sz="5000" b="1" u="none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sz="5000" b="1" u="non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539358" y="1985702"/>
            <a:ext cx="1310625" cy="824502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75643" y="1496581"/>
            <a:ext cx="1208519" cy="1208519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990132" y="9045745"/>
            <a:ext cx="1228430" cy="1096653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12421" y="9006175"/>
            <a:ext cx="1177184" cy="1172903"/>
          </a:xfrm>
          <a:prstGeom prst="rect">
            <a:avLst/>
          </a:prstGeom>
        </p:spPr>
      </p:pic>
      <p:grpSp>
        <p:nvGrpSpPr>
          <p:cNvPr id="30" name="Group 13"/>
          <p:cNvGrpSpPr/>
          <p:nvPr/>
        </p:nvGrpSpPr>
        <p:grpSpPr>
          <a:xfrm>
            <a:off x="1377506" y="647700"/>
            <a:ext cx="15584148" cy="1698913"/>
            <a:chOff x="0" y="0"/>
            <a:chExt cx="9181877" cy="1000967"/>
          </a:xfrm>
        </p:grpSpPr>
        <p:sp>
          <p:nvSpPr>
            <p:cNvPr id="31" name="Freeform 14"/>
            <p:cNvSpPr/>
            <p:nvPr/>
          </p:nvSpPr>
          <p:spPr>
            <a:xfrm>
              <a:off x="80010" y="80010"/>
              <a:ext cx="9089167" cy="908257"/>
            </a:xfrm>
            <a:custGeom>
              <a:avLst/>
              <a:gdLst/>
              <a:ahLst/>
              <a:cxnLst/>
              <a:rect l="l" t="t" r="r" b="b"/>
              <a:pathLst>
                <a:path w="9089167" h="908257">
                  <a:moveTo>
                    <a:pt x="0" y="853647"/>
                  </a:moveTo>
                  <a:lnTo>
                    <a:pt x="0" y="908257"/>
                  </a:lnTo>
                  <a:lnTo>
                    <a:pt x="9089167" y="908257"/>
                  </a:lnTo>
                  <a:lnTo>
                    <a:pt x="9089167" y="0"/>
                  </a:lnTo>
                  <a:lnTo>
                    <a:pt x="9034557" y="0"/>
                  </a:lnTo>
                  <a:lnTo>
                    <a:pt x="9034557" y="853647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2" name="Freeform 15"/>
            <p:cNvSpPr/>
            <p:nvPr/>
          </p:nvSpPr>
          <p:spPr>
            <a:xfrm>
              <a:off x="67310" y="67310"/>
              <a:ext cx="9114567" cy="933657"/>
            </a:xfrm>
            <a:custGeom>
              <a:avLst/>
              <a:gdLst/>
              <a:ahLst/>
              <a:cxnLst/>
              <a:rect l="l" t="t" r="r" b="b"/>
              <a:pathLst>
                <a:path w="9114567" h="933657">
                  <a:moveTo>
                    <a:pt x="9047257" y="0"/>
                  </a:moveTo>
                  <a:lnTo>
                    <a:pt x="9047257" y="12700"/>
                  </a:lnTo>
                  <a:lnTo>
                    <a:pt x="9101867" y="12700"/>
                  </a:lnTo>
                  <a:lnTo>
                    <a:pt x="9101867" y="920957"/>
                  </a:lnTo>
                  <a:lnTo>
                    <a:pt x="12700" y="920957"/>
                  </a:lnTo>
                  <a:lnTo>
                    <a:pt x="12700" y="866347"/>
                  </a:lnTo>
                  <a:lnTo>
                    <a:pt x="0" y="866347"/>
                  </a:lnTo>
                  <a:lnTo>
                    <a:pt x="0" y="933657"/>
                  </a:lnTo>
                  <a:lnTo>
                    <a:pt x="9114567" y="933657"/>
                  </a:lnTo>
                  <a:lnTo>
                    <a:pt x="9114567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3" name="Freeform 16"/>
            <p:cNvSpPr/>
            <p:nvPr/>
          </p:nvSpPr>
          <p:spPr>
            <a:xfrm>
              <a:off x="12700" y="12700"/>
              <a:ext cx="9089167" cy="908257"/>
            </a:xfrm>
            <a:custGeom>
              <a:avLst/>
              <a:gdLst/>
              <a:ahLst/>
              <a:cxnLst/>
              <a:rect l="l" t="t" r="r" b="b"/>
              <a:pathLst>
                <a:path w="9089167" h="908257">
                  <a:moveTo>
                    <a:pt x="0" y="0"/>
                  </a:moveTo>
                  <a:lnTo>
                    <a:pt x="9089167" y="0"/>
                  </a:lnTo>
                  <a:lnTo>
                    <a:pt x="9089167" y="908257"/>
                  </a:lnTo>
                  <a:lnTo>
                    <a:pt x="0" y="908257"/>
                  </a:lnTo>
                  <a:close/>
                </a:path>
              </a:pathLst>
            </a:custGeom>
            <a:solidFill>
              <a:srgbClr val="49FAF5"/>
            </a:solidFill>
          </p:spPr>
        </p:sp>
        <p:sp>
          <p:nvSpPr>
            <p:cNvPr id="34" name="Freeform 17"/>
            <p:cNvSpPr/>
            <p:nvPr/>
          </p:nvSpPr>
          <p:spPr>
            <a:xfrm>
              <a:off x="0" y="0"/>
              <a:ext cx="9114567" cy="933657"/>
            </a:xfrm>
            <a:custGeom>
              <a:avLst/>
              <a:gdLst/>
              <a:ahLst/>
              <a:cxnLst/>
              <a:rect l="l" t="t" r="r" b="b"/>
              <a:pathLst>
                <a:path w="9114567" h="933657">
                  <a:moveTo>
                    <a:pt x="80010" y="933657"/>
                  </a:moveTo>
                  <a:lnTo>
                    <a:pt x="9114567" y="933657"/>
                  </a:lnTo>
                  <a:lnTo>
                    <a:pt x="9114567" y="80010"/>
                  </a:lnTo>
                  <a:lnTo>
                    <a:pt x="9114567" y="67310"/>
                  </a:lnTo>
                  <a:lnTo>
                    <a:pt x="9114567" y="0"/>
                  </a:lnTo>
                  <a:lnTo>
                    <a:pt x="0" y="0"/>
                  </a:lnTo>
                  <a:lnTo>
                    <a:pt x="0" y="933657"/>
                  </a:lnTo>
                  <a:lnTo>
                    <a:pt x="67310" y="933657"/>
                  </a:lnTo>
                  <a:lnTo>
                    <a:pt x="80010" y="933657"/>
                  </a:lnTo>
                  <a:close/>
                  <a:moveTo>
                    <a:pt x="12700" y="12700"/>
                  </a:moveTo>
                  <a:lnTo>
                    <a:pt x="9101867" y="12700"/>
                  </a:lnTo>
                  <a:lnTo>
                    <a:pt x="9101867" y="920957"/>
                  </a:lnTo>
                  <a:lnTo>
                    <a:pt x="12700" y="920957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35" name="TextBox 21"/>
          <p:cNvSpPr txBox="1"/>
          <p:nvPr/>
        </p:nvSpPr>
        <p:spPr>
          <a:xfrm>
            <a:off x="2038528" y="924815"/>
            <a:ext cx="14210944" cy="1040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3"/>
              </a:lnSpc>
            </a:pPr>
            <a:r>
              <a:rPr lang="en-US" sz="6000" b="1" spc="-112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000" b="1" spc="-112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17"/>
          <p:cNvSpPr txBox="1"/>
          <p:nvPr/>
        </p:nvSpPr>
        <p:spPr>
          <a:xfrm>
            <a:off x="6818591" y="4156280"/>
            <a:ext cx="4584651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ts val="5200"/>
              </a:lnSpc>
            </a:pPr>
            <a:r>
              <a:rPr lang="en-US" sz="5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endParaRPr lang="en-US" sz="5000" b="1" u="non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17"/>
          <p:cNvSpPr txBox="1"/>
          <p:nvPr/>
        </p:nvSpPr>
        <p:spPr>
          <a:xfrm>
            <a:off x="12828446" y="4147810"/>
            <a:ext cx="4584651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ts val="5200"/>
              </a:lnSpc>
            </a:pPr>
            <a:r>
              <a:rPr lang="en-US" sz="5000" b="1" u="none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endParaRPr lang="en-US" sz="5000" b="1" u="non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3174657" y="3105706"/>
            <a:ext cx="1450738" cy="1290435"/>
            <a:chOff x="3355952" y="3351886"/>
            <a:chExt cx="1085569" cy="1035720"/>
          </a:xfrm>
          <a:solidFill>
            <a:schemeClr val="accent3">
              <a:lumMod val="75000"/>
            </a:schemeClr>
          </a:solidFill>
        </p:grpSpPr>
        <p:grpSp>
          <p:nvGrpSpPr>
            <p:cNvPr id="46" name="Group 4"/>
            <p:cNvGrpSpPr/>
            <p:nvPr/>
          </p:nvGrpSpPr>
          <p:grpSpPr>
            <a:xfrm>
              <a:off x="3355952" y="3351886"/>
              <a:ext cx="1085569" cy="1035720"/>
              <a:chOff x="14167" y="1233698"/>
              <a:chExt cx="4879610" cy="5116298"/>
            </a:xfrm>
            <a:grpFill/>
          </p:grpSpPr>
          <p:sp>
            <p:nvSpPr>
              <p:cNvPr id="48" name="Freeform 5"/>
              <p:cNvSpPr/>
              <p:nvPr/>
            </p:nvSpPr>
            <p:spPr>
              <a:xfrm>
                <a:off x="14167" y="1233698"/>
                <a:ext cx="4879610" cy="5116298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47" name="TextBox 15"/>
            <p:cNvSpPr txBox="1"/>
            <p:nvPr/>
          </p:nvSpPr>
          <p:spPr>
            <a:xfrm>
              <a:off x="3386126" y="3700953"/>
              <a:ext cx="1043391" cy="46852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4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</p:txBody>
        </p:sp>
      </p:grpSp>
      <p:sp>
        <p:nvSpPr>
          <p:cNvPr id="49" name="Rectangle 48"/>
          <p:cNvSpPr/>
          <p:nvPr/>
        </p:nvSpPr>
        <p:spPr>
          <a:xfrm>
            <a:off x="4873816" y="3105706"/>
            <a:ext cx="10503181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500" b="1" dirty="0">
                <a:ea typeface="Calibri" panose="020F0502020204030204" pitchFamily="34" charset="0"/>
                <a:cs typeface="Arial" panose="020B0604020202020204" pitchFamily="34" charset="0"/>
              </a:rPr>
              <a:t>Định nghĩa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3210752" y="4762500"/>
            <a:ext cx="1450738" cy="1290435"/>
            <a:chOff x="3355952" y="3351886"/>
            <a:chExt cx="1085569" cy="1035720"/>
          </a:xfrm>
          <a:solidFill>
            <a:schemeClr val="accent3">
              <a:lumMod val="75000"/>
            </a:schemeClr>
          </a:solidFill>
        </p:grpSpPr>
        <p:grpSp>
          <p:nvGrpSpPr>
            <p:cNvPr id="51" name="Group 4"/>
            <p:cNvGrpSpPr/>
            <p:nvPr/>
          </p:nvGrpSpPr>
          <p:grpSpPr>
            <a:xfrm>
              <a:off x="3355952" y="3351886"/>
              <a:ext cx="1085569" cy="1035720"/>
              <a:chOff x="14167" y="1233698"/>
              <a:chExt cx="4879610" cy="5116298"/>
            </a:xfrm>
            <a:grpFill/>
          </p:grpSpPr>
          <p:sp>
            <p:nvSpPr>
              <p:cNvPr id="53" name="Freeform 5"/>
              <p:cNvSpPr/>
              <p:nvPr/>
            </p:nvSpPr>
            <p:spPr>
              <a:xfrm>
                <a:off x="14167" y="1233698"/>
                <a:ext cx="4879610" cy="5116298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52" name="TextBox 15"/>
            <p:cNvSpPr txBox="1"/>
            <p:nvPr/>
          </p:nvSpPr>
          <p:spPr>
            <a:xfrm>
              <a:off x="3386126" y="3700953"/>
              <a:ext cx="1043391" cy="46852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45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</a:t>
              </a:r>
              <a:endPara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4" name="Rectangle 53"/>
          <p:cNvSpPr/>
          <p:nvPr/>
        </p:nvSpPr>
        <p:spPr>
          <a:xfrm>
            <a:off x="4966059" y="4778453"/>
            <a:ext cx="10503181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500" b="1" dirty="0">
                <a:ea typeface="Calibri" panose="020F0502020204030204" pitchFamily="34" charset="0"/>
                <a:cs typeface="Arial" panose="020B0604020202020204" pitchFamily="34" charset="0"/>
              </a:rPr>
              <a:t>Tính chất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3223862" y="6438900"/>
            <a:ext cx="1450738" cy="1290435"/>
            <a:chOff x="3355952" y="3351886"/>
            <a:chExt cx="1085569" cy="1035720"/>
          </a:xfrm>
          <a:solidFill>
            <a:schemeClr val="accent3">
              <a:lumMod val="75000"/>
            </a:schemeClr>
          </a:solidFill>
        </p:grpSpPr>
        <p:grpSp>
          <p:nvGrpSpPr>
            <p:cNvPr id="56" name="Group 4"/>
            <p:cNvGrpSpPr/>
            <p:nvPr/>
          </p:nvGrpSpPr>
          <p:grpSpPr>
            <a:xfrm>
              <a:off x="3355952" y="3351886"/>
              <a:ext cx="1085569" cy="1035720"/>
              <a:chOff x="14167" y="1233698"/>
              <a:chExt cx="4879610" cy="5116298"/>
            </a:xfrm>
            <a:grpFill/>
          </p:grpSpPr>
          <p:sp>
            <p:nvSpPr>
              <p:cNvPr id="58" name="Freeform 5"/>
              <p:cNvSpPr/>
              <p:nvPr/>
            </p:nvSpPr>
            <p:spPr>
              <a:xfrm>
                <a:off x="14167" y="1233698"/>
                <a:ext cx="4879610" cy="5116298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57" name="TextBox 15"/>
            <p:cNvSpPr txBox="1"/>
            <p:nvPr/>
          </p:nvSpPr>
          <p:spPr>
            <a:xfrm>
              <a:off x="3386126" y="3700953"/>
              <a:ext cx="1043391" cy="46852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45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III</a:t>
              </a:r>
              <a:endPara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Rectangle 58"/>
          <p:cNvSpPr/>
          <p:nvPr/>
        </p:nvSpPr>
        <p:spPr>
          <a:xfrm>
            <a:off x="4956689" y="6516810"/>
            <a:ext cx="10503181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500" b="1">
                <a:ea typeface="Calibri" panose="020F0502020204030204" pitchFamily="34" charset="0"/>
                <a:cs typeface="Arial" panose="020B0604020202020204" pitchFamily="34" charset="0"/>
              </a:rPr>
              <a:t>Dấu hiệu nhận biết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3251076" y="8120265"/>
            <a:ext cx="1450738" cy="1290435"/>
            <a:chOff x="3355952" y="3351886"/>
            <a:chExt cx="1085569" cy="1035720"/>
          </a:xfrm>
          <a:solidFill>
            <a:schemeClr val="accent3">
              <a:lumMod val="75000"/>
            </a:schemeClr>
          </a:solidFill>
        </p:grpSpPr>
        <p:grpSp>
          <p:nvGrpSpPr>
            <p:cNvPr id="61" name="Group 4"/>
            <p:cNvGrpSpPr/>
            <p:nvPr/>
          </p:nvGrpSpPr>
          <p:grpSpPr>
            <a:xfrm>
              <a:off x="3355952" y="3351886"/>
              <a:ext cx="1085569" cy="1035720"/>
              <a:chOff x="14167" y="1233698"/>
              <a:chExt cx="4879610" cy="5116298"/>
            </a:xfrm>
            <a:grpFill/>
          </p:grpSpPr>
          <p:sp>
            <p:nvSpPr>
              <p:cNvPr id="63" name="Freeform 5"/>
              <p:cNvSpPr/>
              <p:nvPr/>
            </p:nvSpPr>
            <p:spPr>
              <a:xfrm>
                <a:off x="14167" y="1233698"/>
                <a:ext cx="4879610" cy="5116298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62" name="TextBox 15"/>
            <p:cNvSpPr txBox="1"/>
            <p:nvPr/>
          </p:nvSpPr>
          <p:spPr>
            <a:xfrm>
              <a:off x="3386126" y="3700953"/>
              <a:ext cx="1043391" cy="46852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45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IV</a:t>
              </a:r>
              <a:endPara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4" name="Rectangle 63"/>
          <p:cNvSpPr/>
          <p:nvPr/>
        </p:nvSpPr>
        <p:spPr>
          <a:xfrm>
            <a:off x="4983903" y="8198175"/>
            <a:ext cx="10503181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500" b="1">
                <a:ea typeface="Calibri" panose="020F0502020204030204" pitchFamily="34" charset="0"/>
                <a:cs typeface="Arial" panose="020B0604020202020204" pitchFamily="34" charset="0"/>
              </a:rPr>
              <a:t>Vẽ tam giác cân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5" name="Isosceles Triangle 64"/>
          <p:cNvSpPr/>
          <p:nvPr/>
        </p:nvSpPr>
        <p:spPr>
          <a:xfrm>
            <a:off x="12272250" y="5212555"/>
            <a:ext cx="3104747" cy="1973444"/>
          </a:xfrm>
          <a:prstGeom prst="triangle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5" grpId="0"/>
      <p:bldP spid="36" grpId="0"/>
      <p:bldP spid="44" grpId="0"/>
      <p:bldP spid="49" grpId="0"/>
      <p:bldP spid="54" grpId="0"/>
      <p:bldP spid="59" grpId="0"/>
      <p:bldP spid="64" grpId="0"/>
      <p:bldP spid="6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191000" y="1141517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2400" y="9229866"/>
            <a:ext cx="863709" cy="771057"/>
          </a:xfrm>
          <a:prstGeom prst="rect">
            <a:avLst/>
          </a:prstGeom>
        </p:spPr>
      </p:pic>
      <p:pic>
        <p:nvPicPr>
          <p:cNvPr id="10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462161">
            <a:off x="17086046" y="8302041"/>
            <a:ext cx="1038797" cy="1983814"/>
          </a:xfrm>
          <a:prstGeom prst="rect">
            <a:avLst/>
          </a:prstGeom>
        </p:spPr>
      </p:pic>
      <p:pic>
        <p:nvPicPr>
          <p:cNvPr id="11" name="Picture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7075291" y="199554"/>
            <a:ext cx="1060309" cy="13625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33400" y="2290915"/>
                <a:ext cx="17535304" cy="6274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ABC: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=180°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lang="en-US" sz="38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=180°−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18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𝑜</m:t>
                            </m:r>
                          </m:sup>
                        </m:sSup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</m:acc>
                      </m:num>
                      <m:den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=120°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180°−120°</m:t>
                        </m:r>
                      </m:num>
                      <m:den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=30°</m:t>
                    </m:r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120°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nghiêng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ngang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30</a:t>
                </a:r>
                <a:r>
                  <a:rPr lang="en-US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°.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290915"/>
                <a:ext cx="17535304" cy="6274218"/>
              </a:xfrm>
              <a:prstGeom prst="rect">
                <a:avLst/>
              </a:prstGeom>
              <a:blipFill>
                <a:blip r:embed="rId17"/>
                <a:stretch>
                  <a:fillRect l="-1147" b="-1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039600" y="2115776"/>
            <a:ext cx="4724400" cy="401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4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17051" y="972205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2400" y="9229866"/>
            <a:ext cx="863709" cy="771057"/>
          </a:xfrm>
          <a:prstGeom prst="rect">
            <a:avLst/>
          </a:prstGeom>
        </p:spPr>
      </p:pic>
      <p:pic>
        <p:nvPicPr>
          <p:cNvPr id="10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373606">
            <a:off x="17565510" y="7966627"/>
            <a:ext cx="1038797" cy="1983814"/>
          </a:xfrm>
          <a:prstGeom prst="rect">
            <a:avLst/>
          </a:prstGeom>
        </p:spPr>
      </p:pic>
      <p:pic>
        <p:nvPicPr>
          <p:cNvPr id="11" name="Picture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7075291" y="199554"/>
            <a:ext cx="1060309" cy="13625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52926" y="5143500"/>
                <a:ext cx="17551346" cy="310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8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</a:t>
                </a:r>
                <a:r>
                  <a:rPr lang="en-US" sz="3800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148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180</m:t>
                        </m:r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°−</m:t>
                        </m:r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148</m:t>
                        </m:r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°</m:t>
                        </m:r>
                      </m:num>
                      <m:den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16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148°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nghiêng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ngang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16°.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26" y="5143500"/>
                <a:ext cx="17551346" cy="3109441"/>
              </a:xfrm>
              <a:prstGeom prst="rect">
                <a:avLst/>
              </a:prstGeom>
              <a:blipFill>
                <a:blip r:embed="rId17"/>
                <a:stretch>
                  <a:fillRect l="-1146" b="-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52926" y="1798080"/>
                <a:ext cx="11815011" cy="310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140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180</m:t>
                        </m:r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°−</m:t>
                        </m:r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140</m:t>
                        </m:r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°</m:t>
                        </m:r>
                      </m:num>
                      <m:den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20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140°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nghiêng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ngang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20°.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26" y="1798080"/>
                <a:ext cx="11815011" cy="3109441"/>
              </a:xfrm>
              <a:prstGeom prst="rect">
                <a:avLst/>
              </a:prstGeom>
              <a:blipFill>
                <a:blip r:embed="rId18"/>
                <a:stretch>
                  <a:fillRect l="-1703" b="-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708514" y="1798079"/>
            <a:ext cx="4724400" cy="401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32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grpSp>
        <p:nvGrpSpPr>
          <p:cNvPr id="154" name="Group 153"/>
          <p:cNvGrpSpPr/>
          <p:nvPr/>
        </p:nvGrpSpPr>
        <p:grpSpPr>
          <a:xfrm>
            <a:off x="457200" y="3729851"/>
            <a:ext cx="5481637" cy="3797740"/>
            <a:chOff x="457200" y="3729851"/>
            <a:chExt cx="5481637" cy="3797740"/>
          </a:xfrm>
        </p:grpSpPr>
        <p:grpSp>
          <p:nvGrpSpPr>
            <p:cNvPr id="15" name="Group 15"/>
            <p:cNvGrpSpPr/>
            <p:nvPr/>
          </p:nvGrpSpPr>
          <p:grpSpPr>
            <a:xfrm>
              <a:off x="457200" y="3729851"/>
              <a:ext cx="5481637" cy="3797740"/>
              <a:chOff x="0" y="0"/>
              <a:chExt cx="9412784" cy="18150317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72390" y="72390"/>
                <a:ext cx="9268004" cy="18005538"/>
              </a:xfrm>
              <a:custGeom>
                <a:avLst/>
                <a:gdLst/>
                <a:ahLst/>
                <a:cxnLst/>
                <a:rect l="l" t="t" r="r" b="b"/>
                <a:pathLst>
                  <a:path w="9268004" h="18005538">
                    <a:moveTo>
                      <a:pt x="0" y="0"/>
                    </a:moveTo>
                    <a:lnTo>
                      <a:pt x="9268004" y="0"/>
                    </a:lnTo>
                    <a:lnTo>
                      <a:pt x="9268004" y="18005538"/>
                    </a:lnTo>
                    <a:lnTo>
                      <a:pt x="0" y="180055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0"/>
                <a:ext cx="9412784" cy="18150317"/>
              </a:xfrm>
              <a:custGeom>
                <a:avLst/>
                <a:gdLst/>
                <a:ahLst/>
                <a:cxnLst/>
                <a:rect l="l" t="t" r="r" b="b"/>
                <a:pathLst>
                  <a:path w="9412784" h="18150317">
                    <a:moveTo>
                      <a:pt x="9268004" y="18005537"/>
                    </a:moveTo>
                    <a:lnTo>
                      <a:pt x="9412784" y="18005537"/>
                    </a:lnTo>
                    <a:lnTo>
                      <a:pt x="9412784" y="18150317"/>
                    </a:lnTo>
                    <a:lnTo>
                      <a:pt x="9268004" y="18150317"/>
                    </a:lnTo>
                    <a:lnTo>
                      <a:pt x="9268004" y="18005537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18005537"/>
                    </a:lnTo>
                    <a:lnTo>
                      <a:pt x="0" y="18005537"/>
                    </a:lnTo>
                    <a:lnTo>
                      <a:pt x="0" y="144780"/>
                    </a:lnTo>
                    <a:close/>
                    <a:moveTo>
                      <a:pt x="0" y="18005537"/>
                    </a:moveTo>
                    <a:lnTo>
                      <a:pt x="144780" y="18005537"/>
                    </a:lnTo>
                    <a:lnTo>
                      <a:pt x="144780" y="18150317"/>
                    </a:lnTo>
                    <a:lnTo>
                      <a:pt x="0" y="18150317"/>
                    </a:lnTo>
                    <a:lnTo>
                      <a:pt x="0" y="18005537"/>
                    </a:lnTo>
                    <a:close/>
                    <a:moveTo>
                      <a:pt x="9268004" y="144780"/>
                    </a:moveTo>
                    <a:lnTo>
                      <a:pt x="9412784" y="144780"/>
                    </a:lnTo>
                    <a:lnTo>
                      <a:pt x="9412784" y="18005537"/>
                    </a:lnTo>
                    <a:lnTo>
                      <a:pt x="9268004" y="18005537"/>
                    </a:lnTo>
                    <a:lnTo>
                      <a:pt x="9268004" y="144780"/>
                    </a:lnTo>
                    <a:close/>
                    <a:moveTo>
                      <a:pt x="144780" y="18005537"/>
                    </a:moveTo>
                    <a:lnTo>
                      <a:pt x="9268004" y="18005537"/>
                    </a:lnTo>
                    <a:lnTo>
                      <a:pt x="9268004" y="18150317"/>
                    </a:lnTo>
                    <a:lnTo>
                      <a:pt x="144780" y="18150317"/>
                    </a:lnTo>
                    <a:lnTo>
                      <a:pt x="144780" y="18005537"/>
                    </a:lnTo>
                    <a:close/>
                    <a:moveTo>
                      <a:pt x="9268004" y="0"/>
                    </a:moveTo>
                    <a:lnTo>
                      <a:pt x="9412784" y="0"/>
                    </a:lnTo>
                    <a:lnTo>
                      <a:pt x="9412784" y="144780"/>
                    </a:lnTo>
                    <a:lnTo>
                      <a:pt x="9268004" y="144780"/>
                    </a:lnTo>
                    <a:lnTo>
                      <a:pt x="9268004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9268004" y="0"/>
                    </a:lnTo>
                    <a:lnTo>
                      <a:pt x="9268004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7CB79D"/>
              </a:solidFill>
            </p:spPr>
          </p:sp>
        </p:grpSp>
        <p:sp>
          <p:nvSpPr>
            <p:cNvPr id="134" name="Rectangle 133"/>
            <p:cNvSpPr/>
            <p:nvPr/>
          </p:nvSpPr>
          <p:spPr>
            <a:xfrm>
              <a:off x="994562" y="4514352"/>
              <a:ext cx="4406917" cy="13476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Hoàn thành các bài tập trong SBT. </a:t>
              </a:r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4440330" y="955072"/>
            <a:ext cx="8894670" cy="1648141"/>
            <a:chOff x="4648200" y="342900"/>
            <a:chExt cx="8894670" cy="1648141"/>
          </a:xfrm>
        </p:grpSpPr>
        <p:grpSp>
          <p:nvGrpSpPr>
            <p:cNvPr id="10" name="Group 10"/>
            <p:cNvGrpSpPr/>
            <p:nvPr/>
          </p:nvGrpSpPr>
          <p:grpSpPr>
            <a:xfrm>
              <a:off x="4876800" y="342900"/>
              <a:ext cx="8666070" cy="1648141"/>
              <a:chOff x="0" y="0"/>
              <a:chExt cx="7501422" cy="1001853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80010" y="80010"/>
                <a:ext cx="7408712" cy="909143"/>
              </a:xfrm>
              <a:custGeom>
                <a:avLst/>
                <a:gdLst/>
                <a:ahLst/>
                <a:cxnLst/>
                <a:rect l="l" t="t" r="r" b="b"/>
                <a:pathLst>
                  <a:path w="7408712" h="909143">
                    <a:moveTo>
                      <a:pt x="0" y="854533"/>
                    </a:moveTo>
                    <a:lnTo>
                      <a:pt x="0" y="909143"/>
                    </a:lnTo>
                    <a:lnTo>
                      <a:pt x="7408712" y="909143"/>
                    </a:lnTo>
                    <a:lnTo>
                      <a:pt x="7408712" y="0"/>
                    </a:lnTo>
                    <a:lnTo>
                      <a:pt x="7354102" y="0"/>
                    </a:lnTo>
                    <a:lnTo>
                      <a:pt x="7354102" y="854533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67310" y="67310"/>
                <a:ext cx="7434112" cy="934543"/>
              </a:xfrm>
              <a:custGeom>
                <a:avLst/>
                <a:gdLst/>
                <a:ahLst/>
                <a:cxnLst/>
                <a:rect l="l" t="t" r="r" b="b"/>
                <a:pathLst>
                  <a:path w="7434112" h="934543">
                    <a:moveTo>
                      <a:pt x="7366802" y="0"/>
                    </a:moveTo>
                    <a:lnTo>
                      <a:pt x="7366802" y="12700"/>
                    </a:lnTo>
                    <a:lnTo>
                      <a:pt x="7421412" y="12700"/>
                    </a:lnTo>
                    <a:lnTo>
                      <a:pt x="7421412" y="921843"/>
                    </a:lnTo>
                    <a:lnTo>
                      <a:pt x="12700" y="921843"/>
                    </a:lnTo>
                    <a:lnTo>
                      <a:pt x="12700" y="867233"/>
                    </a:lnTo>
                    <a:lnTo>
                      <a:pt x="0" y="867233"/>
                    </a:lnTo>
                    <a:lnTo>
                      <a:pt x="0" y="934543"/>
                    </a:lnTo>
                    <a:lnTo>
                      <a:pt x="7434112" y="934543"/>
                    </a:lnTo>
                    <a:lnTo>
                      <a:pt x="7434112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3" name="Freeform 13"/>
              <p:cNvSpPr/>
              <p:nvPr/>
            </p:nvSpPr>
            <p:spPr>
              <a:xfrm>
                <a:off x="12700" y="12700"/>
                <a:ext cx="7408712" cy="909143"/>
              </a:xfrm>
              <a:custGeom>
                <a:avLst/>
                <a:gdLst/>
                <a:ahLst/>
                <a:cxnLst/>
                <a:rect l="l" t="t" r="r" b="b"/>
                <a:pathLst>
                  <a:path w="7408712" h="909143">
                    <a:moveTo>
                      <a:pt x="0" y="0"/>
                    </a:moveTo>
                    <a:lnTo>
                      <a:pt x="7408712" y="0"/>
                    </a:lnTo>
                    <a:lnTo>
                      <a:pt x="7408712" y="909143"/>
                    </a:lnTo>
                    <a:lnTo>
                      <a:pt x="0" y="909143"/>
                    </a:lnTo>
                    <a:close/>
                  </a:path>
                </a:pathLst>
              </a:custGeom>
              <a:solidFill>
                <a:srgbClr val="FDFB52"/>
              </a:solid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0" y="0"/>
                <a:ext cx="7434112" cy="934543"/>
              </a:xfrm>
              <a:custGeom>
                <a:avLst/>
                <a:gdLst/>
                <a:ahLst/>
                <a:cxnLst/>
                <a:rect l="l" t="t" r="r" b="b"/>
                <a:pathLst>
                  <a:path w="7434112" h="934543">
                    <a:moveTo>
                      <a:pt x="80010" y="934543"/>
                    </a:moveTo>
                    <a:lnTo>
                      <a:pt x="7434112" y="934543"/>
                    </a:lnTo>
                    <a:lnTo>
                      <a:pt x="7434112" y="80010"/>
                    </a:lnTo>
                    <a:lnTo>
                      <a:pt x="7434112" y="67310"/>
                    </a:lnTo>
                    <a:lnTo>
                      <a:pt x="7434112" y="0"/>
                    </a:lnTo>
                    <a:lnTo>
                      <a:pt x="0" y="0"/>
                    </a:lnTo>
                    <a:lnTo>
                      <a:pt x="0" y="934543"/>
                    </a:lnTo>
                    <a:lnTo>
                      <a:pt x="67310" y="934543"/>
                    </a:lnTo>
                    <a:lnTo>
                      <a:pt x="80010" y="934543"/>
                    </a:lnTo>
                    <a:close/>
                    <a:moveTo>
                      <a:pt x="12700" y="12700"/>
                    </a:moveTo>
                    <a:lnTo>
                      <a:pt x="7421412" y="12700"/>
                    </a:lnTo>
                    <a:lnTo>
                      <a:pt x="7421412" y="921843"/>
                    </a:lnTo>
                    <a:lnTo>
                      <a:pt x="12700" y="921843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6638C00F-E8A5-4110-A1AA-8DBFC98EA542}"/>
                </a:ext>
              </a:extLst>
            </p:cNvPr>
            <p:cNvSpPr txBox="1"/>
            <p:nvPr/>
          </p:nvSpPr>
          <p:spPr>
            <a:xfrm>
              <a:off x="4648200" y="697015"/>
              <a:ext cx="8610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6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HƯỚNG DẪN VỀ NHÀ</a:t>
              </a:r>
              <a:endParaRPr lang="en-US" sz="60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50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9182100"/>
            <a:ext cx="1199188" cy="754398"/>
          </a:xfrm>
          <a:prstGeom prst="rect">
            <a:avLst/>
          </a:prstGeom>
        </p:spPr>
      </p:pic>
      <p:pic>
        <p:nvPicPr>
          <p:cNvPr id="151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896680" y="9018167"/>
            <a:ext cx="925933" cy="925933"/>
          </a:xfrm>
          <a:prstGeom prst="rect">
            <a:avLst/>
          </a:prstGeom>
        </p:spPr>
      </p:pic>
      <p:pic>
        <p:nvPicPr>
          <p:cNvPr id="152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021125" y="9120813"/>
            <a:ext cx="876971" cy="876971"/>
          </a:xfrm>
          <a:prstGeom prst="rect">
            <a:avLst/>
          </a:prstGeom>
        </p:spPr>
      </p:pic>
      <p:pic>
        <p:nvPicPr>
          <p:cNvPr id="153" name="Picture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16800512" y="9066212"/>
            <a:ext cx="877888" cy="877888"/>
          </a:xfrm>
          <a:prstGeom prst="rect">
            <a:avLst/>
          </a:prstGeom>
        </p:spPr>
      </p:pic>
      <p:grpSp>
        <p:nvGrpSpPr>
          <p:cNvPr id="156" name="Group 155"/>
          <p:cNvGrpSpPr/>
          <p:nvPr/>
        </p:nvGrpSpPr>
        <p:grpSpPr>
          <a:xfrm>
            <a:off x="6516431" y="3729851"/>
            <a:ext cx="5481637" cy="3797740"/>
            <a:chOff x="6516431" y="3729851"/>
            <a:chExt cx="5481637" cy="3797740"/>
          </a:xfrm>
        </p:grpSpPr>
        <p:grpSp>
          <p:nvGrpSpPr>
            <p:cNvPr id="144" name="Group 15"/>
            <p:cNvGrpSpPr/>
            <p:nvPr/>
          </p:nvGrpSpPr>
          <p:grpSpPr>
            <a:xfrm>
              <a:off x="6516431" y="3729851"/>
              <a:ext cx="5481637" cy="3797740"/>
              <a:chOff x="0" y="0"/>
              <a:chExt cx="9412784" cy="18150317"/>
            </a:xfrm>
          </p:grpSpPr>
          <p:sp>
            <p:nvSpPr>
              <p:cNvPr id="145" name="Freeform 16"/>
              <p:cNvSpPr/>
              <p:nvPr/>
            </p:nvSpPr>
            <p:spPr>
              <a:xfrm>
                <a:off x="72390" y="72390"/>
                <a:ext cx="9268004" cy="18005538"/>
              </a:xfrm>
              <a:custGeom>
                <a:avLst/>
                <a:gdLst/>
                <a:ahLst/>
                <a:cxnLst/>
                <a:rect l="l" t="t" r="r" b="b"/>
                <a:pathLst>
                  <a:path w="9268004" h="18005538">
                    <a:moveTo>
                      <a:pt x="0" y="0"/>
                    </a:moveTo>
                    <a:lnTo>
                      <a:pt x="9268004" y="0"/>
                    </a:lnTo>
                    <a:lnTo>
                      <a:pt x="9268004" y="18005538"/>
                    </a:lnTo>
                    <a:lnTo>
                      <a:pt x="0" y="180055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46" name="Freeform 17"/>
              <p:cNvSpPr/>
              <p:nvPr/>
            </p:nvSpPr>
            <p:spPr>
              <a:xfrm>
                <a:off x="0" y="0"/>
                <a:ext cx="9412784" cy="18150317"/>
              </a:xfrm>
              <a:custGeom>
                <a:avLst/>
                <a:gdLst/>
                <a:ahLst/>
                <a:cxnLst/>
                <a:rect l="l" t="t" r="r" b="b"/>
                <a:pathLst>
                  <a:path w="9412784" h="18150317">
                    <a:moveTo>
                      <a:pt x="9268004" y="18005537"/>
                    </a:moveTo>
                    <a:lnTo>
                      <a:pt x="9412784" y="18005537"/>
                    </a:lnTo>
                    <a:lnTo>
                      <a:pt x="9412784" y="18150317"/>
                    </a:lnTo>
                    <a:lnTo>
                      <a:pt x="9268004" y="18150317"/>
                    </a:lnTo>
                    <a:lnTo>
                      <a:pt x="9268004" y="18005537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18005537"/>
                    </a:lnTo>
                    <a:lnTo>
                      <a:pt x="0" y="18005537"/>
                    </a:lnTo>
                    <a:lnTo>
                      <a:pt x="0" y="144780"/>
                    </a:lnTo>
                    <a:close/>
                    <a:moveTo>
                      <a:pt x="0" y="18005537"/>
                    </a:moveTo>
                    <a:lnTo>
                      <a:pt x="144780" y="18005537"/>
                    </a:lnTo>
                    <a:lnTo>
                      <a:pt x="144780" y="18150317"/>
                    </a:lnTo>
                    <a:lnTo>
                      <a:pt x="0" y="18150317"/>
                    </a:lnTo>
                    <a:lnTo>
                      <a:pt x="0" y="18005537"/>
                    </a:lnTo>
                    <a:close/>
                    <a:moveTo>
                      <a:pt x="9268004" y="144780"/>
                    </a:moveTo>
                    <a:lnTo>
                      <a:pt x="9412784" y="144780"/>
                    </a:lnTo>
                    <a:lnTo>
                      <a:pt x="9412784" y="18005537"/>
                    </a:lnTo>
                    <a:lnTo>
                      <a:pt x="9268004" y="18005537"/>
                    </a:lnTo>
                    <a:lnTo>
                      <a:pt x="9268004" y="144780"/>
                    </a:lnTo>
                    <a:close/>
                    <a:moveTo>
                      <a:pt x="144780" y="18005537"/>
                    </a:moveTo>
                    <a:lnTo>
                      <a:pt x="9268004" y="18005537"/>
                    </a:lnTo>
                    <a:lnTo>
                      <a:pt x="9268004" y="18150317"/>
                    </a:lnTo>
                    <a:lnTo>
                      <a:pt x="144780" y="18150317"/>
                    </a:lnTo>
                    <a:lnTo>
                      <a:pt x="144780" y="18005537"/>
                    </a:lnTo>
                    <a:close/>
                    <a:moveTo>
                      <a:pt x="9268004" y="0"/>
                    </a:moveTo>
                    <a:lnTo>
                      <a:pt x="9412784" y="0"/>
                    </a:lnTo>
                    <a:lnTo>
                      <a:pt x="9412784" y="144780"/>
                    </a:lnTo>
                    <a:lnTo>
                      <a:pt x="9268004" y="144780"/>
                    </a:lnTo>
                    <a:lnTo>
                      <a:pt x="9268004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9268004" y="0"/>
                    </a:lnTo>
                    <a:lnTo>
                      <a:pt x="9268004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7CB79D"/>
              </a:solidFill>
            </p:spPr>
          </p:sp>
        </p:grpSp>
        <p:sp>
          <p:nvSpPr>
            <p:cNvPr id="155" name="Rectangle 154"/>
            <p:cNvSpPr/>
            <p:nvPr/>
          </p:nvSpPr>
          <p:spPr>
            <a:xfrm>
              <a:off x="6861297" y="4535227"/>
              <a:ext cx="4791904" cy="16048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dirty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Ghi </a:t>
              </a: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nhớ </a:t>
              </a:r>
              <a:endParaRPr lang="pt-BR" sz="4000" kern="0" dirty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dirty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</a:t>
              </a: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thức trong bài. </a:t>
              </a: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12570219" y="3697194"/>
            <a:ext cx="5590455" cy="3797740"/>
            <a:chOff x="12570219" y="3697194"/>
            <a:chExt cx="5590455" cy="3797740"/>
          </a:xfrm>
        </p:grpSpPr>
        <p:grpSp>
          <p:nvGrpSpPr>
            <p:cNvPr id="147" name="Group 15"/>
            <p:cNvGrpSpPr/>
            <p:nvPr/>
          </p:nvGrpSpPr>
          <p:grpSpPr>
            <a:xfrm>
              <a:off x="12570219" y="3697194"/>
              <a:ext cx="5481637" cy="3797740"/>
              <a:chOff x="0" y="0"/>
              <a:chExt cx="9412784" cy="18150317"/>
            </a:xfrm>
          </p:grpSpPr>
          <p:sp>
            <p:nvSpPr>
              <p:cNvPr id="148" name="Freeform 16"/>
              <p:cNvSpPr/>
              <p:nvPr/>
            </p:nvSpPr>
            <p:spPr>
              <a:xfrm>
                <a:off x="72390" y="72390"/>
                <a:ext cx="9268004" cy="18005538"/>
              </a:xfrm>
              <a:custGeom>
                <a:avLst/>
                <a:gdLst/>
                <a:ahLst/>
                <a:cxnLst/>
                <a:rect l="l" t="t" r="r" b="b"/>
                <a:pathLst>
                  <a:path w="9268004" h="18005538">
                    <a:moveTo>
                      <a:pt x="0" y="0"/>
                    </a:moveTo>
                    <a:lnTo>
                      <a:pt x="9268004" y="0"/>
                    </a:lnTo>
                    <a:lnTo>
                      <a:pt x="9268004" y="18005538"/>
                    </a:lnTo>
                    <a:lnTo>
                      <a:pt x="0" y="180055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49" name="Freeform 17"/>
              <p:cNvSpPr/>
              <p:nvPr/>
            </p:nvSpPr>
            <p:spPr>
              <a:xfrm>
                <a:off x="0" y="0"/>
                <a:ext cx="9412784" cy="18150317"/>
              </a:xfrm>
              <a:custGeom>
                <a:avLst/>
                <a:gdLst/>
                <a:ahLst/>
                <a:cxnLst/>
                <a:rect l="l" t="t" r="r" b="b"/>
                <a:pathLst>
                  <a:path w="9412784" h="18150317">
                    <a:moveTo>
                      <a:pt x="9268004" y="18005537"/>
                    </a:moveTo>
                    <a:lnTo>
                      <a:pt x="9412784" y="18005537"/>
                    </a:lnTo>
                    <a:lnTo>
                      <a:pt x="9412784" y="18150317"/>
                    </a:lnTo>
                    <a:lnTo>
                      <a:pt x="9268004" y="18150317"/>
                    </a:lnTo>
                    <a:lnTo>
                      <a:pt x="9268004" y="18005537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18005537"/>
                    </a:lnTo>
                    <a:lnTo>
                      <a:pt x="0" y="18005537"/>
                    </a:lnTo>
                    <a:lnTo>
                      <a:pt x="0" y="144780"/>
                    </a:lnTo>
                    <a:close/>
                    <a:moveTo>
                      <a:pt x="0" y="18005537"/>
                    </a:moveTo>
                    <a:lnTo>
                      <a:pt x="144780" y="18005537"/>
                    </a:lnTo>
                    <a:lnTo>
                      <a:pt x="144780" y="18150317"/>
                    </a:lnTo>
                    <a:lnTo>
                      <a:pt x="0" y="18150317"/>
                    </a:lnTo>
                    <a:lnTo>
                      <a:pt x="0" y="18005537"/>
                    </a:lnTo>
                    <a:close/>
                    <a:moveTo>
                      <a:pt x="9268004" y="144780"/>
                    </a:moveTo>
                    <a:lnTo>
                      <a:pt x="9412784" y="144780"/>
                    </a:lnTo>
                    <a:lnTo>
                      <a:pt x="9412784" y="18005537"/>
                    </a:lnTo>
                    <a:lnTo>
                      <a:pt x="9268004" y="18005537"/>
                    </a:lnTo>
                    <a:lnTo>
                      <a:pt x="9268004" y="144780"/>
                    </a:lnTo>
                    <a:close/>
                    <a:moveTo>
                      <a:pt x="144780" y="18005537"/>
                    </a:moveTo>
                    <a:lnTo>
                      <a:pt x="9268004" y="18005537"/>
                    </a:lnTo>
                    <a:lnTo>
                      <a:pt x="9268004" y="18150317"/>
                    </a:lnTo>
                    <a:lnTo>
                      <a:pt x="144780" y="18150317"/>
                    </a:lnTo>
                    <a:lnTo>
                      <a:pt x="144780" y="18005537"/>
                    </a:lnTo>
                    <a:close/>
                    <a:moveTo>
                      <a:pt x="9268004" y="0"/>
                    </a:moveTo>
                    <a:lnTo>
                      <a:pt x="9412784" y="0"/>
                    </a:lnTo>
                    <a:lnTo>
                      <a:pt x="9412784" y="144780"/>
                    </a:lnTo>
                    <a:lnTo>
                      <a:pt x="9268004" y="144780"/>
                    </a:lnTo>
                    <a:lnTo>
                      <a:pt x="9268004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9268004" y="0"/>
                    </a:lnTo>
                    <a:lnTo>
                      <a:pt x="9268004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7CB79D"/>
              </a:solidFill>
            </p:spPr>
          </p:sp>
        </p:grpSp>
        <p:sp>
          <p:nvSpPr>
            <p:cNvPr id="157" name="Rectangle 156"/>
            <p:cNvSpPr/>
            <p:nvPr/>
          </p:nvSpPr>
          <p:spPr>
            <a:xfrm>
              <a:off x="12612376" y="4514352"/>
              <a:ext cx="5548298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dirty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</a:t>
              </a:r>
              <a:r>
                <a:rPr lang="vi-VN" sz="4000" kern="0" dirty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Chuẩn </a:t>
              </a:r>
              <a:r>
                <a:rPr lang="vi-VN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bị trước </a:t>
              </a:r>
              <a:endParaRPr lang="en-US" sz="4000" kern="0" dirty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vi-VN" sz="4000" b="1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"Bài 8: Đường vuông góc và đường xiên".</a:t>
              </a:r>
              <a:endParaRPr lang="pt-BR" sz="4000" b="1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180244" y="2597861"/>
            <a:ext cx="11678755" cy="5593639"/>
            <a:chOff x="0" y="0"/>
            <a:chExt cx="5019358" cy="1000967"/>
          </a:xfrm>
        </p:grpSpPr>
        <p:sp>
          <p:nvSpPr>
            <p:cNvPr id="5" name="Freeform 5"/>
            <p:cNvSpPr/>
            <p:nvPr/>
          </p:nvSpPr>
          <p:spPr>
            <a:xfrm>
              <a:off x="80010" y="80010"/>
              <a:ext cx="4926648" cy="908257"/>
            </a:xfrm>
            <a:custGeom>
              <a:avLst/>
              <a:gdLst/>
              <a:ahLst/>
              <a:cxnLst/>
              <a:rect l="l" t="t" r="r" b="b"/>
              <a:pathLst>
                <a:path w="4926648" h="908257">
                  <a:moveTo>
                    <a:pt x="0" y="853647"/>
                  </a:moveTo>
                  <a:lnTo>
                    <a:pt x="0" y="908257"/>
                  </a:lnTo>
                  <a:lnTo>
                    <a:pt x="4926648" y="908257"/>
                  </a:lnTo>
                  <a:lnTo>
                    <a:pt x="4926648" y="0"/>
                  </a:lnTo>
                  <a:lnTo>
                    <a:pt x="4872038" y="0"/>
                  </a:lnTo>
                  <a:lnTo>
                    <a:pt x="4872038" y="853647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7310" y="67310"/>
              <a:ext cx="4952048" cy="933657"/>
            </a:xfrm>
            <a:custGeom>
              <a:avLst/>
              <a:gdLst/>
              <a:ahLst/>
              <a:cxnLst/>
              <a:rect l="l" t="t" r="r" b="b"/>
              <a:pathLst>
                <a:path w="4952048" h="933657">
                  <a:moveTo>
                    <a:pt x="4884738" y="0"/>
                  </a:moveTo>
                  <a:lnTo>
                    <a:pt x="4884738" y="12700"/>
                  </a:lnTo>
                  <a:lnTo>
                    <a:pt x="4939348" y="12700"/>
                  </a:lnTo>
                  <a:lnTo>
                    <a:pt x="4939348" y="920957"/>
                  </a:lnTo>
                  <a:lnTo>
                    <a:pt x="12700" y="920957"/>
                  </a:lnTo>
                  <a:lnTo>
                    <a:pt x="12700" y="866347"/>
                  </a:lnTo>
                  <a:lnTo>
                    <a:pt x="0" y="866347"/>
                  </a:lnTo>
                  <a:lnTo>
                    <a:pt x="0" y="933657"/>
                  </a:lnTo>
                  <a:lnTo>
                    <a:pt x="4952048" y="933657"/>
                  </a:lnTo>
                  <a:lnTo>
                    <a:pt x="4952048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2700" y="12700"/>
              <a:ext cx="4926648" cy="908257"/>
            </a:xfrm>
            <a:custGeom>
              <a:avLst/>
              <a:gdLst/>
              <a:ahLst/>
              <a:cxnLst/>
              <a:rect l="l" t="t" r="r" b="b"/>
              <a:pathLst>
                <a:path w="4926648" h="908257">
                  <a:moveTo>
                    <a:pt x="0" y="0"/>
                  </a:moveTo>
                  <a:lnTo>
                    <a:pt x="4926648" y="0"/>
                  </a:lnTo>
                  <a:lnTo>
                    <a:pt x="4926648" y="908257"/>
                  </a:lnTo>
                  <a:lnTo>
                    <a:pt x="0" y="908257"/>
                  </a:lnTo>
                  <a:close/>
                </a:path>
              </a:pathLst>
            </a:custGeom>
            <a:solidFill>
              <a:srgbClr val="DBFF6E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4952048" cy="933657"/>
            </a:xfrm>
            <a:custGeom>
              <a:avLst/>
              <a:gdLst/>
              <a:ahLst/>
              <a:cxnLst/>
              <a:rect l="l" t="t" r="r" b="b"/>
              <a:pathLst>
                <a:path w="4952048" h="933657">
                  <a:moveTo>
                    <a:pt x="80010" y="933657"/>
                  </a:moveTo>
                  <a:lnTo>
                    <a:pt x="4952048" y="933657"/>
                  </a:lnTo>
                  <a:lnTo>
                    <a:pt x="4952048" y="80010"/>
                  </a:lnTo>
                  <a:lnTo>
                    <a:pt x="4952048" y="67310"/>
                  </a:lnTo>
                  <a:lnTo>
                    <a:pt x="4952048" y="0"/>
                  </a:lnTo>
                  <a:lnTo>
                    <a:pt x="0" y="0"/>
                  </a:lnTo>
                  <a:lnTo>
                    <a:pt x="0" y="933657"/>
                  </a:lnTo>
                  <a:lnTo>
                    <a:pt x="67310" y="933657"/>
                  </a:lnTo>
                  <a:lnTo>
                    <a:pt x="80010" y="933657"/>
                  </a:lnTo>
                  <a:close/>
                  <a:moveTo>
                    <a:pt x="12700" y="12700"/>
                  </a:moveTo>
                  <a:lnTo>
                    <a:pt x="4939348" y="12700"/>
                  </a:lnTo>
                  <a:lnTo>
                    <a:pt x="4939348" y="920957"/>
                  </a:lnTo>
                  <a:lnTo>
                    <a:pt x="12700" y="920957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021039" y="332689"/>
            <a:ext cx="1123742" cy="139202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832462">
            <a:off x="16491029" y="7468010"/>
            <a:ext cx="2269227" cy="144405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14713">
            <a:off x="184203" y="2023568"/>
            <a:ext cx="1815294" cy="114858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374039">
            <a:off x="15212259" y="8940187"/>
            <a:ext cx="1770374" cy="114591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183991">
            <a:off x="1515977" y="-58248"/>
            <a:ext cx="1038797" cy="198381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50189" y="8920732"/>
            <a:ext cx="1327197" cy="1184825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278358" y="7556434"/>
            <a:ext cx="1271831" cy="1267206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7259300" y="1799883"/>
            <a:ext cx="495888" cy="135019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426215" y="3448726"/>
            <a:ext cx="130302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HỌC ĐÃ KẾT THÚC </a:t>
            </a:r>
          </a:p>
          <a:p>
            <a:pPr lvl="0" algn="ctr">
              <a:lnSpc>
                <a:spcPct val="150000"/>
              </a:lnSpc>
            </a:pPr>
            <a:r>
              <a:rPr lang="en-US" sz="7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EM!</a:t>
            </a:r>
            <a:endParaRPr lang="en-US" sz="7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4257" y="149926"/>
            <a:ext cx="1006238" cy="100623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44238" y="9182100"/>
            <a:ext cx="1006238" cy="100623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984072" y="9791700"/>
            <a:ext cx="1173249" cy="36264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122637" y="149926"/>
            <a:ext cx="1006238" cy="1006238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5832192" y="153237"/>
            <a:ext cx="6668748" cy="1256463"/>
            <a:chOff x="1676400" y="4254240"/>
            <a:chExt cx="6668748" cy="1256463"/>
          </a:xfrm>
        </p:grpSpPr>
        <p:grpSp>
          <p:nvGrpSpPr>
            <p:cNvPr id="4" name="Group 4"/>
            <p:cNvGrpSpPr/>
            <p:nvPr/>
          </p:nvGrpSpPr>
          <p:grpSpPr>
            <a:xfrm>
              <a:off x="1676400" y="4254240"/>
              <a:ext cx="6668748" cy="1246096"/>
              <a:chOff x="384919" y="72389"/>
              <a:chExt cx="33686733" cy="327834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457311" y="72389"/>
                <a:ext cx="32459583" cy="3159377"/>
              </a:xfrm>
              <a:custGeom>
                <a:avLst/>
                <a:gdLst/>
                <a:ahLst/>
                <a:cxnLst/>
                <a:rect l="l" t="t" r="r" b="b"/>
                <a:pathLst>
                  <a:path w="40855416" h="3670473">
                    <a:moveTo>
                      <a:pt x="0" y="0"/>
                    </a:moveTo>
                    <a:lnTo>
                      <a:pt x="40855416" y="0"/>
                    </a:lnTo>
                    <a:lnTo>
                      <a:pt x="40855416" y="3670473"/>
                    </a:lnTo>
                    <a:lnTo>
                      <a:pt x="0" y="36704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384919" y="601422"/>
                <a:ext cx="33686733" cy="2749310"/>
              </a:xfrm>
              <a:custGeom>
                <a:avLst/>
                <a:gdLst/>
                <a:ahLst/>
                <a:cxnLst/>
                <a:rect l="l" t="t" r="r" b="b"/>
                <a:pathLst>
                  <a:path w="41000198" h="3815253">
                    <a:moveTo>
                      <a:pt x="40855416" y="3670473"/>
                    </a:moveTo>
                    <a:lnTo>
                      <a:pt x="41000198" y="3670473"/>
                    </a:lnTo>
                    <a:lnTo>
                      <a:pt x="41000198" y="3815253"/>
                    </a:lnTo>
                    <a:lnTo>
                      <a:pt x="40855416" y="3815253"/>
                    </a:lnTo>
                    <a:lnTo>
                      <a:pt x="40855416" y="3670473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3670473"/>
                    </a:lnTo>
                    <a:lnTo>
                      <a:pt x="0" y="3670473"/>
                    </a:lnTo>
                    <a:lnTo>
                      <a:pt x="0" y="144780"/>
                    </a:lnTo>
                    <a:close/>
                    <a:moveTo>
                      <a:pt x="0" y="3670473"/>
                    </a:moveTo>
                    <a:lnTo>
                      <a:pt x="144780" y="3670473"/>
                    </a:lnTo>
                    <a:lnTo>
                      <a:pt x="144780" y="3815253"/>
                    </a:lnTo>
                    <a:lnTo>
                      <a:pt x="0" y="3815253"/>
                    </a:lnTo>
                    <a:lnTo>
                      <a:pt x="0" y="3670473"/>
                    </a:lnTo>
                    <a:close/>
                    <a:moveTo>
                      <a:pt x="40855416" y="144780"/>
                    </a:moveTo>
                    <a:lnTo>
                      <a:pt x="41000198" y="144780"/>
                    </a:lnTo>
                    <a:lnTo>
                      <a:pt x="41000198" y="3670473"/>
                    </a:lnTo>
                    <a:lnTo>
                      <a:pt x="40855416" y="3670473"/>
                    </a:lnTo>
                    <a:lnTo>
                      <a:pt x="40855416" y="144780"/>
                    </a:lnTo>
                    <a:close/>
                    <a:moveTo>
                      <a:pt x="144780" y="3670473"/>
                    </a:moveTo>
                    <a:lnTo>
                      <a:pt x="40855416" y="3670473"/>
                    </a:lnTo>
                    <a:lnTo>
                      <a:pt x="40855416" y="3815253"/>
                    </a:lnTo>
                    <a:lnTo>
                      <a:pt x="144780" y="3815253"/>
                    </a:lnTo>
                    <a:lnTo>
                      <a:pt x="144780" y="3670473"/>
                    </a:lnTo>
                    <a:close/>
                    <a:moveTo>
                      <a:pt x="40855416" y="0"/>
                    </a:moveTo>
                    <a:lnTo>
                      <a:pt x="41000198" y="0"/>
                    </a:lnTo>
                    <a:lnTo>
                      <a:pt x="41000198" y="144780"/>
                    </a:lnTo>
                    <a:lnTo>
                      <a:pt x="40855416" y="144780"/>
                    </a:lnTo>
                    <a:lnTo>
                      <a:pt x="40855416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0855416" y="0"/>
                    </a:lnTo>
                    <a:lnTo>
                      <a:pt x="40855416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7CB79D"/>
              </a:solidFill>
            </p:spPr>
          </p:sp>
        </p:grpSp>
        <p:sp>
          <p:nvSpPr>
            <p:cNvPr id="26" name="Rectangle 25"/>
            <p:cNvSpPr/>
            <p:nvPr/>
          </p:nvSpPr>
          <p:spPr>
            <a:xfrm>
              <a:off x="2934948" y="4379624"/>
              <a:ext cx="4095993" cy="11310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spcAft>
                  <a:spcPts val="800"/>
                </a:spcAft>
              </a:pPr>
              <a:r>
                <a:rPr lang="en-US" sz="4500" b="1" dirty="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I. ĐỊNH NGHĨA</a:t>
              </a:r>
              <a:endParaRPr lang="en-US" sz="4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467045" y="43053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94476" y="2705100"/>
            <a:ext cx="16624022" cy="1839606"/>
            <a:chOff x="894476" y="3314700"/>
            <a:chExt cx="16624022" cy="1839606"/>
          </a:xfrm>
        </p:grpSpPr>
        <p:grpSp>
          <p:nvGrpSpPr>
            <p:cNvPr id="9" name="Group 8"/>
            <p:cNvGrpSpPr/>
            <p:nvPr/>
          </p:nvGrpSpPr>
          <p:grpSpPr>
            <a:xfrm>
              <a:off x="894476" y="3379697"/>
              <a:ext cx="4579479" cy="886670"/>
              <a:chOff x="906921" y="1714500"/>
              <a:chExt cx="4579479" cy="886670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10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artisticPaintBrush/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7200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100000" contrast="-7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6921" y="1714500"/>
                <a:ext cx="950078" cy="886670"/>
              </a:xfrm>
              <a:prstGeom prst="rect">
                <a:avLst/>
              </a:prstGeom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1905000" y="1856688"/>
                <a:ext cx="3581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b="1" dirty="0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HĐ1:</a:t>
                </a:r>
                <a:endParaRPr lang="en-US" sz="40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1007829" y="3314700"/>
              <a:ext cx="16510669" cy="18396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1200"/>
                </a:spcAft>
              </a:pPr>
              <a:r>
                <a:rPr lang="en-US" sz="3800" dirty="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    </a:t>
              </a:r>
              <a:r>
                <a:rPr lang="en-US" sz="4000" dirty="0" err="1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4000" dirty="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Hình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69,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cạnh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AB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AC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tam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giác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ABC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hay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490628" y="1689947"/>
            <a:ext cx="9137606" cy="862753"/>
            <a:chOff x="1611219" y="2044475"/>
            <a:chExt cx="9137606" cy="862753"/>
          </a:xfrm>
        </p:grpSpPr>
        <p:sp>
          <p:nvSpPr>
            <p:cNvPr id="20" name="Rectangle 19"/>
            <p:cNvSpPr/>
            <p:nvPr/>
          </p:nvSpPr>
          <p:spPr>
            <a:xfrm>
              <a:off x="2977146" y="2169578"/>
              <a:ext cx="777167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4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4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4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4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4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HĐ1</a:t>
              </a:r>
              <a:endParaRPr lang="en-US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1219" y="2044475"/>
              <a:ext cx="1207854" cy="862753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0125" y="4914900"/>
            <a:ext cx="4636000" cy="491779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440325" y="5104543"/>
            <a:ext cx="6019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 có: AB và AC là đường chéo của hai hình chữ nhật có kích thước 2 và 4 ô vuông. </a:t>
            </a:r>
            <a:endParaRPr lang="nl-NL" sz="40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 AB = AC.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293069" y="4914900"/>
            <a:ext cx="4156731" cy="472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467612" y="3009900"/>
            <a:ext cx="16372588" cy="6416401"/>
            <a:chOff x="0" y="0"/>
            <a:chExt cx="41000197" cy="15012925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40855416" cy="14868145"/>
            </a:xfrm>
            <a:custGeom>
              <a:avLst/>
              <a:gdLst/>
              <a:ahLst/>
              <a:cxnLst/>
              <a:rect l="l" t="t" r="r" b="b"/>
              <a:pathLst>
                <a:path w="40855416" h="14868145">
                  <a:moveTo>
                    <a:pt x="0" y="0"/>
                  </a:moveTo>
                  <a:lnTo>
                    <a:pt x="40855416" y="0"/>
                  </a:lnTo>
                  <a:lnTo>
                    <a:pt x="40855416" y="14868145"/>
                  </a:lnTo>
                  <a:lnTo>
                    <a:pt x="0" y="14868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41000198" cy="15012925"/>
            </a:xfrm>
            <a:custGeom>
              <a:avLst/>
              <a:gdLst/>
              <a:ahLst/>
              <a:cxnLst/>
              <a:rect l="l" t="t" r="r" b="b"/>
              <a:pathLst>
                <a:path w="41000198" h="15012925">
                  <a:moveTo>
                    <a:pt x="40855416" y="14868145"/>
                  </a:moveTo>
                  <a:lnTo>
                    <a:pt x="41000198" y="14868145"/>
                  </a:lnTo>
                  <a:lnTo>
                    <a:pt x="41000198" y="15012925"/>
                  </a:lnTo>
                  <a:lnTo>
                    <a:pt x="40855416" y="15012925"/>
                  </a:lnTo>
                  <a:lnTo>
                    <a:pt x="40855416" y="1486814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4868145"/>
                  </a:lnTo>
                  <a:lnTo>
                    <a:pt x="0" y="14868145"/>
                  </a:lnTo>
                  <a:lnTo>
                    <a:pt x="0" y="144780"/>
                  </a:lnTo>
                  <a:close/>
                  <a:moveTo>
                    <a:pt x="0" y="14868145"/>
                  </a:moveTo>
                  <a:lnTo>
                    <a:pt x="144780" y="14868145"/>
                  </a:lnTo>
                  <a:lnTo>
                    <a:pt x="144780" y="15012925"/>
                  </a:lnTo>
                  <a:lnTo>
                    <a:pt x="0" y="15012925"/>
                  </a:lnTo>
                  <a:lnTo>
                    <a:pt x="0" y="14868145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14868145"/>
                  </a:lnTo>
                  <a:lnTo>
                    <a:pt x="40855416" y="14868145"/>
                  </a:lnTo>
                  <a:lnTo>
                    <a:pt x="40855416" y="144780"/>
                  </a:lnTo>
                  <a:close/>
                  <a:moveTo>
                    <a:pt x="144780" y="14868145"/>
                  </a:moveTo>
                  <a:lnTo>
                    <a:pt x="40855416" y="14868145"/>
                  </a:lnTo>
                  <a:lnTo>
                    <a:pt x="40855416" y="15012925"/>
                  </a:lnTo>
                  <a:lnTo>
                    <a:pt x="144780" y="15012925"/>
                  </a:lnTo>
                  <a:lnTo>
                    <a:pt x="144780" y="14868145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</p:grpSp>
      <p:grpSp>
        <p:nvGrpSpPr>
          <p:cNvPr id="17" name="Group 16"/>
          <p:cNvGrpSpPr/>
          <p:nvPr/>
        </p:nvGrpSpPr>
        <p:grpSpPr>
          <a:xfrm>
            <a:off x="4042554" y="876300"/>
            <a:ext cx="9931621" cy="1285047"/>
            <a:chOff x="4185016" y="1375903"/>
            <a:chExt cx="9931621" cy="1285047"/>
          </a:xfrm>
        </p:grpSpPr>
        <p:grpSp>
          <p:nvGrpSpPr>
            <p:cNvPr id="7" name="Group 7"/>
            <p:cNvGrpSpPr/>
            <p:nvPr/>
          </p:nvGrpSpPr>
          <p:grpSpPr>
            <a:xfrm>
              <a:off x="4185016" y="1375903"/>
              <a:ext cx="9931621" cy="1285047"/>
              <a:chOff x="0" y="67310"/>
              <a:chExt cx="5851518" cy="757125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80010" y="80010"/>
                <a:ext cx="5758808" cy="744425"/>
              </a:xfrm>
              <a:custGeom>
                <a:avLst/>
                <a:gdLst/>
                <a:ahLst/>
                <a:cxnLst/>
                <a:rect l="l" t="t" r="r" b="b"/>
                <a:pathLst>
                  <a:path w="5758808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5758808" y="908257"/>
                    </a:lnTo>
                    <a:lnTo>
                      <a:pt x="5758808" y="0"/>
                    </a:lnTo>
                    <a:lnTo>
                      <a:pt x="5704198" y="0"/>
                    </a:lnTo>
                    <a:lnTo>
                      <a:pt x="5704198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67310" y="67310"/>
                <a:ext cx="5784208" cy="738242"/>
              </a:xfrm>
              <a:custGeom>
                <a:avLst/>
                <a:gdLst/>
                <a:ahLst/>
                <a:cxnLst/>
                <a:rect l="l" t="t" r="r" b="b"/>
                <a:pathLst>
                  <a:path w="5784208" h="933657">
                    <a:moveTo>
                      <a:pt x="5716898" y="0"/>
                    </a:moveTo>
                    <a:lnTo>
                      <a:pt x="5716898" y="12700"/>
                    </a:lnTo>
                    <a:lnTo>
                      <a:pt x="5771508" y="12700"/>
                    </a:lnTo>
                    <a:lnTo>
                      <a:pt x="5771508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5784208" y="933657"/>
                    </a:lnTo>
                    <a:lnTo>
                      <a:pt x="5784208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12700" y="90974"/>
                <a:ext cx="5758808" cy="714578"/>
              </a:xfrm>
              <a:custGeom>
                <a:avLst/>
                <a:gdLst/>
                <a:ahLst/>
                <a:cxnLst/>
                <a:rect l="l" t="t" r="r" b="b"/>
                <a:pathLst>
                  <a:path w="5758808" h="908257">
                    <a:moveTo>
                      <a:pt x="0" y="0"/>
                    </a:moveTo>
                    <a:lnTo>
                      <a:pt x="5758808" y="0"/>
                    </a:lnTo>
                    <a:lnTo>
                      <a:pt x="5758808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FF93D8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0" y="80010"/>
                <a:ext cx="5784208" cy="725542"/>
              </a:xfrm>
              <a:custGeom>
                <a:avLst/>
                <a:gdLst/>
                <a:ahLst/>
                <a:cxnLst/>
                <a:rect l="l" t="t" r="r" b="b"/>
                <a:pathLst>
                  <a:path w="5784208" h="933657">
                    <a:moveTo>
                      <a:pt x="80010" y="933657"/>
                    </a:moveTo>
                    <a:lnTo>
                      <a:pt x="5784208" y="933657"/>
                    </a:lnTo>
                    <a:lnTo>
                      <a:pt x="5784208" y="80010"/>
                    </a:lnTo>
                    <a:lnTo>
                      <a:pt x="5784208" y="67310"/>
                    </a:lnTo>
                    <a:lnTo>
                      <a:pt x="5784208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5771508" y="12700"/>
                    </a:lnTo>
                    <a:lnTo>
                      <a:pt x="5771508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2" name="TextBox 12"/>
            <p:cNvSpPr txBox="1"/>
            <p:nvPr/>
          </p:nvSpPr>
          <p:spPr>
            <a:xfrm>
              <a:off x="4898197" y="1455250"/>
              <a:ext cx="8391013" cy="10407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003"/>
                </a:lnSpc>
              </a:pPr>
              <a:r>
                <a:rPr lang="en-US" sz="6000" b="1" spc="-112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 LUẬN</a:t>
              </a:r>
              <a:endParaRPr lang="en-US" sz="6000" b="1" spc="-112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04470">
            <a:off x="15566661" y="988260"/>
            <a:ext cx="1340074" cy="17342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99810">
            <a:off x="699171" y="809755"/>
            <a:ext cx="1302539" cy="1685639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090299" y="3254101"/>
            <a:ext cx="12856878" cy="91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Tam giác cân là tam giác có hai cạnh bằng nhau.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73" y="4549501"/>
            <a:ext cx="3934354" cy="45213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008943" y="4712655"/>
                <a:ext cx="12589826" cy="37093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lvl="0" indent="-571500">
                  <a:lnSpc>
                    <a:spcPct val="150000"/>
                  </a:lnSpc>
                  <a:buFontTx/>
                  <a:buChar char="-"/>
                  <a:tabLst>
                    <a:tab pos="457200" algn="l"/>
                  </a:tabLst>
                </a:pP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endParaRPr lang="en-US" sz="4000" i="1" dirty="0" smtClean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lvl="0" indent="-571500">
                  <a:lnSpc>
                    <a:spcPct val="150000"/>
                  </a:lnSpc>
                  <a:buFontTx/>
                  <a:buChar char="-"/>
                  <a:tabLst>
                    <a:tab pos="457200" algn="l"/>
                  </a:tabLst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endParaRPr lang="en-US" sz="40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lvl="0" indent="-571500">
                  <a:lnSpc>
                    <a:spcPct val="150000"/>
                  </a:lnSpc>
                  <a:buFontTx/>
                  <a:buChar char="-"/>
                  <a:tabLst>
                    <a:tab pos="457200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8943" y="4712655"/>
                <a:ext cx="12589826" cy="3709349"/>
              </a:xfrm>
              <a:prstGeom prst="rect">
                <a:avLst/>
              </a:prstGeom>
              <a:blipFill>
                <a:blip r:embed="rId7"/>
                <a:stretch>
                  <a:fillRect l="-1743" b="-5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254788" y="257540"/>
            <a:ext cx="983577" cy="618760"/>
          </a:xfrm>
          <a:prstGeom prst="rect">
            <a:avLst/>
          </a:prstGeom>
        </p:spPr>
      </p:pic>
      <p:pic>
        <p:nvPicPr>
          <p:cNvPr id="27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042" y="9374389"/>
            <a:ext cx="915941" cy="912611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105198" y="342900"/>
            <a:ext cx="2588497" cy="1113486"/>
            <a:chOff x="0" y="-475620"/>
            <a:chExt cx="13241067" cy="2740838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3241067" cy="2265218"/>
              <a:chOff x="0" y="0"/>
              <a:chExt cx="5851034" cy="100096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80010" y="8001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5758324" y="908257"/>
                    </a:lnTo>
                    <a:lnTo>
                      <a:pt x="5758324" y="0"/>
                    </a:lnTo>
                    <a:lnTo>
                      <a:pt x="5703714" y="0"/>
                    </a:lnTo>
                    <a:lnTo>
                      <a:pt x="5703714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67310" y="6731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5716414" y="0"/>
                    </a:moveTo>
                    <a:lnTo>
                      <a:pt x="5716414" y="12700"/>
                    </a:ln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5783724" y="933657"/>
                    </a:lnTo>
                    <a:lnTo>
                      <a:pt x="578372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12700" y="1270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0"/>
                    </a:moveTo>
                    <a:lnTo>
                      <a:pt x="5758324" y="0"/>
                    </a:lnTo>
                    <a:lnTo>
                      <a:pt x="5758324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FF846B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0" y="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80010" y="933657"/>
                    </a:moveTo>
                    <a:lnTo>
                      <a:pt x="5783724" y="933657"/>
                    </a:lnTo>
                    <a:lnTo>
                      <a:pt x="5783724" y="80010"/>
                    </a:lnTo>
                    <a:lnTo>
                      <a:pt x="5783724" y="67310"/>
                    </a:lnTo>
                    <a:lnTo>
                      <a:pt x="5783724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1128441" y="-475620"/>
              <a:ext cx="11136500" cy="13098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003"/>
                </a:lnSpc>
              </a:pPr>
              <a:r>
                <a:rPr lang="en-US" sz="4000" b="1" spc="-112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VÍ DỤ 1</a:t>
              </a:r>
              <a:endParaRPr lang="en-US" sz="4000" b="1" spc="-11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08772" y="1742275"/>
                <a:ext cx="10915883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Quan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71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72" y="1742275"/>
                <a:ext cx="10915883" cy="1938992"/>
              </a:xfrm>
              <a:prstGeom prst="rect">
                <a:avLst/>
              </a:prstGeom>
              <a:blipFill>
                <a:blip r:embed="rId6"/>
                <a:stretch>
                  <a:fillRect l="-1954" b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47355" y="1031241"/>
            <a:ext cx="5959645" cy="34764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86308" y="4111739"/>
                <a:ext cx="10838348" cy="1839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𝐷𝐸𝐺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𝐸𝐷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(Hình </a:t>
                </a: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71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𝐸𝐺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308" y="4111739"/>
                <a:ext cx="10838348" cy="1839606"/>
              </a:xfrm>
              <a:prstGeom prst="rect">
                <a:avLst/>
              </a:prstGeom>
              <a:blipFill>
                <a:blip r:embed="rId8"/>
                <a:stretch>
                  <a:fillRect l="-1969" b="-12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78288" y="6393410"/>
                <a:ext cx="10846368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𝐷𝐸𝐺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71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),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288" y="6393410"/>
                <a:ext cx="10846368" cy="2862322"/>
              </a:xfrm>
              <a:prstGeom prst="rect">
                <a:avLst/>
              </a:prstGeom>
              <a:blipFill>
                <a:blip r:embed="rId9"/>
                <a:stretch>
                  <a:fillRect l="-2024" r="-1967" b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420600" y="4948892"/>
            <a:ext cx="5085172" cy="4724400"/>
          </a:xfrm>
          <a:prstGeom prst="rect">
            <a:avLst/>
          </a:prstGeom>
        </p:spPr>
      </p:pic>
      <p:pic>
        <p:nvPicPr>
          <p:cNvPr id="2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347383" y="502036"/>
            <a:ext cx="677244" cy="1043322"/>
          </a:xfrm>
          <a:prstGeom prst="rect">
            <a:avLst/>
          </a:prstGeom>
        </p:spPr>
      </p:pic>
      <p:pic>
        <p:nvPicPr>
          <p:cNvPr id="21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8458200" y="8852728"/>
            <a:ext cx="677244" cy="10433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254788" y="257540"/>
            <a:ext cx="983577" cy="618760"/>
          </a:xfrm>
          <a:prstGeom prst="rect">
            <a:avLst/>
          </a:prstGeom>
        </p:spPr>
      </p:pic>
      <p:pic>
        <p:nvPicPr>
          <p:cNvPr id="27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77741" y="9259194"/>
            <a:ext cx="915941" cy="9126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47355" y="1031241"/>
            <a:ext cx="5959645" cy="34764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20600" y="4991100"/>
            <a:ext cx="5085172" cy="47244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14400" y="4191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64067" y="1181100"/>
                <a:ext cx="8713333" cy="7478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𝑀𝑃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Do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𝐷𝐸𝐺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𝐸𝐺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𝐸𝐷</m:t>
                    </m:r>
                  </m:oMath>
                </a14:m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𝐸𝐷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𝐸𝐺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𝐷𝐸𝐺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en-US" sz="40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ác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𝐸𝐺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endParaRPr lang="en-US" sz="40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ạnh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𝐷𝐺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r>
                  <a:rPr lang="en-US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067" y="1181100"/>
                <a:ext cx="8713333" cy="7478970"/>
              </a:xfrm>
              <a:prstGeom prst="rect">
                <a:avLst/>
              </a:prstGeom>
              <a:blipFill>
                <a:blip r:embed="rId8"/>
                <a:stretch>
                  <a:fillRect l="-2448" r="-2448" b="-1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76098" y="8458139"/>
                <a:ext cx="9920501" cy="1046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lvl="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acc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098" y="8458139"/>
                <a:ext cx="9920501" cy="1046633"/>
              </a:xfrm>
              <a:prstGeom prst="rect">
                <a:avLst/>
              </a:prstGeom>
              <a:blipFill>
                <a:blip r:embed="rId9"/>
                <a:stretch>
                  <a:fillRect l="-1967" b="-1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247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6762" y="249703"/>
            <a:ext cx="1006238" cy="100623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533400" y="9166462"/>
            <a:ext cx="1006238" cy="100623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039131" y="9791700"/>
            <a:ext cx="1173249" cy="36264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122637" y="149926"/>
            <a:ext cx="1006238" cy="1006238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6858000" y="190997"/>
            <a:ext cx="5181600" cy="1395144"/>
            <a:chOff x="1600200" y="4254240"/>
            <a:chExt cx="5181600" cy="1395144"/>
          </a:xfrm>
        </p:grpSpPr>
        <p:grpSp>
          <p:nvGrpSpPr>
            <p:cNvPr id="4" name="Group 4"/>
            <p:cNvGrpSpPr/>
            <p:nvPr/>
          </p:nvGrpSpPr>
          <p:grpSpPr>
            <a:xfrm>
              <a:off x="1600200" y="4254240"/>
              <a:ext cx="5181600" cy="1395144"/>
              <a:chOff x="0" y="72390"/>
              <a:chExt cx="26174504" cy="367047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72392" y="72390"/>
                <a:ext cx="26102112" cy="3670473"/>
              </a:xfrm>
              <a:custGeom>
                <a:avLst/>
                <a:gdLst/>
                <a:ahLst/>
                <a:cxnLst/>
                <a:rect l="l" t="t" r="r" b="b"/>
                <a:pathLst>
                  <a:path w="40855416" h="3670473">
                    <a:moveTo>
                      <a:pt x="0" y="0"/>
                    </a:moveTo>
                    <a:lnTo>
                      <a:pt x="40855416" y="0"/>
                    </a:lnTo>
                    <a:lnTo>
                      <a:pt x="40855416" y="3670473"/>
                    </a:lnTo>
                    <a:lnTo>
                      <a:pt x="0" y="36704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0" y="601426"/>
                <a:ext cx="25019747" cy="2775125"/>
              </a:xfrm>
              <a:custGeom>
                <a:avLst/>
                <a:gdLst/>
                <a:ahLst/>
                <a:cxnLst/>
                <a:rect l="l" t="t" r="r" b="b"/>
                <a:pathLst>
                  <a:path w="41000198" h="3815253">
                    <a:moveTo>
                      <a:pt x="40855416" y="3670473"/>
                    </a:moveTo>
                    <a:lnTo>
                      <a:pt x="41000198" y="3670473"/>
                    </a:lnTo>
                    <a:lnTo>
                      <a:pt x="41000198" y="3815253"/>
                    </a:lnTo>
                    <a:lnTo>
                      <a:pt x="40855416" y="3815253"/>
                    </a:lnTo>
                    <a:lnTo>
                      <a:pt x="40855416" y="3670473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3670473"/>
                    </a:lnTo>
                    <a:lnTo>
                      <a:pt x="0" y="3670473"/>
                    </a:lnTo>
                    <a:lnTo>
                      <a:pt x="0" y="144780"/>
                    </a:lnTo>
                    <a:close/>
                    <a:moveTo>
                      <a:pt x="0" y="3670473"/>
                    </a:moveTo>
                    <a:lnTo>
                      <a:pt x="144780" y="3670473"/>
                    </a:lnTo>
                    <a:lnTo>
                      <a:pt x="144780" y="3815253"/>
                    </a:lnTo>
                    <a:lnTo>
                      <a:pt x="0" y="3815253"/>
                    </a:lnTo>
                    <a:lnTo>
                      <a:pt x="0" y="3670473"/>
                    </a:lnTo>
                    <a:close/>
                    <a:moveTo>
                      <a:pt x="40855416" y="144780"/>
                    </a:moveTo>
                    <a:lnTo>
                      <a:pt x="41000198" y="144780"/>
                    </a:lnTo>
                    <a:lnTo>
                      <a:pt x="41000198" y="3670473"/>
                    </a:lnTo>
                    <a:lnTo>
                      <a:pt x="40855416" y="3670473"/>
                    </a:lnTo>
                    <a:lnTo>
                      <a:pt x="40855416" y="144780"/>
                    </a:lnTo>
                    <a:close/>
                    <a:moveTo>
                      <a:pt x="144780" y="3670473"/>
                    </a:moveTo>
                    <a:lnTo>
                      <a:pt x="40855416" y="3670473"/>
                    </a:lnTo>
                    <a:lnTo>
                      <a:pt x="40855416" y="3815253"/>
                    </a:lnTo>
                    <a:lnTo>
                      <a:pt x="144780" y="3815253"/>
                    </a:lnTo>
                    <a:lnTo>
                      <a:pt x="144780" y="3670473"/>
                    </a:lnTo>
                    <a:close/>
                    <a:moveTo>
                      <a:pt x="40855416" y="0"/>
                    </a:moveTo>
                    <a:lnTo>
                      <a:pt x="41000198" y="0"/>
                    </a:lnTo>
                    <a:lnTo>
                      <a:pt x="41000198" y="144780"/>
                    </a:lnTo>
                    <a:lnTo>
                      <a:pt x="40855416" y="144780"/>
                    </a:lnTo>
                    <a:lnTo>
                      <a:pt x="40855416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0855416" y="0"/>
                    </a:lnTo>
                    <a:lnTo>
                      <a:pt x="40855416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7CB79D"/>
              </a:solidFill>
            </p:spPr>
          </p:sp>
        </p:grpSp>
        <p:sp>
          <p:nvSpPr>
            <p:cNvPr id="26" name="Rectangle 25"/>
            <p:cNvSpPr/>
            <p:nvPr/>
          </p:nvSpPr>
          <p:spPr>
            <a:xfrm>
              <a:off x="2116191" y="4410021"/>
              <a:ext cx="3935693" cy="11310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500" b="1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II</a:t>
              </a:r>
              <a:r>
                <a:rPr kumimoji="0" lang="en-US" sz="45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4500" b="1" noProof="0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TÍNH CHẤT</a:t>
              </a:r>
              <a:endPara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6171432" y="1882783"/>
            <a:ext cx="834234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4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kumimoji="0" lang="en-US" altLang="en-US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kumimoji="0" lang="en-US" altLang="en-US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kumimoji="0" lang="en-US" altLang="en-US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4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kumimoji="0" lang="en-US" altLang="en-US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kumimoji="0" lang="en-US" altLang="en-US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r>
              <a:rPr kumimoji="0" lang="en-US" altLang="en-US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9" name="Picture 2" descr="https://lh3.googleusercontent.com/i6URejbve4H9S8HiZpVVmUqRIa9ER3MOZtKM_5qVU9zjVfghITfgNq_A97ouNOVGxitXcnzrnl1hT0oMR9kIXTifZdhO-B16pNdBZasv94eXDnwH4ubyUbCJadTjBNYjkP7r9vo1aZgjEILox-AlCjSqVP1Lq4-6WVfE-2IgJxYYWHqU6rBm866tCsikVZQ5InshMbaJFQ=nw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039" y="1796203"/>
            <a:ext cx="1347583" cy="72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208215" y="1714500"/>
            <a:ext cx="2802467" cy="969496"/>
            <a:chOff x="1388533" y="3695700"/>
            <a:chExt cx="2802467" cy="969496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PaintBrush/>
                      </a14:imgEffect>
                      <a14:imgEffect>
                        <a14:sharpenSoften amount="50000"/>
                      </a14:imgEffect>
                      <a14:imgEffect>
                        <a14:colorTemperature colorTemp="7200"/>
                      </a14:imgEffect>
                      <a14:imgEffect>
                        <a14:saturation sat="400000"/>
                      </a14:imgEffect>
                      <a14:imgEffect>
                        <a14:brightnessContrast bright="100000" contrast="-7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8533" y="3759202"/>
              <a:ext cx="950078" cy="88667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2438436" y="3695700"/>
              <a:ext cx="1752564" cy="969496"/>
              <a:chOff x="1302879" y="2296079"/>
              <a:chExt cx="3581400" cy="969496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1302879" y="2448973"/>
                <a:ext cx="3581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HĐ 2: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388903" y="2296079"/>
                <a:ext cx="3164438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8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068199" y="2846694"/>
                <a:ext cx="16229201" cy="1839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tai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72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199" y="2846694"/>
                <a:ext cx="16229201" cy="1839606"/>
              </a:xfrm>
              <a:prstGeom prst="rect">
                <a:avLst/>
              </a:prstGeom>
              <a:blipFill>
                <a:blip r:embed="rId13"/>
                <a:stretch>
                  <a:fillRect l="-1314" b="-12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751352" y="4000500"/>
            <a:ext cx="4371285" cy="50685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143000" y="4762500"/>
                <a:ext cx="9941170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Hai tam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𝐴𝐵𝐷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𝐴𝐶𝐷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Hai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762500"/>
                <a:ext cx="9941170" cy="3785652"/>
              </a:xfrm>
              <a:prstGeom prst="rect">
                <a:avLst/>
              </a:prstGeom>
              <a:blipFill>
                <a:blip r:embed="rId15"/>
                <a:stretch>
                  <a:fillRect l="-2209" r="-2209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1"/>
              </a:ext>
            </a:extLst>
          </a:blip>
          <a:srcRect/>
          <a:stretch>
            <a:fillRect/>
          </a:stretch>
        </p:blipFill>
        <p:spPr>
          <a:xfrm>
            <a:off x="8464889" y="8582241"/>
            <a:ext cx="1982152" cy="124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94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1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1480</Words>
  <PresentationFormat>Custom</PresentationFormat>
  <Paragraphs>263</Paragraphs>
  <Slides>43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Kavoon</vt:lpstr>
      <vt:lpstr>Arial</vt:lpstr>
      <vt:lpstr>Cambria Math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tailieugiaovien.edu.vn</dc:creator>
  <dcterms:created xsi:type="dcterms:W3CDTF">2006-08-16T00:00:00Z</dcterms:created>
  <dcterms:modified xsi:type="dcterms:W3CDTF">2022-12-16T09:06:06Z</dcterms:modified>
  <dc:identifier>DAFSQ6U-uu0</dc:identifier>
</cp:coreProperties>
</file>