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6" r:id="rId9"/>
    <p:sldId id="261" r:id="rId10"/>
    <p:sldId id="265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69" r:id="rId19"/>
    <p:sldId id="298" r:id="rId20"/>
    <p:sldId id="299" r:id="rId21"/>
    <p:sldId id="300" r:id="rId22"/>
    <p:sldId id="301" r:id="rId23"/>
    <p:sldId id="302" r:id="rId24"/>
    <p:sldId id="303" r:id="rId25"/>
    <p:sldId id="305" r:id="rId26"/>
    <p:sldId id="304" r:id="rId27"/>
    <p:sldId id="306" r:id="rId28"/>
    <p:sldId id="264" r:id="rId29"/>
    <p:sldId id="267" r:id="rId30"/>
    <p:sldId id="268" r:id="rId31"/>
    <p:sldId id="271" r:id="rId32"/>
    <p:sldId id="270" r:id="rId33"/>
    <p:sldId id="272" r:id="rId34"/>
    <p:sldId id="274" r:id="rId35"/>
    <p:sldId id="307" r:id="rId36"/>
    <p:sldId id="273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289" r:id="rId45"/>
    <p:sldId id="290" r:id="rId46"/>
  </p:sldIdLst>
  <p:sldSz cx="18288000" cy="10287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B82"/>
    <a:srgbClr val="FDECDB"/>
    <a:srgbClr val="F6A04D"/>
    <a:srgbClr val="000229"/>
    <a:srgbClr val="F3D321"/>
    <a:srgbClr val="00BC7B"/>
    <a:srgbClr val="F9423A"/>
    <a:srgbClr val="FADA3B"/>
    <a:srgbClr val="FF5E41"/>
    <a:srgbClr val="EB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34" Type="http://schemas.openxmlformats.org/officeDocument/2006/relationships/image" Target="../media/image5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28" Type="http://schemas.openxmlformats.org/officeDocument/2006/relationships/image" Target="../media/image45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31" Type="http://schemas.openxmlformats.org/officeDocument/2006/relationships/image" Target="../media/image4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5" Type="http://schemas.openxmlformats.org/officeDocument/2006/relationships/image" Target="../media/image62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64.jpe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65.jpe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6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4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28.sv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2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4.svg"/><Relationship Id="rId2" Type="http://schemas.openxmlformats.org/officeDocument/2006/relationships/image" Target="../media/image1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20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7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6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08251" y="8045760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4470813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2149152" y="391998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2778944" y="812629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8456361" y="1477160"/>
            <a:ext cx="1375279" cy="792661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EF4B98FB-3693-2528-3DB7-39FA229C6023}"/>
              </a:ext>
            </a:extLst>
          </p:cNvPr>
          <p:cNvSpPr txBox="1"/>
          <p:nvPr/>
        </p:nvSpPr>
        <p:spPr>
          <a:xfrm>
            <a:off x="3682181" y="3434363"/>
            <a:ext cx="1160098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5958327" y="5779507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5706337" y="840355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1995390" y="5519510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/>
              <p:nvPr/>
            </p:nvSpPr>
            <p:spPr>
              <a:xfrm>
                <a:off x="3119042" y="2608811"/>
                <a:ext cx="12370630" cy="471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19,257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176,6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</a:rPr>
                        <m:t>=0,11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2" y="2608811"/>
                <a:ext cx="12370630" cy="4713534"/>
              </a:xfrm>
              <a:prstGeom prst="rect">
                <a:avLst/>
              </a:prstGeom>
              <a:blipFill>
                <a:blip r:embed="rId22"/>
                <a:stretch>
                  <a:fillRect l="-1774" r="-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081214" y="624953"/>
            <a:ext cx="924204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62D876A6-3407-AA8B-97E8-840E1D7144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347955"/>
                  </p:ext>
                </p:extLst>
              </p:nvPr>
            </p:nvGraphicFramePr>
            <p:xfrm>
              <a:off x="1881774" y="1773560"/>
              <a:ext cx="14703239" cy="78767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19486">
                      <a:extLst>
                        <a:ext uri="{9D8B030D-6E8A-4147-A177-3AD203B41FA5}">
                          <a16:colId xmlns:a16="http://schemas.microsoft.com/office/drawing/2014/main" val="2792557798"/>
                        </a:ext>
                      </a:extLst>
                    </a:gridCol>
                    <a:gridCol w="1413982">
                      <a:extLst>
                        <a:ext uri="{9D8B030D-6E8A-4147-A177-3AD203B41FA5}">
                          <a16:colId xmlns:a16="http://schemas.microsoft.com/office/drawing/2014/main" val="3874638911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1774674066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4069774799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3416254998"/>
                        </a:ext>
                      </a:extLst>
                    </a:gridCol>
                    <a:gridCol w="1592160">
                      <a:extLst>
                        <a:ext uri="{9D8B030D-6E8A-4147-A177-3AD203B41FA5}">
                          <a16:colId xmlns:a16="http://schemas.microsoft.com/office/drawing/2014/main" val="1473650444"/>
                        </a:ext>
                      </a:extLst>
                    </a:gridCol>
                  </a:tblGrid>
                  <a:tr h="1323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Năm</a:t>
                          </a:r>
                          <a:endParaRPr lang="en-US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2016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2017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2020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476561"/>
                      </a:ext>
                    </a:extLst>
                  </a:tr>
                  <a:tr h="1323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176,6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214,0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243,5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264,2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282,7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3374009"/>
                      </a:ext>
                    </a:extLst>
                  </a:tr>
                  <a:tr h="132373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8990952"/>
                      </a:ext>
                    </a:extLst>
                  </a:tr>
                  <a:tr h="264747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giữa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6306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62D876A6-3407-AA8B-97E8-840E1D7144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347955"/>
                  </p:ext>
                </p:extLst>
              </p:nvPr>
            </p:nvGraphicFramePr>
            <p:xfrm>
              <a:off x="1881774" y="1773560"/>
              <a:ext cx="14703239" cy="78767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19486">
                      <a:extLst>
                        <a:ext uri="{9D8B030D-6E8A-4147-A177-3AD203B41FA5}">
                          <a16:colId xmlns:a16="http://schemas.microsoft.com/office/drawing/2014/main" val="2792557798"/>
                        </a:ext>
                      </a:extLst>
                    </a:gridCol>
                    <a:gridCol w="1413982">
                      <a:extLst>
                        <a:ext uri="{9D8B030D-6E8A-4147-A177-3AD203B41FA5}">
                          <a16:colId xmlns:a16="http://schemas.microsoft.com/office/drawing/2014/main" val="3874638911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1774674066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4069774799"/>
                        </a:ext>
                      </a:extLst>
                    </a:gridCol>
                    <a:gridCol w="1492537">
                      <a:extLst>
                        <a:ext uri="{9D8B030D-6E8A-4147-A177-3AD203B41FA5}">
                          <a16:colId xmlns:a16="http://schemas.microsoft.com/office/drawing/2014/main" val="3416254998"/>
                        </a:ext>
                      </a:extLst>
                    </a:gridCol>
                    <a:gridCol w="1592160">
                      <a:extLst>
                        <a:ext uri="{9D8B030D-6E8A-4147-A177-3AD203B41FA5}">
                          <a16:colId xmlns:a16="http://schemas.microsoft.com/office/drawing/2014/main" val="1473650444"/>
                        </a:ext>
                      </a:extLst>
                    </a:gridCol>
                  </a:tblGrid>
                  <a:tr h="1323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Năm</a:t>
                          </a:r>
                          <a:endParaRPr lang="en-US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2016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2017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2018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2019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2020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9476561"/>
                      </a:ext>
                    </a:extLst>
                  </a:tr>
                  <a:tr h="16356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511207" t="-81041" r="-430172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578776" t="-81041" r="-307347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678776" t="-81041" r="-207347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778776" t="-81041" r="-107347" b="-3141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4"/>
                          <a:stretch>
                            <a:fillRect l="-824904" t="-81041" r="-766" b="-3141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374009"/>
                      </a:ext>
                    </a:extLst>
                  </a:tr>
                  <a:tr h="16356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đô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la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Mỹ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68990952"/>
                      </a:ext>
                    </a:extLst>
                  </a:tr>
                  <a:tr h="328161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giữa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tỉnh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Dương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so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kim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ngạch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xuất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khẩu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hàng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hoá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cả</a:t>
                          </a: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nước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63069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190D9A-AADF-8E91-E3E8-9D78601B40B4}"/>
                  </a:ext>
                </a:extLst>
              </p:cNvPr>
              <p:cNvSpPr txBox="1"/>
              <p:nvPr/>
            </p:nvSpPr>
            <p:spPr>
              <a:xfrm>
                <a:off x="8943748" y="5255910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19,257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D190D9A-AADF-8E91-E3E8-9D78601B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48" y="5255910"/>
                <a:ext cx="1445419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2CCD62-1924-23C2-7AC4-DCE56A9E1A1E}"/>
                  </a:ext>
                </a:extLst>
              </p:cNvPr>
              <p:cNvSpPr txBox="1"/>
              <p:nvPr/>
            </p:nvSpPr>
            <p:spPr>
              <a:xfrm>
                <a:off x="10469737" y="5299071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21,908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2CCD62-1924-23C2-7AC4-DCE56A9E1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737" y="5299071"/>
                <a:ext cx="1445419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F2C187-826B-0862-3DEF-0A4D9124CC16}"/>
                  </a:ext>
                </a:extLst>
              </p:cNvPr>
              <p:cNvSpPr txBox="1"/>
              <p:nvPr/>
            </p:nvSpPr>
            <p:spPr>
              <a:xfrm>
                <a:off x="11969110" y="5284784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24,032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F2C187-826B-0862-3DEF-0A4D9124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110" y="5284784"/>
                <a:ext cx="1445419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A917A6-7FE9-3513-ACAB-B2BA12A26497}"/>
                  </a:ext>
                </a:extLst>
              </p:cNvPr>
              <p:cNvSpPr txBox="1"/>
              <p:nvPr/>
            </p:nvSpPr>
            <p:spPr>
              <a:xfrm>
                <a:off x="13489378" y="5260720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25,087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A917A6-7FE9-3513-ACAB-B2BA12A26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378" y="5260720"/>
                <a:ext cx="1445419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3FB2F-6E8A-CBE7-3BD2-3F36FA7743CB}"/>
                  </a:ext>
                </a:extLst>
              </p:cNvPr>
              <p:cNvSpPr txBox="1"/>
              <p:nvPr/>
            </p:nvSpPr>
            <p:spPr>
              <a:xfrm>
                <a:off x="15084495" y="5260720"/>
                <a:ext cx="144541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27,755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3FB2F-6E8A-CBE7-3BD2-3F36FA774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495" y="5260720"/>
                <a:ext cx="1445419" cy="64633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7C8676-5E25-C51D-AC2A-806E3AF68614}"/>
                  </a:ext>
                </a:extLst>
              </p:cNvPr>
              <p:cNvSpPr txBox="1"/>
              <p:nvPr/>
            </p:nvSpPr>
            <p:spPr>
              <a:xfrm>
                <a:off x="9096148" y="7350054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09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7C8676-5E25-C51D-AC2A-806E3AF6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148" y="7350054"/>
                <a:ext cx="1293019" cy="87716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043CE3-AE26-5658-8169-AF0989776ACF}"/>
                  </a:ext>
                </a:extLst>
              </p:cNvPr>
              <p:cNvSpPr txBox="1"/>
              <p:nvPr/>
            </p:nvSpPr>
            <p:spPr>
              <a:xfrm>
                <a:off x="10545936" y="7359274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2043CE3-AE26-5658-8169-AF098977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936" y="7359274"/>
                <a:ext cx="1293019" cy="87716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C921E8-E076-4004-917C-5BC746D40A0B}"/>
                  </a:ext>
                </a:extLst>
              </p:cNvPr>
              <p:cNvSpPr txBox="1"/>
              <p:nvPr/>
            </p:nvSpPr>
            <p:spPr>
              <a:xfrm>
                <a:off x="12095191" y="7350055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,099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C921E8-E076-4004-917C-5BC746D4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191" y="7350055"/>
                <a:ext cx="1293019" cy="87716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7A235A-40BF-61AC-F764-62448B66C8D4}"/>
                  </a:ext>
                </a:extLst>
              </p:cNvPr>
              <p:cNvSpPr txBox="1"/>
              <p:nvPr/>
            </p:nvSpPr>
            <p:spPr>
              <a:xfrm>
                <a:off x="13516741" y="7359274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,095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7A235A-40BF-61AC-F764-62448B66C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741" y="7359274"/>
                <a:ext cx="1293019" cy="87716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EFCA7A-74F5-494D-5462-53428A405C1D}"/>
                  </a:ext>
                </a:extLst>
              </p:cNvPr>
              <p:cNvSpPr txBox="1"/>
              <p:nvPr/>
            </p:nvSpPr>
            <p:spPr>
              <a:xfrm>
                <a:off x="15114112" y="7345937"/>
                <a:ext cx="1293019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,098</m:t>
                      </m:r>
                    </m:oMath>
                  </m:oMathPara>
                </a14:m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EFCA7A-74F5-494D-5462-53428A405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112" y="7345937"/>
                <a:ext cx="1293019" cy="87716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7795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047120" y="879711"/>
            <a:ext cx="1470366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 (SGK – tr.34)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1804, 1927, 1959, 1974, 1987, 1999, 2011.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7613E3-B2EE-7C6C-A528-57C39E3DF285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5" t="1104" r="3959" b="56667"/>
          <a:stretch/>
        </p:blipFill>
        <p:spPr>
          <a:xfrm>
            <a:off x="9170831" y="3147065"/>
            <a:ext cx="7608154" cy="6024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B61A56-2B15-F90D-C1E2-8CC734403215}"/>
                  </a:ext>
                </a:extLst>
              </p:cNvPr>
              <p:cNvSpPr txBox="1"/>
              <p:nvPr/>
            </p:nvSpPr>
            <p:spPr>
              <a:xfrm>
                <a:off x="2094383" y="3657137"/>
                <a:ext cx="6749557" cy="500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&lt;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tăng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B61A56-2B15-F90D-C1E2-8CC734403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83" y="3657137"/>
                <a:ext cx="6749557" cy="5004768"/>
              </a:xfrm>
              <a:prstGeom prst="rect">
                <a:avLst/>
              </a:prstGeom>
              <a:blipFill>
                <a:blip r:embed="rId21"/>
                <a:stretch>
                  <a:fillRect l="-3252" r="-3162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451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925301" y="87589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883867" y="8202787"/>
            <a:ext cx="1756269" cy="1756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06440D-CAF3-5DCB-2685-95CDD6092978}"/>
              </a:ext>
            </a:extLst>
          </p:cNvPr>
          <p:cNvSpPr txBox="1"/>
          <p:nvPr/>
        </p:nvSpPr>
        <p:spPr>
          <a:xfrm>
            <a:off x="2518171" y="2144747"/>
            <a:ext cx="13487400" cy="524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1927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1999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2011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1927?</a:t>
            </a:r>
          </a:p>
        </p:txBody>
      </p:sp>
    </p:spTree>
    <p:extLst>
      <p:ext uri="{BB962C8B-B14F-4D97-AF65-F5344CB8AC3E}">
        <p14:creationId xmlns:p14="http://schemas.microsoft.com/office/powerpoint/2010/main" val="21347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903662" y="1481754"/>
            <a:ext cx="924204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4" name="Table 25">
            <a:extLst>
              <a:ext uri="{FF2B5EF4-FFF2-40B4-BE49-F238E27FC236}">
                <a16:creationId xmlns:a16="http://schemas.microsoft.com/office/drawing/2014/main" id="{579AC71F-BEA2-27CE-67CA-EE156553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76927"/>
              </p:ext>
            </p:extLst>
          </p:nvPr>
        </p:nvGraphicFramePr>
        <p:xfrm>
          <a:off x="2504003" y="2803764"/>
          <a:ext cx="14068939" cy="3271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6397">
                  <a:extLst>
                    <a:ext uri="{9D8B030D-6E8A-4147-A177-3AD203B41FA5}">
                      <a16:colId xmlns:a16="http://schemas.microsoft.com/office/drawing/2014/main" val="19929394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46101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435161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376180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9174706"/>
                    </a:ext>
                  </a:extLst>
                </a:gridCol>
                <a:gridCol w="1622695">
                  <a:extLst>
                    <a:ext uri="{9D8B030D-6E8A-4147-A177-3AD203B41FA5}">
                      <a16:colId xmlns:a16="http://schemas.microsoft.com/office/drawing/2014/main" val="1612122950"/>
                    </a:ext>
                  </a:extLst>
                </a:gridCol>
                <a:gridCol w="1539047">
                  <a:extLst>
                    <a:ext uri="{9D8B030D-6E8A-4147-A177-3AD203B41FA5}">
                      <a16:colId xmlns:a16="http://schemas.microsoft.com/office/drawing/2014/main" val="3518516042"/>
                    </a:ext>
                  </a:extLst>
                </a:gridCol>
              </a:tblGrid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25714"/>
                  </a:ext>
                </a:extLst>
              </a:tr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66657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F7976F5-F9C7-4887-CA89-70C4DA16B8A0}"/>
              </a:ext>
            </a:extLst>
          </p:cNvPr>
          <p:cNvSpPr txBox="1"/>
          <p:nvPr/>
        </p:nvSpPr>
        <p:spPr>
          <a:xfrm>
            <a:off x="2623601" y="6719774"/>
            <a:ext cx="1382974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2011.</a:t>
            </a:r>
          </a:p>
        </p:txBody>
      </p:sp>
    </p:spTree>
    <p:extLst>
      <p:ext uri="{BB962C8B-B14F-4D97-AF65-F5344CB8AC3E}">
        <p14:creationId xmlns:p14="http://schemas.microsoft.com/office/powerpoint/2010/main" val="28320523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468371" y="242590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/>
              <p:nvPr/>
            </p:nvSpPr>
            <p:spPr>
              <a:xfrm>
                <a:off x="3015820" y="2489103"/>
                <a:ext cx="12845722" cy="6342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1927−1804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=0,008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1999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7−6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2011−1999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=0.08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20" y="2489103"/>
                <a:ext cx="12845722" cy="6342057"/>
              </a:xfrm>
              <a:prstGeom prst="rect">
                <a:avLst/>
              </a:prstGeom>
              <a:blipFill>
                <a:blip r:embed="rId18"/>
                <a:stretch>
                  <a:fillRect l="-1709" r="-1661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BD7D35-CB49-7C27-F339-AACEF259F275}"/>
              </a:ext>
            </a:extLst>
          </p:cNvPr>
          <p:cNvSpPr/>
          <p:nvPr/>
        </p:nvSpPr>
        <p:spPr>
          <a:xfrm>
            <a:off x="8313858" y="840947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018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686935" y="476325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/>
              <p:nvPr/>
            </p:nvSpPr>
            <p:spPr>
              <a:xfrm>
                <a:off x="2777782" y="2701643"/>
                <a:ext cx="13400203" cy="4694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1999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0,08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0,008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82" y="2701643"/>
                <a:ext cx="13400203" cy="4694747"/>
              </a:xfrm>
              <a:prstGeom prst="rect">
                <a:avLst/>
              </a:prstGeom>
              <a:blipFill>
                <a:blip r:embed="rId24"/>
                <a:stretch>
                  <a:fillRect l="-1638" r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02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138956">
            <a:off x="16260086" y="4232816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073941">
            <a:off x="16412821" y="8589276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637702">
            <a:off x="15014475" y="202106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967566">
            <a:off x="1188165" y="5319013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972014">
            <a:off x="1313748" y="631544"/>
            <a:ext cx="1108076" cy="1092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/>
              <p:nvPr/>
            </p:nvSpPr>
            <p:spPr>
              <a:xfrm>
                <a:off x="3037688" y="1414704"/>
                <a:ext cx="1288295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1804)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1927)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1927−1804=123 </m:t>
                    </m:r>
                  </m:oMath>
                </a14:m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7F479A-AA94-BB64-B865-3B9A361EF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688" y="1414704"/>
                <a:ext cx="12882958" cy="3671583"/>
              </a:xfrm>
              <a:prstGeom prst="rect">
                <a:avLst/>
              </a:prstGeom>
              <a:blipFill>
                <a:blip r:embed="rId22"/>
                <a:stretch>
                  <a:fillRect l="-1656" r="-1656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5">
            <a:extLst>
              <a:ext uri="{FF2B5EF4-FFF2-40B4-BE49-F238E27FC236}">
                <a16:creationId xmlns:a16="http://schemas.microsoft.com/office/drawing/2014/main" id="{6855C8E7-256E-4BF6-4FB5-46B660727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18392"/>
              </p:ext>
            </p:extLst>
          </p:nvPr>
        </p:nvGraphicFramePr>
        <p:xfrm>
          <a:off x="2441713" y="5660853"/>
          <a:ext cx="14068939" cy="3271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6397">
                  <a:extLst>
                    <a:ext uri="{9D8B030D-6E8A-4147-A177-3AD203B41FA5}">
                      <a16:colId xmlns:a16="http://schemas.microsoft.com/office/drawing/2014/main" val="19929394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461018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435161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376180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9174706"/>
                    </a:ext>
                  </a:extLst>
                </a:gridCol>
                <a:gridCol w="1622695">
                  <a:extLst>
                    <a:ext uri="{9D8B030D-6E8A-4147-A177-3AD203B41FA5}">
                      <a16:colId xmlns:a16="http://schemas.microsoft.com/office/drawing/2014/main" val="1612122950"/>
                    </a:ext>
                  </a:extLst>
                </a:gridCol>
                <a:gridCol w="1539047">
                  <a:extLst>
                    <a:ext uri="{9D8B030D-6E8A-4147-A177-3AD203B41FA5}">
                      <a16:colId xmlns:a16="http://schemas.microsoft.com/office/drawing/2014/main" val="3518516042"/>
                    </a:ext>
                  </a:extLst>
                </a:gridCol>
              </a:tblGrid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tăng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lên</a:t>
                      </a:r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25714"/>
                  </a:ext>
                </a:extLst>
              </a:tr>
              <a:tr h="1015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66657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FA63D18-5B38-6FEB-0972-6EBDB89DF0EA}"/>
              </a:ext>
            </a:extLst>
          </p:cNvPr>
          <p:cNvSpPr txBox="1"/>
          <p:nvPr/>
        </p:nvSpPr>
        <p:spPr>
          <a:xfrm>
            <a:off x="7056618" y="7732772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3D5E63-E94B-DF21-294F-613F4F16B3FA}"/>
              </a:ext>
            </a:extLst>
          </p:cNvPr>
          <p:cNvSpPr txBox="1"/>
          <p:nvPr/>
        </p:nvSpPr>
        <p:spPr>
          <a:xfrm>
            <a:off x="8761215" y="773820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B40B04-D58A-A463-6916-060812E50914}"/>
              </a:ext>
            </a:extLst>
          </p:cNvPr>
          <p:cNvSpPr txBox="1"/>
          <p:nvPr/>
        </p:nvSpPr>
        <p:spPr>
          <a:xfrm>
            <a:off x="10261138" y="772685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C7517-E8EE-D5DB-18A0-64B50B501096}"/>
              </a:ext>
            </a:extLst>
          </p:cNvPr>
          <p:cNvSpPr txBox="1"/>
          <p:nvPr/>
        </p:nvSpPr>
        <p:spPr>
          <a:xfrm>
            <a:off x="11907261" y="773820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C220F7-1A1D-9319-B7E7-13625BE78385}"/>
              </a:ext>
            </a:extLst>
          </p:cNvPr>
          <p:cNvSpPr txBox="1"/>
          <p:nvPr/>
        </p:nvSpPr>
        <p:spPr>
          <a:xfrm>
            <a:off x="13553384" y="774364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DFA6F-9481-DE70-7913-EBE1114C6402}"/>
              </a:ext>
            </a:extLst>
          </p:cNvPr>
          <p:cNvSpPr txBox="1"/>
          <p:nvPr/>
        </p:nvSpPr>
        <p:spPr>
          <a:xfrm>
            <a:off x="15093466" y="7713683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945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832433">
            <a:off x="16315526" y="7411440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2128004" y="4260793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27985">
            <a:off x="14039744" y="8443928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26058">
            <a:off x="1521047" y="49201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14928">
            <a:off x="15796059" y="1468864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9162297">
            <a:off x="1141360" y="7602030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004360" y="481629"/>
            <a:ext cx="1375279" cy="79266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7B3784D-5993-868C-7D69-4DEBC663E215}"/>
              </a:ext>
            </a:extLst>
          </p:cNvPr>
          <p:cNvSpPr txBox="1"/>
          <p:nvPr/>
        </p:nvSpPr>
        <p:spPr>
          <a:xfrm>
            <a:off x="3186114" y="1530668"/>
            <a:ext cx="12247597" cy="736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2011: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(1804 – 1927),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(1927 – 1959).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722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0683883" y="8700042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5640057" y="8594201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141082" y="8897183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8B867A-FD90-F91B-8590-46E65E877614}"/>
              </a:ext>
            </a:extLst>
          </p:cNvPr>
          <p:cNvSpPr txBox="1"/>
          <p:nvPr/>
        </p:nvSpPr>
        <p:spPr>
          <a:xfrm>
            <a:off x="3216320" y="2754584"/>
            <a:ext cx="1242851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(SGK – tr.35)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96 208 984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97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19885" y="577175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66367">
            <a:off x="16152048" y="6235796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3189107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4420756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5652406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6884056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24695">
            <a:off x="1974264" y="8113124"/>
            <a:ext cx="507127" cy="438896"/>
          </a:xfrm>
          <a:prstGeom prst="rect">
            <a:avLst/>
          </a:prstGeom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3F095355-977F-C0A9-F37A-011802DC443C}"/>
              </a:ext>
            </a:extLst>
          </p:cNvPr>
          <p:cNvSpPr txBox="1"/>
          <p:nvPr/>
        </p:nvSpPr>
        <p:spPr>
          <a:xfrm>
            <a:off x="6443906" y="749527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7469E9-E55E-E18E-23D2-78209524FA59}"/>
              </a:ext>
            </a:extLst>
          </p:cNvPr>
          <p:cNvSpPr txBox="1"/>
          <p:nvPr/>
        </p:nvSpPr>
        <p:spPr>
          <a:xfrm>
            <a:off x="2921125" y="2037583"/>
            <a:ext cx="12741557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tổng hợp ý kiến vào giấy A1 thành sơ đồ tư duy theo các yêu cầu với các nội dung như sau: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Thu thập, phân loại và biểu diễn dữ liệu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Phân tích và xử lí dữ liệu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đồ đoạn thẳng, biểu đồ hình quạt tròn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340175" y="84921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856958" y="517087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64480" y="8033071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E505F9-0261-D9D5-98DA-36B5DC2B405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9" t="1787" r="3976"/>
          <a:stretch/>
        </p:blipFill>
        <p:spPr>
          <a:xfrm>
            <a:off x="2247385" y="925920"/>
            <a:ext cx="6830738" cy="85743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583CB9-3683-E82C-7BF3-CE0A2BB65B64}"/>
              </a:ext>
            </a:extLst>
          </p:cNvPr>
          <p:cNvSpPr txBox="1"/>
          <p:nvPr/>
        </p:nvSpPr>
        <p:spPr>
          <a:xfrm>
            <a:off x="9370070" y="2387881"/>
            <a:ext cx="6830738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83709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018789" y="945250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175854" y="9147482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1DCB717-96B4-6DF2-6620-16E15A89626D}"/>
              </a:ext>
            </a:extLst>
          </p:cNvPr>
          <p:cNvSpPr/>
          <p:nvPr/>
        </p:nvSpPr>
        <p:spPr>
          <a:xfrm>
            <a:off x="8313858" y="563444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C864F1-36BB-C8DC-C81F-7A27C2162F5C}"/>
                  </a:ext>
                </a:extLst>
              </p:cNvPr>
              <p:cNvSpPr txBox="1"/>
              <p:nvPr/>
            </p:nvSpPr>
            <p:spPr>
              <a:xfrm>
                <a:off x="2103684" y="1928367"/>
                <a:ext cx="14761978" cy="7775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núi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96208984.13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</a:rPr>
                      <m:t>=12507167,92</m:t>
                    </m:r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Hồng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22512902,26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Bắc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Duyên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hải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miền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20203886,64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5868748,024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17798662,04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Cửu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Long: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17317617,12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C864F1-36BB-C8DC-C81F-7A27C216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684" y="1928367"/>
                <a:ext cx="14761978" cy="7775334"/>
              </a:xfrm>
              <a:prstGeom prst="rect">
                <a:avLst/>
              </a:prstGeom>
              <a:blipFill>
                <a:blip r:embed="rId18"/>
                <a:stretch>
                  <a:fillRect l="-1486" r="-661" b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113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14378086" y="815212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5980096" y="1706140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2214808" y="613883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1841667" y="8710490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704092" y="244711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/>
              <p:nvPr/>
            </p:nvSpPr>
            <p:spPr>
              <a:xfrm>
                <a:off x="3082336" y="2031162"/>
                <a:ext cx="12124742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5 868 748,024&lt;12 507 167,92&lt;17 317 617,12 &lt;17 798 662,04&lt;</m:t>
                      </m:r>
                      <m:r>
                        <a:rPr lang="en-US" sz="4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20 203 886,64&lt;22 512 902,26 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(5 868 748,024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(22 512 902,26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336" y="2031162"/>
                <a:ext cx="12124742" cy="6441572"/>
              </a:xfrm>
              <a:prstGeom prst="rect">
                <a:avLst/>
              </a:prstGeom>
              <a:blipFill>
                <a:blip r:embed="rId22"/>
                <a:stretch>
                  <a:fillRect l="-1810" r="-1760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79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024806" y="2453998"/>
            <a:ext cx="6742783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(SGK – tr.35)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nitrogen;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carbonic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C1C9D27-9746-5EAA-08C2-7653A22C811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0" t="8582" r="4620" b="3757"/>
          <a:stretch/>
        </p:blipFill>
        <p:spPr>
          <a:xfrm>
            <a:off x="9163050" y="2000704"/>
            <a:ext cx="7278103" cy="62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925301" y="87589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883867" y="8202787"/>
            <a:ext cx="1756269" cy="1756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06440D-CAF3-5DCB-2685-95CDD6092978}"/>
              </a:ext>
            </a:extLst>
          </p:cNvPr>
          <p:cNvSpPr txBox="1"/>
          <p:nvPr/>
        </p:nvSpPr>
        <p:spPr>
          <a:xfrm>
            <a:off x="2518171" y="2826309"/>
            <a:ext cx="134874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nitrogen;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oxygen;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carbonic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468371" y="242590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37867E-3835-D8C9-A3CB-A0C5C78C2EBF}"/>
              </a:ext>
            </a:extLst>
          </p:cNvPr>
          <p:cNvSpPr txBox="1"/>
          <p:nvPr/>
        </p:nvSpPr>
        <p:spPr>
          <a:xfrm>
            <a:off x="10412273" y="3621980"/>
            <a:ext cx="612818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nitrogen: 78%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oxygen: 21%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carbonic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1%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B6CEE2-4A39-DEA7-DFD0-BB9EDE2630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0" t="8582" r="4620" b="3757"/>
          <a:stretch/>
        </p:blipFill>
        <p:spPr>
          <a:xfrm>
            <a:off x="2226897" y="2239536"/>
            <a:ext cx="7278103" cy="6297511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BD7D35-CB49-7C27-F339-AACEF259F275}"/>
              </a:ext>
            </a:extLst>
          </p:cNvPr>
          <p:cNvSpPr/>
          <p:nvPr/>
        </p:nvSpPr>
        <p:spPr>
          <a:xfrm>
            <a:off x="8350370" y="828411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8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860440" y="2509906"/>
            <a:ext cx="13250738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(SGK – tr.36)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sẫm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sẫm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Hematite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Brasil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hematite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8974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548457" y="5212113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/>
              <p:nvPr/>
            </p:nvSpPr>
            <p:spPr>
              <a:xfrm>
                <a:off x="2664849" y="3376270"/>
                <a:ext cx="7128218" cy="3673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8 kg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quặng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hematite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8.69,9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</a:rPr>
                        <m:t>=5,592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fr-FR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49" y="3376270"/>
                <a:ext cx="7128218" cy="3673698"/>
              </a:xfrm>
              <a:prstGeom prst="rect">
                <a:avLst/>
              </a:prstGeom>
              <a:blipFill>
                <a:blip r:embed="rId24"/>
                <a:stretch>
                  <a:fillRect l="-2994" r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EAB7B1C1-DD6C-F74A-9B61-9D66BBDED4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0" t="6100" r="4271" b="3717"/>
          <a:stretch/>
        </p:blipFill>
        <p:spPr>
          <a:xfrm>
            <a:off x="10685938" y="2444391"/>
            <a:ext cx="5403189" cy="625116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33CC8C-B4C2-0339-7FE7-65942FB243A1}"/>
              </a:ext>
            </a:extLst>
          </p:cNvPr>
          <p:cNvSpPr/>
          <p:nvPr/>
        </p:nvSpPr>
        <p:spPr>
          <a:xfrm>
            <a:off x="7973185" y="1358261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922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994482" y="26619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559106" y="8730264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169461" y="938147"/>
            <a:ext cx="1810087" cy="1566548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720841" y="4719089"/>
            <a:ext cx="626645" cy="62664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6423733" y="8421555"/>
            <a:ext cx="1756269" cy="17562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B913F2-0331-AC08-1F78-EDEB0422DAC6}"/>
              </a:ext>
            </a:extLst>
          </p:cNvPr>
          <p:cNvSpPr txBox="1"/>
          <p:nvPr/>
        </p:nvSpPr>
        <p:spPr>
          <a:xfrm>
            <a:off x="2508086" y="124614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44C59-C8FC-A71B-EFFE-FD9DCCBE9658}"/>
              </a:ext>
            </a:extLst>
          </p:cNvPr>
          <p:cNvSpPr txBox="1"/>
          <p:nvPr/>
        </p:nvSpPr>
        <p:spPr>
          <a:xfrm>
            <a:off x="2435905" y="2512048"/>
            <a:ext cx="8500582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– tr.35)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6”;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chia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2”</a:t>
            </a:r>
          </a:p>
        </p:txBody>
      </p:sp>
      <p:pic>
        <p:nvPicPr>
          <p:cNvPr id="1028" name="Picture 4" descr="Bộ 6 Xúc Xắc Xí Ngầu Chất Lượng Cao | Hoành Gia store | Tiki">
            <a:extLst>
              <a:ext uri="{FF2B5EF4-FFF2-40B4-BE49-F238E27FC236}">
                <a16:creationId xmlns:a16="http://schemas.microsoft.com/office/drawing/2014/main" id="{C633A035-9C81-E791-946D-4F333426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633" y="3297732"/>
            <a:ext cx="5215409" cy="52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073941">
            <a:off x="16140444" y="8895614"/>
            <a:ext cx="1192835" cy="1176523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79298" y="350909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085071">
            <a:off x="413632" y="8567255"/>
            <a:ext cx="1317310" cy="1317310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967566">
            <a:off x="1449722" y="6374932"/>
            <a:ext cx="988020" cy="974509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637702">
            <a:off x="15037444" y="1901460"/>
            <a:ext cx="2363783" cy="2045746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5459058" y="786584"/>
            <a:ext cx="744588" cy="7344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1392D3-D53C-E53D-D725-D832A8273BA2}"/>
              </a:ext>
            </a:extLst>
          </p:cNvPr>
          <p:cNvSpPr txBox="1"/>
          <p:nvPr/>
        </p:nvSpPr>
        <p:spPr>
          <a:xfrm>
            <a:off x="2600636" y="3437120"/>
            <a:ext cx="13252977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Tập hợp gồm các kết quả có thể xảy ra đối với mặt xuất hiện của xúc xắc là: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= {mặt 1 chấm; mặt 2 chấm; mặt 3 chấm; mặt 4 chấm; mặt 5 chấm; mặt 6 chấm}.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Số phần tử của tập hợp A là 6.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0DC1BFD2-BB04-8018-F4A0-4D01247DC435}"/>
              </a:ext>
            </a:extLst>
          </p:cNvPr>
          <p:cNvSpPr/>
          <p:nvPr/>
        </p:nvSpPr>
        <p:spPr>
          <a:xfrm>
            <a:off x="7973185" y="1405703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09194" y="1630867"/>
            <a:ext cx="11950958" cy="71556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118934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34499">
            <a:off x="15381820" y="5413957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999576">
            <a:off x="1987734" y="4782723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063743">
            <a:off x="2705124" y="8608947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292469">
            <a:off x="12908572" y="1246487"/>
            <a:ext cx="1317310" cy="1317310"/>
          </a:xfrm>
          <a:prstGeom prst="rect">
            <a:avLst/>
          </a:prstGeom>
        </p:spPr>
      </p:pic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87F277FD-4655-F17B-DFCE-185DB532A732}"/>
              </a:ext>
            </a:extLst>
          </p:cNvPr>
          <p:cNvSpPr txBox="1"/>
          <p:nvPr/>
        </p:nvSpPr>
        <p:spPr>
          <a:xfrm>
            <a:off x="3316437" y="3269717"/>
            <a:ext cx="1195095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BÀI TẬP CUỐI CHƯƠNG V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73637" y="438291"/>
            <a:ext cx="1689620" cy="9738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138956">
            <a:off x="16342880" y="3366762"/>
            <a:ext cx="744588" cy="73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073941">
            <a:off x="14402590" y="8654147"/>
            <a:ext cx="1192835" cy="117652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72014">
            <a:off x="3801538" y="51505"/>
            <a:ext cx="1108076" cy="1092922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7967566">
            <a:off x="1188783" y="8588647"/>
            <a:ext cx="988020" cy="9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664D0-0B8B-DFEB-B7FB-C027EEABB4E9}"/>
                  </a:ext>
                </a:extLst>
              </p:cNvPr>
              <p:cNvSpPr txBox="1"/>
              <p:nvPr/>
            </p:nvSpPr>
            <p:spPr>
              <a:xfrm>
                <a:off x="2084002" y="1948379"/>
                <a:ext cx="14594018" cy="722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Có bốn kết quả thuận lợi cho biến cố “Mặt xuất hiện của xúc xắc có số chấm là ước của 6” là: mặt 1 chấm, mặt 2 chấm, mặt 3 chấm, mặt 6 chấm.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 thế, xác suất của biến cố trên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Có hai kết quả thuận lợi cho biến cố “Mặt xuất hiện của xúc xắc có số chấm là số chia 3 dư 2” là: mặt 2 chấm, mặt 5 chấm.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 thế, xác suất của biến cố trên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664D0-0B8B-DFEB-B7FB-C027EEABB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02" y="1948379"/>
                <a:ext cx="14594018" cy="7222746"/>
              </a:xfrm>
              <a:prstGeom prst="rect">
                <a:avLst/>
              </a:prstGeom>
              <a:blipFill>
                <a:blip r:embed="rId24"/>
                <a:stretch>
                  <a:fillRect l="-1504" r="-1462" b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5979430" y="4569596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5640057" y="8594201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1838457" y="8766211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8B867A-FD90-F91B-8590-46E65E877614}"/>
              </a:ext>
            </a:extLst>
          </p:cNvPr>
          <p:cNvSpPr txBox="1"/>
          <p:nvPr/>
        </p:nvSpPr>
        <p:spPr>
          <a:xfrm>
            <a:off x="2281575" y="1992333"/>
            <a:ext cx="14029727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(SGK – tr.36)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1, 2, 3, …, 51, 52;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1”;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5”.</a:t>
            </a:r>
          </a:p>
        </p:txBody>
      </p:sp>
    </p:spTree>
    <p:extLst>
      <p:ext uri="{BB962C8B-B14F-4D97-AF65-F5344CB8AC3E}">
        <p14:creationId xmlns:p14="http://schemas.microsoft.com/office/powerpoint/2010/main" val="143640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6129057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7360707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8589775"/>
            <a:ext cx="507127" cy="4388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3EE57666-7426-33DD-A57F-E147D0241F28}"/>
              </a:ext>
            </a:extLst>
          </p:cNvPr>
          <p:cNvSpPr/>
          <p:nvPr/>
        </p:nvSpPr>
        <p:spPr>
          <a:xfrm>
            <a:off x="7973185" y="643689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91C7DCD-1AE5-C4B0-26DE-CBBD0AA7B08E}"/>
                  </a:ext>
                </a:extLst>
              </p:cNvPr>
              <p:cNvSpPr txBox="1"/>
              <p:nvPr/>
            </p:nvSpPr>
            <p:spPr>
              <a:xfrm>
                <a:off x="2000022" y="3256213"/>
                <a:ext cx="8190779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hợp gồm các kết quả có thể xảy ra đối với số xuất hiện trên thẻ rút ra là: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={1, 2, 3, …, 51, 52}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phần tử của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 là 52.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91C7DCD-1AE5-C4B0-26DE-CBBD0AA7B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22" y="3256213"/>
                <a:ext cx="8190779" cy="3671583"/>
              </a:xfrm>
              <a:prstGeom prst="rect">
                <a:avLst/>
              </a:prstGeom>
              <a:blipFill>
                <a:blip r:embed="rId22"/>
                <a:stretch>
                  <a:fillRect l="-2604" r="-2679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ác loại thẻ đánh số bàn cafe phổ biến hiện nay - MAYBE">
            <a:extLst>
              <a:ext uri="{FF2B5EF4-FFF2-40B4-BE49-F238E27FC236}">
                <a16:creationId xmlns:a16="http://schemas.microsoft.com/office/drawing/2014/main" id="{DAAE1EA6-F998-D2BF-14CC-F06B0E2A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297" y="2087372"/>
            <a:ext cx="6112256" cy="61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4438" y="400175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340175" y="84921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48624" y="697558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4229277" y="7524599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940558" y="5062715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09AA28-BB72-16AC-2854-168F2AD5EDFB}"/>
                  </a:ext>
                </a:extLst>
              </p:cNvPr>
              <p:cNvSpPr txBox="1"/>
              <p:nvPr/>
            </p:nvSpPr>
            <p:spPr>
              <a:xfrm>
                <a:off x="1751731" y="1696355"/>
                <a:ext cx="10165145" cy="6832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52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17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2, 19, 36.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19.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thuận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“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xuất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17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chia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1”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19.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52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09AA28-BB72-16AC-2854-168F2AD5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731" y="1696355"/>
                <a:ext cx="10165145" cy="6832768"/>
              </a:xfrm>
              <a:prstGeom prst="rect">
                <a:avLst/>
              </a:prstGeom>
              <a:blipFill>
                <a:blip r:embed="rId24"/>
                <a:stretch>
                  <a:fillRect l="-2098" r="-2158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CS 10048 # Vòng Đua Số 19 Ngộ Nghĩnh Vinyl Dán Xe Hơi Chống Nước Xe Decal  Dán Chân Ô Tô Xe Tải Ốp Lưng Phía Sau Cửa Sổ|Miếng Dán Xe Hơi| - AliExpress">
            <a:extLst>
              <a:ext uri="{FF2B5EF4-FFF2-40B4-BE49-F238E27FC236}">
                <a16:creationId xmlns:a16="http://schemas.microsoft.com/office/drawing/2014/main" id="{E1DE1A25-3F82-6B3D-3E68-AED00CBA8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6083" r="9745" b="15296"/>
          <a:stretch/>
        </p:blipFill>
        <p:spPr bwMode="auto">
          <a:xfrm>
            <a:off x="12175841" y="2507701"/>
            <a:ext cx="4701046" cy="471874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024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14378086" y="815212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5980096" y="1706140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2214808" y="613883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704092" y="244711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/>
              <p:nvPr/>
            </p:nvSpPr>
            <p:spPr>
              <a:xfrm>
                <a:off x="3934987" y="2957709"/>
                <a:ext cx="10418026" cy="408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5, 15, 25, 35, 45, 50, 51, 52.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380087-D8A8-8254-A12B-41C73D4F9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87" y="2957709"/>
                <a:ext cx="10418026" cy="4084964"/>
              </a:xfrm>
              <a:prstGeom prst="rect">
                <a:avLst/>
              </a:prstGeom>
              <a:blipFill>
                <a:blip r:embed="rId22"/>
                <a:stretch>
                  <a:fillRect l="-2108" r="-2108" b="-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566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020137" y="1225420"/>
            <a:ext cx="1430677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(SGK – tr.36)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5”;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5”.</a:t>
            </a:r>
          </a:p>
        </p:txBody>
      </p:sp>
      <p:pic>
        <p:nvPicPr>
          <p:cNvPr id="4098" name="Picture 2" descr="Có bao nhiêu số tự nhiên có 2 chữ số mà hai số khác nhau hoàn toàn">
            <a:extLst>
              <a:ext uri="{FF2B5EF4-FFF2-40B4-BE49-F238E27FC236}">
                <a16:creationId xmlns:a16="http://schemas.microsoft.com/office/drawing/2014/main" id="{1503C501-1C4B-DDB9-2486-177F33D8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26" y="5091434"/>
            <a:ext cx="7477947" cy="42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62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2218933" y="1705102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1DCB717-96B4-6DF2-6620-16E15A89626D}"/>
              </a:ext>
            </a:extLst>
          </p:cNvPr>
          <p:cNvSpPr/>
          <p:nvPr/>
        </p:nvSpPr>
        <p:spPr>
          <a:xfrm>
            <a:off x="8385395" y="1539605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C864F1-36BB-C8DC-C81F-7A27C2162F5C}"/>
              </a:ext>
            </a:extLst>
          </p:cNvPr>
          <p:cNvSpPr txBox="1"/>
          <p:nvPr/>
        </p:nvSpPr>
        <p:spPr>
          <a:xfrm>
            <a:off x="3406927" y="3868683"/>
            <a:ext cx="12298565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		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= {10, 11, 12, …, 97, 98, 99}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 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90.</a:t>
            </a:r>
          </a:p>
        </p:txBody>
      </p:sp>
    </p:spTree>
    <p:extLst>
      <p:ext uri="{BB962C8B-B14F-4D97-AF65-F5344CB8AC3E}">
        <p14:creationId xmlns:p14="http://schemas.microsoft.com/office/powerpoint/2010/main" val="1573360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34499">
            <a:off x="16228204" y="546256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99576">
            <a:off x="1347639" y="50905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869965">
            <a:off x="15640057" y="8594201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3743">
            <a:off x="2141082" y="8897183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292469">
            <a:off x="15130600" y="220958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8B867A-FD90-F91B-8590-46E65E877614}"/>
                  </a:ext>
                </a:extLst>
              </p:cNvPr>
              <p:cNvSpPr txBox="1"/>
              <p:nvPr/>
            </p:nvSpPr>
            <p:spPr>
              <a:xfrm>
                <a:off x="3547502" y="1239622"/>
                <a:ext cx="11868256" cy="8201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10, 20, 30, 40, 50, 60, 70, 80, 90.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5”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14, 23, 32, 41, 50.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8B867A-FD90-F91B-8590-46E65E877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502" y="1239622"/>
                <a:ext cx="11868256" cy="8201284"/>
              </a:xfrm>
              <a:prstGeom prst="rect">
                <a:avLst/>
              </a:prstGeom>
              <a:blipFill>
                <a:blip r:embed="rId22"/>
                <a:stretch>
                  <a:fillRect l="-1849" r="-1798" b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006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892298" y="43506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340175" y="8492119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856958" y="517087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64480" y="8033071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495976" y="5128904"/>
            <a:ext cx="626645" cy="6266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583CB9-3683-E82C-7BF3-CE0A2BB65B64}"/>
              </a:ext>
            </a:extLst>
          </p:cNvPr>
          <p:cNvSpPr txBox="1"/>
          <p:nvPr/>
        </p:nvSpPr>
        <p:spPr>
          <a:xfrm>
            <a:off x="2609308" y="1495029"/>
            <a:ext cx="13273674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 (SGK – tr.36)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Kon Tum, Gia Lai,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Đắk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Lắk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Đắk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Tàu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Long An,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Vĩnh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Long,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Vinh, 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Mau;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0025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148663" y="872773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686935" y="4763254"/>
            <a:ext cx="896038" cy="8960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8BE3B3-0AED-D39E-4D74-8AD45D75C013}"/>
              </a:ext>
            </a:extLst>
          </p:cNvPr>
          <p:cNvSpPr txBox="1"/>
          <p:nvPr/>
        </p:nvSpPr>
        <p:spPr>
          <a:xfrm>
            <a:off x="2883669" y="1683888"/>
            <a:ext cx="13188430" cy="736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suất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Long”.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007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829110" y="3043439"/>
            <a:ext cx="15028880" cy="5815977"/>
            <a:chOff x="-81957" y="703892"/>
            <a:chExt cx="20038507" cy="6683526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2376565">
              <a:off x="-81957" y="839789"/>
              <a:ext cx="2522245" cy="651198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264837" flipH="1" flipV="1">
              <a:off x="17434305" y="703892"/>
              <a:ext cx="2522245" cy="651198"/>
            </a:xfrm>
            <a:prstGeom prst="rect">
              <a:avLst/>
            </a:prstGeom>
          </p:spPr>
        </p:pic>
        <p:sp>
          <p:nvSpPr>
            <p:cNvPr id="32" name="AutoShape 32"/>
            <p:cNvSpPr/>
            <p:nvPr/>
          </p:nvSpPr>
          <p:spPr>
            <a:xfrm rot="10800000">
              <a:off x="1340028" y="4099628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15231" y="4990806"/>
            <a:ext cx="994957" cy="861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399836" y="3450892"/>
            <a:ext cx="994957" cy="86109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786795" y="866484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0" y="6463236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660758" y="866484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5006734" y="2562683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400000">
            <a:off x="14203432" y="2549300"/>
            <a:ext cx="853932" cy="739039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2286081" y="7791050"/>
            <a:ext cx="994957" cy="86109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5614855">
            <a:off x="15493544" y="8935064"/>
            <a:ext cx="994957" cy="86109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1A3B4A-107E-A94E-CD26-36093490244D}"/>
              </a:ext>
            </a:extLst>
          </p:cNvPr>
          <p:cNvSpPr txBox="1"/>
          <p:nvPr/>
        </p:nvSpPr>
        <p:spPr>
          <a:xfrm>
            <a:off x="4267200" y="1181100"/>
            <a:ext cx="10178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99B0415-1AE3-D007-BF02-2D26F14B6BA3}"/>
              </a:ext>
            </a:extLst>
          </p:cNvPr>
          <p:cNvSpPr txBox="1"/>
          <p:nvPr/>
        </p:nvSpPr>
        <p:spPr>
          <a:xfrm>
            <a:off x="5205781" y="4572818"/>
            <a:ext cx="8557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E5B658B1-BE5C-10C0-0782-06086EAED70F}"/>
              </a:ext>
            </a:extLst>
          </p:cNvPr>
          <p:cNvSpPr txBox="1"/>
          <p:nvPr/>
        </p:nvSpPr>
        <p:spPr>
          <a:xfrm>
            <a:off x="5180836" y="6918638"/>
            <a:ext cx="7560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66367">
            <a:off x="15860232" y="8713379"/>
            <a:ext cx="2582597" cy="176086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6129057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7360707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24695">
            <a:off x="291191" y="8589775"/>
            <a:ext cx="507127" cy="4388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991245" y="643689"/>
            <a:ext cx="2458952" cy="1605025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3EE57666-7426-33DD-A57F-E147D0241F28}"/>
              </a:ext>
            </a:extLst>
          </p:cNvPr>
          <p:cNvSpPr/>
          <p:nvPr/>
        </p:nvSpPr>
        <p:spPr>
          <a:xfrm>
            <a:off x="8313857" y="612840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FCA97B-9C3E-06F8-921A-AFA2DFA94274}"/>
              </a:ext>
            </a:extLst>
          </p:cNvPr>
          <p:cNvSpPr txBox="1"/>
          <p:nvPr/>
        </p:nvSpPr>
        <p:spPr>
          <a:xfrm>
            <a:off x="2008817" y="2181621"/>
            <a:ext cx="14951711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{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Tum, Gia Lai,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Đắk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Lắk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Đắk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Rịa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Long An,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Long,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Bến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Tre,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Vinh, An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Kiên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Mau}</a:t>
            </a:r>
          </a:p>
          <a:p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 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123422" y="8348365"/>
            <a:ext cx="994957" cy="86109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14855">
            <a:off x="1497756" y="1229610"/>
            <a:ext cx="994957" cy="86109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719782" y="9054710"/>
            <a:ext cx="853932" cy="73903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400000">
            <a:off x="16260776" y="8994363"/>
            <a:ext cx="853932" cy="739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ABD57-F000-3A91-9C87-310A04EE8863}"/>
                  </a:ext>
                </a:extLst>
              </p:cNvPr>
              <p:cNvSpPr txBox="1"/>
              <p:nvPr/>
            </p:nvSpPr>
            <p:spPr>
              <a:xfrm>
                <a:off x="2626346" y="1215683"/>
                <a:ext cx="13684075" cy="8378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Tum, Gia Lai,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Đắk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Lắk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Đắk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Duyên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miền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Phú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Yên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Hòa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ABD57-F000-3A91-9C87-310A04EE8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46" y="1215683"/>
                <a:ext cx="13684075" cy="8378127"/>
              </a:xfrm>
              <a:prstGeom prst="rect">
                <a:avLst/>
              </a:prstGeom>
              <a:blipFill>
                <a:blip r:embed="rId18"/>
                <a:stretch>
                  <a:fillRect l="-1604" r="-1559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903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02675">
            <a:off x="14378086" y="815212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93762">
            <a:off x="15980096" y="1706140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294146">
            <a:off x="2214808" y="613883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83876">
            <a:off x="3639475" y="8179166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59985">
            <a:off x="1704092" y="244711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8BBDDC-C1AB-076B-6143-2E863D1004B3}"/>
                  </a:ext>
                </a:extLst>
              </p:cNvPr>
              <p:cNvSpPr txBox="1"/>
              <p:nvPr/>
            </p:nvSpPr>
            <p:spPr>
              <a:xfrm>
                <a:off x="2492784" y="2922761"/>
                <a:ext cx="13983777" cy="4149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Rịa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Tàu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8BBDDC-C1AB-076B-6143-2E863D100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784" y="2922761"/>
                <a:ext cx="13983777" cy="4149534"/>
              </a:xfrm>
              <a:prstGeom prst="rect">
                <a:avLst/>
              </a:prstGeom>
              <a:blipFill>
                <a:blip r:embed="rId22"/>
                <a:stretch>
                  <a:fillRect l="-1569" r="-1526" b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502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41839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548457" y="5212113"/>
            <a:ext cx="896038" cy="89603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A4F8A-17BB-B299-80FD-5F60323B1854}"/>
                  </a:ext>
                </a:extLst>
              </p:cNvPr>
              <p:cNvSpPr txBox="1"/>
              <p:nvPr/>
            </p:nvSpPr>
            <p:spPr>
              <a:xfrm>
                <a:off x="3220387" y="2120669"/>
                <a:ext cx="12527932" cy="5984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mười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thuận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“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Thành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Cửu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Long”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Long An,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Tiền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Vĩnh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Long,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Tre,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Tháp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Vinh, An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Hậu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Liêu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Trăng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Mau.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suất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A4F8A-17BB-B299-80FD-5F60323B1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87" y="2120669"/>
                <a:ext cx="12527932" cy="5984139"/>
              </a:xfrm>
              <a:prstGeom prst="rect">
                <a:avLst/>
              </a:prstGeom>
              <a:blipFill>
                <a:blip r:embed="rId24"/>
                <a:stretch>
                  <a:fillRect l="-1703" r="-1752" b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56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018629" y="3384045"/>
            <a:ext cx="96192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8276" y="7474775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thực hành và trải nghiệm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-2857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938503">
            <a:off x="1135834" y="1044582"/>
            <a:ext cx="1891684" cy="48839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142805" y="9190063"/>
            <a:ext cx="744588" cy="73440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61043">
            <a:off x="1632180" y="8860394"/>
            <a:ext cx="744588" cy="7344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17CAAD-2B43-2542-3F46-E149DF5D986E}"/>
              </a:ext>
            </a:extLst>
          </p:cNvPr>
          <p:cNvSpPr txBox="1"/>
          <p:nvPr/>
        </p:nvSpPr>
        <p:spPr>
          <a:xfrm>
            <a:off x="2608935" y="1073250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4F22E-3439-B70B-4164-3F96BFD56B4F}"/>
              </a:ext>
            </a:extLst>
          </p:cNvPr>
          <p:cNvSpPr txBox="1"/>
          <p:nvPr/>
        </p:nvSpPr>
        <p:spPr>
          <a:xfrm>
            <a:off x="2356048" y="2133223"/>
            <a:ext cx="14382539" cy="736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 – tr.34)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2016, 2017, 2018, 2019, 2020.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Kim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257657" y="332049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1707973" y="8492118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4991525" y="1142305"/>
            <a:ext cx="1810087" cy="1566548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06308" y="5193049"/>
            <a:ext cx="626645" cy="626645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551815" y="7845370"/>
            <a:ext cx="1756269" cy="1756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9BCB81-D90C-F62A-5582-FC61C36DD6B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9" t="5134" r="3094" b="4736"/>
          <a:stretch/>
        </p:blipFill>
        <p:spPr>
          <a:xfrm>
            <a:off x="4110644" y="719877"/>
            <a:ext cx="10331926" cy="8785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505853">
            <a:off x="-38190" y="332049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306237">
            <a:off x="763308" y="8768393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3062654">
            <a:off x="15019513" y="553829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4340014">
            <a:off x="15931403" y="8253227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459985">
            <a:off x="1649507" y="5174985"/>
            <a:ext cx="626645" cy="6266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E08796-E17E-D556-0E54-16ED15BD11F0}"/>
              </a:ext>
            </a:extLst>
          </p:cNvPr>
          <p:cNvSpPr txBox="1"/>
          <p:nvPr/>
        </p:nvSpPr>
        <p:spPr>
          <a:xfrm>
            <a:off x="2081214" y="624953"/>
            <a:ext cx="924204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62D876A6-3407-AA8B-97E8-840E1D714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28777"/>
              </p:ext>
            </p:extLst>
          </p:nvPr>
        </p:nvGraphicFramePr>
        <p:xfrm>
          <a:off x="2140908" y="1745264"/>
          <a:ext cx="14262528" cy="7876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3091">
                  <a:extLst>
                    <a:ext uri="{9D8B030D-6E8A-4147-A177-3AD203B41FA5}">
                      <a16:colId xmlns:a16="http://schemas.microsoft.com/office/drawing/2014/main" val="27925577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7463891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7467406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6977479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16254998"/>
                    </a:ext>
                  </a:extLst>
                </a:gridCol>
                <a:gridCol w="1544437">
                  <a:extLst>
                    <a:ext uri="{9D8B030D-6E8A-4147-A177-3AD203B41FA5}">
                      <a16:colId xmlns:a16="http://schemas.microsoft.com/office/drawing/2014/main" val="1473650444"/>
                    </a:ext>
                  </a:extLst>
                </a:gridCol>
              </a:tblGrid>
              <a:tr h="132373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76561"/>
                  </a:ext>
                </a:extLst>
              </a:tr>
              <a:tr h="13237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Mỹ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374009"/>
                  </a:ext>
                </a:extLst>
              </a:tr>
              <a:tr h="13237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Mỹ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8990952"/>
                  </a:ext>
                </a:extLst>
              </a:tr>
              <a:tr h="2647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Dương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ngạch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khẩu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30698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468371" y="2425901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08394">
            <a:off x="16173485" y="878533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/>
              <p:nvPr/>
            </p:nvSpPr>
            <p:spPr>
              <a:xfrm>
                <a:off x="2358590" y="2686149"/>
                <a:ext cx="13978689" cy="5522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Tỉ số phần trăm kim ngạch xuất khẩu hàng hóa năm 2020 và kim ngạch xuất khẩu hàng hóa năm 2016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27,755.100</m:t>
                          </m:r>
                        </m:num>
                        <m:den>
                          <m:r>
                            <a:rPr lang="fr-FR" sz="4000" i="1">
                              <a:latin typeface="Cambria Math" panose="02040503050406030204" pitchFamily="18" charset="0"/>
                            </a:rPr>
                            <m:t>19,257</m:t>
                          </m:r>
                        </m:den>
                      </m:f>
                      <m:r>
                        <a:rPr lang="fr-FR" sz="4000" i="1">
                          <a:latin typeface="Cambria Math" panose="02040503050406030204" pitchFamily="18" charset="0"/>
                        </a:rPr>
                        <m:t>%=144,129%=144,13%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144,13%</m:t>
                    </m:r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37867E-3835-D8C9-A3CB-A0C5C78C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590" y="2686149"/>
                <a:ext cx="13978689" cy="5522794"/>
              </a:xfrm>
              <a:prstGeom prst="rect">
                <a:avLst/>
              </a:prstGeom>
              <a:blipFill>
                <a:blip r:embed="rId18"/>
                <a:stretch>
                  <a:fillRect l="-1570" r="-1526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E8BD7D35-CB49-7C27-F339-AACEF259F275}"/>
              </a:ext>
            </a:extLst>
          </p:cNvPr>
          <p:cNvSpPr/>
          <p:nvPr/>
        </p:nvSpPr>
        <p:spPr>
          <a:xfrm>
            <a:off x="7953457" y="1030217"/>
            <a:ext cx="2341630" cy="1318905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0324">
            <a:off x="7382988" y="221091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02675">
            <a:off x="15370392" y="8071376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93762">
            <a:off x="16585615" y="3078968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772170">
            <a:off x="14017668" y="323287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6294146">
            <a:off x="1951071" y="654244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483876">
            <a:off x="2556792" y="8594108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6459985">
            <a:off x="1686935" y="4763254"/>
            <a:ext cx="896038" cy="896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/>
              <p:nvPr/>
            </p:nvSpPr>
            <p:spPr>
              <a:xfrm>
                <a:off x="2475627" y="2117755"/>
                <a:ext cx="14018092" cy="644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2020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latin typeface="Cambria Math" panose="02040503050406030204" pitchFamily="18" charset="0"/>
                        </a:rPr>
                        <m:t>19,257+21,908+24,032+25,287+27,755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</a:rPr>
                      <m:t>=118,239 </m:t>
                    </m:r>
                  </m:oMath>
                </a14:m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la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2016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2020,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ngạch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khẩu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hóa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/>
                  <a:t>		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</a:rPr>
                      <m:t>118,239:5=23,6478 </m:t>
                    </m:r>
                  </m:oMath>
                </a14:m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 la </a:t>
                </a:r>
                <a:r>
                  <a:rPr lang="fr-FR" sz="400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fr-FR" sz="40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8BE3B3-0AED-D39E-4D74-8AD45D75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27" y="2117755"/>
                <a:ext cx="14018092" cy="6441572"/>
              </a:xfrm>
              <a:prstGeom prst="rect">
                <a:avLst/>
              </a:prstGeom>
              <a:blipFill>
                <a:blip r:embed="rId24"/>
                <a:stretch>
                  <a:fillRect l="-1522" r="-1565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2886</Words>
  <PresentationFormat>Custom</PresentationFormat>
  <Paragraphs>210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Cambria Math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2022-10-29T01:11:51Z</dcterms:modified>
  <dc:identifier>DAFNlNsXVmE</dc:identifier>
</cp:coreProperties>
</file>