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Anaheim" panose="020B0604020202020204" charset="0"/>
      <p:regular r:id="rId47"/>
    </p:embeddedFont>
    <p:embeddedFont>
      <p:font typeface="Annie Use Your Telescope" panose="020B0604020202020204"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Cambria Math" panose="02040503050406030204" pitchFamily="18" charset="0"/>
      <p:regular r:id="rId55"/>
    </p:embeddedFont>
    <p:embeddedFont>
      <p:font typeface="Exo" panose="020B0604020202020204" charset="0"/>
      <p:regular r:id="rId56"/>
      <p:bold r:id="rId57"/>
      <p:italic r:id="rId58"/>
      <p:boldItalic r:id="rId59"/>
    </p:embeddedFont>
    <p:embeddedFont>
      <p:font typeface="Lato" panose="020F0502020204030203"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oppins Medium" panose="00000600000000000000" pitchFamily="2" charset="0"/>
      <p:regular r:id="rId68"/>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85" d="100"/>
          <a:sy n="85" d="100"/>
        </p:scale>
        <p:origin x="60"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31/10/2022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059827615"/>
              </p:ext>
            </p:extLst>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m:t> 03456789</m:t>
                      </m:r>
                    </m:oMath>
                  </m:oMathPara>
                </a14:m>
                <a:endParaRPr lang="vi-VN" sz="18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1930146"/>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03456789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389216" y="43031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389216" y="4303185"/>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182949"/>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a:latin typeface="Arial" panose="020B0604020202020204" pitchFamily="34" charset="0"/>
                          <a:cs typeface="Arial" panose="020B0604020202020204" pitchFamily="34" charset="0"/>
                        </a:rPr>
                        <m:t>ngh</m:t>
                      </m:r>
                      <m:r>
                        <m:rPr>
                          <m:nor/>
                        </m:rPr>
                        <a:rPr lang="en-US" sz="1800">
                          <a:latin typeface="Arial" panose="020B0604020202020204" pitchFamily="34" charset="0"/>
                          <a:cs typeface="Arial" panose="020B0604020202020204" pitchFamily="34" charset="0"/>
                        </a:rPr>
                        <m:t>ì</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tri</m:t>
                      </m:r>
                      <m:r>
                        <m:rPr>
                          <m:nor/>
                        </m:rPr>
                        <a:rPr lang="en-US" sz="1600" b="0" i="0" smtClean="0">
                          <a:latin typeface="Arial" panose="020B0604020202020204" pitchFamily="34" charset="0"/>
                          <a:cs typeface="Arial" panose="020B0604020202020204" pitchFamily="34" charset="0"/>
                        </a:rPr>
                        <m:t>ệ</m:t>
                      </m:r>
                      <m:r>
                        <m:rPr>
                          <m:nor/>
                        </m:rPr>
                        <a:rPr lang="en-US" sz="1600" b="0" i="0" smtClean="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3961266871"/>
              </p:ext>
            </p:extLst>
          </p:nvPr>
        </p:nvGraphicFramePr>
        <p:xfrm>
          <a:off x="1576235" y="606713"/>
          <a:ext cx="5657849" cy="2906821"/>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dãy</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mn-lt"/>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m:t>30+10=40</m:t>
                    </m:r>
                  </m:oMath>
                </a14:m>
                <a:endParaRPr lang="en-US" sz="1800" dirty="0"/>
              </a:p>
            </p:txBody>
          </p:sp>
        </mc:Choice>
        <mc:Fallback>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m:t>25+20=45&gt; 40</m:t>
                    </m:r>
                  </m:oMath>
                </a14:m>
                <a:endParaRPr lang="en-US" sz="1800" dirty="0"/>
              </a:p>
            </p:txBody>
          </p:sp>
        </mc:Choice>
        <mc:Fallback>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2797996438"/>
              </p:ext>
            </p:extLst>
          </p:nvPr>
        </p:nvGraphicFramePr>
        <p:xfrm>
          <a:off x="1027289" y="1933222"/>
          <a:ext cx="7089421" cy="2681988"/>
        </p:xfrm>
        <a:graphic>
          <a:graphicData uri="http://schemas.openxmlformats.org/drawingml/2006/table">
            <a:tbl>
              <a:tblPr firstRow="1" firstCol="1" bandRow="1">
                <a:tableStyleId>{927730EF-A3B0-4A82-A240-625CBB8EAADA}</a:tableStyleId>
              </a:tblPr>
              <a:tblGrid>
                <a:gridCol w="2782772">
                  <a:extLst>
                    <a:ext uri="{9D8B030D-6E8A-4147-A177-3AD203B41FA5}">
                      <a16:colId xmlns:a16="http://schemas.microsoft.com/office/drawing/2014/main" val="1015349024"/>
                    </a:ext>
                  </a:extLst>
                </a:gridCol>
                <a:gridCol w="861015">
                  <a:extLst>
                    <a:ext uri="{9D8B030D-6E8A-4147-A177-3AD203B41FA5}">
                      <a16:colId xmlns:a16="http://schemas.microsoft.com/office/drawing/2014/main" val="4111330373"/>
                    </a:ext>
                  </a:extLst>
                </a:gridCol>
                <a:gridCol w="861015">
                  <a:extLst>
                    <a:ext uri="{9D8B030D-6E8A-4147-A177-3AD203B41FA5}">
                      <a16:colId xmlns:a16="http://schemas.microsoft.com/office/drawing/2014/main" val="532065800"/>
                    </a:ext>
                  </a:extLst>
                </a:gridCol>
                <a:gridCol w="861802">
                  <a:extLst>
                    <a:ext uri="{9D8B030D-6E8A-4147-A177-3AD203B41FA5}">
                      <a16:colId xmlns:a16="http://schemas.microsoft.com/office/drawing/2014/main" val="1118301475"/>
                    </a:ext>
                  </a:extLst>
                </a:gridCol>
                <a:gridCol w="861015">
                  <a:extLst>
                    <a:ext uri="{9D8B030D-6E8A-4147-A177-3AD203B41FA5}">
                      <a16:colId xmlns:a16="http://schemas.microsoft.com/office/drawing/2014/main" val="2880388694"/>
                    </a:ext>
                  </a:extLst>
                </a:gridCol>
                <a:gridCol w="861802">
                  <a:extLst>
                    <a:ext uri="{9D8B030D-6E8A-4147-A177-3AD203B41FA5}">
                      <a16:colId xmlns:a16="http://schemas.microsoft.com/office/drawing/2014/main" val="3411007747"/>
                    </a:ext>
                  </a:extLst>
                </a:gridCol>
              </a:tblGrid>
              <a:tr h="219340">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468739">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251902" y="7331"/>
            <a:ext cx="3196173" cy="1801213"/>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282221" y="1255889"/>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952514" y="2526285"/>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776603" y="2526285"/>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713581" y="2526285"/>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593412" y="2526285"/>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405158" y="252628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900134" y="3349599"/>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776603" y="3326247"/>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713581" y="3324698"/>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593412" y="3321600"/>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433731" y="3274216"/>
            <a:ext cx="575734" cy="369332"/>
          </a:xfrm>
          <a:prstGeom prst="rect">
            <a:avLst/>
          </a:prstGeom>
          <a:solidFill>
            <a:schemeClr val="bg1"/>
          </a:solidFill>
        </p:spPr>
        <p:txBody>
          <a:bodyPr wrap="square" rtlCol="0">
            <a:spAutoFit/>
          </a:bodyPr>
          <a:lstStyle/>
          <a:p>
            <a:pPr algn="ctr"/>
            <a:r>
              <a:rPr lang="en-US" sz="1800" dirty="0"/>
              <a:t>70</a:t>
            </a:r>
          </a:p>
        </p:txBody>
      </p:sp>
      <p:sp>
        <p:nvSpPr>
          <p:cNvPr id="19" name="TextBox 18">
            <a:extLst>
              <a:ext uri="{FF2B5EF4-FFF2-40B4-BE49-F238E27FC236}">
                <a16:creationId xmlns:a16="http://schemas.microsoft.com/office/drawing/2014/main" id="{0CD22C6B-5E0B-4E20-AD89-FBA91440C71D}"/>
              </a:ext>
            </a:extLst>
          </p:cNvPr>
          <p:cNvSpPr txBox="1"/>
          <p:nvPr/>
        </p:nvSpPr>
        <p:spPr>
          <a:xfrm>
            <a:off x="3879845" y="3996411"/>
            <a:ext cx="721071" cy="369332"/>
          </a:xfrm>
          <a:prstGeom prst="rect">
            <a:avLst/>
          </a:prstGeom>
          <a:solidFill>
            <a:schemeClr val="bg1"/>
          </a:solidFill>
        </p:spPr>
        <p:txBody>
          <a:bodyPr wrap="square" rtlCol="0">
            <a:spAutoFit/>
          </a:bodyPr>
          <a:lstStyle/>
          <a:p>
            <a:pPr algn="ctr"/>
            <a:r>
              <a:rPr lang="en-US" sz="1800" dirty="0"/>
              <a:t>1,15</a:t>
            </a:r>
          </a:p>
        </p:txBody>
      </p:sp>
      <p:sp>
        <p:nvSpPr>
          <p:cNvPr id="20" name="TextBox 19">
            <a:extLst>
              <a:ext uri="{FF2B5EF4-FFF2-40B4-BE49-F238E27FC236}">
                <a16:creationId xmlns:a16="http://schemas.microsoft.com/office/drawing/2014/main" id="{D59708B8-9ECD-4B0E-B99F-B270B0C6058F}"/>
              </a:ext>
            </a:extLst>
          </p:cNvPr>
          <p:cNvSpPr txBox="1"/>
          <p:nvPr/>
        </p:nvSpPr>
        <p:spPr>
          <a:xfrm>
            <a:off x="4703934" y="3996411"/>
            <a:ext cx="721071" cy="369332"/>
          </a:xfrm>
          <a:prstGeom prst="rect">
            <a:avLst/>
          </a:prstGeom>
          <a:solidFill>
            <a:schemeClr val="bg1"/>
          </a:solidFill>
        </p:spPr>
        <p:txBody>
          <a:bodyPr wrap="square" rtlCol="0">
            <a:spAutoFit/>
          </a:bodyPr>
          <a:lstStyle/>
          <a:p>
            <a:pPr algn="ctr"/>
            <a:r>
              <a:rPr lang="en-US" sz="1800" dirty="0"/>
              <a:t>1,19</a:t>
            </a:r>
          </a:p>
        </p:txBody>
      </p:sp>
      <p:sp>
        <p:nvSpPr>
          <p:cNvPr id="21" name="TextBox 20">
            <a:extLst>
              <a:ext uri="{FF2B5EF4-FFF2-40B4-BE49-F238E27FC236}">
                <a16:creationId xmlns:a16="http://schemas.microsoft.com/office/drawing/2014/main" id="{AE12F81C-8B72-45F3-98A7-0859B78395C5}"/>
              </a:ext>
            </a:extLst>
          </p:cNvPr>
          <p:cNvSpPr txBox="1"/>
          <p:nvPr/>
        </p:nvSpPr>
        <p:spPr>
          <a:xfrm>
            <a:off x="5623986" y="4010119"/>
            <a:ext cx="721071" cy="369332"/>
          </a:xfrm>
          <a:prstGeom prst="rect">
            <a:avLst/>
          </a:prstGeom>
          <a:solidFill>
            <a:schemeClr val="bg1"/>
          </a:solidFill>
        </p:spPr>
        <p:txBody>
          <a:bodyPr wrap="square" rtlCol="0">
            <a:spAutoFit/>
          </a:bodyPr>
          <a:lstStyle/>
          <a:p>
            <a:pPr algn="ctr"/>
            <a:r>
              <a:rPr lang="en-US" sz="1800" dirty="0"/>
              <a:t>1,27</a:t>
            </a:r>
          </a:p>
        </p:txBody>
      </p:sp>
      <p:sp>
        <p:nvSpPr>
          <p:cNvPr id="22" name="TextBox 21">
            <a:extLst>
              <a:ext uri="{FF2B5EF4-FFF2-40B4-BE49-F238E27FC236}">
                <a16:creationId xmlns:a16="http://schemas.microsoft.com/office/drawing/2014/main" id="{ECFBC3E7-D275-4B94-906F-2EF66226A220}"/>
              </a:ext>
            </a:extLst>
          </p:cNvPr>
          <p:cNvSpPr txBox="1"/>
          <p:nvPr/>
        </p:nvSpPr>
        <p:spPr>
          <a:xfrm>
            <a:off x="6448075" y="3996411"/>
            <a:ext cx="721071" cy="369332"/>
          </a:xfrm>
          <a:prstGeom prst="rect">
            <a:avLst/>
          </a:prstGeom>
          <a:solidFill>
            <a:schemeClr val="bg1"/>
          </a:solidFill>
        </p:spPr>
        <p:txBody>
          <a:bodyPr wrap="square" rtlCol="0">
            <a:spAutoFit/>
          </a:bodyPr>
          <a:lstStyle/>
          <a:p>
            <a:pPr algn="ctr"/>
            <a:r>
              <a:rPr lang="en-US" sz="1800" dirty="0"/>
              <a:t>1,29</a:t>
            </a:r>
          </a:p>
        </p:txBody>
      </p:sp>
      <p:sp>
        <p:nvSpPr>
          <p:cNvPr id="23" name="TextBox 22">
            <a:extLst>
              <a:ext uri="{FF2B5EF4-FFF2-40B4-BE49-F238E27FC236}">
                <a16:creationId xmlns:a16="http://schemas.microsoft.com/office/drawing/2014/main" id="{558BEF87-5EE2-42D0-83B3-CAC4F58DBF89}"/>
              </a:ext>
            </a:extLst>
          </p:cNvPr>
          <p:cNvSpPr txBox="1"/>
          <p:nvPr/>
        </p:nvSpPr>
        <p:spPr>
          <a:xfrm>
            <a:off x="7332489" y="3990263"/>
            <a:ext cx="721071" cy="369332"/>
          </a:xfrm>
          <a:prstGeom prst="rect">
            <a:avLst/>
          </a:prstGeom>
          <a:solidFill>
            <a:schemeClr val="bg1"/>
          </a:solidFill>
        </p:spPr>
        <p:txBody>
          <a:bodyPr wrap="square" rtlCol="0">
            <a:spAutoFit/>
          </a:bodyPr>
          <a:lstStyle/>
          <a:p>
            <a:pPr algn="ctr"/>
            <a:r>
              <a:rPr lang="en-US" sz="1800" dirty="0"/>
              <a:t>1,37</a:t>
            </a:r>
          </a:p>
        </p:txBody>
      </p:sp>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A7436675-61FD-40C7-901F-7ADF5D4D8FB7}"/>
                  </a:ext>
                </a:extLst>
              </p:cNvPr>
              <p:cNvSpPr/>
              <p:nvPr/>
            </p:nvSpPr>
            <p:spPr>
              <a:xfrm>
                <a:off x="204602" y="4706310"/>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04602" y="4706310"/>
                <a:ext cx="8861779" cy="361244"/>
              </a:xfrm>
              <a:prstGeom prst="rect">
                <a:avLst/>
              </a:prstGeom>
              <a:blipFill>
                <a:blip r:embed="rId3"/>
                <a:stretch>
                  <a:fillRect l="-619" t="-3390" b="-3559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mc:Choice xmlns:p15="http://schemas.microsoft.com/office/powerpoint/2012/main" Requires="p15">
      <p:transition spd="med">
        <p15:prstTrans prst="airplan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3055</Words>
  <PresentationFormat>On-screen Show (16:9)</PresentationFormat>
  <Paragraphs>399</Paragraphs>
  <Slides>43</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Calibri Light</vt:lpstr>
      <vt:lpstr>Annie Use Your Telescope</vt:lpstr>
      <vt:lpstr>Poppins Medium</vt:lpstr>
      <vt:lpstr>Cambria Math</vt:lpstr>
      <vt:lpstr>Anaheim</vt:lpstr>
      <vt:lpstr>Wingdings</vt:lpstr>
      <vt:lpstr>Exo</vt:lpstr>
      <vt:lpstr>Open Sans</vt:lpstr>
      <vt:lpstr>Calibri</vt:lpstr>
      <vt:lpstr>RocknRoll One</vt:lpstr>
      <vt:lpstr>Lato</vt:lpstr>
      <vt:lpstr>Arial</vt:lpstr>
      <vt:lpstr>Times New Roman</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2022-10-31T23:01:21Z</dcterms:modified>
</cp:coreProperties>
</file>