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</p:sldMasterIdLst>
  <p:notesMasterIdLst>
    <p:notesMasterId r:id="rId46"/>
  </p:notesMasterIdLst>
  <p:sldIdLst>
    <p:sldId id="256" r:id="rId4"/>
    <p:sldId id="310" r:id="rId5"/>
    <p:sldId id="266" r:id="rId6"/>
    <p:sldId id="281" r:id="rId7"/>
    <p:sldId id="267" r:id="rId8"/>
    <p:sldId id="305" r:id="rId9"/>
    <p:sldId id="306" r:id="rId10"/>
    <p:sldId id="269" r:id="rId11"/>
    <p:sldId id="320" r:id="rId12"/>
    <p:sldId id="309" r:id="rId13"/>
    <p:sldId id="321" r:id="rId14"/>
    <p:sldId id="259" r:id="rId15"/>
    <p:sldId id="258" r:id="rId16"/>
    <p:sldId id="260" r:id="rId17"/>
    <p:sldId id="263" r:id="rId18"/>
    <p:sldId id="322" r:id="rId19"/>
    <p:sldId id="265" r:id="rId20"/>
    <p:sldId id="324" r:id="rId21"/>
    <p:sldId id="323" r:id="rId22"/>
    <p:sldId id="294" r:id="rId23"/>
    <p:sldId id="325" r:id="rId24"/>
    <p:sldId id="317" r:id="rId25"/>
    <p:sldId id="327" r:id="rId26"/>
    <p:sldId id="328" r:id="rId27"/>
    <p:sldId id="326" r:id="rId28"/>
    <p:sldId id="329" r:id="rId29"/>
    <p:sldId id="318" r:id="rId30"/>
    <p:sldId id="330" r:id="rId31"/>
    <p:sldId id="331" r:id="rId32"/>
    <p:sldId id="332" r:id="rId33"/>
    <p:sldId id="312" r:id="rId34"/>
    <p:sldId id="333" r:id="rId35"/>
    <p:sldId id="334" r:id="rId36"/>
    <p:sldId id="336" r:id="rId37"/>
    <p:sldId id="335" r:id="rId38"/>
    <p:sldId id="337" r:id="rId39"/>
    <p:sldId id="338" r:id="rId40"/>
    <p:sldId id="313" r:id="rId41"/>
    <p:sldId id="340" r:id="rId42"/>
    <p:sldId id="339" r:id="rId43"/>
    <p:sldId id="264" r:id="rId44"/>
    <p:sldId id="261" r:id="rId45"/>
  </p:sldIdLst>
  <p:sldSz cx="18288000" cy="10287000"/>
  <p:notesSz cx="6858000" cy="9144000"/>
  <p:embeddedFontLst>
    <p:embeddedFont>
      <p:font typeface="Cambria Math" panose="02040503050406030204" pitchFamily="18" charset="0"/>
      <p:regular r:id="rId47"/>
    </p:embeddedFont>
    <p:embeddedFont>
      <p:font typeface="Anton" panose="020B0604020202020204" charset="0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2952" autoAdjust="0"/>
  </p:normalViewPr>
  <p:slideViewPr>
    <p:cSldViewPr>
      <p:cViewPr varScale="1">
        <p:scale>
          <a:sx n="38" d="100"/>
          <a:sy n="38" d="100"/>
        </p:scale>
        <p:origin x="42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EDF2-19B2-49A8-8CFA-940DE9BCA7D0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7274-2722-4ED5-82D1-3F365BFF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5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92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07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9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73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24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8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3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6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9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1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4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5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0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39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475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FD6E-7B7E-3A02-20CE-F0B5F1450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0E792-B9A6-E743-AD06-10C451027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505B6-3D0C-985F-269F-DDEEE1DF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4119-5F02-4D13-A9A7-02B4A66B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1927-2C93-871F-25F6-45A64F2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72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82DB-CF5E-5F22-1E59-C033B082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2B1F-5627-0101-AACE-8A8FBAE05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12CF6-3631-0B3B-1BE4-11A99F39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7C37-AC45-F81D-B945-36B27CFE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69892-EE81-695C-5149-EE01F920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7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CCE2-D60E-BE5C-D2E5-80BABD25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E9EBD-987F-FFD1-2924-96FDBE7E4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25E0-2D14-4F6C-DFEE-7BA50118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2CE5-0C83-7BAA-6C44-FAC44193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F96F5-09E5-EF97-F031-B06D1CB1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93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C219-A7A8-0570-5EA2-F8964231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50037-A812-B974-98AF-F01A3C958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B7793-3D3B-E804-D7AF-94E7AE202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156FE-68DB-39A9-83E9-DA3565EE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372F7-B39B-8696-47B1-9F4F74F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BB8FA-2F29-F7B3-B8DC-38D3CC5E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64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141A-0652-6467-CD34-211D12FA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5E045-4DA6-788D-8F7D-6D6CF9FF1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6A689-5664-455E-BF33-02D5C1455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DB1C1-6C56-1F62-5A71-71CD283B6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ABB93-A5DA-3611-9091-F25BD315D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203AB-1F80-2043-2C53-F5F367AF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94692-61D7-2E62-DCFE-A2A782C3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B3D51-FA71-6F22-1E31-4695B78E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8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CEDE-C796-BD5D-4253-C3C5D24D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8FAD0-25D8-1C11-04DF-B91ECF3A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5CEE7-16C0-BF48-2449-905A6E2C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4C943-9D0A-D161-834F-2872E01B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C73DD-540B-03F6-8336-C781E1EA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62019-D103-DEA5-07C1-A0B21DDE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B120B-5EFE-4339-F076-DC2AFB2E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63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CB87-FCEB-E931-C07B-6354D1DF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95AA-563B-2855-6C3F-BACA2ED0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F295B-B33B-817E-97A6-0509A3FFA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2E03E-8265-60D1-688E-123A1316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3EF68-0A37-5DB3-52F1-47CAEBCA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33D50-C688-CBD8-D410-A0651BC7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81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1321-43B7-51F5-7D72-5B33445F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E07B9-2883-CFC7-6BC3-C51D78557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3B529-8F8E-457E-20BD-8F6E32BBE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F2238-C963-0248-2223-B8422E1D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A0F7-047F-C77D-212E-FA4D7E8E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55ABD-32B3-3650-8E51-0F5C529E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55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4D5F-F88F-4EFD-A2B4-8E900DDD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D6E48-0F40-1928-7F22-5B25827D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43EA-FF3C-6500-E962-1CF74E75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2650-7F61-BC74-C173-EB1E6451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A09B-DB82-5ED7-F6CD-C508F2FF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73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2C557-27BC-A705-2C75-AA24EFFD2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D87DC-4EDB-74A9-117A-9809D48B1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962E-9920-00C5-5051-8A24FC8D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3DF1-3736-711A-1B44-4FE24568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5DE0A-B592-F86F-2BD3-65F92606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3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D24FF-E3A2-C019-2C23-5B215D6B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5E83A-87D1-8F4D-2918-83B58BDBF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3A142-D17D-C2A5-A026-02BD82C6F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16/12/2022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E205-1B69-944E-32A0-A2AC914C9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77CF-3B33-ACB5-8B2E-210B4CE5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7.png"/><Relationship Id="rId25" Type="http://schemas.openxmlformats.org/officeDocument/2006/relationships/image" Target="../media/image38.png"/><Relationship Id="rId2" Type="http://schemas.openxmlformats.org/officeDocument/2006/relationships/image" Target="../media/image36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5.xml"/><Relationship Id="rId24" Type="http://schemas.openxmlformats.org/officeDocument/2006/relationships/image" Target="../media/image6.svg"/><Relationship Id="rId23" Type="http://schemas.openxmlformats.org/officeDocument/2006/relationships/image" Target="../media/image7.png"/><Relationship Id="rId19" Type="http://schemas.openxmlformats.org/officeDocument/2006/relationships/image" Target="NULL"/><Relationship Id="rId22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7.png"/><Relationship Id="rId25" Type="http://schemas.openxmlformats.org/officeDocument/2006/relationships/image" Target="../media/image38.png"/><Relationship Id="rId2" Type="http://schemas.openxmlformats.org/officeDocument/2006/relationships/image" Target="../media/image36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25.xml"/><Relationship Id="rId24" Type="http://schemas.openxmlformats.org/officeDocument/2006/relationships/image" Target="../media/image6.svg"/><Relationship Id="rId23" Type="http://schemas.openxmlformats.org/officeDocument/2006/relationships/image" Target="../media/image7.png"/><Relationship Id="rId19" Type="http://schemas.openxmlformats.org/officeDocument/2006/relationships/image" Target="NULL"/><Relationship Id="rId22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3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sv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42" Type="http://schemas.openxmlformats.org/officeDocument/2006/relationships/image" Target="NULL"/><Relationship Id="rId7" Type="http://schemas.openxmlformats.org/officeDocument/2006/relationships/image" Target="../media/image2.svg"/><Relationship Id="rId12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52.png"/><Relationship Id="rId9" Type="http://schemas.openxmlformats.org/officeDocument/2006/relationships/image" Target="../media/image3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42" Type="http://schemas.openxmlformats.org/officeDocument/2006/relationships/image" Target="NULL"/><Relationship Id="rId7" Type="http://schemas.openxmlformats.org/officeDocument/2006/relationships/image" Target="../media/image2.svg"/><Relationship Id="rId12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52.png"/><Relationship Id="rId9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svg"/><Relationship Id="rId7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3" Type="http://schemas.openxmlformats.org/officeDocument/2006/relationships/image" Target="../media/image52.sv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.svg"/><Relationship Id="rId7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63.png"/><Relationship Id="rId10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0" Type="http://schemas.openxmlformats.org/officeDocument/2006/relationships/image" Target="../media/image64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8.png"/><Relationship Id="rId10" Type="http://schemas.openxmlformats.org/officeDocument/2006/relationships/image" Target="../media/image67.png"/><Relationship Id="rId4" Type="http://schemas.openxmlformats.org/officeDocument/2006/relationships/image" Target="../media/image65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9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0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1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72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10" Type="http://schemas.openxmlformats.org/officeDocument/2006/relationships/image" Target="../media/image40.png"/><Relationship Id="rId9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7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2.svg"/><Relationship Id="rId10" Type="http://schemas.openxmlformats.org/officeDocument/2006/relationships/image" Target="../media/image76.png"/><Relationship Id="rId4" Type="http://schemas.openxmlformats.org/officeDocument/2006/relationships/image" Target="../media/image5.png"/><Relationship Id="rId9" Type="http://schemas.openxmlformats.org/officeDocument/2006/relationships/image" Target="../media/image15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50.sv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png"/><Relationship Id="rId14" Type="http://schemas.openxmlformats.org/officeDocument/2006/relationships/image" Target="../media/image3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12" Type="http://schemas.openxmlformats.org/officeDocument/2006/relationships/image" Target="../media/image8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81.png"/><Relationship Id="rId5" Type="http://schemas.openxmlformats.org/officeDocument/2006/relationships/image" Target="../media/image2.svg"/><Relationship Id="rId10" Type="http://schemas.openxmlformats.org/officeDocument/2006/relationships/image" Target="../media/image80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5.png"/><Relationship Id="rId7" Type="http://schemas.openxmlformats.org/officeDocument/2006/relationships/image" Target="../media/image18.svg"/><Relationship Id="rId12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83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86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89.png"/><Relationship Id="rId7" Type="http://schemas.openxmlformats.org/officeDocument/2006/relationships/image" Target="../media/image18.svg"/><Relationship Id="rId12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87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90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9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92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18.svg"/><Relationship Id="rId12" Type="http://schemas.openxmlformats.org/officeDocument/2006/relationships/image" Target="../media/image9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92.png"/><Relationship Id="rId5" Type="http://schemas.openxmlformats.org/officeDocument/2006/relationships/image" Target="../media/image2.svg"/><Relationship Id="rId10" Type="http://schemas.openxmlformats.org/officeDocument/2006/relationships/image" Target="../media/image81.png"/><Relationship Id="rId9" Type="http://schemas.openxmlformats.org/officeDocument/2006/relationships/image" Target="../media/image12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0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0" Type="http://schemas.openxmlformats.org/officeDocument/2006/relationships/image" Target="../media/image97.png"/><Relationship Id="rId4" Type="http://schemas.openxmlformats.org/officeDocument/2006/relationships/image" Target="../media/image10.png"/><Relationship Id="rId9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image" Target="../media/image30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0.sv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8" Type="http://schemas.openxmlformats.org/officeDocument/2006/relationships/image" Target="NULL"/><Relationship Id="rId9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26.png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3.xml"/><Relationship Id="rId4" Type="http://schemas.openxmlformats.org/officeDocument/2006/relationships/audio" Target="../media/media2.mp3"/><Relationship Id="rId9" Type="http://schemas.openxmlformats.org/officeDocument/2006/relationships/image" Target="../media/image18.png"/><Relationship Id="rId14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50.sv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9.png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Relationship Id="rId1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5.png"/><Relationship Id="rId4" Type="http://schemas.openxmlformats.org/officeDocument/2006/relationships/audio" Target="../media/media2.mp3"/><Relationship Id="rId14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24600" y="2351748"/>
            <a:ext cx="6110056" cy="6110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62400" y="2318130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20737175">
            <a:off x="-492318" y="750606"/>
            <a:ext cx="3048326" cy="933037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814739">
            <a:off x="818222" y="8648765"/>
            <a:ext cx="1299231" cy="193181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5011400" y="-4305300"/>
            <a:ext cx="4987570" cy="59894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7283" y="2047566"/>
            <a:ext cx="158999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góc trong một tam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giác.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 giữa góc và cạnh đối diện trong tam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 đẳng thức tam giác.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bằng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nhau.</a:t>
            </a:r>
            <a:endParaRPr lang="en-US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hợp bằng nhau của hai tam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giác.</a:t>
            </a:r>
            <a:endParaRPr lang="en-US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algn="just">
              <a:lnSpc>
                <a:spcPct val="150000"/>
              </a:lnSpc>
              <a:buFontTx/>
              <a:buChar char="-"/>
              <a:tabLst>
                <a:tab pos="3429000" algn="ctr"/>
                <a:tab pos="4552315" algn="l"/>
              </a:tabLst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 </a:t>
            </a: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cân.</a:t>
            </a:r>
            <a:endParaRPr lang="en-US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4097000" y="7264003"/>
            <a:ext cx="3707137" cy="2678407"/>
          </a:xfrm>
          <a:prstGeom prst="rect">
            <a:avLst/>
          </a:prstGeom>
        </p:spPr>
      </p:pic>
      <p:sp>
        <p:nvSpPr>
          <p:cNvPr id="8" name="Google Shape;7771;p33"/>
          <p:cNvSpPr txBox="1">
            <a:spLocks/>
          </p:cNvSpPr>
          <p:nvPr/>
        </p:nvSpPr>
        <p:spPr>
          <a:xfrm>
            <a:off x="3804947" y="936299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5500" b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HOẠT ĐỘNG NHÓM</a:t>
            </a:r>
            <a:endParaRPr lang="vi-VN" sz="5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20737175">
            <a:off x="-492318" y="750606"/>
            <a:ext cx="3048326" cy="933037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814739">
            <a:off x="818222" y="8648765"/>
            <a:ext cx="1299231" cy="1931814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5011400" y="-4305300"/>
            <a:ext cx="4987570" cy="59894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8851" y="2047566"/>
            <a:ext cx="124917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29000" algn="ctr"/>
                <a:tab pos="4552315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 góc và đường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29000" algn="ctr"/>
                <a:tab pos="4552315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 trực của đoạn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429000" algn="ctr"/>
                <a:tab pos="4552315" algn="l"/>
              </a:tabLst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 của các đường đồng quy trong tam giác: đường trung tuyến, đường phân giác, đường trung trực, đường cao.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7771;p33"/>
          <p:cNvSpPr txBox="1">
            <a:spLocks/>
          </p:cNvSpPr>
          <p:nvPr/>
        </p:nvSpPr>
        <p:spPr>
          <a:xfrm>
            <a:off x="3804947" y="936299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5500" b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HOẠT ĐỘNG NHÓM</a:t>
            </a:r>
            <a:endParaRPr lang="vi-VN" sz="5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4097000" y="7264003"/>
            <a:ext cx="3707137" cy="267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0" y="3665890"/>
            <a:ext cx="13866917" cy="181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53"/>
              </a:lnSpc>
              <a:spcBef>
                <a:spcPct val="0"/>
              </a:spcBef>
            </a:pPr>
            <a:r>
              <a:rPr lang="en-US" sz="11038" b="1" dirty="0" smtClean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11038" b="1" dirty="0">
              <a:solidFill>
                <a:srgbClr val="C45C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43856" y="571500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509961" y="7886700"/>
            <a:ext cx="1978870" cy="21364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117543" y="597271"/>
                <a:ext cx="9951257" cy="734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42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37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543" y="597271"/>
                <a:ext cx="9951257" cy="734112"/>
              </a:xfrm>
              <a:prstGeom prst="rect">
                <a:avLst/>
              </a:prstGeom>
              <a:blipFill>
                <a:blip r:embed="rId11"/>
                <a:stretch>
                  <a:fillRect l="-2206"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10896600" y="27455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95543" y="1542537"/>
                <a:ext cx="13639800" cy="773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So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43" y="1542537"/>
                <a:ext cx="13639800" cy="773353"/>
              </a:xfrm>
              <a:prstGeom prst="rect">
                <a:avLst/>
              </a:prstGeom>
              <a:blipFill>
                <a:blip r:embed="rId12"/>
                <a:stretch>
                  <a:fillRect l="-1564" t="-12598" r="-760" b="-25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061" y="3982438"/>
            <a:ext cx="6222709" cy="39042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291220" y="3935242"/>
                <a:ext cx="10576846" cy="3848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=180°−42°−37°=101°</m:t>
                      </m:r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37°&lt;42°&lt;101°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CA &lt; BC &lt; AB</a:t>
                </a:r>
                <a:endParaRPr lang="en-US" sz="4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220" y="3935242"/>
                <a:ext cx="10576846" cy="3848361"/>
              </a:xfrm>
              <a:prstGeom prst="rect">
                <a:avLst/>
              </a:prstGeom>
              <a:blipFill>
                <a:blip r:embed="rId14"/>
                <a:stretch>
                  <a:fillRect l="-2017" b="-3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2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723583" y="6195683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6318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119)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650087" y="353925"/>
                <a:ext cx="8275713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các số đo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Hình 140.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087" y="353925"/>
                <a:ext cx="8275713" cy="750975"/>
              </a:xfrm>
              <a:prstGeom prst="rect">
                <a:avLst/>
              </a:prstGeom>
              <a:blipFill>
                <a:blip r:embed="rId9"/>
                <a:stretch>
                  <a:fillRect l="-2651" t="-15447" b="-27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525311" y="7336791"/>
            <a:ext cx="2800978" cy="233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841867"/>
            <a:ext cx="5599342" cy="38258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23211" y="7048500"/>
                <a:ext cx="12289672" cy="295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OAC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</a:t>
                </a: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2y.</a:t>
                </a:r>
                <a:r>
                  <a:rPr lang="en-US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= 30</a:t>
                </a:r>
                <a:r>
                  <a:rPr lang="fr-FR" sz="40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211" y="7048500"/>
                <a:ext cx="12289672" cy="2955233"/>
              </a:xfrm>
              <a:prstGeom prst="rect">
                <a:avLst/>
              </a:prstGeom>
              <a:blipFill>
                <a:blip r:embed="rId12"/>
                <a:stretch>
                  <a:fillRect l="-1786" r="-1736" b="-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271812" y="2400300"/>
            <a:ext cx="91279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AB = 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x = 60°.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OC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302459" y="12573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17026194" y="284208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1102330" y="8448306"/>
            <a:ext cx="1375115" cy="20447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4162" y="609878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74038" y="1510248"/>
                <a:ext cx="8674762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buýt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2021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buýt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141). 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8" y="1510248"/>
                <a:ext cx="8674762" cy="7478970"/>
              </a:xfrm>
              <a:prstGeom prst="rect">
                <a:avLst/>
              </a:prstGeom>
              <a:blipFill>
                <a:blip r:embed="rId12"/>
                <a:stretch>
                  <a:fillRect l="-2530" r="-246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10800" y="1729666"/>
            <a:ext cx="7450390" cy="727188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7300156" y="8390370"/>
            <a:ext cx="2910644" cy="1582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57801" y="750570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9093" y="-2712765"/>
            <a:ext cx="4240207" cy="42402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3640">
            <a:off x="17026194" y="284208"/>
            <a:ext cx="1089719" cy="12091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88623" flipH="1">
            <a:off x="20454" y="-561200"/>
            <a:ext cx="1594799" cy="23714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1102330" y="8448306"/>
            <a:ext cx="1375115" cy="2044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0800" y="1729666"/>
            <a:ext cx="7450390" cy="727188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>
            <a:off x="3810646" y="7863057"/>
            <a:ext cx="2910644" cy="1582663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948365" y="624525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756244"/>
            <a:ext cx="8398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0480" marR="30480" algn="ctr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 &lt; AC +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9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687375" y="643890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701814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4.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21000" y="8368861"/>
            <a:ext cx="1493030" cy="16119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89000" y="1663308"/>
                <a:ext cx="1609478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0" y="1663308"/>
                <a:ext cx="16094788" cy="1938992"/>
              </a:xfrm>
              <a:prstGeom prst="rect">
                <a:avLst/>
              </a:prstGeom>
              <a:blipFill>
                <a:blip r:embed="rId7"/>
                <a:stretch>
                  <a:fillRect l="-1364" r="-132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662" y="4211804"/>
            <a:ext cx="10629422" cy="3567803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8182479" y="8484819"/>
            <a:ext cx="1565947" cy="1379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3118627" y="7101944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11735" y="8713648"/>
            <a:ext cx="1281018" cy="138301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76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021194"/>
            <a:ext cx="9663113" cy="32434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53400" y="4832874"/>
                <a:ext cx="114300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∆MNP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MN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NP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 = PM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𝑀𝑃𝑁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00" y="4832874"/>
                <a:ext cx="11430000" cy="4739952"/>
              </a:xfrm>
              <a:prstGeom prst="rect">
                <a:avLst/>
              </a:prstGeom>
              <a:blipFill>
                <a:blip r:embed="rId8"/>
                <a:stretch>
                  <a:fillRect l="-1440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9440200" y="5829300"/>
            <a:ext cx="609600" cy="2743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02200" y="6589424"/>
            <a:ext cx="7323800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∆ABC = ∆MNP (c - c - 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0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39666" y="5377926"/>
                <a:ext cx="9262533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∆ACI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∆MPK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 = MP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𝐴𝐶𝐼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𝑀𝑃𝐾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 = PK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 = MK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66" y="5377926"/>
                <a:ext cx="9262533" cy="4739182"/>
              </a:xfrm>
              <a:prstGeom prst="rect">
                <a:avLst/>
              </a:prstGeom>
              <a:blipFill>
                <a:blip r:embed="rId2"/>
                <a:stretch>
                  <a:fillRect l="-1974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3182676" y="7292281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911735" y="8713648"/>
            <a:ext cx="1281018" cy="138301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76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021194"/>
            <a:ext cx="9663113" cy="3243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4381500"/>
            <a:ext cx="163830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I, K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= NP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 = PK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8915400" y="6435265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88262" y="7054326"/>
            <a:ext cx="7134325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∆ACI = ∆MPK (c - g - 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89120" y="3599575"/>
            <a:ext cx="12155654" cy="161582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000" b="1" i="0" u="none" strike="noStrike" kern="1200" cap="none" spc="0" normalizeH="0" noProof="0" dirty="0" smtClean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CUỐI CHƯƠNG VII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86496" y="4957514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759524" y="-45453"/>
            <a:ext cx="1401730" cy="15553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419100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5.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119)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267200" y="5410571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14400" y="1257300"/>
                <a:ext cx="16339072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142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57300"/>
                <a:ext cx="16339072" cy="3785652"/>
              </a:xfrm>
              <a:prstGeom prst="rect">
                <a:avLst/>
              </a:prstGeom>
              <a:blipFill>
                <a:blip r:embed="rId9"/>
                <a:stretch>
                  <a:fillRect l="-1306" r="-1082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3200" y="2476500"/>
            <a:ext cx="6726265" cy="3286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14400" y="6262152"/>
                <a:ext cx="9753600" cy="3717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∆AOM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∆BON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AO = BO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𝐴𝑂𝑀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𝐵𝑂𝑁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OM = ON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262152"/>
                <a:ext cx="9753600" cy="3717236"/>
              </a:xfrm>
              <a:prstGeom prst="rect">
                <a:avLst/>
              </a:prstGeom>
              <a:blipFill>
                <a:blip r:embed="rId11"/>
                <a:stretch>
                  <a:fillRect l="-187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>
            <a:off x="9083936" y="7340083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30741" y="8228503"/>
            <a:ext cx="741966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07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∆AOM = ∆BON (c - g -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68856" y="8639348"/>
            <a:ext cx="1008737" cy="14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/>
      <p:bldP spid="8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186496" y="4957514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83640" flipH="1">
            <a:off x="16759524" y="-45453"/>
            <a:ext cx="1401730" cy="155531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353462" y="38023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6600" y="1391924"/>
            <a:ext cx="6726265" cy="3286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86331" y="1391924"/>
                <a:ext cx="9384496" cy="852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𝐴𝑀𝑂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𝐵𝑁𝑂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le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// BN.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AM // BN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𝑀𝐴𝑂</m:t>
                        </m:r>
                      </m:e>
                    </m:acc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𝑁𝐵𝑂</m:t>
                        </m:r>
                      </m:e>
                    </m:acc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∆AOM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∆BON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𝑀𝐴𝑂</m:t>
                          </m:r>
                        </m:e>
                      </m:acc>
                      <m:r>
                        <a:rPr kumimoji="0" lang="fr-FR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𝑁𝐵𝑂</m:t>
                          </m:r>
                        </m:e>
                      </m:acc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AO = BO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31" y="1391924"/>
                <a:ext cx="9384496" cy="8526180"/>
              </a:xfrm>
              <a:prstGeom prst="rect">
                <a:avLst/>
              </a:prstGeom>
              <a:blipFill>
                <a:blip r:embed="rId10"/>
                <a:stretch>
                  <a:fillRect l="-2274" b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68856" y="8639348"/>
            <a:ext cx="1008737" cy="14999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77024" y="7005578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∆AOM = ∆BON (g - c - 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=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9448800" y="7242647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181600" y="7353300"/>
            <a:ext cx="2758440" cy="22987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5339" y="396975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6.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119)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14400" y="1013148"/>
                <a:ext cx="169164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13148"/>
                <a:ext cx="16916400" cy="4739952"/>
              </a:xfrm>
              <a:prstGeom prst="rect">
                <a:avLst/>
              </a:prstGeom>
              <a:blipFill>
                <a:blip r:embed="rId10"/>
                <a:stretch>
                  <a:fillRect l="-1261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30200" y="4076700"/>
            <a:ext cx="4202060" cy="58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677400" y="7903457"/>
            <a:ext cx="2569984" cy="2141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15249" y="1976508"/>
            <a:ext cx="4202060" cy="569224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353462" y="610733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53462" y="1974503"/>
                <a:ext cx="11371938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𝐵𝐴𝐶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𝐴𝐶𝐵</m:t>
                          </m:r>
                        </m:e>
                      </m:acc>
                    </m:oMath>
                  </m:oMathPara>
                </a14:m>
                <a:endPara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− 70° − 70° </m:t>
                      </m:r>
                    </m:oMath>
                  </m:oMathPara>
                </a14:m>
                <a:endParaRPr kumimoji="0" 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40°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462" y="1974503"/>
                <a:ext cx="11371938" cy="5694251"/>
              </a:xfrm>
              <a:prstGeom prst="rect">
                <a:avLst/>
              </a:prstGeom>
              <a:blipFill>
                <a:blip r:embed="rId11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6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70822" y="7581900"/>
            <a:ext cx="2758440" cy="2298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87264" y="1926267"/>
            <a:ext cx="4202060" cy="583399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31723" y="77411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03545" y="1948325"/>
                <a:ext cx="11926154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∆ADB = ∆AEC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BD = CE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5" y="1948325"/>
                <a:ext cx="11926154" cy="4740337"/>
              </a:xfrm>
              <a:prstGeom prst="rect">
                <a:avLst/>
              </a:prstGeom>
              <a:blipFill>
                <a:blip r:embed="rId11"/>
                <a:stretch>
                  <a:fillRect l="-1585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7543800" y="2986138"/>
            <a:ext cx="304800" cy="16528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7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734800" y="8384036"/>
            <a:ext cx="1803226" cy="1502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35000" y="2019300"/>
            <a:ext cx="4202060" cy="583399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353462" y="38023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33409" y="1436366"/>
                <a:ext cx="11540856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Do ∆ADB = ∆AEC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 = AE (2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AE = AD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∆AEH = ∆ADH 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cgv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𝐻𝐴𝐸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09" y="1436366"/>
                <a:ext cx="11540856" cy="7540911"/>
              </a:xfrm>
              <a:prstGeom prst="rect">
                <a:avLst/>
              </a:prstGeom>
              <a:blipFill>
                <a:blip r:embed="rId11"/>
                <a:stretch>
                  <a:fillRect l="-1638" r="-1585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19050000" y="1462246"/>
            <a:ext cx="304800" cy="16528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10439400" y="4305300"/>
            <a:ext cx="381000" cy="1752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89388" y="9308014"/>
            <a:ext cx="1833447" cy="10934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840200" y="258677"/>
            <a:ext cx="1082759" cy="161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052750" y="8410073"/>
            <a:ext cx="1328829" cy="14346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8807" y="647700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36775" y="1562100"/>
                <a:ext cx="15695404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𝐷𝑄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143).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AI // EK.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75" y="1562100"/>
                <a:ext cx="15695404" cy="3785652"/>
              </a:xfrm>
              <a:prstGeom prst="rect">
                <a:avLst/>
              </a:prstGeom>
              <a:blipFill>
                <a:blip r:embed="rId11"/>
                <a:stretch>
                  <a:fillRect l="-1359" r="-13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0132" y="5676900"/>
            <a:ext cx="6947735" cy="43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61878" y="8950976"/>
            <a:ext cx="1833447" cy="10934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561180" y="594062"/>
            <a:ext cx="1082759" cy="161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45016" y="8420100"/>
            <a:ext cx="1328829" cy="1434633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572214" y="535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47884" y="1562100"/>
            <a:ext cx="13792231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DQ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B, C,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// EK.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5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779097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8.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80532" y="1578602"/>
                <a:ext cx="16569267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144).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2" y="1578602"/>
                <a:ext cx="16569267" cy="2748253"/>
              </a:xfrm>
              <a:prstGeom prst="rect">
                <a:avLst/>
              </a:prstGeom>
              <a:blipFill>
                <a:blip r:embed="rId6"/>
                <a:stretch>
                  <a:fillRect l="-1288" r="-132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24800" y="7886700"/>
            <a:ext cx="1918959" cy="1775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24729" y="4742907"/>
            <a:ext cx="5939479" cy="47439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14399" y="4405848"/>
                <a:ext cx="9293087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𝑂𝑀𝐴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NMP;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405848"/>
                <a:ext cx="9293087" cy="3785652"/>
              </a:xfrm>
              <a:prstGeom prst="rect">
                <a:avLst/>
              </a:prstGeom>
              <a:blipFill>
                <a:blip r:embed="rId11"/>
                <a:stretch>
                  <a:fillRect l="-2297" r="-2297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5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143000" y="1638300"/>
                <a:ext cx="16411071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OB =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OM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OB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∆OMA = ∆OMB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𝑁𝑀𝑃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638300"/>
                <a:ext cx="16411071" cy="7540911"/>
              </a:xfrm>
              <a:prstGeom prst="rect">
                <a:avLst/>
              </a:prstGeom>
              <a:blipFill>
                <a:blip r:embed="rId6"/>
                <a:stretch>
                  <a:fillRect l="-1152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12677271" y="4702724"/>
            <a:ext cx="381000" cy="15916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1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000" y="10287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411616" y="2095500"/>
                <a:ext cx="15435000" cy="1896087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1.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16" y="2095500"/>
                <a:ext cx="15435000" cy="189608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457371" y="4613662"/>
                <a:ext cx="7404078" cy="160880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4613662"/>
                <a:ext cx="7404078" cy="160880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482178" y="6744137"/>
                <a:ext cx="7404078" cy="14385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55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78" y="6744137"/>
                <a:ext cx="7404078" cy="14385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488482" y="4650227"/>
                <a:ext cx="7404078" cy="157223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482" y="4650227"/>
                <a:ext cx="7404078" cy="157223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457371" y="6744137"/>
                <a:ext cx="7404078" cy="143860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6744137"/>
                <a:ext cx="7404078" cy="14386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8341" y="4492691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192316" y="449269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362122" y="6578741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520115" y="6542178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1081399">
            <a:off x="15664041" y="638529"/>
            <a:ext cx="2049800" cy="1478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8840569"/>
            <a:ext cx="122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00563" y="511300"/>
                <a:ext cx="15556224" cy="935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4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∆OPA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∆OPA = ∆OPC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𝑂𝑃𝐴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𝑂𝑃𝐶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CPA hay PO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NPM.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NMP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P.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MNP.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563" y="511300"/>
                <a:ext cx="15556224" cy="9356600"/>
              </a:xfrm>
              <a:prstGeom prst="rect">
                <a:avLst/>
              </a:prstGeom>
              <a:blipFill>
                <a:blip r:embed="rId6"/>
                <a:stretch>
                  <a:fillRect l="-1176" r="-353"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12708579" y="1638300"/>
            <a:ext cx="381000" cy="15916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9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26273" y="8392028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7512" y="677827"/>
            <a:ext cx="600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48979" y="1538459"/>
                <a:ext cx="16853221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9" y="1538459"/>
                <a:ext cx="16853221" cy="6555641"/>
              </a:xfrm>
              <a:prstGeom prst="rect">
                <a:avLst/>
              </a:prstGeom>
              <a:blipFill>
                <a:blip r:embed="rId10"/>
                <a:stretch>
                  <a:fillRect l="-1302" r="-1266" b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67512" y="8697521"/>
            <a:ext cx="1502465" cy="1493075"/>
          </a:xfrm>
          <a:prstGeom prst="rect">
            <a:avLst/>
          </a:prstGeom>
        </p:spPr>
      </p:pic>
      <p:pic>
        <p:nvPicPr>
          <p:cNvPr id="17" name="Picture 3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761728" y="8099337"/>
            <a:ext cx="1896872" cy="13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6565171" y="9055254"/>
            <a:ext cx="1877968" cy="11199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086135" y="54186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916400" y="218132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1977863"/>
            <a:ext cx="5305425" cy="6715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479414" y="587500"/>
                <a:ext cx="11503786" cy="935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G,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BK = CK.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∆AKB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∆AKC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 = CK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14" y="587500"/>
                <a:ext cx="11503786" cy="9356600"/>
              </a:xfrm>
              <a:prstGeom prst="rect">
                <a:avLst/>
              </a:prstGeom>
              <a:blipFill>
                <a:blip r:embed="rId12"/>
                <a:stretch>
                  <a:fillRect l="-1643"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3729120" y="7425724"/>
                <a:ext cx="556114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AKB = ∆AKC </a:t>
                </a:r>
                <a:endPara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- c - c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9120" y="7425724"/>
                <a:ext cx="5561143" cy="1938992"/>
              </a:xfrm>
              <a:prstGeom prst="rect">
                <a:avLst/>
              </a:prstGeom>
              <a:blipFill>
                <a:blip r:embed="rId13"/>
                <a:stretch>
                  <a:fillRect l="-3289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>
            <a:off x="12954000" y="7277100"/>
            <a:ext cx="685800" cy="2514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14400" y="530666"/>
                <a:ext cx="15392400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0666"/>
                <a:ext cx="15392400" cy="1969963"/>
              </a:xfrm>
              <a:prstGeom prst="rect">
                <a:avLst/>
              </a:prstGeom>
              <a:blipFill>
                <a:blip r:embed="rId11"/>
                <a:stretch>
                  <a:fillRect l="-1188" b="-6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2500629"/>
            <a:ext cx="1775586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AH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H,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OB = OC.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∆OKB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 = OC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BK = CK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∆OKB = ∆OKC (c - c - c).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2649200" y="6362700"/>
            <a:ext cx="457200" cy="2508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6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1052686"/>
                <a:ext cx="15773400" cy="2793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OK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O,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(3).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52686"/>
                <a:ext cx="15773400" cy="2793842"/>
              </a:xfrm>
              <a:prstGeom prst="rect">
                <a:avLst/>
              </a:prstGeom>
              <a:blipFill>
                <a:blip r:embed="rId11"/>
                <a:stretch>
                  <a:fillRect l="-1198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81789" y="4075350"/>
                <a:ext cx="12958011" cy="102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89" y="4075350"/>
                <a:ext cx="12958011" cy="1022396"/>
              </a:xfrm>
              <a:prstGeom prst="rect">
                <a:avLst/>
              </a:prstGeom>
              <a:blipFill>
                <a:blip r:embed="rId12"/>
                <a:stretch>
                  <a:fillRect l="-1270" b="-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295400" y="5030989"/>
                <a:ext cx="14478000" cy="4227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𝐼𝐶𝐾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I.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 = IC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030989"/>
                <a:ext cx="14478000" cy="4227311"/>
              </a:xfrm>
              <a:prstGeom prst="rect">
                <a:avLst/>
              </a:prstGeom>
              <a:blipFill>
                <a:blip r:embed="rId13"/>
                <a:stretch>
                  <a:fillRect l="-1305" b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84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04800" y="480518"/>
                <a:ext cx="14478000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∆IBK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∆ICK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IB = IC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𝐼𝐵𝐾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𝐼𝐶𝐾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 = CK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∆IBK = ∆ICK (c - g - c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518"/>
                <a:ext cx="14478000" cy="4739182"/>
              </a:xfrm>
              <a:prstGeom prst="rect">
                <a:avLst/>
              </a:prstGeom>
              <a:blipFill>
                <a:blip r:embed="rId11"/>
                <a:stretch>
                  <a:fillRect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>
          <a:xfrm>
            <a:off x="10972800" y="1595677"/>
            <a:ext cx="457200" cy="2508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649766" y="5256244"/>
                <a:ext cx="15038034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IK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I,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(4).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(1), (2), (3)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(4) ta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G, H, I,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766" y="5256244"/>
                <a:ext cx="15038034" cy="4739182"/>
              </a:xfrm>
              <a:prstGeom prst="rect">
                <a:avLst/>
              </a:prstGeom>
              <a:blipFill>
                <a:blip r:embed="rId12"/>
                <a:stretch>
                  <a:fillRect l="-1257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78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16200" y="739683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631" y="1879891"/>
            <a:ext cx="5281135" cy="66926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705600" y="1837217"/>
                <a:ext cx="11158474" cy="6648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I,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𝐾𝐴𝐵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837217"/>
                <a:ext cx="11158474" cy="6648551"/>
              </a:xfrm>
              <a:prstGeom prst="rect">
                <a:avLst/>
              </a:prstGeom>
              <a:blipFill>
                <a:blip r:embed="rId12"/>
                <a:stretch>
                  <a:fillRect l="-1639" r="-1202" b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36620" y="625614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2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16200" y="739683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631" y="1943100"/>
            <a:ext cx="5281135" cy="66926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748526" y="2452018"/>
                <a:ext cx="11158474" cy="566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∆AKB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∆AKC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𝐾𝐴𝐵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𝐾𝐴𝐶</m:t>
                          </m:r>
                        </m:e>
                      </m:acc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∆AKB = ∆AKC </a:t>
                </a:r>
                <a:endPara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26" y="2452018"/>
                <a:ext cx="11158474" cy="5663282"/>
              </a:xfrm>
              <a:prstGeom prst="rect">
                <a:avLst/>
              </a:prstGeom>
              <a:blipFill>
                <a:blip r:embed="rId12"/>
                <a:stretch>
                  <a:fillRect l="-1638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36620" y="625614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4020800" y="3631447"/>
            <a:ext cx="533400" cy="152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869633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10. 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441359" y="190500"/>
            <a:ext cx="1713040" cy="14275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81000" y="1577519"/>
                <a:ext cx="17313442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tờ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145).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giúp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77519"/>
                <a:ext cx="17313442" cy="4708981"/>
              </a:xfrm>
              <a:prstGeom prst="rect">
                <a:avLst/>
              </a:prstGeom>
              <a:blipFill>
                <a:blip r:embed="rId8"/>
                <a:stretch>
                  <a:fillRect l="-1268" r="-1232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68200" y="5691943"/>
            <a:ext cx="5311570" cy="4140794"/>
          </a:xfrm>
          <a:prstGeom prst="rect">
            <a:avLst/>
          </a:prstGeom>
        </p:spPr>
      </p:pic>
      <p:pic>
        <p:nvPicPr>
          <p:cNvPr id="14" name="Picture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220499" y="7470211"/>
            <a:ext cx="1447800" cy="11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441359" y="190500"/>
            <a:ext cx="1713040" cy="1427534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66800" y="62547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713863"/>
            <a:ext cx="1652608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951812" y="1925010"/>
                <a:ext cx="15387186" cy="306609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2.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nhọn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trực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𝐻𝑀𝑁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12" y="1925010"/>
                <a:ext cx="15387186" cy="3066090"/>
              </a:xfrm>
              <a:prstGeom prst="roundRect">
                <a:avLst/>
              </a:prstGeom>
              <a:blipFill>
                <a:blip r:embed="rId7"/>
                <a:stretch>
                  <a:fillRect l="-4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315453" y="5322462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HPN</a:t>
            </a:r>
            <a:endParaRPr kumimoji="0" lang="en-US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280566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NMP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57371" y="5320666"/>
            <a:ext cx="7343192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MPN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57371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90988" y="5347862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439564" y="5422104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154023" y="7709444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64085" y="84201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944600" y="685800"/>
            <a:ext cx="2651759" cy="22098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66800" y="62547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50011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4471426"/>
            <a:ext cx="6629398" cy="5277991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7400" y="5524500"/>
            <a:ext cx="1295400" cy="20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66800" y="2990093"/>
            <a:ext cx="3516509" cy="141557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sp>
        <p:nvSpPr>
          <p:cNvPr id="29" name="Google Shape;7771;p33"/>
          <p:cNvSpPr txBox="1">
            <a:spLocks/>
          </p:cNvSpPr>
          <p:nvPr/>
        </p:nvSpPr>
        <p:spPr>
          <a:xfrm>
            <a:off x="3901200" y="1712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31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36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3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37" name="Rectangle 36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860384" y="3658158"/>
            <a:ext cx="5366647" cy="3699159"/>
            <a:chOff x="7870950" y="4880651"/>
            <a:chExt cx="5366647" cy="3699159"/>
          </a:xfrm>
        </p:grpSpPr>
        <p:grpSp>
          <p:nvGrpSpPr>
            <p:cNvPr id="41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4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4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42" name="Rectangle 41"/>
            <p:cNvSpPr/>
            <p:nvPr/>
          </p:nvSpPr>
          <p:spPr>
            <a:xfrm>
              <a:off x="7870950" y="5353677"/>
              <a:ext cx="5266390" cy="274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lvl="0" indent="-571500" algn="ctr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vi-VN" sz="40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</a:t>
              </a: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bị 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“</a:t>
              </a:r>
              <a:r>
                <a:rPr lang="en-US" sz="4000" b="1" kern="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000" b="1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000" b="1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Thực </a:t>
              </a:r>
              <a:r>
                <a:rPr lang="vi-VN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hành một số phần </a:t>
              </a:r>
              <a:r>
                <a:rPr lang="vi-VN" sz="4000" b="1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mềm</a:t>
              </a:r>
              <a:r>
                <a:rPr lang="en-US" sz="4000" b="1" kern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”.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5767465" y="8149172"/>
            <a:ext cx="6339902" cy="2068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6356" y="3250761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682349" y="2247900"/>
                <a:ext cx="15234051" cy="242218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3.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∈{1;2;3;4}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49" y="2247900"/>
                <a:ext cx="15234051" cy="2422186"/>
              </a:xfrm>
              <a:prstGeom prst="roundRect">
                <a:avLst/>
              </a:prstGeom>
              <a:blipFill>
                <a:blip r:embed="rId7"/>
                <a:stretch>
                  <a:fillRect l="-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490916" y="7579143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r>
                  <a:rPr lang="en-US" sz="4000" dirty="0"/>
                  <a:t/>
                </a:r>
                <a:br>
                  <a:rPr lang="en-US" sz="4000" dirty="0"/>
                </a:br>
                <a:endParaRPr lang="en-US" sz="40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16" y="7579143"/>
                <a:ext cx="7404078" cy="18519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527937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noProof="1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en-US" sz="4000" noProof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5277365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5378803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364373" y="543887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2156598" y="1925010"/>
                <a:ext cx="14074002" cy="306609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4.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Nếu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trung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tuyến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𝑀𝐼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𝑀𝐼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598" y="1925010"/>
                <a:ext cx="14074002" cy="306609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457371" y="534452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5344520"/>
                <a:ext cx="7404078" cy="18519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280566" y="7549939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66" y="7549939"/>
                <a:ext cx="7404078" cy="185199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254567" y="534452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67" y="5344520"/>
                <a:ext cx="7404078" cy="185199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457371" y="7549939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7549939"/>
                <a:ext cx="7404078" cy="185199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32906" y="5369920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297646" y="5445958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154023" y="7709444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600200" y="2095500"/>
                <a:ext cx="15585662" cy="276128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5. 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𝑀𝑁𝑃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𝑀𝑃𝑁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điều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kiện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MNP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trường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hợp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:</a:t>
                </a:r>
                <a:endPara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095500"/>
                <a:ext cx="15585662" cy="2761289"/>
              </a:xfrm>
              <a:prstGeom prst="roundRect">
                <a:avLst/>
              </a:prstGeom>
              <a:blipFill>
                <a:blip r:embed="rId7"/>
                <a:stretch>
                  <a:fillRect l="-548" r="-509" b="-72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490916" y="7579143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BC = NP</a:t>
            </a:r>
            <a:endParaRPr kumimoji="0" 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527937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AC = MN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5277365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AB = MP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MN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5378803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364373" y="543887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237176" y="2340743"/>
                <a:ext cx="15795338" cy="216753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4000" b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6.</a:t>
                </a:r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Cho tam giác có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Các đường trung trực của AB và AC cắt cạnh BC lần lượt tại E Và F. Khi đó, số đo góc EAF bằng :</a:t>
                </a:r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76" y="2340743"/>
                <a:ext cx="15795338" cy="2167538"/>
              </a:xfrm>
              <a:prstGeom prst="roundRect">
                <a:avLst/>
              </a:prstGeom>
              <a:blipFill>
                <a:blip r:embed="rId7"/>
                <a:stretch>
                  <a:fillRect l="-695" r="-425" b="-19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664722" y="50673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22" y="5067300"/>
                <a:ext cx="7404078" cy="18519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098196" y="50673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96" y="5067300"/>
                <a:ext cx="7404078" cy="185199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98196" y="7406302"/>
                <a:ext cx="7404078" cy="187519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96" y="7406302"/>
                <a:ext cx="7404078" cy="187519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4722" y="7429500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400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22" y="7429500"/>
                <a:ext cx="7404078" cy="1851998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398994" y="50839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162800" y="7543668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5211978" y="7429500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971653" y="522680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916" y="703161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559338" y="1628182"/>
            <a:ext cx="15585662" cy="185667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62a, 62b, 62c, 62d,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490916" y="8214473"/>
            <a:ext cx="7404078" cy="12166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C. BC = NP</a:t>
            </a:r>
            <a:endParaRPr kumimoji="0" lang="en-US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6539193"/>
            <a:ext cx="7404078" cy="12258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Hình 62a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72543" y="6576085"/>
            <a:ext cx="7404078" cy="122386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B. AB = MP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8214473"/>
            <a:ext cx="7404078" cy="11874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MN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15622" y="6049389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403050" y="6411943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4400" y="3771900"/>
            <a:ext cx="9146489" cy="25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1995</Words>
  <PresentationFormat>Custom</PresentationFormat>
  <Paragraphs>252</Paragraphs>
  <Slides>42</Slides>
  <Notes>7</Notes>
  <HiddenSlides>0</HiddenSlides>
  <MMClips>14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Cambria Math</vt:lpstr>
      <vt:lpstr>Anton</vt:lpstr>
      <vt:lpstr>Calibri</vt:lpstr>
      <vt:lpstr>Calibri Light</vt:lpstr>
      <vt:lpstr>Times New Roman</vt:lpstr>
      <vt:lpstr>Kavoon</vt:lpstr>
      <vt:lpstr>Office Theme</vt:lpstr>
      <vt:lpstr>5_Office Theme</vt:lpstr>
      <vt:lpstr>1_Office Theme</vt:lpstr>
      <vt:lpstr>MathType 7.0 Equation</vt:lpstr>
      <vt:lpstr>PowerPoint Presentation</vt:lpstr>
      <vt:lpstr>PowerPoint Presentation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created xsi:type="dcterms:W3CDTF">2006-08-16T00:00:00Z</dcterms:created>
  <dcterms:modified xsi:type="dcterms:W3CDTF">2022-12-15T20:28:04Z</dcterms:modified>
  <dc:identifier>DAFSQ-Bl3TE</dc:identifier>
</cp:coreProperties>
</file>