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309" r:id="rId9"/>
    <p:sldId id="260" r:id="rId10"/>
    <p:sldId id="265" r:id="rId11"/>
    <p:sldId id="262" r:id="rId12"/>
    <p:sldId id="317" r:id="rId13"/>
    <p:sldId id="275" r:id="rId14"/>
    <p:sldId id="299" r:id="rId15"/>
    <p:sldId id="278" r:id="rId16"/>
    <p:sldId id="277" r:id="rId17"/>
    <p:sldId id="318" r:id="rId18"/>
    <p:sldId id="319" r:id="rId19"/>
    <p:sldId id="287" r:id="rId20"/>
    <p:sldId id="288" r:id="rId21"/>
    <p:sldId id="290" r:id="rId22"/>
    <p:sldId id="303" r:id="rId23"/>
    <p:sldId id="320" r:id="rId24"/>
    <p:sldId id="321" r:id="rId25"/>
    <p:sldId id="322" r:id="rId26"/>
    <p:sldId id="304" r:id="rId27"/>
    <p:sldId id="305" r:id="rId28"/>
    <p:sldId id="324" r:id="rId29"/>
    <p:sldId id="306" r:id="rId30"/>
    <p:sldId id="307" r:id="rId31"/>
    <p:sldId id="325" r:id="rId32"/>
    <p:sldId id="327" r:id="rId33"/>
    <p:sldId id="329" r:id="rId34"/>
    <p:sldId id="328" r:id="rId35"/>
    <p:sldId id="326" r:id="rId36"/>
    <p:sldId id="330" r:id="rId37"/>
    <p:sldId id="331" r:id="rId38"/>
    <p:sldId id="264" r:id="rId39"/>
    <p:sldId id="266" r:id="rId40"/>
  </p:sldIdLst>
  <p:sldSz cx="18288000" cy="10287000"/>
  <p:notesSz cx="6858000" cy="9144000"/>
  <p:embeddedFontLst>
    <p:embeddedFont>
      <p:font typeface="Cambria Math" panose="02040503050406030204" pitchFamily="18" charset="0"/>
      <p:regular r:id="rId42"/>
    </p:embeddedFont>
    <p:embeddedFont>
      <p:font typeface="Anton" panose="020B0604020202020204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3" autoAdjust="0"/>
    <p:restoredTop sz="93883" autoAdjust="0"/>
  </p:normalViewPr>
  <p:slideViewPr>
    <p:cSldViewPr>
      <p:cViewPr varScale="1">
        <p:scale>
          <a:sx n="40" d="100"/>
          <a:sy n="40" d="100"/>
        </p:scale>
        <p:origin x="8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3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1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6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8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47" Type="http://schemas.openxmlformats.org/officeDocument/2006/relationships/image" Target="../media/image31.png"/><Relationship Id="rId17" Type="http://schemas.openxmlformats.org/officeDocument/2006/relationships/image" Target="../media/image66.svg"/><Relationship Id="rId46" Type="http://schemas.openxmlformats.org/officeDocument/2006/relationships/image" Target="../media/image30.png"/><Relationship Id="rId38" Type="http://schemas.openxmlformats.org/officeDocument/2006/relationships/image" Target="../media/image42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45" Type="http://schemas.openxmlformats.org/officeDocument/2006/relationships/image" Target="../media/image29.png"/><Relationship Id="rId5" Type="http://schemas.openxmlformats.org/officeDocument/2006/relationships/image" Target="../media/image90.svg"/><Relationship Id="rId44" Type="http://schemas.openxmlformats.org/officeDocument/2006/relationships/image" Target="../media/image28.png"/><Relationship Id="rId43" Type="http://schemas.openxmlformats.org/officeDocument/2006/relationships/image" Target="../media/image136.svg"/><Relationship Id="rId48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34" Type="http://schemas.openxmlformats.org/officeDocument/2006/relationships/image" Target="../media/image127.sv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9" Type="http://schemas.openxmlformats.org/officeDocument/2006/relationships/image" Target="../media/image33.png"/><Relationship Id="rId35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34" Type="http://schemas.openxmlformats.org/officeDocument/2006/relationships/image" Target="../media/image127.sv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6.png"/><Relationship Id="rId17" Type="http://schemas.openxmlformats.org/officeDocument/2006/relationships/image" Target="../media/image1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560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560.sv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2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Relationship Id="rId9" Type="http://schemas.openxmlformats.org/officeDocument/2006/relationships/image" Target="../media/image560.sv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Relationship Id="rId15" Type="http://schemas.openxmlformats.org/officeDocument/2006/relationships/image" Target="../media/image43.png"/><Relationship Id="rId9" Type="http://schemas.openxmlformats.org/officeDocument/2006/relationships/image" Target="../media/image560.svg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Relationship Id="rId15" Type="http://schemas.openxmlformats.org/officeDocument/2006/relationships/image" Target="../media/image45.png"/><Relationship Id="rId9" Type="http://schemas.openxmlformats.org/officeDocument/2006/relationships/image" Target="../media/image560.sv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90.svg"/><Relationship Id="rId7" Type="http://schemas.openxmlformats.org/officeDocument/2006/relationships/image" Target="../media/image38.svg"/><Relationship Id="rId12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8.png"/><Relationship Id="rId5" Type="http://schemas.openxmlformats.org/officeDocument/2006/relationships/image" Target="../media/image90.svg"/><Relationship Id="rId10" Type="http://schemas.openxmlformats.org/officeDocument/2006/relationships/image" Target="../media/image47.png"/><Relationship Id="rId9" Type="http://schemas.openxmlformats.org/officeDocument/2006/relationships/image" Target="../media/image44.sv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38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0.svg"/><Relationship Id="rId9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12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15" Type="http://schemas.openxmlformats.org/officeDocument/2006/relationships/image" Target="../media/image54.png"/><Relationship Id="rId1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5" Type="http://schemas.openxmlformats.org/officeDocument/2006/relationships/image" Target="../media/image27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6.png"/><Relationship Id="rId10" Type="http://schemas.openxmlformats.org/officeDocument/2006/relationships/image" Target="../media/image4.png"/><Relationship Id="rId9" Type="http://schemas.openxmlformats.org/officeDocument/2006/relationships/image" Target="../media/image560.svg"/><Relationship Id="rId1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6" Type="http://schemas.openxmlformats.org/officeDocument/2006/relationships/image" Target="../media/image57.png"/><Relationship Id="rId25" Type="http://schemas.openxmlformats.org/officeDocument/2006/relationships/image" Target="../media/image276.svg"/><Relationship Id="rId33" Type="http://schemas.openxmlformats.org/officeDocument/2006/relationships/image" Target="../media/image64.png"/><Relationship Id="rId2" Type="http://schemas.openxmlformats.org/officeDocument/2006/relationships/image" Target="../media/image18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63.png"/><Relationship Id="rId28" Type="http://schemas.openxmlformats.org/officeDocument/2006/relationships/image" Target="../media/image59.png"/><Relationship Id="rId10" Type="http://schemas.openxmlformats.org/officeDocument/2006/relationships/image" Target="../media/image4.png"/><Relationship Id="rId31" Type="http://schemas.openxmlformats.org/officeDocument/2006/relationships/image" Target="../media/image62.png"/><Relationship Id="rId9" Type="http://schemas.openxmlformats.org/officeDocument/2006/relationships/image" Target="../media/image560.svg"/><Relationship Id="rId14" Type="http://schemas.openxmlformats.org/officeDocument/2006/relationships/image" Target="../media/image56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6" Type="http://schemas.openxmlformats.org/officeDocument/2006/relationships/image" Target="../media/image65.png"/><Relationship Id="rId25" Type="http://schemas.openxmlformats.org/officeDocument/2006/relationships/image" Target="../media/image276.svg"/><Relationship Id="rId33" Type="http://schemas.openxmlformats.org/officeDocument/2006/relationships/image" Target="../media/image72.png"/><Relationship Id="rId2" Type="http://schemas.openxmlformats.org/officeDocument/2006/relationships/image" Target="../media/image18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71.png"/><Relationship Id="rId28" Type="http://schemas.openxmlformats.org/officeDocument/2006/relationships/image" Target="../media/image67.png"/><Relationship Id="rId10" Type="http://schemas.openxmlformats.org/officeDocument/2006/relationships/image" Target="../media/image4.png"/><Relationship Id="rId31" Type="http://schemas.openxmlformats.org/officeDocument/2006/relationships/image" Target="../media/image70.png"/><Relationship Id="rId9" Type="http://schemas.openxmlformats.org/officeDocument/2006/relationships/image" Target="../media/image560.svg"/><Relationship Id="rId14" Type="http://schemas.openxmlformats.org/officeDocument/2006/relationships/image" Target="../media/image56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3.png"/><Relationship Id="rId13" Type="http://schemas.openxmlformats.org/officeDocument/2006/relationships/image" Target="../media/image12.svg"/><Relationship Id="rId34" Type="http://schemas.openxmlformats.org/officeDocument/2006/relationships/image" Target="../media/image81.png"/><Relationship Id="rId25" Type="http://schemas.openxmlformats.org/officeDocument/2006/relationships/image" Target="../media/image276.svg"/><Relationship Id="rId33" Type="http://schemas.openxmlformats.org/officeDocument/2006/relationships/image" Target="../media/image80.png"/><Relationship Id="rId2" Type="http://schemas.openxmlformats.org/officeDocument/2006/relationships/image" Target="../media/image18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79.png"/><Relationship Id="rId37" Type="http://schemas.openxmlformats.org/officeDocument/2006/relationships/image" Target="../media/image4.pn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10" Type="http://schemas.openxmlformats.org/officeDocument/2006/relationships/image" Target="../media/image56.png"/><Relationship Id="rId31" Type="http://schemas.openxmlformats.org/officeDocument/2006/relationships/image" Target="../media/image78.png"/><Relationship Id="rId9" Type="http://schemas.openxmlformats.org/officeDocument/2006/relationships/image" Target="../media/image560.sv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5" Type="http://schemas.openxmlformats.org/officeDocument/2006/relationships/image" Target="../media/image4.svg"/><Relationship Id="rId1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6" Type="http://schemas.openxmlformats.org/officeDocument/2006/relationships/image" Target="../media/image90.png"/><Relationship Id="rId21" Type="http://schemas.openxmlformats.org/officeDocument/2006/relationships/image" Target="../media/image2.png"/><Relationship Id="rId12" Type="http://schemas.openxmlformats.org/officeDocument/2006/relationships/image" Target="../media/image4.png"/><Relationship Id="rId25" Type="http://schemas.openxmlformats.org/officeDocument/2006/relationships/image" Target="../media/image89.png"/><Relationship Id="rId2" Type="http://schemas.openxmlformats.org/officeDocument/2006/relationships/image" Target="../media/image26.png"/><Relationship Id="rId20" Type="http://schemas.openxmlformats.org/officeDocument/2006/relationships/image" Target="../media/image7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24" Type="http://schemas.openxmlformats.org/officeDocument/2006/relationships/image" Target="../media/image88.png"/><Relationship Id="rId5" Type="http://schemas.openxmlformats.org/officeDocument/2006/relationships/image" Target="../media/image4.svg"/><Relationship Id="rId23" Type="http://schemas.openxmlformats.org/officeDocument/2006/relationships/image" Target="../media/image87.png"/><Relationship Id="rId14" Type="http://schemas.openxmlformats.org/officeDocument/2006/relationships/image" Target="../media/image85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6" Type="http://schemas.openxmlformats.org/officeDocument/2006/relationships/image" Target="../media/image96.png"/><Relationship Id="rId21" Type="http://schemas.openxmlformats.org/officeDocument/2006/relationships/image" Target="../media/image2.png"/><Relationship Id="rId12" Type="http://schemas.openxmlformats.org/officeDocument/2006/relationships/image" Target="../media/image4.png"/><Relationship Id="rId25" Type="http://schemas.openxmlformats.org/officeDocument/2006/relationships/image" Target="../media/image95.png"/><Relationship Id="rId2" Type="http://schemas.openxmlformats.org/officeDocument/2006/relationships/image" Target="../media/image26.png"/><Relationship Id="rId20" Type="http://schemas.openxmlformats.org/officeDocument/2006/relationships/image" Target="../media/image7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24" Type="http://schemas.openxmlformats.org/officeDocument/2006/relationships/image" Target="../media/image94.png"/><Relationship Id="rId5" Type="http://schemas.openxmlformats.org/officeDocument/2006/relationships/image" Target="../media/image4.svg"/><Relationship Id="rId23" Type="http://schemas.openxmlformats.org/officeDocument/2006/relationships/image" Target="../media/image93.png"/><Relationship Id="rId14" Type="http://schemas.openxmlformats.org/officeDocument/2006/relationships/image" Target="../media/image85.png"/><Relationship Id="rId22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8" Type="http://schemas.openxmlformats.org/officeDocument/2006/relationships/image" Target="../media/image98.png"/><Relationship Id="rId21" Type="http://schemas.openxmlformats.org/officeDocument/2006/relationships/image" Target="../media/image101.png"/><Relationship Id="rId7" Type="http://schemas.openxmlformats.org/officeDocument/2006/relationships/image" Target="../media/image38.svg"/><Relationship Id="rId17" Type="http://schemas.openxmlformats.org/officeDocument/2006/relationships/image" Target="../media/image66.svg"/><Relationship Id="rId25" Type="http://schemas.openxmlformats.org/officeDocument/2006/relationships/image" Target="../media/image105.png"/><Relationship Id="rId2" Type="http://schemas.openxmlformats.org/officeDocument/2006/relationships/image" Target="../media/image25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86.svg"/><Relationship Id="rId24" Type="http://schemas.openxmlformats.org/officeDocument/2006/relationships/image" Target="../media/image104.png"/><Relationship Id="rId5" Type="http://schemas.openxmlformats.org/officeDocument/2006/relationships/image" Target="../media/image90.svg"/><Relationship Id="rId23" Type="http://schemas.openxmlformats.org/officeDocument/2006/relationships/image" Target="../media/image103.png"/><Relationship Id="rId10" Type="http://schemas.openxmlformats.org/officeDocument/2006/relationships/image" Target="../media/image26.png"/><Relationship Id="rId19" Type="http://schemas.openxmlformats.org/officeDocument/2006/relationships/image" Target="../media/image99.png"/><Relationship Id="rId9" Type="http://schemas.openxmlformats.org/officeDocument/2006/relationships/image" Target="../media/image44.svg"/><Relationship Id="rId22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0.svg"/><Relationship Id="rId10" Type="http://schemas.openxmlformats.org/officeDocument/2006/relationships/image" Target="../media/image106.png"/><Relationship Id="rId9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7.pn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Relationship Id="rId19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/Relationships>
</file>

<file path=ppt/slides/_rels/slide33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/Relationships>
</file>

<file path=ppt/slides/_rels/slide3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0.pn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/Relationships>
</file>

<file path=ppt/slides/_rels/slide3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34" Type="http://schemas.openxmlformats.org/officeDocument/2006/relationships/image" Target="../media/image127.sv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36" Type="http://schemas.openxmlformats.org/officeDocument/2006/relationships/image" Target="../media/image112.png"/><Relationship Id="rId19" Type="http://schemas.openxmlformats.org/officeDocument/2006/relationships/image" Target="../media/image33.png"/><Relationship Id="rId35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560.svg"/><Relationship Id="rId14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560.sv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0" Type="http://schemas.openxmlformats.org/officeDocument/2006/relationships/image" Target="../media/image26.png"/><Relationship Id="rId9" Type="http://schemas.openxmlformats.org/officeDocument/2006/relationships/image" Target="../media/image84.svg"/><Relationship Id="rId14" Type="http://schemas.openxmlformats.org/officeDocument/2006/relationships/image" Target="../media/image98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3" Type="http://schemas.openxmlformats.org/officeDocument/2006/relationships/image" Target="../media/image88.sv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96.svg"/><Relationship Id="rId4" Type="http://schemas.openxmlformats.org/officeDocument/2006/relationships/image" Target="../media/image116.png"/><Relationship Id="rId14" Type="http://schemas.openxmlformats.org/officeDocument/2006/relationships/image" Target="../media/image114.png"/><Relationship Id="rId9" Type="http://schemas.openxmlformats.org/officeDocument/2006/relationships/image" Target="../media/image8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2.svg"/><Relationship Id="rId10" Type="http://schemas.openxmlformats.org/officeDocument/2006/relationships/image" Target="../media/image19.png"/><Relationship Id="rId9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0.svg"/><Relationship Id="rId15" Type="http://schemas.openxmlformats.org/officeDocument/2006/relationships/image" Target="../media/image70.sv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44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01" y="723901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1. 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68)</a:t>
            </a:r>
            <a:endParaRPr lang="en-US" sz="4000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519765" y="8757539"/>
            <a:ext cx="1039529" cy="124672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 flipH="1">
            <a:off x="15923515" y="6141104"/>
            <a:ext cx="1796363" cy="2022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333501"/>
                <a:ext cx="18269919" cy="690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2021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2022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+2023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33501"/>
                <a:ext cx="18269919" cy="6901889"/>
              </a:xfrm>
              <a:prstGeom prst="rect">
                <a:avLst/>
              </a:prstGeom>
              <a:blipFill>
                <a:blip r:embed="rId44"/>
                <a:stretch>
                  <a:fillRect l="-1201" b="-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265886" y="2857501"/>
            <a:ext cx="3239314" cy="9144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5886" y="4076701"/>
            <a:ext cx="6668314" cy="9144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65886" y="7134441"/>
            <a:ext cx="12916714" cy="105705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65858" y="2680038"/>
                <a:ext cx="882869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x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58" y="2680038"/>
                <a:ext cx="8828699" cy="1015663"/>
              </a:xfrm>
              <a:prstGeom prst="rect">
                <a:avLst/>
              </a:prstGeom>
              <a:blipFill>
                <a:blip r:embed="rId45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865858" y="3891576"/>
                <a:ext cx="882869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x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58" y="3891576"/>
                <a:ext cx="8828699" cy="1015663"/>
              </a:xfrm>
              <a:prstGeom prst="rect">
                <a:avLst/>
              </a:prstGeom>
              <a:blipFill>
                <a:blip r:embed="rId46"/>
                <a:stretch>
                  <a:fillRect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0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4724400" y="5676901"/>
            <a:ext cx="928407" cy="928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43000" y="8572501"/>
                <a:ext cx="1603977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572501"/>
                <a:ext cx="16039776" cy="1015663"/>
              </a:xfrm>
              <a:prstGeom prst="rect">
                <a:avLst/>
              </a:prstGeom>
              <a:blipFill>
                <a:blip r:embed="rId48"/>
                <a:stretch>
                  <a:fillRect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13" grpId="0" animBg="1"/>
      <p:bldP spid="14" grpId="0" animBg="1"/>
      <p:bldP spid="15" grpId="0" animBg="1"/>
      <p:bldP spid="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685800" y="3543300"/>
            <a:ext cx="1981200" cy="1141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91865" y="811292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2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15392400" y="7030733"/>
            <a:ext cx="2025682" cy="31104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48600" y="655491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91864" y="1747778"/>
                <a:ext cx="14748335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4,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𝑥𝑦𝑧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+16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=3,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2021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2021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864" y="1747778"/>
                <a:ext cx="14748335" cy="2862322"/>
              </a:xfrm>
              <a:prstGeom prst="rect">
                <a:avLst/>
              </a:prstGeom>
              <a:blipFill>
                <a:blip r:embed="rId35"/>
                <a:stretch>
                  <a:fillRect l="-144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059898" y="51077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4001" y="6477307"/>
            <a:ext cx="153101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= -4, b = 18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0480" marR="30480" algn="ct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= -5 . (-4) - 18 - 20 = 20 - 18 - 20 = -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= -18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= -4, b = 18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14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533400" y="8801100"/>
            <a:ext cx="1981200" cy="1141892"/>
          </a:xfrm>
          <a:prstGeom prst="rect">
            <a:avLst/>
          </a:prstGeom>
        </p:spPr>
      </p:pic>
      <p:pic>
        <p:nvPicPr>
          <p:cNvPr id="12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15392400" y="7658100"/>
            <a:ext cx="1786509" cy="2743200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7994357" y="6881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865947"/>
            <a:ext cx="1531017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-1, y = 3, z = -2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 = -8 . (-1) . 3 . (-2) + 2 . (-1) . 3 + 16 . 3 = -48 + (-6) + 48 = -6.</a:t>
            </a: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= -6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-1, y = 3, z = -2.</a:t>
            </a: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-1, y = -3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= - (-1)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2 021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. (-3)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+ 9 . (-1)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2 021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-(-1) . 9 + 9 . (-1) = 9 + (-9) = 0.</a:t>
            </a: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= 9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-1, y = -3.</a:t>
            </a:r>
          </a:p>
        </p:txBody>
      </p:sp>
    </p:spTree>
    <p:extLst>
      <p:ext uri="{BB962C8B-B14F-4D97-AF65-F5344CB8AC3E}">
        <p14:creationId xmlns:p14="http://schemas.microsoft.com/office/powerpoint/2010/main" val="21038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05421" y="0"/>
            <a:ext cx="762000" cy="14063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473214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68)</a:t>
            </a:r>
            <a:endParaRPr lang="en-US" sz="4000" dirty="0"/>
          </a:p>
        </p:txBody>
      </p:sp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0265477">
            <a:off x="17538488" y="8879973"/>
            <a:ext cx="2740315" cy="1579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4400" y="1263789"/>
                <a:ext cx="161544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6;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4;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0;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63789"/>
                <a:ext cx="16154400" cy="5632311"/>
              </a:xfrm>
              <a:prstGeom prst="rect">
                <a:avLst/>
              </a:prstGeom>
              <a:blipFill>
                <a:blip r:embed="rId18"/>
                <a:stretch>
                  <a:fillRect l="-1321" r="-943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8"/>
          <p:cNvSpPr/>
          <p:nvPr/>
        </p:nvSpPr>
        <p:spPr>
          <a:xfrm>
            <a:off x="8150078" y="68199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420" y="7962900"/>
            <a:ext cx="1591777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-2x + 6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9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0265477">
            <a:off x="15931628" y="9108572"/>
            <a:ext cx="2740315" cy="1579418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077200" y="6881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0600" y="2021763"/>
                <a:ext cx="16290758" cy="7325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+ 4.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lũy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thừa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sáu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lũy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thừa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lẻ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,…..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021763"/>
                <a:ext cx="16290758" cy="7325082"/>
              </a:xfrm>
              <a:prstGeom prst="rect">
                <a:avLst/>
              </a:prstGeom>
              <a:blipFill>
                <a:blip r:embed="rId14"/>
                <a:stretch>
                  <a:fillRect l="-1160" b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2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774275" y="349621"/>
            <a:ext cx="1021188" cy="112781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6160794" y="7159627"/>
            <a:ext cx="1206412" cy="27082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376178"/>
            <a:ext cx="5681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4.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138178"/>
                <a:ext cx="176022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1, 0, 1, 2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d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38178"/>
                <a:ext cx="17602200" cy="2862322"/>
              </a:xfrm>
              <a:prstGeom prst="rect">
                <a:avLst/>
              </a:prstGeom>
              <a:blipFill>
                <a:blip r:embed="rId13"/>
                <a:stretch>
                  <a:fillRect l="-124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11"/>
          <p:cNvSpPr/>
          <p:nvPr/>
        </p:nvSpPr>
        <p:spPr>
          <a:xfrm>
            <a:off x="8340578" y="4193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295900"/>
            <a:ext cx="1630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-1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3 . (-1) - 6 = -3 - 6 = -9.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0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3 . 0 - 6 = 0 - 6 = -6.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3 . 1 - 6 = 3 - 6 = -3.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x = 2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3 . 2 - 6 = 6 - 6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Do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x = 2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nghiệm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3x - 6.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1998" y="98727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316200" y="6622401"/>
            <a:ext cx="2362200" cy="5302899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-128873"/>
            <a:ext cx="841522" cy="1553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4821" y="3131385"/>
            <a:ext cx="1680043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-1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(-1)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- 1 = 1 - 1 = 0.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0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0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- 1 = -1.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1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- 1 = 0.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2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2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- 1 = 16 - 1 = 15.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-1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6800" y="2177415"/>
                <a:ext cx="9144000" cy="9848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177415"/>
                <a:ext cx="9144000" cy="984885"/>
              </a:xfrm>
              <a:prstGeom prst="rect">
                <a:avLst/>
              </a:prstGeom>
              <a:blipFill>
                <a:blip r:embed="rId14"/>
                <a:stretch>
                  <a:fillRect l="-2333" t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5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1998" y="98727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316200" y="6622401"/>
            <a:ext cx="2362200" cy="5302899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-128873"/>
            <a:ext cx="841522" cy="1553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23299" y="3379259"/>
                <a:ext cx="16800439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x = -1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 3 . (-1)</a:t>
                </a:r>
                <a:r>
                  <a:rPr lang="en-US" sz="40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- 4 . (-1)= 3 + 4 = 7.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 = 0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3 . 0</a:t>
                </a:r>
                <a:r>
                  <a:rPr lang="en-US" sz="40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- 4 . 0 = 0.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 = 1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3 . 1</a:t>
                </a:r>
                <a:r>
                  <a:rPr lang="en-US" sz="40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- 4 . 1 = 3 - 4 = -1.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 = 2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3 . 2</a:t>
                </a:r>
                <a:r>
                  <a:rPr lang="en-US" sz="40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- 4 . 2 = 12 - 8 = 4.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x = 0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99" y="3379259"/>
                <a:ext cx="16800439" cy="5324535"/>
              </a:xfrm>
              <a:prstGeom prst="rect">
                <a:avLst/>
              </a:prstGeom>
              <a:blipFill>
                <a:blip r:embed="rId14"/>
                <a:stretch>
                  <a:fillRect l="-1089" b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11" y="2476500"/>
                <a:ext cx="387798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" y="2476500"/>
                <a:ext cx="3877985" cy="707886"/>
              </a:xfrm>
              <a:prstGeom prst="rect">
                <a:avLst/>
              </a:prstGeom>
              <a:blipFill>
                <a:blip r:embed="rId15"/>
                <a:stretch>
                  <a:fillRect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8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05800" y="8001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6445163" y="5879041"/>
            <a:ext cx="1866900" cy="4191000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-128873"/>
            <a:ext cx="841522" cy="1553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8174" y="3162300"/>
                <a:ext cx="16800439" cy="5213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Thay x = -1 vào đa thức trên ta có: (-1)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+ 9 = 10.</a:t>
                </a:r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 x = 0 vào đa thức trên ta có: 0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+ 9 = 9.</a:t>
                </a:r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 x = 1 vào đa thức trên ta có: 1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+ 9 = 10.</a:t>
                </a:r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 x = 2 vào đa thức trên ta có: 2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+ 9 = 13.</a:t>
                </a:r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Vậy trong 4 số trên, không có số nào là nghiệm của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+ 9.</m:t>
                    </m:r>
                  </m:oMath>
                </a14:m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74" y="3162300"/>
                <a:ext cx="16800439" cy="5213030"/>
              </a:xfrm>
              <a:prstGeom prst="rect">
                <a:avLst/>
              </a:prstGeom>
              <a:blipFill>
                <a:blip r:embed="rId14"/>
                <a:stretch>
                  <a:fillRect l="-1125" b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8174" y="2259541"/>
                <a:ext cx="3881996" cy="732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74" y="2259541"/>
                <a:ext cx="3881996" cy="732404"/>
              </a:xfrm>
              <a:prstGeom prst="rect">
                <a:avLst/>
              </a:prstGeom>
              <a:blipFill>
                <a:blip r:embed="rId15"/>
                <a:stretch>
                  <a:fillRect l="-5651" t="-1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4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5050">
            <a:off x="16183442" y="-198561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-1295400" y="-3429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 flipV="1">
            <a:off x="-477888" y="-570548"/>
            <a:ext cx="2941225" cy="344319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621717" y="54483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8305" y="419100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68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48139" y="1257300"/>
                <a:ext cx="13030200" cy="379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Thu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1;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=0;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139" y="1257300"/>
                <a:ext cx="13030200" cy="3796167"/>
              </a:xfrm>
              <a:prstGeom prst="rect">
                <a:avLst/>
              </a:prstGeom>
              <a:blipFill>
                <a:blip r:embed="rId10"/>
                <a:stretch>
                  <a:fillRect l="-1685" b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48138" y="6515100"/>
                <a:ext cx="13587261" cy="2267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−9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+ 4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−9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+ 9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+ 5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</m:t>
                    </m:r>
                  </m:oMath>
                </a14:m>
                <a:endParaRPr lang="en-US" sz="40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138" y="6515100"/>
                <a:ext cx="13587261" cy="2267800"/>
              </a:xfrm>
              <a:prstGeom prst="rect">
                <a:avLst/>
              </a:prstGeom>
              <a:blipFill>
                <a:blip r:embed="rId11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3508572">
            <a:off x="658460" y="9002360"/>
            <a:ext cx="1339710" cy="1339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48200" y="8648700"/>
                <a:ext cx="4466607" cy="1180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+ 9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8648700"/>
                <a:ext cx="4466607" cy="11800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11400" y="4990412"/>
            <a:ext cx="2602938" cy="49536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92320" y="2141439"/>
            <a:ext cx="18956520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6500" b="1" ker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BIỂU THỨC ĐẠI SỐ</a:t>
            </a:r>
            <a:endParaRPr lang="vi-VN" sz="6500" b="1" kern="0" dirty="0">
              <a:solidFill>
                <a:srgbClr val="F2C2AB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4240" y="4438031"/>
            <a:ext cx="119634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500" b="1" kern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CHƯƠNG VI</a:t>
            </a:r>
            <a:endParaRPr lang="en-US" sz="6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5822008" y="8925909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914400" y="83118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2181685"/>
            <a:ext cx="16002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P(x)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5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676400" y="764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0988" y="3478055"/>
            <a:ext cx="151678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P(-1) = 3 . (-1)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+ 9 . (-1) - 1 = 3 . (-1) + (-9) - 1 = -3 - 9 - 1 = -13.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P(0) = 3 . 0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+ 9 . 0 - 1 = -1.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P(1) = 3 . 1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+ 9 . 1 - 1 = 3 + 9 - 1 = 11.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727362" y="164481"/>
            <a:ext cx="1044176" cy="1153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5362050" y="9283558"/>
            <a:ext cx="3274388" cy="2220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419100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68)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1362562"/>
                <a:ext cx="17145000" cy="183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			      d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362562"/>
                <a:ext cx="17145000" cy="1839414"/>
              </a:xfrm>
              <a:prstGeom prst="rect">
                <a:avLst/>
              </a:prstGeom>
              <a:blipFill>
                <a:blip r:embed="rId14"/>
                <a:stretch>
                  <a:fillRect l="-1244" b="-1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0"/>
          <p:cNvSpPr/>
          <p:nvPr/>
        </p:nvSpPr>
        <p:spPr>
          <a:xfrm>
            <a:off x="8382000" y="36774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83632" y="5468183"/>
                <a:ext cx="14846968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 + 6</m:t>
                        </m:r>
                      </m:e>
                    </m:d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4 − 8</m:t>
                        </m:r>
                      </m:e>
                    </m:d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−4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3 .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−18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: (−4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−24 : −4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(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632" y="5468183"/>
                <a:ext cx="14846968" cy="4247317"/>
              </a:xfrm>
              <a:prstGeom prst="rect">
                <a:avLst/>
              </a:prstGeom>
              <a:blipFill>
                <a:blip r:embed="rId15"/>
                <a:stretch>
                  <a:fillRect l="-1273" b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25625">
            <a:off x="-683543" y="9184772"/>
            <a:ext cx="2740315" cy="15794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24600" y="873486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7.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81874" y="2171700"/>
                <a:ext cx="9144000" cy="64636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874" y="2171700"/>
                <a:ext cx="9144000" cy="6463629"/>
              </a:xfrm>
              <a:prstGeom prst="rect">
                <a:avLst/>
              </a:prstGeom>
              <a:blipFill>
                <a:blip r:embed="rId14"/>
                <a:stretch>
                  <a:fillRect l="-2333" b="-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639800" y="5676900"/>
            <a:ext cx="2774160" cy="35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25625">
            <a:off x="-1047018" y="9331352"/>
            <a:ext cx="2740315" cy="1579418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4935200" y="3772326"/>
            <a:ext cx="2774160" cy="350604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382000" y="38969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00200" y="1670328"/>
                <a:ext cx="104394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</a:t>
                </a:r>
                <a:r>
                  <a:rPr lang="en-US" sz="4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+ 3) + (3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+ 1)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670328"/>
                <a:ext cx="10439400" cy="1169551"/>
              </a:xfrm>
              <a:prstGeom prst="rect">
                <a:avLst/>
              </a:prstGeom>
              <a:blipFill>
                <a:blip r:embed="rId26"/>
                <a:stretch>
                  <a:fillRect l="-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28800" y="2606814"/>
                <a:ext cx="9144000" cy="11695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+ 3 + 3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+ 1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606814"/>
                <a:ext cx="9144000" cy="116955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52600" y="3832400"/>
                <a:ext cx="104394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− 5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 + 1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32400"/>
                <a:ext cx="10439400" cy="70788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62200" y="4870728"/>
                <a:ext cx="43922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− 3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+ 4.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870728"/>
                <a:ext cx="4392228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00200" y="5883414"/>
                <a:ext cx="12905172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</a:t>
                </a:r>
                <a:r>
                  <a:rPr lang="en-US" sz="4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− 6) − 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− 5)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883414"/>
                <a:ext cx="12905172" cy="1169551"/>
              </a:xfrm>
              <a:prstGeom prst="rect">
                <a:avLst/>
              </a:prstGeom>
              <a:blipFill>
                <a:blip r:embed="rId30"/>
                <a:stretch>
                  <a:fillRect l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95400" y="6797814"/>
                <a:ext cx="1194483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− 6 −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797814"/>
                <a:ext cx="11944830" cy="116955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182428" y="7788414"/>
                <a:ext cx="11990772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(−2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−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 + 5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28" y="7788414"/>
                <a:ext cx="11990772" cy="116955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86000" y="9007614"/>
                <a:ext cx="565379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+ 5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− 1.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007614"/>
                <a:ext cx="5653792" cy="70788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9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9" grpId="0"/>
      <p:bldP spid="10" grpId="0"/>
      <p:bldP spid="12" grpId="0"/>
      <p:bldP spid="14" grpId="0"/>
      <p:bldP spid="15" grpId="0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25625">
            <a:off x="-1047018" y="9331352"/>
            <a:ext cx="2740315" cy="1579418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4935200" y="3772326"/>
            <a:ext cx="2774160" cy="350604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382000" y="190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03119" y="1591502"/>
                <a:ext cx="12997301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− 8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e>
                    </m:d>
                  </m:oMath>
                </a14:m>
                <a:endParaRPr lang="en-US" sz="40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119" y="1591502"/>
                <a:ext cx="12997301" cy="901401"/>
              </a:xfrm>
              <a:prstGeom prst="rect">
                <a:avLst/>
              </a:prstGeom>
              <a:blipFill>
                <a:blip r:embed="rId26"/>
                <a:stretch>
                  <a:fillRect l="-140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1389" y="2565298"/>
                <a:ext cx="11899232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(−3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. 8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(−3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. 1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389" y="2565298"/>
                <a:ext cx="11899232" cy="116955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46421" y="3642516"/>
                <a:ext cx="6797117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(−24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− 3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421" y="3642516"/>
                <a:ext cx="6797117" cy="116955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38400" y="4868102"/>
                <a:ext cx="60254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− 18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+ 24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− 3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868102"/>
                <a:ext cx="6025432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09800" y="6925502"/>
                <a:ext cx="9144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</m:t>
                      </m:r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925502"/>
                <a:ext cx="9144000" cy="224676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452427" y="6163502"/>
                <a:ext cx="666150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d)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+ 1)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427" y="6163502"/>
                <a:ext cx="6661504" cy="707886"/>
              </a:xfrm>
              <a:prstGeom prst="rect">
                <a:avLst/>
              </a:prstGeom>
              <a:blipFill>
                <a:blip r:embed="rId31"/>
                <a:stretch>
                  <a:fillRect l="-3202"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33600" y="6975151"/>
                <a:ext cx="130302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1 + 2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1 + 1 .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− 1.1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975151"/>
                <a:ext cx="13030200" cy="116955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98868" y="9135302"/>
                <a:ext cx="303513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8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− 1.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8" y="9135302"/>
                <a:ext cx="3035132" cy="70788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4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7" grpId="0"/>
      <p:bldP spid="19" grpId="0"/>
      <p:bldP spid="20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094069" y="6854229"/>
            <a:ext cx="2580213" cy="326093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382000" y="190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98295" y="1333500"/>
                <a:ext cx="9144000" cy="11695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e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</a:t>
                </a:r>
                <a:r>
                  <a:rPr lang="en-US" sz="4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95" y="1333500"/>
                <a:ext cx="9144000" cy="1169551"/>
              </a:xfrm>
              <a:prstGeom prst="rect">
                <a:avLst/>
              </a:prstGeom>
              <a:blipFill>
                <a:blip r:embed="rId26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71600" y="2438414"/>
                <a:ext cx="9144000" cy="25526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−(−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)+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en-US" sz="4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4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endParaRPr lang="en-US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438414"/>
                <a:ext cx="9144000" cy="255268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9800" y="2639688"/>
                <a:ext cx="122682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639688"/>
                <a:ext cx="12268200" cy="70788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763000" y="3607965"/>
                <a:ext cx="4160434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3607965"/>
                <a:ext cx="4160434" cy="124482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2AB4348-9197-5105-862F-77A5AD312A3A}"/>
              </a:ext>
            </a:extLst>
          </p:cNvPr>
          <p:cNvGrpSpPr/>
          <p:nvPr/>
        </p:nvGrpSpPr>
        <p:grpSpPr>
          <a:xfrm>
            <a:off x="3505200" y="6057900"/>
            <a:ext cx="9514666" cy="5254643"/>
            <a:chOff x="1729181" y="1150728"/>
            <a:chExt cx="3958908" cy="256624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6DBA89-D8E5-66B1-2B84-81F7EBEEB7DF}"/>
                </a:ext>
              </a:extLst>
            </p:cNvPr>
            <p:cNvCxnSpPr/>
            <p:nvPr/>
          </p:nvCxnSpPr>
          <p:spPr>
            <a:xfrm>
              <a:off x="4127384" y="1526905"/>
              <a:ext cx="914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AB2A236-ED88-E3A4-06A3-D1D0EC45BDD7}"/>
                </a:ext>
              </a:extLst>
            </p:cNvPr>
            <p:cNvGrpSpPr/>
            <p:nvPr/>
          </p:nvGrpSpPr>
          <p:grpSpPr>
            <a:xfrm>
              <a:off x="1729181" y="1150728"/>
              <a:ext cx="3958908" cy="2566241"/>
              <a:chOff x="1729181" y="1150728"/>
              <a:chExt cx="3958908" cy="256624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312080-AE78-98AB-49EA-E9622BCD5724}"/>
                  </a:ext>
                </a:extLst>
              </p:cNvPr>
              <p:cNvSpPr txBox="1"/>
              <p:nvPr/>
            </p:nvSpPr>
            <p:spPr>
              <a:xfrm>
                <a:off x="2194137" y="1260757"/>
                <a:ext cx="2852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/>
                  <a:t>_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5AD8043-4C96-164B-CCCC-2EC3279DDC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384" y="1191253"/>
                <a:ext cx="0" cy="75226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B8CC0DB-1805-74A2-5CB3-71A954370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6221" y="1933131"/>
                <a:ext cx="2241722" cy="1038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1EDA673-793C-EB14-431F-BD79CA7143A2}"/>
                  </a:ext>
                </a:extLst>
              </p:cNvPr>
              <p:cNvGrpSpPr/>
              <p:nvPr/>
            </p:nvGrpSpPr>
            <p:grpSpPr>
              <a:xfrm>
                <a:off x="1729181" y="1150728"/>
                <a:ext cx="3958908" cy="2566241"/>
                <a:chOff x="1729181" y="1150728"/>
                <a:chExt cx="3958908" cy="2566241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B1C9389-DC86-F863-9AFB-3590362877D7}"/>
                    </a:ext>
                  </a:extLst>
                </p:cNvPr>
                <p:cNvSpPr txBox="1"/>
                <p:nvPr/>
              </p:nvSpPr>
              <p:spPr>
                <a:xfrm>
                  <a:off x="2786389" y="2015726"/>
                  <a:ext cx="28522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000"/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8228CD8-998E-00A6-38C2-36309BFD8C9F}"/>
                    </a:ext>
                  </a:extLst>
                </p:cNvPr>
                <p:cNvGrpSpPr/>
                <p:nvPr/>
              </p:nvGrpSpPr>
              <p:grpSpPr>
                <a:xfrm>
                  <a:off x="1729181" y="1150728"/>
                  <a:ext cx="3958908" cy="2566241"/>
                  <a:chOff x="1729181" y="1150728"/>
                  <a:chExt cx="3958908" cy="256624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A7A2BB79-8C22-3121-9654-A98C14AC74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75799" y="1156200"/>
                        <a:ext cx="914400" cy="13216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4000"/>
                      </a:p>
                    </p:txBody>
                  </p:sp>
                </mc:Choice>
                <mc:Fallback xmlns="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A7A2BB79-8C22-3121-9654-A98C14AC74D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75799" y="1156200"/>
                        <a:ext cx="914400" cy="1321644"/>
                      </a:xfrm>
                      <a:prstGeom prst="rect">
                        <a:avLst/>
                      </a:prstGeom>
                      <a:blipFill>
                        <a:blip r:embed="rId3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C4ACC761-A244-3B70-0A31-E7133C197FD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29181" y="1150728"/>
                        <a:ext cx="3122768" cy="13304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/>
                      </a:p>
                    </p:txBody>
                  </p:sp>
                </mc:Choice>
                <mc:Fallback xmlns="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C4ACC761-A244-3B70-0A31-E7133C197FD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29181" y="1150728"/>
                        <a:ext cx="3122768" cy="1330429"/>
                      </a:xfrm>
                      <a:prstGeom prst="rect">
                        <a:avLst/>
                      </a:prstGeom>
                      <a:blipFill>
                        <a:blip r:embed="rId3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0F9E94F8-CA44-4D94-96B6-BBDC0C0DB2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9605" y="1506002"/>
                        <a:ext cx="1642145" cy="13304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i="1"/>
                      </a:p>
                    </p:txBody>
                  </p:sp>
                </mc:Choice>
                <mc:Fallback xmlns="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0F9E94F8-CA44-4D94-96B6-BBDC0C0DB22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69605" y="1506002"/>
                        <a:ext cx="1642145" cy="1330429"/>
                      </a:xfrm>
                      <a:prstGeom prst="rect">
                        <a:avLst/>
                      </a:prstGeom>
                      <a:blipFill>
                        <a:blip r:embed="rId3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" name="TextBox 35">
                        <a:extLst>
                          <a:ext uri="{FF2B5EF4-FFF2-40B4-BE49-F238E27FC236}">
                            <a16:creationId xmlns:a16="http://schemas.microsoft.com/office/drawing/2014/main" id="{F943D70B-D251-95F9-64B9-EAFD12A8AF7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82826" y="2081205"/>
                        <a:ext cx="2753574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b="0" dirty="0"/>
                      </a:p>
                    </p:txBody>
                  </p:sp>
                </mc:Choice>
                <mc:Fallback xmlns="">
                  <p:sp>
                    <p:nvSpPr>
                      <p:cNvPr id="36" name="TextBox 35">
                        <a:extLst>
                          <a:ext uri="{FF2B5EF4-FFF2-40B4-BE49-F238E27FC236}">
                            <a16:creationId xmlns:a16="http://schemas.microsoft.com/office/drawing/2014/main" id="{F943D70B-D251-95F9-64B9-EAFD12A8AF7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82826" y="2081205"/>
                        <a:ext cx="2753574" cy="615553"/>
                      </a:xfrm>
                      <a:prstGeom prst="rect">
                        <a:avLst/>
                      </a:prstGeom>
                      <a:blipFill>
                        <a:blip r:embed="rId3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88BA5C90-240E-8504-AB8B-FAFCB5BFE44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82825" y="2485863"/>
                        <a:ext cx="2753574" cy="123110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b="0" dirty="0"/>
                      </a:p>
                      <a:p>
                        <a:endParaRPr lang="en-US" sz="4000" b="0" dirty="0"/>
                      </a:p>
                    </p:txBody>
                  </p:sp>
                </mc:Choice>
                <mc:Fallback xmlns="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88BA5C90-240E-8504-AB8B-FAFCB5BFE44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82825" y="2485863"/>
                        <a:ext cx="2753574" cy="1231106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73BCF8E3-CEF8-3DCC-ACA3-446E433DEAEC}"/>
                      </a:ext>
                    </a:extLst>
                  </p:cNvPr>
                  <p:cNvSpPr txBox="1"/>
                  <p:nvPr/>
                </p:nvSpPr>
                <p:spPr>
                  <a:xfrm>
                    <a:off x="3754059" y="2872180"/>
                    <a:ext cx="273884" cy="6155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4000"/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21D2916B-E8EE-E6CA-0D1C-5324E3E2DC2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01364" y="1630546"/>
                        <a:ext cx="2086725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dirty="0"/>
                      </a:p>
                    </p:txBody>
                  </p:sp>
                </mc:Choice>
                <mc:Fallback xmlns="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21D2916B-E8EE-E6CA-0D1C-5324E3E2DC2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01364" y="1630546"/>
                        <a:ext cx="2086725" cy="615553"/>
                      </a:xfrm>
                      <a:prstGeom prst="rect">
                        <a:avLst/>
                      </a:prstGeom>
                      <a:blipFill>
                        <a:blip r:embed="rId3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20B82417-92AC-319E-CBFA-57C617F8A8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52536" y="2788155"/>
                  <a:ext cx="1559263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" name="Rectangle 9"/>
          <p:cNvSpPr/>
          <p:nvPr/>
        </p:nvSpPr>
        <p:spPr>
          <a:xfrm>
            <a:off x="2354437" y="5899014"/>
            <a:ext cx="769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g)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9648" y="8302738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648" y="8302738"/>
                <a:ext cx="683200" cy="70788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25625">
            <a:off x="-982976" y="9169376"/>
            <a:ext cx="2740315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152400" y="9146733"/>
            <a:ext cx="1981200" cy="1141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42711" y="778014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8.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59785" y="5829300"/>
            <a:ext cx="1780415" cy="399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5400" y="2476500"/>
                <a:ext cx="16916400" cy="4840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i="1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+5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+4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)+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)+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476500"/>
                <a:ext cx="16916400" cy="4840428"/>
              </a:xfrm>
              <a:prstGeom prst="rect">
                <a:avLst/>
              </a:prstGeom>
              <a:blipFill>
                <a:blip r:embed="rId20"/>
                <a:stretch>
                  <a:fillRect l="-1297" b="-4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342711" y="1779213"/>
            <a:ext cx="39789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800100" y="-647700"/>
            <a:ext cx="1600200" cy="165609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83263" y="57139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69460" y="9152331"/>
            <a:ext cx="2051630" cy="1182485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1468408">
            <a:off x="16799470" y="234420"/>
            <a:ext cx="1036083" cy="11442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3716000" y="7353300"/>
            <a:ext cx="2418347" cy="5428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7908" y="1790700"/>
                <a:ext cx="18136429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+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08" y="1790700"/>
                <a:ext cx="18136429" cy="1169551"/>
              </a:xfrm>
              <a:prstGeom prst="rect">
                <a:avLst/>
              </a:prstGeom>
              <a:blipFill>
                <a:blip r:embed="rId22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25708" y="2806124"/>
                <a:ext cx="1683443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+ (−5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08" y="2806124"/>
                <a:ext cx="16834430" cy="116955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45350" y="3921533"/>
                <a:ext cx="16328988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− 6 − 5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50" y="3921533"/>
                <a:ext cx="16328988" cy="116955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72338" y="5067300"/>
                <a:ext cx="15925800" cy="1936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(−7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+ 5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 + 4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338" y="5067300"/>
                <a:ext cx="15925800" cy="193629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77138" y="8285418"/>
                <a:ext cx="9144000" cy="9041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− 2.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38" y="8285418"/>
                <a:ext cx="9144000" cy="904158"/>
              </a:xfrm>
              <a:prstGeom prst="rect">
                <a:avLst/>
              </a:prstGeom>
              <a:blipFill>
                <a:blip r:embed="rId26"/>
                <a:stretch>
                  <a:fillRect l="-2000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77138" y="7098149"/>
                <a:ext cx="2557560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38" y="7098149"/>
                <a:ext cx="2557560" cy="116955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2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2" grpId="0"/>
      <p:bldP spid="4" grpId="0"/>
      <p:bldP spid="5" grpId="0"/>
      <p:bldP spid="7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800100" y="-647700"/>
            <a:ext cx="1600200" cy="165609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83263" y="57139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69460" y="9152331"/>
            <a:ext cx="2051630" cy="1182485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1468408">
            <a:off x="16799470" y="234420"/>
            <a:ext cx="1036083" cy="11442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630400" y="7260966"/>
            <a:ext cx="2418347" cy="5428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5965" y="1724245"/>
                <a:ext cx="1760220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+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−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− 6 − (−5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65" y="1724245"/>
                <a:ext cx="17602200" cy="2246769"/>
              </a:xfrm>
              <a:prstGeom prst="rect">
                <a:avLst/>
              </a:prstGeom>
              <a:blipFill>
                <a:blip r:embed="rId22"/>
                <a:stretch>
                  <a:fillRect l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24000" y="3907830"/>
                <a:ext cx="160020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+ 5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− 4 + 4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907830"/>
                <a:ext cx="16002000" cy="116955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05000" y="4963395"/>
                <a:ext cx="15621000" cy="2090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(4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(−7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− 5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−6 − 4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963395"/>
                <a:ext cx="15621000" cy="20901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5000" y="7053583"/>
                <a:ext cx="8916543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+ 11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− 10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− 10.</m:t>
                      </m:r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7053583"/>
                <a:ext cx="8916543" cy="116955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57400" y="8277942"/>
                <a:ext cx="11080662" cy="904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+ 11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− 10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− 10.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277942"/>
                <a:ext cx="11080662" cy="904158"/>
              </a:xfrm>
              <a:prstGeom prst="rect">
                <a:avLst/>
              </a:prstGeom>
              <a:blipFill>
                <a:blip r:embed="rId26"/>
                <a:stretch>
                  <a:fillRect l="-1981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7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42640" y="266700"/>
            <a:ext cx="1088160" cy="97979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2783571">
            <a:off x="16112631" y="8859320"/>
            <a:ext cx="2869592" cy="2001709"/>
            <a:chOff x="0" y="20376"/>
            <a:chExt cx="4191000" cy="294122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20376"/>
              <a:ext cx="4191000" cy="201321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250984" y="-230608"/>
              <a:ext cx="2941225" cy="3443194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733054" y="556655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519765" y="7734300"/>
            <a:ext cx="1039529" cy="1246729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093855" y="7814650"/>
            <a:ext cx="2894132" cy="5939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1333500"/>
                <a:ext cx="17192253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33500"/>
                <a:ext cx="17192253" cy="1839606"/>
              </a:xfrm>
              <a:prstGeom prst="rect">
                <a:avLst/>
              </a:prstGeom>
              <a:blipFill>
                <a:blip r:embed="rId19"/>
                <a:stretch>
                  <a:fillRect l="-1277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8332543" y="31623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33054" y="4304867"/>
                <a:ext cx="12601946" cy="1981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 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phép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4" y="4304867"/>
                <a:ext cx="12601946" cy="1981633"/>
              </a:xfrm>
              <a:prstGeom prst="rect">
                <a:avLst/>
              </a:prstGeom>
              <a:blipFill>
                <a:blip r:embed="rId20"/>
                <a:stretch>
                  <a:fillRect l="-1451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9314DF0-6756-F11B-9FD5-280433086DC1}"/>
              </a:ext>
            </a:extLst>
          </p:cNvPr>
          <p:cNvGrpSpPr/>
          <p:nvPr/>
        </p:nvGrpSpPr>
        <p:grpSpPr>
          <a:xfrm>
            <a:off x="7010400" y="5905500"/>
            <a:ext cx="11555415" cy="4816591"/>
            <a:chOff x="3261196" y="1007123"/>
            <a:chExt cx="5090615" cy="26013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2678E7F-6E57-3AA9-3D41-4BD2CECA7519}"/>
                </a:ext>
              </a:extLst>
            </p:cNvPr>
            <p:cNvGrpSpPr/>
            <p:nvPr/>
          </p:nvGrpSpPr>
          <p:grpSpPr>
            <a:xfrm>
              <a:off x="3261196" y="1007123"/>
              <a:ext cx="5090615" cy="2447401"/>
              <a:chOff x="1292964" y="1139442"/>
              <a:chExt cx="5090615" cy="244740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8E9C53B-B684-8D5C-17DA-F900777DD9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384" y="1526905"/>
                <a:ext cx="1921983" cy="1617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AF0BDA9-D0D2-15DB-C155-1ADB3AE36ABA}"/>
                  </a:ext>
                </a:extLst>
              </p:cNvPr>
              <p:cNvGrpSpPr/>
              <p:nvPr/>
            </p:nvGrpSpPr>
            <p:grpSpPr>
              <a:xfrm>
                <a:off x="1292964" y="1139442"/>
                <a:ext cx="5090615" cy="2447401"/>
                <a:chOff x="1292964" y="1139442"/>
                <a:chExt cx="5090615" cy="2447401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025EF3-BD63-375F-930A-0C13F6DD47D1}"/>
                    </a:ext>
                  </a:extLst>
                </p:cNvPr>
                <p:cNvSpPr txBox="1"/>
                <p:nvPr/>
              </p:nvSpPr>
              <p:spPr>
                <a:xfrm>
                  <a:off x="1527302" y="1268186"/>
                  <a:ext cx="285226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800"/>
                    <a:t>_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B08BDB78-16E4-5E39-E6A8-C30CF8562A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384" y="1191253"/>
                  <a:ext cx="0" cy="8422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EB5FA7D-673F-3C6E-11D5-90F6C4857D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92964" y="2046459"/>
                  <a:ext cx="2781526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CA8305DC-6499-8B9B-F2AE-B25FDDEDA08A}"/>
                    </a:ext>
                  </a:extLst>
                </p:cNvPr>
                <p:cNvGrpSpPr/>
                <p:nvPr/>
              </p:nvGrpSpPr>
              <p:grpSpPr>
                <a:xfrm>
                  <a:off x="1417450" y="1139442"/>
                  <a:ext cx="4966129" cy="2447401"/>
                  <a:chOff x="1417450" y="1139442"/>
                  <a:chExt cx="4966129" cy="2447401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D024280-2EE7-2858-ABFF-ED337E64D994}"/>
                      </a:ext>
                    </a:extLst>
                  </p:cNvPr>
                  <p:cNvSpPr txBox="1"/>
                  <p:nvPr/>
                </p:nvSpPr>
                <p:spPr>
                  <a:xfrm>
                    <a:off x="2786389" y="2015726"/>
                    <a:ext cx="285226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3800"/>
                  </a:p>
                </p:txBody>
              </p: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3B2ABC73-2318-AEE1-FD73-818D9860AE1E}"/>
                      </a:ext>
                    </a:extLst>
                  </p:cNvPr>
                  <p:cNvGrpSpPr/>
                  <p:nvPr/>
                </p:nvGrpSpPr>
                <p:grpSpPr>
                  <a:xfrm>
                    <a:off x="1417450" y="1139442"/>
                    <a:ext cx="4966129" cy="2447401"/>
                    <a:chOff x="1417450" y="1139442"/>
                    <a:chExt cx="4966129" cy="2447401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31502F0C-A78E-E1EC-2D24-3E7FFB1097D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07432" y="1139442"/>
                          <a:ext cx="2476147" cy="126008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p>
                                  <m:sSupPr>
                                    <m:ctrlP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3800"/>
                        </a:p>
                      </p:txBody>
                    </p:sp>
                  </mc:Choice>
                  <mc:Fallback xmlns=""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31502F0C-A78E-E1EC-2D24-3E7FFB1097D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07432" y="1139442"/>
                          <a:ext cx="2476147" cy="1260089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8" name="TextBox 27">
                          <a:extLst>
                            <a:ext uri="{FF2B5EF4-FFF2-40B4-BE49-F238E27FC236}">
                              <a16:creationId xmlns:a16="http://schemas.microsoft.com/office/drawing/2014/main" id="{32475FB4-314C-6A1D-CA1E-09A299975CE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417450" y="1158623"/>
                          <a:ext cx="3108702" cy="125765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−1</m:t>
                                </m:r>
                              </m:oMath>
                            </m:oMathPara>
                          </a14:m>
                          <a:endParaRPr lang="en-US" sz="3800" i="1"/>
                        </a:p>
                      </p:txBody>
                    </p:sp>
                  </mc:Choice>
                  <mc:Fallback xmlns="">
                    <p:sp>
                      <p:nvSpPr>
                        <p:cNvPr id="28" name="TextBox 27">
                          <a:extLst>
                            <a:ext uri="{FF2B5EF4-FFF2-40B4-BE49-F238E27FC236}">
                              <a16:creationId xmlns:a16="http://schemas.microsoft.com/office/drawing/2014/main" id="{32475FB4-314C-6A1D-CA1E-09A299975CE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417450" y="1158623"/>
                          <a:ext cx="3108702" cy="1257652"/>
                        </a:xfrm>
                        <a:prstGeom prst="rect">
                          <a:avLst/>
                        </a:prstGeom>
                        <a:blipFill>
                          <a:blip r:embed="rId2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9" name="TextBox 28">
                          <a:extLst>
                            <a:ext uri="{FF2B5EF4-FFF2-40B4-BE49-F238E27FC236}">
                              <a16:creationId xmlns:a16="http://schemas.microsoft.com/office/drawing/2014/main" id="{4037BDF6-2988-0BC8-CB37-15798C503D2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899889" y="2133644"/>
                          <a:ext cx="2476147" cy="126008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800" i="1"/>
                        </a:p>
                      </p:txBody>
                    </p:sp>
                  </mc:Choice>
                  <mc:Fallback xmlns="">
                    <p:sp>
                      <p:nvSpPr>
                        <p:cNvPr id="29" name="TextBox 28">
                          <a:extLst>
                            <a:ext uri="{FF2B5EF4-FFF2-40B4-BE49-F238E27FC236}">
                              <a16:creationId xmlns:a16="http://schemas.microsoft.com/office/drawing/2014/main" id="{4037BDF6-2988-0BC8-CB37-15798C503D2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899889" y="2133644"/>
                          <a:ext cx="2476147" cy="1260089"/>
                        </a:xfrm>
                        <a:prstGeom prst="rect">
                          <a:avLst/>
                        </a:prstGeom>
                        <a:blipFill>
                          <a:blip r:embed="rId2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8243CFC-87E0-ADAD-4644-80D40EB3C9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63342" y="3002068"/>
                      <a:ext cx="528083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3800"/>
                        <a:t>0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1" name="TextBox 30">
                          <a:extLst>
                            <a:ext uri="{FF2B5EF4-FFF2-40B4-BE49-F238E27FC236}">
                              <a16:creationId xmlns:a16="http://schemas.microsoft.com/office/drawing/2014/main" id="{4C9DC544-1C2B-B7A3-8412-9B8F39DF55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347337" y="1645779"/>
                          <a:ext cx="1234825" cy="584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800"/>
                        </a:p>
                      </p:txBody>
                    </p:sp>
                  </mc:Choice>
                  <mc:Fallback xmlns="">
                    <p:sp>
                      <p:nvSpPr>
                        <p:cNvPr id="31" name="TextBox 30">
                          <a:extLst>
                            <a:ext uri="{FF2B5EF4-FFF2-40B4-BE49-F238E27FC236}">
                              <a16:creationId xmlns:a16="http://schemas.microsoft.com/office/drawing/2014/main" id="{4C9DC544-1C2B-B7A3-8412-9B8F39DF553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347337" y="1645779"/>
                          <a:ext cx="1234825" cy="584775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3F925E92-5EBA-20E3-4527-07163FEA9E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82911" y="2925809"/>
                    <a:ext cx="2491579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2A4BA78-C69B-5CBC-2DF5-C10BC797BDE5}"/>
                    </a:ext>
                  </a:extLst>
                </p:cNvPr>
                <p:cNvSpPr txBox="1"/>
                <p:nvPr/>
              </p:nvSpPr>
              <p:spPr>
                <a:xfrm>
                  <a:off x="3965994" y="2440704"/>
                  <a:ext cx="2229064" cy="116775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8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3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2A4BA78-C69B-5CBC-2DF5-C10BC797BD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94" y="2440704"/>
                  <a:ext cx="2229064" cy="1167756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505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10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5410200" y="4869083"/>
            <a:ext cx="990600" cy="931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07320" y="7549037"/>
            <a:ext cx="3217691" cy="2737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24000" y="2313294"/>
                <a:ext cx="150114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1.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trị của biểu thức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– 8</m:t>
                        </m:r>
                      </m:e>
                    </m:d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+ 3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– 2</m:t>
                        </m:r>
                      </m:e>
                    </m:d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+ 5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 x = 3 là: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13294"/>
                <a:ext cx="15011400" cy="1839606"/>
              </a:xfrm>
              <a:prstGeom prst="rect">
                <a:avLst/>
              </a:prstGeom>
              <a:blipFill>
                <a:blip r:embed="rId8"/>
                <a:stretch>
                  <a:fillRect l="-1421" r="-60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638800" y="4334113"/>
            <a:ext cx="9144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25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A. –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16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2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– 10 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10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6199291" y="9154508"/>
            <a:ext cx="1339710" cy="13397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4638740" y="-295676"/>
            <a:ext cx="3390900" cy="39696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90500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Bài10.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872318"/>
            <a:ext cx="16183346" cy="437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dịp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lễ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cửa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30% so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1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3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38200" y="5676900"/>
            <a:ext cx="1632284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43200" y="5676900"/>
                <a:ext cx="14125946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quần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áo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giảm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30% so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niêm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yết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giảm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100% - 30% = 70%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niêm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yết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mua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1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mua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3 = 2,1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mua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y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0,7.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676900"/>
                <a:ext cx="14125946" cy="4478149"/>
              </a:xfrm>
              <a:prstGeom prst="rect">
                <a:avLst/>
              </a:prstGeom>
              <a:blipFill>
                <a:blip r:embed="rId10"/>
                <a:stretch>
                  <a:fillRect l="-1208" r="-1208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6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4958" y="397942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11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49800" y="9334500"/>
            <a:ext cx="1039529" cy="1246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3014" y="1028700"/>
            <a:ext cx="17221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12% so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rang.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919" y="3547257"/>
            <a:ext cx="99815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ở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05400" y="4152900"/>
            <a:ext cx="9296400" cy="27739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2960" y="7005578"/>
            <a:ext cx="173569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rang?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6000" y="3007392"/>
            <a:ext cx="762000" cy="864358"/>
          </a:xfrm>
          <a:prstGeom prst="rect">
            <a:avLst/>
          </a:prstGeom>
        </p:spPr>
      </p:pic>
      <p:pic>
        <p:nvPicPr>
          <p:cNvPr id="1030" name="Picture 88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91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89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92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90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93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5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49800" y="9334500"/>
            <a:ext cx="1039529" cy="1246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6853" y="1943100"/>
            <a:ext cx="1569520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12% so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100% - 12% = 88%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kg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1.12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= 0,12 kg;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- 0,12 = 0,88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086853" y="669581"/>
            <a:ext cx="1632284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2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49800" y="9334500"/>
            <a:ext cx="1039529" cy="1246729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13558" y="419100"/>
            <a:ext cx="1632284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06260"/>
              </p:ext>
            </p:extLst>
          </p:nvPr>
        </p:nvGraphicFramePr>
        <p:xfrm>
          <a:off x="914400" y="2781300"/>
          <a:ext cx="162306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5410200">
                  <a:extLst>
                    <a:ext uri="{9D8B030D-6E8A-4147-A177-3AD203B41FA5}">
                      <a16:colId xmlns:a16="http://schemas.microsoft.com/office/drawing/2014/main" val="1464958654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569637579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9843332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x (kg) cà phê trước khi rang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hao hụt khi rang (kg)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y (kg) cà phê sau khi rang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652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0,88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6454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1,76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955483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2,64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917804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1586957"/>
            <a:ext cx="445846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7395508"/>
            <a:ext cx="1668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88%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88%x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49800" y="9334500"/>
            <a:ext cx="1039529" cy="1246729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143000" y="658642"/>
            <a:ext cx="1632284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411248"/>
            <a:ext cx="17221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endParaRPr lang="en-US" sz="40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2,27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98250" y="3882193"/>
                <a:ext cx="7796300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 : 88% = 2 .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88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≈ 2,27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250" y="3882193"/>
                <a:ext cx="7796300" cy="126130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335000" y="4005014"/>
            <a:ext cx="15879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ct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050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6848221" y="4922192"/>
            <a:ext cx="1981200" cy="1141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340689"/>
            <a:ext cx="600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12.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16002000" y="7214648"/>
            <a:ext cx="2025682" cy="311045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247145" y="4003071"/>
            <a:ext cx="1683043" cy="683229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1053677"/>
                <a:ext cx="17110535" cy="2629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50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ban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(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&lt; 60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doanh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+ 50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+ 15 000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53677"/>
                <a:ext cx="17110535" cy="2629374"/>
              </a:xfrm>
              <a:prstGeom prst="rect">
                <a:avLst/>
              </a:prstGeom>
              <a:blipFill>
                <a:blip r:embed="rId35"/>
                <a:stretch>
                  <a:fillRect l="-998" r="-998" b="-7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400" y="4770658"/>
                <a:ext cx="17373600" cy="5249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x + 50 (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thương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phép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chia</a:t>
                </a: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+ 50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+ 15 000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+ 50</m:t>
                    </m:r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phép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+ 50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+ 15 000</m:t>
                          </m:r>
                        </m:e>
                      </m:d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+ 50</m:t>
                          </m:r>
                        </m:e>
                      </m:d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=−5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+300</m:t>
                      </m:r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+300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x &lt; 60.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770658"/>
                <a:ext cx="17373600" cy="5249642"/>
              </a:xfrm>
              <a:prstGeom prst="rect">
                <a:avLst/>
              </a:prstGeom>
              <a:blipFill>
                <a:blip r:embed="rId36"/>
                <a:stretch>
                  <a:fillRect l="-982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1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735215">
            <a:off x="16593985" y="9254882"/>
            <a:ext cx="2740315" cy="15794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48400" y="549414"/>
            <a:ext cx="600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13.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1420922"/>
                <a:ext cx="16991786" cy="8294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ty du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lịch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dự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dùng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xe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ô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tô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chở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xe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chở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tối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35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mức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chuyến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900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50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đăng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kí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chính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khuyến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mãi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như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Sẽ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giảm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đoàn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10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cứ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thêm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ngoài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50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Giả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thêm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≤ 20</m:t>
                        </m:r>
                      </m:e>
                    </m:d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x.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Nếu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xe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ô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tô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chở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tối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tổng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cộng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bao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20922"/>
                <a:ext cx="16991786" cy="8294578"/>
              </a:xfrm>
              <a:prstGeom prst="rect">
                <a:avLst/>
              </a:prstGeom>
              <a:blipFill>
                <a:blip r:embed="rId14"/>
                <a:stretch>
                  <a:fillRect l="-1005" r="-1005"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19894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011" y="-24607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735215">
            <a:off x="16328116" y="8867995"/>
            <a:ext cx="2740315" cy="157941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8394349" y="342900"/>
            <a:ext cx="1632284" cy="755440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7637" y="1204228"/>
            <a:ext cx="16975563" cy="9632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10x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900 - 10x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+ 50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0480" marR="30480" algn="ctr">
              <a:lnSpc>
                <a:spcPct val="15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+ 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50)(900 - 10x) 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chở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endParaRPr lang="en-US" sz="3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35 . 2 = 70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đoàn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. 20 = 200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endParaRPr lang="en-US" sz="3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900 - 200 = 700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7948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3886200" y="1790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031010" y="3658158"/>
            <a:ext cx="5266390" cy="3699159"/>
            <a:chOff x="8041576" y="4880651"/>
            <a:chExt cx="5266390" cy="3699159"/>
          </a:xfrm>
        </p:grpSpPr>
        <p:grpSp>
          <p:nvGrpSpPr>
            <p:cNvPr id="26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2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8041576" y="5658385"/>
              <a:ext cx="52663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000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* </a:t>
              </a:r>
              <a:r>
                <a:rPr lang="vi-VN" sz="4000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bị bài mới của chương VII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2934" y="67437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513346" y="2257582"/>
            <a:ext cx="135636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 thức nào sau đây không là đa thức một biến?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2200" y="809796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95400" y="7527182"/>
            <a:ext cx="3288152" cy="2797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00800" y="3464109"/>
                <a:ext cx="9144000" cy="58385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−2022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– 6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4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20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∈ 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ℕ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&gt; 2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464109"/>
                <a:ext cx="9144000" cy="5838521"/>
              </a:xfrm>
              <a:prstGeom prst="rect">
                <a:avLst/>
              </a:prstGeom>
              <a:blipFill>
                <a:blip r:embed="rId8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1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76800" y="2283683"/>
                <a:ext cx="14325600" cy="931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+ 1)(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1)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283683"/>
                <a:ext cx="14325600" cy="931473"/>
              </a:xfrm>
              <a:prstGeom prst="rect">
                <a:avLst/>
              </a:prstGeom>
              <a:blipFill>
                <a:blip r:embed="rId3"/>
                <a:stretch>
                  <a:fillRect l="-148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5657597" y="67437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868400" y="7873909"/>
            <a:ext cx="2819400" cy="2399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92196" y="3691137"/>
                <a:ext cx="9067800" cy="5366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196" y="3691137"/>
                <a:ext cx="9067800" cy="5366469"/>
              </a:xfrm>
              <a:prstGeom prst="rect">
                <a:avLst/>
              </a:prstGeom>
              <a:blipFill>
                <a:blip r:embed="rId8"/>
                <a:stretch>
                  <a:fillRect l="-2421" b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3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32319" y="1924967"/>
                <a:ext cx="1472565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4.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đa thức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biết: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2,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9 – 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+ 11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319" y="1924967"/>
                <a:ext cx="14725653" cy="1938992"/>
              </a:xfrm>
              <a:prstGeom prst="rect">
                <a:avLst/>
              </a:prstGeom>
              <a:blipFill>
                <a:blip r:embed="rId3"/>
                <a:stretch>
                  <a:fillRect l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3571856" y="4270409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300667" y="7658100"/>
            <a:ext cx="2819400" cy="2399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33800" y="3924300"/>
                <a:ext cx="9144000" cy="52373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10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+ 3</m:t>
                    </m:r>
                    <m:r>
                      <m:rPr>
                        <m:sty m:val="p"/>
                      </m:rP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11.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10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+ 3</m:t>
                    </m:r>
                    <m:r>
                      <m:rPr>
                        <m:sty m:val="p"/>
                      </m:rP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+ 7.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+ 11.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+ 11.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924300"/>
                <a:ext cx="9144000" cy="5237396"/>
              </a:xfrm>
              <a:prstGeom prst="rect">
                <a:avLst/>
              </a:prstGeom>
              <a:blipFill>
                <a:blip r:embed="rId8"/>
                <a:stretch>
                  <a:fillRect l="-2400" b="-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8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33498" y="2228164"/>
                <a:ext cx="15544800" cy="1827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b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Câu 5.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Tìm hệ số a sao cho đa thức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chia hết cho đa thức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+ 1.</m:t>
                    </m:r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98" y="2228164"/>
                <a:ext cx="15544800" cy="1827488"/>
              </a:xfrm>
              <a:prstGeom prst="rect">
                <a:avLst/>
              </a:prstGeom>
              <a:blipFill>
                <a:blip r:embed="rId3"/>
                <a:stretch>
                  <a:fillRect l="-1216" r="-117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0122809" y="477286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501278" y="8191499"/>
            <a:ext cx="2709522" cy="24087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600" y="4156153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-1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35399" y="2857500"/>
            <a:ext cx="16185801" cy="640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61199" y="-245476"/>
            <a:ext cx="914400" cy="168765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9600" y="598349"/>
            <a:ext cx="1918042" cy="1468173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5562600" y="800100"/>
            <a:ext cx="7021521" cy="1143000"/>
          </a:xfrm>
          <a:prstGeom prst="flowChartTerminator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5919" y="3589109"/>
            <a:ext cx="137791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dung:</a:t>
            </a:r>
            <a:endParaRPr lang="en-US" sz="4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 số. Biểu thức đại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 một biến, thu gọn, nghiệm của đa thức một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biến.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cộng, phép trừ đa thức một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biến.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nhân, chia đa thức một biến.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800100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286000" y="720090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355162">
            <a:off x="1568999" y="7848044"/>
            <a:ext cx="8747531" cy="22196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4086206" y="-321942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138917">
            <a:off x="-432660" y="-166535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703012" y="2657842"/>
            <a:ext cx="8392568" cy="2379407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7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7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487400" y="6065676"/>
            <a:ext cx="3352800" cy="3421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1839</Words>
  <PresentationFormat>Custom</PresentationFormat>
  <Paragraphs>262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Kavoon</vt:lpstr>
      <vt:lpstr>Arial</vt:lpstr>
      <vt:lpstr>Cambria Math</vt:lpstr>
      <vt:lpstr>Merriweather</vt:lpstr>
      <vt:lpstr>Anton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dcterms:created xsi:type="dcterms:W3CDTF">2006-08-16T00:00:00Z</dcterms:created>
  <dcterms:modified xsi:type="dcterms:W3CDTF">2022-12-16T09:09:39Z</dcterms:modified>
  <dc:identifier>DAFR4ThywlQ</dc:identifier>
</cp:coreProperties>
</file>