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7" r:id="rId4"/>
    <p:sldId id="270" r:id="rId5"/>
    <p:sldId id="271" r:id="rId6"/>
    <p:sldId id="272" r:id="rId7"/>
    <p:sldId id="273" r:id="rId8"/>
    <p:sldId id="274" r:id="rId9"/>
    <p:sldId id="259"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60" r:id="rId24"/>
    <p:sldId id="263" r:id="rId25"/>
    <p:sldId id="266" r:id="rId26"/>
    <p:sldId id="264" r:id="rId27"/>
    <p:sldId id="258" r:id="rId28"/>
    <p:sldId id="261" r:id="rId29"/>
    <p:sldId id="288" r:id="rId30"/>
    <p:sldId id="265" r:id="rId31"/>
    <p:sldId id="289" r:id="rId32"/>
    <p:sldId id="290" r:id="rId33"/>
    <p:sldId id="291" r:id="rId34"/>
    <p:sldId id="292" r:id="rId35"/>
    <p:sldId id="267" r:id="rId36"/>
    <p:sldId id="268" r:id="rId37"/>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3" d="100"/>
          <a:sy n="43" d="100"/>
        </p:scale>
        <p:origin x="740" y="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1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19" Type="http://schemas.openxmlformats.org/officeDocument/2006/relationships/image" Target="../media/image18.sv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41.svg"/><Relationship Id="rId7" Type="http://schemas.openxmlformats.org/officeDocument/2006/relationships/image" Target="../media/image35.svg"/><Relationship Id="rId12"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9.svg"/><Relationship Id="rId5" Type="http://schemas.openxmlformats.org/officeDocument/2006/relationships/image" Target="../media/image33.svg"/><Relationship Id="rId10" Type="http://schemas.openxmlformats.org/officeDocument/2006/relationships/image" Target="../media/image27.png"/><Relationship Id="rId9" Type="http://schemas.openxmlformats.org/officeDocument/2006/relationships/image" Target="../media/image37.svg"/></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image" Target="../media/image31.svg"/><Relationship Id="rId7" Type="http://schemas.openxmlformats.org/officeDocument/2006/relationships/image" Target="../media/image77.svg"/><Relationship Id="rId12"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81.svg"/><Relationship Id="rId5" Type="http://schemas.openxmlformats.org/officeDocument/2006/relationships/image" Target="../media/image75.svg"/><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image" Target="../media/image79.svg"/></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73.svg"/><Relationship Id="rId7" Type="http://schemas.openxmlformats.org/officeDocument/2006/relationships/image" Target="../media/image67.svg"/><Relationship Id="rId12" Type="http://schemas.openxmlformats.org/officeDocument/2006/relationships/image" Target="../media/image38.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71.svg"/><Relationship Id="rId5" Type="http://schemas.openxmlformats.org/officeDocument/2006/relationships/image" Target="../media/image65.svg"/></Relationships>
</file>

<file path=ppt/slides/_rels/slide1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53.svg"/><Relationship Id="rId7" Type="http://schemas.openxmlformats.org/officeDocument/2006/relationships/image" Target="../media/image57.sv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61.svg"/><Relationship Id="rId5" Type="http://schemas.openxmlformats.org/officeDocument/2006/relationships/image" Target="../media/image55.svg"/><Relationship Id="rId10" Type="http://schemas.openxmlformats.org/officeDocument/2006/relationships/image" Target="../media/image43.png"/><Relationship Id="rId4" Type="http://schemas.openxmlformats.org/officeDocument/2006/relationships/image" Target="../media/image40.png"/><Relationship Id="rId9" Type="http://schemas.openxmlformats.org/officeDocument/2006/relationships/image" Target="../media/image59.svg"/></Relationships>
</file>

<file path=ppt/slides/_rels/slide14.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73.svg"/><Relationship Id="rId3" Type="http://schemas.openxmlformats.org/officeDocument/2006/relationships/image" Target="../media/image63.svg"/><Relationship Id="rId7" Type="http://schemas.openxmlformats.org/officeDocument/2006/relationships/image" Target="../media/image67.svg"/><Relationship Id="rId12" Type="http://schemas.openxmlformats.org/officeDocument/2006/relationships/image" Target="../media/image38.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71.svg"/><Relationship Id="rId5" Type="http://schemas.openxmlformats.org/officeDocument/2006/relationships/image" Target="../media/image65.svg"/><Relationship Id="rId10" Type="http://schemas.openxmlformats.org/officeDocument/2006/relationships/image" Target="../media/image37.png"/><Relationship Id="rId4" Type="http://schemas.openxmlformats.org/officeDocument/2006/relationships/image" Target="../media/image35.png"/><Relationship Id="rId9" Type="http://schemas.openxmlformats.org/officeDocument/2006/relationships/image" Target="../media/image69.svg"/></Relationships>
</file>

<file path=ppt/slides/_rels/slide15.xml.rels><?xml version="1.0" encoding="UTF-8" standalone="yes"?>
<Relationships xmlns="http://schemas.openxmlformats.org/package/2006/relationships"><Relationship Id="rId3" Type="http://schemas.openxmlformats.org/officeDocument/2006/relationships/image" Target="../media/image63.sv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5.png"/><Relationship Id="rId9" Type="http://schemas.openxmlformats.org/officeDocument/2006/relationships/image" Target="../media/image69.svg"/></Relationships>
</file>

<file path=ppt/slides/_rels/slide16.xml.rels><?xml version="1.0" encoding="UTF-8" standalone="yes"?>
<Relationships xmlns="http://schemas.openxmlformats.org/package/2006/relationships"><Relationship Id="rId7" Type="http://schemas.openxmlformats.org/officeDocument/2006/relationships/image" Target="../media/image67.sv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65.svg"/></Relationships>
</file>

<file path=ppt/slides/_rels/slide17.xml.rels><?xml version="1.0" encoding="UTF-8" standalone="yes"?>
<Relationships xmlns="http://schemas.openxmlformats.org/package/2006/relationships"><Relationship Id="rId8" Type="http://schemas.openxmlformats.org/officeDocument/2006/relationships/image" Target="../media/image84.svg"/><Relationship Id="rId3" Type="http://schemas.openxmlformats.org/officeDocument/2006/relationships/image" Target="../media/image21.svg"/><Relationship Id="rId7" Type="http://schemas.openxmlformats.org/officeDocument/2006/relationships/image" Target="../media/image47.png"/><Relationship Id="rId12" Type="http://schemas.openxmlformats.org/officeDocument/2006/relationships/image" Target="../media/image88.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46.jpeg"/><Relationship Id="rId11" Type="http://schemas.openxmlformats.org/officeDocument/2006/relationships/image" Target="../media/image49.png"/><Relationship Id="rId5" Type="http://schemas.openxmlformats.org/officeDocument/2006/relationships/image" Target="../media/image23.svg"/><Relationship Id="rId10" Type="http://schemas.openxmlformats.org/officeDocument/2006/relationships/image" Target="../media/image86.svg"/><Relationship Id="rId4" Type="http://schemas.openxmlformats.org/officeDocument/2006/relationships/image" Target="../media/image17.png"/><Relationship Id="rId9" Type="http://schemas.openxmlformats.org/officeDocument/2006/relationships/image" Target="../media/image48.png"/></Relationships>
</file>

<file path=ppt/slides/_rels/slide18.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102.svg"/><Relationship Id="rId7" Type="http://schemas.openxmlformats.org/officeDocument/2006/relationships/image" Target="../media/image104.sv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1.png"/><Relationship Id="rId11" Type="http://schemas.openxmlformats.org/officeDocument/2006/relationships/image" Target="../media/image108.svg"/><Relationship Id="rId5" Type="http://schemas.openxmlformats.org/officeDocument/2006/relationships/image" Target="../media/image53.svg"/><Relationship Id="rId10" Type="http://schemas.openxmlformats.org/officeDocument/2006/relationships/image" Target="../media/image53.png"/><Relationship Id="rId4" Type="http://schemas.openxmlformats.org/officeDocument/2006/relationships/image" Target="../media/image39.png"/><Relationship Id="rId9" Type="http://schemas.openxmlformats.org/officeDocument/2006/relationships/image" Target="../media/image106.svg"/></Relationships>
</file>

<file path=ppt/slides/_rels/slide19.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102.svg"/><Relationship Id="rId7" Type="http://schemas.openxmlformats.org/officeDocument/2006/relationships/image" Target="../media/image104.sv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1.png"/><Relationship Id="rId11" Type="http://schemas.openxmlformats.org/officeDocument/2006/relationships/image" Target="../media/image108.svg"/><Relationship Id="rId5" Type="http://schemas.openxmlformats.org/officeDocument/2006/relationships/image" Target="../media/image53.svg"/><Relationship Id="rId10" Type="http://schemas.openxmlformats.org/officeDocument/2006/relationships/image" Target="../media/image53.png"/><Relationship Id="rId4" Type="http://schemas.openxmlformats.org/officeDocument/2006/relationships/image" Target="../media/image39.png"/><Relationship Id="rId9" Type="http://schemas.openxmlformats.org/officeDocument/2006/relationships/image" Target="../media/image106.sv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image" Target="../media/image31.svg"/><Relationship Id="rId7" Type="http://schemas.openxmlformats.org/officeDocument/2006/relationships/image" Target="../media/image77.svg"/><Relationship Id="rId12"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81.svg"/><Relationship Id="rId5" Type="http://schemas.openxmlformats.org/officeDocument/2006/relationships/image" Target="../media/image75.svg"/><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image" Target="../media/image79.svg"/></Relationships>
</file>

<file path=ppt/slides/_rels/slide20.xml.rels><?xml version="1.0" encoding="UTF-8" standalone="yes"?>
<Relationships xmlns="http://schemas.openxmlformats.org/package/2006/relationships"><Relationship Id="rId8" Type="http://schemas.openxmlformats.org/officeDocument/2006/relationships/image" Target="../media/image84.svg"/><Relationship Id="rId3" Type="http://schemas.openxmlformats.org/officeDocument/2006/relationships/image" Target="../media/image21.svg"/><Relationship Id="rId7" Type="http://schemas.openxmlformats.org/officeDocument/2006/relationships/image" Target="../media/image47.png"/><Relationship Id="rId12" Type="http://schemas.openxmlformats.org/officeDocument/2006/relationships/image" Target="../media/image88.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46.jpeg"/><Relationship Id="rId11" Type="http://schemas.openxmlformats.org/officeDocument/2006/relationships/image" Target="../media/image49.png"/><Relationship Id="rId5" Type="http://schemas.openxmlformats.org/officeDocument/2006/relationships/image" Target="../media/image23.svg"/><Relationship Id="rId10" Type="http://schemas.openxmlformats.org/officeDocument/2006/relationships/image" Target="../media/image86.svg"/><Relationship Id="rId4" Type="http://schemas.openxmlformats.org/officeDocument/2006/relationships/image" Target="../media/image17.png"/><Relationship Id="rId9" Type="http://schemas.openxmlformats.org/officeDocument/2006/relationships/image" Target="../media/image48.png"/></Relationships>
</file>

<file path=ppt/slides/_rels/slide21.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41.svg"/><Relationship Id="rId7" Type="http://schemas.openxmlformats.org/officeDocument/2006/relationships/image" Target="../media/image35.svg"/><Relationship Id="rId12"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9.svg"/><Relationship Id="rId5" Type="http://schemas.openxmlformats.org/officeDocument/2006/relationships/image" Target="../media/image33.svg"/><Relationship Id="rId10" Type="http://schemas.openxmlformats.org/officeDocument/2006/relationships/image" Target="../media/image27.png"/><Relationship Id="rId9" Type="http://schemas.openxmlformats.org/officeDocument/2006/relationships/image" Target="../media/image37.svg"/></Relationships>
</file>

<file path=ppt/slides/_rels/slide22.xml.rels><?xml version="1.0" encoding="UTF-8" standalone="yes"?>
<Relationships xmlns="http://schemas.openxmlformats.org/package/2006/relationships"><Relationship Id="rId8" Type="http://schemas.openxmlformats.org/officeDocument/2006/relationships/image" Target="../media/image84.svg"/><Relationship Id="rId3" Type="http://schemas.openxmlformats.org/officeDocument/2006/relationships/image" Target="../media/image21.svg"/><Relationship Id="rId12" Type="http://schemas.openxmlformats.org/officeDocument/2006/relationships/image" Target="../media/image88.svg"/><Relationship Id="rId2" Type="http://schemas.openxmlformats.org/officeDocument/2006/relationships/image" Target="../media/image16.png"/><Relationship Id="rId1" Type="http://schemas.openxmlformats.org/officeDocument/2006/relationships/slideLayout" Target="../slideLayouts/slideLayout7.xml"/><Relationship Id="rId11" Type="http://schemas.openxmlformats.org/officeDocument/2006/relationships/image" Target="../media/image49.png"/><Relationship Id="rId5" Type="http://schemas.openxmlformats.org/officeDocument/2006/relationships/image" Target="../media/image47.png"/><Relationship Id="rId10" Type="http://schemas.openxmlformats.org/officeDocument/2006/relationships/image" Target="../media/image86.svg"/><Relationship Id="rId4" Type="http://schemas.openxmlformats.org/officeDocument/2006/relationships/image" Target="../media/image46.jpeg"/><Relationship Id="rId9" Type="http://schemas.openxmlformats.org/officeDocument/2006/relationships/image" Target="../media/image48.png"/></Relationships>
</file>

<file path=ppt/slides/_rels/slide2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53.svg"/><Relationship Id="rId7" Type="http://schemas.openxmlformats.org/officeDocument/2006/relationships/image" Target="../media/image57.sv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61.svg"/><Relationship Id="rId5" Type="http://schemas.openxmlformats.org/officeDocument/2006/relationships/image" Target="../media/image55.svg"/><Relationship Id="rId10" Type="http://schemas.openxmlformats.org/officeDocument/2006/relationships/image" Target="../media/image43.png"/><Relationship Id="rId4" Type="http://schemas.openxmlformats.org/officeDocument/2006/relationships/image" Target="../media/image40.png"/><Relationship Id="rId9" Type="http://schemas.openxmlformats.org/officeDocument/2006/relationships/image" Target="../media/image59.svg"/></Relationships>
</file>

<file path=ppt/slides/_rels/slide24.xml.rels><?xml version="1.0" encoding="UTF-8" standalone="yes"?>
<Relationships xmlns="http://schemas.openxmlformats.org/package/2006/relationships"><Relationship Id="rId8" Type="http://schemas.openxmlformats.org/officeDocument/2006/relationships/image" Target="../media/image84.svg"/><Relationship Id="rId3" Type="http://schemas.openxmlformats.org/officeDocument/2006/relationships/image" Target="../media/image21.svg"/><Relationship Id="rId7" Type="http://schemas.openxmlformats.org/officeDocument/2006/relationships/image" Target="../media/image47.png"/><Relationship Id="rId12" Type="http://schemas.openxmlformats.org/officeDocument/2006/relationships/image" Target="../media/image88.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46.jpeg"/><Relationship Id="rId11" Type="http://schemas.openxmlformats.org/officeDocument/2006/relationships/image" Target="../media/image49.png"/><Relationship Id="rId5" Type="http://schemas.openxmlformats.org/officeDocument/2006/relationships/image" Target="../media/image23.svg"/><Relationship Id="rId10" Type="http://schemas.openxmlformats.org/officeDocument/2006/relationships/image" Target="../media/image86.svg"/><Relationship Id="rId4" Type="http://schemas.openxmlformats.org/officeDocument/2006/relationships/image" Target="../media/image17.png"/><Relationship Id="rId9" Type="http://schemas.openxmlformats.org/officeDocument/2006/relationships/image" Target="../media/image48.png"/></Relationships>
</file>

<file path=ppt/slides/_rels/slide2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1.svg"/><Relationship Id="rId7" Type="http://schemas.openxmlformats.org/officeDocument/2006/relationships/image" Target="../media/image112.svg"/><Relationship Id="rId2" Type="http://schemas.openxmlformats.org/officeDocument/2006/relationships/image" Target="../media/image10.png"/><Relationship Id="rId1" Type="http://schemas.openxmlformats.org/officeDocument/2006/relationships/slideLayout" Target="../slideLayouts/slideLayout7.xml"/><Relationship Id="rId11" Type="http://schemas.openxmlformats.org/officeDocument/2006/relationships/image" Target="../media/image116.svg"/><Relationship Id="rId10" Type="http://schemas.openxmlformats.org/officeDocument/2006/relationships/image" Target="../media/image23.png"/><Relationship Id="rId4" Type="http://schemas.openxmlformats.org/officeDocument/2006/relationships/image" Target="../media/image21.png"/><Relationship Id="rId9" Type="http://schemas.openxmlformats.org/officeDocument/2006/relationships/image" Target="../media/image114.svg"/></Relationships>
</file>

<file path=ppt/slides/_rels/slide26.xml.rels><?xml version="1.0" encoding="UTF-8" standalone="yes"?>
<Relationships xmlns="http://schemas.openxmlformats.org/package/2006/relationships"><Relationship Id="rId8" Type="http://schemas.openxmlformats.org/officeDocument/2006/relationships/image" Target="../media/image95.svg"/><Relationship Id="rId13" Type="http://schemas.openxmlformats.org/officeDocument/2006/relationships/image" Target="../media/image100.svg"/><Relationship Id="rId3" Type="http://schemas.openxmlformats.org/officeDocument/2006/relationships/image" Target="../media/image90.svg"/><Relationship Id="rId7" Type="http://schemas.openxmlformats.org/officeDocument/2006/relationships/image" Target="../media/image57.png"/><Relationship Id="rId12" Type="http://schemas.openxmlformats.org/officeDocument/2006/relationships/image" Target="../media/image60.pn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56.jpeg"/><Relationship Id="rId11" Type="http://schemas.openxmlformats.org/officeDocument/2006/relationships/image" Target="../media/image98.svg"/><Relationship Id="rId5" Type="http://schemas.openxmlformats.org/officeDocument/2006/relationships/image" Target="../media/image92.svg"/><Relationship Id="rId10" Type="http://schemas.openxmlformats.org/officeDocument/2006/relationships/image" Target="../media/image59.png"/><Relationship Id="rId4" Type="http://schemas.openxmlformats.org/officeDocument/2006/relationships/image" Target="../media/image55.png"/><Relationship Id="rId9" Type="http://schemas.openxmlformats.org/officeDocument/2006/relationships/image" Target="../media/image58.jpeg"/></Relationships>
</file>

<file path=ppt/slides/_rels/slide27.xml.rels><?xml version="1.0" encoding="UTF-8" standalone="yes"?>
<Relationships xmlns="http://schemas.openxmlformats.org/package/2006/relationships"><Relationship Id="rId13" Type="http://schemas.openxmlformats.org/officeDocument/2006/relationships/image" Target="../media/image41.svg"/><Relationship Id="rId12"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9.svg"/><Relationship Id="rId5" Type="http://schemas.openxmlformats.org/officeDocument/2006/relationships/image" Target="../media/image33.svg"/></Relationships>
</file>

<file path=ppt/slides/_rels/slide28.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73.svg"/><Relationship Id="rId3" Type="http://schemas.openxmlformats.org/officeDocument/2006/relationships/image" Target="../media/image63.svg"/><Relationship Id="rId7" Type="http://schemas.openxmlformats.org/officeDocument/2006/relationships/image" Target="../media/image67.svg"/><Relationship Id="rId12" Type="http://schemas.openxmlformats.org/officeDocument/2006/relationships/image" Target="../media/image38.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71.svg"/><Relationship Id="rId5" Type="http://schemas.openxmlformats.org/officeDocument/2006/relationships/image" Target="../media/image65.svg"/><Relationship Id="rId10" Type="http://schemas.openxmlformats.org/officeDocument/2006/relationships/image" Target="../media/image37.png"/><Relationship Id="rId4" Type="http://schemas.openxmlformats.org/officeDocument/2006/relationships/image" Target="../media/image35.png"/><Relationship Id="rId9" Type="http://schemas.openxmlformats.org/officeDocument/2006/relationships/image" Target="../media/image69.svg"/></Relationships>
</file>

<file path=ppt/slides/_rels/slide29.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41.svg"/><Relationship Id="rId7" Type="http://schemas.openxmlformats.org/officeDocument/2006/relationships/image" Target="../media/image35.svg"/><Relationship Id="rId12"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9.svg"/><Relationship Id="rId5" Type="http://schemas.openxmlformats.org/officeDocument/2006/relationships/image" Target="../media/image33.svg"/><Relationship Id="rId10" Type="http://schemas.openxmlformats.org/officeDocument/2006/relationships/image" Target="../media/image27.png"/><Relationship Id="rId9" Type="http://schemas.openxmlformats.org/officeDocument/2006/relationships/image" Target="../media/image37.svg"/></Relationships>
</file>

<file path=ppt/slides/_rels/slide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16.png"/><Relationship Id="rId7" Type="http://schemas.openxmlformats.org/officeDocument/2006/relationships/image" Target="../media/image18.png"/><Relationship Id="rId12" Type="http://schemas.openxmlformats.org/officeDocument/2006/relationships/image" Target="../media/image29.sv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23.svg"/><Relationship Id="rId11" Type="http://schemas.openxmlformats.org/officeDocument/2006/relationships/image" Target="../media/image20.png"/><Relationship Id="rId5" Type="http://schemas.openxmlformats.org/officeDocument/2006/relationships/image" Target="../media/image17.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19.png"/></Relationships>
</file>

<file path=ppt/slides/_rels/slide30.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102.svg"/><Relationship Id="rId7" Type="http://schemas.openxmlformats.org/officeDocument/2006/relationships/image" Target="../media/image104.sv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1.png"/><Relationship Id="rId11" Type="http://schemas.openxmlformats.org/officeDocument/2006/relationships/image" Target="../media/image108.svg"/><Relationship Id="rId5" Type="http://schemas.openxmlformats.org/officeDocument/2006/relationships/image" Target="../media/image53.svg"/><Relationship Id="rId10" Type="http://schemas.openxmlformats.org/officeDocument/2006/relationships/image" Target="../media/image53.png"/><Relationship Id="rId4" Type="http://schemas.openxmlformats.org/officeDocument/2006/relationships/image" Target="../media/image39.png"/><Relationship Id="rId9" Type="http://schemas.openxmlformats.org/officeDocument/2006/relationships/image" Target="../media/image106.svg"/></Relationships>
</file>

<file path=ppt/slides/_rels/slide31.xml.rels><?xml version="1.0" encoding="UTF-8" standalone="yes"?>
<Relationships xmlns="http://schemas.openxmlformats.org/package/2006/relationships"><Relationship Id="rId8" Type="http://schemas.openxmlformats.org/officeDocument/2006/relationships/image" Target="../media/image95.svg"/><Relationship Id="rId13" Type="http://schemas.openxmlformats.org/officeDocument/2006/relationships/image" Target="../media/image100.svg"/><Relationship Id="rId3" Type="http://schemas.openxmlformats.org/officeDocument/2006/relationships/image" Target="../media/image90.svg"/><Relationship Id="rId12" Type="http://schemas.openxmlformats.org/officeDocument/2006/relationships/image" Target="../media/image60.png"/><Relationship Id="rId2" Type="http://schemas.openxmlformats.org/officeDocument/2006/relationships/image" Target="../media/image54.png"/><Relationship Id="rId1" Type="http://schemas.openxmlformats.org/officeDocument/2006/relationships/slideLayout" Target="../slideLayouts/slideLayout7.xml"/><Relationship Id="rId11" Type="http://schemas.openxmlformats.org/officeDocument/2006/relationships/image" Target="../media/image98.svg"/><Relationship Id="rId5" Type="http://schemas.openxmlformats.org/officeDocument/2006/relationships/image" Target="../media/image57.png"/><Relationship Id="rId4" Type="http://schemas.openxmlformats.org/officeDocument/2006/relationships/image" Target="../media/image56.jpeg"/><Relationship Id="rId9" Type="http://schemas.openxmlformats.org/officeDocument/2006/relationships/image" Target="../media/image59.png"/></Relationships>
</file>

<file path=ppt/slides/_rels/slide3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image" Target="../media/image31.svg"/><Relationship Id="rId7" Type="http://schemas.openxmlformats.org/officeDocument/2006/relationships/image" Target="../media/image77.svg"/><Relationship Id="rId12"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81.svg"/><Relationship Id="rId5" Type="http://schemas.openxmlformats.org/officeDocument/2006/relationships/image" Target="../media/image75.svg"/><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image" Target="../media/image79.svg"/></Relationships>
</file>

<file path=ppt/slides/_rels/slide3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1.svg"/><Relationship Id="rId7" Type="http://schemas.openxmlformats.org/officeDocument/2006/relationships/image" Target="../media/image112.svg"/><Relationship Id="rId2" Type="http://schemas.openxmlformats.org/officeDocument/2006/relationships/image" Target="../media/image10.png"/><Relationship Id="rId1" Type="http://schemas.openxmlformats.org/officeDocument/2006/relationships/slideLayout" Target="../slideLayouts/slideLayout7.xml"/><Relationship Id="rId11" Type="http://schemas.openxmlformats.org/officeDocument/2006/relationships/image" Target="../media/image116.svg"/><Relationship Id="rId10" Type="http://schemas.openxmlformats.org/officeDocument/2006/relationships/image" Target="../media/image23.png"/><Relationship Id="rId4" Type="http://schemas.openxmlformats.org/officeDocument/2006/relationships/image" Target="../media/image21.png"/><Relationship Id="rId9" Type="http://schemas.openxmlformats.org/officeDocument/2006/relationships/image" Target="../media/image114.svg"/></Relationships>
</file>

<file path=ppt/slides/_rels/slide34.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73.svg"/><Relationship Id="rId3" Type="http://schemas.openxmlformats.org/officeDocument/2006/relationships/image" Target="../media/image63.svg"/><Relationship Id="rId7" Type="http://schemas.openxmlformats.org/officeDocument/2006/relationships/image" Target="../media/image67.svg"/><Relationship Id="rId12" Type="http://schemas.openxmlformats.org/officeDocument/2006/relationships/image" Target="../media/image38.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71.svg"/><Relationship Id="rId5" Type="http://schemas.openxmlformats.org/officeDocument/2006/relationships/image" Target="../media/image65.svg"/><Relationship Id="rId10" Type="http://schemas.openxmlformats.org/officeDocument/2006/relationships/image" Target="../media/image37.png"/><Relationship Id="rId4" Type="http://schemas.openxmlformats.org/officeDocument/2006/relationships/image" Target="../media/image35.png"/><Relationship Id="rId9" Type="http://schemas.openxmlformats.org/officeDocument/2006/relationships/image" Target="../media/image69.svg"/></Relationships>
</file>

<file path=ppt/slides/_rels/slide35.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110.svg"/><Relationship Id="rId18" Type="http://schemas.openxmlformats.org/officeDocument/2006/relationships/image" Target="../media/image59.png"/><Relationship Id="rId26" Type="http://schemas.openxmlformats.org/officeDocument/2006/relationships/image" Target="../media/image69.png"/><Relationship Id="rId3" Type="http://schemas.openxmlformats.org/officeDocument/2006/relationships/image" Target="../media/image4.svg"/><Relationship Id="rId21" Type="http://schemas.openxmlformats.org/officeDocument/2006/relationships/image" Target="../media/image104.svg"/><Relationship Id="rId7" Type="http://schemas.openxmlformats.org/officeDocument/2006/relationships/image" Target="../media/image10.svg"/><Relationship Id="rId12" Type="http://schemas.openxmlformats.org/officeDocument/2006/relationships/image" Target="../media/image64.png"/><Relationship Id="rId17" Type="http://schemas.openxmlformats.org/officeDocument/2006/relationships/image" Target="../media/image126.svg"/><Relationship Id="rId25" Type="http://schemas.openxmlformats.org/officeDocument/2006/relationships/image" Target="../media/image128.svg"/><Relationship Id="rId2" Type="http://schemas.openxmlformats.org/officeDocument/2006/relationships/image" Target="../media/image2.png"/><Relationship Id="rId16" Type="http://schemas.openxmlformats.org/officeDocument/2006/relationships/image" Target="../media/image66.png"/><Relationship Id="rId20" Type="http://schemas.openxmlformats.org/officeDocument/2006/relationships/image" Target="../media/image67.png"/><Relationship Id="rId29" Type="http://schemas.openxmlformats.org/officeDocument/2006/relationships/image" Target="../media/image86.sv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22.svg"/><Relationship Id="rId24" Type="http://schemas.openxmlformats.org/officeDocument/2006/relationships/image" Target="../media/image68.png"/><Relationship Id="rId5" Type="http://schemas.openxmlformats.org/officeDocument/2006/relationships/image" Target="../media/image118.svg"/><Relationship Id="rId15" Type="http://schemas.openxmlformats.org/officeDocument/2006/relationships/image" Target="../media/image124.svg"/><Relationship Id="rId23" Type="http://schemas.openxmlformats.org/officeDocument/2006/relationships/image" Target="../media/image106.svg"/><Relationship Id="rId28" Type="http://schemas.openxmlformats.org/officeDocument/2006/relationships/image" Target="../media/image48.png"/><Relationship Id="rId10" Type="http://schemas.openxmlformats.org/officeDocument/2006/relationships/image" Target="../media/image63.png"/><Relationship Id="rId19" Type="http://schemas.openxmlformats.org/officeDocument/2006/relationships/image" Target="../media/image98.svg"/><Relationship Id="rId31" Type="http://schemas.openxmlformats.org/officeDocument/2006/relationships/image" Target="../media/image88.svg"/><Relationship Id="rId4" Type="http://schemas.openxmlformats.org/officeDocument/2006/relationships/image" Target="../media/image61.png"/><Relationship Id="rId9" Type="http://schemas.openxmlformats.org/officeDocument/2006/relationships/image" Target="../media/image120.svg"/><Relationship Id="rId14" Type="http://schemas.openxmlformats.org/officeDocument/2006/relationships/image" Target="../media/image65.png"/><Relationship Id="rId22" Type="http://schemas.openxmlformats.org/officeDocument/2006/relationships/image" Target="../media/image52.png"/><Relationship Id="rId27" Type="http://schemas.openxmlformats.org/officeDocument/2006/relationships/image" Target="../media/image100.svg"/><Relationship Id="rId30" Type="http://schemas.openxmlformats.org/officeDocument/2006/relationships/image" Target="../media/image70.png"/></Relationships>
</file>

<file path=ppt/slides/_rels/slide36.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136.svg"/><Relationship Id="rId18" Type="http://schemas.openxmlformats.org/officeDocument/2006/relationships/image" Target="../media/image24.png"/><Relationship Id="rId26" Type="http://schemas.openxmlformats.org/officeDocument/2006/relationships/image" Target="../media/image79.png"/><Relationship Id="rId3" Type="http://schemas.openxmlformats.org/officeDocument/2006/relationships/image" Target="../media/image75.svg"/><Relationship Id="rId21" Type="http://schemas.openxmlformats.org/officeDocument/2006/relationships/image" Target="../media/image37.svg"/><Relationship Id="rId7" Type="http://schemas.openxmlformats.org/officeDocument/2006/relationships/image" Target="../media/image130.svg"/><Relationship Id="rId12" Type="http://schemas.openxmlformats.org/officeDocument/2006/relationships/image" Target="../media/image75.png"/><Relationship Id="rId17" Type="http://schemas.openxmlformats.org/officeDocument/2006/relationships/image" Target="../media/image73.svg"/><Relationship Id="rId25" Type="http://schemas.openxmlformats.org/officeDocument/2006/relationships/image" Target="../media/image25.svg"/><Relationship Id="rId2" Type="http://schemas.openxmlformats.org/officeDocument/2006/relationships/image" Target="../media/image71.png"/><Relationship Id="rId16" Type="http://schemas.openxmlformats.org/officeDocument/2006/relationships/image" Target="../media/image38.png"/><Relationship Id="rId20"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72.png"/><Relationship Id="rId11" Type="http://schemas.openxmlformats.org/officeDocument/2006/relationships/image" Target="../media/image134.svg"/><Relationship Id="rId24" Type="http://schemas.openxmlformats.org/officeDocument/2006/relationships/image" Target="../media/image78.png"/><Relationship Id="rId5" Type="http://schemas.openxmlformats.org/officeDocument/2006/relationships/image" Target="../media/image77.svg"/><Relationship Id="rId15" Type="http://schemas.openxmlformats.org/officeDocument/2006/relationships/image" Target="../media/image57.svg"/><Relationship Id="rId23" Type="http://schemas.openxmlformats.org/officeDocument/2006/relationships/image" Target="../media/image138.svg"/><Relationship Id="rId10" Type="http://schemas.openxmlformats.org/officeDocument/2006/relationships/image" Target="../media/image74.png"/><Relationship Id="rId19" Type="http://schemas.openxmlformats.org/officeDocument/2006/relationships/image" Target="../media/image33.svg"/><Relationship Id="rId4" Type="http://schemas.openxmlformats.org/officeDocument/2006/relationships/image" Target="../media/image12.png"/><Relationship Id="rId9" Type="http://schemas.openxmlformats.org/officeDocument/2006/relationships/image" Target="../media/image132.svg"/><Relationship Id="rId14" Type="http://schemas.openxmlformats.org/officeDocument/2006/relationships/image" Target="../media/image76.png"/><Relationship Id="rId22" Type="http://schemas.openxmlformats.org/officeDocument/2006/relationships/image" Target="../media/image77.png"/><Relationship Id="rId27" Type="http://schemas.openxmlformats.org/officeDocument/2006/relationships/image" Target="../media/image29.svg"/></Relationships>
</file>

<file path=ppt/slides/_rels/slide4.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16.png"/><Relationship Id="rId12" Type="http://schemas.openxmlformats.org/officeDocument/2006/relationships/image" Target="../media/image29.svg"/><Relationship Id="rId2" Type="http://schemas.openxmlformats.org/officeDocument/2006/relationships/image" Target="../media/image15.jpeg"/><Relationship Id="rId1" Type="http://schemas.openxmlformats.org/officeDocument/2006/relationships/slideLayout" Target="../slideLayouts/slideLayout7.xml"/><Relationship Id="rId11" Type="http://schemas.openxmlformats.org/officeDocument/2006/relationships/image" Target="../media/image20.png"/><Relationship Id="rId5" Type="http://schemas.openxmlformats.org/officeDocument/2006/relationships/image" Target="../media/image18.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16.png"/><Relationship Id="rId7" Type="http://schemas.openxmlformats.org/officeDocument/2006/relationships/image" Target="../media/image18.png"/><Relationship Id="rId12" Type="http://schemas.openxmlformats.org/officeDocument/2006/relationships/image" Target="../media/image29.sv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23.svg"/><Relationship Id="rId11" Type="http://schemas.openxmlformats.org/officeDocument/2006/relationships/image" Target="../media/image20.png"/><Relationship Id="rId5" Type="http://schemas.openxmlformats.org/officeDocument/2006/relationships/image" Target="../media/image17.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image" Target="../media/image31.svg"/><Relationship Id="rId7" Type="http://schemas.openxmlformats.org/officeDocument/2006/relationships/image" Target="../media/image77.svg"/><Relationship Id="rId12"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81.svg"/><Relationship Id="rId5" Type="http://schemas.openxmlformats.org/officeDocument/2006/relationships/image" Target="../media/image75.svg"/><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image" Target="../media/image79.sv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7" Type="http://schemas.openxmlformats.org/officeDocument/2006/relationships/image" Target="../media/image112.svg"/><Relationship Id="rId2" Type="http://schemas.openxmlformats.org/officeDocument/2006/relationships/image" Target="../media/image21.png"/><Relationship Id="rId1" Type="http://schemas.openxmlformats.org/officeDocument/2006/relationships/slideLayout" Target="../slideLayouts/slideLayout7.xml"/><Relationship Id="rId11" Type="http://schemas.openxmlformats.org/officeDocument/2006/relationships/image" Target="../media/image116.svg"/><Relationship Id="rId10" Type="http://schemas.openxmlformats.org/officeDocument/2006/relationships/image" Target="../media/image23.png"/><Relationship Id="rId9" Type="http://schemas.openxmlformats.org/officeDocument/2006/relationships/image" Target="../media/image114.svg"/></Relationships>
</file>

<file path=ppt/slides/_rels/slide8.xml.rels><?xml version="1.0" encoding="UTF-8" standalone="yes"?>
<Relationships xmlns="http://schemas.openxmlformats.org/package/2006/relationships"><Relationship Id="rId13" Type="http://schemas.openxmlformats.org/officeDocument/2006/relationships/image" Target="../media/image28.png"/><Relationship Id="rId7" Type="http://schemas.openxmlformats.org/officeDocument/2006/relationships/image" Target="../media/image35.svg"/><Relationship Id="rId12" Type="http://schemas.openxmlformats.org/officeDocument/2006/relationships/image" Target="../media/image39.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27.png"/><Relationship Id="rId5" Type="http://schemas.openxmlformats.org/officeDocument/2006/relationships/image" Target="../media/image33.svg"/><Relationship Id="rId10" Type="http://schemas.openxmlformats.org/officeDocument/2006/relationships/image" Target="../media/image26.png"/><Relationship Id="rId9" Type="http://schemas.openxmlformats.org/officeDocument/2006/relationships/image" Target="../media/image37.svg"/><Relationship Id="rId14" Type="http://schemas.openxmlformats.org/officeDocument/2006/relationships/image" Target="../media/image41.svg"/></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43.svg"/><Relationship Id="rId7" Type="http://schemas.openxmlformats.org/officeDocument/2006/relationships/image" Target="../media/image32.jpe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46.svg"/><Relationship Id="rId11" Type="http://schemas.openxmlformats.org/officeDocument/2006/relationships/image" Target="../media/image51.svg"/><Relationship Id="rId5" Type="http://schemas.openxmlformats.org/officeDocument/2006/relationships/image" Target="../media/image31.png"/><Relationship Id="rId10" Type="http://schemas.openxmlformats.org/officeDocument/2006/relationships/image" Target="../media/image34.png"/><Relationship Id="rId4" Type="http://schemas.openxmlformats.org/officeDocument/2006/relationships/image" Target="../media/image30.jpeg"/><Relationship Id="rId9" Type="http://schemas.openxmlformats.org/officeDocument/2006/relationships/image" Target="../media/image49.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FC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83333" y="0"/>
            <a:ext cx="18471333" cy="1038471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971240">
            <a:off x="14771657" y="4811250"/>
            <a:ext cx="4975285" cy="675656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851836" y="1693605"/>
            <a:ext cx="12965328" cy="7280789"/>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661336" y="1503105"/>
            <a:ext cx="12965328" cy="7280789"/>
          </a:xfrm>
          <a:prstGeom prst="rect">
            <a:avLst/>
          </a:prstGeom>
        </p:spPr>
      </p:pic>
      <p:sp>
        <p:nvSpPr>
          <p:cNvPr id="7" name="TextBox 7"/>
          <p:cNvSpPr txBox="1"/>
          <p:nvPr/>
        </p:nvSpPr>
        <p:spPr>
          <a:xfrm>
            <a:off x="5834268" y="2900450"/>
            <a:ext cx="11425031" cy="4431983"/>
          </a:xfrm>
          <a:prstGeom prst="rect">
            <a:avLst/>
          </a:prstGeom>
          <a:scene3d>
            <a:camera prst="perspectiveHeroicExtremeRightFacing"/>
            <a:lightRig rig="threePt" dir="t"/>
          </a:scene3d>
        </p:spPr>
        <p:txBody>
          <a:bodyPr wrap="square" lIns="0" tIns="0" rIns="0" bIns="0" rtlCol="0" anchor="t">
            <a:spAutoFit/>
          </a:bodyPr>
          <a:lstStyle/>
          <a:p>
            <a:pPr algn="ctr"/>
            <a:r>
              <a:rPr lang="en-US" sz="7200" b="1">
                <a:latin typeface="Times New Roman" panose="02020603050405020304" pitchFamily="18" charset="0"/>
                <a:cs typeface="Times New Roman" panose="02020603050405020304" pitchFamily="18" charset="0"/>
              </a:rPr>
              <a:t>VIẾT BÀI NGHỊ LUẬN VỀ MỘT VẤN ĐỀ XÃ HỘI</a:t>
            </a:r>
            <a:endParaRPr lang="en-GB" sz="7200">
              <a:latin typeface="Times New Roman" panose="02020603050405020304" pitchFamily="18" charset="0"/>
              <a:cs typeface="Times New Roman" panose="02020603050405020304" pitchFamily="18" charset="0"/>
            </a:endParaRPr>
          </a:p>
          <a:p>
            <a:pPr algn="ctr"/>
            <a:r>
              <a:rPr lang="en-US" sz="7200" b="1">
                <a:latin typeface="Times New Roman" panose="02020603050405020304" pitchFamily="18" charset="0"/>
                <a:cs typeface="Times New Roman" panose="02020603050405020304" pitchFamily="18" charset="0"/>
              </a:rPr>
              <a:t>ĐẶT RA TRONG TÁC PHẨM VĂN HỌC</a:t>
            </a:r>
            <a:endParaRPr lang="en-GB" sz="7200">
              <a:latin typeface="Times New Roman" panose="02020603050405020304" pitchFamily="18" charset="0"/>
              <a:cs typeface="Times New Roman" panose="02020603050405020304" pitchFamily="18" charset="0"/>
            </a:endParaRPr>
          </a:p>
        </p:txBody>
      </p:sp>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304817">
            <a:off x="7766008" y="1062148"/>
            <a:ext cx="2755983" cy="881915"/>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9954227">
            <a:off x="1632872" y="390611"/>
            <a:ext cx="3660170" cy="3660170"/>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5817164" y="1062148"/>
            <a:ext cx="1777368" cy="1496221"/>
          </a:xfrm>
          <a:prstGeom prst="rect">
            <a:avLst/>
          </a:prstGeom>
        </p:spPr>
      </p:pic>
      <p:pic>
        <p:nvPicPr>
          <p:cNvPr id="13" name="Picture 13"/>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738507">
            <a:off x="-922318" y="7777485"/>
            <a:ext cx="2725916" cy="916899"/>
          </a:xfrm>
          <a:prstGeom prst="rect">
            <a:avLst/>
          </a:prstGeom>
        </p:spPr>
      </p:pic>
      <p:pic>
        <p:nvPicPr>
          <p:cNvPr id="14" name="Picture 14"/>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857470">
            <a:off x="-988719" y="6642247"/>
            <a:ext cx="2766912" cy="8552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FCF7"/>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765925">
            <a:off x="-4909938" y="5048863"/>
            <a:ext cx="7148339" cy="705736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49468">
            <a:off x="6760215" y="416725"/>
            <a:ext cx="5584396" cy="4508249"/>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2725400" y="297492"/>
            <a:ext cx="5334000" cy="4617408"/>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78805">
            <a:off x="6754262" y="5234550"/>
            <a:ext cx="5577241" cy="4959443"/>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18325">
            <a:off x="12581859" y="5254462"/>
            <a:ext cx="5478495" cy="4957058"/>
          </a:xfrm>
          <a:prstGeom prst="rect">
            <a:avLst/>
          </a:prstGeom>
        </p:spPr>
      </p:pic>
      <p:sp>
        <p:nvSpPr>
          <p:cNvPr id="8" name="TextBox 8"/>
          <p:cNvSpPr txBox="1"/>
          <p:nvPr/>
        </p:nvSpPr>
        <p:spPr>
          <a:xfrm>
            <a:off x="1645999" y="3309613"/>
            <a:ext cx="4859234" cy="4431983"/>
          </a:xfrm>
          <a:prstGeom prst="rect">
            <a:avLst/>
          </a:prstGeom>
        </p:spPr>
        <p:txBody>
          <a:bodyPr wrap="square" lIns="0" tIns="0" rIns="0" bIns="0" rtlCol="0" anchor="t">
            <a:spAutoFit/>
          </a:bodyPr>
          <a:lstStyle/>
          <a:p>
            <a:pPr algn="ctr"/>
            <a:r>
              <a:rPr lang="en-US" sz="4800" b="1">
                <a:latin typeface="Times New Roman" panose="02020603050405020304" pitchFamily="18" charset="0"/>
                <a:cs typeface="Times New Roman" panose="02020603050405020304" pitchFamily="18" charset="0"/>
              </a:rPr>
              <a:t>2. Để viết được văn bản nghị luận về một vấn đề xã hội đặt ra trong tác phẩm văn học, các em cần chú ý</a:t>
            </a:r>
            <a:endParaRPr lang="en-US" sz="4800">
              <a:solidFill>
                <a:srgbClr val="333034"/>
              </a:solidFill>
              <a:latin typeface="Times New Roman" panose="02020603050405020304" pitchFamily="18" charset="0"/>
              <a:cs typeface="Times New Roman" panose="02020603050405020304" pitchFamily="18" charset="0"/>
            </a:endParaRPr>
          </a:p>
        </p:txBody>
      </p:sp>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330826">
            <a:off x="-1756627" y="-561259"/>
            <a:ext cx="4054264" cy="5688381"/>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932256">
            <a:off x="635122" y="1338758"/>
            <a:ext cx="2768185" cy="1585415"/>
          </a:xfrm>
          <a:prstGeom prst="rect">
            <a:avLst/>
          </a:prstGeom>
        </p:spPr>
      </p:pic>
      <p:sp>
        <p:nvSpPr>
          <p:cNvPr id="2" name="Rectangle 1"/>
          <p:cNvSpPr/>
          <p:nvPr/>
        </p:nvSpPr>
        <p:spPr>
          <a:xfrm>
            <a:off x="7008566" y="867258"/>
            <a:ext cx="4925623" cy="3477875"/>
          </a:xfrm>
          <a:prstGeom prst="rect">
            <a:avLst/>
          </a:prstGeom>
        </p:spPr>
        <p:txBody>
          <a:bodyPr wrap="square">
            <a:spAutoFit/>
          </a:bodyPr>
          <a:lstStyle/>
          <a:p>
            <a:pPr algn="just"/>
            <a:r>
              <a:rPr lang="en-US" sz="4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Vấn đề xã hội trong tác phẩm văn học mà bài viết nêu lên cần thiết thực và giàu ý nghĩa </a:t>
            </a:r>
            <a:endParaRPr lang="en-GB" sz="6000">
              <a:solidFill>
                <a:schemeClr val="bg1"/>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12993029" y="996969"/>
            <a:ext cx="4250262" cy="2800767"/>
          </a:xfrm>
          <a:prstGeom prst="rect">
            <a:avLst/>
          </a:prstGeom>
        </p:spPr>
        <p:txBody>
          <a:bodyPr wrap="square">
            <a:spAutoFit/>
          </a:bodyPr>
          <a:lstStyle/>
          <a:p>
            <a:pPr algn="just"/>
            <a:r>
              <a:rPr lang="en-US" sz="4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Người viết cần thể hiện rõ ý kiến của mình về vấn đề đã nêu lên.</a:t>
            </a:r>
            <a:endParaRPr lang="en-GB" sz="6000">
              <a:solidFill>
                <a:schemeClr val="bg1"/>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6957127" y="5525604"/>
            <a:ext cx="5135169" cy="4154984"/>
          </a:xfrm>
          <a:prstGeom prst="rect">
            <a:avLst/>
          </a:prstGeom>
        </p:spPr>
        <p:txBody>
          <a:bodyPr wrap="square">
            <a:spAutoFit/>
          </a:bodyPr>
          <a:lstStyle/>
          <a:p>
            <a:pPr algn="just"/>
            <a:r>
              <a:rPr lang="en-US" sz="4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Vấn đề và ý kiến của người viết phải được làm sáng tỏ bằng các lí lẽ và bằng chứng phong phú, chính xác, có sức thuyết phục,…</a:t>
            </a:r>
            <a:endParaRPr lang="en-GB" sz="6000">
              <a:solidFill>
                <a:schemeClr val="bg1"/>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12877779" y="5513668"/>
            <a:ext cx="5029200" cy="4401205"/>
          </a:xfrm>
          <a:prstGeom prst="rect">
            <a:avLst/>
          </a:prstGeom>
        </p:spPr>
        <p:txBody>
          <a:bodyPr wrap="square">
            <a:spAutoFit/>
          </a:bodyPr>
          <a:lstStyle/>
          <a:p>
            <a:pPr algn="just"/>
            <a:r>
              <a:rPr lang="en-US" sz="4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Ý kiến, lí lẽ và bằng chứng cần có quan hệ chặt chẽ, tập trung làm rõ vấn đề; giữa các đoạn văn trong thân bài cần có câu chuyển đoạn.</a:t>
            </a:r>
            <a:endParaRPr lang="en-GB" sz="540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198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par>
                                <p:cTn id="15" presetID="22" presetClass="entr" presetSubtype="4"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par>
                                <p:cTn id="23" presetID="22" presetClass="entr" presetSubtype="4"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par>
                                <p:cTn id="31" presetID="22" presetClass="entr" presetSubtype="4"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00"/>
                                        <p:tgtEl>
                                          <p:spTgt spid="13"/>
                                        </p:tgtEl>
                                      </p:cBhvr>
                                    </p:animEffect>
                                  </p:childTnLst>
                                </p:cTn>
                              </p:par>
                              <p:par>
                                <p:cTn id="39" presetID="22" presetClass="entr" presetSubtype="4"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FC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83333" y="0"/>
            <a:ext cx="18471333" cy="10384716"/>
          </a:xfrm>
          <a:prstGeom prst="rect">
            <a:avLst/>
          </a:prstGeom>
        </p:spPr>
      </p:pic>
      <p:grpSp>
        <p:nvGrpSpPr>
          <p:cNvPr id="3" name="Group 3"/>
          <p:cNvGrpSpPr/>
          <p:nvPr/>
        </p:nvGrpSpPr>
        <p:grpSpPr>
          <a:xfrm>
            <a:off x="4084487" y="2071322"/>
            <a:ext cx="10119027" cy="6439963"/>
            <a:chOff x="0" y="0"/>
            <a:chExt cx="3976518" cy="2530741"/>
          </a:xfrm>
        </p:grpSpPr>
        <p:sp>
          <p:nvSpPr>
            <p:cNvPr id="4" name="Freeform 4"/>
            <p:cNvSpPr/>
            <p:nvPr/>
          </p:nvSpPr>
          <p:spPr>
            <a:xfrm>
              <a:off x="-9098" y="-6509"/>
              <a:ext cx="3990849" cy="2562794"/>
            </a:xfrm>
            <a:custGeom>
              <a:avLst/>
              <a:gdLst/>
              <a:ahLst/>
              <a:cxnLst/>
              <a:rect l="l" t="t" r="r" b="b"/>
              <a:pathLst>
                <a:path w="3990849" h="2562794">
                  <a:moveTo>
                    <a:pt x="63030" y="1969241"/>
                  </a:moveTo>
                  <a:cubicBezTo>
                    <a:pt x="63030" y="1969241"/>
                    <a:pt x="0" y="1722677"/>
                    <a:pt x="10218" y="1214762"/>
                  </a:cubicBezTo>
                  <a:cubicBezTo>
                    <a:pt x="18651" y="990971"/>
                    <a:pt x="65033" y="645332"/>
                    <a:pt x="65033" y="645332"/>
                  </a:cubicBezTo>
                  <a:cubicBezTo>
                    <a:pt x="82233" y="502466"/>
                    <a:pt x="56685" y="337866"/>
                    <a:pt x="181385" y="223925"/>
                  </a:cubicBezTo>
                  <a:cubicBezTo>
                    <a:pt x="346794" y="72788"/>
                    <a:pt x="621643" y="0"/>
                    <a:pt x="3097776" y="6965"/>
                  </a:cubicBezTo>
                  <a:lnTo>
                    <a:pt x="3097777" y="6965"/>
                  </a:lnTo>
                  <a:cubicBezTo>
                    <a:pt x="3314524" y="16819"/>
                    <a:pt x="3518839" y="36481"/>
                    <a:pt x="3653028" y="101690"/>
                  </a:cubicBezTo>
                  <a:cubicBezTo>
                    <a:pt x="3909074" y="226120"/>
                    <a:pt x="3990849" y="459160"/>
                    <a:pt x="3985361" y="704684"/>
                  </a:cubicBezTo>
                  <a:cubicBezTo>
                    <a:pt x="3985361" y="704684"/>
                    <a:pt x="3942073" y="1013073"/>
                    <a:pt x="3949506" y="1248607"/>
                  </a:cubicBezTo>
                  <a:cubicBezTo>
                    <a:pt x="3956630" y="1711042"/>
                    <a:pt x="3963786" y="1906645"/>
                    <a:pt x="3963786" y="1906645"/>
                  </a:cubicBezTo>
                  <a:cubicBezTo>
                    <a:pt x="3947105" y="2122378"/>
                    <a:pt x="3832461" y="2332989"/>
                    <a:pt x="3635592" y="2444613"/>
                  </a:cubicBezTo>
                  <a:cubicBezTo>
                    <a:pt x="3485240" y="2529862"/>
                    <a:pt x="3287209" y="2544960"/>
                    <a:pt x="2605883" y="2534218"/>
                  </a:cubicBezTo>
                  <a:lnTo>
                    <a:pt x="2605854" y="2534218"/>
                  </a:lnTo>
                  <a:cubicBezTo>
                    <a:pt x="645952" y="2528941"/>
                    <a:pt x="384604" y="2562794"/>
                    <a:pt x="254278" y="2453637"/>
                  </a:cubicBezTo>
                  <a:cubicBezTo>
                    <a:pt x="145767" y="2362752"/>
                    <a:pt x="81795" y="2169440"/>
                    <a:pt x="63030" y="1969241"/>
                  </a:cubicBezTo>
                  <a:close/>
                </a:path>
              </a:pathLst>
            </a:custGeom>
            <a:solidFill>
              <a:srgbClr val="ED9C74"/>
            </a:solidFill>
          </p:spPr>
        </p:sp>
      </p:grpSp>
      <p:sp>
        <p:nvSpPr>
          <p:cNvPr id="7" name="TextBox 7"/>
          <p:cNvSpPr txBox="1"/>
          <p:nvPr/>
        </p:nvSpPr>
        <p:spPr>
          <a:xfrm>
            <a:off x="4281679" y="2929943"/>
            <a:ext cx="9972336" cy="443198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0" tIns="0" rIns="0" bIns="0" rtlCol="0" anchor="t">
            <a:spAutoFit/>
          </a:bodyPr>
          <a:lstStyle/>
          <a:p>
            <a:pPr algn="ctr"/>
            <a:r>
              <a:rPr lang="vi-VN" sz="9600" b="1">
                <a:solidFill>
                  <a:prstClr val="black"/>
                </a:solidFill>
                <a:latin typeface="Times New Roman" panose="02020603050405020304" pitchFamily="18" charset="0"/>
                <a:cs typeface="Times New Roman" panose="02020603050405020304" pitchFamily="18" charset="0"/>
              </a:rPr>
              <a:t>HOẠT ĐỘNG </a:t>
            </a:r>
            <a:r>
              <a:rPr lang="vi-VN" sz="9600" b="1" smtClean="0">
                <a:solidFill>
                  <a:prstClr val="black"/>
                </a:solidFill>
                <a:latin typeface="Times New Roman" panose="02020603050405020304" pitchFamily="18" charset="0"/>
                <a:cs typeface="Times New Roman" panose="02020603050405020304" pitchFamily="18" charset="0"/>
              </a:rPr>
              <a:t>3</a:t>
            </a:r>
          </a:p>
          <a:p>
            <a:pPr algn="ctr"/>
            <a:r>
              <a:rPr lang="vi-VN" sz="9600" b="1" smtClean="0">
                <a:solidFill>
                  <a:prstClr val="black"/>
                </a:solidFill>
                <a:latin typeface="Times New Roman" panose="02020603050405020304" pitchFamily="18" charset="0"/>
                <a:cs typeface="Times New Roman" panose="02020603050405020304" pitchFamily="18" charset="0"/>
              </a:rPr>
              <a:t>THỰC HÀNH</a:t>
            </a:r>
            <a:endParaRPr lang="en-GB" sz="9600">
              <a:solidFill>
                <a:prstClr val="black"/>
              </a:solidFill>
              <a:latin typeface="Times New Roman" panose="02020603050405020304" pitchFamily="18" charset="0"/>
              <a:cs typeface="Times New Roman" panose="02020603050405020304" pitchFamily="18" charset="0"/>
            </a:endParaRPr>
          </a:p>
          <a:p>
            <a:pPr algn="ctr"/>
            <a:endParaRPr lang="en-GB" sz="9600">
              <a:solidFill>
                <a:prstClr val="black"/>
              </a:solidFill>
            </a:endParaRPr>
          </a:p>
        </p:txBody>
      </p:sp>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804429">
            <a:off x="1335332" y="2940171"/>
            <a:ext cx="1427682" cy="1370575"/>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18362">
            <a:off x="-825805" y="-703811"/>
            <a:ext cx="3709011" cy="4267690"/>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919605">
            <a:off x="15747523" y="5012155"/>
            <a:ext cx="6904376" cy="6364579"/>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320847" y="1293586"/>
            <a:ext cx="1677469" cy="777736"/>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2282795">
            <a:off x="3517175" y="7485228"/>
            <a:ext cx="2766912" cy="855227"/>
          </a:xfrm>
          <a:prstGeom prst="rect">
            <a:avLst/>
          </a:prstGeom>
        </p:spPr>
      </p:pic>
    </p:spTree>
    <p:extLst>
      <p:ext uri="{BB962C8B-B14F-4D97-AF65-F5344CB8AC3E}">
        <p14:creationId xmlns:p14="http://schemas.microsoft.com/office/powerpoint/2010/main" val="748180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DFCF7"/>
        </a:solidFill>
        <a:effectLst/>
      </p:bgPr>
    </p:bg>
    <p:spTree>
      <p:nvGrpSpPr>
        <p:cNvPr id="1" name=""/>
        <p:cNvGrpSpPr/>
        <p:nvPr/>
      </p:nvGrpSpPr>
      <p:grpSpPr>
        <a:xfrm>
          <a:off x="0" y="0"/>
          <a:ext cx="0" cy="0"/>
          <a:chOff x="0" y="0"/>
          <a:chExt cx="0" cy="0"/>
        </a:xfrm>
      </p:grpSpPr>
      <p:sp>
        <p:nvSpPr>
          <p:cNvPr id="3" name="TextBox 3"/>
          <p:cNvSpPr txBox="1"/>
          <p:nvPr/>
        </p:nvSpPr>
        <p:spPr>
          <a:xfrm>
            <a:off x="3321685" y="1613237"/>
            <a:ext cx="11887200" cy="1015663"/>
          </a:xfrm>
          <a:prstGeom prst="rect">
            <a:avLst/>
          </a:prstGeom>
        </p:spPr>
        <p:txBody>
          <a:bodyPr wrap="square" lIns="0" tIns="0" rIns="0" bIns="0" rtlCol="0" anchor="t">
            <a:spAutoFit/>
          </a:bodyPr>
          <a:lstStyle/>
          <a:p>
            <a:r>
              <a:rPr lang="vi-VN" sz="6600" b="1">
                <a:latin typeface="Times New Roman" panose="02020603050405020304" pitchFamily="18" charset="0"/>
                <a:cs typeface="Times New Roman" panose="02020603050405020304" pitchFamily="18" charset="0"/>
              </a:rPr>
              <a:t>1. Thực hành viết theo các bước</a:t>
            </a:r>
            <a:endParaRPr lang="en-GB" sz="6600">
              <a:latin typeface="Times New Roman" panose="02020603050405020304" pitchFamily="18" charset="0"/>
              <a:cs typeface="Times New Roman" panose="02020603050405020304" pitchFamily="18" charset="0"/>
            </a:endParaRPr>
          </a:p>
        </p:txBody>
      </p:sp>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3733800" y="3086100"/>
            <a:ext cx="10058400" cy="6400800"/>
          </a:xfrm>
          <a:prstGeom prst="rect">
            <a:avLst/>
          </a:prstGeom>
        </p:spPr>
      </p:pic>
      <p:sp>
        <p:nvSpPr>
          <p:cNvPr id="5" name="TextBox 5"/>
          <p:cNvSpPr txBox="1"/>
          <p:nvPr/>
        </p:nvSpPr>
        <p:spPr>
          <a:xfrm>
            <a:off x="5943600" y="310357"/>
            <a:ext cx="9448800" cy="1015663"/>
          </a:xfrm>
          <a:prstGeom prst="rect">
            <a:avLst/>
          </a:prstGeom>
        </p:spPr>
        <p:txBody>
          <a:bodyPr wrap="square" lIns="0" tIns="0" rIns="0" bIns="0" rtlCol="0" anchor="t">
            <a:spAutoFit/>
          </a:bodyPr>
          <a:lstStyle/>
          <a:p>
            <a:r>
              <a:rPr lang="en-GB" sz="6600" b="1">
                <a:latin typeface="Times New Roman" panose="02020603050405020304" pitchFamily="18" charset="0"/>
                <a:cs typeface="Times New Roman" panose="02020603050405020304" pitchFamily="18" charset="0"/>
              </a:rPr>
              <a:t> </a:t>
            </a:r>
            <a:r>
              <a:rPr lang="vi-VN" sz="6600" b="1">
                <a:latin typeface="Times New Roman" panose="02020603050405020304" pitchFamily="18" charset="0"/>
                <a:cs typeface="Times New Roman" panose="02020603050405020304" pitchFamily="18" charset="0"/>
              </a:rPr>
              <a:t>II. Thực hành</a:t>
            </a:r>
            <a:endParaRPr lang="en-GB" sz="6600">
              <a:latin typeface="Times New Roman" panose="02020603050405020304" pitchFamily="18" charset="0"/>
              <a:cs typeface="Times New Roman" panose="02020603050405020304" pitchFamily="18" charset="0"/>
            </a:endParaRPr>
          </a:p>
        </p:txBody>
      </p:sp>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645987">
            <a:off x="3508082" y="8975219"/>
            <a:ext cx="2766912" cy="855227"/>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3048000" y="2628900"/>
            <a:ext cx="1690369" cy="1656562"/>
          </a:xfrm>
          <a:prstGeom prst="rect">
            <a:avLst/>
          </a:prstGeom>
        </p:spPr>
      </p:pic>
      <p:pic>
        <p:nvPicPr>
          <p:cNvPr id="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514810" y="9013964"/>
            <a:ext cx="1677469" cy="777736"/>
          </a:xfrm>
          <a:prstGeom prst="rect">
            <a:avLst/>
          </a:prstGeom>
        </p:spPr>
      </p:pic>
      <p:sp>
        <p:nvSpPr>
          <p:cNvPr id="10" name="Rectangle 9"/>
          <p:cNvSpPr/>
          <p:nvPr/>
        </p:nvSpPr>
        <p:spPr>
          <a:xfrm>
            <a:off x="4568151" y="4053274"/>
            <a:ext cx="7802114" cy="4870564"/>
          </a:xfrm>
          <a:prstGeom prst="rect">
            <a:avLst/>
          </a:prstGeom>
        </p:spPr>
        <p:txBody>
          <a:bodyPr wrap="square">
            <a:spAutoFit/>
          </a:bodyPr>
          <a:lstStyle/>
          <a:p>
            <a:pPr algn="ctr">
              <a:lnSpc>
                <a:spcPct val="115000"/>
              </a:lnSpc>
              <a:spcAft>
                <a:spcPts val="0"/>
              </a:spcAft>
            </a:pPr>
            <a:r>
              <a:rPr lang="vi-VN" sz="5400" b="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ĐỀ BÀI:</a:t>
            </a:r>
            <a:r>
              <a:rPr lang="vi-VN" sz="5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5400" b="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Từ các tác phẩm đã học, hãy phát biểu suy nghĩ của em về những biểu hiện của tình yêu Tổ quốc</a:t>
            </a:r>
            <a:r>
              <a:rPr lang="vi-VN" b="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GB">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850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par>
                                <p:cTn id="22" presetID="16" presetClass="entr" presetSubtype="21"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6471C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3652" r="51971"/>
          <a:stretch>
            <a:fillRect/>
          </a:stretch>
        </p:blipFill>
        <p:spPr>
          <a:xfrm>
            <a:off x="1314450" y="3733800"/>
            <a:ext cx="4895850" cy="55245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3652" r="51971"/>
          <a:stretch>
            <a:fillRect/>
          </a:stretch>
        </p:blipFill>
        <p:spPr>
          <a:xfrm>
            <a:off x="6703148" y="3733800"/>
            <a:ext cx="4034263" cy="55245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3652" r="51971"/>
          <a:stretch>
            <a:fillRect/>
          </a:stretch>
        </p:blipFill>
        <p:spPr>
          <a:xfrm>
            <a:off x="11003332" y="3733800"/>
            <a:ext cx="6370268" cy="5524500"/>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4156025" y="3153824"/>
            <a:ext cx="739200" cy="994034"/>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3392775" y="3153824"/>
            <a:ext cx="739200" cy="994034"/>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781473" y="3153824"/>
            <a:ext cx="739200" cy="994034"/>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302085">
            <a:off x="16036727" y="7463377"/>
            <a:ext cx="2567168" cy="2619559"/>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49975" y="8525128"/>
            <a:ext cx="1635240" cy="1498474"/>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954557">
            <a:off x="-644812" y="-503209"/>
            <a:ext cx="4081291" cy="1261490"/>
          </a:xfrm>
          <a:prstGeom prst="rect">
            <a:avLst/>
          </a:prstGeom>
        </p:spPr>
      </p:pic>
      <p:sp>
        <p:nvSpPr>
          <p:cNvPr id="15" name="TextBox 8"/>
          <p:cNvSpPr txBox="1"/>
          <p:nvPr/>
        </p:nvSpPr>
        <p:spPr>
          <a:xfrm>
            <a:off x="5602109" y="208505"/>
            <a:ext cx="13637559" cy="1015663"/>
          </a:xfrm>
          <a:prstGeom prst="rect">
            <a:avLst/>
          </a:prstGeom>
        </p:spPr>
        <p:txBody>
          <a:bodyPr wrap="square" lIns="0" tIns="0" rIns="0" bIns="0" rtlCol="0" anchor="t">
            <a:spAutoFit/>
          </a:bodyPr>
          <a:lstStyle/>
          <a:p>
            <a:r>
              <a:rPr lang="vi-VN" sz="6600" b="1">
                <a:solidFill>
                  <a:schemeClr val="bg1"/>
                </a:solidFill>
                <a:latin typeface="Times New Roman" panose="02020603050405020304" pitchFamily="18" charset="0"/>
                <a:cs typeface="Times New Roman" panose="02020603050405020304" pitchFamily="18" charset="0"/>
              </a:rPr>
              <a:t>a. Bước 1: Chuẩn bị</a:t>
            </a:r>
            <a:endParaRPr lang="en-GB" sz="6600">
              <a:solidFill>
                <a:schemeClr val="bg1"/>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2906804" y="1908853"/>
            <a:ext cx="13370968" cy="707886"/>
          </a:xfrm>
          <a:prstGeom prst="rect">
            <a:avLst/>
          </a:prstGeom>
        </p:spPr>
        <p:txBody>
          <a:bodyPr wrap="none">
            <a:spAutoFit/>
          </a:bodyPr>
          <a:lstStyle/>
          <a:p>
            <a:r>
              <a:rPr lang="en-US" sz="4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Đọc kĩ và tìm hiểu đề để biết các thông tin chính trước khi viết</a:t>
            </a:r>
            <a:endParaRPr lang="en-GB" sz="4000">
              <a:solidFill>
                <a:schemeClr val="bg1"/>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1704479" y="4147858"/>
            <a:ext cx="3897630" cy="5078313"/>
          </a:xfrm>
          <a:prstGeom prst="rect">
            <a:avLst/>
          </a:prstGeom>
        </p:spPr>
        <p:txBody>
          <a:bodyPr wrap="square">
            <a:spAutoFit/>
          </a:bodyPr>
          <a:lstStyle/>
          <a:p>
            <a:pPr algn="just"/>
            <a:r>
              <a:rPr lang="en-US" sz="5400">
                <a:latin typeface="Times New Roman" panose="02020603050405020304" pitchFamily="18" charset="0"/>
                <a:ea typeface="Times New Roman" panose="02020603050405020304" pitchFamily="18" charset="0"/>
                <a:cs typeface="Times New Roman" panose="02020603050405020304" pitchFamily="18" charset="0"/>
              </a:rPr>
              <a:t>Trọng tâm cần làm rõ: các biểu hiện khác nhau của tình yêu Tổ quốc </a:t>
            </a:r>
            <a:endParaRPr lang="en-GB" sz="5400">
              <a:latin typeface="Times New Roman" panose="02020603050405020304" pitchFamily="18" charset="0"/>
              <a:cs typeface="Times New Roman" panose="02020603050405020304" pitchFamily="18" charset="0"/>
            </a:endParaRPr>
          </a:p>
        </p:txBody>
      </p:sp>
      <p:sp>
        <p:nvSpPr>
          <p:cNvPr id="18" name="Rectangle 17"/>
          <p:cNvSpPr/>
          <p:nvPr/>
        </p:nvSpPr>
        <p:spPr>
          <a:xfrm>
            <a:off x="7178618" y="4668614"/>
            <a:ext cx="3349244" cy="3416320"/>
          </a:xfrm>
          <a:prstGeom prst="rect">
            <a:avLst/>
          </a:prstGeom>
        </p:spPr>
        <p:txBody>
          <a:bodyPr wrap="square">
            <a:spAutoFit/>
          </a:bodyPr>
          <a:lstStyle/>
          <a:p>
            <a:pPr algn="just"/>
            <a:r>
              <a:rPr lang="en-US" sz="5400">
                <a:latin typeface="Times New Roman" panose="02020603050405020304" pitchFamily="18" charset="0"/>
                <a:ea typeface="Times New Roman" panose="02020603050405020304" pitchFamily="18" charset="0"/>
                <a:cs typeface="Times New Roman" panose="02020603050405020304" pitchFamily="18" charset="0"/>
              </a:rPr>
              <a:t>Kiểu văn bản chính: nghị luận xã hội.</a:t>
            </a:r>
            <a:endParaRPr lang="en-GB" sz="5400">
              <a:latin typeface="Times New Roman" panose="02020603050405020304" pitchFamily="18" charset="0"/>
              <a:cs typeface="Times New Roman" panose="02020603050405020304" pitchFamily="18" charset="0"/>
            </a:endParaRPr>
          </a:p>
        </p:txBody>
      </p:sp>
      <p:sp>
        <p:nvSpPr>
          <p:cNvPr id="19" name="Rectangle 18"/>
          <p:cNvSpPr/>
          <p:nvPr/>
        </p:nvSpPr>
        <p:spPr>
          <a:xfrm>
            <a:off x="11230259" y="3928966"/>
            <a:ext cx="5933791" cy="5078313"/>
          </a:xfrm>
          <a:prstGeom prst="rect">
            <a:avLst/>
          </a:prstGeom>
        </p:spPr>
        <p:txBody>
          <a:bodyPr wrap="square">
            <a:spAutoFit/>
          </a:bodyPr>
          <a:lstStyle/>
          <a:p>
            <a:pPr algn="just"/>
            <a:r>
              <a:rPr lang="en-US" sz="5400">
                <a:latin typeface="Times New Roman" panose="02020603050405020304" pitchFamily="18" charset="0"/>
                <a:ea typeface="Times New Roman" panose="02020603050405020304" pitchFamily="18" charset="0"/>
                <a:cs typeface="Times New Roman" panose="02020603050405020304" pitchFamily="18" charset="0"/>
              </a:rPr>
              <a:t>Phạm vi bằng chứng: từ thực tế cuộc sống, từ kiến thức lịch sử và các tác phẩm thơ văn liên quan,…</a:t>
            </a:r>
            <a:endParaRPr lang="en-GB" sz="5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64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arn(inVertical)">
                                      <p:cBhvr>
                                        <p:cTn id="21" dur="500"/>
                                        <p:tgtEl>
                                          <p:spTgt spid="17"/>
                                        </p:tgtEl>
                                      </p:cBhvr>
                                    </p:animEffect>
                                  </p:childTnLst>
                                </p:cTn>
                              </p:par>
                              <p:par>
                                <p:cTn id="22" presetID="16" presetClass="entr" presetSubtype="21"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par>
                                <p:cTn id="25" presetID="16" presetClass="entr" presetSubtype="21"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par>
                                <p:cTn id="33" presetID="16" presetClass="entr" presetSubtype="21"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barn(inVertical)">
                                      <p:cBhvr>
                                        <p:cTn id="35" dur="500"/>
                                        <p:tgtEl>
                                          <p:spTgt spid="3"/>
                                        </p:tgtEl>
                                      </p:cBhvr>
                                    </p:animEffect>
                                  </p:childTnLst>
                                </p:cTn>
                              </p:par>
                              <p:par>
                                <p:cTn id="36" presetID="16" presetClass="entr" presetSubtype="21" fill="hold"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barn(inVertical)">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arn(inVertical)">
                                      <p:cBhvr>
                                        <p:cTn id="43" dur="500"/>
                                        <p:tgtEl>
                                          <p:spTgt spid="19"/>
                                        </p:tgtEl>
                                      </p:cBhvr>
                                    </p:animEffect>
                                  </p:childTnLst>
                                </p:cTn>
                              </p:par>
                              <p:par>
                                <p:cTn id="44" presetID="16" presetClass="entr" presetSubtype="21" fill="hold"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barn(inVertical)">
                                      <p:cBhvr>
                                        <p:cTn id="46" dur="500"/>
                                        <p:tgtEl>
                                          <p:spTgt spid="4"/>
                                        </p:tgtEl>
                                      </p:cBhvr>
                                    </p:animEffect>
                                  </p:childTnLst>
                                </p:cTn>
                              </p:par>
                              <p:par>
                                <p:cTn id="47" presetID="16" presetClass="entr" presetSubtype="21" fill="hold"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barn(inVertical)">
                                      <p:cBhvr>
                                        <p:cTn id="4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FC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788044" y="5193853"/>
            <a:ext cx="7932114" cy="4471879"/>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066800" y="5266587"/>
            <a:ext cx="7932114" cy="4471879"/>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645987">
            <a:off x="171562" y="9404194"/>
            <a:ext cx="2766912" cy="855227"/>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385062">
            <a:off x="15491466" y="5183988"/>
            <a:ext cx="2725916" cy="916899"/>
          </a:xfrm>
          <a:prstGeom prst="rect">
            <a:avLst/>
          </a:prstGeom>
        </p:spPr>
      </p:pic>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628961" y="3231224"/>
            <a:ext cx="1690369" cy="1656562"/>
          </a:xfrm>
          <a:prstGeom prst="rect">
            <a:avLst/>
          </a:prstGeom>
        </p:spPr>
      </p:pic>
      <p:pic>
        <p:nvPicPr>
          <p:cNvPr id="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459200" y="9140583"/>
            <a:ext cx="1677469" cy="777736"/>
          </a:xfrm>
          <a:prstGeom prst="rect">
            <a:avLst/>
          </a:prstGeom>
        </p:spPr>
      </p:pic>
      <p:pic>
        <p:nvPicPr>
          <p:cNvPr id="10"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5334000" y="415907"/>
            <a:ext cx="7932114" cy="4471879"/>
          </a:xfrm>
          <a:prstGeom prst="rect">
            <a:avLst/>
          </a:prstGeom>
        </p:spPr>
      </p:pic>
      <p:sp>
        <p:nvSpPr>
          <p:cNvPr id="11" name="Rectangle 10"/>
          <p:cNvSpPr/>
          <p:nvPr/>
        </p:nvSpPr>
        <p:spPr>
          <a:xfrm>
            <a:off x="5695231" y="679722"/>
            <a:ext cx="7030170" cy="3416320"/>
          </a:xfrm>
          <a:prstGeom prst="rect">
            <a:avLst/>
          </a:prstGeom>
        </p:spPr>
        <p:txBody>
          <a:bodyPr wrap="square">
            <a:spAutoFit/>
          </a:bodyPr>
          <a:lstStyle/>
          <a:p>
            <a:pPr algn="just"/>
            <a:r>
              <a:rPr lang="en-US" sz="5400">
                <a:latin typeface="Times New Roman" panose="02020603050405020304" pitchFamily="18" charset="0"/>
                <a:ea typeface="Times New Roman" panose="02020603050405020304" pitchFamily="18" charset="0"/>
              </a:rPr>
              <a:t>Nhớ lại những trang lịch sử oai hùng và đầy tự hào của dân tộc (sự kiện, con người, …)</a:t>
            </a:r>
            <a:endParaRPr lang="en-GB" sz="5400"/>
          </a:p>
        </p:txBody>
      </p:sp>
      <p:sp>
        <p:nvSpPr>
          <p:cNvPr id="12" name="Rectangle 11"/>
          <p:cNvSpPr/>
          <p:nvPr/>
        </p:nvSpPr>
        <p:spPr>
          <a:xfrm>
            <a:off x="1510253" y="5365797"/>
            <a:ext cx="6871747" cy="4247317"/>
          </a:xfrm>
          <a:prstGeom prst="rect">
            <a:avLst/>
          </a:prstGeom>
        </p:spPr>
        <p:txBody>
          <a:bodyPr wrap="square">
            <a:spAutoFit/>
          </a:bodyPr>
          <a:lstStyle/>
          <a:p>
            <a:pPr algn="just"/>
            <a:r>
              <a:rPr lang="en-US" sz="5400">
                <a:latin typeface="Times New Roman" panose="02020603050405020304" pitchFamily="18" charset="0"/>
                <a:ea typeface="Times New Roman" panose="02020603050405020304" pitchFamily="18" charset="0"/>
              </a:rPr>
              <a:t>Xem lại các văn bản </a:t>
            </a:r>
            <a:r>
              <a:rPr lang="en-US" sz="5400" i="1">
                <a:latin typeface="Times New Roman" panose="02020603050405020304" pitchFamily="18" charset="0"/>
                <a:ea typeface="Times New Roman" panose="02020603050405020304" pitchFamily="18" charset="0"/>
              </a:rPr>
              <a:t>Hịch tướng sĩ, Nước Đại Việt ta, Chiếu dời đô, Nước Việt Nam ta nhỏ hay không nhỏ?</a:t>
            </a:r>
            <a:endParaRPr lang="en-GB" sz="5400"/>
          </a:p>
        </p:txBody>
      </p:sp>
      <p:sp>
        <p:nvSpPr>
          <p:cNvPr id="13" name="Rectangle 12"/>
          <p:cNvSpPr/>
          <p:nvPr/>
        </p:nvSpPr>
        <p:spPr>
          <a:xfrm>
            <a:off x="10226176" y="5365797"/>
            <a:ext cx="7391400" cy="4247317"/>
          </a:xfrm>
          <a:prstGeom prst="rect">
            <a:avLst/>
          </a:prstGeom>
        </p:spPr>
        <p:txBody>
          <a:bodyPr wrap="square">
            <a:spAutoFit/>
          </a:bodyPr>
          <a:lstStyle/>
          <a:p>
            <a:pPr algn="just"/>
            <a:r>
              <a:rPr lang="en-US" sz="5400">
                <a:solidFill>
                  <a:schemeClr val="bg1"/>
                </a:solidFill>
                <a:latin typeface="Times New Roman" panose="02020603050405020304" pitchFamily="18" charset="0"/>
                <a:ea typeface="Times New Roman" panose="02020603050405020304" pitchFamily="18" charset="0"/>
              </a:rPr>
              <a:t>Ghi chép những nội dung liên quan và chuẩn bị tranh, ảnh, sơ đồ, bảng biểu về các sự kiện, con người tiêu biểu (nếu có).</a:t>
            </a:r>
            <a:endParaRPr lang="en-GB" sz="5400">
              <a:solidFill>
                <a:schemeClr val="bg1"/>
              </a:solidFill>
            </a:endParaRPr>
          </a:p>
        </p:txBody>
      </p:sp>
    </p:spTree>
    <p:extLst>
      <p:ext uri="{BB962C8B-B14F-4D97-AF65-F5344CB8AC3E}">
        <p14:creationId xmlns:p14="http://schemas.microsoft.com/office/powerpoint/2010/main" val="305024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par>
                                <p:cTn id="32" presetID="16" presetClass="entr" presetSubtype="21"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barn(inVertical)">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362200" y="1562100"/>
            <a:ext cx="13258800" cy="8534979"/>
          </a:xfrm>
          <a:prstGeom prst="rect">
            <a:avLst/>
          </a:prstGeom>
        </p:spPr>
      </p:pic>
      <p:pic>
        <p:nvPicPr>
          <p:cNvPr id="3"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385062">
            <a:off x="13862817" y="1073007"/>
            <a:ext cx="2725916" cy="916899"/>
          </a:xfrm>
          <a:prstGeom prst="rect">
            <a:avLst/>
          </a:prstGeom>
        </p:spPr>
      </p:pic>
      <p:sp>
        <p:nvSpPr>
          <p:cNvPr id="4" name="Rectangle 3"/>
          <p:cNvSpPr/>
          <p:nvPr/>
        </p:nvSpPr>
        <p:spPr>
          <a:xfrm>
            <a:off x="3451866" y="266700"/>
            <a:ext cx="10098407" cy="873701"/>
          </a:xfrm>
          <a:prstGeom prst="rect">
            <a:avLst/>
          </a:prstGeom>
        </p:spPr>
        <p:txBody>
          <a:bodyPr wrap="none">
            <a:spAutoFit/>
          </a:bodyPr>
          <a:lstStyle/>
          <a:p>
            <a:pPr algn="ctr">
              <a:lnSpc>
                <a:spcPct val="115000"/>
              </a:lnSpc>
              <a:spcAft>
                <a:spcPts val="0"/>
              </a:spcAft>
            </a:pPr>
            <a:r>
              <a:rPr lang="vi-VN" sz="4800" b="1" spc="-2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PHIẾU HỌC TẬP SỐ 02</a:t>
            </a:r>
            <a:r>
              <a:rPr lang="vi-VN" sz="4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Phiếu tìm ý</a:t>
            </a:r>
            <a:endParaRPr lang="en-GB" sz="4800">
              <a:effectLst/>
              <a:latin typeface="Times New Roman" panose="02020603050405020304" pitchFamily="18" charset="0"/>
              <a:ea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489723243"/>
              </p:ext>
            </p:extLst>
          </p:nvPr>
        </p:nvGraphicFramePr>
        <p:xfrm>
          <a:off x="2971800" y="2158026"/>
          <a:ext cx="12115800" cy="7155497"/>
        </p:xfrm>
        <a:graphic>
          <a:graphicData uri="http://schemas.openxmlformats.org/drawingml/2006/table">
            <a:tbl>
              <a:tblPr firstRow="1" firstCol="1" bandRow="1"/>
              <a:tblGrid>
                <a:gridCol w="7848600"/>
                <a:gridCol w="4267200"/>
              </a:tblGrid>
              <a:tr h="439893">
                <a:tc>
                  <a:txBody>
                    <a:bodyPr/>
                    <a:lstStyle/>
                    <a:p>
                      <a:pPr algn="ctr">
                        <a:lnSpc>
                          <a:spcPct val="115000"/>
                        </a:lnSpc>
                        <a:spcAft>
                          <a:spcPts val="0"/>
                        </a:spcAft>
                      </a:pPr>
                      <a:r>
                        <a:rPr lang="vi-VN" sz="36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Câu hỏi tìm ý</a:t>
                      </a:r>
                      <a:endParaRPr lang="en-GB" sz="3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15000"/>
                        </a:lnSpc>
                        <a:spcAft>
                          <a:spcPts val="0"/>
                        </a:spcAft>
                      </a:pPr>
                      <a:r>
                        <a:rPr lang="vi-VN" sz="36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Trả lời</a:t>
                      </a:r>
                      <a:endParaRPr lang="en-GB" sz="3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1477073">
                <a:tc>
                  <a:txBody>
                    <a:bodyPr/>
                    <a:lstStyle/>
                    <a:p>
                      <a:pPr algn="just">
                        <a:lnSpc>
                          <a:spcPct val="115000"/>
                        </a:lnSpc>
                        <a:spcAft>
                          <a:spcPts val="0"/>
                        </a:spcAft>
                      </a:pPr>
                      <a:r>
                        <a:rPr lang="en-US" sz="36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Tình yêu Tổ quốc được biểu hiện ở khía cạnh </a:t>
                      </a:r>
                      <a:r>
                        <a:rPr lang="vi-VN" sz="3600" smtClean="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nào?</a:t>
                      </a:r>
                      <a:endParaRPr lang="en-GB" sz="3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60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50149">
                <a:tc>
                  <a:txBody>
                    <a:bodyPr/>
                    <a:lstStyle/>
                    <a:p>
                      <a:pPr algn="just">
                        <a:lnSpc>
                          <a:spcPct val="115000"/>
                        </a:lnSpc>
                        <a:spcAft>
                          <a:spcPts val="0"/>
                        </a:spcAft>
                      </a:pPr>
                      <a:r>
                        <a:rPr lang="en-US" sz="36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Hãy phát triển ý lớn thành các ý nhỏ:</a:t>
                      </a:r>
                      <a:endParaRPr lang="en-GB" sz="3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36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Mỗi ý lớn em muốn trình bày những khía cạnh cụ thể nào?</a:t>
                      </a:r>
                      <a:endParaRPr lang="en-GB" sz="3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36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6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Biểu hiện cụ thể của những biểu hiện lớn về tình yêu Tổ quốc là gì?</a:t>
                      </a:r>
                      <a:endParaRPr lang="en-GB" sz="3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6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Dẫn chứng nào phù hợp để chứng minh cho quan điểm của em?</a:t>
                      </a:r>
                      <a:endParaRPr lang="en-GB" sz="3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3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3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3600" smtClean="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1065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590800" y="2552699"/>
            <a:ext cx="12801600" cy="7185767"/>
          </a:xfrm>
          <a:prstGeom prst="rect">
            <a:avLst/>
          </a:prstGeom>
        </p:spPr>
      </p:pic>
      <p:pic>
        <p:nvPicPr>
          <p:cNvPr id="3"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977508">
            <a:off x="1261232" y="8553891"/>
            <a:ext cx="3849721" cy="934443"/>
          </a:xfrm>
          <a:prstGeom prst="rect">
            <a:avLst/>
          </a:prstGeom>
        </p:spPr>
      </p:pic>
      <p:sp>
        <p:nvSpPr>
          <p:cNvPr id="4" name="Rectangle 3"/>
          <p:cNvSpPr/>
          <p:nvPr/>
        </p:nvSpPr>
        <p:spPr>
          <a:xfrm>
            <a:off x="3962400" y="362953"/>
            <a:ext cx="10792506" cy="830997"/>
          </a:xfrm>
          <a:prstGeom prst="rect">
            <a:avLst/>
          </a:prstGeom>
        </p:spPr>
        <p:txBody>
          <a:bodyPr wrap="none">
            <a:spAutoFit/>
          </a:bodyPr>
          <a:lstStyle/>
          <a:p>
            <a:r>
              <a:rPr lang="en-US" sz="4800" b="1">
                <a:solidFill>
                  <a:srgbClr val="000099"/>
                </a:solidFill>
                <a:latin typeface="Times New Roman" panose="02020603050405020304" pitchFamily="18" charset="0"/>
                <a:ea typeface="Calibri" panose="020F0502020204030204" pitchFamily="34" charset="0"/>
                <a:cs typeface="Times New Roman" panose="02020603050405020304" pitchFamily="18" charset="0"/>
              </a:rPr>
              <a:t>T</a:t>
            </a:r>
            <a:r>
              <a:rPr lang="vi-VN" sz="4800" b="1" smtClean="0">
                <a:solidFill>
                  <a:srgbClr val="000099"/>
                </a:solidFill>
                <a:latin typeface="Times New Roman" panose="02020603050405020304" pitchFamily="18" charset="0"/>
                <a:ea typeface="Calibri" panose="020F0502020204030204" pitchFamily="34" charset="0"/>
                <a:cs typeface="Times New Roman" panose="02020603050405020304" pitchFamily="18" charset="0"/>
              </a:rPr>
              <a:t>rả </a:t>
            </a:r>
            <a:r>
              <a:rPr lang="vi-VN" sz="4800" b="1">
                <a:solidFill>
                  <a:srgbClr val="000099"/>
                </a:solidFill>
                <a:latin typeface="Times New Roman" panose="02020603050405020304" pitchFamily="18" charset="0"/>
                <a:ea typeface="Calibri" panose="020F0502020204030204" pitchFamily="34" charset="0"/>
                <a:cs typeface="Times New Roman" panose="02020603050405020304" pitchFamily="18" charset="0"/>
              </a:rPr>
              <a:t>lời các câu hỏi</a:t>
            </a:r>
            <a:r>
              <a:rPr lang="vi-VN" sz="4800" b="1"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(Phiếu học tập số 02)</a:t>
            </a:r>
            <a:endParaRPr lang="en-GB" sz="4800">
              <a:latin typeface="Times New Roman" panose="02020603050405020304" pitchFamily="18" charset="0"/>
              <a:cs typeface="Times New Roman" panose="02020603050405020304" pitchFamily="18" charset="0"/>
            </a:endParaRPr>
          </a:p>
        </p:txBody>
      </p:sp>
      <p:sp>
        <p:nvSpPr>
          <p:cNvPr id="5" name="Rectangle 4"/>
          <p:cNvSpPr/>
          <p:nvPr/>
        </p:nvSpPr>
        <p:spPr>
          <a:xfrm>
            <a:off x="3186093" y="1277352"/>
            <a:ext cx="12709057" cy="830997"/>
          </a:xfrm>
          <a:prstGeom prst="rect">
            <a:avLst/>
          </a:prstGeom>
        </p:spPr>
        <p:txBody>
          <a:bodyPr wrap="none">
            <a:spAutoFit/>
          </a:bodyPr>
          <a:lstStyle/>
          <a:p>
            <a:r>
              <a:rPr lang="en-US" sz="4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Tình yêu Tổ quốc được biểu hiện ở khía cạnh nào?</a:t>
            </a:r>
            <a:endParaRPr lang="en-GB" sz="4800">
              <a:latin typeface="Times New Roman" panose="02020603050405020304" pitchFamily="18" charset="0"/>
              <a:cs typeface="Times New Roman" panose="02020603050405020304" pitchFamily="18" charset="0"/>
            </a:endParaRPr>
          </a:p>
        </p:txBody>
      </p:sp>
      <p:sp>
        <p:nvSpPr>
          <p:cNvPr id="6" name="Rectangle 5"/>
          <p:cNvSpPr/>
          <p:nvPr/>
        </p:nvSpPr>
        <p:spPr>
          <a:xfrm>
            <a:off x="3962400" y="3450603"/>
            <a:ext cx="10210800" cy="4339650"/>
          </a:xfrm>
          <a:prstGeom prst="rect">
            <a:avLst/>
          </a:prstGeom>
        </p:spPr>
        <p:txBody>
          <a:bodyPr wrap="square">
            <a:spAutoFit/>
          </a:bodyPr>
          <a:lstStyle/>
          <a:p>
            <a:pPr algn="just">
              <a:lnSpc>
                <a:spcPct val="115000"/>
              </a:lnSpc>
              <a:spcAft>
                <a:spcPts val="0"/>
              </a:spcAft>
            </a:pPr>
            <a:r>
              <a:rPr lang="vi-VN" sz="4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 biểu hiện của tình yêu Tổ quốc:</a:t>
            </a:r>
            <a:endParaRPr lang="en-GB" sz="480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SzPts val="1400"/>
              <a:buFont typeface="Times New Roman" panose="02020603050405020304" pitchFamily="18" charset="0"/>
              <a:buChar char="-"/>
            </a:pPr>
            <a:r>
              <a:rPr lang="vi-VN" sz="4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Yêu đất nước, con người;</a:t>
            </a:r>
            <a:endParaRPr lang="en-GB" sz="480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SzPts val="1400"/>
              <a:buFont typeface="Times New Roman" panose="02020603050405020304" pitchFamily="18" charset="0"/>
              <a:buChar char="-"/>
            </a:pPr>
            <a:r>
              <a:rPr lang="vi-VN" sz="4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Quý trọng văn hóa dân tộc;</a:t>
            </a:r>
            <a:endParaRPr lang="en-GB" sz="480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SzPts val="1400"/>
              <a:buFont typeface="Times New Roman" panose="02020603050405020304" pitchFamily="18" charset="0"/>
              <a:buChar char="-"/>
            </a:pPr>
            <a:r>
              <a:rPr lang="vi-VN" sz="4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Tự hào về lịch sử dân tộc;</a:t>
            </a:r>
            <a:endParaRPr lang="en-GB" sz="480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15000"/>
              </a:lnSpc>
              <a:spcAft>
                <a:spcPts val="0"/>
              </a:spcAft>
              <a:buSzPts val="1400"/>
              <a:buFont typeface="Times New Roman" panose="02020603050405020304" pitchFamily="18" charset="0"/>
              <a:buChar char="-"/>
            </a:pPr>
            <a:r>
              <a:rPr lang="vi-VN" sz="4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Góp phần xây dựng và bảo vệ Tổ quốc;</a:t>
            </a:r>
            <a:endParaRPr lang="en-GB" sz="4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966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par>
                                <p:cTn id="22" presetID="16" presetClass="entr" presetSubtype="21"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par>
                                <p:cTn id="25" presetID="16" presetClass="entr" presetSubtype="21"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6471C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7005716" y="647700"/>
            <a:ext cx="9737420" cy="895388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7252812" y="1028700"/>
            <a:ext cx="9259476" cy="8370355"/>
          </a:xfrm>
          <a:prstGeom prst="rect">
            <a:avLst/>
          </a:prstGeom>
        </p:spPr>
      </p:pic>
      <p:grpSp>
        <p:nvGrpSpPr>
          <p:cNvPr id="5" name="Group 5"/>
          <p:cNvGrpSpPr>
            <a:grpSpLocks noChangeAspect="1"/>
          </p:cNvGrpSpPr>
          <p:nvPr/>
        </p:nvGrpSpPr>
        <p:grpSpPr>
          <a:xfrm>
            <a:off x="1028700" y="4395522"/>
            <a:ext cx="5329418" cy="5206065"/>
            <a:chOff x="0" y="0"/>
            <a:chExt cx="4828540" cy="4716780"/>
          </a:xfrm>
        </p:grpSpPr>
        <p:sp>
          <p:nvSpPr>
            <p:cNvPr id="6" name="Freeform 6"/>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6"/>
              <a:stretch>
                <a:fillRect l="-52682" r="-52682"/>
              </a:stretch>
            </a:blipFill>
          </p:spPr>
        </p:sp>
      </p:grpSp>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2025410">
            <a:off x="427144" y="8263986"/>
            <a:ext cx="2846143" cy="1009087"/>
          </a:xfrm>
          <a:prstGeom prst="rect">
            <a:avLst/>
          </a:prstGeom>
        </p:spPr>
      </p:pic>
      <p:pic>
        <p:nvPicPr>
          <p:cNvPr id="8" name="Picture 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5190837" y="7795965"/>
            <a:ext cx="882339" cy="1107960"/>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5398297" y="-44735"/>
            <a:ext cx="1986830" cy="2146869"/>
          </a:xfrm>
          <a:prstGeom prst="rect">
            <a:avLst/>
          </a:prstGeom>
        </p:spPr>
      </p:pic>
      <p:sp>
        <p:nvSpPr>
          <p:cNvPr id="10" name="Rectangle 9"/>
          <p:cNvSpPr/>
          <p:nvPr/>
        </p:nvSpPr>
        <p:spPr>
          <a:xfrm>
            <a:off x="7827820" y="1549363"/>
            <a:ext cx="8093211" cy="6795707"/>
          </a:xfrm>
          <a:prstGeom prst="rect">
            <a:avLst/>
          </a:prstGeom>
        </p:spPr>
        <p:txBody>
          <a:bodyPr wrap="square">
            <a:spAutoFit/>
          </a:bodyPr>
          <a:lstStyle/>
          <a:p>
            <a:pPr algn="just">
              <a:lnSpc>
                <a:spcPct val="115000"/>
              </a:lnSpc>
              <a:spcAft>
                <a:spcPts val="0"/>
              </a:spcAft>
            </a:pPr>
            <a:r>
              <a:rPr lang="en-US" sz="4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Hãy phát triển ý lớn thành các ý nhỏ:</a:t>
            </a:r>
            <a:endParaRPr lang="en-GB" sz="44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4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Mỗi ý lớn em muốn trình bày những khía cạnh cụ thể nào?</a:t>
            </a:r>
            <a:endParaRPr lang="en-GB" sz="44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4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4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Biểu hiện cụ thể của những biểu hiện lớn về tình yêu Tổ quốc là gì?</a:t>
            </a:r>
            <a:endParaRPr lang="en-GB" sz="4400">
              <a:latin typeface="Times New Roman" panose="02020603050405020304" pitchFamily="18" charset="0"/>
              <a:ea typeface="Times New Roman" panose="02020603050405020304" pitchFamily="18" charset="0"/>
              <a:cs typeface="Times New Roman" panose="02020603050405020304" pitchFamily="18" charset="0"/>
            </a:endParaRPr>
          </a:p>
          <a:p>
            <a:r>
              <a:rPr lang="vi-VN" sz="44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44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Dẫn chứng nào phù hợp để chứng minh cho quan điểm của em?</a:t>
            </a:r>
            <a:endParaRPr lang="en-GB" sz="4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1839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7DD3D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99011" y="-1028700"/>
            <a:ext cx="7266412" cy="13646039"/>
          </a:xfrm>
          <a:prstGeom prst="rect">
            <a:avLst/>
          </a:prstGeom>
        </p:spPr>
      </p:pic>
      <p:sp>
        <p:nvSpPr>
          <p:cNvPr id="3" name="TextBox 3"/>
          <p:cNvSpPr txBox="1"/>
          <p:nvPr/>
        </p:nvSpPr>
        <p:spPr>
          <a:xfrm>
            <a:off x="914400" y="3306763"/>
            <a:ext cx="4343400" cy="3323987"/>
          </a:xfrm>
          <a:prstGeom prst="rect">
            <a:avLst/>
          </a:prstGeom>
        </p:spPr>
        <p:txBody>
          <a:bodyPr wrap="square" lIns="0" tIns="0" rIns="0" bIns="0" rtlCol="0" anchor="t">
            <a:spAutoFit/>
          </a:bodyPr>
          <a:lstStyle/>
          <a:p>
            <a:pPr algn="ctr"/>
            <a:r>
              <a:rPr lang="en-US" sz="7200" b="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72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Yêu đất nước, con người</a:t>
            </a:r>
            <a:endParaRPr lang="en-US" sz="7200" b="1">
              <a:solidFill>
                <a:srgbClr val="FDFCF7"/>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b="44138"/>
          <a:stretch>
            <a:fillRect/>
          </a:stretch>
        </p:blipFill>
        <p:spPr>
          <a:xfrm>
            <a:off x="6293578" y="405921"/>
            <a:ext cx="11349016" cy="1656769"/>
          </a:xfrm>
          <a:prstGeom prst="rect">
            <a:avLst/>
          </a:prstGeom>
        </p:spPr>
      </p:pic>
      <p:sp>
        <p:nvSpPr>
          <p:cNvPr id="5" name="TextBox 5"/>
          <p:cNvSpPr txBox="1"/>
          <p:nvPr/>
        </p:nvSpPr>
        <p:spPr>
          <a:xfrm>
            <a:off x="6789056" y="571383"/>
            <a:ext cx="10287000" cy="1256754"/>
          </a:xfrm>
          <a:prstGeom prst="rect">
            <a:avLst/>
          </a:prstGeom>
        </p:spPr>
        <p:txBody>
          <a:bodyPr wrap="square" lIns="0" tIns="0" rIns="0" bIns="0" rtlCol="0" anchor="t">
            <a:spAutoFit/>
          </a:bodyPr>
          <a:lstStyle/>
          <a:p>
            <a:pPr algn="just">
              <a:lnSpc>
                <a:spcPts val="4940"/>
              </a:lnSpc>
            </a:pPr>
            <a:r>
              <a:rPr lang="en-US" sz="4400">
                <a:latin typeface="Times New Roman" panose="02020603050405020304" pitchFamily="18" charset="0"/>
                <a:cs typeface="Times New Roman" panose="02020603050405020304" pitchFamily="18" charset="0"/>
              </a:rPr>
              <a:t>Yêu quê hương: tự hào về vẻ đẹp của quê hương, sống gắn bó, thủy chung với làng quê. </a:t>
            </a:r>
            <a:endParaRPr lang="en-US" sz="4400">
              <a:solidFill>
                <a:srgbClr val="333034"/>
              </a:solidFill>
              <a:latin typeface="Times New Roman" panose="02020603050405020304" pitchFamily="18" charset="0"/>
              <a:cs typeface="Times New Roman" panose="02020603050405020304" pitchFamily="18" charset="0"/>
            </a:endParaRPr>
          </a:p>
        </p:txBody>
      </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b="44138"/>
          <a:stretch>
            <a:fillRect/>
          </a:stretch>
        </p:blipFill>
        <p:spPr>
          <a:xfrm>
            <a:off x="6286322" y="2552700"/>
            <a:ext cx="11592498" cy="2268763"/>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b="44138"/>
          <a:stretch>
            <a:fillRect/>
          </a:stretch>
        </p:blipFill>
        <p:spPr>
          <a:xfrm>
            <a:off x="6286322" y="5330428"/>
            <a:ext cx="11592498" cy="4461272"/>
          </a:xfrm>
          <a:prstGeom prst="rect">
            <a:avLst/>
          </a:prstGeom>
        </p:spPr>
      </p:pic>
      <p:sp>
        <p:nvSpPr>
          <p:cNvPr id="8" name="TextBox 8"/>
          <p:cNvSpPr txBox="1"/>
          <p:nvPr/>
        </p:nvSpPr>
        <p:spPr>
          <a:xfrm>
            <a:off x="6576607" y="2744515"/>
            <a:ext cx="10873193" cy="1885131"/>
          </a:xfrm>
          <a:prstGeom prst="rect">
            <a:avLst/>
          </a:prstGeom>
        </p:spPr>
        <p:txBody>
          <a:bodyPr wrap="square" lIns="0" tIns="0" rIns="0" bIns="0" rtlCol="0" anchor="t">
            <a:spAutoFit/>
          </a:bodyPr>
          <a:lstStyle/>
          <a:p>
            <a:pPr algn="just">
              <a:lnSpc>
                <a:spcPts val="4940"/>
              </a:lnSpc>
            </a:pPr>
            <a:r>
              <a:rPr lang="en-US" sz="4400">
                <a:latin typeface="Times New Roman" panose="02020603050405020304" pitchFamily="18" charset="0"/>
                <a:cs typeface="Times New Roman" panose="02020603050405020304" pitchFamily="18" charset="0"/>
              </a:rPr>
              <a:t>Yêu thiên nhiên: nhận ra và trân trọng vẻ đẹp của thiên nhiên, sống hòa hợp với thiên nhiên xung quanh.</a:t>
            </a:r>
            <a:endParaRPr lang="en-US" sz="4400">
              <a:solidFill>
                <a:srgbClr val="333034"/>
              </a:solidFill>
              <a:latin typeface="Times New Roman" panose="02020603050405020304" pitchFamily="18" charset="0"/>
              <a:cs typeface="Times New Roman" panose="02020603050405020304" pitchFamily="18" charset="0"/>
            </a:endParaRPr>
          </a:p>
        </p:txBody>
      </p:sp>
      <p:sp>
        <p:nvSpPr>
          <p:cNvPr id="9" name="TextBox 9"/>
          <p:cNvSpPr txBox="1"/>
          <p:nvPr/>
        </p:nvSpPr>
        <p:spPr>
          <a:xfrm>
            <a:off x="6591121" y="5564981"/>
            <a:ext cx="10858679" cy="4062651"/>
          </a:xfrm>
          <a:prstGeom prst="rect">
            <a:avLst/>
          </a:prstGeom>
        </p:spPr>
        <p:txBody>
          <a:bodyPr wrap="square" lIns="0" tIns="0" rIns="0" bIns="0" rtlCol="0" anchor="t">
            <a:spAutoFit/>
          </a:bodyPr>
          <a:lstStyle/>
          <a:p>
            <a:pPr algn="just" fontAlgn="base"/>
            <a:r>
              <a:rPr lang="vi-VN" sz="4400">
                <a:latin typeface="Times New Roman" panose="02020603050405020304" pitchFamily="18" charset="0"/>
                <a:cs typeface="Times New Roman" panose="02020603050405020304" pitchFamily="18" charset="0"/>
              </a:rPr>
              <a:t>Yêu gia đình và con người: trân trọn vun đắp tình cảm gia đình đầm ấm yêu thương; biết gắn kết các thành viên,…sống nghĩa tình, chân thật, trân trọng tình người. Luôn yêu thương và giúp đỡ mọi người xung quanh, đặc biệt là những người gặp khó khăn.</a:t>
            </a:r>
            <a:endParaRPr lang="en-GB" sz="4400">
              <a:latin typeface="Times New Roman" panose="02020603050405020304" pitchFamily="18" charset="0"/>
              <a:cs typeface="Times New Roman" panose="02020603050405020304" pitchFamily="18" charset="0"/>
            </a:endParaRPr>
          </a:p>
        </p:txBody>
      </p:sp>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519476" y="1028700"/>
            <a:ext cx="1848358" cy="1377867"/>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2886422">
            <a:off x="16556063" y="192760"/>
            <a:ext cx="2846143" cy="1009087"/>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039680">
            <a:off x="16051646" y="8728483"/>
            <a:ext cx="3167384" cy="1059634"/>
          </a:xfrm>
          <a:prstGeom prst="rect">
            <a:avLst/>
          </a:prstGeom>
        </p:spPr>
      </p:pic>
    </p:spTree>
    <p:extLst>
      <p:ext uri="{BB962C8B-B14F-4D97-AF65-F5344CB8AC3E}">
        <p14:creationId xmlns:p14="http://schemas.microsoft.com/office/powerpoint/2010/main" val="296965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par>
                                <p:cTn id="15" presetID="22" presetClass="entr" presetSubtype="4"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par>
                                <p:cTn id="23" presetID="22" presetClass="entr" presetSubtype="4"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circle(in)">
                                      <p:cBhvr>
                                        <p:cTn id="30" dur="2000"/>
                                        <p:tgtEl>
                                          <p:spTgt spid="9"/>
                                        </p:tgtEl>
                                      </p:cBhvr>
                                    </p:animEffect>
                                  </p:childTnLst>
                                </p:cTn>
                              </p:par>
                              <p:par>
                                <p:cTn id="31" presetID="6" presetClass="entr" presetSubtype="16"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circle(in)">
                                      <p:cBhvr>
                                        <p:cTn id="3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7DD3D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99011" y="-1028700"/>
            <a:ext cx="7266412" cy="13646039"/>
          </a:xfrm>
          <a:prstGeom prst="rect">
            <a:avLst/>
          </a:prstGeom>
        </p:spPr>
      </p:pic>
      <p:sp>
        <p:nvSpPr>
          <p:cNvPr id="3" name="TextBox 3"/>
          <p:cNvSpPr txBox="1"/>
          <p:nvPr/>
        </p:nvSpPr>
        <p:spPr>
          <a:xfrm>
            <a:off x="381000" y="3384845"/>
            <a:ext cx="4652724" cy="3323987"/>
          </a:xfrm>
          <a:prstGeom prst="rect">
            <a:avLst/>
          </a:prstGeom>
        </p:spPr>
        <p:txBody>
          <a:bodyPr wrap="square" lIns="0" tIns="0" rIns="0" bIns="0" rtlCol="0" anchor="t">
            <a:spAutoFit/>
          </a:bodyPr>
          <a:lstStyle/>
          <a:p>
            <a:pPr algn="ctr"/>
            <a:r>
              <a:rPr lang="en-US" sz="7200" b="1">
                <a:latin typeface="Times New Roman" panose="02020603050405020304" pitchFamily="18" charset="0"/>
                <a:cs typeface="Times New Roman" panose="02020603050405020304" pitchFamily="18" charset="0"/>
              </a:rPr>
              <a:t>Quý trọng văn hóa dân tộc</a:t>
            </a:r>
            <a:endParaRPr lang="en-US" sz="7200" b="1">
              <a:solidFill>
                <a:srgbClr val="FDFCF7"/>
              </a:solidFill>
              <a:latin typeface="Times New Roman" panose="02020603050405020304" pitchFamily="18" charset="0"/>
              <a:cs typeface="Times New Roman" panose="02020603050405020304" pitchFamily="18" charset="0"/>
            </a:endParaRPr>
          </a:p>
        </p:txBody>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b="44138"/>
          <a:stretch>
            <a:fillRect/>
          </a:stretch>
        </p:blipFill>
        <p:spPr>
          <a:xfrm>
            <a:off x="6286322" y="266701"/>
            <a:ext cx="11349016" cy="2928968"/>
          </a:xfrm>
          <a:prstGeom prst="rect">
            <a:avLst/>
          </a:prstGeom>
        </p:spPr>
      </p:pic>
      <p:sp>
        <p:nvSpPr>
          <p:cNvPr id="5" name="TextBox 5"/>
          <p:cNvSpPr txBox="1"/>
          <p:nvPr/>
        </p:nvSpPr>
        <p:spPr>
          <a:xfrm>
            <a:off x="6705600" y="509375"/>
            <a:ext cx="10515600" cy="2492990"/>
          </a:xfrm>
          <a:prstGeom prst="rect">
            <a:avLst/>
          </a:prstGeom>
        </p:spPr>
        <p:txBody>
          <a:bodyPr wrap="square" lIns="0" tIns="0" rIns="0" bIns="0" rtlCol="0" anchor="t">
            <a:spAutoFit/>
          </a:bodyPr>
          <a:lstStyle/>
          <a:p>
            <a:pPr algn="just"/>
            <a:r>
              <a:rPr lang="en-US" sz="5400">
                <a:latin typeface="Times New Roman" panose="02020603050405020304" pitchFamily="18" charset="0"/>
                <a:cs typeface="Times New Roman" panose="02020603050405020304" pitchFamily="18" charset="0"/>
              </a:rPr>
              <a:t>Quý trọng tiếng nói cha ông: trau dồi vốn ngôn ngữ cha ông, sử dụng hiện quả để phát huy vẻ đẹp của tiếng nói.</a:t>
            </a:r>
            <a:endParaRPr lang="en-US" sz="5400">
              <a:solidFill>
                <a:srgbClr val="333034"/>
              </a:solidFill>
              <a:latin typeface="Times New Roman" panose="02020603050405020304" pitchFamily="18" charset="0"/>
              <a:cs typeface="Times New Roman" panose="02020603050405020304" pitchFamily="18" charset="0"/>
            </a:endParaRPr>
          </a:p>
        </p:txBody>
      </p:sp>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b="44138"/>
          <a:stretch>
            <a:fillRect/>
          </a:stretch>
        </p:blipFill>
        <p:spPr>
          <a:xfrm>
            <a:off x="6286322" y="3705483"/>
            <a:ext cx="11592498" cy="2365556"/>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b="44138"/>
          <a:stretch>
            <a:fillRect/>
          </a:stretch>
        </p:blipFill>
        <p:spPr>
          <a:xfrm>
            <a:off x="6286322" y="6515100"/>
            <a:ext cx="11592498" cy="3276600"/>
          </a:xfrm>
          <a:prstGeom prst="rect">
            <a:avLst/>
          </a:prstGeom>
        </p:spPr>
      </p:pic>
      <p:sp>
        <p:nvSpPr>
          <p:cNvPr id="8" name="TextBox 8"/>
          <p:cNvSpPr txBox="1"/>
          <p:nvPr/>
        </p:nvSpPr>
        <p:spPr>
          <a:xfrm>
            <a:off x="6645567" y="4006493"/>
            <a:ext cx="10728033" cy="1661993"/>
          </a:xfrm>
          <a:prstGeom prst="rect">
            <a:avLst/>
          </a:prstGeom>
        </p:spPr>
        <p:txBody>
          <a:bodyPr wrap="square" lIns="0" tIns="0" rIns="0" bIns="0" rtlCol="0" anchor="t">
            <a:spAutoFit/>
          </a:bodyPr>
          <a:lstStyle/>
          <a:p>
            <a:pPr algn="just"/>
            <a:r>
              <a:rPr lang="vi-VN" sz="5400">
                <a:latin typeface="Times New Roman" panose="02020603050405020304" pitchFamily="18" charset="0"/>
                <a:cs typeface="Times New Roman" panose="02020603050405020304" pitchFamily="18" charset="0"/>
              </a:rPr>
              <a:t>Giữ gìn phát huy những truyền thống văn hóa của dân tộc. </a:t>
            </a:r>
            <a:endParaRPr lang="en-US" sz="5400">
              <a:solidFill>
                <a:srgbClr val="333034"/>
              </a:solidFill>
              <a:latin typeface="Times New Roman" panose="02020603050405020304" pitchFamily="18" charset="0"/>
              <a:cs typeface="Times New Roman" panose="02020603050405020304" pitchFamily="18" charset="0"/>
            </a:endParaRPr>
          </a:p>
        </p:txBody>
      </p:sp>
      <p:sp>
        <p:nvSpPr>
          <p:cNvPr id="9" name="TextBox 9"/>
          <p:cNvSpPr txBox="1"/>
          <p:nvPr/>
        </p:nvSpPr>
        <p:spPr>
          <a:xfrm>
            <a:off x="6705600" y="6788896"/>
            <a:ext cx="10477679" cy="2492990"/>
          </a:xfrm>
          <a:prstGeom prst="rect">
            <a:avLst/>
          </a:prstGeom>
        </p:spPr>
        <p:txBody>
          <a:bodyPr wrap="square" lIns="0" tIns="0" rIns="0" bIns="0" rtlCol="0" anchor="t">
            <a:spAutoFit/>
          </a:bodyPr>
          <a:lstStyle/>
          <a:p>
            <a:pPr algn="just" fontAlgn="base"/>
            <a:r>
              <a:rPr lang="vi-VN" sz="5400">
                <a:latin typeface="Times New Roman" panose="02020603050405020304" pitchFamily="18" charset="0"/>
                <a:cs typeface="Times New Roman" panose="02020603050405020304" pitchFamily="18" charset="0"/>
              </a:rPr>
              <a:t>Tìm hiểu, trân trọng và thể hiện nét bản sắc văn hóa, lịch sử và địa lý của nước nhà.</a:t>
            </a:r>
            <a:endParaRPr lang="en-GB" sz="5400">
              <a:solidFill>
                <a:prstClr val="black"/>
              </a:solidFill>
              <a:latin typeface="Times New Roman" panose="02020603050405020304" pitchFamily="18" charset="0"/>
              <a:cs typeface="Times New Roman" panose="02020603050405020304" pitchFamily="18" charset="0"/>
            </a:endParaRPr>
          </a:p>
        </p:txBody>
      </p:sp>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519476" y="1028700"/>
            <a:ext cx="1848358" cy="1377867"/>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3090990">
            <a:off x="16601373" y="208173"/>
            <a:ext cx="2846143" cy="1009087"/>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039680">
            <a:off x="16051646" y="8728483"/>
            <a:ext cx="3167384" cy="1059634"/>
          </a:xfrm>
          <a:prstGeom prst="rect">
            <a:avLst/>
          </a:prstGeom>
        </p:spPr>
      </p:pic>
    </p:spTree>
    <p:extLst>
      <p:ext uri="{BB962C8B-B14F-4D97-AF65-F5344CB8AC3E}">
        <p14:creationId xmlns:p14="http://schemas.microsoft.com/office/powerpoint/2010/main" val="250067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par>
                                <p:cTn id="15" presetID="22" presetClass="entr" presetSubtype="4"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par>
                                <p:cTn id="23" presetID="22" presetClass="entr" presetSubtype="4"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par>
                                <p:cTn id="31" presetID="22" presetClass="entr" presetSubtype="4"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FC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83333" y="0"/>
            <a:ext cx="18471333" cy="10384716"/>
          </a:xfrm>
          <a:prstGeom prst="rect">
            <a:avLst/>
          </a:prstGeom>
        </p:spPr>
      </p:pic>
      <p:grpSp>
        <p:nvGrpSpPr>
          <p:cNvPr id="3" name="Group 3"/>
          <p:cNvGrpSpPr/>
          <p:nvPr/>
        </p:nvGrpSpPr>
        <p:grpSpPr>
          <a:xfrm>
            <a:off x="4084487" y="2071322"/>
            <a:ext cx="10119027" cy="6439963"/>
            <a:chOff x="0" y="0"/>
            <a:chExt cx="3976518" cy="2530741"/>
          </a:xfrm>
        </p:grpSpPr>
        <p:sp>
          <p:nvSpPr>
            <p:cNvPr id="4" name="Freeform 4"/>
            <p:cNvSpPr/>
            <p:nvPr/>
          </p:nvSpPr>
          <p:spPr>
            <a:xfrm>
              <a:off x="-9098" y="-6509"/>
              <a:ext cx="3990849" cy="2562794"/>
            </a:xfrm>
            <a:custGeom>
              <a:avLst/>
              <a:gdLst/>
              <a:ahLst/>
              <a:cxnLst/>
              <a:rect l="l" t="t" r="r" b="b"/>
              <a:pathLst>
                <a:path w="3990849" h="2562794">
                  <a:moveTo>
                    <a:pt x="63030" y="1969241"/>
                  </a:moveTo>
                  <a:cubicBezTo>
                    <a:pt x="63030" y="1969241"/>
                    <a:pt x="0" y="1722677"/>
                    <a:pt x="10218" y="1214762"/>
                  </a:cubicBezTo>
                  <a:cubicBezTo>
                    <a:pt x="18651" y="990971"/>
                    <a:pt x="65033" y="645332"/>
                    <a:pt x="65033" y="645332"/>
                  </a:cubicBezTo>
                  <a:cubicBezTo>
                    <a:pt x="82233" y="502466"/>
                    <a:pt x="56685" y="337866"/>
                    <a:pt x="181385" y="223925"/>
                  </a:cubicBezTo>
                  <a:cubicBezTo>
                    <a:pt x="346794" y="72788"/>
                    <a:pt x="621643" y="0"/>
                    <a:pt x="3097776" y="6965"/>
                  </a:cubicBezTo>
                  <a:lnTo>
                    <a:pt x="3097777" y="6965"/>
                  </a:lnTo>
                  <a:cubicBezTo>
                    <a:pt x="3314524" y="16819"/>
                    <a:pt x="3518839" y="36481"/>
                    <a:pt x="3653028" y="101690"/>
                  </a:cubicBezTo>
                  <a:cubicBezTo>
                    <a:pt x="3909074" y="226120"/>
                    <a:pt x="3990849" y="459160"/>
                    <a:pt x="3985361" y="704684"/>
                  </a:cubicBezTo>
                  <a:cubicBezTo>
                    <a:pt x="3985361" y="704684"/>
                    <a:pt x="3942073" y="1013073"/>
                    <a:pt x="3949506" y="1248607"/>
                  </a:cubicBezTo>
                  <a:cubicBezTo>
                    <a:pt x="3956630" y="1711042"/>
                    <a:pt x="3963786" y="1906645"/>
                    <a:pt x="3963786" y="1906645"/>
                  </a:cubicBezTo>
                  <a:cubicBezTo>
                    <a:pt x="3947105" y="2122378"/>
                    <a:pt x="3832461" y="2332989"/>
                    <a:pt x="3635592" y="2444613"/>
                  </a:cubicBezTo>
                  <a:cubicBezTo>
                    <a:pt x="3485240" y="2529862"/>
                    <a:pt x="3287209" y="2544960"/>
                    <a:pt x="2605883" y="2534218"/>
                  </a:cubicBezTo>
                  <a:lnTo>
                    <a:pt x="2605854" y="2534218"/>
                  </a:lnTo>
                  <a:cubicBezTo>
                    <a:pt x="645952" y="2528941"/>
                    <a:pt x="384604" y="2562794"/>
                    <a:pt x="254278" y="2453637"/>
                  </a:cubicBezTo>
                  <a:cubicBezTo>
                    <a:pt x="145767" y="2362752"/>
                    <a:pt x="81795" y="2169440"/>
                    <a:pt x="63030" y="1969241"/>
                  </a:cubicBezTo>
                  <a:close/>
                </a:path>
              </a:pathLst>
            </a:custGeom>
            <a:solidFill>
              <a:srgbClr val="ED9C74"/>
            </a:solidFill>
          </p:spPr>
        </p:sp>
      </p:grpSp>
      <p:sp>
        <p:nvSpPr>
          <p:cNvPr id="7" name="TextBox 7"/>
          <p:cNvSpPr txBox="1"/>
          <p:nvPr/>
        </p:nvSpPr>
        <p:spPr>
          <a:xfrm>
            <a:off x="4719293" y="3599850"/>
            <a:ext cx="9139219" cy="295465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0" tIns="0" rIns="0" bIns="0" rtlCol="0" anchor="t">
            <a:spAutoFit/>
          </a:bodyPr>
          <a:lstStyle/>
          <a:p>
            <a:pPr algn="ctr"/>
            <a:r>
              <a:rPr lang="vi-VN" sz="9600" b="1">
                <a:solidFill>
                  <a:schemeClr val="bg1"/>
                </a:solidFill>
                <a:latin typeface="Times New Roman" panose="02020603050405020304" pitchFamily="18" charset="0"/>
                <a:cs typeface="Times New Roman" panose="02020603050405020304" pitchFamily="18" charset="0"/>
              </a:rPr>
              <a:t>HOẠT ĐỘNG </a:t>
            </a:r>
            <a:r>
              <a:rPr lang="vi-VN" sz="9600" b="1" smtClean="0">
                <a:solidFill>
                  <a:schemeClr val="bg1"/>
                </a:solidFill>
                <a:latin typeface="Times New Roman" panose="02020603050405020304" pitchFamily="18" charset="0"/>
                <a:cs typeface="Times New Roman" panose="02020603050405020304" pitchFamily="18" charset="0"/>
              </a:rPr>
              <a:t>1</a:t>
            </a:r>
          </a:p>
          <a:p>
            <a:pPr algn="ctr"/>
            <a:r>
              <a:rPr lang="vi-VN" sz="9600" b="1" smtClean="0">
                <a:solidFill>
                  <a:schemeClr val="bg1"/>
                </a:solidFill>
                <a:latin typeface="Times New Roman" panose="02020603050405020304" pitchFamily="18" charset="0"/>
                <a:cs typeface="Times New Roman" panose="02020603050405020304" pitchFamily="18" charset="0"/>
              </a:rPr>
              <a:t> </a:t>
            </a:r>
            <a:r>
              <a:rPr lang="pt-BR" sz="9600" b="1">
                <a:solidFill>
                  <a:schemeClr val="bg1"/>
                </a:solidFill>
                <a:latin typeface="Times New Roman" panose="02020603050405020304" pitchFamily="18" charset="0"/>
                <a:cs typeface="Times New Roman" panose="02020603050405020304" pitchFamily="18" charset="0"/>
              </a:rPr>
              <a:t>KHỞI ĐỘNG</a:t>
            </a:r>
            <a:endParaRPr lang="en-GB" sz="9600">
              <a:solidFill>
                <a:schemeClr val="bg1"/>
              </a:solidFill>
              <a:latin typeface="Times New Roman" panose="02020603050405020304" pitchFamily="18" charset="0"/>
              <a:cs typeface="Times New Roman" panose="02020603050405020304" pitchFamily="18" charset="0"/>
            </a:endParaRPr>
          </a:p>
        </p:txBody>
      </p:sp>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804429">
            <a:off x="1335332" y="2940171"/>
            <a:ext cx="1427682" cy="1370575"/>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18362">
            <a:off x="-825805" y="-703811"/>
            <a:ext cx="3709011" cy="4267690"/>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919605">
            <a:off x="15747523" y="5012155"/>
            <a:ext cx="6904376" cy="6364579"/>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320847" y="1293586"/>
            <a:ext cx="1677469" cy="777736"/>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2282795">
            <a:off x="3517175" y="7485228"/>
            <a:ext cx="2766912" cy="8552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6471C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7252812" y="1866900"/>
            <a:ext cx="9490324" cy="773468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7293160" y="2171700"/>
            <a:ext cx="9259476" cy="7329244"/>
          </a:xfrm>
          <a:prstGeom prst="rect">
            <a:avLst/>
          </a:prstGeom>
        </p:spPr>
      </p:pic>
      <p:grpSp>
        <p:nvGrpSpPr>
          <p:cNvPr id="5" name="Group 5"/>
          <p:cNvGrpSpPr>
            <a:grpSpLocks noChangeAspect="1"/>
          </p:cNvGrpSpPr>
          <p:nvPr/>
        </p:nvGrpSpPr>
        <p:grpSpPr>
          <a:xfrm>
            <a:off x="1028700" y="4395522"/>
            <a:ext cx="5329418" cy="5206065"/>
            <a:chOff x="0" y="0"/>
            <a:chExt cx="4828540" cy="4716780"/>
          </a:xfrm>
        </p:grpSpPr>
        <p:sp>
          <p:nvSpPr>
            <p:cNvPr id="6" name="Freeform 6"/>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6"/>
              <a:stretch>
                <a:fillRect l="-52682" r="-52682"/>
              </a:stretch>
            </a:blipFill>
          </p:spPr>
        </p:sp>
      </p:grpSp>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2025410">
            <a:off x="427144" y="8263986"/>
            <a:ext cx="2846143" cy="1009087"/>
          </a:xfrm>
          <a:prstGeom prst="rect">
            <a:avLst/>
          </a:prstGeom>
        </p:spPr>
      </p:pic>
      <p:pic>
        <p:nvPicPr>
          <p:cNvPr id="8" name="Picture 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5190837" y="7795965"/>
            <a:ext cx="882339" cy="1107960"/>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5190837" y="686435"/>
            <a:ext cx="1986830" cy="2146869"/>
          </a:xfrm>
          <a:prstGeom prst="rect">
            <a:avLst/>
          </a:prstGeom>
        </p:spPr>
      </p:pic>
      <p:sp>
        <p:nvSpPr>
          <p:cNvPr id="10" name="Rectangle 9"/>
          <p:cNvSpPr/>
          <p:nvPr/>
        </p:nvSpPr>
        <p:spPr>
          <a:xfrm>
            <a:off x="8153400" y="3212469"/>
            <a:ext cx="7268246" cy="5909310"/>
          </a:xfrm>
          <a:prstGeom prst="rect">
            <a:avLst/>
          </a:prstGeom>
        </p:spPr>
        <p:txBody>
          <a:bodyPr wrap="square">
            <a:spAutoFit/>
          </a:bodyPr>
          <a:lstStyle/>
          <a:p>
            <a:pPr algn="just"/>
            <a:r>
              <a:rPr lang="en-US" sz="5400">
                <a:solidFill>
                  <a:srgbClr val="000000"/>
                </a:solidFill>
                <a:latin typeface="Times New Roman" panose="02020603050405020304" pitchFamily="18" charset="0"/>
                <a:ea typeface="Times New Roman" panose="02020603050405020304" pitchFamily="18" charset="0"/>
              </a:rPr>
              <a:t>Tự hào về lịch sử dân tộc: tìm hiểu lịch sử, nhận thức được những cống hiến của cha ông trong lịch sử ngàn năm; trân trọng giá trị của hòa bình.</a:t>
            </a:r>
            <a:endParaRPr lang="en-GB" sz="7200"/>
          </a:p>
        </p:txBody>
      </p:sp>
    </p:spTree>
    <p:extLst>
      <p:ext uri="{BB962C8B-B14F-4D97-AF65-F5344CB8AC3E}">
        <p14:creationId xmlns:p14="http://schemas.microsoft.com/office/powerpoint/2010/main" val="1368423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DFCF7"/>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765925">
            <a:off x="-4909938" y="5048863"/>
            <a:ext cx="7148339" cy="705736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49468">
            <a:off x="4341905" y="179299"/>
            <a:ext cx="7287035" cy="4076274"/>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1737382" y="74064"/>
            <a:ext cx="6398218" cy="4764635"/>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78805">
            <a:off x="4573884" y="4529986"/>
            <a:ext cx="7168652" cy="5566961"/>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18325">
            <a:off x="12085366" y="5482604"/>
            <a:ext cx="6127817" cy="4536851"/>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330826">
            <a:off x="-1756627" y="-561259"/>
            <a:ext cx="4054264" cy="5688381"/>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932256">
            <a:off x="635122" y="1338758"/>
            <a:ext cx="2768185" cy="1585415"/>
          </a:xfrm>
          <a:prstGeom prst="rect">
            <a:avLst/>
          </a:prstGeom>
        </p:spPr>
      </p:pic>
      <p:sp>
        <p:nvSpPr>
          <p:cNvPr id="2" name="Rectangle 1"/>
          <p:cNvSpPr/>
          <p:nvPr/>
        </p:nvSpPr>
        <p:spPr>
          <a:xfrm>
            <a:off x="1596419" y="3796074"/>
            <a:ext cx="2826479" cy="3046988"/>
          </a:xfrm>
          <a:prstGeom prst="rect">
            <a:avLst/>
          </a:prstGeom>
        </p:spPr>
        <p:txBody>
          <a:bodyPr wrap="square">
            <a:spAutoFit/>
          </a:bodyPr>
          <a:lstStyle/>
          <a:p>
            <a:pPr algn="ctr"/>
            <a:r>
              <a:rPr lang="en-US" sz="4800" b="1">
                <a:solidFill>
                  <a:srgbClr val="000000"/>
                </a:solidFill>
                <a:latin typeface="Times New Roman" panose="02020603050405020304" pitchFamily="18" charset="0"/>
                <a:ea typeface="Times New Roman" panose="02020603050405020304" pitchFamily="18" charset="0"/>
              </a:rPr>
              <a:t>Góp phần xây dựng và bảo vệ Tổ quốc</a:t>
            </a:r>
            <a:endParaRPr lang="en-GB" sz="6600" b="1"/>
          </a:p>
        </p:txBody>
      </p:sp>
      <p:sp>
        <p:nvSpPr>
          <p:cNvPr id="8" name="Rectangle 7"/>
          <p:cNvSpPr/>
          <p:nvPr/>
        </p:nvSpPr>
        <p:spPr>
          <a:xfrm>
            <a:off x="4623814" y="464540"/>
            <a:ext cx="6436090" cy="3785652"/>
          </a:xfrm>
          <a:prstGeom prst="rect">
            <a:avLst/>
          </a:prstGeom>
        </p:spPr>
        <p:txBody>
          <a:bodyPr wrap="square">
            <a:spAutoFit/>
          </a:bodyPr>
          <a:lstStyle/>
          <a:p>
            <a:pPr algn="just"/>
            <a:r>
              <a:rPr lang="vi-VN" sz="4800">
                <a:solidFill>
                  <a:srgbClr val="000000"/>
                </a:solidFill>
                <a:latin typeface="Times New Roman" panose="02020603050405020304" pitchFamily="18" charset="0"/>
                <a:ea typeface="Times New Roman" panose="02020603050405020304" pitchFamily="18" charset="0"/>
              </a:rPr>
              <a:t>Có ý thức học tập, rèn luyện, trau dồi kiến thức, kĩ năng và tính cách, biết sống có ước mơ, để phát triển bản thân.</a:t>
            </a:r>
            <a:endParaRPr lang="en-GB" sz="4800"/>
          </a:p>
        </p:txBody>
      </p:sp>
      <p:sp>
        <p:nvSpPr>
          <p:cNvPr id="11" name="Rectangle 10"/>
          <p:cNvSpPr/>
          <p:nvPr/>
        </p:nvSpPr>
        <p:spPr>
          <a:xfrm>
            <a:off x="12384540" y="1302219"/>
            <a:ext cx="5364638" cy="2308324"/>
          </a:xfrm>
          <a:prstGeom prst="rect">
            <a:avLst/>
          </a:prstGeom>
        </p:spPr>
        <p:txBody>
          <a:bodyPr wrap="square">
            <a:spAutoFit/>
          </a:bodyPr>
          <a:lstStyle/>
          <a:p>
            <a:pPr algn="just"/>
            <a:r>
              <a:rPr lang="en-US" sz="4800">
                <a:solidFill>
                  <a:srgbClr val="000000"/>
                </a:solidFill>
                <a:latin typeface="Times New Roman" panose="02020603050405020304" pitchFamily="18" charset="0"/>
                <a:ea typeface="Times New Roman" panose="02020603050405020304" pitchFamily="18" charset="0"/>
              </a:rPr>
              <a:t>Biết lao động, có ý thức lao động tự giác, …</a:t>
            </a:r>
            <a:endParaRPr lang="en-GB" sz="4800"/>
          </a:p>
        </p:txBody>
      </p:sp>
      <p:sp>
        <p:nvSpPr>
          <p:cNvPr id="12" name="Rectangle 11"/>
          <p:cNvSpPr/>
          <p:nvPr/>
        </p:nvSpPr>
        <p:spPr>
          <a:xfrm>
            <a:off x="4851448" y="4750207"/>
            <a:ext cx="6500985" cy="4832092"/>
          </a:xfrm>
          <a:prstGeom prst="rect">
            <a:avLst/>
          </a:prstGeom>
        </p:spPr>
        <p:txBody>
          <a:bodyPr wrap="square">
            <a:spAutoFit/>
          </a:bodyPr>
          <a:lstStyle/>
          <a:p>
            <a:pPr algn="just"/>
            <a:r>
              <a:rPr lang="en-US" sz="4400">
                <a:solidFill>
                  <a:srgbClr val="000000"/>
                </a:solidFill>
                <a:latin typeface="Times New Roman" panose="02020603050405020304" pitchFamily="18" charset="0"/>
                <a:ea typeface="Times New Roman" panose="02020603050405020304" pitchFamily="18" charset="0"/>
              </a:rPr>
              <a:t>Bảo vệ Tổ quốc bằng khả năng của mình: tham gia nghĩa vụ quân sự khi đến tuổi, biết nhận ra những hành vi chống phá nhà nước của thế lực thù địch, biết bảo vệ di sản dân tộc</a:t>
            </a:r>
            <a:r>
              <a:rPr lang="en-US" sz="4400" smtClean="0">
                <a:solidFill>
                  <a:srgbClr val="000000"/>
                </a:solidFill>
                <a:latin typeface="Times New Roman" panose="02020603050405020304" pitchFamily="18" charset="0"/>
                <a:ea typeface="Times New Roman" panose="02020603050405020304" pitchFamily="18" charset="0"/>
              </a:rPr>
              <a:t>,</a:t>
            </a:r>
            <a:endParaRPr lang="en-GB" sz="4400"/>
          </a:p>
        </p:txBody>
      </p:sp>
      <p:sp>
        <p:nvSpPr>
          <p:cNvPr id="13" name="Rectangle 12"/>
          <p:cNvSpPr/>
          <p:nvPr/>
        </p:nvSpPr>
        <p:spPr>
          <a:xfrm>
            <a:off x="12549435" y="5858203"/>
            <a:ext cx="5199678" cy="3785652"/>
          </a:xfrm>
          <a:prstGeom prst="rect">
            <a:avLst/>
          </a:prstGeom>
        </p:spPr>
        <p:txBody>
          <a:bodyPr wrap="square">
            <a:spAutoFit/>
          </a:bodyPr>
          <a:lstStyle/>
          <a:p>
            <a:pPr algn="just"/>
            <a:r>
              <a:rPr lang="vi-VN" sz="4800">
                <a:solidFill>
                  <a:srgbClr val="000000"/>
                </a:solidFill>
                <a:latin typeface="Times New Roman" panose="02020603050405020304" pitchFamily="18" charset="0"/>
                <a:ea typeface="Times New Roman" panose="02020603050405020304" pitchFamily="18" charset="0"/>
              </a:rPr>
              <a:t>Tuân thủ pháp luật, nguyên tắc và quy định của nước Cộng hòa xã hội chủ nghĩa Việt Nam.</a:t>
            </a:r>
            <a:endParaRPr lang="en-GB" sz="4800"/>
          </a:p>
        </p:txBody>
      </p:sp>
    </p:spTree>
    <p:extLst>
      <p:ext uri="{BB962C8B-B14F-4D97-AF65-F5344CB8AC3E}">
        <p14:creationId xmlns:p14="http://schemas.microsoft.com/office/powerpoint/2010/main" val="1491609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par>
                                <p:cTn id="15" presetID="6"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par>
                                <p:cTn id="23" presetID="6" presetClass="entr" presetSubtype="16"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ircle(in)">
                                      <p:cBhvr>
                                        <p:cTn id="25" dur="2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par>
                                <p:cTn id="31" presetID="22" presetClass="entr" presetSubtype="4"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circle(in)">
                                      <p:cBhvr>
                                        <p:cTn id="38" dur="2000"/>
                                        <p:tgtEl>
                                          <p:spTgt spid="13"/>
                                        </p:tgtEl>
                                      </p:cBhvr>
                                    </p:animEffect>
                                  </p:childTnLst>
                                </p:cTn>
                              </p:par>
                              <p:par>
                                <p:cTn id="39" presetID="6" presetClass="entr" presetSubtype="16"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circle(in)">
                                      <p:cBhvr>
                                        <p:cTn id="4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6471C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5943601" y="2247900"/>
            <a:ext cx="11887200" cy="7848600"/>
          </a:xfrm>
          <a:prstGeom prst="rect">
            <a:avLst/>
          </a:prstGeom>
        </p:spPr>
      </p:pic>
      <p:sp>
        <p:nvSpPr>
          <p:cNvPr id="4" name="TextBox 4"/>
          <p:cNvSpPr txBox="1"/>
          <p:nvPr/>
        </p:nvSpPr>
        <p:spPr>
          <a:xfrm>
            <a:off x="3886200" y="160356"/>
            <a:ext cx="11225837" cy="1160189"/>
          </a:xfrm>
          <a:prstGeom prst="rect">
            <a:avLst/>
          </a:prstGeom>
        </p:spPr>
        <p:txBody>
          <a:bodyPr lIns="0" tIns="0" rIns="0" bIns="0" rtlCol="0" anchor="t">
            <a:spAutoFit/>
          </a:bodyPr>
          <a:lstStyle/>
          <a:p>
            <a:pPr algn="ctr">
              <a:lnSpc>
                <a:spcPts val="10000"/>
              </a:lnSpc>
            </a:pPr>
            <a:r>
              <a:rPr lang="vi-VN" sz="6600" b="1">
                <a:solidFill>
                  <a:schemeClr val="bg1"/>
                </a:solidFill>
                <a:latin typeface="Times New Roman" panose="02020603050405020304" pitchFamily="18" charset="0"/>
                <a:cs typeface="Times New Roman" panose="02020603050405020304" pitchFamily="18" charset="0"/>
              </a:rPr>
              <a:t>Lập dàn ý</a:t>
            </a:r>
            <a:endParaRPr lang="en-US" sz="6600">
              <a:solidFill>
                <a:schemeClr val="bg1"/>
              </a:solidFill>
              <a:latin typeface="Times New Roman" panose="02020603050405020304" pitchFamily="18" charset="0"/>
              <a:cs typeface="Times New Roman" panose="02020603050405020304" pitchFamily="18" charset="0"/>
            </a:endParaRPr>
          </a:p>
        </p:txBody>
      </p:sp>
      <p:grpSp>
        <p:nvGrpSpPr>
          <p:cNvPr id="5" name="Group 5"/>
          <p:cNvGrpSpPr>
            <a:grpSpLocks noChangeAspect="1"/>
          </p:cNvGrpSpPr>
          <p:nvPr/>
        </p:nvGrpSpPr>
        <p:grpSpPr>
          <a:xfrm>
            <a:off x="340367" y="2778384"/>
            <a:ext cx="5329418" cy="5206065"/>
            <a:chOff x="0" y="0"/>
            <a:chExt cx="4828540" cy="4716780"/>
          </a:xfrm>
        </p:grpSpPr>
        <p:sp>
          <p:nvSpPr>
            <p:cNvPr id="6" name="Freeform 6"/>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4"/>
              <a:stretch>
                <a:fillRect l="-52682" r="-52682"/>
              </a:stretch>
            </a:blipFill>
          </p:spPr>
        </p:sp>
      </p:grpSp>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2025410">
            <a:off x="-77869" y="7291420"/>
            <a:ext cx="2846143" cy="1009087"/>
          </a:xfrm>
          <a:prstGeom prst="rect">
            <a:avLst/>
          </a:prstGeom>
        </p:spPr>
      </p:pic>
      <p:pic>
        <p:nvPicPr>
          <p:cNvPr id="8" name="Picture 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7161031" y="8798040"/>
            <a:ext cx="882339" cy="1107960"/>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6260099" y="1028700"/>
            <a:ext cx="1986830" cy="2146869"/>
          </a:xfrm>
          <a:prstGeom prst="rect">
            <a:avLst/>
          </a:prstGeom>
        </p:spPr>
      </p:pic>
      <p:sp>
        <p:nvSpPr>
          <p:cNvPr id="10" name="Rectangle 9"/>
          <p:cNvSpPr/>
          <p:nvPr/>
        </p:nvSpPr>
        <p:spPr>
          <a:xfrm>
            <a:off x="4419600" y="1537872"/>
            <a:ext cx="11240385" cy="873701"/>
          </a:xfrm>
          <a:prstGeom prst="rect">
            <a:avLst/>
          </a:prstGeom>
        </p:spPr>
        <p:txBody>
          <a:bodyPr wrap="none">
            <a:spAutoFit/>
          </a:bodyPr>
          <a:lstStyle/>
          <a:p>
            <a:pPr marL="30480" marR="30480" algn="ctr">
              <a:lnSpc>
                <a:spcPct val="115000"/>
              </a:lnSpc>
              <a:spcAft>
                <a:spcPts val="1200"/>
              </a:spcAft>
            </a:pPr>
            <a:r>
              <a:rPr lang="vi-VN" sz="4800" b="1" spc="-20">
                <a:solidFill>
                  <a:schemeClr val="bg1"/>
                </a:solidFill>
                <a:latin typeface="Times New Roman" panose="02020603050405020304" pitchFamily="18" charset="0"/>
                <a:ea typeface="Calibri" panose="020F0502020204030204" pitchFamily="34" charset="0"/>
                <a:cs typeface="Times New Roman" panose="02020603050405020304" pitchFamily="18" charset="0"/>
              </a:rPr>
              <a:t>P</a:t>
            </a:r>
            <a:r>
              <a:rPr lang="en-US" sz="4800" b="1" spc="-20">
                <a:solidFill>
                  <a:schemeClr val="bg1"/>
                </a:solidFill>
                <a:latin typeface="Times New Roman" panose="02020603050405020304" pitchFamily="18" charset="0"/>
                <a:ea typeface="Calibri" panose="020F0502020204030204" pitchFamily="34" charset="0"/>
                <a:cs typeface="Times New Roman" panose="02020603050405020304" pitchFamily="18" charset="0"/>
              </a:rPr>
              <a:t>HIẾU HỌC TẬP SỐ 03</a:t>
            </a:r>
            <a:r>
              <a:rPr lang="vi-VN" sz="4800" b="1">
                <a:solidFill>
                  <a:schemeClr val="bg1"/>
                </a:solidFill>
                <a:latin typeface="Times New Roman" panose="02020603050405020304" pitchFamily="18" charset="0"/>
                <a:ea typeface="Calibri" panose="020F0502020204030204" pitchFamily="34" charset="0"/>
                <a:cs typeface="Times New Roman" panose="02020603050405020304" pitchFamily="18" charset="0"/>
              </a:rPr>
              <a:t>: Phiếu lập dàn ý</a:t>
            </a:r>
            <a:endParaRPr lang="en-GB" sz="48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571741216"/>
              </p:ext>
            </p:extLst>
          </p:nvPr>
        </p:nvGraphicFramePr>
        <p:xfrm>
          <a:off x="6705600" y="2859802"/>
          <a:ext cx="10430074" cy="6940296"/>
        </p:xfrm>
        <a:graphic>
          <a:graphicData uri="http://schemas.openxmlformats.org/drawingml/2006/table">
            <a:tbl>
              <a:tblPr firstRow="1" firstCol="1" bandRow="1"/>
              <a:tblGrid>
                <a:gridCol w="1433140"/>
                <a:gridCol w="8996934"/>
              </a:tblGrid>
              <a:tr h="1040242">
                <a:tc>
                  <a:txBody>
                    <a:bodyPr/>
                    <a:lstStyle/>
                    <a:p>
                      <a:pPr algn="ctr">
                        <a:lnSpc>
                          <a:spcPct val="115000"/>
                        </a:lnSpc>
                        <a:spcAft>
                          <a:spcPts val="0"/>
                        </a:spcAft>
                      </a:pPr>
                      <a:r>
                        <a:rPr lang="vi-VN" sz="36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Mở bài</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Dẫn dắt vấn đề cần nghị luận</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Nêu vấn đề: ......................</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8889">
                <a:tc>
                  <a:txBody>
                    <a:bodyPr/>
                    <a:lstStyle/>
                    <a:p>
                      <a:pPr algn="ctr">
                        <a:lnSpc>
                          <a:spcPct val="115000"/>
                        </a:lnSpc>
                        <a:spcAft>
                          <a:spcPts val="0"/>
                        </a:spcAft>
                      </a:pPr>
                      <a:r>
                        <a:rPr lang="vi-VN" sz="36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Thân bài</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Nêu các biểu hiện của tình yêu Tổ quốc</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Ở mỗi ý lớn, em sẽ phát triển thành các ý nhỏ gì? Em có lí lẽ và bằng chứng nào để làm sáng tỏ vấn đề</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Liên hệ với bản thân trong việc rèn luyện lối sống để biết thể hiện tình yêu Tổ quốc. Cần diễn đạt chân thật, cụ thể suy nghĩ của bản thân.</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8200">
                <a:tc>
                  <a:txBody>
                    <a:bodyPr/>
                    <a:lstStyle/>
                    <a:p>
                      <a:pPr algn="ctr">
                        <a:lnSpc>
                          <a:spcPct val="115000"/>
                        </a:lnSpc>
                        <a:spcAft>
                          <a:spcPts val="0"/>
                        </a:spcAft>
                      </a:pPr>
                      <a:r>
                        <a:rPr lang="vi-VN" sz="36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Kết bài</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Khẳng định </a:t>
                      </a:r>
                      <a:r>
                        <a:rPr lang="en-US" sz="3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vấn đề:</a:t>
                      </a:r>
                      <a:endParaRPr lang="en-GB" sz="32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94155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6471C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3652" r="51971"/>
          <a:stretch>
            <a:fillRect/>
          </a:stretch>
        </p:blipFill>
        <p:spPr>
          <a:xfrm>
            <a:off x="1314450" y="3733800"/>
            <a:ext cx="4895850" cy="55245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3652" r="51971"/>
          <a:stretch>
            <a:fillRect/>
          </a:stretch>
        </p:blipFill>
        <p:spPr>
          <a:xfrm>
            <a:off x="6703148" y="3733800"/>
            <a:ext cx="4895850" cy="5524500"/>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3652" r="51971"/>
          <a:stretch>
            <a:fillRect/>
          </a:stretch>
        </p:blipFill>
        <p:spPr>
          <a:xfrm>
            <a:off x="12077700" y="3733800"/>
            <a:ext cx="4895850" cy="5524500"/>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4156025" y="3153824"/>
            <a:ext cx="739200" cy="994034"/>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3392775" y="3153824"/>
            <a:ext cx="739200" cy="994034"/>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781473" y="3153824"/>
            <a:ext cx="739200" cy="994034"/>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302085">
            <a:off x="15042953" y="5976584"/>
            <a:ext cx="3447847" cy="3518211"/>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598020" y="8140826"/>
            <a:ext cx="1635240" cy="1498474"/>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954557">
            <a:off x="-644812" y="-503209"/>
            <a:ext cx="4081291" cy="1261490"/>
          </a:xfrm>
          <a:prstGeom prst="rect">
            <a:avLst/>
          </a:prstGeom>
        </p:spPr>
      </p:pic>
      <p:sp>
        <p:nvSpPr>
          <p:cNvPr id="11" name="TextBox 11"/>
          <p:cNvSpPr txBox="1"/>
          <p:nvPr/>
        </p:nvSpPr>
        <p:spPr>
          <a:xfrm>
            <a:off x="1866795" y="4417875"/>
            <a:ext cx="3762863" cy="3323987"/>
          </a:xfrm>
          <a:prstGeom prst="rect">
            <a:avLst/>
          </a:prstGeom>
        </p:spPr>
        <p:txBody>
          <a:bodyPr lIns="0" tIns="0" rIns="0" bIns="0" rtlCol="0" anchor="t">
            <a:spAutoFit/>
          </a:bodyPr>
          <a:lstStyle/>
          <a:p>
            <a:pPr algn="ctr"/>
            <a:r>
              <a:rPr lang="vi-VN" sz="7200">
                <a:latin typeface="Times New Roman" panose="02020603050405020304" pitchFamily="18" charset="0"/>
                <a:cs typeface="Times New Roman" panose="02020603050405020304" pitchFamily="18" charset="0"/>
              </a:rPr>
              <a:t>Viết đoạn văn mở bài</a:t>
            </a:r>
            <a:endParaRPr lang="en-US" sz="6600">
              <a:solidFill>
                <a:srgbClr val="333034"/>
              </a:solidFill>
              <a:latin typeface="Times New Roman" panose="02020603050405020304" pitchFamily="18" charset="0"/>
              <a:cs typeface="Times New Roman" panose="02020603050405020304" pitchFamily="18" charset="0"/>
            </a:endParaRPr>
          </a:p>
        </p:txBody>
      </p:sp>
      <p:sp>
        <p:nvSpPr>
          <p:cNvPr id="12" name="TextBox 12"/>
          <p:cNvSpPr txBox="1"/>
          <p:nvPr/>
        </p:nvSpPr>
        <p:spPr>
          <a:xfrm>
            <a:off x="4142861" y="1092505"/>
            <a:ext cx="13215683" cy="1354217"/>
          </a:xfrm>
          <a:prstGeom prst="rect">
            <a:avLst/>
          </a:prstGeom>
        </p:spPr>
        <p:txBody>
          <a:bodyPr lIns="0" tIns="0" rIns="0" bIns="0" rtlCol="0" anchor="t">
            <a:spAutoFit/>
          </a:bodyPr>
          <a:lstStyle/>
          <a:p>
            <a:r>
              <a:rPr lang="vi-VN" sz="8800" b="1">
                <a:solidFill>
                  <a:schemeClr val="bg1"/>
                </a:solidFill>
                <a:latin typeface="Times New Roman" panose="02020603050405020304" pitchFamily="18" charset="0"/>
                <a:cs typeface="Times New Roman" panose="02020603050405020304" pitchFamily="18" charset="0"/>
              </a:rPr>
              <a:t>c. Hướng dẫn viết bài</a:t>
            </a:r>
            <a:endParaRPr lang="en-GB" sz="8800">
              <a:solidFill>
                <a:schemeClr val="bg1"/>
              </a:solidFill>
              <a:latin typeface="Times New Roman" panose="02020603050405020304" pitchFamily="18" charset="0"/>
              <a:cs typeface="Times New Roman" panose="02020603050405020304" pitchFamily="18" charset="0"/>
            </a:endParaRPr>
          </a:p>
        </p:txBody>
      </p:sp>
      <p:sp>
        <p:nvSpPr>
          <p:cNvPr id="13" name="TextBox 13"/>
          <p:cNvSpPr txBox="1"/>
          <p:nvPr/>
        </p:nvSpPr>
        <p:spPr>
          <a:xfrm>
            <a:off x="7262568" y="4417875"/>
            <a:ext cx="3762863" cy="3323987"/>
          </a:xfrm>
          <a:prstGeom prst="rect">
            <a:avLst/>
          </a:prstGeom>
        </p:spPr>
        <p:txBody>
          <a:bodyPr lIns="0" tIns="0" rIns="0" bIns="0" rtlCol="0" anchor="t">
            <a:spAutoFit/>
          </a:bodyPr>
          <a:lstStyle/>
          <a:p>
            <a:pPr algn="ctr"/>
            <a:r>
              <a:rPr lang="vi-VN" sz="7200">
                <a:latin typeface="Times New Roman" panose="02020603050405020304" pitchFamily="18" charset="0"/>
                <a:cs typeface="Times New Roman" panose="02020603050405020304" pitchFamily="18" charset="0"/>
              </a:rPr>
              <a:t>Viết đoạn văn kết bài</a:t>
            </a:r>
            <a:endParaRPr lang="en-US" sz="6600">
              <a:solidFill>
                <a:srgbClr val="333034"/>
              </a:solidFill>
              <a:latin typeface="Times New Roman" panose="02020603050405020304" pitchFamily="18" charset="0"/>
              <a:cs typeface="Times New Roman" panose="02020603050405020304" pitchFamily="18" charset="0"/>
            </a:endParaRPr>
          </a:p>
        </p:txBody>
      </p:sp>
      <p:sp>
        <p:nvSpPr>
          <p:cNvPr id="14" name="TextBox 14"/>
          <p:cNvSpPr txBox="1"/>
          <p:nvPr/>
        </p:nvSpPr>
        <p:spPr>
          <a:xfrm>
            <a:off x="12644193" y="4417875"/>
            <a:ext cx="3762863" cy="4431983"/>
          </a:xfrm>
          <a:prstGeom prst="rect">
            <a:avLst/>
          </a:prstGeom>
        </p:spPr>
        <p:txBody>
          <a:bodyPr lIns="0" tIns="0" rIns="0" bIns="0" rtlCol="0" anchor="t">
            <a:spAutoFit/>
          </a:bodyPr>
          <a:lstStyle/>
          <a:p>
            <a:pPr algn="ctr"/>
            <a:r>
              <a:rPr lang="vi-VN" sz="7200">
                <a:latin typeface="Times New Roman" panose="02020603050405020304" pitchFamily="18" charset="0"/>
                <a:cs typeface="Times New Roman" panose="02020603050405020304" pitchFamily="18" charset="0"/>
              </a:rPr>
              <a:t>Viết đoạn văn phát triển ý thân bài</a:t>
            </a:r>
            <a:endParaRPr lang="en-US" sz="6600">
              <a:solidFill>
                <a:srgbClr val="333034"/>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1000"/>
                                        <p:tgtEl>
                                          <p:spTgt spid="3"/>
                                        </p:tgtEl>
                                      </p:cBhvr>
                                    </p:animEffect>
                                    <p:anim calcmode="lin" valueType="num">
                                      <p:cBhvr>
                                        <p:cTn id="37" dur="1000" fill="hold"/>
                                        <p:tgtEl>
                                          <p:spTgt spid="3"/>
                                        </p:tgtEl>
                                        <p:attrNameLst>
                                          <p:attrName>ppt_x</p:attrName>
                                        </p:attrNameLst>
                                      </p:cBhvr>
                                      <p:tavLst>
                                        <p:tav tm="0">
                                          <p:val>
                                            <p:strVal val="#ppt_x"/>
                                          </p:val>
                                        </p:tav>
                                        <p:tav tm="100000">
                                          <p:val>
                                            <p:strVal val="#ppt_x"/>
                                          </p:val>
                                        </p:tav>
                                      </p:tavLst>
                                    </p:anim>
                                    <p:anim calcmode="lin" valueType="num">
                                      <p:cBhvr>
                                        <p:cTn id="38" dur="1000" fill="hold"/>
                                        <p:tgtEl>
                                          <p:spTgt spid="3"/>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barn(inVertical)">
                                      <p:cBhvr>
                                        <p:cTn id="48" dur="500"/>
                                        <p:tgtEl>
                                          <p:spTgt spid="14"/>
                                        </p:tgtEl>
                                      </p:cBhvr>
                                    </p:animEffect>
                                  </p:childTnLst>
                                </p:cTn>
                              </p:par>
                              <p:par>
                                <p:cTn id="49" presetID="16" presetClass="entr" presetSubtype="21" fill="hold" nodeType="with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barn(inVertical)">
                                      <p:cBhvr>
                                        <p:cTn id="51" dur="500"/>
                                        <p:tgtEl>
                                          <p:spTgt spid="4"/>
                                        </p:tgtEl>
                                      </p:cBhvr>
                                    </p:animEffect>
                                  </p:childTnLst>
                                </p:cTn>
                              </p:par>
                              <p:par>
                                <p:cTn id="52" presetID="16" presetClass="entr" presetSubtype="21" fill="hold" nodeType="with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barn(inVertical)">
                                      <p:cBhvr>
                                        <p:cTn id="5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6471C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965368" y="2435795"/>
            <a:ext cx="9490324" cy="527295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7005716" y="2312180"/>
            <a:ext cx="9259476" cy="5295922"/>
          </a:xfrm>
          <a:prstGeom prst="rect">
            <a:avLst/>
          </a:prstGeom>
        </p:spPr>
      </p:pic>
      <p:sp>
        <p:nvSpPr>
          <p:cNvPr id="4" name="TextBox 4"/>
          <p:cNvSpPr txBox="1"/>
          <p:nvPr/>
        </p:nvSpPr>
        <p:spPr>
          <a:xfrm>
            <a:off x="6651774" y="3299184"/>
            <a:ext cx="9803918" cy="2708434"/>
          </a:xfrm>
          <a:prstGeom prst="rect">
            <a:avLst/>
          </a:prstGeom>
        </p:spPr>
        <p:txBody>
          <a:bodyPr wrap="square" lIns="0" tIns="0" rIns="0" bIns="0" rtlCol="0" anchor="t">
            <a:spAutoFit/>
          </a:bodyPr>
          <a:lstStyle/>
          <a:p>
            <a:pPr algn="ctr"/>
            <a:r>
              <a:rPr lang="en-US" sz="8800" b="1">
                <a:latin typeface="Times New Roman" panose="02020603050405020304" pitchFamily="18" charset="0"/>
                <a:cs typeface="Times New Roman" panose="02020603050405020304" pitchFamily="18" charset="0"/>
              </a:rPr>
              <a:t>Rubrics đánh giá đoạn văn</a:t>
            </a:r>
            <a:endParaRPr lang="en-GB" sz="8800">
              <a:latin typeface="Times New Roman" panose="02020603050405020304" pitchFamily="18" charset="0"/>
              <a:cs typeface="Times New Roman" panose="02020603050405020304" pitchFamily="18" charset="0"/>
            </a:endParaRPr>
          </a:p>
        </p:txBody>
      </p:sp>
      <p:grpSp>
        <p:nvGrpSpPr>
          <p:cNvPr id="5" name="Group 5"/>
          <p:cNvGrpSpPr>
            <a:grpSpLocks noChangeAspect="1"/>
          </p:cNvGrpSpPr>
          <p:nvPr/>
        </p:nvGrpSpPr>
        <p:grpSpPr>
          <a:xfrm>
            <a:off x="1028700" y="4395522"/>
            <a:ext cx="5329418" cy="5206065"/>
            <a:chOff x="0" y="0"/>
            <a:chExt cx="4828540" cy="4716780"/>
          </a:xfrm>
        </p:grpSpPr>
        <p:sp>
          <p:nvSpPr>
            <p:cNvPr id="6" name="Freeform 6"/>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6"/>
              <a:stretch>
                <a:fillRect l="-52682" r="-52682"/>
              </a:stretch>
            </a:blipFill>
          </p:spPr>
        </p:sp>
      </p:grpSp>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2025410">
            <a:off x="427144" y="8263986"/>
            <a:ext cx="2846143" cy="1009087"/>
          </a:xfrm>
          <a:prstGeom prst="rect">
            <a:avLst/>
          </a:prstGeom>
        </p:spPr>
      </p:pic>
      <p:pic>
        <p:nvPicPr>
          <p:cNvPr id="8" name="Picture 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5190837" y="7795965"/>
            <a:ext cx="882339" cy="1107960"/>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5367027" y="1028700"/>
            <a:ext cx="1986830" cy="214686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DFC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83333" y="0"/>
            <a:ext cx="18471333" cy="1038471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76862" y="-174418"/>
            <a:ext cx="18111138" cy="10728118"/>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598578">
            <a:off x="15589255" y="-425275"/>
            <a:ext cx="3117069" cy="2544662"/>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705859">
            <a:off x="-25792" y="9041282"/>
            <a:ext cx="2542240" cy="1807302"/>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2818404594"/>
              </p:ext>
            </p:extLst>
          </p:nvPr>
        </p:nvGraphicFramePr>
        <p:xfrm>
          <a:off x="1752600" y="1333500"/>
          <a:ext cx="14935199" cy="7866572"/>
        </p:xfrm>
        <a:graphic>
          <a:graphicData uri="http://schemas.openxmlformats.org/drawingml/2006/table">
            <a:tbl>
              <a:tblPr firstRow="1" firstCol="1" bandRow="1"/>
              <a:tblGrid>
                <a:gridCol w="622159"/>
                <a:gridCol w="11032969"/>
                <a:gridCol w="1062872"/>
                <a:gridCol w="2217199"/>
              </a:tblGrid>
              <a:tr h="1109116">
                <a:tc>
                  <a:txBody>
                    <a:bodyPr/>
                    <a:lstStyle/>
                    <a:p>
                      <a:pPr algn="ctr">
                        <a:lnSpc>
                          <a:spcPct val="115000"/>
                        </a:lnSpc>
                        <a:spcAft>
                          <a:spcPts val="0"/>
                        </a:spcAft>
                      </a:pPr>
                      <a:r>
                        <a:rPr lang="en-US" sz="3200" b="1">
                          <a:effectLst/>
                          <a:latin typeface="Times New Roman" panose="02020603050405020304" pitchFamily="18" charset="0"/>
                          <a:ea typeface="Times New Roman" panose="02020603050405020304" pitchFamily="18" charset="0"/>
                          <a:cs typeface="Times New Roman" panose="02020603050405020304" pitchFamily="18" charset="0"/>
                        </a:rPr>
                        <a:t>TT</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15000"/>
                        </a:lnSpc>
                        <a:spcAft>
                          <a:spcPts val="0"/>
                        </a:spcAft>
                      </a:pP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Tiêu chí</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15000"/>
                        </a:lnSpc>
                        <a:spcAft>
                          <a:spcPts val="0"/>
                        </a:spcAft>
                      </a:pP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Xuất hiện</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15000"/>
                        </a:lnSpc>
                        <a:spcAft>
                          <a:spcPts val="0"/>
                        </a:spcAft>
                      </a:pP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Không xuất</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0"/>
                        </a:spcAft>
                      </a:pP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 hiện</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r>
              <a:tr h="510103">
                <a:tc>
                  <a:txBody>
                    <a:bodyPr/>
                    <a:lstStyle/>
                    <a:p>
                      <a:pPr algn="just">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Bài viết đảm bảo bố cục ba phần mở, thân, kết</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5756">
                <a:tc>
                  <a:txBody>
                    <a:bodyPr/>
                    <a:lstStyle/>
                    <a:p>
                      <a:pPr algn="just">
                        <a:lnSpc>
                          <a:spcPct val="115000"/>
                        </a:lnSpc>
                        <a:spcAft>
                          <a:spcPts val="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Bài viết đã nêu được </a:t>
                      </a: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đúng vấn đề nghị luận</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7433">
                <a:tc>
                  <a:txBody>
                    <a:bodyPr/>
                    <a:lstStyle/>
                    <a:p>
                      <a:pPr algn="just">
                        <a:lnSpc>
                          <a:spcPct val="115000"/>
                        </a:lnSpc>
                        <a:spcAft>
                          <a:spcPts val="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Nội dung đoạn văn đã bám sát dàn ý đã xây dựng</a:t>
                      </a: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7433">
                <a:tc>
                  <a:txBody>
                    <a:bodyPr/>
                    <a:lstStyle/>
                    <a:p>
                      <a:pPr algn="just">
                        <a:lnSpc>
                          <a:spcPct val="115000"/>
                        </a:lnSpc>
                        <a:spcAft>
                          <a:spcPts val="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Đoạn văn đã nêu được ý kiến và đưa lí lẽ ,dẫn chứng thuyết phục.</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4558">
                <a:tc>
                  <a:txBody>
                    <a:bodyPr/>
                    <a:lstStyle/>
                    <a:p>
                      <a:pPr algn="just">
                        <a:lnSpc>
                          <a:spcPct val="115000"/>
                        </a:lnSpc>
                        <a:spcAft>
                          <a:spcPts val="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Trình tự lập luận có hợp lí</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09116">
                <a:tc>
                  <a:txBody>
                    <a:bodyPr/>
                    <a:lstStyle/>
                    <a:p>
                      <a:pPr algn="just">
                        <a:lnSpc>
                          <a:spcPct val="115000"/>
                        </a:lnSpc>
                        <a:spcAft>
                          <a:spcPts val="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Các lí lẽ, bằng chứng đưa ra có làm rõ được mục đích nghị luận không</a:t>
                      </a: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9094">
                <a:tc>
                  <a:txBody>
                    <a:bodyPr/>
                    <a:lstStyle/>
                    <a:p>
                      <a:pPr algn="just">
                        <a:lnSpc>
                          <a:spcPct val="115000"/>
                        </a:lnSpc>
                        <a:spcAft>
                          <a:spcPts val="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Kết hợp khéo léo các phương thức biểu đạt hiệu quả vào bài làm.</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09116">
                <a:tc>
                  <a:txBody>
                    <a:bodyPr/>
                    <a:lstStyle/>
                    <a:p>
                      <a:pPr algn="just">
                        <a:lnSpc>
                          <a:spcPct val="115000"/>
                        </a:lnSpc>
                        <a:spcAft>
                          <a:spcPts val="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Các câu trong đoạn văn có sự liên kết chặt chẽ về nội dung và hình thức</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841">
                <a:tc>
                  <a:txBody>
                    <a:bodyPr/>
                    <a:lstStyle/>
                    <a:p>
                      <a:pPr algn="just">
                        <a:lnSpc>
                          <a:spcPct val="115000"/>
                        </a:lnSpc>
                        <a:spcAft>
                          <a:spcPts val="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Chữ viết đúng chính tả, không sai ngữ pháp. trình bày sạch đẹp</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7433">
                <a:tc>
                  <a:txBody>
                    <a:bodyPr/>
                    <a:lstStyle/>
                    <a:p>
                      <a:pPr algn="just">
                        <a:lnSpc>
                          <a:spcPct val="115000"/>
                        </a:lnSpc>
                        <a:spcAft>
                          <a:spcPts val="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Văn viết có giọng điệu, </a:t>
                      </a: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cảm xúc </a:t>
                      </a: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chân thành, thể hiện sự sáng tạo.</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DFC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83333" y="0"/>
            <a:ext cx="18471333" cy="1038471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882358" y="678864"/>
            <a:ext cx="10907413" cy="2731972"/>
          </a:xfrm>
          <a:prstGeom prst="rect">
            <a:avLst/>
          </a:prstGeom>
        </p:spPr>
      </p:pic>
      <p:grpSp>
        <p:nvGrpSpPr>
          <p:cNvPr id="4" name="Group 4"/>
          <p:cNvGrpSpPr>
            <a:grpSpLocks noChangeAspect="1"/>
          </p:cNvGrpSpPr>
          <p:nvPr/>
        </p:nvGrpSpPr>
        <p:grpSpPr>
          <a:xfrm>
            <a:off x="-511062" y="-190500"/>
            <a:ext cx="2786840" cy="2722337"/>
            <a:chOff x="0" y="0"/>
            <a:chExt cx="4828540" cy="4716780"/>
          </a:xfrm>
        </p:grpSpPr>
        <p:sp>
          <p:nvSpPr>
            <p:cNvPr id="5" name="Freeform 5"/>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6"/>
              <a:stretch>
                <a:fillRect l="-45501" t="-11958" r="-30846" b="-8455"/>
              </a:stretch>
            </a:blipFill>
          </p:spPr>
        </p:sp>
      </p:grpSp>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4800600" y="3543300"/>
            <a:ext cx="13335000" cy="6841416"/>
          </a:xfrm>
          <a:prstGeom prst="rect">
            <a:avLst/>
          </a:prstGeom>
        </p:spPr>
      </p:pic>
      <p:sp>
        <p:nvSpPr>
          <p:cNvPr id="7" name="TextBox 7"/>
          <p:cNvSpPr txBox="1"/>
          <p:nvPr/>
        </p:nvSpPr>
        <p:spPr>
          <a:xfrm>
            <a:off x="2103368" y="753253"/>
            <a:ext cx="9511061" cy="2492990"/>
          </a:xfrm>
          <a:prstGeom prst="rect">
            <a:avLst/>
          </a:prstGeom>
        </p:spPr>
        <p:txBody>
          <a:bodyPr wrap="square" lIns="0" tIns="0" rIns="0" bIns="0" rtlCol="0" anchor="t">
            <a:spAutoFit/>
          </a:bodyPr>
          <a:lstStyle/>
          <a:p>
            <a:pPr algn="ctr"/>
            <a:r>
              <a:rPr lang="vi-VN" sz="5400" smtClean="0">
                <a:latin typeface="Times New Roman" panose="02020603050405020304" pitchFamily="18" charset="0"/>
                <a:cs typeface="Times New Roman" panose="02020603050405020304" pitchFamily="18" charset="0"/>
              </a:rPr>
              <a:t>- Đọc </a:t>
            </a:r>
            <a:r>
              <a:rPr lang="vi-VN" sz="5400">
                <a:latin typeface="Times New Roman" panose="02020603050405020304" pitchFamily="18" charset="0"/>
                <a:cs typeface="Times New Roman" panose="02020603050405020304" pitchFamily="18" charset="0"/>
              </a:rPr>
              <a:t>lại bài viết, kiểm tra các ý đã đầy đủ và đúng trình tự được nêu ở dàn ý chưa.</a:t>
            </a:r>
            <a:endParaRPr lang="en-US" sz="4800">
              <a:solidFill>
                <a:srgbClr val="333034"/>
              </a:solidFill>
              <a:latin typeface="Times New Roman" panose="02020603050405020304" pitchFamily="18" charset="0"/>
              <a:cs typeface="Times New Roman" panose="02020603050405020304" pitchFamily="18" charset="0"/>
            </a:endParaRPr>
          </a:p>
        </p:txBody>
      </p:sp>
      <p:sp>
        <p:nvSpPr>
          <p:cNvPr id="8" name="TextBox 8"/>
          <p:cNvSpPr txBox="1"/>
          <p:nvPr/>
        </p:nvSpPr>
        <p:spPr>
          <a:xfrm>
            <a:off x="8578568" y="3839765"/>
            <a:ext cx="7728232" cy="628377"/>
          </a:xfrm>
          <a:prstGeom prst="rect">
            <a:avLst/>
          </a:prstGeom>
        </p:spPr>
        <p:txBody>
          <a:bodyPr wrap="square" lIns="0" tIns="0" rIns="0" bIns="0" rtlCol="0" anchor="t">
            <a:spAutoFit/>
          </a:bodyPr>
          <a:lstStyle/>
          <a:p>
            <a:pPr>
              <a:lnSpc>
                <a:spcPts val="4940"/>
              </a:lnSpc>
            </a:pPr>
            <a:r>
              <a:rPr lang="vi-VN" sz="5400">
                <a:latin typeface="Times New Roman" panose="02020603050405020304" pitchFamily="18" charset="0"/>
                <a:cs typeface="Times New Roman" panose="02020603050405020304" pitchFamily="18" charset="0"/>
              </a:rPr>
              <a:t>- Phát hiện sửa lỗi về viết</a:t>
            </a:r>
            <a:endParaRPr lang="en-US" sz="5400">
              <a:solidFill>
                <a:srgbClr val="333034"/>
              </a:solidFill>
              <a:latin typeface="Times New Roman" panose="02020603050405020304" pitchFamily="18" charset="0"/>
              <a:cs typeface="Times New Roman" panose="02020603050405020304" pitchFamily="18" charset="0"/>
            </a:endParaRPr>
          </a:p>
        </p:txBody>
      </p:sp>
      <p:grpSp>
        <p:nvGrpSpPr>
          <p:cNvPr id="9" name="Group 9"/>
          <p:cNvGrpSpPr>
            <a:grpSpLocks noChangeAspect="1"/>
          </p:cNvGrpSpPr>
          <p:nvPr/>
        </p:nvGrpSpPr>
        <p:grpSpPr>
          <a:xfrm>
            <a:off x="4072058" y="3210418"/>
            <a:ext cx="2786840" cy="2722337"/>
            <a:chOff x="0" y="0"/>
            <a:chExt cx="4828540" cy="4716780"/>
          </a:xfrm>
        </p:grpSpPr>
        <p:sp>
          <p:nvSpPr>
            <p:cNvPr id="10" name="Freeform 10"/>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9"/>
              <a:stretch>
                <a:fillRect l="-2268" r="-44182"/>
              </a:stretch>
            </a:blipFill>
          </p:spPr>
        </p:sp>
      </p:grpSp>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721410">
            <a:off x="1871186" y="7797270"/>
            <a:ext cx="1583226" cy="2922061"/>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4756728" y="762000"/>
            <a:ext cx="2502572" cy="2452520"/>
          </a:xfrm>
          <a:prstGeom prst="rect">
            <a:avLst/>
          </a:prstGeom>
        </p:spPr>
      </p:pic>
      <p:sp>
        <p:nvSpPr>
          <p:cNvPr id="13" name="Rectangle 12"/>
          <p:cNvSpPr/>
          <p:nvPr/>
        </p:nvSpPr>
        <p:spPr>
          <a:xfrm>
            <a:off x="0" y="4803217"/>
            <a:ext cx="3924731" cy="2003625"/>
          </a:xfrm>
          <a:prstGeom prst="rect">
            <a:avLst/>
          </a:prstGeom>
        </p:spPr>
        <p:txBody>
          <a:bodyPr wrap="square">
            <a:spAutoFit/>
          </a:bodyPr>
          <a:lstStyle/>
          <a:p>
            <a:pPr>
              <a:lnSpc>
                <a:spcPct val="115000"/>
              </a:lnSpc>
              <a:spcAft>
                <a:spcPts val="0"/>
              </a:spcAft>
            </a:pPr>
            <a:r>
              <a:rPr lang="vi-VN" sz="5400" b="1">
                <a:latin typeface="Times New Roman" panose="02020603050405020304" pitchFamily="18" charset="0"/>
                <a:ea typeface="Times New Roman" panose="02020603050405020304" pitchFamily="18" charset="0"/>
                <a:cs typeface="Times New Roman" panose="02020603050405020304" pitchFamily="18" charset="0"/>
              </a:rPr>
              <a:t>d. Kiểm tra và chỉnh sửa</a:t>
            </a:r>
            <a:endParaRPr lang="en-GB" sz="54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Rectangle 13"/>
          <p:cNvSpPr/>
          <p:nvPr/>
        </p:nvSpPr>
        <p:spPr>
          <a:xfrm>
            <a:off x="6858899" y="5151952"/>
            <a:ext cx="9144000" cy="1927002"/>
          </a:xfrm>
          <a:prstGeom prst="rect">
            <a:avLst/>
          </a:prstGeom>
        </p:spPr>
        <p:txBody>
          <a:bodyPr>
            <a:spAutoFit/>
          </a:bodyPr>
          <a:lstStyle/>
          <a:p>
            <a:pPr algn="just">
              <a:lnSpc>
                <a:spcPct val="115000"/>
              </a:lnSpc>
              <a:spcAft>
                <a:spcPts val="0"/>
              </a:spcAft>
              <a:tabLst>
                <a:tab pos="1386840" algn="l"/>
              </a:tabLst>
            </a:pPr>
            <a:r>
              <a:rPr lang="vi-VN" sz="5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Lỗi về ý: Thiếu </a:t>
            </a:r>
            <a:r>
              <a:rPr lang="vi-VN" sz="5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ý, </a:t>
            </a:r>
            <a:r>
              <a:rPr lang="vi-VN" sz="5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ý lộn </a:t>
            </a:r>
            <a:r>
              <a:rPr lang="vi-VN" sz="5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xộn, </a:t>
            </a:r>
            <a:r>
              <a:rPr lang="vi-VN" sz="5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lạc </a:t>
            </a:r>
            <a:r>
              <a:rPr lang="vi-VN" sz="5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ý, </a:t>
            </a:r>
            <a:r>
              <a:rPr lang="vi-VN" sz="5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ý tản </a:t>
            </a:r>
            <a:r>
              <a:rPr lang="vi-VN" sz="54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mạn</a:t>
            </a:r>
            <a:endParaRPr lang="en-GB" sz="54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Rectangle 14"/>
          <p:cNvSpPr/>
          <p:nvPr/>
        </p:nvSpPr>
        <p:spPr>
          <a:xfrm>
            <a:off x="6796938" y="7664418"/>
            <a:ext cx="9985665" cy="1754326"/>
          </a:xfrm>
          <a:prstGeom prst="rect">
            <a:avLst/>
          </a:prstGeom>
        </p:spPr>
        <p:txBody>
          <a:bodyPr wrap="square">
            <a:spAutoFit/>
          </a:bodyPr>
          <a:lstStyle/>
          <a:p>
            <a:r>
              <a:rPr lang="vi-VN" sz="5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Lỗi về diễn đạt (dùng từ, viết câu), chính tả.</a:t>
            </a:r>
            <a:endParaRPr lang="en-GB" sz="72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3" grpId="0"/>
      <p:bldP spid="14" grpId="0"/>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DFCF7"/>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765925">
            <a:off x="-4909938" y="5048863"/>
            <a:ext cx="7148339" cy="7057360"/>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330826">
            <a:off x="-1756627" y="-561259"/>
            <a:ext cx="4054264" cy="5688381"/>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932256">
            <a:off x="635122" y="1338758"/>
            <a:ext cx="2768185" cy="1585415"/>
          </a:xfrm>
          <a:prstGeom prst="rect">
            <a:avLst/>
          </a:prstGeom>
        </p:spPr>
      </p:pic>
      <p:sp>
        <p:nvSpPr>
          <p:cNvPr id="2" name="Rectangle 1"/>
          <p:cNvSpPr/>
          <p:nvPr/>
        </p:nvSpPr>
        <p:spPr>
          <a:xfrm>
            <a:off x="2323312" y="3667583"/>
            <a:ext cx="3146201" cy="2554545"/>
          </a:xfrm>
          <a:prstGeom prst="rect">
            <a:avLst/>
          </a:prstGeom>
        </p:spPr>
        <p:txBody>
          <a:bodyPr wrap="square">
            <a:spAutoFit/>
          </a:bodyPr>
          <a:lstStyle/>
          <a:p>
            <a:pPr algn="ctr"/>
            <a:r>
              <a:rPr lang="vi-VN" sz="4000" b="1">
                <a:solidFill>
                  <a:srgbClr val="FF0000"/>
                </a:solidFill>
                <a:latin typeface="Times New Roman" panose="02020603050405020304" pitchFamily="18" charset="0"/>
                <a:ea typeface="Times New Roman" panose="02020603050405020304" pitchFamily="18" charset="0"/>
              </a:rPr>
              <a:t>PHIẾU KIỂM TRA, CHỈNH SỬA BÀI VIẾT</a:t>
            </a:r>
            <a:endParaRPr lang="en-GB" sz="4000"/>
          </a:p>
        </p:txBody>
      </p:sp>
      <p:graphicFrame>
        <p:nvGraphicFramePr>
          <p:cNvPr id="11" name="Table 10"/>
          <p:cNvGraphicFramePr>
            <a:graphicFrameLocks noGrp="1"/>
          </p:cNvGraphicFramePr>
          <p:nvPr>
            <p:extLst>
              <p:ext uri="{D42A27DB-BD31-4B8C-83A1-F6EECF244321}">
                <p14:modId xmlns:p14="http://schemas.microsoft.com/office/powerpoint/2010/main" val="773928329"/>
              </p:ext>
            </p:extLst>
          </p:nvPr>
        </p:nvGraphicFramePr>
        <p:xfrm>
          <a:off x="5638800" y="741504"/>
          <a:ext cx="11941398" cy="7851278"/>
        </p:xfrm>
        <a:graphic>
          <a:graphicData uri="http://schemas.openxmlformats.org/drawingml/2006/table">
            <a:tbl>
              <a:tblPr firstRow="1" firstCol="1" bandRow="1"/>
              <a:tblGrid>
                <a:gridCol w="4549999"/>
                <a:gridCol w="4648200"/>
                <a:gridCol w="2743199"/>
              </a:tblGrid>
              <a:tr h="685801">
                <a:tc gridSpan="2">
                  <a:txBody>
                    <a:bodyPr/>
                    <a:lstStyle/>
                    <a:p>
                      <a:pPr algn="ctr">
                        <a:lnSpc>
                          <a:spcPct val="115000"/>
                        </a:lnSpc>
                        <a:spcAft>
                          <a:spcPts val="0"/>
                        </a:spcAft>
                      </a:pPr>
                      <a:r>
                        <a:rPr lang="vi-VN" sz="4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 dung lỗi cần </a:t>
                      </a:r>
                      <a:r>
                        <a:rPr lang="en-US" sz="4000" b="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hMerge="1">
                  <a:txBody>
                    <a:bodyPr/>
                    <a:lstStyle/>
                    <a:p>
                      <a:endParaRPr lang="en-GB"/>
                    </a:p>
                  </a:txBody>
                  <a:tcPr/>
                </a:tc>
                <a:tc>
                  <a:txBody>
                    <a:bodyPr/>
                    <a:lstStyle/>
                    <a:p>
                      <a:pPr algn="ctr">
                        <a:lnSpc>
                          <a:spcPct val="115000"/>
                        </a:lnSpc>
                        <a:spcAft>
                          <a:spcPts val="0"/>
                        </a:spcAft>
                      </a:pPr>
                      <a:r>
                        <a:rPr lang="en-US" sz="4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 lỗi</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r>
              <a:tr h="746761">
                <a:tc rowSpan="2">
                  <a:txBody>
                    <a:bodyPr/>
                    <a:lstStyle/>
                    <a:p>
                      <a:pPr algn="ctr">
                        <a:lnSpc>
                          <a:spcPct val="115000"/>
                        </a:lnSpc>
                        <a:spcAft>
                          <a:spcPts val="0"/>
                        </a:spcAft>
                        <a:tabLst>
                          <a:tab pos="1386840" algn="l"/>
                        </a:tabLs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 hiện và sửa ý và trình tự triển khai ý</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 tự triển khai ý</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6800">
                <a:tc vMerge="1">
                  <a:txBody>
                    <a:bodyPr/>
                    <a:lstStyle/>
                    <a:p>
                      <a:endParaRPr lang="en-GB"/>
                    </a:p>
                  </a:txBody>
                  <a:tcPr/>
                </a:tc>
                <a:tc>
                  <a:txBody>
                    <a:bodyPr/>
                    <a:lstStyle/>
                    <a:p>
                      <a:pPr>
                        <a:lnSpc>
                          <a:spcPct val="115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 ý cần bổ sung</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1900">
                <a:tc rowSpan="4">
                  <a:txBody>
                    <a:bodyPr/>
                    <a:lstStyle/>
                    <a:p>
                      <a:pPr algn="ctr">
                        <a:lnSpc>
                          <a:spcPct val="115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 hiện sửa lỗi về ý</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Thiếu ý</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0661">
                <a:tc vMerge="1">
                  <a:txBody>
                    <a:bodyPr/>
                    <a:lstStyle/>
                    <a:p>
                      <a:endParaRPr lang="en-GB"/>
                    </a:p>
                  </a:txBody>
                  <a:tcPr/>
                </a:tc>
                <a:tc>
                  <a:txBody>
                    <a:bodyPr/>
                    <a:lstStyle/>
                    <a:p>
                      <a:pPr>
                        <a:lnSpc>
                          <a:spcPct val="115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Sắp xếp lại ý lộn xộn</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5800">
                <a:tc vMerge="1">
                  <a:txBody>
                    <a:bodyPr/>
                    <a:lstStyle/>
                    <a:p>
                      <a:endParaRPr lang="en-GB"/>
                    </a:p>
                  </a:txBody>
                  <a:tcPr/>
                </a:tc>
                <a:tc>
                  <a:txBody>
                    <a:bodyPr/>
                    <a:lstStyle/>
                    <a:p>
                      <a:pPr>
                        <a:lnSpc>
                          <a:spcPct val="115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 lại các ý lạc đề</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8200">
                <a:tc vMerge="1">
                  <a:txBody>
                    <a:bodyPr/>
                    <a:lstStyle/>
                    <a:p>
                      <a:endParaRPr lang="en-GB"/>
                    </a:p>
                  </a:txBody>
                  <a:tcPr/>
                </a:tc>
                <a:tc>
                  <a:txBody>
                    <a:bodyPr/>
                    <a:lstStyle/>
                    <a:p>
                      <a:pPr>
                        <a:lnSpc>
                          <a:spcPct val="115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 lại các ý tản mạn</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8292">
                <a:tc rowSpan="2">
                  <a:txBody>
                    <a:bodyPr/>
                    <a:lstStyle/>
                    <a:p>
                      <a:pPr algn="ctr">
                        <a:lnSpc>
                          <a:spcPct val="115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 hiện sửa  lỗi diễn đạt</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Lỗi dùng từ</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8292">
                <a:tc vMerge="1">
                  <a:txBody>
                    <a:bodyPr/>
                    <a:lstStyle/>
                    <a:p>
                      <a:endParaRPr lang="en-GB"/>
                    </a:p>
                  </a:txBody>
                  <a:tcPr/>
                </a:tc>
                <a:tc>
                  <a:txBody>
                    <a:bodyPr/>
                    <a:lstStyle/>
                    <a:p>
                      <a:pPr>
                        <a:lnSpc>
                          <a:spcPct val="115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Lỗi viết câu</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8292">
                <a:tc>
                  <a:txBody>
                    <a:bodyPr/>
                    <a:lstStyle/>
                    <a:p>
                      <a:pPr algn="ctr">
                        <a:lnSpc>
                          <a:spcPct val="115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Lỗi chính tả</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Lỗi chính tả</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4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DFC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461673" y="4516304"/>
            <a:ext cx="7932114" cy="5361169"/>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980326" y="4516304"/>
            <a:ext cx="7932114" cy="5361169"/>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645987">
            <a:off x="636115" y="9061528"/>
            <a:ext cx="2766912" cy="855227"/>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385062">
            <a:off x="15368905" y="4118550"/>
            <a:ext cx="2725916" cy="916899"/>
          </a:xfrm>
          <a:prstGeom prst="rect">
            <a:avLst/>
          </a:prstGeom>
        </p:spPr>
      </p:pic>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580587" y="5118628"/>
            <a:ext cx="1690369" cy="1656562"/>
          </a:xfrm>
          <a:prstGeom prst="rect">
            <a:avLst/>
          </a:prstGeom>
        </p:spPr>
      </p:pic>
      <p:pic>
        <p:nvPicPr>
          <p:cNvPr id="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319755" y="9099737"/>
            <a:ext cx="1677469" cy="777736"/>
          </a:xfrm>
          <a:prstGeom prst="rect">
            <a:avLst/>
          </a:prstGeom>
        </p:spPr>
      </p:pic>
      <p:sp>
        <p:nvSpPr>
          <p:cNvPr id="10" name="Rectangle 9"/>
          <p:cNvSpPr/>
          <p:nvPr/>
        </p:nvSpPr>
        <p:spPr>
          <a:xfrm>
            <a:off x="1758717" y="136127"/>
            <a:ext cx="14307445" cy="1723164"/>
          </a:xfrm>
          <a:prstGeom prst="rect">
            <a:avLst/>
          </a:prstGeom>
        </p:spPr>
        <p:txBody>
          <a:bodyPr wrap="square">
            <a:spAutoFit/>
          </a:bodyPr>
          <a:lstStyle/>
          <a:p>
            <a:pPr algn="ctr">
              <a:lnSpc>
                <a:spcPct val="115000"/>
              </a:lnSpc>
              <a:spcAft>
                <a:spcPts val="0"/>
              </a:spcAft>
            </a:pPr>
            <a:r>
              <a:rPr lang="vi-VN" sz="4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Rèn luyện kĩ năng viết câu khẳng định, câu phủ định và câu cảm thán trong văn nghị </a:t>
            </a:r>
            <a:r>
              <a:rPr lang="vi-VN" sz="48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luận</a:t>
            </a:r>
            <a:endParaRPr lang="en-GB" sz="4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Rectangle 10"/>
          <p:cNvSpPr/>
          <p:nvPr/>
        </p:nvSpPr>
        <p:spPr>
          <a:xfrm>
            <a:off x="6490740" y="1894215"/>
            <a:ext cx="3510898" cy="873701"/>
          </a:xfrm>
          <a:prstGeom prst="rect">
            <a:avLst/>
          </a:prstGeom>
        </p:spPr>
        <p:txBody>
          <a:bodyPr wrap="none">
            <a:spAutoFit/>
          </a:bodyPr>
          <a:lstStyle/>
          <a:p>
            <a:pPr algn="just">
              <a:lnSpc>
                <a:spcPct val="115000"/>
              </a:lnSpc>
              <a:spcAft>
                <a:spcPts val="0"/>
              </a:spcAft>
            </a:pPr>
            <a:r>
              <a:rPr lang="vi-VN" sz="4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 Cách thức</a:t>
            </a:r>
            <a:endParaRPr lang="en-GB" sz="4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Rectangle 11"/>
          <p:cNvSpPr/>
          <p:nvPr/>
        </p:nvSpPr>
        <p:spPr>
          <a:xfrm>
            <a:off x="2127378" y="2818601"/>
            <a:ext cx="13170909" cy="1649682"/>
          </a:xfrm>
          <a:prstGeom prst="rect">
            <a:avLst/>
          </a:prstGeom>
        </p:spPr>
        <p:txBody>
          <a:bodyPr wrap="square">
            <a:spAutoFit/>
          </a:bodyPr>
          <a:lstStyle/>
          <a:p>
            <a:pPr algn="ctr">
              <a:lnSpc>
                <a:spcPct val="115000"/>
              </a:lnSpc>
              <a:spcAft>
                <a:spcPts val="0"/>
              </a:spcAft>
            </a:pPr>
            <a:r>
              <a:rPr lang="vi-VN" sz="4400">
                <a:latin typeface="Times New Roman" panose="02020603050405020304" pitchFamily="18" charset="0"/>
                <a:ea typeface="Times New Roman" panose="02020603050405020304" pitchFamily="18" charset="0"/>
                <a:cs typeface="Times New Roman" panose="02020603050405020304" pitchFamily="18" charset="0"/>
              </a:rPr>
              <a:t>- Lí do: Cần dùng câu</a:t>
            </a:r>
            <a:r>
              <a:rPr lang="vi-VN" sz="4400" b="1">
                <a:latin typeface="Times New Roman" panose="02020603050405020304" pitchFamily="18" charset="0"/>
                <a:ea typeface="Times New Roman" panose="02020603050405020304" pitchFamily="18" charset="0"/>
                <a:cs typeface="Times New Roman" panose="02020603050405020304" pitchFamily="18" charset="0"/>
              </a:rPr>
              <a:t> </a:t>
            </a:r>
            <a:r>
              <a:rPr lang="vi-VN" sz="4400">
                <a:latin typeface="Times New Roman" panose="02020603050405020304" pitchFamily="18" charset="0"/>
                <a:ea typeface="Times New Roman" panose="02020603050405020304" pitchFamily="18" charset="0"/>
                <a:cs typeface="Times New Roman" panose="02020603050405020304" pitchFamily="18" charset="0"/>
              </a:rPr>
              <a:t>khẳng định, câu phủ định và câu cảm thán trong văn nghị luận vì:</a:t>
            </a:r>
            <a:endParaRPr lang="en-GB" sz="44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Rectangle 12"/>
          <p:cNvSpPr/>
          <p:nvPr/>
        </p:nvSpPr>
        <p:spPr>
          <a:xfrm>
            <a:off x="2083197" y="5314085"/>
            <a:ext cx="6253300" cy="3785652"/>
          </a:xfrm>
          <a:prstGeom prst="rect">
            <a:avLst/>
          </a:prstGeom>
        </p:spPr>
        <p:txBody>
          <a:bodyPr wrap="square">
            <a:spAutoFit/>
          </a:bodyPr>
          <a:lstStyle/>
          <a:p>
            <a:pPr algn="just"/>
            <a:r>
              <a:rPr lang="vi-VN" sz="6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Bài viết cần làm rõ quan điểm của người viết là đồng tình hay phản đối; </a:t>
            </a:r>
            <a:endParaRPr lang="en-GB" sz="8000">
              <a:solidFill>
                <a:schemeClr val="bg1"/>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10015311" y="5354504"/>
            <a:ext cx="6654576" cy="3785652"/>
          </a:xfrm>
          <a:prstGeom prst="rect">
            <a:avLst/>
          </a:prstGeom>
        </p:spPr>
        <p:txBody>
          <a:bodyPr wrap="square">
            <a:spAutoFit/>
          </a:bodyPr>
          <a:lstStyle/>
          <a:p>
            <a:pPr algn="just"/>
            <a:r>
              <a:rPr lang="vi-VN" sz="6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Cần có lí lẽ, lập luận chặt chẽ, vừa thể hiện tình cảm, cảm xúc của người viết.</a:t>
            </a:r>
            <a:endParaRPr lang="en-GB" sz="800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arn(inVertical)">
                                      <p:cBhvr>
                                        <p:cTn id="40" dur="500"/>
                                        <p:tgtEl>
                                          <p:spTgt spid="14"/>
                                        </p:tgtEl>
                                      </p:cBhvr>
                                    </p:animEffect>
                                  </p:childTnLst>
                                </p:cTn>
                              </p:par>
                              <p:par>
                                <p:cTn id="41" presetID="16" presetClass="entr" presetSubtype="21" fill="hold" nodeType="with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barn(inVertical)">
                                      <p:cBhvr>
                                        <p:cTn id="4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DFCF7"/>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765925">
            <a:off x="-4909938" y="5048863"/>
            <a:ext cx="7148339" cy="705736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49468">
            <a:off x="4347993" y="179166"/>
            <a:ext cx="7287035" cy="4356401"/>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1737382" y="74065"/>
            <a:ext cx="6398218" cy="3903688"/>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78805">
            <a:off x="4562019" y="4986140"/>
            <a:ext cx="7164062" cy="5110379"/>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18325">
            <a:off x="12063708" y="4224192"/>
            <a:ext cx="6127817" cy="5795636"/>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330826">
            <a:off x="-1756627" y="-561259"/>
            <a:ext cx="4054264" cy="5688381"/>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932256">
            <a:off x="635122" y="1338758"/>
            <a:ext cx="2768185" cy="1585415"/>
          </a:xfrm>
          <a:prstGeom prst="rect">
            <a:avLst/>
          </a:prstGeom>
        </p:spPr>
      </p:pic>
      <p:sp>
        <p:nvSpPr>
          <p:cNvPr id="2" name="Rectangle 1"/>
          <p:cNvSpPr/>
          <p:nvPr/>
        </p:nvSpPr>
        <p:spPr>
          <a:xfrm>
            <a:off x="1907393" y="3915762"/>
            <a:ext cx="2314449" cy="3416320"/>
          </a:xfrm>
          <a:prstGeom prst="rect">
            <a:avLst/>
          </a:prstGeom>
        </p:spPr>
        <p:txBody>
          <a:bodyPr wrap="square">
            <a:spAutoFit/>
          </a:bodyPr>
          <a:lstStyle/>
          <a:p>
            <a:r>
              <a:rPr lang="vi-VN" sz="5400" b="1">
                <a:latin typeface="Times New Roman" panose="02020603050405020304" pitchFamily="18" charset="0"/>
                <a:cs typeface="Times New Roman" panose="02020603050405020304" pitchFamily="18" charset="0"/>
              </a:rPr>
              <a:t>Cách thức dùng câu, từ</a:t>
            </a:r>
            <a:endParaRPr lang="en-GB" sz="6600">
              <a:solidFill>
                <a:prstClr val="black"/>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0449" y="850774"/>
            <a:ext cx="6480160" cy="3046988"/>
          </a:xfrm>
          <a:prstGeom prst="rect">
            <a:avLst/>
          </a:prstGeom>
        </p:spPr>
        <p:txBody>
          <a:bodyPr wrap="square">
            <a:spAutoFit/>
          </a:bodyPr>
          <a:lstStyle/>
          <a:p>
            <a:pPr algn="ctr"/>
            <a:r>
              <a:rPr lang="vi-VN" sz="4800">
                <a:latin typeface="Times New Roman" panose="02020603050405020304" pitchFamily="18" charset="0"/>
                <a:cs typeface="Times New Roman" panose="02020603050405020304" pitchFamily="18" charset="0"/>
              </a:rPr>
              <a:t>Dùng các từ ngữ, câu khẳng định (phủ định): </a:t>
            </a:r>
            <a:r>
              <a:rPr lang="vi-VN" sz="4800" i="1">
                <a:latin typeface="Times New Roman" panose="02020603050405020304" pitchFamily="18" charset="0"/>
                <a:cs typeface="Times New Roman" panose="02020603050405020304" pitchFamily="18" charset="0"/>
              </a:rPr>
              <a:t>nhất định, không, không thể,</a:t>
            </a:r>
            <a:r>
              <a:rPr lang="vi-VN" sz="4800">
                <a:latin typeface="Times New Roman" panose="02020603050405020304" pitchFamily="18" charset="0"/>
                <a:cs typeface="Times New Roman" panose="02020603050405020304" pitchFamily="18" charset="0"/>
              </a:rPr>
              <a:t> …</a:t>
            </a:r>
            <a:endParaRPr lang="en-GB" sz="4800">
              <a:latin typeface="Times New Roman" panose="02020603050405020304" pitchFamily="18" charset="0"/>
              <a:cs typeface="Times New Roman" panose="02020603050405020304" pitchFamily="18" charset="0"/>
            </a:endParaRPr>
          </a:p>
        </p:txBody>
      </p:sp>
      <p:sp>
        <p:nvSpPr>
          <p:cNvPr id="11" name="Rectangle 10"/>
          <p:cNvSpPr/>
          <p:nvPr/>
        </p:nvSpPr>
        <p:spPr>
          <a:xfrm>
            <a:off x="12358935" y="1373994"/>
            <a:ext cx="5389821" cy="1754326"/>
          </a:xfrm>
          <a:prstGeom prst="rect">
            <a:avLst/>
          </a:prstGeom>
        </p:spPr>
        <p:txBody>
          <a:bodyPr wrap="square">
            <a:spAutoFit/>
          </a:bodyPr>
          <a:lstStyle/>
          <a:p>
            <a:pPr algn="ctr"/>
            <a:r>
              <a:rPr lang="vi-VN" sz="5400">
                <a:latin typeface="Times New Roman" panose="02020603050405020304" pitchFamily="18" charset="0"/>
                <a:cs typeface="Times New Roman" panose="02020603050405020304" pitchFamily="18" charset="0"/>
              </a:rPr>
              <a:t>Câu cảm: </a:t>
            </a:r>
            <a:r>
              <a:rPr lang="vi-VN" sz="5400" i="1">
                <a:latin typeface="Times New Roman" panose="02020603050405020304" pitchFamily="18" charset="0"/>
                <a:cs typeface="Times New Roman" panose="02020603050405020304" pitchFamily="18" charset="0"/>
              </a:rPr>
              <a:t>Ôi, than ôi, hỡi ôi, …</a:t>
            </a:r>
            <a:endParaRPr lang="en-GB" sz="5400">
              <a:solidFill>
                <a:prstClr val="black"/>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5076840" y="5681943"/>
            <a:ext cx="6134420" cy="3785652"/>
          </a:xfrm>
          <a:prstGeom prst="rect">
            <a:avLst/>
          </a:prstGeom>
        </p:spPr>
        <p:txBody>
          <a:bodyPr wrap="square">
            <a:spAutoFit/>
          </a:bodyPr>
          <a:lstStyle/>
          <a:p>
            <a:pPr algn="ctr"/>
            <a:r>
              <a:rPr lang="vi-VN" sz="4800">
                <a:latin typeface="Times New Roman" panose="02020603050405020304" pitchFamily="18" charset="0"/>
                <a:cs typeface="Times New Roman" panose="02020603050405020304" pitchFamily="18" charset="0"/>
              </a:rPr>
              <a:t>Từ ngữ thể hiện lập luận: </a:t>
            </a:r>
            <a:r>
              <a:rPr lang="vi-VN" sz="4800" i="1">
                <a:latin typeface="Times New Roman" panose="02020603050405020304" pitchFamily="18" charset="0"/>
                <a:cs typeface="Times New Roman" panose="02020603050405020304" pitchFamily="18" charset="0"/>
              </a:rPr>
              <a:t>tuy…nhưng; không những…mà còn; vì thế…cho nên; càng…càng; </a:t>
            </a:r>
            <a:r>
              <a:rPr lang="vi-VN" sz="4800">
                <a:latin typeface="Times New Roman" panose="02020603050405020304" pitchFamily="18" charset="0"/>
                <a:cs typeface="Times New Roman" panose="02020603050405020304" pitchFamily="18" charset="0"/>
              </a:rPr>
              <a:t>…</a:t>
            </a:r>
            <a:endParaRPr lang="en-GB" sz="6000">
              <a:solidFill>
                <a:prstClr val="black"/>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12145593" y="4691874"/>
            <a:ext cx="5580678" cy="5078313"/>
          </a:xfrm>
          <a:prstGeom prst="rect">
            <a:avLst/>
          </a:prstGeom>
        </p:spPr>
        <p:txBody>
          <a:bodyPr wrap="square">
            <a:spAutoFit/>
          </a:bodyPr>
          <a:lstStyle/>
          <a:p>
            <a:pPr algn="ctr"/>
            <a:r>
              <a:rPr lang="vi-VN" sz="5400">
                <a:latin typeface="Times New Roman" panose="02020603050405020304" pitchFamily="18" charset="0"/>
                <a:cs typeface="Times New Roman" panose="02020603050405020304" pitchFamily="18" charset="0"/>
              </a:rPr>
              <a:t>Từ ngữ như đang tranh luận trực tiếp, đối thoại với người đọc: </a:t>
            </a:r>
            <a:r>
              <a:rPr lang="vi-VN" sz="5400" i="1">
                <a:latin typeface="Times New Roman" panose="02020603050405020304" pitchFamily="18" charset="0"/>
                <a:cs typeface="Times New Roman" panose="02020603050405020304" pitchFamily="18" charset="0"/>
              </a:rPr>
              <a:t>vâng, xin thưa, chẳng lẽ, đã rõ, đúng thế, </a:t>
            </a:r>
            <a:r>
              <a:rPr lang="vi-VN" sz="5400">
                <a:latin typeface="Times New Roman" panose="02020603050405020304" pitchFamily="18" charset="0"/>
                <a:cs typeface="Times New Roman" panose="02020603050405020304" pitchFamily="18" charset="0"/>
              </a:rPr>
              <a:t>…</a:t>
            </a:r>
            <a:endParaRPr lang="en-GB" sz="660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3058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par>
                                <p:cTn id="15" presetID="16" presetClass="entr" presetSubtype="21"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par>
                                <p:cTn id="23" presetID="16" presetClass="entr" presetSubtype="21"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par>
                                <p:cTn id="31" presetID="16" presetClass="entr" presetSubtype="21"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1" grpId="0"/>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DD3D0"/>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1282182" y="3597732"/>
            <a:ext cx="5329418" cy="5206065"/>
            <a:chOff x="0" y="0"/>
            <a:chExt cx="4828540" cy="4716780"/>
          </a:xfrm>
        </p:grpSpPr>
        <p:sp>
          <p:nvSpPr>
            <p:cNvPr id="3" name="Freeform 3"/>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2"/>
              <a:stretch>
                <a:fillRect l="-23271" r="-23271"/>
              </a:stretch>
            </a:blipFill>
          </p:spPr>
        </p:sp>
      </p:gr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317426" y="3763093"/>
            <a:ext cx="9490324" cy="5272950"/>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317426" y="3540836"/>
            <a:ext cx="9259476" cy="5295922"/>
          </a:xfrm>
          <a:prstGeom prst="rect">
            <a:avLst/>
          </a:prstGeom>
        </p:spPr>
      </p:pic>
      <p:pic>
        <p:nvPicPr>
          <p:cNvPr id="7" name="Picture 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780715">
            <a:off x="888367" y="7010225"/>
            <a:ext cx="2095490" cy="2038340"/>
          </a:xfrm>
          <a:prstGeom prst="rect">
            <a:avLst/>
          </a:prstGeom>
        </p:spPr>
      </p:pic>
      <p:pic>
        <p:nvPicPr>
          <p:cNvPr id="8" name="Picture 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3694971" y="2895425"/>
            <a:ext cx="1106028" cy="1487323"/>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47550">
            <a:off x="8154605" y="3271844"/>
            <a:ext cx="2312983" cy="1724224"/>
          </a:xfrm>
          <a:prstGeom prst="rect">
            <a:avLst/>
          </a:prstGeom>
        </p:spPr>
      </p:pic>
      <p:sp>
        <p:nvSpPr>
          <p:cNvPr id="10" name="Rectangle 9"/>
          <p:cNvSpPr/>
          <p:nvPr/>
        </p:nvSpPr>
        <p:spPr>
          <a:xfrm>
            <a:off x="2255023" y="4282698"/>
            <a:ext cx="6709164" cy="3914918"/>
          </a:xfrm>
          <a:prstGeom prst="rect">
            <a:avLst/>
          </a:prstGeom>
        </p:spPr>
        <p:txBody>
          <a:bodyPr wrap="square">
            <a:spAutoFit/>
          </a:bodyPr>
          <a:lstStyle/>
          <a:p>
            <a:pPr algn="ctr">
              <a:lnSpc>
                <a:spcPct val="115000"/>
              </a:lnSpc>
              <a:spcAft>
                <a:spcPts val="0"/>
              </a:spcAft>
            </a:pPr>
            <a:r>
              <a:rPr lang="vi-VN" sz="7200" b="1">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Câu hỏi 1: </a:t>
            </a:r>
            <a:r>
              <a:rPr lang="vi-VN" sz="7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Nghị luận về một vấn đề đời sống là gì?</a:t>
            </a:r>
            <a:endParaRPr lang="en-GB" sz="7200">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7DD3D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23573" y="-1036069"/>
            <a:ext cx="8562574" cy="13646039"/>
          </a:xfrm>
          <a:prstGeom prst="rect">
            <a:avLst/>
          </a:prstGeom>
        </p:spPr>
      </p:pic>
      <p:sp>
        <p:nvSpPr>
          <p:cNvPr id="3" name="TextBox 3"/>
          <p:cNvSpPr txBox="1"/>
          <p:nvPr/>
        </p:nvSpPr>
        <p:spPr>
          <a:xfrm>
            <a:off x="890115" y="2489903"/>
            <a:ext cx="6359772" cy="1477328"/>
          </a:xfrm>
          <a:prstGeom prst="rect">
            <a:avLst/>
          </a:prstGeom>
        </p:spPr>
        <p:txBody>
          <a:bodyPr lIns="0" tIns="0" rIns="0" bIns="0" rtlCol="0" anchor="t">
            <a:spAutoFit/>
          </a:bodyPr>
          <a:lstStyle/>
          <a:p>
            <a:r>
              <a:rPr lang="vi-VN" sz="9600" b="1">
                <a:latin typeface="Times New Roman" panose="02020603050405020304" pitchFamily="18" charset="0"/>
                <a:cs typeface="Times New Roman" panose="02020603050405020304" pitchFamily="18" charset="0"/>
              </a:rPr>
              <a:t>b. Bài tập </a:t>
            </a:r>
            <a:endParaRPr lang="en-GB" sz="9600">
              <a:latin typeface="Times New Roman" panose="02020603050405020304" pitchFamily="18" charset="0"/>
              <a:cs typeface="Times New Roman" panose="02020603050405020304" pitchFamily="18" charset="0"/>
            </a:endParaRPr>
          </a:p>
        </p:txBody>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b="44138"/>
          <a:stretch>
            <a:fillRect/>
          </a:stretch>
        </p:blipFill>
        <p:spPr>
          <a:xfrm>
            <a:off x="7467600" y="261892"/>
            <a:ext cx="10591800" cy="4513604"/>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b="44138"/>
          <a:stretch>
            <a:fillRect/>
          </a:stretch>
        </p:blipFill>
        <p:spPr>
          <a:xfrm>
            <a:off x="7467600" y="4991100"/>
            <a:ext cx="10591800" cy="4513604"/>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519476" y="1028700"/>
            <a:ext cx="1848358" cy="1377867"/>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892594">
            <a:off x="16212266" y="-216481"/>
            <a:ext cx="2846143" cy="1009087"/>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039680">
            <a:off x="16051646" y="8728483"/>
            <a:ext cx="3167384" cy="1059634"/>
          </a:xfrm>
          <a:prstGeom prst="rect">
            <a:avLst/>
          </a:prstGeom>
        </p:spPr>
      </p:pic>
      <p:sp>
        <p:nvSpPr>
          <p:cNvPr id="13" name="Rectangle 12"/>
          <p:cNvSpPr/>
          <p:nvPr/>
        </p:nvSpPr>
        <p:spPr>
          <a:xfrm>
            <a:off x="618059" y="4402840"/>
            <a:ext cx="5762980" cy="3785652"/>
          </a:xfrm>
          <a:prstGeom prst="rect">
            <a:avLst/>
          </a:prstGeom>
        </p:spPr>
        <p:txBody>
          <a:bodyPr wrap="square">
            <a:spAutoFit/>
          </a:bodyPr>
          <a:lstStyle/>
          <a:p>
            <a:pPr algn="just"/>
            <a:r>
              <a:rPr lang="vi-VN" sz="4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Bài tập 1: </a:t>
            </a:r>
            <a:r>
              <a:rPr lang="vi-VN" sz="4800">
                <a:latin typeface="Times New Roman" panose="02020603050405020304" pitchFamily="18" charset="0"/>
                <a:ea typeface="Times New Roman" panose="02020603050405020304" pitchFamily="18" charset="0"/>
                <a:cs typeface="Times New Roman" panose="02020603050405020304" pitchFamily="18" charset="0"/>
              </a:rPr>
              <a:t>Nhận biết các yếu tố khẳng định (phủ định) và biểu cảm trong hai đoạn văn sau</a:t>
            </a:r>
            <a:endParaRPr lang="en-GB" sz="4800">
              <a:latin typeface="Times New Roman" panose="02020603050405020304" pitchFamily="18" charset="0"/>
              <a:cs typeface="Times New Roman" panose="02020603050405020304" pitchFamily="18" charset="0"/>
            </a:endParaRPr>
          </a:p>
        </p:txBody>
      </p:sp>
      <p:sp>
        <p:nvSpPr>
          <p:cNvPr id="14" name="Rectangle 13"/>
          <p:cNvSpPr/>
          <p:nvPr/>
        </p:nvSpPr>
        <p:spPr>
          <a:xfrm>
            <a:off x="7708048" y="796027"/>
            <a:ext cx="10110903" cy="3914918"/>
          </a:xfrm>
          <a:prstGeom prst="rect">
            <a:avLst/>
          </a:prstGeom>
        </p:spPr>
        <p:txBody>
          <a:bodyPr wrap="square">
            <a:spAutoFit/>
          </a:bodyPr>
          <a:lstStyle/>
          <a:p>
            <a:pPr algn="just">
              <a:lnSpc>
                <a:spcPct val="115000"/>
              </a:lnSpc>
              <a:spcAft>
                <a:spcPts val="0"/>
              </a:spcAft>
            </a:pPr>
            <a:r>
              <a:rPr lang="vi-VN" sz="3600">
                <a:latin typeface="Times New Roman" panose="02020603050405020304" pitchFamily="18" charset="0"/>
                <a:ea typeface="Times New Roman" panose="02020603050405020304" pitchFamily="18" charset="0"/>
                <a:cs typeface="Times New Roman" panose="02020603050405020304" pitchFamily="18" charset="0"/>
              </a:rPr>
              <a:t>- Ở đoạn văn trích </a:t>
            </a:r>
            <a:r>
              <a:rPr lang="vi-VN" sz="3600" i="1">
                <a:latin typeface="Times New Roman" panose="02020603050405020304" pitchFamily="18" charset="0"/>
                <a:ea typeface="Times New Roman" panose="02020603050405020304" pitchFamily="18" charset="0"/>
                <a:cs typeface="Times New Roman" panose="02020603050405020304" pitchFamily="18" charset="0"/>
              </a:rPr>
              <a:t>Hịch tướng sĩ</a:t>
            </a:r>
            <a:r>
              <a:rPr lang="vi-VN" sz="3600">
                <a:latin typeface="Times New Roman" panose="02020603050405020304" pitchFamily="18" charset="0"/>
                <a:ea typeface="Times New Roman" panose="02020603050405020304" pitchFamily="18" charset="0"/>
                <a:cs typeface="Times New Roman" panose="02020603050405020304" pitchFamily="18" charset="0"/>
              </a:rPr>
              <a:t> của Trần Quốc Tuấn:</a:t>
            </a:r>
            <a:endParaRPr lang="en-GB" sz="36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600">
                <a:latin typeface="Times New Roman" panose="02020603050405020304" pitchFamily="18" charset="0"/>
                <a:ea typeface="Times New Roman" panose="02020603050405020304" pitchFamily="18" charset="0"/>
                <a:cs typeface="Times New Roman" panose="02020603050405020304" pitchFamily="18" charset="0"/>
              </a:rPr>
              <a:t>+ Dùng từ ngữ, câu phủ định: </a:t>
            </a:r>
            <a:r>
              <a:rPr lang="vi-VN" sz="3600" i="1">
                <a:latin typeface="Times New Roman" panose="02020603050405020304" pitchFamily="18" charset="0"/>
                <a:ea typeface="Times New Roman" panose="02020603050405020304" pitchFamily="18" charset="0"/>
                <a:cs typeface="Times New Roman" panose="02020603050405020304" pitchFamily="18" charset="0"/>
              </a:rPr>
              <a:t>“…mà không biết…, …mà không biết…”</a:t>
            </a:r>
            <a:r>
              <a:rPr lang="vi-VN" sz="3600">
                <a:latin typeface="Times New Roman" panose="02020603050405020304" pitchFamily="18" charset="0"/>
                <a:ea typeface="Times New Roman" panose="02020603050405020304" pitchFamily="18" charset="0"/>
                <a:cs typeface="Times New Roman" panose="02020603050405020304" pitchFamily="18" charset="0"/>
              </a:rPr>
              <a:t> ở hai câu liên tiếp.</a:t>
            </a:r>
            <a:endParaRPr lang="en-GB" sz="36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600">
                <a:latin typeface="Times New Roman" panose="02020603050405020304" pitchFamily="18" charset="0"/>
                <a:ea typeface="Times New Roman" panose="02020603050405020304" pitchFamily="18" charset="0"/>
                <a:cs typeface="Times New Roman" panose="02020603050405020304" pitchFamily="18" charset="0"/>
              </a:rPr>
              <a:t>+ Các từ ngữ: </a:t>
            </a:r>
            <a:r>
              <a:rPr lang="vi-VN" sz="3600" i="1">
                <a:latin typeface="Times New Roman" panose="02020603050405020304" pitchFamily="18" charset="0"/>
                <a:ea typeface="Times New Roman" panose="02020603050405020304" pitchFamily="18" charset="0"/>
                <a:cs typeface="Times New Roman" panose="02020603050405020304" pitchFamily="18" charset="0"/>
              </a:rPr>
              <a:t>lo, nhục, thẹn, tức, căm:</a:t>
            </a:r>
            <a:r>
              <a:rPr lang="vi-VN" sz="3600">
                <a:latin typeface="Times New Roman" panose="02020603050405020304" pitchFamily="18" charset="0"/>
                <a:ea typeface="Times New Roman" panose="02020603050405020304" pitchFamily="18" charset="0"/>
                <a:cs typeface="Times New Roman" panose="02020603050405020304" pitchFamily="18" charset="0"/>
              </a:rPr>
              <a:t> thể hiện cảm xúc đau xót, thể hiện quan điểm phản đối sự bàng quan của tướng sĩ.</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Rectangle 14"/>
          <p:cNvSpPr/>
          <p:nvPr/>
        </p:nvSpPr>
        <p:spPr>
          <a:xfrm>
            <a:off x="7711677" y="5181296"/>
            <a:ext cx="10107274" cy="3914918"/>
          </a:xfrm>
          <a:prstGeom prst="rect">
            <a:avLst/>
          </a:prstGeom>
        </p:spPr>
        <p:txBody>
          <a:bodyPr wrap="square">
            <a:spAutoFit/>
          </a:bodyPr>
          <a:lstStyle/>
          <a:p>
            <a:pPr algn="just">
              <a:lnSpc>
                <a:spcPct val="115000"/>
              </a:lnSpc>
              <a:spcAft>
                <a:spcPts val="0"/>
              </a:spcAft>
            </a:pPr>
            <a:r>
              <a:rPr lang="vi-VN" sz="3600">
                <a:latin typeface="Times New Roman" panose="02020603050405020304" pitchFamily="18" charset="0"/>
                <a:ea typeface="Times New Roman" panose="02020603050405020304" pitchFamily="18" charset="0"/>
                <a:cs typeface="Times New Roman" panose="02020603050405020304" pitchFamily="18" charset="0"/>
              </a:rPr>
              <a:t>- Ở đoạn văn trích Chiếu dời đô của Lý Công Uẩn:</a:t>
            </a:r>
            <a:endParaRPr lang="en-GB" sz="36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600">
                <a:latin typeface="Times New Roman" panose="02020603050405020304" pitchFamily="18" charset="0"/>
                <a:ea typeface="Times New Roman" panose="02020603050405020304" pitchFamily="18" charset="0"/>
                <a:cs typeface="Times New Roman" panose="02020603050405020304" pitchFamily="18" charset="0"/>
              </a:rPr>
              <a:t>+ Từ ngữ phủ định: “…</a:t>
            </a:r>
            <a:r>
              <a:rPr lang="vi-VN" sz="3600" i="1">
                <a:latin typeface="Times New Roman" panose="02020603050405020304" pitchFamily="18" charset="0"/>
                <a:ea typeface="Times New Roman" panose="02020603050405020304" pitchFamily="18" charset="0"/>
                <a:cs typeface="Times New Roman" panose="02020603050405020304" pitchFamily="18" charset="0"/>
              </a:rPr>
              <a:t>không noi theo…, …không được …” </a:t>
            </a:r>
            <a:endParaRPr lang="en-GB" sz="360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600">
                <a:latin typeface="Times New Roman" panose="02020603050405020304" pitchFamily="18" charset="0"/>
                <a:ea typeface="Times New Roman" panose="02020603050405020304" pitchFamily="18" charset="0"/>
                <a:cs typeface="Times New Roman" panose="02020603050405020304" pitchFamily="18" charset="0"/>
              </a:rPr>
              <a:t>+ Câu khẳng định: “</a:t>
            </a:r>
            <a:r>
              <a:rPr lang="vi-VN" sz="3600" i="1">
                <a:latin typeface="Times New Roman" panose="02020603050405020304" pitchFamily="18" charset="0"/>
                <a:ea typeface="Times New Roman" panose="02020603050405020304" pitchFamily="18" charset="0"/>
                <a:cs typeface="Times New Roman" panose="02020603050405020304" pitchFamily="18" charset="0"/>
              </a:rPr>
              <a:t>Trẫm rất đau xót về việc đó” </a:t>
            </a:r>
            <a:r>
              <a:rPr lang="vi-VN" sz="3600">
                <a:latin typeface="Times New Roman" panose="02020603050405020304" pitchFamily="18" charset="0"/>
                <a:ea typeface="Times New Roman" panose="02020603050405020304" pitchFamily="18" charset="0"/>
                <a:cs typeface="Times New Roman" panose="02020603050405020304" pitchFamily="18" charset="0"/>
              </a:rPr>
              <a:t>-&gt; thể hiện quan điểm phản đối, vừa bộc lộ cảm xúc của mình</a:t>
            </a:r>
            <a:endParaRPr lang="en-GB" sz="36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par>
                                <p:cTn id="22" presetID="16" presetClass="entr" presetSubtype="21"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par>
                                <p:cTn id="30" presetID="22" presetClass="entr" presetSubtype="4"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DFC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83333" y="0"/>
            <a:ext cx="18471333" cy="10384716"/>
          </a:xfrm>
          <a:prstGeom prst="rect">
            <a:avLst/>
          </a:prstGeom>
        </p:spPr>
      </p:pic>
      <p:grpSp>
        <p:nvGrpSpPr>
          <p:cNvPr id="4" name="Group 4"/>
          <p:cNvGrpSpPr>
            <a:grpSpLocks noChangeAspect="1"/>
          </p:cNvGrpSpPr>
          <p:nvPr/>
        </p:nvGrpSpPr>
        <p:grpSpPr>
          <a:xfrm>
            <a:off x="-511062" y="-190500"/>
            <a:ext cx="2786840" cy="2722337"/>
            <a:chOff x="0" y="0"/>
            <a:chExt cx="4828540" cy="4716780"/>
          </a:xfrm>
        </p:grpSpPr>
        <p:sp>
          <p:nvSpPr>
            <p:cNvPr id="5" name="Freeform 5"/>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4"/>
              <a:stretch>
                <a:fillRect l="-45501" t="-11958" r="-30846" b="-8455"/>
              </a:stretch>
            </a:blipFill>
          </p:spPr>
        </p:sp>
      </p:grpSp>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2384833" y="1498776"/>
            <a:ext cx="13335000" cy="8292924"/>
          </a:xfrm>
          <a:prstGeom prst="rect">
            <a:avLst/>
          </a:prstGeom>
        </p:spPr>
      </p:pic>
      <p:pic>
        <p:nvPicPr>
          <p:cNvPr id="11" name="Picture 11"/>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721410">
            <a:off x="1871186" y="7797270"/>
            <a:ext cx="1583226" cy="2922061"/>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4756728" y="762000"/>
            <a:ext cx="2502572" cy="2452520"/>
          </a:xfrm>
          <a:prstGeom prst="rect">
            <a:avLst/>
          </a:prstGeom>
        </p:spPr>
      </p:pic>
      <p:sp>
        <p:nvSpPr>
          <p:cNvPr id="16" name="Rectangle 15"/>
          <p:cNvSpPr/>
          <p:nvPr/>
        </p:nvSpPr>
        <p:spPr>
          <a:xfrm>
            <a:off x="6858000" y="1678363"/>
            <a:ext cx="4118435" cy="1323439"/>
          </a:xfrm>
          <a:prstGeom prst="rect">
            <a:avLst/>
          </a:prstGeom>
        </p:spPr>
        <p:txBody>
          <a:bodyPr wrap="none">
            <a:spAutoFit/>
          </a:bodyPr>
          <a:lstStyle/>
          <a:p>
            <a:r>
              <a:rPr lang="vi-VN" sz="8000" b="1">
                <a:solidFill>
                  <a:srgbClr val="FF0000"/>
                </a:solidFill>
                <a:latin typeface="Times New Roman" panose="02020603050405020304" pitchFamily="18" charset="0"/>
                <a:ea typeface="Times New Roman" panose="02020603050405020304" pitchFamily="18" charset="0"/>
              </a:rPr>
              <a:t>Bài tập 2</a:t>
            </a:r>
            <a:endParaRPr lang="en-GB" sz="11500"/>
          </a:p>
        </p:txBody>
      </p:sp>
      <p:sp>
        <p:nvSpPr>
          <p:cNvPr id="17" name="Rectangle 16"/>
          <p:cNvSpPr/>
          <p:nvPr/>
        </p:nvSpPr>
        <p:spPr>
          <a:xfrm>
            <a:off x="3847521" y="3760970"/>
            <a:ext cx="11268103" cy="4254563"/>
          </a:xfrm>
          <a:prstGeom prst="rect">
            <a:avLst/>
          </a:prstGeom>
        </p:spPr>
        <p:txBody>
          <a:bodyPr wrap="square">
            <a:spAutoFit/>
          </a:bodyPr>
          <a:lstStyle/>
          <a:p>
            <a:pPr indent="254000" algn="just">
              <a:lnSpc>
                <a:spcPct val="115000"/>
              </a:lnSpc>
              <a:spcAft>
                <a:spcPts val="0"/>
              </a:spcAft>
            </a:pPr>
            <a:r>
              <a:rPr lang="vi-VN" sz="6000">
                <a:latin typeface="Times New Roman" panose="02020603050405020304" pitchFamily="18" charset="0"/>
                <a:ea typeface="Times New Roman" panose="02020603050405020304" pitchFamily="18" charset="0"/>
                <a:cs typeface="Times New Roman" panose="02020603050405020304" pitchFamily="18" charset="0"/>
              </a:rPr>
              <a:t>Viết đoạn văn cho ở đề bài mục 2.1. Thực hành viết theo các bước, trong đó có sử dụng câu khẳng định, câu phủ định, câu cảm</a:t>
            </a:r>
            <a:r>
              <a:rPr lang="vi-VN" sz="6000" b="1">
                <a:solidFill>
                  <a:srgbClr val="2E74B5"/>
                </a:solidFill>
                <a:latin typeface="Times New Roman" panose="02020603050405020304" pitchFamily="18" charset="0"/>
                <a:ea typeface="MS Mincho"/>
                <a:cs typeface="Times New Roman" panose="02020603050405020304" pitchFamily="18" charset="0"/>
              </a:rPr>
              <a:t> </a:t>
            </a:r>
            <a:endParaRPr lang="en-GB" sz="60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46833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barn(inVertical)">
                                      <p:cBhvr>
                                        <p:cTn id="1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DFC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83333" y="0"/>
            <a:ext cx="18471333" cy="10384716"/>
          </a:xfrm>
          <a:prstGeom prst="rect">
            <a:avLst/>
          </a:prstGeom>
        </p:spPr>
      </p:pic>
      <p:grpSp>
        <p:nvGrpSpPr>
          <p:cNvPr id="3" name="Group 3"/>
          <p:cNvGrpSpPr/>
          <p:nvPr/>
        </p:nvGrpSpPr>
        <p:grpSpPr>
          <a:xfrm>
            <a:off x="4084487" y="2071322"/>
            <a:ext cx="10119027" cy="6439963"/>
            <a:chOff x="0" y="0"/>
            <a:chExt cx="3976518" cy="2530741"/>
          </a:xfrm>
        </p:grpSpPr>
        <p:sp>
          <p:nvSpPr>
            <p:cNvPr id="4" name="Freeform 4"/>
            <p:cNvSpPr/>
            <p:nvPr/>
          </p:nvSpPr>
          <p:spPr>
            <a:xfrm>
              <a:off x="-9098" y="-6509"/>
              <a:ext cx="3990849" cy="2562794"/>
            </a:xfrm>
            <a:custGeom>
              <a:avLst/>
              <a:gdLst/>
              <a:ahLst/>
              <a:cxnLst/>
              <a:rect l="l" t="t" r="r" b="b"/>
              <a:pathLst>
                <a:path w="3990849" h="2562794">
                  <a:moveTo>
                    <a:pt x="63030" y="1969241"/>
                  </a:moveTo>
                  <a:cubicBezTo>
                    <a:pt x="63030" y="1969241"/>
                    <a:pt x="0" y="1722677"/>
                    <a:pt x="10218" y="1214762"/>
                  </a:cubicBezTo>
                  <a:cubicBezTo>
                    <a:pt x="18651" y="990971"/>
                    <a:pt x="65033" y="645332"/>
                    <a:pt x="65033" y="645332"/>
                  </a:cubicBezTo>
                  <a:cubicBezTo>
                    <a:pt x="82233" y="502466"/>
                    <a:pt x="56685" y="337866"/>
                    <a:pt x="181385" y="223925"/>
                  </a:cubicBezTo>
                  <a:cubicBezTo>
                    <a:pt x="346794" y="72788"/>
                    <a:pt x="621643" y="0"/>
                    <a:pt x="3097776" y="6965"/>
                  </a:cubicBezTo>
                  <a:lnTo>
                    <a:pt x="3097777" y="6965"/>
                  </a:lnTo>
                  <a:cubicBezTo>
                    <a:pt x="3314524" y="16819"/>
                    <a:pt x="3518839" y="36481"/>
                    <a:pt x="3653028" y="101690"/>
                  </a:cubicBezTo>
                  <a:cubicBezTo>
                    <a:pt x="3909074" y="226120"/>
                    <a:pt x="3990849" y="459160"/>
                    <a:pt x="3985361" y="704684"/>
                  </a:cubicBezTo>
                  <a:cubicBezTo>
                    <a:pt x="3985361" y="704684"/>
                    <a:pt x="3942073" y="1013073"/>
                    <a:pt x="3949506" y="1248607"/>
                  </a:cubicBezTo>
                  <a:cubicBezTo>
                    <a:pt x="3956630" y="1711042"/>
                    <a:pt x="3963786" y="1906645"/>
                    <a:pt x="3963786" y="1906645"/>
                  </a:cubicBezTo>
                  <a:cubicBezTo>
                    <a:pt x="3947105" y="2122378"/>
                    <a:pt x="3832461" y="2332989"/>
                    <a:pt x="3635592" y="2444613"/>
                  </a:cubicBezTo>
                  <a:cubicBezTo>
                    <a:pt x="3485240" y="2529862"/>
                    <a:pt x="3287209" y="2544960"/>
                    <a:pt x="2605883" y="2534218"/>
                  </a:cubicBezTo>
                  <a:lnTo>
                    <a:pt x="2605854" y="2534218"/>
                  </a:lnTo>
                  <a:cubicBezTo>
                    <a:pt x="645952" y="2528941"/>
                    <a:pt x="384604" y="2562794"/>
                    <a:pt x="254278" y="2453637"/>
                  </a:cubicBezTo>
                  <a:cubicBezTo>
                    <a:pt x="145767" y="2362752"/>
                    <a:pt x="81795" y="2169440"/>
                    <a:pt x="63030" y="1969241"/>
                  </a:cubicBezTo>
                  <a:close/>
                </a:path>
              </a:pathLst>
            </a:custGeom>
            <a:solidFill>
              <a:srgbClr val="ED9C74"/>
            </a:solidFill>
          </p:spPr>
        </p:sp>
      </p:grpSp>
      <p:sp>
        <p:nvSpPr>
          <p:cNvPr id="7" name="TextBox 7"/>
          <p:cNvSpPr txBox="1"/>
          <p:nvPr/>
        </p:nvSpPr>
        <p:spPr>
          <a:xfrm>
            <a:off x="4281679" y="2929943"/>
            <a:ext cx="9972336" cy="604966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0" tIns="0" rIns="0" bIns="0" rtlCol="0" anchor="t">
            <a:spAutoFit/>
          </a:bodyPr>
          <a:lstStyle/>
          <a:p>
            <a:pPr algn="ctr">
              <a:lnSpc>
                <a:spcPct val="150000"/>
              </a:lnSpc>
            </a:pPr>
            <a:r>
              <a:rPr lang="vi-VN" sz="8800" b="1">
                <a:latin typeface="Times New Roman" panose="02020603050405020304" pitchFamily="18" charset="0"/>
                <a:cs typeface="Times New Roman" panose="02020603050405020304" pitchFamily="18" charset="0"/>
              </a:rPr>
              <a:t>HOẠT ĐỘNG </a:t>
            </a:r>
            <a:r>
              <a:rPr lang="vi-VN" sz="8800" b="1" smtClean="0">
                <a:latin typeface="Times New Roman" panose="02020603050405020304" pitchFamily="18" charset="0"/>
                <a:cs typeface="Times New Roman" panose="02020603050405020304" pitchFamily="18" charset="0"/>
              </a:rPr>
              <a:t>4</a:t>
            </a:r>
            <a:endParaRPr lang="en-US" sz="8800" b="1" smtClean="0">
              <a:latin typeface="Times New Roman" panose="02020603050405020304" pitchFamily="18" charset="0"/>
              <a:cs typeface="Times New Roman" panose="02020603050405020304" pitchFamily="18" charset="0"/>
            </a:endParaRPr>
          </a:p>
          <a:p>
            <a:pPr algn="ctr">
              <a:lnSpc>
                <a:spcPct val="150000"/>
              </a:lnSpc>
            </a:pPr>
            <a:r>
              <a:rPr lang="vi-VN" sz="8800" b="1" smtClean="0">
                <a:latin typeface="Times New Roman" panose="02020603050405020304" pitchFamily="18" charset="0"/>
                <a:cs typeface="Times New Roman" panose="02020603050405020304" pitchFamily="18" charset="0"/>
              </a:rPr>
              <a:t>VẬN </a:t>
            </a:r>
            <a:r>
              <a:rPr lang="vi-VN" sz="8800" b="1">
                <a:latin typeface="Times New Roman" panose="02020603050405020304" pitchFamily="18" charset="0"/>
                <a:cs typeface="Times New Roman" panose="02020603050405020304" pitchFamily="18" charset="0"/>
              </a:rPr>
              <a:t>DỤNG</a:t>
            </a:r>
            <a:endParaRPr lang="en-GB" sz="8800">
              <a:latin typeface="Times New Roman" panose="02020603050405020304" pitchFamily="18" charset="0"/>
              <a:cs typeface="Times New Roman" panose="02020603050405020304" pitchFamily="18" charset="0"/>
            </a:endParaRPr>
          </a:p>
          <a:p>
            <a:pPr algn="ctr">
              <a:lnSpc>
                <a:spcPct val="150000"/>
              </a:lnSpc>
            </a:pPr>
            <a:endParaRPr lang="en-GB" sz="9600">
              <a:solidFill>
                <a:prstClr val="black"/>
              </a:solidFill>
            </a:endParaRPr>
          </a:p>
        </p:txBody>
      </p:sp>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804429">
            <a:off x="1335332" y="2940171"/>
            <a:ext cx="1427682" cy="1370575"/>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18362">
            <a:off x="-825805" y="-703811"/>
            <a:ext cx="3709011" cy="4267690"/>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919605">
            <a:off x="15747523" y="5012155"/>
            <a:ext cx="6904376" cy="6364579"/>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320847" y="1293586"/>
            <a:ext cx="1677469" cy="777736"/>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2282795">
            <a:off x="3517175" y="7485228"/>
            <a:ext cx="2766912" cy="855227"/>
          </a:xfrm>
          <a:prstGeom prst="rect">
            <a:avLst/>
          </a:prstGeom>
        </p:spPr>
      </p:pic>
    </p:spTree>
    <p:extLst>
      <p:ext uri="{BB962C8B-B14F-4D97-AF65-F5344CB8AC3E}">
        <p14:creationId xmlns:p14="http://schemas.microsoft.com/office/powerpoint/2010/main" val="3776045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DFC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83333" y="0"/>
            <a:ext cx="18471333" cy="1038471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965733" y="1104900"/>
            <a:ext cx="14173200" cy="8395484"/>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598578">
            <a:off x="15589255" y="-425275"/>
            <a:ext cx="3117069" cy="2544662"/>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705859">
            <a:off x="-25792" y="9041282"/>
            <a:ext cx="2542240" cy="1807302"/>
          </a:xfrm>
          <a:prstGeom prst="rect">
            <a:avLst/>
          </a:prstGeom>
        </p:spPr>
      </p:pic>
      <p:sp>
        <p:nvSpPr>
          <p:cNvPr id="3" name="Rectangle 2"/>
          <p:cNvSpPr/>
          <p:nvPr/>
        </p:nvSpPr>
        <p:spPr>
          <a:xfrm>
            <a:off x="4278580" y="2717319"/>
            <a:ext cx="9547505" cy="5170646"/>
          </a:xfrm>
          <a:prstGeom prst="rect">
            <a:avLst/>
          </a:prstGeom>
        </p:spPr>
        <p:txBody>
          <a:bodyPr wrap="square">
            <a:spAutoFit/>
          </a:bodyPr>
          <a:lstStyle/>
          <a:p>
            <a:pPr algn="ctr"/>
            <a:r>
              <a:rPr lang="vi-VN" sz="6600" b="1">
                <a:solidFill>
                  <a:srgbClr val="FF0000"/>
                </a:solidFill>
                <a:latin typeface="Times New Roman" panose="02020603050405020304" pitchFamily="18" charset="0"/>
                <a:ea typeface="Times New Roman" panose="02020603050405020304" pitchFamily="18" charset="0"/>
              </a:rPr>
              <a:t>Bài tập rèn kĩ năng: </a:t>
            </a:r>
            <a:r>
              <a:rPr lang="vi-VN" sz="6600">
                <a:solidFill>
                  <a:srgbClr val="000000"/>
                </a:solidFill>
                <a:latin typeface="Times New Roman" panose="02020603050405020304" pitchFamily="18" charset="0"/>
                <a:ea typeface="Times New Roman" panose="02020603050405020304" pitchFamily="18" charset="0"/>
              </a:rPr>
              <a:t>Với đề bài ở phần thực hành. Em hãy viết đoạn văn cho phần mở bài bằng 2 cách: trực tiếp và gián tiếp</a:t>
            </a:r>
            <a:endParaRPr lang="en-GB" sz="8800"/>
          </a:p>
        </p:txBody>
      </p:sp>
    </p:spTree>
    <p:extLst>
      <p:ext uri="{BB962C8B-B14F-4D97-AF65-F5344CB8AC3E}">
        <p14:creationId xmlns:p14="http://schemas.microsoft.com/office/powerpoint/2010/main" val="1033856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DFC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9327186" y="1562100"/>
            <a:ext cx="7932114" cy="7537637"/>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028700" y="1562100"/>
            <a:ext cx="7932114" cy="7772400"/>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645987">
            <a:off x="681912" y="9070950"/>
            <a:ext cx="2766912" cy="855227"/>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385062">
            <a:off x="15795531" y="1876048"/>
            <a:ext cx="2725916" cy="916899"/>
          </a:xfrm>
          <a:prstGeom prst="rect">
            <a:avLst/>
          </a:prstGeom>
        </p:spPr>
      </p:pic>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318273" y="1204136"/>
            <a:ext cx="1690369" cy="1656562"/>
          </a:xfrm>
          <a:prstGeom prst="rect">
            <a:avLst/>
          </a:prstGeom>
        </p:spPr>
      </p:pic>
      <p:pic>
        <p:nvPicPr>
          <p:cNvPr id="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6319755" y="9099737"/>
            <a:ext cx="1677469" cy="777736"/>
          </a:xfrm>
          <a:prstGeom prst="rect">
            <a:avLst/>
          </a:prstGeom>
        </p:spPr>
      </p:pic>
      <p:sp>
        <p:nvSpPr>
          <p:cNvPr id="3" name="Rectangle 2"/>
          <p:cNvSpPr/>
          <p:nvPr/>
        </p:nvSpPr>
        <p:spPr>
          <a:xfrm>
            <a:off x="2209800" y="557805"/>
            <a:ext cx="6146234" cy="769441"/>
          </a:xfrm>
          <a:prstGeom prst="rect">
            <a:avLst/>
          </a:prstGeom>
        </p:spPr>
        <p:txBody>
          <a:bodyPr wrap="none">
            <a:spAutoFit/>
          </a:bodyPr>
          <a:lstStyle/>
          <a:p>
            <a:r>
              <a:rPr lang="vi-VN" sz="4400" b="1" u="sng">
                <a:solidFill>
                  <a:srgbClr val="000000"/>
                </a:solidFill>
                <a:latin typeface="Times New Roman" panose="02020603050405020304" pitchFamily="18" charset="0"/>
                <a:ea typeface="Times New Roman" panose="02020603050405020304" pitchFamily="18" charset="0"/>
              </a:rPr>
              <a:t>Cách 1</a:t>
            </a:r>
            <a:r>
              <a:rPr lang="vi-VN" sz="4400" b="1">
                <a:solidFill>
                  <a:srgbClr val="000000"/>
                </a:solidFill>
                <a:latin typeface="Times New Roman" panose="02020603050405020304" pitchFamily="18" charset="0"/>
                <a:ea typeface="Times New Roman" panose="02020603050405020304" pitchFamily="18" charset="0"/>
              </a:rPr>
              <a:t>: Mở bài trực tiếp</a:t>
            </a:r>
            <a:endParaRPr lang="en-GB" sz="6000"/>
          </a:p>
        </p:txBody>
      </p:sp>
      <p:sp>
        <p:nvSpPr>
          <p:cNvPr id="5" name="Rectangle 4"/>
          <p:cNvSpPr/>
          <p:nvPr/>
        </p:nvSpPr>
        <p:spPr>
          <a:xfrm>
            <a:off x="1796142" y="2287434"/>
            <a:ext cx="6302193" cy="6321731"/>
          </a:xfrm>
          <a:prstGeom prst="rect">
            <a:avLst/>
          </a:prstGeom>
        </p:spPr>
        <p:txBody>
          <a:bodyPr wrap="square">
            <a:spAutoFit/>
          </a:bodyPr>
          <a:lstStyle/>
          <a:p>
            <a:pPr algn="just">
              <a:lnSpc>
                <a:spcPct val="115000"/>
              </a:lnSpc>
              <a:spcAft>
                <a:spcPts val="0"/>
              </a:spcAft>
            </a:pPr>
            <a:r>
              <a:rPr lang="vi-VN" sz="4400" b="1">
                <a:latin typeface="Times New Roman" panose="02020603050405020304" pitchFamily="18" charset="0"/>
                <a:ea typeface="Times New Roman" panose="02020603050405020304" pitchFamily="18" charset="0"/>
                <a:cs typeface="Times New Roman" panose="02020603050405020304" pitchFamily="18" charset="0"/>
              </a:rPr>
              <a:t>- Dẫn dắt vấn đề nghị luận:</a:t>
            </a:r>
            <a:r>
              <a:rPr lang="vi-VN" sz="4400">
                <a:latin typeface="Times New Roman" panose="02020603050405020304" pitchFamily="18" charset="0"/>
                <a:ea typeface="Times New Roman" panose="02020603050405020304" pitchFamily="18" charset="0"/>
                <a:cs typeface="Times New Roman" panose="02020603050405020304" pitchFamily="18" charset="0"/>
              </a:rPr>
              <a:t> ví dụ: Tình yêu Tổ quốc</a:t>
            </a:r>
            <a:endParaRPr lang="en-GB" sz="4400">
              <a:latin typeface="Times New Roman" panose="02020603050405020304" pitchFamily="18" charset="0"/>
              <a:ea typeface="Times New Roman" panose="02020603050405020304" pitchFamily="18" charset="0"/>
            </a:endParaRPr>
          </a:p>
          <a:p>
            <a:pPr algn="just">
              <a:lnSpc>
                <a:spcPct val="115000"/>
              </a:lnSpc>
              <a:spcAft>
                <a:spcPts val="0"/>
              </a:spcAft>
            </a:pPr>
            <a:r>
              <a:rPr lang="vi-VN" sz="4400" b="1">
                <a:latin typeface="Times New Roman" panose="02020603050405020304" pitchFamily="18" charset="0"/>
                <a:ea typeface="Times New Roman" panose="02020603050405020304" pitchFamily="18" charset="0"/>
                <a:cs typeface="Times New Roman" panose="02020603050405020304" pitchFamily="18" charset="0"/>
              </a:rPr>
              <a:t>- Nêu vấn đề nghị luận:</a:t>
            </a:r>
            <a:r>
              <a:rPr lang="vi-VN" sz="4400">
                <a:latin typeface="Times New Roman" panose="02020603050405020304" pitchFamily="18" charset="0"/>
                <a:ea typeface="Times New Roman" panose="02020603050405020304" pitchFamily="18" charset="0"/>
                <a:cs typeface="Times New Roman" panose="02020603050405020304" pitchFamily="18" charset="0"/>
              </a:rPr>
              <a:t> cụm từ sau từ “về” trong đề bài. Ví dụ: Những biểu hiện của tình yêu Tổ quốc là vô cùng phong phú…</a:t>
            </a:r>
            <a:endParaRPr lang="en-GB" sz="4400">
              <a:effectLst/>
              <a:latin typeface="Times New Roman" panose="02020603050405020304" pitchFamily="18" charset="0"/>
              <a:ea typeface="Times New Roman" panose="02020603050405020304" pitchFamily="18" charset="0"/>
            </a:endParaRPr>
          </a:p>
        </p:txBody>
      </p:sp>
      <p:sp>
        <p:nvSpPr>
          <p:cNvPr id="15" name="Rectangle 14"/>
          <p:cNvSpPr/>
          <p:nvPr/>
        </p:nvSpPr>
        <p:spPr>
          <a:xfrm>
            <a:off x="10379548" y="461502"/>
            <a:ext cx="6155852" cy="769441"/>
          </a:xfrm>
          <a:prstGeom prst="rect">
            <a:avLst/>
          </a:prstGeom>
        </p:spPr>
        <p:txBody>
          <a:bodyPr wrap="none">
            <a:spAutoFit/>
          </a:bodyPr>
          <a:lstStyle/>
          <a:p>
            <a:r>
              <a:rPr lang="vi-VN" sz="4400" b="1" u="sng">
                <a:solidFill>
                  <a:srgbClr val="000000"/>
                </a:solidFill>
                <a:latin typeface="Times New Roman" panose="02020603050405020304" pitchFamily="18" charset="0"/>
                <a:ea typeface="Times New Roman" panose="02020603050405020304" pitchFamily="18" charset="0"/>
              </a:rPr>
              <a:t>Cách 2</a:t>
            </a:r>
            <a:r>
              <a:rPr lang="vi-VN" sz="4400" b="1">
                <a:solidFill>
                  <a:srgbClr val="000000"/>
                </a:solidFill>
                <a:latin typeface="Times New Roman" panose="02020603050405020304" pitchFamily="18" charset="0"/>
                <a:ea typeface="Times New Roman" panose="02020603050405020304" pitchFamily="18" charset="0"/>
              </a:rPr>
              <a:t>: Mở bài gián tiếp</a:t>
            </a:r>
            <a:endParaRPr lang="en-GB" sz="6000"/>
          </a:p>
        </p:txBody>
      </p:sp>
      <p:sp>
        <p:nvSpPr>
          <p:cNvPr id="16" name="Rectangle 15"/>
          <p:cNvSpPr/>
          <p:nvPr/>
        </p:nvSpPr>
        <p:spPr>
          <a:xfrm>
            <a:off x="10287000" y="2500076"/>
            <a:ext cx="6248400" cy="5915466"/>
          </a:xfrm>
          <a:prstGeom prst="rect">
            <a:avLst/>
          </a:prstGeom>
        </p:spPr>
        <p:txBody>
          <a:bodyPr wrap="square">
            <a:spAutoFit/>
          </a:bodyPr>
          <a:lstStyle/>
          <a:p>
            <a:pPr algn="just">
              <a:lnSpc>
                <a:spcPct val="115000"/>
              </a:lnSpc>
              <a:spcAft>
                <a:spcPts val="0"/>
              </a:spcAft>
            </a:pPr>
            <a:r>
              <a:rPr lang="vi-VN" sz="4400" b="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4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Giới thiệu, trích dẫn một câu danh ngôn, câu thơ, câu văn,…cùng nhắc đến vấn nghị luận</a:t>
            </a:r>
            <a:endParaRPr lang="en-GB" sz="4400">
              <a:solidFill>
                <a:schemeClr val="bg1"/>
              </a:solidFill>
              <a:latin typeface="Times New Roman" panose="02020603050405020304" pitchFamily="18" charset="0"/>
              <a:ea typeface="Times New Roman" panose="02020603050405020304" pitchFamily="18" charset="0"/>
            </a:endParaRPr>
          </a:p>
          <a:p>
            <a:r>
              <a:rPr lang="vi-VN" sz="4400" b="1">
                <a:solidFill>
                  <a:schemeClr val="bg1"/>
                </a:solidFill>
                <a:latin typeface="Times New Roman" panose="02020603050405020304" pitchFamily="18" charset="0"/>
                <a:ea typeface="Times New Roman" panose="02020603050405020304" pitchFamily="18" charset="0"/>
              </a:rPr>
              <a:t>- Dẫn dắt vào vấn đề bàn luận trong đề bài:</a:t>
            </a:r>
            <a:r>
              <a:rPr lang="vi-VN" sz="4400">
                <a:solidFill>
                  <a:schemeClr val="bg1"/>
                </a:solidFill>
                <a:latin typeface="Times New Roman" panose="02020603050405020304" pitchFamily="18" charset="0"/>
                <a:ea typeface="Times New Roman" panose="02020603050405020304" pitchFamily="18" charset="0"/>
              </a:rPr>
              <a:t> trích cụm từ sau từ “về” trong đề bài.</a:t>
            </a:r>
            <a:endParaRPr lang="en-GB" sz="6000">
              <a:solidFill>
                <a:schemeClr val="bg1"/>
              </a:solidFill>
            </a:endParaRPr>
          </a:p>
        </p:txBody>
      </p:sp>
    </p:spTree>
    <p:extLst>
      <p:ext uri="{BB962C8B-B14F-4D97-AF65-F5344CB8AC3E}">
        <p14:creationId xmlns:p14="http://schemas.microsoft.com/office/powerpoint/2010/main" val="325048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par>
                                <p:cTn id="25" presetID="16" presetClass="entr" presetSubtype="21"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inVertic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arn(inVertical)">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5" grpId="0"/>
      <p:bldP spid="1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DFCF7"/>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93495">
            <a:off x="14465432" y="4905907"/>
            <a:ext cx="3173755" cy="4310037"/>
          </a:xfrm>
          <a:prstGeom prst="rect">
            <a:avLst/>
          </a:prstGeom>
        </p:spPr>
      </p:pic>
      <p:pic>
        <p:nvPicPr>
          <p:cNvPr id="6" name="Picture 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02386" y="162223"/>
            <a:ext cx="10801745" cy="9635254"/>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1059420" y="1028700"/>
            <a:ext cx="2542244" cy="813518"/>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0968254" y="-57547"/>
            <a:ext cx="2334837" cy="2334837"/>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150915" y="1028700"/>
            <a:ext cx="1383733" cy="1164852"/>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1665643" y="2518257"/>
            <a:ext cx="1671555" cy="2345294"/>
          </a:xfrm>
          <a:prstGeom prst="rect">
            <a:avLst/>
          </a:prstGeom>
        </p:spPr>
      </p:pic>
      <p:pic>
        <p:nvPicPr>
          <p:cNvPr id="11" name="Picture 11"/>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3851692" y="2386376"/>
            <a:ext cx="1600042" cy="2065782"/>
          </a:xfrm>
          <a:prstGeom prst="rect">
            <a:avLst/>
          </a:prstGeom>
        </p:spPr>
      </p:pic>
      <p:pic>
        <p:nvPicPr>
          <p:cNvPr id="12" name="Picture 12"/>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2526717" y="8738473"/>
            <a:ext cx="1383735" cy="1537484"/>
          </a:xfrm>
          <a:prstGeom prst="rect">
            <a:avLst/>
          </a:prstGeom>
        </p:spPr>
      </p:pic>
      <p:pic>
        <p:nvPicPr>
          <p:cNvPr id="13" name="Picture 13"/>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6052309" y="2642392"/>
            <a:ext cx="976158" cy="1801633"/>
          </a:xfrm>
          <a:prstGeom prst="rect">
            <a:avLst/>
          </a:prstGeom>
        </p:spPr>
      </p:pic>
      <p:pic>
        <p:nvPicPr>
          <p:cNvPr id="14" name="Picture 14"/>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14272176" y="1028700"/>
            <a:ext cx="1423230" cy="1060953"/>
          </a:xfrm>
          <a:prstGeom prst="rect">
            <a:avLst/>
          </a:prstGeom>
        </p:spPr>
      </p:pic>
      <p:pic>
        <p:nvPicPr>
          <p:cNvPr id="15" name="Picture 15"/>
          <p:cNvPicPr>
            <a:picLocks noChangeAspect="1"/>
          </p:cNvPicPr>
          <p:nvPr/>
        </p:nvPicPr>
        <p:blipFill>
          <a:blip r:embed="rId22">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rot="145351">
            <a:off x="11621142" y="6908333"/>
            <a:ext cx="2196365" cy="778711"/>
          </a:xfrm>
          <a:prstGeom prst="rect">
            <a:avLst/>
          </a:prstGeom>
        </p:spPr>
      </p:pic>
      <p:pic>
        <p:nvPicPr>
          <p:cNvPr id="16" name="Picture 16"/>
          <p:cNvPicPr>
            <a:picLocks noChangeAspect="1"/>
          </p:cNvPicPr>
          <p:nvPr/>
        </p:nvPicPr>
        <p:blipFill>
          <a:blip r:embed="rId24">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a:off x="10070425" y="8975736"/>
            <a:ext cx="2456292" cy="821741"/>
          </a:xfrm>
          <a:prstGeom prst="rect">
            <a:avLst/>
          </a:prstGeom>
        </p:spPr>
      </p:pic>
      <p:pic>
        <p:nvPicPr>
          <p:cNvPr id="17" name="Picture 17"/>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 xmlns:asvg="http://schemas.microsoft.com/office/drawing/2016/SVG/main" r:embed="rId27"/>
              </a:ext>
            </a:extLst>
          </a:blip>
          <a:srcRect/>
          <a:stretch>
            <a:fillRect/>
          </a:stretch>
        </p:blipFill>
        <p:spPr>
          <a:xfrm>
            <a:off x="9926620" y="2193552"/>
            <a:ext cx="1250730" cy="1225715"/>
          </a:xfrm>
          <a:prstGeom prst="rect">
            <a:avLst/>
          </a:prstGeom>
        </p:spPr>
      </p:pic>
      <p:pic>
        <p:nvPicPr>
          <p:cNvPr id="18" name="Picture 18"/>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12719325" y="7783997"/>
            <a:ext cx="882339" cy="1107960"/>
          </a:xfrm>
          <a:prstGeom prst="rect">
            <a:avLst/>
          </a:prstGeom>
        </p:spPr>
      </p:pic>
      <p:pic>
        <p:nvPicPr>
          <p:cNvPr id="19" name="Picture 19"/>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 xmlns:asvg="http://schemas.microsoft.com/office/drawing/2016/SVG/main" r:embed="rId31"/>
              </a:ext>
            </a:extLst>
          </a:blip>
          <a:srcRect/>
          <a:stretch>
            <a:fillRect/>
          </a:stretch>
        </p:blipFill>
        <p:spPr>
          <a:xfrm>
            <a:off x="12989188" y="5143500"/>
            <a:ext cx="1282987" cy="1386332"/>
          </a:xfrm>
          <a:prstGeom prst="rect">
            <a:avLst/>
          </a:prstGeom>
        </p:spPr>
      </p:pic>
      <p:sp>
        <p:nvSpPr>
          <p:cNvPr id="20" name="Rectangle 19"/>
          <p:cNvSpPr/>
          <p:nvPr/>
        </p:nvSpPr>
        <p:spPr>
          <a:xfrm>
            <a:off x="2409241" y="656963"/>
            <a:ext cx="5566268" cy="743473"/>
          </a:xfrm>
          <a:prstGeom prst="rect">
            <a:avLst/>
          </a:prstGeom>
        </p:spPr>
        <p:txBody>
          <a:bodyPr wrap="none">
            <a:spAutoFit/>
          </a:bodyPr>
          <a:lstStyle/>
          <a:p>
            <a:pPr algn="ctr">
              <a:lnSpc>
                <a:spcPct val="115000"/>
              </a:lnSpc>
              <a:spcAft>
                <a:spcPts val="0"/>
              </a:spcAft>
              <a:tabLst>
                <a:tab pos="1386840" algn="l"/>
              </a:tabLst>
            </a:pPr>
            <a:r>
              <a:rPr lang="vi-VN" sz="4000" b="1">
                <a:solidFill>
                  <a:schemeClr val="bg1"/>
                </a:solidFill>
                <a:latin typeface="Times New Roman" panose="02020603050405020304" pitchFamily="18" charset="0"/>
                <a:ea typeface="Calibri" panose="020F0502020204030204" pitchFamily="34" charset="0"/>
                <a:cs typeface="Times New Roman" panose="02020603050405020304" pitchFamily="18" charset="0"/>
              </a:rPr>
              <a:t>HƯỚNG DẪN TỰ HỌC</a:t>
            </a:r>
            <a:endParaRPr lang="en-GB" sz="4000">
              <a:solidFill>
                <a:schemeClr val="bg1"/>
              </a:solidFill>
              <a:effectLst/>
              <a:latin typeface="Times New Roman" panose="02020603050405020304" pitchFamily="18" charset="0"/>
              <a:ea typeface="Times New Roman" panose="02020603050405020304" pitchFamily="18" charset="0"/>
            </a:endParaRPr>
          </a:p>
        </p:txBody>
      </p:sp>
      <p:sp>
        <p:nvSpPr>
          <p:cNvPr id="21" name="Rectangle 20"/>
          <p:cNvSpPr/>
          <p:nvPr/>
        </p:nvSpPr>
        <p:spPr>
          <a:xfrm>
            <a:off x="503929" y="1559176"/>
            <a:ext cx="9884979" cy="7737503"/>
          </a:xfrm>
          <a:prstGeom prst="rect">
            <a:avLst/>
          </a:prstGeom>
        </p:spPr>
        <p:txBody>
          <a:bodyPr wrap="square">
            <a:spAutoFit/>
          </a:bodyPr>
          <a:lstStyle/>
          <a:p>
            <a:pPr>
              <a:lnSpc>
                <a:spcPct val="115000"/>
              </a:lnSpc>
              <a:spcAft>
                <a:spcPts val="0"/>
              </a:spcAft>
              <a:tabLst>
                <a:tab pos="1386840" algn="l"/>
              </a:tabLst>
            </a:pPr>
            <a:r>
              <a:rPr lang="vi-VN" sz="3600" b="1">
                <a:solidFill>
                  <a:schemeClr val="bg1"/>
                </a:solidFill>
                <a:latin typeface="Times New Roman" panose="02020603050405020304" pitchFamily="18" charset="0"/>
                <a:ea typeface="Calibri" panose="020F0502020204030204" pitchFamily="34" charset="0"/>
                <a:cs typeface="Times New Roman" panose="02020603050405020304" pitchFamily="18" charset="0"/>
              </a:rPr>
              <a:t>* Hướng dẫn học bài</a:t>
            </a:r>
            <a:r>
              <a:rPr lang="vi-VN" sz="3600">
                <a:solidFill>
                  <a:schemeClr val="bg1"/>
                </a:solidFill>
                <a:latin typeface="Times New Roman" panose="02020603050405020304" pitchFamily="18" charset="0"/>
                <a:ea typeface="Calibri" panose="020F0502020204030204" pitchFamily="34" charset="0"/>
                <a:cs typeface="Times New Roman" panose="02020603050405020304" pitchFamily="18" charset="0"/>
              </a:rPr>
              <a:t>: Nắm vững nội dung bài học.</a:t>
            </a:r>
            <a:endParaRPr lang="en-GB" sz="3600">
              <a:solidFill>
                <a:schemeClr val="bg1"/>
              </a:solidFill>
              <a:latin typeface="Times New Roman" panose="02020603050405020304" pitchFamily="18" charset="0"/>
              <a:ea typeface="Times New Roman" panose="02020603050405020304" pitchFamily="18" charset="0"/>
            </a:endParaRPr>
          </a:p>
          <a:p>
            <a:pPr>
              <a:lnSpc>
                <a:spcPct val="115000"/>
              </a:lnSpc>
              <a:spcAft>
                <a:spcPts val="0"/>
              </a:spcAft>
              <a:tabLst>
                <a:tab pos="1386840" algn="l"/>
              </a:tabLst>
            </a:pPr>
            <a:r>
              <a:rPr lang="vi-VN" sz="3600">
                <a:solidFill>
                  <a:schemeClr val="bg1"/>
                </a:solidFill>
                <a:latin typeface="Times New Roman" panose="02020603050405020304" pitchFamily="18" charset="0"/>
                <a:ea typeface="Calibri" panose="020F0502020204030204" pitchFamily="34" charset="0"/>
                <a:cs typeface="Times New Roman" panose="02020603050405020304" pitchFamily="18" charset="0"/>
              </a:rPr>
              <a:t>- Làm bài tập: Viết bài văn về đức tính giản dị, đoạn văn về lòng tự trọng.</a:t>
            </a:r>
            <a:endParaRPr lang="en-GB" sz="3600">
              <a:solidFill>
                <a:schemeClr val="bg1"/>
              </a:solidFill>
              <a:latin typeface="Times New Roman" panose="02020603050405020304" pitchFamily="18" charset="0"/>
              <a:ea typeface="Times New Roman" panose="02020603050405020304" pitchFamily="18" charset="0"/>
            </a:endParaRPr>
          </a:p>
          <a:p>
            <a:pPr>
              <a:lnSpc>
                <a:spcPct val="115000"/>
              </a:lnSpc>
              <a:spcAft>
                <a:spcPts val="0"/>
              </a:spcAft>
            </a:pPr>
            <a:r>
              <a:rPr lang="vi-VN" sz="3600">
                <a:solidFill>
                  <a:schemeClr val="bg1"/>
                </a:solidFill>
                <a:latin typeface="Times New Roman" panose="02020603050405020304" pitchFamily="18" charset="0"/>
                <a:ea typeface="Calibri" panose="020F0502020204030204" pitchFamily="34" charset="0"/>
                <a:cs typeface="Times New Roman" panose="02020603050405020304" pitchFamily="18" charset="0"/>
              </a:rPr>
              <a:t>- Chuẩn bị bài: </a:t>
            </a:r>
            <a:endParaRPr lang="en-GB" sz="3600">
              <a:solidFill>
                <a:schemeClr val="bg1"/>
              </a:solidFill>
              <a:latin typeface="Times New Roman" panose="02020603050405020304" pitchFamily="18" charset="0"/>
              <a:ea typeface="Times New Roman" panose="02020603050405020304" pitchFamily="18" charset="0"/>
            </a:endParaRPr>
          </a:p>
          <a:p>
            <a:pPr>
              <a:lnSpc>
                <a:spcPct val="115000"/>
              </a:lnSpc>
              <a:spcAft>
                <a:spcPts val="0"/>
              </a:spcAft>
              <a:tabLst>
                <a:tab pos="1386840" algn="l"/>
              </a:tabLst>
            </a:pPr>
            <a:r>
              <a:rPr lang="vi-VN" sz="3600">
                <a:solidFill>
                  <a:schemeClr val="bg1"/>
                </a:solidFill>
                <a:latin typeface="Times New Roman" panose="02020603050405020304" pitchFamily="18" charset="0"/>
                <a:ea typeface="Calibri" panose="020F0502020204030204" pitchFamily="34" charset="0"/>
                <a:cs typeface="Times New Roman" panose="02020603050405020304" pitchFamily="18" charset="0"/>
              </a:rPr>
              <a:t> * </a:t>
            </a:r>
            <a:r>
              <a:rPr lang="vi-VN" sz="3600" b="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Chuẩn bị nội dung thảo luận: </a:t>
            </a:r>
            <a:endParaRPr lang="en-GB" sz="3600">
              <a:solidFill>
                <a:schemeClr val="bg1"/>
              </a:solidFill>
              <a:latin typeface="Times New Roman" panose="02020603050405020304" pitchFamily="18" charset="0"/>
              <a:ea typeface="Times New Roman" panose="02020603050405020304" pitchFamily="18" charset="0"/>
            </a:endParaRPr>
          </a:p>
          <a:p>
            <a:pPr>
              <a:lnSpc>
                <a:spcPct val="115000"/>
              </a:lnSpc>
              <a:spcAft>
                <a:spcPts val="0"/>
              </a:spcAft>
              <a:tabLst>
                <a:tab pos="1386840" algn="l"/>
              </a:tabLst>
            </a:pPr>
            <a:r>
              <a:rPr lang="vi-VN" sz="3600">
                <a:solidFill>
                  <a:schemeClr val="bg1"/>
                </a:solidFill>
                <a:latin typeface="Times New Roman" panose="02020603050405020304" pitchFamily="18" charset="0"/>
                <a:ea typeface="Calibri" panose="020F0502020204030204" pitchFamily="34" charset="0"/>
                <a:cs typeface="Times New Roman" panose="02020603050405020304" pitchFamily="18" charset="0"/>
              </a:rPr>
              <a:t>- Xem kiến thức phần định hướng nắm được cách thảo luận nhóm về một vấn đề.</a:t>
            </a:r>
            <a:endParaRPr lang="en-GB" sz="3600">
              <a:solidFill>
                <a:schemeClr val="bg1"/>
              </a:solidFill>
              <a:latin typeface="Times New Roman" panose="02020603050405020304" pitchFamily="18" charset="0"/>
              <a:ea typeface="Times New Roman" panose="02020603050405020304" pitchFamily="18" charset="0"/>
            </a:endParaRPr>
          </a:p>
          <a:p>
            <a:pPr>
              <a:lnSpc>
                <a:spcPct val="115000"/>
              </a:lnSpc>
              <a:spcAft>
                <a:spcPts val="0"/>
              </a:spcAft>
              <a:tabLst>
                <a:tab pos="1386840" algn="l"/>
              </a:tabLst>
            </a:pPr>
            <a:r>
              <a:rPr lang="vi-VN" sz="3600">
                <a:solidFill>
                  <a:schemeClr val="bg1"/>
                </a:solidFill>
                <a:latin typeface="Times New Roman" panose="02020603050405020304" pitchFamily="18" charset="0"/>
                <a:ea typeface="Calibri" panose="020F0502020204030204" pitchFamily="34" charset="0"/>
                <a:cs typeface="Times New Roman" panose="02020603050405020304" pitchFamily="18" charset="0"/>
              </a:rPr>
              <a:t>- Hoàn thành bài viết “</a:t>
            </a:r>
            <a:r>
              <a:rPr lang="vi-VN" sz="3600" i="1">
                <a:solidFill>
                  <a:schemeClr val="bg1"/>
                </a:solidFill>
                <a:latin typeface="Times New Roman" panose="02020603050405020304" pitchFamily="18" charset="0"/>
                <a:ea typeface="Calibri" panose="020F0502020204030204" pitchFamily="34" charset="0"/>
                <a:cs typeface="Times New Roman" panose="02020603050405020304" pitchFamily="18" charset="0"/>
              </a:rPr>
              <a:t>Từ các tác phẩm đã học, hãy phát biểu suy nghĩ về tình yêu Tổ quốc” </a:t>
            </a:r>
            <a:r>
              <a:rPr lang="vi-VN" sz="3600">
                <a:solidFill>
                  <a:schemeClr val="bg1"/>
                </a:solidFill>
                <a:latin typeface="Times New Roman" panose="02020603050405020304" pitchFamily="18" charset="0"/>
                <a:ea typeface="Calibri" panose="020F0502020204030204" pitchFamily="34" charset="0"/>
                <a:cs typeface="Times New Roman" panose="02020603050405020304" pitchFamily="18" charset="0"/>
              </a:rPr>
              <a:t>và chuẩn bị nội dung nói theo nội dung đó.</a:t>
            </a:r>
            <a:endParaRPr lang="en-GB" sz="3600">
              <a:solidFill>
                <a:schemeClr val="bg1"/>
              </a:solidFill>
              <a:latin typeface="Times New Roman" panose="02020603050405020304" pitchFamily="18" charset="0"/>
              <a:ea typeface="Times New Roman" panose="02020603050405020304" pitchFamily="18" charset="0"/>
            </a:endParaRPr>
          </a:p>
          <a:p>
            <a:pPr>
              <a:lnSpc>
                <a:spcPct val="115000"/>
              </a:lnSpc>
              <a:spcAft>
                <a:spcPts val="0"/>
              </a:spcAft>
              <a:tabLst>
                <a:tab pos="1386840" algn="l"/>
              </a:tabLst>
            </a:pPr>
            <a:r>
              <a:rPr lang="vi-VN" sz="3600">
                <a:solidFill>
                  <a:schemeClr val="bg1"/>
                </a:solidFill>
                <a:latin typeface="Times New Roman" panose="02020603050405020304" pitchFamily="18" charset="0"/>
                <a:ea typeface="Calibri" panose="020F0502020204030204" pitchFamily="34" charset="0"/>
                <a:cs typeface="Times New Roman" panose="02020603050405020304" pitchFamily="18" charset="0"/>
              </a:rPr>
              <a:t>+ Chuẩn bị các phương tiện như tranh ảnh, vi deo...  phù hợp để trình bày vấn đề.</a:t>
            </a:r>
            <a:endParaRPr lang="en-GB" sz="3600">
              <a:solidFill>
                <a:schemeClr val="bg1"/>
              </a:solidFill>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circle(in)">
                                      <p:cBhvr>
                                        <p:cTn id="19"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DFC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196075" y="5500203"/>
            <a:ext cx="1051955" cy="100987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1511716" y="6800490"/>
            <a:ext cx="2308283" cy="2655975"/>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4277996" y="6510080"/>
            <a:ext cx="2981304" cy="2748220"/>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4361820" y="4514264"/>
            <a:ext cx="2813657" cy="1258472"/>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3196075" y="835986"/>
            <a:ext cx="4063225" cy="2290720"/>
          </a:xfrm>
          <a:prstGeom prst="rect">
            <a:avLst/>
          </a:prstGeom>
        </p:spPr>
      </p:pic>
      <p:pic>
        <p:nvPicPr>
          <p:cNvPr id="7" name="Picture 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1638087" y="1028700"/>
            <a:ext cx="1027771" cy="1382088"/>
          </a:xfrm>
          <a:prstGeom prst="rect">
            <a:avLst/>
          </a:prstGeom>
        </p:spPr>
      </p:pic>
      <p:pic>
        <p:nvPicPr>
          <p:cNvPr id="8" name="Picture 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302085">
            <a:off x="13110305" y="3516088"/>
            <a:ext cx="1419389" cy="1448356"/>
          </a:xfrm>
          <a:prstGeom prst="rect">
            <a:avLst/>
          </a:prstGeom>
        </p:spPr>
      </p:pic>
      <p:pic>
        <p:nvPicPr>
          <p:cNvPr id="9" name="Picture 9"/>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4929913" y="3404008"/>
            <a:ext cx="1677469" cy="777736"/>
          </a:xfrm>
          <a:prstGeom prst="rect">
            <a:avLst/>
          </a:prstGeom>
        </p:spPr>
      </p:pic>
      <p:pic>
        <p:nvPicPr>
          <p:cNvPr id="10" name="Picture 10"/>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8287291" y="1028700"/>
            <a:ext cx="2799809" cy="2764176"/>
          </a:xfrm>
          <a:prstGeom prst="rect">
            <a:avLst/>
          </a:prstGeom>
        </p:spPr>
      </p:pic>
      <p:pic>
        <p:nvPicPr>
          <p:cNvPr id="11" name="Picture 11"/>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8319943" y="6800490"/>
            <a:ext cx="2678969" cy="2688746"/>
          </a:xfrm>
          <a:prstGeom prst="rect">
            <a:avLst/>
          </a:prstGeom>
        </p:spPr>
      </p:pic>
      <p:pic>
        <p:nvPicPr>
          <p:cNvPr id="12" name="Picture 12"/>
          <p:cNvPicPr>
            <a:picLocks noChangeAspect="1"/>
          </p:cNvPicPr>
          <p:nvPr/>
        </p:nvPicPr>
        <p:blipFill>
          <a:blip r:embed="rId22">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rot="64148">
            <a:off x="8143081" y="4377446"/>
            <a:ext cx="2542240" cy="1807302"/>
          </a:xfrm>
          <a:prstGeom prst="rect">
            <a:avLst/>
          </a:prstGeom>
        </p:spPr>
      </p:pic>
      <p:pic>
        <p:nvPicPr>
          <p:cNvPr id="13" name="Picture 13"/>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rot="-160238">
            <a:off x="11033216" y="4389198"/>
            <a:ext cx="1550901" cy="1508604"/>
          </a:xfrm>
          <a:prstGeom prst="rect">
            <a:avLst/>
          </a:prstGeom>
        </p:spPr>
      </p:pic>
      <p:pic>
        <p:nvPicPr>
          <p:cNvPr id="14" name="Picture 14"/>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 xmlns:asvg="http://schemas.microsoft.com/office/drawing/2016/SVG/main" r:embed="rId27"/>
              </a:ext>
            </a:extLst>
          </a:blip>
          <a:srcRect/>
          <a:stretch>
            <a:fillRect/>
          </a:stretch>
        </p:blipFill>
        <p:spPr>
          <a:xfrm rot="66838">
            <a:off x="11411178" y="2909588"/>
            <a:ext cx="1467591" cy="1094023"/>
          </a:xfrm>
          <a:prstGeom prst="rect">
            <a:avLst/>
          </a:prstGeom>
        </p:spPr>
      </p:pic>
      <p:sp>
        <p:nvSpPr>
          <p:cNvPr id="16" name="TextBox 16"/>
          <p:cNvSpPr txBox="1"/>
          <p:nvPr/>
        </p:nvSpPr>
        <p:spPr>
          <a:xfrm rot="2586558">
            <a:off x="1140835" y="2585471"/>
            <a:ext cx="7223263" cy="532453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0" tIns="0" rIns="0" bIns="0" rtlCol="0" anchor="t">
            <a:spAutoFit/>
          </a:bodyPr>
          <a:lstStyle/>
          <a:p>
            <a:r>
              <a:rPr lang="en-US" sz="17300" smtClean="0">
                <a:solidFill>
                  <a:srgbClr val="333034"/>
                </a:solidFill>
                <a:latin typeface="KG Primary Penmanship"/>
              </a:rPr>
              <a:t>Thank </a:t>
            </a:r>
            <a:r>
              <a:rPr lang="en-US" sz="17300" smtClean="0">
                <a:solidFill>
                  <a:srgbClr val="333034"/>
                </a:solidFill>
                <a:latin typeface="KG Primary Penmanship"/>
              </a:rPr>
              <a:t>you!</a:t>
            </a:r>
            <a:endParaRPr lang="en-US" sz="17300">
              <a:solidFill>
                <a:srgbClr val="333034"/>
              </a:solidFill>
              <a:latin typeface="KG Primary Penmanship"/>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DD3D0"/>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2648562" y="3639086"/>
            <a:ext cx="5329418" cy="5206065"/>
            <a:chOff x="0" y="0"/>
            <a:chExt cx="4828540" cy="4716780"/>
          </a:xfrm>
        </p:grpSpPr>
        <p:sp>
          <p:nvSpPr>
            <p:cNvPr id="3" name="Freeform 3"/>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2"/>
              <a:stretch>
                <a:fillRect l="-23271" r="-23271"/>
              </a:stretch>
            </a:blipFill>
          </p:spPr>
        </p:sp>
      </p:gr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317425" y="2324100"/>
            <a:ext cx="11682099" cy="7836138"/>
          </a:xfrm>
          <a:prstGeom prst="rect">
            <a:avLst/>
          </a:prstGeom>
        </p:spPr>
      </p:pic>
      <p:pic>
        <p:nvPicPr>
          <p:cNvPr id="7"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780715">
            <a:off x="43483" y="8093017"/>
            <a:ext cx="2095490" cy="2038340"/>
          </a:xfrm>
          <a:prstGeom prst="rect">
            <a:avLst/>
          </a:prstGeom>
        </p:spPr>
      </p:pic>
      <p:pic>
        <p:nvPicPr>
          <p:cNvPr id="8" name="Picture 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5544800" y="3238500"/>
            <a:ext cx="1106028" cy="1487323"/>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47550">
            <a:off x="14573915" y="1915979"/>
            <a:ext cx="2312983" cy="1724224"/>
          </a:xfrm>
          <a:prstGeom prst="rect">
            <a:avLst/>
          </a:prstGeom>
        </p:spPr>
      </p:pic>
      <p:sp>
        <p:nvSpPr>
          <p:cNvPr id="4" name="Rectangle 3"/>
          <p:cNvSpPr/>
          <p:nvPr/>
        </p:nvSpPr>
        <p:spPr>
          <a:xfrm>
            <a:off x="609600" y="400719"/>
            <a:ext cx="14843167" cy="1649682"/>
          </a:xfrm>
          <a:prstGeom prst="rect">
            <a:avLst/>
          </a:prstGeom>
        </p:spPr>
        <p:txBody>
          <a:bodyPr wrap="square">
            <a:spAutoFit/>
          </a:bodyPr>
          <a:lstStyle/>
          <a:p>
            <a:pPr algn="ctr">
              <a:lnSpc>
                <a:spcPct val="115000"/>
              </a:lnSpc>
              <a:spcAft>
                <a:spcPts val="0"/>
              </a:spcAft>
            </a:pPr>
            <a:r>
              <a:rPr lang="vi-VN" sz="4400" b="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Câu hỏi 2: </a:t>
            </a:r>
            <a:r>
              <a:rPr lang="vi-VN" sz="4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HS tích vào (những) đáp án nêu lên yêu cầu của một bài văn nghị luận về một bài văn nghị luận trong đời </a:t>
            </a:r>
            <a:r>
              <a:rPr lang="vi-VN" sz="440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sống</a:t>
            </a:r>
            <a:endParaRPr lang="en-GB" sz="4400">
              <a:solidFill>
                <a:schemeClr val="bg1"/>
              </a:solidFill>
              <a:effectLst/>
              <a:latin typeface="Times New Roman" panose="02020603050405020304" pitchFamily="18" charset="0"/>
              <a:ea typeface="Times New Roman" panose="02020603050405020304" pitchFamily="18" charset="0"/>
            </a:endParaRPr>
          </a:p>
        </p:txBody>
      </p:sp>
      <p:sp>
        <p:nvSpPr>
          <p:cNvPr id="11" name="Rectangle 10"/>
          <p:cNvSpPr/>
          <p:nvPr/>
        </p:nvSpPr>
        <p:spPr>
          <a:xfrm>
            <a:off x="2053217" y="2778091"/>
            <a:ext cx="10494461" cy="7100405"/>
          </a:xfrm>
          <a:prstGeom prst="rect">
            <a:avLst/>
          </a:prstGeom>
        </p:spPr>
        <p:txBody>
          <a:bodyPr wrap="square">
            <a:spAutoFit/>
          </a:bodyPr>
          <a:lstStyle/>
          <a:p>
            <a:pPr>
              <a:lnSpc>
                <a:spcPct val="115000"/>
              </a:lnSpc>
              <a:spcAft>
                <a:spcPts val="0"/>
              </a:spcAft>
              <a:tabLst>
                <a:tab pos="1386840" algn="l"/>
              </a:tabLst>
            </a:pPr>
            <a:r>
              <a:rPr lang="vi-VN" sz="3600">
                <a:solidFill>
                  <a:schemeClr val="bg1"/>
                </a:solidFill>
                <a:latin typeface="Times New Roman" panose="02020603050405020304" pitchFamily="18" charset="0"/>
                <a:ea typeface="MS Mincho"/>
                <a:cs typeface="Times New Roman" panose="02020603050405020304" pitchFamily="18" charset="0"/>
              </a:rPr>
              <a:t>a. Nêu được vấn đề cần bàn luận.</a:t>
            </a:r>
            <a:endParaRPr lang="en-GB" sz="3600">
              <a:solidFill>
                <a:schemeClr val="bg1"/>
              </a:solidFill>
              <a:latin typeface="Times New Roman" panose="02020603050405020304" pitchFamily="18" charset="0"/>
              <a:ea typeface="Times New Roman" panose="02020603050405020304" pitchFamily="18" charset="0"/>
            </a:endParaRPr>
          </a:p>
          <a:p>
            <a:pPr>
              <a:lnSpc>
                <a:spcPct val="115000"/>
              </a:lnSpc>
              <a:spcAft>
                <a:spcPts val="0"/>
              </a:spcAft>
              <a:tabLst>
                <a:tab pos="1386840" algn="l"/>
              </a:tabLst>
            </a:pPr>
            <a:r>
              <a:rPr lang="vi-VN" sz="3600">
                <a:solidFill>
                  <a:schemeClr val="bg1"/>
                </a:solidFill>
                <a:latin typeface="Times New Roman" panose="02020603050405020304" pitchFamily="18" charset="0"/>
                <a:ea typeface="MS Mincho"/>
                <a:cs typeface="Times New Roman" panose="02020603050405020304" pitchFamily="18" charset="0"/>
              </a:rPr>
              <a:t>b. Trình bày được ý kiến tán thành, phản đối của người viết đối với vấn đề cần bàn luận.</a:t>
            </a:r>
            <a:endParaRPr lang="en-GB" sz="3600">
              <a:solidFill>
                <a:schemeClr val="bg1"/>
              </a:solidFill>
              <a:latin typeface="Times New Roman" panose="02020603050405020304" pitchFamily="18" charset="0"/>
              <a:ea typeface="Times New Roman" panose="02020603050405020304" pitchFamily="18" charset="0"/>
            </a:endParaRPr>
          </a:p>
          <a:p>
            <a:pPr>
              <a:lnSpc>
                <a:spcPct val="115000"/>
              </a:lnSpc>
              <a:spcAft>
                <a:spcPts val="0"/>
              </a:spcAft>
              <a:tabLst>
                <a:tab pos="1386840" algn="l"/>
              </a:tabLst>
            </a:pPr>
            <a:r>
              <a:rPr lang="vi-VN" sz="3600">
                <a:solidFill>
                  <a:schemeClr val="bg1"/>
                </a:solidFill>
                <a:latin typeface="Times New Roman" panose="02020603050405020304" pitchFamily="18" charset="0"/>
                <a:ea typeface="MS Mincho"/>
                <a:cs typeface="Times New Roman" panose="02020603050405020304" pitchFamily="18" charset="0"/>
              </a:rPr>
              <a:t>c. Biểu lộ được tình cảm, cảm xúc sâu sắc, chân thành của mình dành cho vấn đề được nói ở bài viết.</a:t>
            </a:r>
            <a:endParaRPr lang="en-GB" sz="3600">
              <a:solidFill>
                <a:schemeClr val="bg1"/>
              </a:solidFill>
              <a:latin typeface="Times New Roman" panose="02020603050405020304" pitchFamily="18" charset="0"/>
              <a:ea typeface="Times New Roman" panose="02020603050405020304" pitchFamily="18" charset="0"/>
            </a:endParaRPr>
          </a:p>
          <a:p>
            <a:pPr>
              <a:lnSpc>
                <a:spcPct val="115000"/>
              </a:lnSpc>
              <a:spcAft>
                <a:spcPts val="0"/>
              </a:spcAft>
              <a:tabLst>
                <a:tab pos="1386840" algn="l"/>
              </a:tabLst>
            </a:pPr>
            <a:r>
              <a:rPr lang="vi-VN" sz="3600">
                <a:solidFill>
                  <a:schemeClr val="bg1"/>
                </a:solidFill>
                <a:latin typeface="Times New Roman" panose="02020603050405020304" pitchFamily="18" charset="0"/>
                <a:ea typeface="MS Mincho"/>
                <a:cs typeface="Times New Roman" panose="02020603050405020304" pitchFamily="18" charset="0"/>
              </a:rPr>
              <a:t>d. Đưa ra lí lẽ rõ ràng, bằng chứng xác thực, đa dạng để làm sáng tỏ cho ý kiến.</a:t>
            </a:r>
            <a:endParaRPr lang="en-GB" sz="3600">
              <a:solidFill>
                <a:schemeClr val="bg1"/>
              </a:solidFill>
              <a:latin typeface="Times New Roman" panose="02020603050405020304" pitchFamily="18" charset="0"/>
              <a:ea typeface="Times New Roman" panose="02020603050405020304" pitchFamily="18" charset="0"/>
            </a:endParaRPr>
          </a:p>
          <a:p>
            <a:pPr>
              <a:lnSpc>
                <a:spcPct val="115000"/>
              </a:lnSpc>
              <a:spcAft>
                <a:spcPts val="0"/>
              </a:spcAft>
              <a:tabLst>
                <a:tab pos="1386840" algn="l"/>
              </a:tabLst>
            </a:pPr>
            <a:r>
              <a:rPr lang="vi-VN" sz="3600">
                <a:solidFill>
                  <a:schemeClr val="bg1"/>
                </a:solidFill>
                <a:latin typeface="Times New Roman" panose="02020603050405020304" pitchFamily="18" charset="0"/>
                <a:ea typeface="MS Mincho"/>
                <a:cs typeface="Times New Roman" panose="02020603050405020304" pitchFamily="18" charset="0"/>
              </a:rPr>
              <a:t>e. Trình bày thông tin theo một số kiểu cấu trúc như: trật tự thời gian, mức độ quan trọng của đối tượng, mối quan hệ nhân quả hoặc so sánh, đối chiếu.</a:t>
            </a:r>
            <a:endParaRPr lang="en-GB" sz="3600">
              <a:solidFill>
                <a:schemeClr val="bg1"/>
              </a:solidFill>
              <a:latin typeface="Times New Roman" panose="02020603050405020304" pitchFamily="18" charset="0"/>
              <a:ea typeface="Times New Roman" panose="02020603050405020304" pitchFamily="18" charset="0"/>
            </a:endParaRPr>
          </a:p>
          <a:p>
            <a:pPr>
              <a:lnSpc>
                <a:spcPct val="115000"/>
              </a:lnSpc>
              <a:spcAft>
                <a:spcPts val="0"/>
              </a:spcAft>
            </a:pPr>
            <a:r>
              <a:rPr lang="vi-VN" sz="3600">
                <a:solidFill>
                  <a:schemeClr val="bg1"/>
                </a:solidFill>
                <a:latin typeface="Times New Roman" panose="02020603050405020304" pitchFamily="18" charset="0"/>
                <a:ea typeface="Arial" panose="020B0604020202020204" pitchFamily="34" charset="0"/>
                <a:cs typeface="Times New Roman" panose="02020603050405020304" pitchFamily="18" charset="0"/>
              </a:rPr>
              <a:t>f. Sử dụng ngôi thứ nhất để chia sẻ cảm xúc.</a:t>
            </a:r>
            <a:endParaRPr lang="en-GB" sz="360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02707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DD3D0"/>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1282182" y="3597732"/>
            <a:ext cx="5329418" cy="5206065"/>
            <a:chOff x="0" y="0"/>
            <a:chExt cx="4828540" cy="4716780"/>
          </a:xfrm>
        </p:grpSpPr>
        <p:sp>
          <p:nvSpPr>
            <p:cNvPr id="3" name="Freeform 3"/>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2"/>
              <a:stretch>
                <a:fillRect l="-23271" r="-23271"/>
              </a:stretch>
            </a:blipFill>
          </p:spPr>
        </p:sp>
      </p:gr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317426" y="3763093"/>
            <a:ext cx="9490324" cy="5272950"/>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317426" y="3540836"/>
            <a:ext cx="9259476" cy="5295922"/>
          </a:xfrm>
          <a:prstGeom prst="rect">
            <a:avLst/>
          </a:prstGeom>
        </p:spPr>
      </p:pic>
      <p:pic>
        <p:nvPicPr>
          <p:cNvPr id="7" name="Picture 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780715">
            <a:off x="888367" y="7010225"/>
            <a:ext cx="2095490" cy="2038340"/>
          </a:xfrm>
          <a:prstGeom prst="rect">
            <a:avLst/>
          </a:prstGeom>
        </p:spPr>
      </p:pic>
      <p:pic>
        <p:nvPicPr>
          <p:cNvPr id="8" name="Picture 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3694971" y="2895425"/>
            <a:ext cx="1106028" cy="1487323"/>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47550">
            <a:off x="8154605" y="3271844"/>
            <a:ext cx="2312983" cy="1724224"/>
          </a:xfrm>
          <a:prstGeom prst="rect">
            <a:avLst/>
          </a:prstGeom>
        </p:spPr>
      </p:pic>
      <p:sp>
        <p:nvSpPr>
          <p:cNvPr id="10" name="Rectangle 9"/>
          <p:cNvSpPr/>
          <p:nvPr/>
        </p:nvSpPr>
        <p:spPr>
          <a:xfrm>
            <a:off x="1752600" y="4477158"/>
            <a:ext cx="8153400" cy="4154984"/>
          </a:xfrm>
          <a:prstGeom prst="rect">
            <a:avLst/>
          </a:prstGeom>
        </p:spPr>
        <p:txBody>
          <a:bodyPr wrap="square">
            <a:spAutoFit/>
          </a:bodyPr>
          <a:lstStyle/>
          <a:p>
            <a:pPr algn="ctr"/>
            <a:r>
              <a:rPr lang="vi-VN" sz="6600" b="1">
                <a:latin typeface="Times New Roman" panose="02020603050405020304" pitchFamily="18" charset="0"/>
                <a:cs typeface="Times New Roman" panose="02020603050405020304" pitchFamily="18" charset="0"/>
              </a:rPr>
              <a:t>Câu hỏi 3: </a:t>
            </a:r>
            <a:r>
              <a:rPr lang="vi-VN" sz="6600">
                <a:latin typeface="Times New Roman" panose="02020603050405020304" pitchFamily="18" charset="0"/>
                <a:cs typeface="Times New Roman" panose="02020603050405020304" pitchFamily="18" charset="0"/>
              </a:rPr>
              <a:t>Nêu bố cục của bài văn nghị luận về một vấn đề trong đời sống.</a:t>
            </a:r>
            <a:endParaRPr lang="en-GB" sz="6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4986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FC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83333" y="0"/>
            <a:ext cx="18471333" cy="10384716"/>
          </a:xfrm>
          <a:prstGeom prst="rect">
            <a:avLst/>
          </a:prstGeom>
        </p:spPr>
      </p:pic>
      <p:grpSp>
        <p:nvGrpSpPr>
          <p:cNvPr id="3" name="Group 3"/>
          <p:cNvGrpSpPr/>
          <p:nvPr/>
        </p:nvGrpSpPr>
        <p:grpSpPr>
          <a:xfrm>
            <a:off x="4084487" y="2071322"/>
            <a:ext cx="10944662" cy="6439963"/>
            <a:chOff x="0" y="0"/>
            <a:chExt cx="3976518" cy="2530741"/>
          </a:xfrm>
        </p:grpSpPr>
        <p:sp>
          <p:nvSpPr>
            <p:cNvPr id="4" name="Freeform 4"/>
            <p:cNvSpPr/>
            <p:nvPr/>
          </p:nvSpPr>
          <p:spPr>
            <a:xfrm>
              <a:off x="-9098" y="-6509"/>
              <a:ext cx="3990849" cy="2562794"/>
            </a:xfrm>
            <a:custGeom>
              <a:avLst/>
              <a:gdLst/>
              <a:ahLst/>
              <a:cxnLst/>
              <a:rect l="l" t="t" r="r" b="b"/>
              <a:pathLst>
                <a:path w="3990849" h="2562794">
                  <a:moveTo>
                    <a:pt x="63030" y="1969241"/>
                  </a:moveTo>
                  <a:cubicBezTo>
                    <a:pt x="63030" y="1969241"/>
                    <a:pt x="0" y="1722677"/>
                    <a:pt x="10218" y="1214762"/>
                  </a:cubicBezTo>
                  <a:cubicBezTo>
                    <a:pt x="18651" y="990971"/>
                    <a:pt x="65033" y="645332"/>
                    <a:pt x="65033" y="645332"/>
                  </a:cubicBezTo>
                  <a:cubicBezTo>
                    <a:pt x="82233" y="502466"/>
                    <a:pt x="56685" y="337866"/>
                    <a:pt x="181385" y="223925"/>
                  </a:cubicBezTo>
                  <a:cubicBezTo>
                    <a:pt x="346794" y="72788"/>
                    <a:pt x="621643" y="0"/>
                    <a:pt x="3097776" y="6965"/>
                  </a:cubicBezTo>
                  <a:lnTo>
                    <a:pt x="3097777" y="6965"/>
                  </a:lnTo>
                  <a:cubicBezTo>
                    <a:pt x="3314524" y="16819"/>
                    <a:pt x="3518839" y="36481"/>
                    <a:pt x="3653028" y="101690"/>
                  </a:cubicBezTo>
                  <a:cubicBezTo>
                    <a:pt x="3909074" y="226120"/>
                    <a:pt x="3990849" y="459160"/>
                    <a:pt x="3985361" y="704684"/>
                  </a:cubicBezTo>
                  <a:cubicBezTo>
                    <a:pt x="3985361" y="704684"/>
                    <a:pt x="3942073" y="1013073"/>
                    <a:pt x="3949506" y="1248607"/>
                  </a:cubicBezTo>
                  <a:cubicBezTo>
                    <a:pt x="3956630" y="1711042"/>
                    <a:pt x="3963786" y="1906645"/>
                    <a:pt x="3963786" y="1906645"/>
                  </a:cubicBezTo>
                  <a:cubicBezTo>
                    <a:pt x="3947105" y="2122378"/>
                    <a:pt x="3832461" y="2332989"/>
                    <a:pt x="3635592" y="2444613"/>
                  </a:cubicBezTo>
                  <a:cubicBezTo>
                    <a:pt x="3485240" y="2529862"/>
                    <a:pt x="3287209" y="2544960"/>
                    <a:pt x="2605883" y="2534218"/>
                  </a:cubicBezTo>
                  <a:lnTo>
                    <a:pt x="2605854" y="2534218"/>
                  </a:lnTo>
                  <a:cubicBezTo>
                    <a:pt x="645952" y="2528941"/>
                    <a:pt x="384604" y="2562794"/>
                    <a:pt x="254278" y="2453637"/>
                  </a:cubicBezTo>
                  <a:cubicBezTo>
                    <a:pt x="145767" y="2362752"/>
                    <a:pt x="81795" y="2169440"/>
                    <a:pt x="63030" y="1969241"/>
                  </a:cubicBezTo>
                  <a:close/>
                </a:path>
              </a:pathLst>
            </a:custGeom>
            <a:solidFill>
              <a:srgbClr val="ED9C74"/>
            </a:solidFill>
          </p:spPr>
        </p:sp>
      </p:grpSp>
      <p:sp>
        <p:nvSpPr>
          <p:cNvPr id="7" name="TextBox 7"/>
          <p:cNvSpPr txBox="1"/>
          <p:nvPr/>
        </p:nvSpPr>
        <p:spPr>
          <a:xfrm>
            <a:off x="4281679" y="2929943"/>
            <a:ext cx="9972336" cy="5909310"/>
          </a:xfrm>
          <a:prstGeom prst="rect">
            <a:avLst/>
          </a:prstGeom>
        </p:spPr>
        <p:txBody>
          <a:bodyPr wrap="square" lIns="0" tIns="0" rIns="0" bIns="0" rtlCol="0" anchor="t">
            <a:spAutoFit/>
          </a:bodyPr>
          <a:lstStyle/>
          <a:p>
            <a:pPr algn="ctr"/>
            <a:r>
              <a:rPr lang="vi-VN" sz="9600" b="1">
                <a:latin typeface="Times New Roman" panose="02020603050405020304" pitchFamily="18" charset="0"/>
                <a:cs typeface="Times New Roman" panose="02020603050405020304" pitchFamily="18" charset="0"/>
              </a:rPr>
              <a:t>HOẠT ĐỘNG </a:t>
            </a:r>
            <a:r>
              <a:rPr lang="vi-VN" sz="9600" b="1" smtClean="0">
                <a:latin typeface="Times New Roman" panose="02020603050405020304" pitchFamily="18" charset="0"/>
                <a:cs typeface="Times New Roman" panose="02020603050405020304" pitchFamily="18" charset="0"/>
              </a:rPr>
              <a:t>2 </a:t>
            </a:r>
            <a:r>
              <a:rPr lang="vi-VN" sz="9600" b="1">
                <a:latin typeface="Times New Roman" panose="02020603050405020304" pitchFamily="18" charset="0"/>
                <a:cs typeface="Times New Roman" panose="02020603050405020304" pitchFamily="18" charset="0"/>
              </a:rPr>
              <a:t>HÌNH THÀNH KIẾN THỨC MỚI</a:t>
            </a:r>
            <a:endParaRPr lang="en-GB" sz="9600">
              <a:latin typeface="Times New Roman" panose="02020603050405020304" pitchFamily="18" charset="0"/>
              <a:cs typeface="Times New Roman" panose="02020603050405020304" pitchFamily="18" charset="0"/>
            </a:endParaRPr>
          </a:p>
          <a:p>
            <a:pPr algn="ctr"/>
            <a:endParaRPr lang="en-GB" sz="9600">
              <a:solidFill>
                <a:prstClr val="black"/>
              </a:solidFill>
              <a:latin typeface="Times New Roman" panose="02020603050405020304" pitchFamily="18" charset="0"/>
              <a:cs typeface="Times New Roman" panose="02020603050405020304" pitchFamily="18" charset="0"/>
            </a:endParaRPr>
          </a:p>
        </p:txBody>
      </p:sp>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804429">
            <a:off x="1335332" y="2940171"/>
            <a:ext cx="1427682" cy="1370575"/>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18362">
            <a:off x="-825805" y="-703811"/>
            <a:ext cx="3709011" cy="4267690"/>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919605">
            <a:off x="15747523" y="5012155"/>
            <a:ext cx="6904376" cy="6364579"/>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320847" y="1293586"/>
            <a:ext cx="1677469" cy="777736"/>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2282795">
            <a:off x="3517175" y="7485228"/>
            <a:ext cx="2766912" cy="855227"/>
          </a:xfrm>
          <a:prstGeom prst="rect">
            <a:avLst/>
          </a:prstGeom>
        </p:spPr>
      </p:pic>
    </p:spTree>
    <p:extLst>
      <p:ext uri="{BB962C8B-B14F-4D97-AF65-F5344CB8AC3E}">
        <p14:creationId xmlns:p14="http://schemas.microsoft.com/office/powerpoint/2010/main" val="121562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FCF7"/>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52400" y="2019300"/>
            <a:ext cx="17607778" cy="8006662"/>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598578">
            <a:off x="14446255" y="250764"/>
            <a:ext cx="3117069" cy="2544662"/>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705859">
            <a:off x="-642381" y="8565635"/>
            <a:ext cx="2542240" cy="1807302"/>
          </a:xfrm>
          <a:prstGeom prst="rect">
            <a:avLst/>
          </a:prstGeom>
        </p:spPr>
      </p:pic>
      <p:sp>
        <p:nvSpPr>
          <p:cNvPr id="10" name="Rectangle 9"/>
          <p:cNvSpPr/>
          <p:nvPr/>
        </p:nvSpPr>
        <p:spPr>
          <a:xfrm>
            <a:off x="6629400" y="55826"/>
            <a:ext cx="3581430" cy="808619"/>
          </a:xfrm>
          <a:prstGeom prst="rect">
            <a:avLst/>
          </a:prstGeom>
        </p:spPr>
        <p:txBody>
          <a:bodyPr wrap="none">
            <a:spAutoFit/>
          </a:bodyPr>
          <a:lstStyle/>
          <a:p>
            <a:pPr>
              <a:lnSpc>
                <a:spcPct val="115000"/>
              </a:lnSpc>
              <a:spcAft>
                <a:spcPts val="0"/>
              </a:spcAft>
            </a:pPr>
            <a:r>
              <a:rPr lang="vi-VN" sz="44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 Định hướng</a:t>
            </a:r>
            <a:endParaRPr lang="en-GB" sz="4400">
              <a:effectLst/>
              <a:latin typeface="Times New Roman" panose="02020603050405020304" pitchFamily="18" charset="0"/>
              <a:ea typeface="Times New Roman" panose="02020603050405020304" pitchFamily="18" charset="0"/>
            </a:endParaRPr>
          </a:p>
        </p:txBody>
      </p:sp>
      <p:sp>
        <p:nvSpPr>
          <p:cNvPr id="12" name="Rectangle 11"/>
          <p:cNvSpPr/>
          <p:nvPr/>
        </p:nvSpPr>
        <p:spPr>
          <a:xfrm>
            <a:off x="5486400" y="1037563"/>
            <a:ext cx="6239530" cy="808619"/>
          </a:xfrm>
          <a:prstGeom prst="rect">
            <a:avLst/>
          </a:prstGeom>
        </p:spPr>
        <p:txBody>
          <a:bodyPr wrap="none">
            <a:spAutoFit/>
          </a:bodyPr>
          <a:lstStyle/>
          <a:p>
            <a:pPr marL="30480" marR="30480" algn="ctr">
              <a:lnSpc>
                <a:spcPct val="115000"/>
              </a:lnSpc>
              <a:spcAft>
                <a:spcPts val="1200"/>
              </a:spcAft>
            </a:pPr>
            <a:r>
              <a:rPr lang="vi-VN" sz="4400" b="1" spc="-2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PHIẾU HỌC TẬP SỐ 01</a:t>
            </a:r>
            <a:endParaRPr lang="en-GB" sz="4400">
              <a:effectLst/>
              <a:latin typeface="Times New Roman" panose="02020603050405020304" pitchFamily="18" charset="0"/>
              <a:ea typeface="Times New Roman" panose="02020603050405020304" pitchFamily="18"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4162036706"/>
              </p:ext>
            </p:extLst>
          </p:nvPr>
        </p:nvGraphicFramePr>
        <p:xfrm>
          <a:off x="1676400" y="3219308"/>
          <a:ext cx="14480789" cy="5958840"/>
        </p:xfrm>
        <a:graphic>
          <a:graphicData uri="http://schemas.openxmlformats.org/drawingml/2006/table">
            <a:tbl>
              <a:tblPr firstRow="1" firstCol="1" bandRow="1"/>
              <a:tblGrid>
                <a:gridCol w="12677966"/>
                <a:gridCol w="1802823"/>
              </a:tblGrid>
              <a:tr h="367303">
                <a:tc>
                  <a:txBody>
                    <a:bodyPr/>
                    <a:lstStyle/>
                    <a:p>
                      <a:pPr algn="ctr">
                        <a:lnSpc>
                          <a:spcPct val="115000"/>
                        </a:lnSpc>
                        <a:spcAft>
                          <a:spcPts val="0"/>
                        </a:spcAft>
                      </a:pPr>
                      <a:r>
                        <a:rPr lang="vi-VN" sz="3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Câu hỏi</a:t>
                      </a:r>
                      <a:endParaRPr lang="en-GB" sz="3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0"/>
                        </a:spcAft>
                      </a:pPr>
                      <a:r>
                        <a:rPr lang="vi-VN" sz="3400" b="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Trả lời</a:t>
                      </a:r>
                      <a:endParaRPr lang="en-GB" sz="3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633705">
                <a:tc>
                  <a:txBody>
                    <a:bodyPr/>
                    <a:lstStyle/>
                    <a:p>
                      <a:pPr algn="just">
                        <a:lnSpc>
                          <a:spcPct val="115000"/>
                        </a:lnSpc>
                        <a:spcAft>
                          <a:spcPts val="0"/>
                        </a:spcAft>
                      </a:pPr>
                      <a:r>
                        <a:rPr lang="vi-VN" sz="3400"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 Thế nào là nghị luận về một vấn đề xã hội đặt ra trong tác phẩm văn học? </a:t>
                      </a:r>
                      <a:endParaRPr lang="en-GB" sz="3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400" i="1"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GB" sz="3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0947">
                <a:tc>
                  <a:txBody>
                    <a:bodyPr/>
                    <a:lstStyle/>
                    <a:p>
                      <a:pPr algn="just">
                        <a:lnSpc>
                          <a:spcPct val="115000"/>
                        </a:lnSpc>
                        <a:spcAft>
                          <a:spcPts val="0"/>
                        </a:spcAft>
                      </a:pPr>
                      <a:r>
                        <a:rPr lang="vi-VN" sz="3400"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 Nêu ít nhất hai ví dụ về</a:t>
                      </a:r>
                      <a:r>
                        <a:rPr lang="en-US" sz="3400" i="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một vấn đề xã hội đặt ra trong tác phẩm văn học</a:t>
                      </a:r>
                      <a:r>
                        <a:rPr lang="vi-VN" sz="3400"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GB" sz="3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400" i="1"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GB" sz="3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1962">
                <a:tc>
                  <a:txBody>
                    <a:bodyPr/>
                    <a:lstStyle/>
                    <a:p>
                      <a:pPr algn="just">
                        <a:lnSpc>
                          <a:spcPct val="115000"/>
                        </a:lnSpc>
                        <a:spcAft>
                          <a:spcPts val="0"/>
                        </a:spcAft>
                      </a:pPr>
                      <a:r>
                        <a:rPr lang="vi-VN" sz="3400"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 Những lưu ý khi biết </a:t>
                      </a:r>
                      <a:r>
                        <a:rPr lang="en-US" sz="3400" i="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bài văn nghị luận về một vấn đề xã hội đặt ra trong tác phẩm văn học</a:t>
                      </a:r>
                      <a:r>
                        <a:rPr lang="vi-VN" sz="3400"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GB" sz="3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400"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Vì sao vấn đề xã hội trong tác phẩm văn học mà người viết nêu lên cần thiết thực và giàu ý nghĩa?</a:t>
                      </a:r>
                      <a:endParaRPr lang="en-GB" sz="3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vi-VN" sz="3400" i="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Để bài viết thuyết phục thì người viết cần các yếu tố nào trong bài?</a:t>
                      </a:r>
                      <a:endParaRPr lang="en-GB" sz="3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US" sz="3400" i="1" smtClean="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GB" sz="34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43111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par>
                                <p:cTn id="22" presetID="22" presetClass="entr" presetSubtype="4"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FCF7"/>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765925">
            <a:off x="-4909938" y="5048863"/>
            <a:ext cx="7148339" cy="7057360"/>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3371254" y="838200"/>
            <a:ext cx="4099837" cy="4114800"/>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18325">
            <a:off x="13371254" y="5334000"/>
            <a:ext cx="4099837" cy="4114800"/>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1330826">
            <a:off x="-1756627" y="-561259"/>
            <a:ext cx="4054264" cy="5688381"/>
          </a:xfrm>
          <a:prstGeom prst="rect">
            <a:avLst/>
          </a:prstGeom>
        </p:spPr>
      </p:pic>
      <p:pic>
        <p:nvPicPr>
          <p:cNvPr id="10" name="Picture 10"/>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932256">
            <a:off x="635122" y="1338758"/>
            <a:ext cx="2768185" cy="1585415"/>
          </a:xfrm>
          <a:prstGeom prst="rect">
            <a:avLst/>
          </a:prstGeom>
        </p:spPr>
      </p:pic>
      <p:sp>
        <p:nvSpPr>
          <p:cNvPr id="2" name="Rectangle 1"/>
          <p:cNvSpPr/>
          <p:nvPr/>
        </p:nvSpPr>
        <p:spPr>
          <a:xfrm>
            <a:off x="3298322" y="1714500"/>
            <a:ext cx="9144000" cy="5970481"/>
          </a:xfrm>
          <a:prstGeom prst="rect">
            <a:avLst/>
          </a:prstGeom>
        </p:spPr>
        <p:txBody>
          <a:bodyPr>
            <a:spAutoFit/>
          </a:bodyPr>
          <a:lstStyle/>
          <a:p>
            <a:pPr algn="ctr">
              <a:lnSpc>
                <a:spcPct val="115000"/>
              </a:lnSpc>
              <a:spcAft>
                <a:spcPts val="0"/>
              </a:spcAft>
            </a:pPr>
            <a:r>
              <a:rPr lang="vi-VN" sz="4800">
                <a:latin typeface="Times New Roman" panose="02020603050405020304" pitchFamily="18" charset="0"/>
                <a:ea typeface="Times New Roman" panose="02020603050405020304" pitchFamily="18" charset="0"/>
                <a:cs typeface="Times New Roman" panose="02020603050405020304" pitchFamily="18" charset="0"/>
              </a:rPr>
              <a:t>Văn bản nghị luận xã hội nêu được vấn đề xã hội đặt ra trong tác phẩm văn học, t</a:t>
            </a:r>
            <a:r>
              <a:rPr lang="vi-VN" sz="4800">
                <a:latin typeface="Times New Roman" panose="02020603050405020304" pitchFamily="18" charset="0"/>
                <a:ea typeface="Calibri" panose="020F0502020204030204" pitchFamily="34" charset="0"/>
                <a:cs typeface="Times New Roman" panose="02020603050405020304" pitchFamily="18" charset="0"/>
              </a:rPr>
              <a:t>rình bày rõ vấn đề và ý kiến (tán thành hay phản đối) của người viết về vấn đề đó; nêu được lí lẽ, bằng chứng thuyết phục người đọc, người nghe.</a:t>
            </a:r>
            <a:endParaRPr lang="en-GB" sz="4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26261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FCF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7182919" y="1057275"/>
            <a:ext cx="4645285" cy="4476365"/>
          </a:xfrm>
          <a:prstGeom prst="rect">
            <a:avLst/>
          </a:prstGeom>
        </p:spPr>
      </p:pic>
      <p:grpSp>
        <p:nvGrpSpPr>
          <p:cNvPr id="3" name="Group 3"/>
          <p:cNvGrpSpPr>
            <a:grpSpLocks noChangeAspect="1"/>
          </p:cNvGrpSpPr>
          <p:nvPr/>
        </p:nvGrpSpPr>
        <p:grpSpPr>
          <a:xfrm>
            <a:off x="7604019" y="1437928"/>
            <a:ext cx="3803084" cy="3715059"/>
            <a:chOff x="0" y="0"/>
            <a:chExt cx="4828540" cy="4716780"/>
          </a:xfrm>
        </p:grpSpPr>
        <p:sp>
          <p:nvSpPr>
            <p:cNvPr id="4" name="Freeform 4"/>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4"/>
              <a:stretch>
                <a:fillRect l="-23179" r="-23179"/>
              </a:stretch>
            </a:blipFill>
          </p:spPr>
        </p:sp>
      </p:grpSp>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2614015" y="1028700"/>
            <a:ext cx="4645285" cy="4476365"/>
          </a:xfrm>
          <a:prstGeom prst="rect">
            <a:avLst/>
          </a:prstGeom>
        </p:spPr>
      </p:pic>
      <p:grpSp>
        <p:nvGrpSpPr>
          <p:cNvPr id="6" name="Group 6"/>
          <p:cNvGrpSpPr>
            <a:grpSpLocks noChangeAspect="1"/>
          </p:cNvGrpSpPr>
          <p:nvPr/>
        </p:nvGrpSpPr>
        <p:grpSpPr>
          <a:xfrm>
            <a:off x="13035116" y="1409353"/>
            <a:ext cx="3803084" cy="3715059"/>
            <a:chOff x="0" y="0"/>
            <a:chExt cx="4828540" cy="4716780"/>
          </a:xfrm>
        </p:grpSpPr>
        <p:sp>
          <p:nvSpPr>
            <p:cNvPr id="7" name="Freeform 7"/>
            <p:cNvSpPr/>
            <p:nvPr/>
          </p:nvSpPr>
          <p:spPr>
            <a:xfrm>
              <a:off x="0" y="-7620"/>
              <a:ext cx="4833620" cy="4726940"/>
            </a:xfrm>
            <a:custGeom>
              <a:avLst/>
              <a:gdLst/>
              <a:ahLst/>
              <a:cxnLst/>
              <a:rect l="l" t="t" r="r" b="b"/>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blipFill>
              <a:blip r:embed="rId7"/>
              <a:stretch>
                <a:fillRect l="-5858" r="-90554"/>
              </a:stretch>
            </a:blipFill>
          </p:spPr>
        </p:sp>
      </p:grpSp>
      <p:pic>
        <p:nvPicPr>
          <p:cNvPr id="14"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40702" y="6770972"/>
            <a:ext cx="1575996" cy="1538745"/>
          </a:xfrm>
          <a:prstGeom prst="rect">
            <a:avLst/>
          </a:prstGeom>
        </p:spPr>
      </p:pic>
      <p:pic>
        <p:nvPicPr>
          <p:cNvPr id="15" name="Picture 15"/>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060325">
            <a:off x="-651376" y="9484853"/>
            <a:ext cx="4221827" cy="1604294"/>
          </a:xfrm>
          <a:prstGeom prst="rect">
            <a:avLst/>
          </a:prstGeom>
        </p:spPr>
      </p:pic>
      <p:sp>
        <p:nvSpPr>
          <p:cNvPr id="16" name="TextBox 16"/>
          <p:cNvSpPr txBox="1"/>
          <p:nvPr/>
        </p:nvSpPr>
        <p:spPr>
          <a:xfrm>
            <a:off x="1601083" y="3543300"/>
            <a:ext cx="5371285" cy="131414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t">
            <a:spAutoFit/>
          </a:bodyPr>
          <a:lstStyle/>
          <a:p>
            <a:pPr>
              <a:lnSpc>
                <a:spcPts val="10000"/>
              </a:lnSpc>
            </a:pPr>
            <a:r>
              <a:rPr lang="vi-VN" sz="9600">
                <a:latin typeface="+mj-lt"/>
              </a:rPr>
              <a:t>Ví dụ</a:t>
            </a:r>
            <a:endParaRPr lang="en-US" sz="10000">
              <a:solidFill>
                <a:srgbClr val="333034"/>
              </a:solidFill>
              <a:latin typeface="+mj-lt"/>
            </a:endParaRPr>
          </a:p>
        </p:txBody>
      </p:sp>
      <p:sp>
        <p:nvSpPr>
          <p:cNvPr id="19" name="Rectangle 18"/>
          <p:cNvSpPr/>
          <p:nvPr/>
        </p:nvSpPr>
        <p:spPr>
          <a:xfrm>
            <a:off x="7091438" y="6172124"/>
            <a:ext cx="4948162" cy="3170099"/>
          </a:xfrm>
          <a:prstGeom prst="rect">
            <a:avLst/>
          </a:prstGeom>
        </p:spPr>
        <p:txBody>
          <a:bodyPr wrap="square">
            <a:spAutoFit/>
          </a:bodyPr>
          <a:lstStyle/>
          <a:p>
            <a:pPr algn="just"/>
            <a:r>
              <a:rPr lang="vi-VN" sz="4000">
                <a:solidFill>
                  <a:srgbClr val="000000"/>
                </a:solidFill>
                <a:latin typeface="+mj-lt"/>
                <a:ea typeface="Calibri" panose="020F0502020204030204" pitchFamily="34" charset="0"/>
              </a:rPr>
              <a:t>Các Vb ở bài 5 đều nêu vấn đề về lòng yêu Tổ quốc và các biểu hiện khác nhau của lòng yêu Tổ quốc.</a:t>
            </a:r>
            <a:endParaRPr lang="en-GB" sz="4000">
              <a:latin typeface="+mj-lt"/>
            </a:endParaRPr>
          </a:p>
        </p:txBody>
      </p:sp>
      <p:sp>
        <p:nvSpPr>
          <p:cNvPr id="20" name="Rectangle 19"/>
          <p:cNvSpPr/>
          <p:nvPr/>
        </p:nvSpPr>
        <p:spPr>
          <a:xfrm>
            <a:off x="12725400" y="5973957"/>
            <a:ext cx="5181599" cy="3785652"/>
          </a:xfrm>
          <a:prstGeom prst="rect">
            <a:avLst/>
          </a:prstGeom>
        </p:spPr>
        <p:txBody>
          <a:bodyPr wrap="square">
            <a:spAutoFit/>
          </a:bodyPr>
          <a:lstStyle/>
          <a:p>
            <a:pPr algn="just"/>
            <a:r>
              <a:rPr lang="vi-VN" sz="4000">
                <a:solidFill>
                  <a:srgbClr val="000000"/>
                </a:solidFill>
                <a:latin typeface="+mj-lt"/>
                <a:ea typeface="Calibri" panose="020F0502020204030204" pitchFamily="34" charset="0"/>
              </a:rPr>
              <a:t>VB Từ truyện ngắn “</a:t>
            </a:r>
            <a:r>
              <a:rPr lang="vi-VN" sz="4000" i="1">
                <a:solidFill>
                  <a:srgbClr val="000000"/>
                </a:solidFill>
                <a:latin typeface="+mj-lt"/>
                <a:ea typeface="Calibri" panose="020F0502020204030204" pitchFamily="34" charset="0"/>
              </a:rPr>
              <a:t>Gió lạnh đầu mùa</a:t>
            </a:r>
            <a:r>
              <a:rPr lang="vi-VN" sz="4000">
                <a:solidFill>
                  <a:srgbClr val="000000"/>
                </a:solidFill>
                <a:latin typeface="+mj-lt"/>
                <a:ea typeface="Calibri" panose="020F0502020204030204" pitchFamily="34" charset="0"/>
              </a:rPr>
              <a:t>” (Thạch Lam), em hãy phát biểu suy nghĩ về vai trò của tình yêu thương trong cuộc sống.</a:t>
            </a:r>
            <a:endParaRPr lang="en-GB" sz="400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500"/>
                                        <p:tgtEl>
                                          <p:spTgt spid="6"/>
                                        </p:tgtEl>
                                      </p:cBhvr>
                                    </p:animEffect>
                                  </p:childTnLst>
                                </p:cTn>
                              </p:par>
                              <p:par>
                                <p:cTn id="32" presetID="16" presetClass="entr" presetSubtype="21"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arn(inVertical)">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TotalTime>
  <Words>2469</Words>
  <Application>Microsoft Office PowerPoint</Application>
  <PresentationFormat>Custom</PresentationFormat>
  <Paragraphs>215</Paragraphs>
  <Slides>36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KG Primary Penmanship</vt:lpstr>
      <vt:lpstr>MS Mincho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Orange Blue and Green Handwritten Book Report Education Presentation</dc:title>
  <cp:lastModifiedBy>asus PC</cp:lastModifiedBy>
  <cp:revision>100</cp:revision>
  <dcterms:created xsi:type="dcterms:W3CDTF">2006-08-16T00:00:00Z</dcterms:created>
  <dcterms:modified xsi:type="dcterms:W3CDTF">2023-09-08T04:28:44Z</dcterms:modified>
  <dc:identifier>DAEvHPIVIVw</dc:identifier>
</cp:coreProperties>
</file>