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8" r:id="rId2"/>
    <p:sldId id="256" r:id="rId3"/>
    <p:sldId id="279" r:id="rId4"/>
    <p:sldId id="293" r:id="rId5"/>
    <p:sldId id="292" r:id="rId6"/>
    <p:sldId id="315" r:id="rId7"/>
    <p:sldId id="316" r:id="rId8"/>
    <p:sldId id="277" r:id="rId9"/>
    <p:sldId id="312" r:id="rId10"/>
    <p:sldId id="313" r:id="rId11"/>
  </p:sldIdLst>
  <p:sldSz cx="12192000" cy="6858000"/>
  <p:notesSz cx="6735763" cy="9869488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43"/>
    <a:srgbClr val="CA520A"/>
    <a:srgbClr val="07443C"/>
    <a:srgbClr val="02438C"/>
    <a:srgbClr val="308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9" autoAdjust="0"/>
    <p:restoredTop sz="94629"/>
  </p:normalViewPr>
  <p:slideViewPr>
    <p:cSldViewPr snapToGrid="0">
      <p:cViewPr varScale="1">
        <p:scale>
          <a:sx n="83" d="100"/>
          <a:sy n="83" d="100"/>
        </p:scale>
        <p:origin x="-73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838AB-85A9-440F-BF0F-A3A1EC1DA239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E78E2-18C1-4EEB-BA27-78770F185C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5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86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514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068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053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027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868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1678-F871-4BA5-BC3E-7CD7D2CF1E8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58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1678-F871-4BA5-BC3E-7CD7D2CF1E8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17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68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7458" y="265370"/>
            <a:ext cx="10515600" cy="63240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C721-00F0-49A5-8986-DFDB39C600B4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5C5-05D3-4171-9F3F-370131363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3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7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58" r:id="rId4"/>
    <p:sldLayoutId id="2147483659" r:id="rId5"/>
    <p:sldLayoutId id="2147483660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ngwuppt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91E2F301-64C4-4CDE-B909-B4A9737784F3}"/>
              </a:ext>
            </a:extLst>
          </p:cNvPr>
          <p:cNvSpPr txBox="1"/>
          <p:nvPr/>
        </p:nvSpPr>
        <p:spPr>
          <a:xfrm>
            <a:off x="4370105" y="2551837"/>
            <a:ext cx="3765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865B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</a:t>
            </a:r>
            <a:r>
              <a:rPr lang="en-US" altLang="zh-CN" sz="4000" dirty="0">
                <a:solidFill>
                  <a:srgbClr val="865B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865B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đọc</a:t>
            </a:r>
            <a:r>
              <a:rPr lang="en-US" altLang="zh-CN" sz="4000" dirty="0">
                <a:solidFill>
                  <a:srgbClr val="865B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865B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altLang="zh-CN" sz="4000" dirty="0">
                <a:solidFill>
                  <a:srgbClr val="865B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865B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lang="en-US" altLang="zh-CN" sz="4000" dirty="0">
                <a:solidFill>
                  <a:srgbClr val="865B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ca </a:t>
            </a:r>
            <a:r>
              <a:rPr lang="en-US" altLang="zh-CN" sz="4000" dirty="0" err="1">
                <a:solidFill>
                  <a:srgbClr val="865B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dao</a:t>
            </a:r>
            <a:r>
              <a:rPr lang="en-US" altLang="zh-CN" sz="4000" dirty="0">
                <a:solidFill>
                  <a:srgbClr val="865B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altLang="zh-CN" sz="4000" dirty="0" err="1">
                <a:solidFill>
                  <a:srgbClr val="865B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dân</a:t>
            </a:r>
            <a:r>
              <a:rPr lang="en-US" altLang="zh-CN" sz="4000" dirty="0">
                <a:solidFill>
                  <a:srgbClr val="865B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ca </a:t>
            </a:r>
            <a:r>
              <a:rPr lang="en-US" altLang="zh-CN" sz="4000" dirty="0" err="1">
                <a:solidFill>
                  <a:srgbClr val="865B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</a:t>
            </a:r>
            <a:r>
              <a:rPr lang="en-US" altLang="zh-CN" sz="4000" dirty="0">
                <a:solidFill>
                  <a:srgbClr val="865B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865B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altLang="zh-CN" sz="4000" dirty="0">
                <a:solidFill>
                  <a:srgbClr val="865B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865B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endParaRPr lang="zh-CN" altLang="en-US" sz="4000" dirty="0">
              <a:solidFill>
                <a:srgbClr val="865B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16B2C8-04D5-CD42-AF5B-53CE9894C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991" y="1655249"/>
            <a:ext cx="5266982" cy="52027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F0CBCDE-6369-9547-81FA-0C87DA768E4F}"/>
              </a:ext>
            </a:extLst>
          </p:cNvPr>
          <p:cNvSpPr/>
          <p:nvPr/>
        </p:nvSpPr>
        <p:spPr>
          <a:xfrm>
            <a:off x="3204894" y="-141058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</a:t>
            </a:r>
          </a:p>
          <a:p>
            <a:pPr lvl="0" algn="ctr">
              <a:defRPr/>
            </a:pP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011621" y="-965856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62614" y="219538"/>
            <a:ext cx="392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IV. VẬN DỤNG</a:t>
            </a:r>
            <a:endParaRPr lang="zh-CN" altLang="en-US" sz="40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60572" y="93316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t="5185" r="9345" b="24550"/>
          <a:stretch>
            <a:fillRect/>
          </a:stretch>
        </p:blipFill>
        <p:spPr>
          <a:xfrm>
            <a:off x="449947" y="2093231"/>
            <a:ext cx="4934738" cy="39477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67937" r="61667" b="10688"/>
          <a:stretch>
            <a:fillRect/>
          </a:stretch>
        </p:blipFill>
        <p:spPr>
          <a:xfrm>
            <a:off x="1089953" y="4343400"/>
            <a:ext cx="2059651" cy="75371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384685" y="1667647"/>
            <a:ext cx="6312252" cy="892552"/>
            <a:chOff x="5805282" y="1775536"/>
            <a:chExt cx="6312252" cy="892552"/>
          </a:xfrm>
        </p:grpSpPr>
        <p:sp>
          <p:nvSpPr>
            <p:cNvPr id="4" name="椭圆 3"/>
            <p:cNvSpPr/>
            <p:nvPr/>
          </p:nvSpPr>
          <p:spPr>
            <a:xfrm>
              <a:off x="5805282" y="1775536"/>
              <a:ext cx="837035" cy="83703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747249" y="1775536"/>
              <a:ext cx="5370285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ý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dao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x-none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384685" y="2851379"/>
            <a:ext cx="6371094" cy="944318"/>
            <a:chOff x="5805282" y="1775536"/>
            <a:chExt cx="6371094" cy="944318"/>
          </a:xfrm>
        </p:grpSpPr>
        <p:sp>
          <p:nvSpPr>
            <p:cNvPr id="23" name="椭圆 22"/>
            <p:cNvSpPr/>
            <p:nvPr/>
          </p:nvSpPr>
          <p:spPr>
            <a:xfrm>
              <a:off x="5805282" y="1775536"/>
              <a:ext cx="837035" cy="837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806091" y="1827302"/>
              <a:ext cx="5370285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nl-NL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nl-NL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nl-NL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hai </a:t>
              </a:r>
              <a:r>
                <a:rPr lang="nl-NL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nl-NL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nl-NL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nl-NL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nl-NL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nl-NL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nắm</a:t>
              </a:r>
              <a:r>
                <a:rPr lang="nl-NL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nl-NL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nl-NL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kiểu</a:t>
              </a:r>
              <a:r>
                <a:rPr lang="nl-NL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nl-NL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nl-NL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nl-NL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nl-NL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x-none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384685" y="4138643"/>
            <a:ext cx="6549089" cy="937836"/>
            <a:chOff x="5805282" y="1923425"/>
            <a:chExt cx="6549089" cy="937836"/>
          </a:xfrm>
        </p:grpSpPr>
        <p:sp>
          <p:nvSpPr>
            <p:cNvPr id="26" name="椭圆 25"/>
            <p:cNvSpPr/>
            <p:nvPr/>
          </p:nvSpPr>
          <p:spPr>
            <a:xfrm>
              <a:off x="5805282" y="1923425"/>
              <a:ext cx="837035" cy="8370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03</a:t>
              </a:r>
              <a:endPara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720823" y="1968709"/>
              <a:ext cx="5633548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Chuẩn bị trước bài “</a:t>
              </a:r>
              <a:r>
                <a:rPr lang="nl-NL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nl-NL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nl-NL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nl-NL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nl-NL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nl-NL" sz="2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nl-NL" sz="2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2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vi-VN" sz="2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dấu chấm phẩy</a:t>
              </a:r>
              <a:r>
                <a:rPr lang="nl-NL" sz="2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x-none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9850CAF-51E2-914D-B674-86F76F38A86C}"/>
              </a:ext>
            </a:extLst>
          </p:cNvPr>
          <p:cNvSpPr/>
          <p:nvPr/>
        </p:nvSpPr>
        <p:spPr>
          <a:xfrm>
            <a:off x="1392552" y="3195987"/>
            <a:ext cx="3514103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tự học:</a:t>
            </a:r>
            <a:endParaRPr lang="x-none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2"/>
          <p:cNvSpPr txBox="1">
            <a:spLocks noChangeArrowheads="1"/>
          </p:cNvSpPr>
          <p:nvPr/>
        </p:nvSpPr>
        <p:spPr bwMode="auto">
          <a:xfrm>
            <a:off x="2295967" y="869405"/>
            <a:ext cx="7938279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vi-VN" sz="6500" b="1" dirty="0">
                <a:solidFill>
                  <a:srgbClr val="005F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CỦA MỘT BÀI CA DAO</a:t>
            </a:r>
            <a:endParaRPr lang="x-none" sz="6500" dirty="0">
              <a:solidFill>
                <a:srgbClr val="005F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(Hoàng Tiến Tựu)</a:t>
            </a:r>
            <a:endParaRPr lang="x-non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9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760435" y="3973323"/>
            <a:ext cx="2520292" cy="788783"/>
            <a:chOff x="3487342" y="3704037"/>
            <a:chExt cx="1890711" cy="591741"/>
          </a:xfrm>
        </p:grpSpPr>
        <p:cxnSp>
          <p:nvCxnSpPr>
            <p:cNvPr id="10" name="Straight Connector 65"/>
            <p:cNvCxnSpPr/>
            <p:nvPr/>
          </p:nvCxnSpPr>
          <p:spPr>
            <a:xfrm>
              <a:off x="3487342" y="4013597"/>
              <a:ext cx="135016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31"/>
            <p:cNvSpPr/>
            <p:nvPr/>
          </p:nvSpPr>
          <p:spPr bwMode="auto">
            <a:xfrm>
              <a:off x="4786312" y="3704037"/>
              <a:ext cx="591741" cy="591741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600"/>
            </a:p>
          </p:txBody>
        </p:sp>
        <p:grpSp>
          <p:nvGrpSpPr>
            <p:cNvPr id="12" name="Group 42"/>
            <p:cNvGrpSpPr/>
            <p:nvPr/>
          </p:nvGrpSpPr>
          <p:grpSpPr>
            <a:xfrm>
              <a:off x="4917922" y="3874428"/>
              <a:ext cx="324274" cy="247844"/>
              <a:chOff x="5516563" y="84138"/>
              <a:chExt cx="1414463" cy="1081087"/>
            </a:xfrm>
            <a:solidFill>
              <a:schemeClr val="bg1"/>
            </a:solidFill>
          </p:grpSpPr>
          <p:sp>
            <p:nvSpPr>
              <p:cNvPr id="13" name="Freeform 13"/>
              <p:cNvSpPr>
                <a:spLocks noEditPoints="1"/>
              </p:cNvSpPr>
              <p:nvPr/>
            </p:nvSpPr>
            <p:spPr bwMode="auto">
              <a:xfrm>
                <a:off x="5688013" y="249238"/>
                <a:ext cx="896938" cy="698500"/>
              </a:xfrm>
              <a:custGeom>
                <a:avLst/>
                <a:gdLst>
                  <a:gd name="T0" fmla="*/ 214 w 239"/>
                  <a:gd name="T1" fmla="*/ 9 h 186"/>
                  <a:gd name="T2" fmla="*/ 120 w 239"/>
                  <a:gd name="T3" fmla="*/ 0 h 186"/>
                  <a:gd name="T4" fmla="*/ 26 w 239"/>
                  <a:gd name="T5" fmla="*/ 9 h 186"/>
                  <a:gd name="T6" fmla="*/ 17 w 239"/>
                  <a:gd name="T7" fmla="*/ 17 h 186"/>
                  <a:gd name="T8" fmla="*/ 17 w 239"/>
                  <a:gd name="T9" fmla="*/ 169 h 186"/>
                  <a:gd name="T10" fmla="*/ 26 w 239"/>
                  <a:gd name="T11" fmla="*/ 177 h 186"/>
                  <a:gd name="T12" fmla="*/ 120 w 239"/>
                  <a:gd name="T13" fmla="*/ 186 h 186"/>
                  <a:gd name="T14" fmla="*/ 214 w 239"/>
                  <a:gd name="T15" fmla="*/ 177 h 186"/>
                  <a:gd name="T16" fmla="*/ 222 w 239"/>
                  <a:gd name="T17" fmla="*/ 169 h 186"/>
                  <a:gd name="T18" fmla="*/ 222 w 239"/>
                  <a:gd name="T19" fmla="*/ 17 h 186"/>
                  <a:gd name="T20" fmla="*/ 214 w 239"/>
                  <a:gd name="T21" fmla="*/ 9 h 186"/>
                  <a:gd name="T22" fmla="*/ 211 w 239"/>
                  <a:gd name="T23" fmla="*/ 165 h 186"/>
                  <a:gd name="T24" fmla="*/ 28 w 239"/>
                  <a:gd name="T25" fmla="*/ 165 h 186"/>
                  <a:gd name="T26" fmla="*/ 28 w 239"/>
                  <a:gd name="T27" fmla="*/ 21 h 186"/>
                  <a:gd name="T28" fmla="*/ 211 w 239"/>
                  <a:gd name="T29" fmla="*/ 21 h 186"/>
                  <a:gd name="T30" fmla="*/ 211 w 239"/>
                  <a:gd name="T31" fmla="*/ 16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9" h="186">
                    <a:moveTo>
                      <a:pt x="214" y="9"/>
                    </a:moveTo>
                    <a:cubicBezTo>
                      <a:pt x="182" y="3"/>
                      <a:pt x="151" y="0"/>
                      <a:pt x="120" y="0"/>
                    </a:cubicBezTo>
                    <a:cubicBezTo>
                      <a:pt x="88" y="0"/>
                      <a:pt x="57" y="3"/>
                      <a:pt x="26" y="9"/>
                    </a:cubicBezTo>
                    <a:cubicBezTo>
                      <a:pt x="22" y="10"/>
                      <a:pt x="18" y="13"/>
                      <a:pt x="17" y="17"/>
                    </a:cubicBezTo>
                    <a:cubicBezTo>
                      <a:pt x="0" y="67"/>
                      <a:pt x="0" y="118"/>
                      <a:pt x="17" y="169"/>
                    </a:cubicBezTo>
                    <a:cubicBezTo>
                      <a:pt x="18" y="173"/>
                      <a:pt x="22" y="176"/>
                      <a:pt x="26" y="177"/>
                    </a:cubicBezTo>
                    <a:cubicBezTo>
                      <a:pt x="57" y="183"/>
                      <a:pt x="88" y="186"/>
                      <a:pt x="120" y="186"/>
                    </a:cubicBezTo>
                    <a:cubicBezTo>
                      <a:pt x="151" y="186"/>
                      <a:pt x="182" y="183"/>
                      <a:pt x="214" y="177"/>
                    </a:cubicBezTo>
                    <a:cubicBezTo>
                      <a:pt x="218" y="176"/>
                      <a:pt x="221" y="173"/>
                      <a:pt x="222" y="169"/>
                    </a:cubicBezTo>
                    <a:cubicBezTo>
                      <a:pt x="239" y="118"/>
                      <a:pt x="239" y="67"/>
                      <a:pt x="222" y="17"/>
                    </a:cubicBezTo>
                    <a:cubicBezTo>
                      <a:pt x="221" y="13"/>
                      <a:pt x="218" y="10"/>
                      <a:pt x="214" y="9"/>
                    </a:cubicBezTo>
                    <a:close/>
                    <a:moveTo>
                      <a:pt x="211" y="165"/>
                    </a:moveTo>
                    <a:cubicBezTo>
                      <a:pt x="150" y="178"/>
                      <a:pt x="89" y="178"/>
                      <a:pt x="28" y="165"/>
                    </a:cubicBezTo>
                    <a:cubicBezTo>
                      <a:pt x="12" y="117"/>
                      <a:pt x="12" y="69"/>
                      <a:pt x="28" y="21"/>
                    </a:cubicBezTo>
                    <a:cubicBezTo>
                      <a:pt x="89" y="8"/>
                      <a:pt x="150" y="8"/>
                      <a:pt x="211" y="21"/>
                    </a:cubicBezTo>
                    <a:cubicBezTo>
                      <a:pt x="227" y="69"/>
                      <a:pt x="227" y="117"/>
                      <a:pt x="211" y="1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14" name="Freeform 14"/>
              <p:cNvSpPr>
                <a:spLocks noEditPoints="1"/>
              </p:cNvSpPr>
              <p:nvPr/>
            </p:nvSpPr>
            <p:spPr bwMode="auto">
              <a:xfrm>
                <a:off x="5516563" y="84138"/>
                <a:ext cx="1414463" cy="1081087"/>
              </a:xfrm>
              <a:custGeom>
                <a:avLst/>
                <a:gdLst>
                  <a:gd name="T0" fmla="*/ 359 w 377"/>
                  <a:gd name="T1" fmla="*/ 27 h 288"/>
                  <a:gd name="T2" fmla="*/ 340 w 377"/>
                  <a:gd name="T3" fmla="*/ 9 h 288"/>
                  <a:gd name="T4" fmla="*/ 189 w 377"/>
                  <a:gd name="T5" fmla="*/ 0 h 288"/>
                  <a:gd name="T6" fmla="*/ 37 w 377"/>
                  <a:gd name="T7" fmla="*/ 9 h 288"/>
                  <a:gd name="T8" fmla="*/ 18 w 377"/>
                  <a:gd name="T9" fmla="*/ 27 h 288"/>
                  <a:gd name="T10" fmla="*/ 18 w 377"/>
                  <a:gd name="T11" fmla="*/ 250 h 288"/>
                  <a:gd name="T12" fmla="*/ 37 w 377"/>
                  <a:gd name="T13" fmla="*/ 267 h 288"/>
                  <a:gd name="T14" fmla="*/ 110 w 377"/>
                  <a:gd name="T15" fmla="*/ 274 h 288"/>
                  <a:gd name="T16" fmla="*/ 108 w 377"/>
                  <a:gd name="T17" fmla="*/ 276 h 288"/>
                  <a:gd name="T18" fmla="*/ 189 w 377"/>
                  <a:gd name="T19" fmla="*/ 288 h 288"/>
                  <a:gd name="T20" fmla="*/ 269 w 377"/>
                  <a:gd name="T21" fmla="*/ 276 h 288"/>
                  <a:gd name="T22" fmla="*/ 267 w 377"/>
                  <a:gd name="T23" fmla="*/ 274 h 288"/>
                  <a:gd name="T24" fmla="*/ 340 w 377"/>
                  <a:gd name="T25" fmla="*/ 267 h 288"/>
                  <a:gd name="T26" fmla="*/ 359 w 377"/>
                  <a:gd name="T27" fmla="*/ 250 h 288"/>
                  <a:gd name="T28" fmla="*/ 359 w 377"/>
                  <a:gd name="T29" fmla="*/ 27 h 288"/>
                  <a:gd name="T30" fmla="*/ 337 w 377"/>
                  <a:gd name="T31" fmla="*/ 244 h 288"/>
                  <a:gd name="T32" fmla="*/ 40 w 377"/>
                  <a:gd name="T33" fmla="*/ 244 h 288"/>
                  <a:gd name="T34" fmla="*/ 40 w 377"/>
                  <a:gd name="T35" fmla="*/ 32 h 288"/>
                  <a:gd name="T36" fmla="*/ 337 w 377"/>
                  <a:gd name="T37" fmla="*/ 32 h 288"/>
                  <a:gd name="T38" fmla="*/ 337 w 377"/>
                  <a:gd name="T39" fmla="*/ 244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7" h="288">
                    <a:moveTo>
                      <a:pt x="359" y="27"/>
                    </a:moveTo>
                    <a:cubicBezTo>
                      <a:pt x="357" y="17"/>
                      <a:pt x="349" y="10"/>
                      <a:pt x="340" y="9"/>
                    </a:cubicBezTo>
                    <a:cubicBezTo>
                      <a:pt x="290" y="3"/>
                      <a:pt x="239" y="0"/>
                      <a:pt x="189" y="0"/>
                    </a:cubicBezTo>
                    <a:cubicBezTo>
                      <a:pt x="138" y="0"/>
                      <a:pt x="87" y="3"/>
                      <a:pt x="37" y="9"/>
                    </a:cubicBezTo>
                    <a:cubicBezTo>
                      <a:pt x="28" y="10"/>
                      <a:pt x="20" y="17"/>
                      <a:pt x="18" y="27"/>
                    </a:cubicBezTo>
                    <a:cubicBezTo>
                      <a:pt x="0" y="101"/>
                      <a:pt x="0" y="176"/>
                      <a:pt x="18" y="250"/>
                    </a:cubicBezTo>
                    <a:cubicBezTo>
                      <a:pt x="20" y="259"/>
                      <a:pt x="28" y="266"/>
                      <a:pt x="37" y="267"/>
                    </a:cubicBezTo>
                    <a:cubicBezTo>
                      <a:pt x="61" y="270"/>
                      <a:pt x="86" y="272"/>
                      <a:pt x="110" y="274"/>
                    </a:cubicBezTo>
                    <a:cubicBezTo>
                      <a:pt x="109" y="275"/>
                      <a:pt x="108" y="275"/>
                      <a:pt x="108" y="276"/>
                    </a:cubicBezTo>
                    <a:cubicBezTo>
                      <a:pt x="108" y="283"/>
                      <a:pt x="144" y="288"/>
                      <a:pt x="189" y="288"/>
                    </a:cubicBezTo>
                    <a:cubicBezTo>
                      <a:pt x="233" y="288"/>
                      <a:pt x="269" y="283"/>
                      <a:pt x="269" y="276"/>
                    </a:cubicBezTo>
                    <a:cubicBezTo>
                      <a:pt x="269" y="275"/>
                      <a:pt x="268" y="275"/>
                      <a:pt x="267" y="274"/>
                    </a:cubicBezTo>
                    <a:cubicBezTo>
                      <a:pt x="291" y="272"/>
                      <a:pt x="316" y="270"/>
                      <a:pt x="340" y="267"/>
                    </a:cubicBezTo>
                    <a:cubicBezTo>
                      <a:pt x="349" y="266"/>
                      <a:pt x="357" y="259"/>
                      <a:pt x="359" y="250"/>
                    </a:cubicBezTo>
                    <a:cubicBezTo>
                      <a:pt x="377" y="176"/>
                      <a:pt x="377" y="101"/>
                      <a:pt x="359" y="27"/>
                    </a:cubicBezTo>
                    <a:close/>
                    <a:moveTo>
                      <a:pt x="337" y="244"/>
                    </a:moveTo>
                    <a:cubicBezTo>
                      <a:pt x="238" y="256"/>
                      <a:pt x="139" y="256"/>
                      <a:pt x="40" y="244"/>
                    </a:cubicBezTo>
                    <a:cubicBezTo>
                      <a:pt x="23" y="174"/>
                      <a:pt x="23" y="103"/>
                      <a:pt x="40" y="32"/>
                    </a:cubicBezTo>
                    <a:cubicBezTo>
                      <a:pt x="139" y="20"/>
                      <a:pt x="238" y="20"/>
                      <a:pt x="337" y="32"/>
                    </a:cubicBezTo>
                    <a:cubicBezTo>
                      <a:pt x="354" y="103"/>
                      <a:pt x="354" y="174"/>
                      <a:pt x="337" y="2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15" name="Freeform 15"/>
              <p:cNvSpPr>
                <a:spLocks noEditPoints="1"/>
              </p:cNvSpPr>
              <p:nvPr/>
            </p:nvSpPr>
            <p:spPr bwMode="auto">
              <a:xfrm>
                <a:off x="6611938" y="301625"/>
                <a:ext cx="131763" cy="128587"/>
              </a:xfrm>
              <a:custGeom>
                <a:avLst/>
                <a:gdLst>
                  <a:gd name="T0" fmla="*/ 17 w 35"/>
                  <a:gd name="T1" fmla="*/ 34 h 34"/>
                  <a:gd name="T2" fmla="*/ 35 w 35"/>
                  <a:gd name="T3" fmla="*/ 17 h 34"/>
                  <a:gd name="T4" fmla="*/ 17 w 35"/>
                  <a:gd name="T5" fmla="*/ 0 h 34"/>
                  <a:gd name="T6" fmla="*/ 0 w 35"/>
                  <a:gd name="T7" fmla="*/ 17 h 34"/>
                  <a:gd name="T8" fmla="*/ 17 w 35"/>
                  <a:gd name="T9" fmla="*/ 34 h 34"/>
                  <a:gd name="T10" fmla="*/ 17 w 35"/>
                  <a:gd name="T11" fmla="*/ 11 h 34"/>
                  <a:gd name="T12" fmla="*/ 23 w 35"/>
                  <a:gd name="T13" fmla="*/ 17 h 34"/>
                  <a:gd name="T14" fmla="*/ 17 w 35"/>
                  <a:gd name="T15" fmla="*/ 23 h 34"/>
                  <a:gd name="T16" fmla="*/ 12 w 35"/>
                  <a:gd name="T17" fmla="*/ 17 h 34"/>
                  <a:gd name="T18" fmla="*/ 17 w 35"/>
                  <a:gd name="T19" fmla="*/ 1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4">
                    <a:moveTo>
                      <a:pt x="17" y="34"/>
                    </a:moveTo>
                    <a:cubicBezTo>
                      <a:pt x="27" y="34"/>
                      <a:pt x="35" y="26"/>
                      <a:pt x="35" y="17"/>
                    </a:cubicBezTo>
                    <a:cubicBezTo>
                      <a:pt x="35" y="7"/>
                      <a:pt x="27" y="0"/>
                      <a:pt x="17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  <a:moveTo>
                      <a:pt x="17" y="11"/>
                    </a:moveTo>
                    <a:cubicBezTo>
                      <a:pt x="21" y="11"/>
                      <a:pt x="23" y="14"/>
                      <a:pt x="23" y="17"/>
                    </a:cubicBezTo>
                    <a:cubicBezTo>
                      <a:pt x="23" y="20"/>
                      <a:pt x="21" y="23"/>
                      <a:pt x="17" y="23"/>
                    </a:cubicBezTo>
                    <a:cubicBezTo>
                      <a:pt x="14" y="23"/>
                      <a:pt x="12" y="20"/>
                      <a:pt x="12" y="17"/>
                    </a:cubicBezTo>
                    <a:cubicBezTo>
                      <a:pt x="12" y="14"/>
                      <a:pt x="14" y="11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6570663" y="860425"/>
                <a:ext cx="173038" cy="46037"/>
              </a:xfrm>
              <a:custGeom>
                <a:avLst/>
                <a:gdLst>
                  <a:gd name="T0" fmla="*/ 40 w 46"/>
                  <a:gd name="T1" fmla="*/ 0 h 12"/>
                  <a:gd name="T2" fmla="*/ 5 w 46"/>
                  <a:gd name="T3" fmla="*/ 0 h 12"/>
                  <a:gd name="T4" fmla="*/ 0 w 46"/>
                  <a:gd name="T5" fmla="*/ 6 h 12"/>
                  <a:gd name="T6" fmla="*/ 5 w 46"/>
                  <a:gd name="T7" fmla="*/ 12 h 12"/>
                  <a:gd name="T8" fmla="*/ 40 w 46"/>
                  <a:gd name="T9" fmla="*/ 12 h 12"/>
                  <a:gd name="T10" fmla="*/ 46 w 46"/>
                  <a:gd name="T11" fmla="*/ 6 h 12"/>
                  <a:gd name="T12" fmla="*/ 40 w 4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">
                    <a:moveTo>
                      <a:pt x="4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5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3" y="12"/>
                      <a:pt x="46" y="9"/>
                      <a:pt x="46" y="6"/>
                    </a:cubicBezTo>
                    <a:cubicBezTo>
                      <a:pt x="46" y="3"/>
                      <a:pt x="43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6611938" y="733425"/>
                <a:ext cx="173038" cy="41275"/>
              </a:xfrm>
              <a:custGeom>
                <a:avLst/>
                <a:gdLst>
                  <a:gd name="T0" fmla="*/ 40 w 46"/>
                  <a:gd name="T1" fmla="*/ 0 h 11"/>
                  <a:gd name="T2" fmla="*/ 6 w 46"/>
                  <a:gd name="T3" fmla="*/ 0 h 11"/>
                  <a:gd name="T4" fmla="*/ 0 w 46"/>
                  <a:gd name="T5" fmla="*/ 5 h 11"/>
                  <a:gd name="T6" fmla="*/ 6 w 46"/>
                  <a:gd name="T7" fmla="*/ 11 h 11"/>
                  <a:gd name="T8" fmla="*/ 40 w 46"/>
                  <a:gd name="T9" fmla="*/ 11 h 11"/>
                  <a:gd name="T10" fmla="*/ 46 w 46"/>
                  <a:gd name="T11" fmla="*/ 5 h 11"/>
                  <a:gd name="T12" fmla="*/ 40 w 4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1">
                    <a:moveTo>
                      <a:pt x="4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4" y="11"/>
                      <a:pt x="46" y="9"/>
                      <a:pt x="46" y="5"/>
                    </a:cubicBezTo>
                    <a:cubicBezTo>
                      <a:pt x="46" y="2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6611938" y="601663"/>
                <a:ext cx="173038" cy="46037"/>
              </a:xfrm>
              <a:custGeom>
                <a:avLst/>
                <a:gdLst>
                  <a:gd name="T0" fmla="*/ 40 w 46"/>
                  <a:gd name="T1" fmla="*/ 0 h 12"/>
                  <a:gd name="T2" fmla="*/ 6 w 46"/>
                  <a:gd name="T3" fmla="*/ 0 h 12"/>
                  <a:gd name="T4" fmla="*/ 0 w 46"/>
                  <a:gd name="T5" fmla="*/ 6 h 12"/>
                  <a:gd name="T6" fmla="*/ 6 w 46"/>
                  <a:gd name="T7" fmla="*/ 12 h 12"/>
                  <a:gd name="T8" fmla="*/ 40 w 46"/>
                  <a:gd name="T9" fmla="*/ 12 h 12"/>
                  <a:gd name="T10" fmla="*/ 46 w 46"/>
                  <a:gd name="T11" fmla="*/ 6 h 12"/>
                  <a:gd name="T12" fmla="*/ 40 w 4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">
                    <a:moveTo>
                      <a:pt x="4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4" y="12"/>
                      <a:pt x="46" y="9"/>
                      <a:pt x="46" y="6"/>
                    </a:cubicBezTo>
                    <a:cubicBezTo>
                      <a:pt x="46" y="3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5880100" y="422275"/>
                <a:ext cx="258763" cy="179387"/>
              </a:xfrm>
              <a:custGeom>
                <a:avLst/>
                <a:gdLst>
                  <a:gd name="T0" fmla="*/ 63 w 69"/>
                  <a:gd name="T1" fmla="*/ 0 h 48"/>
                  <a:gd name="T2" fmla="*/ 10 w 69"/>
                  <a:gd name="T3" fmla="*/ 4 h 48"/>
                  <a:gd name="T4" fmla="*/ 3 w 69"/>
                  <a:gd name="T5" fmla="*/ 10 h 48"/>
                  <a:gd name="T6" fmla="*/ 0 w 69"/>
                  <a:gd name="T7" fmla="*/ 42 h 48"/>
                  <a:gd name="T8" fmla="*/ 5 w 69"/>
                  <a:gd name="T9" fmla="*/ 48 h 48"/>
                  <a:gd name="T10" fmla="*/ 11 w 69"/>
                  <a:gd name="T11" fmla="*/ 42 h 48"/>
                  <a:gd name="T12" fmla="*/ 13 w 69"/>
                  <a:gd name="T13" fmla="*/ 21 h 48"/>
                  <a:gd name="T14" fmla="*/ 20 w 69"/>
                  <a:gd name="T15" fmla="*/ 14 h 48"/>
                  <a:gd name="T16" fmla="*/ 63 w 69"/>
                  <a:gd name="T17" fmla="*/ 11 h 48"/>
                  <a:gd name="T18" fmla="*/ 69 w 69"/>
                  <a:gd name="T19" fmla="*/ 5 h 48"/>
                  <a:gd name="T20" fmla="*/ 63 w 69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48">
                    <a:moveTo>
                      <a:pt x="63" y="0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7"/>
                      <a:pt x="3" y="1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6"/>
                      <a:pt x="2" y="48"/>
                      <a:pt x="5" y="48"/>
                    </a:cubicBezTo>
                    <a:cubicBezTo>
                      <a:pt x="8" y="48"/>
                      <a:pt x="11" y="46"/>
                      <a:pt x="11" y="42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17"/>
                      <a:pt x="16" y="15"/>
                      <a:pt x="20" y="14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9" y="9"/>
                      <a:pt x="69" y="5"/>
                    </a:cubicBezTo>
                    <a:cubicBezTo>
                      <a:pt x="69" y="2"/>
                      <a:pt x="66" y="0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5192487" y="2875059"/>
            <a:ext cx="2790103" cy="788783"/>
            <a:chOff x="3960019" y="2880124"/>
            <a:chExt cx="2093122" cy="591741"/>
          </a:xfrm>
        </p:grpSpPr>
        <p:cxnSp>
          <p:nvCxnSpPr>
            <p:cNvPr id="21" name="Straight Connector 64"/>
            <p:cNvCxnSpPr/>
            <p:nvPr/>
          </p:nvCxnSpPr>
          <p:spPr>
            <a:xfrm>
              <a:off x="3960019" y="3177778"/>
              <a:ext cx="1619250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34"/>
            <p:cNvSpPr/>
            <p:nvPr/>
          </p:nvSpPr>
          <p:spPr bwMode="auto">
            <a:xfrm>
              <a:off x="5461401" y="2880124"/>
              <a:ext cx="591740" cy="591741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600"/>
            </a:p>
          </p:txBody>
        </p:sp>
        <p:grpSp>
          <p:nvGrpSpPr>
            <p:cNvPr id="23" name="Group 50"/>
            <p:cNvGrpSpPr/>
            <p:nvPr/>
          </p:nvGrpSpPr>
          <p:grpSpPr>
            <a:xfrm>
              <a:off x="5582489" y="3029057"/>
              <a:ext cx="335556" cy="288970"/>
              <a:chOff x="2727325" y="-39687"/>
              <a:chExt cx="1463675" cy="1260475"/>
            </a:xfrm>
            <a:solidFill>
              <a:schemeClr val="bg1"/>
            </a:solidFill>
          </p:grpSpPr>
          <p:sp>
            <p:nvSpPr>
              <p:cNvPr id="24" name="Freeform 20"/>
              <p:cNvSpPr>
                <a:spLocks noEditPoints="1"/>
              </p:cNvSpPr>
              <p:nvPr/>
            </p:nvSpPr>
            <p:spPr bwMode="auto">
              <a:xfrm>
                <a:off x="2727325" y="-39687"/>
                <a:ext cx="1463675" cy="1260475"/>
              </a:xfrm>
              <a:custGeom>
                <a:avLst/>
                <a:gdLst>
                  <a:gd name="T0" fmla="*/ 347 w 390"/>
                  <a:gd name="T1" fmla="*/ 42 h 336"/>
                  <a:gd name="T2" fmla="*/ 195 w 390"/>
                  <a:gd name="T3" fmla="*/ 38 h 336"/>
                  <a:gd name="T4" fmla="*/ 43 w 390"/>
                  <a:gd name="T5" fmla="*/ 42 h 336"/>
                  <a:gd name="T6" fmla="*/ 43 w 390"/>
                  <a:gd name="T7" fmla="*/ 196 h 336"/>
                  <a:gd name="T8" fmla="*/ 170 w 390"/>
                  <a:gd name="T9" fmla="*/ 322 h 336"/>
                  <a:gd name="T10" fmla="*/ 220 w 390"/>
                  <a:gd name="T11" fmla="*/ 322 h 336"/>
                  <a:gd name="T12" fmla="*/ 347 w 390"/>
                  <a:gd name="T13" fmla="*/ 196 h 336"/>
                  <a:gd name="T14" fmla="*/ 347 w 390"/>
                  <a:gd name="T15" fmla="*/ 42 h 336"/>
                  <a:gd name="T16" fmla="*/ 330 w 390"/>
                  <a:gd name="T17" fmla="*/ 180 h 336"/>
                  <a:gd name="T18" fmla="*/ 203 w 390"/>
                  <a:gd name="T19" fmla="*/ 306 h 336"/>
                  <a:gd name="T20" fmla="*/ 187 w 390"/>
                  <a:gd name="T21" fmla="*/ 306 h 336"/>
                  <a:gd name="T22" fmla="*/ 59 w 390"/>
                  <a:gd name="T23" fmla="*/ 180 h 336"/>
                  <a:gd name="T24" fmla="*/ 59 w 390"/>
                  <a:gd name="T25" fmla="*/ 58 h 336"/>
                  <a:gd name="T26" fmla="*/ 179 w 390"/>
                  <a:gd name="T27" fmla="*/ 55 h 336"/>
                  <a:gd name="T28" fmla="*/ 195 w 390"/>
                  <a:gd name="T29" fmla="*/ 70 h 336"/>
                  <a:gd name="T30" fmla="*/ 210 w 390"/>
                  <a:gd name="T31" fmla="*/ 55 h 336"/>
                  <a:gd name="T32" fmla="*/ 330 w 390"/>
                  <a:gd name="T33" fmla="*/ 58 h 336"/>
                  <a:gd name="T34" fmla="*/ 330 w 390"/>
                  <a:gd name="T35" fmla="*/ 18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0" h="336">
                    <a:moveTo>
                      <a:pt x="347" y="42"/>
                    </a:moveTo>
                    <a:cubicBezTo>
                      <a:pt x="305" y="0"/>
                      <a:pt x="238" y="0"/>
                      <a:pt x="195" y="38"/>
                    </a:cubicBezTo>
                    <a:cubicBezTo>
                      <a:pt x="152" y="0"/>
                      <a:pt x="85" y="0"/>
                      <a:pt x="43" y="42"/>
                    </a:cubicBezTo>
                    <a:cubicBezTo>
                      <a:pt x="0" y="84"/>
                      <a:pt x="0" y="154"/>
                      <a:pt x="43" y="196"/>
                    </a:cubicBezTo>
                    <a:cubicBezTo>
                      <a:pt x="55" y="208"/>
                      <a:pt x="170" y="322"/>
                      <a:pt x="170" y="322"/>
                    </a:cubicBezTo>
                    <a:cubicBezTo>
                      <a:pt x="184" y="336"/>
                      <a:pt x="206" y="336"/>
                      <a:pt x="220" y="322"/>
                    </a:cubicBezTo>
                    <a:cubicBezTo>
                      <a:pt x="220" y="322"/>
                      <a:pt x="345" y="198"/>
                      <a:pt x="347" y="196"/>
                    </a:cubicBezTo>
                    <a:cubicBezTo>
                      <a:pt x="390" y="154"/>
                      <a:pt x="390" y="84"/>
                      <a:pt x="347" y="42"/>
                    </a:cubicBezTo>
                    <a:close/>
                    <a:moveTo>
                      <a:pt x="330" y="180"/>
                    </a:moveTo>
                    <a:cubicBezTo>
                      <a:pt x="203" y="306"/>
                      <a:pt x="203" y="306"/>
                      <a:pt x="203" y="306"/>
                    </a:cubicBezTo>
                    <a:cubicBezTo>
                      <a:pt x="199" y="310"/>
                      <a:pt x="191" y="310"/>
                      <a:pt x="187" y="306"/>
                    </a:cubicBezTo>
                    <a:cubicBezTo>
                      <a:pt x="59" y="180"/>
                      <a:pt x="59" y="180"/>
                      <a:pt x="59" y="180"/>
                    </a:cubicBezTo>
                    <a:cubicBezTo>
                      <a:pt x="25" y="146"/>
                      <a:pt x="25" y="92"/>
                      <a:pt x="59" y="58"/>
                    </a:cubicBezTo>
                    <a:cubicBezTo>
                      <a:pt x="92" y="26"/>
                      <a:pt x="145" y="25"/>
                      <a:pt x="179" y="55"/>
                    </a:cubicBezTo>
                    <a:cubicBezTo>
                      <a:pt x="195" y="70"/>
                      <a:pt x="195" y="70"/>
                      <a:pt x="195" y="70"/>
                    </a:cubicBezTo>
                    <a:cubicBezTo>
                      <a:pt x="210" y="55"/>
                      <a:pt x="210" y="55"/>
                      <a:pt x="210" y="55"/>
                    </a:cubicBezTo>
                    <a:cubicBezTo>
                      <a:pt x="245" y="25"/>
                      <a:pt x="298" y="26"/>
                      <a:pt x="330" y="58"/>
                    </a:cubicBezTo>
                    <a:cubicBezTo>
                      <a:pt x="364" y="92"/>
                      <a:pt x="364" y="146"/>
                      <a:pt x="330" y="1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2982913" y="215900"/>
                <a:ext cx="206375" cy="201612"/>
              </a:xfrm>
              <a:custGeom>
                <a:avLst/>
                <a:gdLst>
                  <a:gd name="T0" fmla="*/ 49 w 55"/>
                  <a:gd name="T1" fmla="*/ 0 h 54"/>
                  <a:gd name="T2" fmla="*/ 49 w 55"/>
                  <a:gd name="T3" fmla="*/ 0 h 54"/>
                  <a:gd name="T4" fmla="*/ 0 w 55"/>
                  <a:gd name="T5" fmla="*/ 48 h 54"/>
                  <a:gd name="T6" fmla="*/ 0 w 55"/>
                  <a:gd name="T7" fmla="*/ 48 h 54"/>
                  <a:gd name="T8" fmla="*/ 6 w 55"/>
                  <a:gd name="T9" fmla="*/ 54 h 54"/>
                  <a:gd name="T10" fmla="*/ 12 w 55"/>
                  <a:gd name="T11" fmla="*/ 48 h 54"/>
                  <a:gd name="T12" fmla="*/ 12 w 55"/>
                  <a:gd name="T13" fmla="*/ 48 h 54"/>
                  <a:gd name="T14" fmla="*/ 49 w 55"/>
                  <a:gd name="T15" fmla="*/ 11 h 54"/>
                  <a:gd name="T16" fmla="*/ 49 w 55"/>
                  <a:gd name="T17" fmla="*/ 11 h 54"/>
                  <a:gd name="T18" fmla="*/ 55 w 55"/>
                  <a:gd name="T19" fmla="*/ 5 h 54"/>
                  <a:gd name="T20" fmla="*/ 49 w 55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54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2"/>
                      <a:pt x="3" y="54"/>
                      <a:pt x="6" y="54"/>
                    </a:cubicBezTo>
                    <a:cubicBezTo>
                      <a:pt x="9" y="54"/>
                      <a:pt x="12" y="52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28"/>
                      <a:pt x="2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2" y="11"/>
                      <a:pt x="55" y="8"/>
                      <a:pt x="55" y="5"/>
                    </a:cubicBezTo>
                    <a:cubicBezTo>
                      <a:pt x="55" y="2"/>
                      <a:pt x="52" y="0"/>
                      <a:pt x="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911577" y="1711720"/>
            <a:ext cx="2237790" cy="788783"/>
            <a:chOff x="2858371" y="2007393"/>
            <a:chExt cx="1678780" cy="591741"/>
          </a:xfrm>
        </p:grpSpPr>
        <p:cxnSp>
          <p:nvCxnSpPr>
            <p:cNvPr id="27" name="Straight Connector 63"/>
            <p:cNvCxnSpPr/>
            <p:nvPr/>
          </p:nvCxnSpPr>
          <p:spPr>
            <a:xfrm>
              <a:off x="2858371" y="2355056"/>
              <a:ext cx="135016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/>
            <p:cNvGrpSpPr/>
            <p:nvPr/>
          </p:nvGrpSpPr>
          <p:grpSpPr>
            <a:xfrm>
              <a:off x="3945410" y="2007393"/>
              <a:ext cx="591741" cy="591741"/>
              <a:chOff x="4648200" y="2007393"/>
              <a:chExt cx="591741" cy="591741"/>
            </a:xfrm>
          </p:grpSpPr>
          <p:sp>
            <p:nvSpPr>
              <p:cNvPr id="29" name="Oval 37"/>
              <p:cNvSpPr/>
              <p:nvPr/>
            </p:nvSpPr>
            <p:spPr bwMode="auto">
              <a:xfrm>
                <a:off x="4648200" y="2007393"/>
                <a:ext cx="591741" cy="591741"/>
              </a:xfrm>
              <a:prstGeom prst="ellipse">
                <a:avLst/>
              </a:prstGeom>
              <a:solidFill>
                <a:schemeClr val="accent2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600"/>
              </a:p>
            </p:txBody>
          </p:sp>
          <p:sp>
            <p:nvSpPr>
              <p:cNvPr id="30" name="Freeform 13"/>
              <p:cNvSpPr>
                <a:spLocks noChangeAspect="1" noEditPoints="1"/>
              </p:cNvSpPr>
              <p:nvPr/>
            </p:nvSpPr>
            <p:spPr bwMode="auto">
              <a:xfrm>
                <a:off x="4797030" y="2134792"/>
                <a:ext cx="316706" cy="309563"/>
              </a:xfrm>
              <a:custGeom>
                <a:avLst/>
                <a:gdLst>
                  <a:gd name="T0" fmla="*/ 301610 w 226"/>
                  <a:gd name="T1" fmla="*/ 0 h 220"/>
                  <a:gd name="T2" fmla="*/ 179842 w 226"/>
                  <a:gd name="T3" fmla="*/ 88082 h 220"/>
                  <a:gd name="T4" fmla="*/ 177969 w 226"/>
                  <a:gd name="T5" fmla="*/ 88082 h 220"/>
                  <a:gd name="T6" fmla="*/ 44960 w 226"/>
                  <a:gd name="T7" fmla="*/ 223016 h 220"/>
                  <a:gd name="T8" fmla="*/ 1873 w 226"/>
                  <a:gd name="T9" fmla="*/ 354202 h 220"/>
                  <a:gd name="T10" fmla="*/ 44960 w 226"/>
                  <a:gd name="T11" fmla="*/ 412299 h 220"/>
                  <a:gd name="T12" fmla="*/ 168602 w 226"/>
                  <a:gd name="T13" fmla="*/ 380440 h 220"/>
                  <a:gd name="T14" fmla="*/ 387784 w 226"/>
                  <a:gd name="T15" fmla="*/ 170542 h 220"/>
                  <a:gd name="T16" fmla="*/ 206069 w 226"/>
                  <a:gd name="T17" fmla="*/ 307350 h 220"/>
                  <a:gd name="T18" fmla="*/ 318470 w 226"/>
                  <a:gd name="T19" fmla="*/ 151801 h 220"/>
                  <a:gd name="T20" fmla="*/ 305357 w 226"/>
                  <a:gd name="T21" fmla="*/ 215520 h 220"/>
                  <a:gd name="T22" fmla="*/ 206069 w 226"/>
                  <a:gd name="T23" fmla="*/ 316721 h 220"/>
                  <a:gd name="T24" fmla="*/ 191082 w 226"/>
                  <a:gd name="T25" fmla="*/ 260498 h 220"/>
                  <a:gd name="T26" fmla="*/ 147995 w 226"/>
                  <a:gd name="T27" fmla="*/ 219268 h 220"/>
                  <a:gd name="T28" fmla="*/ 297863 w 226"/>
                  <a:gd name="T29" fmla="*/ 114319 h 220"/>
                  <a:gd name="T30" fmla="*/ 191082 w 226"/>
                  <a:gd name="T31" fmla="*/ 260498 h 220"/>
                  <a:gd name="T32" fmla="*/ 97414 w 226"/>
                  <a:gd name="T33" fmla="*/ 206150 h 220"/>
                  <a:gd name="T34" fmla="*/ 256650 w 226"/>
                  <a:gd name="T35" fmla="*/ 91830 h 220"/>
                  <a:gd name="T36" fmla="*/ 54327 w 226"/>
                  <a:gd name="T37" fmla="*/ 384188 h 220"/>
                  <a:gd name="T38" fmla="*/ 26227 w 226"/>
                  <a:gd name="T39" fmla="*/ 367321 h 220"/>
                  <a:gd name="T40" fmla="*/ 41214 w 226"/>
                  <a:gd name="T41" fmla="*/ 311098 h 220"/>
                  <a:gd name="T42" fmla="*/ 101161 w 226"/>
                  <a:gd name="T43" fmla="*/ 372943 h 220"/>
                  <a:gd name="T44" fmla="*/ 114275 w 226"/>
                  <a:gd name="T45" fmla="*/ 369195 h 220"/>
                  <a:gd name="T46" fmla="*/ 44960 w 226"/>
                  <a:gd name="T47" fmla="*/ 297980 h 220"/>
                  <a:gd name="T48" fmla="*/ 61821 w 226"/>
                  <a:gd name="T49" fmla="*/ 241757 h 220"/>
                  <a:gd name="T50" fmla="*/ 166729 w 226"/>
                  <a:gd name="T51" fmla="*/ 354202 h 220"/>
                  <a:gd name="T52" fmla="*/ 114275 w 226"/>
                  <a:gd name="T53" fmla="*/ 369195 h 220"/>
                  <a:gd name="T54" fmla="*/ 348444 w 226"/>
                  <a:gd name="T55" fmla="*/ 174290 h 220"/>
                  <a:gd name="T56" fmla="*/ 314723 w 226"/>
                  <a:gd name="T57" fmla="*/ 97452 h 220"/>
                  <a:gd name="T58" fmla="*/ 260396 w 226"/>
                  <a:gd name="T59" fmla="*/ 43104 h 220"/>
                  <a:gd name="T60" fmla="*/ 359684 w 226"/>
                  <a:gd name="T61" fmla="*/ 50600 h 220"/>
                  <a:gd name="T62" fmla="*/ 369051 w 226"/>
                  <a:gd name="T63" fmla="*/ 151801 h 2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6"/>
                  <a:gd name="T97" fmla="*/ 0 h 220"/>
                  <a:gd name="T98" fmla="*/ 226 w 226"/>
                  <a:gd name="T99" fmla="*/ 220 h 22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6" h="220">
                    <a:moveTo>
                      <a:pt x="202" y="18"/>
                    </a:moveTo>
                    <a:cubicBezTo>
                      <a:pt x="191" y="6"/>
                      <a:pt x="176" y="0"/>
                      <a:pt x="161" y="0"/>
                    </a:cubicBezTo>
                    <a:cubicBezTo>
                      <a:pt x="149" y="0"/>
                      <a:pt x="137" y="5"/>
                      <a:pt x="129" y="13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6" y="47"/>
                      <a:pt x="95" y="47"/>
                      <a:pt x="95" y="47"/>
                    </a:cubicBezTo>
                    <a:cubicBezTo>
                      <a:pt x="95" y="47"/>
                      <a:pt x="95" y="47"/>
                      <a:pt x="95" y="47"/>
                    </a:cubicBezTo>
                    <a:cubicBezTo>
                      <a:pt x="95" y="47"/>
                      <a:pt x="95" y="47"/>
                      <a:pt x="95" y="47"/>
                    </a:cubicBezTo>
                    <a:cubicBezTo>
                      <a:pt x="24" y="119"/>
                      <a:pt x="24" y="119"/>
                      <a:pt x="24" y="119"/>
                    </a:cubicBezTo>
                    <a:cubicBezTo>
                      <a:pt x="21" y="122"/>
                      <a:pt x="19" y="126"/>
                      <a:pt x="17" y="130"/>
                    </a:cubicBezTo>
                    <a:cubicBezTo>
                      <a:pt x="1" y="189"/>
                      <a:pt x="1" y="189"/>
                      <a:pt x="1" y="189"/>
                    </a:cubicBezTo>
                    <a:cubicBezTo>
                      <a:pt x="1" y="189"/>
                      <a:pt x="0" y="194"/>
                      <a:pt x="0" y="196"/>
                    </a:cubicBezTo>
                    <a:cubicBezTo>
                      <a:pt x="0" y="209"/>
                      <a:pt x="11" y="220"/>
                      <a:pt x="24" y="220"/>
                    </a:cubicBezTo>
                    <a:cubicBezTo>
                      <a:pt x="27" y="220"/>
                      <a:pt x="32" y="219"/>
                      <a:pt x="32" y="219"/>
                    </a:cubicBezTo>
                    <a:cubicBezTo>
                      <a:pt x="90" y="203"/>
                      <a:pt x="90" y="203"/>
                      <a:pt x="90" y="203"/>
                    </a:cubicBezTo>
                    <a:cubicBezTo>
                      <a:pt x="95" y="202"/>
                      <a:pt x="99" y="200"/>
                      <a:pt x="102" y="196"/>
                    </a:cubicBezTo>
                    <a:cubicBezTo>
                      <a:pt x="207" y="91"/>
                      <a:pt x="207" y="91"/>
                      <a:pt x="207" y="91"/>
                    </a:cubicBezTo>
                    <a:cubicBezTo>
                      <a:pt x="226" y="72"/>
                      <a:pt x="224" y="40"/>
                      <a:pt x="202" y="18"/>
                    </a:cubicBezTo>
                    <a:close/>
                    <a:moveTo>
                      <a:pt x="110" y="164"/>
                    </a:moveTo>
                    <a:cubicBezTo>
                      <a:pt x="110" y="157"/>
                      <a:pt x="108" y="151"/>
                      <a:pt x="105" y="146"/>
                    </a:cubicBezTo>
                    <a:cubicBezTo>
                      <a:pt x="170" y="81"/>
                      <a:pt x="170" y="81"/>
                      <a:pt x="170" y="81"/>
                    </a:cubicBezTo>
                    <a:cubicBezTo>
                      <a:pt x="174" y="93"/>
                      <a:pt x="172" y="106"/>
                      <a:pt x="163" y="115"/>
                    </a:cubicBezTo>
                    <a:cubicBezTo>
                      <a:pt x="163" y="115"/>
                      <a:pt x="163" y="115"/>
                      <a:pt x="163" y="115"/>
                    </a:cubicBezTo>
                    <a:cubicBezTo>
                      <a:pt x="163" y="115"/>
                      <a:pt x="163" y="115"/>
                      <a:pt x="163" y="115"/>
                    </a:cubicBezTo>
                    <a:cubicBezTo>
                      <a:pt x="110" y="169"/>
                      <a:pt x="110" y="169"/>
                      <a:pt x="110" y="169"/>
                    </a:cubicBezTo>
                    <a:cubicBezTo>
                      <a:pt x="110" y="167"/>
                      <a:pt x="110" y="165"/>
                      <a:pt x="110" y="164"/>
                    </a:cubicBezTo>
                    <a:close/>
                    <a:moveTo>
                      <a:pt x="102" y="139"/>
                    </a:moveTo>
                    <a:cubicBezTo>
                      <a:pt x="99" y="135"/>
                      <a:pt x="96" y="131"/>
                      <a:pt x="93" y="127"/>
                    </a:cubicBezTo>
                    <a:cubicBezTo>
                      <a:pt x="88" y="123"/>
                      <a:pt x="84" y="120"/>
                      <a:pt x="79" y="117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9" y="54"/>
                      <a:pt x="154" y="57"/>
                      <a:pt x="159" y="61"/>
                    </a:cubicBezTo>
                    <a:cubicBezTo>
                      <a:pt x="162" y="65"/>
                      <a:pt x="165" y="69"/>
                      <a:pt x="167" y="74"/>
                    </a:cubicBezTo>
                    <a:lnTo>
                      <a:pt x="102" y="139"/>
                    </a:lnTo>
                    <a:close/>
                    <a:moveTo>
                      <a:pt x="72" y="114"/>
                    </a:moveTo>
                    <a:cubicBezTo>
                      <a:pt x="66" y="111"/>
                      <a:pt x="59" y="110"/>
                      <a:pt x="52" y="110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13" y="48"/>
                      <a:pt x="125" y="46"/>
                      <a:pt x="137" y="49"/>
                    </a:cubicBezTo>
                    <a:lnTo>
                      <a:pt x="72" y="114"/>
                    </a:lnTo>
                    <a:close/>
                    <a:moveTo>
                      <a:pt x="29" y="205"/>
                    </a:moveTo>
                    <a:cubicBezTo>
                      <a:pt x="28" y="206"/>
                      <a:pt x="26" y="206"/>
                      <a:pt x="24" y="206"/>
                    </a:cubicBezTo>
                    <a:cubicBezTo>
                      <a:pt x="18" y="206"/>
                      <a:pt x="14" y="202"/>
                      <a:pt x="14" y="196"/>
                    </a:cubicBezTo>
                    <a:cubicBezTo>
                      <a:pt x="14" y="195"/>
                      <a:pt x="14" y="193"/>
                      <a:pt x="14" y="192"/>
                    </a:cubicBezTo>
                    <a:cubicBezTo>
                      <a:pt x="22" y="166"/>
                      <a:pt x="22" y="166"/>
                      <a:pt x="22" y="166"/>
                    </a:cubicBezTo>
                    <a:cubicBezTo>
                      <a:pt x="30" y="166"/>
                      <a:pt x="38" y="169"/>
                      <a:pt x="45" y="175"/>
                    </a:cubicBezTo>
                    <a:cubicBezTo>
                      <a:pt x="51" y="182"/>
                      <a:pt x="55" y="191"/>
                      <a:pt x="54" y="199"/>
                    </a:cubicBezTo>
                    <a:lnTo>
                      <a:pt x="29" y="205"/>
                    </a:lnTo>
                    <a:close/>
                    <a:moveTo>
                      <a:pt x="61" y="197"/>
                    </a:moveTo>
                    <a:cubicBezTo>
                      <a:pt x="61" y="188"/>
                      <a:pt x="57" y="178"/>
                      <a:pt x="50" y="170"/>
                    </a:cubicBezTo>
                    <a:cubicBezTo>
                      <a:pt x="42" y="163"/>
                      <a:pt x="33" y="159"/>
                      <a:pt x="24" y="159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31" y="132"/>
                      <a:pt x="32" y="131"/>
                      <a:pt x="33" y="129"/>
                    </a:cubicBezTo>
                    <a:cubicBezTo>
                      <a:pt x="47" y="119"/>
                      <a:pt x="68" y="122"/>
                      <a:pt x="83" y="137"/>
                    </a:cubicBezTo>
                    <a:cubicBezTo>
                      <a:pt x="98" y="153"/>
                      <a:pt x="101" y="175"/>
                      <a:pt x="89" y="189"/>
                    </a:cubicBezTo>
                    <a:cubicBezTo>
                      <a:pt x="88" y="190"/>
                      <a:pt x="87" y="190"/>
                      <a:pt x="86" y="190"/>
                    </a:cubicBezTo>
                    <a:lnTo>
                      <a:pt x="61" y="197"/>
                    </a:lnTo>
                    <a:close/>
                    <a:moveTo>
                      <a:pt x="197" y="81"/>
                    </a:move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1"/>
                      <a:pt x="186" y="90"/>
                      <a:pt x="186" y="88"/>
                    </a:cubicBezTo>
                    <a:cubicBezTo>
                      <a:pt x="185" y="75"/>
                      <a:pt x="178" y="62"/>
                      <a:pt x="168" y="52"/>
                    </a:cubicBezTo>
                    <a:cubicBezTo>
                      <a:pt x="157" y="41"/>
                      <a:pt x="142" y="34"/>
                      <a:pt x="127" y="34"/>
                    </a:cubicBezTo>
                    <a:cubicBezTo>
                      <a:pt x="139" y="23"/>
                      <a:pt x="139" y="23"/>
                      <a:pt x="139" y="23"/>
                    </a:cubicBezTo>
                    <a:cubicBezTo>
                      <a:pt x="145" y="17"/>
                      <a:pt x="153" y="14"/>
                      <a:pt x="161" y="14"/>
                    </a:cubicBezTo>
                    <a:cubicBezTo>
                      <a:pt x="172" y="14"/>
                      <a:pt x="184" y="19"/>
                      <a:pt x="192" y="27"/>
                    </a:cubicBezTo>
                    <a:cubicBezTo>
                      <a:pt x="201" y="36"/>
                      <a:pt x="205" y="46"/>
                      <a:pt x="206" y="56"/>
                    </a:cubicBezTo>
                    <a:cubicBezTo>
                      <a:pt x="207" y="66"/>
                      <a:pt x="204" y="75"/>
                      <a:pt x="197" y="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16" tIns="45708" rIns="91416" bIns="45708"/>
              <a:lstStyle/>
              <a:p>
                <a:endParaRPr lang="zh-CN" altLang="en-US" sz="3199"/>
              </a:p>
            </p:txBody>
          </p:sp>
        </p:grpSp>
      </p:grpSp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4458297" y="3917771"/>
            <a:ext cx="1193488" cy="1136355"/>
            <a:chOff x="6139503" y="4859013"/>
            <a:chExt cx="1192668" cy="1135509"/>
          </a:xfrm>
        </p:grpSpPr>
        <p:sp>
          <p:nvSpPr>
            <p:cNvPr id="32" name="Rounded Rectangle 5"/>
            <p:cNvSpPr>
              <a:spLocks noChangeArrowheads="1"/>
            </p:cNvSpPr>
            <p:nvPr/>
          </p:nvSpPr>
          <p:spPr bwMode="auto">
            <a:xfrm>
              <a:off x="6139503" y="4871700"/>
              <a:ext cx="1192668" cy="1122822"/>
            </a:xfrm>
            <a:prstGeom prst="roundRect">
              <a:avLst>
                <a:gd name="adj" fmla="val 9375"/>
              </a:avLst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id-ID" altLang="id-ID" sz="3199">
                <a:solidFill>
                  <a:schemeClr val="bg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33" name="TextBox 21"/>
            <p:cNvSpPr txBox="1">
              <a:spLocks noChangeArrowheads="1"/>
            </p:cNvSpPr>
            <p:nvPr/>
          </p:nvSpPr>
          <p:spPr bwMode="auto">
            <a:xfrm>
              <a:off x="6420130" y="4859013"/>
              <a:ext cx="771728" cy="1117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endParaRPr lang="nb-NO" altLang="id-ID" sz="6665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4739213" y="2775071"/>
            <a:ext cx="1191900" cy="1156987"/>
            <a:chOff x="6420131" y="3715897"/>
            <a:chExt cx="1192668" cy="1156073"/>
          </a:xfrm>
        </p:grpSpPr>
        <p:sp>
          <p:nvSpPr>
            <p:cNvPr id="35" name="Rounded Rectangle 8"/>
            <p:cNvSpPr>
              <a:spLocks noChangeArrowheads="1"/>
            </p:cNvSpPr>
            <p:nvPr/>
          </p:nvSpPr>
          <p:spPr bwMode="auto">
            <a:xfrm>
              <a:off x="6420131" y="3749200"/>
              <a:ext cx="1192668" cy="1122770"/>
            </a:xfrm>
            <a:prstGeom prst="roundRect">
              <a:avLst>
                <a:gd name="adj" fmla="val 9375"/>
              </a:avLst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id-ID" altLang="id-ID" sz="3199">
                <a:solidFill>
                  <a:schemeClr val="bg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36" name="TextBox 22"/>
            <p:cNvSpPr txBox="1">
              <a:spLocks noChangeArrowheads="1"/>
            </p:cNvSpPr>
            <p:nvPr/>
          </p:nvSpPr>
          <p:spPr bwMode="auto">
            <a:xfrm>
              <a:off x="6700153" y="3715897"/>
              <a:ext cx="771728" cy="1117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endParaRPr lang="nb-NO" altLang="id-ID" sz="6665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37" name="Group 10"/>
          <p:cNvGrpSpPr>
            <a:grpSpLocks/>
          </p:cNvGrpSpPr>
          <p:nvPr/>
        </p:nvGrpSpPr>
        <p:grpSpPr bwMode="auto">
          <a:xfrm>
            <a:off x="4318632" y="1686325"/>
            <a:ext cx="1191903" cy="1132435"/>
            <a:chOff x="5999190" y="2626865"/>
            <a:chExt cx="1192668" cy="1132923"/>
          </a:xfrm>
        </p:grpSpPr>
        <p:sp>
          <p:nvSpPr>
            <p:cNvPr id="38" name="Rounded Rectangle 11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id-ID" altLang="id-ID" sz="3199">
                <a:solidFill>
                  <a:schemeClr val="bg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39" name="TextBox 23"/>
            <p:cNvSpPr txBox="1">
              <a:spLocks noChangeArrowheads="1"/>
            </p:cNvSpPr>
            <p:nvPr/>
          </p:nvSpPr>
          <p:spPr bwMode="auto">
            <a:xfrm>
              <a:off x="6319132" y="2641309"/>
              <a:ext cx="771729" cy="1118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endParaRPr lang="nb-NO" altLang="id-ID" sz="6665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149367" y="1028386"/>
            <a:ext cx="3846469" cy="1384970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nhà nghiên cứu hàng đầu về chuyên ngành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ăn học dân gian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43998" y="2932502"/>
            <a:ext cx="4346961" cy="596549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Quê quán: Thanh Hóa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00351" y="3967672"/>
            <a:ext cx="2691551" cy="954083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(1933 - 1998)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A4A911B9-C5A1-1E49-A8BB-5F265204D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7" y="3266936"/>
            <a:ext cx="2868046" cy="3327500"/>
          </a:xfrm>
          <a:prstGeom prst="rect">
            <a:avLst/>
          </a:prstGeom>
        </p:spPr>
      </p:pic>
      <p:sp>
        <p:nvSpPr>
          <p:cNvPr id="62" name="标题 28">
            <a:extLst>
              <a:ext uri="{FF2B5EF4-FFF2-40B4-BE49-F238E27FC236}">
                <a16:creationId xmlns:a16="http://schemas.microsoft.com/office/drawing/2014/main" xmlns="" id="{A7ECBEB2-8BE9-9E43-8C4C-F0193C469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465" y="277820"/>
            <a:ext cx="3834193" cy="632402"/>
          </a:xfrm>
        </p:spPr>
        <p:txBody>
          <a:bodyPr>
            <a:normAutofit/>
          </a:bodyPr>
          <a:lstStyle/>
          <a:p>
            <a:r>
              <a:rPr lang="vi-V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TÁC GIẢ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Cloud Callout 60">
            <a:extLst>
              <a:ext uri="{FF2B5EF4-FFF2-40B4-BE49-F238E27FC236}">
                <a16:creationId xmlns:a16="http://schemas.microsoft.com/office/drawing/2014/main" xmlns="" id="{74874F5C-842C-8E41-A33A-6825DB0E1EB8}"/>
              </a:ext>
            </a:extLst>
          </p:cNvPr>
          <p:cNvSpPr/>
          <p:nvPr/>
        </p:nvSpPr>
        <p:spPr>
          <a:xfrm>
            <a:off x="726153" y="829418"/>
            <a:ext cx="3765546" cy="2401359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2F46F8A1-28AC-D84F-9088-9830C0D56183}"/>
              </a:ext>
            </a:extLst>
          </p:cNvPr>
          <p:cNvSpPr/>
          <p:nvPr/>
        </p:nvSpPr>
        <p:spPr>
          <a:xfrm>
            <a:off x="1311332" y="1213683"/>
            <a:ext cx="30215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những hiểu biết của em về tác giả Hoàng Tiến Tựu dựa trên phần chuẩn bị bài ở nhà.</a:t>
            </a:r>
            <a:r>
              <a:rPr 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5" name="Picture 6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xmlns="" id="{E5519697-1708-4749-A892-A88EDB4F010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2493">
            <a:off x="645797" y="1316177"/>
            <a:ext cx="3717868" cy="4622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13C5917-1AAF-374D-87F7-4D30D59A9788}"/>
              </a:ext>
            </a:extLst>
          </p:cNvPr>
          <p:cNvSpPr/>
          <p:nvPr/>
        </p:nvSpPr>
        <p:spPr>
          <a:xfrm>
            <a:off x="3217106" y="-14400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</a:t>
            </a:r>
          </a:p>
          <a:p>
            <a:pPr lvl="0" algn="ctr">
              <a:defRPr/>
            </a:pP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405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61" grpId="0" animBg="1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493055" y="2028714"/>
            <a:ext cx="2150518" cy="2182663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lIns="96210" tIns="48106" rIns="96210" bIns="48106" anchor="ctr"/>
          <a:lstStyle/>
          <a:p>
            <a:endParaRPr lang="ko-KR" altLang="en-US" sz="2800">
              <a:solidFill>
                <a:srgbClr val="000000"/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493055" y="3101725"/>
            <a:ext cx="2150518" cy="1109655"/>
          </a:xfrm>
          <a:custGeom>
            <a:avLst/>
            <a:gdLst/>
            <a:ahLst/>
            <a:cxnLst/>
            <a:rect l="l" t="t" r="r" b="b"/>
            <a:pathLst>
              <a:path w="2055204" h="1044854">
                <a:moveTo>
                  <a:pt x="871" y="0"/>
                </a:moveTo>
                <a:lnTo>
                  <a:pt x="2054333" y="0"/>
                </a:lnTo>
                <a:cubicBezTo>
                  <a:pt x="2055157" y="5732"/>
                  <a:pt x="2055204" y="11487"/>
                  <a:pt x="2055204" y="17253"/>
                </a:cubicBezTo>
                <a:cubicBezTo>
                  <a:pt x="2055204" y="584781"/>
                  <a:pt x="1595131" y="1044854"/>
                  <a:pt x="1027602" y="1044854"/>
                </a:cubicBezTo>
                <a:cubicBezTo>
                  <a:pt x="460073" y="1044854"/>
                  <a:pt x="0" y="584781"/>
                  <a:pt x="0" y="1725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noFill/>
            <a:round/>
            <a:headEnd/>
            <a:tailEnd/>
          </a:ln>
        </p:spPr>
        <p:txBody>
          <a:bodyPr wrap="none" lIns="96210" tIns="48106" rIns="96210" bIns="48106" anchor="ctr"/>
          <a:lstStyle/>
          <a:p>
            <a:endParaRPr lang="ko-KR" altLang="en-US" sz="2800">
              <a:solidFill>
                <a:srgbClr val="000000"/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6414" y="2703697"/>
            <a:ext cx="2296330" cy="528039"/>
          </a:xfrm>
          <a:prstGeom prst="rect">
            <a:avLst/>
          </a:prstGeom>
          <a:noFill/>
        </p:spPr>
        <p:txBody>
          <a:bodyPr wrap="square" lIns="96210" tIns="48106" rIns="96210" bIns="48106" rtlCol="0" anchor="ctr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loại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8041" y="1855996"/>
            <a:ext cx="1151292" cy="528039"/>
          </a:xfrm>
          <a:prstGeom prst="rect">
            <a:avLst/>
          </a:prstGeom>
          <a:noFill/>
        </p:spPr>
        <p:txBody>
          <a:bodyPr wrap="none" lIns="96210" tIns="48106" rIns="96210" bIns="48106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a.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518946" y="3544485"/>
            <a:ext cx="3799300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TextBox 17"/>
          <p:cNvSpPr txBox="1"/>
          <p:nvPr/>
        </p:nvSpPr>
        <p:spPr>
          <a:xfrm>
            <a:off x="7406196" y="3272587"/>
            <a:ext cx="4038917" cy="528039"/>
          </a:xfrm>
          <a:prstGeom prst="rect">
            <a:avLst/>
          </a:prstGeom>
          <a:noFill/>
        </p:spPr>
        <p:txBody>
          <a:bodyPr wrap="square" lIns="96210" tIns="48106" rIns="96210" bIns="48106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Nghị luận văn học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VĂN BẢN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7B7DE61-DC48-B74E-9396-98080BD5BE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536">
            <a:off x="8824332" y="-388124"/>
            <a:ext cx="3211999" cy="34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1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4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11" grpId="0"/>
          <p:bldP spid="12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11" grpId="0"/>
          <p:bldP spid="12" grpId="0"/>
          <p:bldP spid="1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75143" y="1363011"/>
            <a:ext cx="7810252" cy="1442082"/>
          </a:xfrm>
          <a:prstGeom prst="rect">
            <a:avLst/>
          </a:prstGeom>
          <a:solidFill>
            <a:srgbClr val="E8E8E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zh-CN" altLang="en-US" sz="319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49738" y="1131296"/>
            <a:ext cx="4685690" cy="4634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mở đầu nêu vấn đề trực tiếp</a:t>
            </a:r>
            <a:endParaRPr lang="zh-CN" altLang="en-US" sz="2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六边形 3"/>
          <p:cNvSpPr/>
          <p:nvPr/>
        </p:nvSpPr>
        <p:spPr>
          <a:xfrm>
            <a:off x="1063770" y="2949069"/>
            <a:ext cx="1586849" cy="13677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r>
              <a:rPr lang="x-none" altLang="zh-CN" sz="3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Bố cục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5" name="直接箭头连接符 4"/>
          <p:cNvCxnSpPr>
            <a:stCxn id="4" idx="5"/>
          </p:cNvCxnSpPr>
          <p:nvPr/>
        </p:nvCxnSpPr>
        <p:spPr>
          <a:xfrm flipV="1">
            <a:off x="2308625" y="2013209"/>
            <a:ext cx="1240537" cy="935860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>
            <a:stCxn id="4" idx="0"/>
          </p:cNvCxnSpPr>
          <p:nvPr/>
        </p:nvCxnSpPr>
        <p:spPr>
          <a:xfrm>
            <a:off x="2650619" y="3632966"/>
            <a:ext cx="898543" cy="0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>
            <a:cxnSpLocks/>
            <a:stCxn id="4" idx="1"/>
          </p:cNvCxnSpPr>
          <p:nvPr/>
        </p:nvCxnSpPr>
        <p:spPr>
          <a:xfrm>
            <a:off x="2308670" y="4316865"/>
            <a:ext cx="1240492" cy="1633941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1723" y="1569920"/>
            <a:ext cx="7337091" cy="1200323"/>
          </a:xfrm>
          <a:prstGeom prst="rect">
            <a:avLst/>
          </a:prstGeom>
          <a:noFill/>
        </p:spPr>
        <p:txBody>
          <a:bodyPr wrap="square" lIns="91436" tIns="45717" rIns="91436" bIns="45717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Mở đầu trích dẫn bài ca dao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Bài ca dao có hai vẻ đẹp: vẻ đẹp của cánh đồng và vẻ đẹp của cô gái đi thăm đồng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75143" y="3336592"/>
            <a:ext cx="7810252" cy="1766089"/>
          </a:xfrm>
          <a:prstGeom prst="rect">
            <a:avLst/>
          </a:prstGeom>
          <a:solidFill>
            <a:srgbClr val="E8E8E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zh-CN" altLang="en-US" sz="319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03607" y="3096920"/>
            <a:ext cx="6153322" cy="463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(2), (3), (4) đều nói tới vẻ đẹp của cô gái</a:t>
            </a:r>
            <a:endParaRPr lang="zh-CN" altLang="en-US" sz="2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1723" y="3593593"/>
            <a:ext cx="7573672" cy="1446544"/>
          </a:xfrm>
          <a:prstGeom prst="rect">
            <a:avLst/>
          </a:prstGeom>
          <a:noFill/>
        </p:spPr>
        <p:txBody>
          <a:bodyPr wrap="square" lIns="91436" tIns="45717" rIns="91436" bIns="45717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Vẻ đẹp của cô gái đi thăm đồng được chú ý nhiều hơn</a:t>
            </a:r>
          </a:p>
          <a:p>
            <a:pPr marL="285750" indent="-285750">
              <a:buFontTx/>
              <a:buChar char="-"/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ngữ, hình ảnh thể hiện vẻ đẹp của bài ca dao: </a:t>
            </a:r>
            <a:r>
              <a:rPr lang="vi-V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mênh mông bát ngát, bát ngát mênh mông, chẽn lúa đòng đòng, ngọn nắng hồng ban mai.</a:t>
            </a:r>
            <a:endParaRPr lang="zh-CN" altLang="en-US" sz="2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75143" y="5586761"/>
            <a:ext cx="7721042" cy="817794"/>
          </a:xfrm>
          <a:prstGeom prst="rect">
            <a:avLst/>
          </a:prstGeom>
          <a:solidFill>
            <a:srgbClr val="E8E8E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zh-CN" altLang="en-US" sz="319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12914" y="5294934"/>
            <a:ext cx="3045500" cy="4634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3607" y="5787910"/>
            <a:ext cx="6047885" cy="524561"/>
          </a:xfrm>
          <a:prstGeom prst="rect">
            <a:avLst/>
          </a:prstGeom>
          <a:noFill/>
        </p:spPr>
        <p:txBody>
          <a:bodyPr wrap="square" lIns="91436" tIns="45717" rIns="91436" bIns="4571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“Bài ca dao quả là…” -&gt; khẳng định vấn đề.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9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1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1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1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8" grpId="0"/>
          <p:bldP spid="8" grpId="1"/>
          <p:bldP spid="9" grpId="0" animBg="1"/>
          <p:bldP spid="10" grpId="0" animBg="1"/>
          <p:bldP spid="11" grpId="0"/>
          <p:bldP spid="11" grpId="1"/>
          <p:bldP spid="12" grpId="0" animBg="1"/>
          <p:bldP spid="13" grpId="0" animBg="1"/>
          <p:bldP spid="14" grpId="0"/>
          <p:bldP spid="1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1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1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1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8" grpId="0"/>
          <p:bldP spid="8" grpId="1"/>
          <p:bldP spid="9" grpId="0" animBg="1"/>
          <p:bldP spid="10" grpId="0" animBg="1"/>
          <p:bldP spid="11" grpId="0"/>
          <p:bldP spid="11" grpId="1"/>
          <p:bldP spid="12" grpId="0" animBg="1"/>
          <p:bldP spid="13" grpId="0" animBg="1"/>
          <p:bldP spid="14" grpId="0"/>
          <p:bldP spid="14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549570" y="3408886"/>
            <a:ext cx="2639527" cy="155104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lIns="96210" tIns="48106" rIns="96210" bIns="48106" anchor="ctr"/>
          <a:lstStyle/>
          <a:p>
            <a:endParaRPr lang="ko-KR" altLang="en-US" sz="2800">
              <a:solidFill>
                <a:srgbClr val="000000"/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629" y="3652745"/>
            <a:ext cx="1955068" cy="958926"/>
          </a:xfrm>
          <a:prstGeom prst="rect">
            <a:avLst/>
          </a:prstGeom>
          <a:noFill/>
        </p:spPr>
        <p:txBody>
          <a:bodyPr wrap="square" lIns="96210" tIns="48106" rIns="96210" bIns="48106" rtlCol="0" anchor="ctr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nghị luận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2831697" y="3073359"/>
            <a:ext cx="2343917" cy="579386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extBox 16"/>
          <p:cNvSpPr txBox="1"/>
          <p:nvPr/>
        </p:nvSpPr>
        <p:spPr>
          <a:xfrm>
            <a:off x="5175614" y="2191428"/>
            <a:ext cx="4038917" cy="1217458"/>
          </a:xfrm>
          <a:prstGeom prst="rect">
            <a:avLst/>
          </a:prstGeom>
          <a:noFill/>
        </p:spPr>
        <p:txBody>
          <a:bodyPr wrap="square" lIns="96210" tIns="48106" rIns="96210" bIns="4810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Vẻ đẹp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bài ca dao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VĂN BẢN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7B7DE61-DC48-B74E-9396-98080BD5BE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536">
            <a:off x="8824332" y="-388124"/>
            <a:ext cx="3211999" cy="34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0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4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  <p:bldP spid="1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602447"/>
              </p:ext>
            </p:extLst>
          </p:nvPr>
        </p:nvGraphicFramePr>
        <p:xfrm>
          <a:off x="387927" y="110835"/>
          <a:ext cx="11443855" cy="666944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767176">
                  <a:extLst>
                    <a:ext uri="{9D8B030D-6E8A-4147-A177-3AD203B41FA5}">
                      <a16:colId xmlns:a16="http://schemas.microsoft.com/office/drawing/2014/main" xmlns="" val="777711875"/>
                    </a:ext>
                  </a:extLst>
                </a:gridCol>
                <a:gridCol w="2280599">
                  <a:extLst>
                    <a:ext uri="{9D8B030D-6E8A-4147-A177-3AD203B41FA5}">
                      <a16:colId xmlns:a16="http://schemas.microsoft.com/office/drawing/2014/main" xmlns="" val="2574490250"/>
                    </a:ext>
                  </a:extLst>
                </a:gridCol>
                <a:gridCol w="3510044">
                  <a:extLst>
                    <a:ext uri="{9D8B030D-6E8A-4147-A177-3AD203B41FA5}">
                      <a16:colId xmlns:a16="http://schemas.microsoft.com/office/drawing/2014/main" xmlns="" val="3151958784"/>
                    </a:ext>
                  </a:extLst>
                </a:gridCol>
                <a:gridCol w="1579829">
                  <a:extLst>
                    <a:ext uri="{9D8B030D-6E8A-4147-A177-3AD203B41FA5}">
                      <a16:colId xmlns:a16="http://schemas.microsoft.com/office/drawing/2014/main" xmlns="" val="1524237300"/>
                    </a:ext>
                  </a:extLst>
                </a:gridCol>
                <a:gridCol w="1306207">
                  <a:extLst>
                    <a:ext uri="{9D8B030D-6E8A-4147-A177-3AD203B41FA5}">
                      <a16:colId xmlns:a16="http://schemas.microsoft.com/office/drawing/2014/main" xmlns="" val="887973495"/>
                    </a:ext>
                  </a:extLst>
                </a:gridCol>
              </a:tblGrid>
              <a:tr h="808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Ý KIẾN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LÍ LẼ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BẰNG CHỨNG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NHẬN XÉT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TÁC DỤNG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extLst>
                  <a:ext uri="{0D108BD9-81ED-4DB2-BD59-A6C34878D82A}">
                    <a16:rowId xmlns:a16="http://schemas.microsoft.com/office/drawing/2014/main" xmlns="" val="3773854540"/>
                  </a:ext>
                </a:extLst>
              </a:tr>
              <a:tr h="1229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Bài</a:t>
                      </a:r>
                      <a:r>
                        <a:rPr lang="en-US" sz="2000" dirty="0">
                          <a:effectLst/>
                        </a:rPr>
                        <a:t> ca </a:t>
                      </a:r>
                      <a:r>
                        <a:rPr lang="en-US" sz="2000" dirty="0" err="1">
                          <a:effectLst/>
                        </a:rPr>
                        <a:t>dao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có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hai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vẻ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đẹp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</a:txBody>
                  <a:tcPr marL="60811" marR="60811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extLst>
                  <a:ext uri="{0D108BD9-81ED-4DB2-BD59-A6C34878D82A}">
                    <a16:rowId xmlns:a16="http://schemas.microsoft.com/office/drawing/2014/main" xmlns="" val="3141818483"/>
                  </a:ext>
                </a:extLst>
              </a:tr>
              <a:tr h="1650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Không hoàn toàn đồng ý với việc chia bài ca dao làm hai phần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8926546"/>
                  </a:ext>
                </a:extLst>
              </a:tr>
              <a:tr h="1650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Hai câu đầu đều không có chủ ngữ khiến cho người nghe, người đọc đồng cảm với cô gái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6954703"/>
                  </a:ext>
                </a:extLst>
              </a:tr>
              <a:tr h="1229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Hai câu cuối, vẻ đẹp của cô gái thăm đồng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2494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37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1">
            <a:hlinkClick r:id="rId3"/>
          </p:cNvPr>
          <p:cNvSpPr>
            <a:spLocks noChangeArrowheads="1"/>
          </p:cNvSpPr>
          <p:nvPr/>
        </p:nvSpPr>
        <p:spPr bwMode="auto">
          <a:xfrm>
            <a:off x="5247831" y="3034344"/>
            <a:ext cx="1095470" cy="789312"/>
          </a:xfrm>
          <a:prstGeom prst="rightArrow">
            <a:avLst>
              <a:gd name="adj1" fmla="val 50000"/>
              <a:gd name="adj2" fmla="val 40617"/>
            </a:avLst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>
            <a:hlinkClick r:id="rId3"/>
          </p:cNvPr>
          <p:cNvSpPr>
            <a:spLocks noChangeArrowheads="1"/>
          </p:cNvSpPr>
          <p:nvPr/>
        </p:nvSpPr>
        <p:spPr bwMode="auto">
          <a:xfrm>
            <a:off x="824135" y="1369665"/>
            <a:ext cx="4238580" cy="69197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0" algn="ctr" eaLnBrk="1" hangingPunct="1">
              <a:lnSpc>
                <a:spcPct val="120000"/>
              </a:lnSpc>
              <a:defRPr/>
            </a:pPr>
            <a:r>
              <a:rPr lang="x-non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Nghệ thuật</a:t>
            </a:r>
            <a:r>
              <a:rPr lang="x-none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7">
            <a:hlinkClick r:id="rId3"/>
          </p:cNvPr>
          <p:cNvSpPr>
            <a:spLocks noChangeArrowheads="1"/>
          </p:cNvSpPr>
          <p:nvPr/>
        </p:nvSpPr>
        <p:spPr bwMode="auto">
          <a:xfrm>
            <a:off x="824135" y="2061633"/>
            <a:ext cx="4238580" cy="31338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>
            <a:hlinkClick r:id="rId3"/>
          </p:cNvPr>
          <p:cNvSpPr>
            <a:spLocks noChangeArrowheads="1"/>
          </p:cNvSpPr>
          <p:nvPr/>
        </p:nvSpPr>
        <p:spPr bwMode="gray">
          <a:xfrm>
            <a:off x="939825" y="2329518"/>
            <a:ext cx="4054477" cy="316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3963" rIns="191950" bIns="95975"/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kiến</a:t>
            </a:r>
            <a:r>
              <a:rPr 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ra rõ ràng, chân thực, trình bày có hệ thống</a:t>
            </a:r>
          </a:p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 lẽ ngắn gọn, thuyết phục, giàu cảm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8">
            <a:hlinkClick r:id="rId3"/>
          </p:cNvPr>
          <p:cNvSpPr>
            <a:spLocks noChangeArrowheads="1"/>
          </p:cNvSpPr>
          <p:nvPr/>
        </p:nvSpPr>
        <p:spPr bwMode="auto">
          <a:xfrm>
            <a:off x="6528416" y="1470026"/>
            <a:ext cx="5013095" cy="69197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x-non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x-none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9">
            <a:hlinkClick r:id="rId3"/>
          </p:cNvPr>
          <p:cNvSpPr>
            <a:spLocks noChangeArrowheads="1"/>
          </p:cNvSpPr>
          <p:nvPr/>
        </p:nvSpPr>
        <p:spPr bwMode="auto">
          <a:xfrm>
            <a:off x="6528416" y="2161994"/>
            <a:ext cx="5013095" cy="28949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gray">
          <a:xfrm>
            <a:off x="6629991" y="2105715"/>
            <a:ext cx="4911520" cy="343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3963" rIns="191950" bIns="95975"/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kiến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vẻ đẹp cũng như cách khai thác nội dung của một bài ca dao cụ thể.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zh-CN" sz="2400" noProof="1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BD9BF35-1856-9B41-9D92-4276BD95B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897513"/>
              </p:ext>
            </p:extLst>
          </p:nvPr>
        </p:nvGraphicFramePr>
        <p:xfrm>
          <a:off x="2427805" y="1482553"/>
          <a:ext cx="7493620" cy="2896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028">
                  <a:extLst>
                    <a:ext uri="{9D8B030D-6E8A-4147-A177-3AD203B41FA5}">
                      <a16:colId xmlns:a16="http://schemas.microsoft.com/office/drawing/2014/main" xmlns="" val="4133921664"/>
                    </a:ext>
                  </a:extLst>
                </a:gridCol>
                <a:gridCol w="5837592">
                  <a:extLst>
                    <a:ext uri="{9D8B030D-6E8A-4147-A177-3AD203B41FA5}">
                      <a16:colId xmlns:a16="http://schemas.microsoft.com/office/drawing/2014/main" xmlns="" val="1697485100"/>
                    </a:ext>
                  </a:extLst>
                </a:gridCol>
              </a:tblGrid>
              <a:tr h="724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(1)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ý kiến: Bài ca dao có hai vẻ đẹp.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84994636"/>
                  </a:ext>
                </a:extLst>
              </a:tr>
              <a:tr h="724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(2)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41231154"/>
                  </a:ext>
                </a:extLst>
              </a:tr>
              <a:tr h="724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(3)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58371747"/>
                  </a:ext>
                </a:extLst>
              </a:tr>
              <a:tr h="724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(4)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273556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BA0285BE-71C4-1146-996F-87FDA71F0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33" y="274031"/>
            <a:ext cx="90770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x-none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kumimoji="0" lang="vi-VN" altLang="x-none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Hãy tóm tắt nội dung chính của phần 2,3,4 trong văn bản</a:t>
            </a:r>
            <a:r>
              <a:rPr kumimoji="0" lang="vi-VN" altLang="x-none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Vẻ đẹp của một bài ca dao theo mẫu sau:</a:t>
            </a:r>
            <a:endParaRPr kumimoji="0" lang="vi-VN" altLang="x-non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DECFA41-2AD8-AE49-A9AB-58D7882B5EA6}"/>
              </a:ext>
            </a:extLst>
          </p:cNvPr>
          <p:cNvSpPr/>
          <p:nvPr/>
        </p:nvSpPr>
        <p:spPr>
          <a:xfrm>
            <a:off x="929268" y="4617604"/>
            <a:ext cx="89921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t-BR" altLang="x-none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pt-BR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x-none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pt-BR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x-none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pt-BR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x-none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pt-BR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x-none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pt-BR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x-none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pt-BR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x-none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pt-BR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x-none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pt-BR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x-none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pt-BR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</a:t>
            </a:r>
            <a:r>
              <a:rPr lang="pt-BR" altLang="x-none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pt-BR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x-none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pt-BR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x-none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pt-BR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x-none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pt-BR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x-none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pt-BR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x-none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pt-BR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pt-BR" altLang="x-none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pt-BR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x-none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pt-BR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x-none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pt-BR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x-none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pt-BR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x-none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pt-BR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x-none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pt-BR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x-none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pt-BR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x-none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pt-BR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x-none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348951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9f7ee484368fd4d0791515d6212e3c7957fb"/>
  <p:tag name="ISPRING_PRESENTATION_TITLE" val="创意儿童教育培训动态PPT说课模板"/>
</p:tagLst>
</file>

<file path=ppt/theme/theme1.xml><?xml version="1.0" encoding="utf-8"?>
<a:theme xmlns:a="http://schemas.openxmlformats.org/drawingml/2006/main" name="Office 主题">
  <a:themeElements>
    <a:clrScheme name="自定义 1685">
      <a:dk1>
        <a:sysClr val="windowText" lastClr="000000"/>
      </a:dk1>
      <a:lt1>
        <a:sysClr val="window" lastClr="FFFFFF"/>
      </a:lt1>
      <a:dk2>
        <a:srgbClr val="07443C"/>
      </a:dk2>
      <a:lt2>
        <a:srgbClr val="CA520A"/>
      </a:lt2>
      <a:accent1>
        <a:srgbClr val="CA520A"/>
      </a:accent1>
      <a:accent2>
        <a:srgbClr val="07443C"/>
      </a:accent2>
      <a:accent3>
        <a:srgbClr val="CA520A"/>
      </a:accent3>
      <a:accent4>
        <a:srgbClr val="07443C"/>
      </a:accent4>
      <a:accent5>
        <a:srgbClr val="CA520A"/>
      </a:accent5>
      <a:accent6>
        <a:srgbClr val="07443C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593</Words>
  <Application>Microsoft Office PowerPoint</Application>
  <PresentationFormat>Custom</PresentationFormat>
  <Paragraphs>88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主题</vt:lpstr>
      <vt:lpstr>PowerPoint Presentation</vt:lpstr>
      <vt:lpstr>PowerPoint Presentation</vt:lpstr>
      <vt:lpstr>1. TÁC GIẢ</vt:lpstr>
      <vt:lpstr>2. VĂN BẢN</vt:lpstr>
      <vt:lpstr>PowerPoint Presentation</vt:lpstr>
      <vt:lpstr>2. VĂN BẢN</vt:lpstr>
      <vt:lpstr>PowerPoint Presentation</vt:lpstr>
      <vt:lpstr>III. TỔNG KẾT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创意儿童教育培训动态PPT说课模板</dc:title>
  <dc:creator>1</dc:creator>
  <cp:lastModifiedBy>hp</cp:lastModifiedBy>
  <cp:revision>39</cp:revision>
  <dcterms:created xsi:type="dcterms:W3CDTF">2015-05-05T08:02:14Z</dcterms:created>
  <dcterms:modified xsi:type="dcterms:W3CDTF">2022-11-25T07:46:17Z</dcterms:modified>
</cp:coreProperties>
</file>