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57" r:id="rId17"/>
    <p:sldId id="284" r:id="rId18"/>
    <p:sldId id="285" r:id="rId19"/>
    <p:sldId id="286" r:id="rId20"/>
    <p:sldId id="287" r:id="rId21"/>
    <p:sldId id="264" r:id="rId22"/>
    <p:sldId id="294" r:id="rId23"/>
    <p:sldId id="296" r:id="rId24"/>
    <p:sldId id="297" r:id="rId25"/>
    <p:sldId id="298" r:id="rId26"/>
    <p:sldId id="299" r:id="rId27"/>
    <p:sldId id="302" r:id="rId28"/>
    <p:sldId id="267" r:id="rId29"/>
    <p:sldId id="288" r:id="rId30"/>
    <p:sldId id="289" r:id="rId31"/>
    <p:sldId id="290" r:id="rId32"/>
    <p:sldId id="291" r:id="rId33"/>
    <p:sldId id="292" r:id="rId34"/>
    <p:sldId id="293" r:id="rId35"/>
    <p:sldId id="270" r:id="rId36"/>
  </p:sldIdLst>
  <p:sldSz cx="18288000" cy="10287000"/>
  <p:notesSz cx="6858000" cy="9144000"/>
  <p:embeddedFontLst>
    <p:embeddedFont>
      <p:font typeface="Calibri Light" pitchFamily="34" charset="0"/>
      <p:regular r:id="rId37"/>
      <p:italic r:id="rId38"/>
    </p:embeddedFont>
    <p:embeddedFont>
      <p:font typeface="#9Slide05 Aphrodite Pro" charset="0"/>
      <p:regular r:id="rId39"/>
    </p:embeddedFont>
    <p:embeddedFont>
      <p:font typeface="Calibri" pitchFamily="34" charset="0"/>
      <p:regular r:id="rId40"/>
      <p:bold r:id="rId41"/>
      <p:italic r:id="rId42"/>
      <p:boldItalic r:id="rId43"/>
    </p:embeddedFont>
    <p:embeddedFont>
      <p:font typeface="SVN-Transformer" charset="0"/>
      <p:bold r:id="rId44"/>
    </p:embeddedFont>
    <p:embeddedFont>
      <p:font typeface="#9Slide07 SVNDessert Menu Scrip" charset="0"/>
      <p:regular r:id="rId45"/>
    </p:embeddedFont>
    <p:embeddedFont>
      <p:font typeface="#9Slide07 SVNMomento" charset="0"/>
      <p:regular r:id="rId46"/>
    </p:embeddedFont>
    <p:embeddedFont>
      <p:font typeface="Tahoma"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AE428E-1EB0-6B87-CA2E-2DDD34EA015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71C7839B-A5F2-C0EE-98F6-A053AB4470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3D045D45-D5F7-9DB1-6A84-BD1B0EE213F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2D21AFD-3F9F-F9BB-2943-D29D2E2DCC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429E492-E716-61E2-9CE6-E4B5B6839E6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52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0DCFD-5C15-DEB8-9424-B3422FBAE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DC95F-65C8-C5C6-B349-EA18237B1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C6F8CF-210D-E101-70C3-E4115F7B01D3}"/>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6BB7307-2F1D-7088-A746-1A2D1AB94A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24EC034-96D8-46E9-3B30-232AF80240E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480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F3AEB3-8B89-1EAB-FB62-95B27172F5E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C05AC0DB-32F4-B7BD-8ABB-26D081E50C4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5C00E69-7BFA-1D69-338C-D48CE0E2682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A2324A5-CFDF-BFB0-94A1-D4C928B3B2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1A3D7C-9C95-AC9C-B354-59BEE11D44FF}"/>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727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197E15-9C61-6572-D809-00417CD0B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241010-3530-1C6C-D04E-FA2D13352AE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7A297A8-C453-E99B-38BD-94C96E72437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B32D720-90C4-CEBB-B8D2-DB2B49AF461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0CD67D6-D754-2A17-0EBF-B232A8BC093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C44B1C2-09BD-86AA-C9A5-6A9FD5CCEC98}"/>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6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ECE14C-CFE3-65D5-0A9A-A1D5E02E742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7239793-F910-8429-20B3-1AF9E6023A4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5325F73-0AFC-BB0E-C973-44E2A23EBE3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DF23411-A12F-27EE-9DCF-6C444931C56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5FAE8D-F633-5988-D16C-C4079E1028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2AE7C5-E29D-3D94-80E2-862D8DB96210}"/>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E2028988-684F-80A0-91BC-139BAAAF631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B5245734-09F5-1EA4-0DEA-8664C8D07A60}"/>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86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D62BC3-ED22-8E63-BEC2-C9E726747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53D8B2B-5CD1-3273-ED9E-9A8863DDA75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4037489-38AA-A7DC-CC75-EA7520FD3EC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59EC514-5774-6458-E659-F426345E8EDB}"/>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0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Picture Placeholder 7">
            <a:extLst>
              <a:ext uri="{FF2B5EF4-FFF2-40B4-BE49-F238E27FC236}">
                <a16:creationId xmlns="" xmlns:a16="http://schemas.microsoft.com/office/drawing/2014/main" id="{06C0EF69-B840-7334-8948-278EC98FBADD}"/>
              </a:ext>
            </a:extLst>
          </p:cNvPr>
          <p:cNvSpPr>
            <a:spLocks noGrp="1"/>
          </p:cNvSpPr>
          <p:nvPr>
            <p:ph type="pic" sz="quarter" idx="10"/>
          </p:nvPr>
        </p:nvSpPr>
        <p:spPr>
          <a:xfrm>
            <a:off x="7005798" y="2656703"/>
            <a:ext cx="4807743" cy="2669640"/>
          </a:xfrm>
          <a:solidFill>
            <a:schemeClr val="bg1">
              <a:lumMod val="85000"/>
            </a:schemeClr>
          </a:solidFill>
        </p:spPr>
        <p:txBody>
          <a:bodyPr/>
          <a:lstStyle/>
          <a:p>
            <a:endParaRPr lang="en-US"/>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Tree>
    <p:extLst>
      <p:ext uri="{BB962C8B-B14F-4D97-AF65-F5344CB8AC3E}">
        <p14:creationId xmlns:p14="http://schemas.microsoft.com/office/powerpoint/2010/main" val="2418857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Tree>
    <p:extLst>
      <p:ext uri="{BB962C8B-B14F-4D97-AF65-F5344CB8AC3E}">
        <p14:creationId xmlns:p14="http://schemas.microsoft.com/office/powerpoint/2010/main" val="175100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 xmlns:a16="http://schemas.microsoft.com/office/drawing/2014/main" id="{A1AA3CA9-397E-DF3B-ECED-673F18493484}"/>
              </a:ext>
            </a:extLst>
          </p:cNvPr>
          <p:cNvSpPr/>
          <p:nvPr userDrawn="1"/>
        </p:nvSpPr>
        <p:spPr>
          <a:xfrm>
            <a:off x="5035376" y="5563629"/>
            <a:ext cx="8748584"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071911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 xmlns:a16="http://schemas.microsoft.com/office/drawing/2014/main" id="{A1AA3CA9-397E-DF3B-ECED-673F18493484}"/>
              </a:ext>
            </a:extLst>
          </p:cNvPr>
          <p:cNvSpPr/>
          <p:nvPr userDrawn="1"/>
        </p:nvSpPr>
        <p:spPr>
          <a:xfrm>
            <a:off x="3064475" y="5551274"/>
            <a:ext cx="6079526"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Picture Placeholder 3">
            <a:extLst>
              <a:ext uri="{FF2B5EF4-FFF2-40B4-BE49-F238E27FC236}">
                <a16:creationId xmlns="" xmlns:a16="http://schemas.microsoft.com/office/drawing/2014/main" id="{7E9CF5F4-F4FB-D8E0-8BBD-1749876EBAA3}"/>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327893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 xmlns:a16="http://schemas.microsoft.com/office/drawing/2014/main" id="{CBC256E7-F443-D47D-3B5D-A71B875F1CF4}"/>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1665722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 xmlns:a16="http://schemas.microsoft.com/office/drawing/2014/main" id="{CBC256E7-F443-D47D-3B5D-A71B875F1CF4}"/>
              </a:ext>
            </a:extLst>
          </p:cNvPr>
          <p:cNvSpPr>
            <a:spLocks noGrp="1"/>
          </p:cNvSpPr>
          <p:nvPr>
            <p:ph type="pic" sz="quarter" idx="10"/>
          </p:nvPr>
        </p:nvSpPr>
        <p:spPr>
          <a:xfrm>
            <a:off x="2262573"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1492170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962BA-7570-8EE9-580D-F2F7B57C60E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EA73259F-348A-A48A-FF3F-4C0148BB7A1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C555A5-EE0A-6B51-9EB3-4E3F75BDD7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D780C86F-896E-F3D6-958A-51EF2396ED1C}"/>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8918EFE-3009-17AC-06FF-99BBA2EF51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2EB8A15-23A1-15C2-9F87-11F66663E6F5}"/>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675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90397-9DAE-C0C5-DB38-FF2BEC506F6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011D5F1B-8705-9434-AD39-BA339C24AC0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CE418E49-3B3B-C1EA-8DBA-B0643C2AF4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44BA9A11-2A87-1D29-8389-490BCA158635}"/>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EB5C5DF-58DC-873C-6E65-1B1338C766F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5F67079-02A8-89CD-E688-8610646C3F74}"/>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850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3D780-9657-57AC-DBE2-D564F4A74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CAD9EC-1728-F749-D335-123D8C2C3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E7F36F-B429-D0E0-DC9F-F838C42B77C9}"/>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D1F13A-4EC7-8188-0E1D-0574969614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265839-45E6-96B2-7B4A-591E2847F2A2}"/>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DD861B1-EE4D-C394-F60D-E42C921FD72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B620866-EF1F-B27B-3BEE-BCE48356E37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D43FB2-4CE1-3B0F-CF3D-B505C505E0A6}"/>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71FB58C-6773-4962-25BC-21A22C30BD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B683217-931A-ED50-37D4-3FAEC0523877}"/>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5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B27B79B-C0F6-C4FE-0FF8-40CF176441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2A35593-A62C-358A-DCFF-BABAD407E80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8CCDB6-D8EC-8C10-D367-137A9927C7D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3452C01-B502-47C2-A5A0-2D9DC092125F}"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1B7F42-477E-193B-3975-5B9DE147901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EC265D-98A4-8FBA-D3EF-6ED81FC4152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3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6.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8.svg"/><Relationship Id="rId18" Type="http://schemas.openxmlformats.org/officeDocument/2006/relationships/image" Target="../media/image25.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52.png"/><Relationship Id="rId17" Type="http://schemas.openxmlformats.org/officeDocument/2006/relationships/image" Target="../media/image54.svg"/><Relationship Id="rId2" Type="http://schemas.openxmlformats.org/officeDocument/2006/relationships/image" Target="../media/image48.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50.svg"/><Relationship Id="rId10" Type="http://schemas.openxmlformats.org/officeDocument/2006/relationships/image" Target="../media/image51.png"/><Relationship Id="rId19" Type="http://schemas.openxmlformats.org/officeDocument/2006/relationships/image" Target="../media/image30.svg"/><Relationship Id="rId4" Type="http://schemas.openxmlformats.org/officeDocument/2006/relationships/image" Target="../media/image14.png"/><Relationship Id="rId9" Type="http://schemas.openxmlformats.org/officeDocument/2006/relationships/image" Target="../media/image64.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08.svg"/><Relationship Id="rId3" Type="http://schemas.openxmlformats.org/officeDocument/2006/relationships/image" Target="../media/image112.svg"/><Relationship Id="rId7" Type="http://schemas.openxmlformats.org/officeDocument/2006/relationships/image" Target="../media/image84.svg"/><Relationship Id="rId12"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0.svg"/><Relationship Id="rId5" Type="http://schemas.openxmlformats.org/officeDocument/2006/relationships/image" Target="../media/image60.svg"/><Relationship Id="rId1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14.sv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18" Type="http://schemas.openxmlformats.org/officeDocument/2006/relationships/image" Target="../media/image141.svg"/><Relationship Id="rId3" Type="http://schemas.openxmlformats.org/officeDocument/2006/relationships/image" Target="../media/image122.svg"/><Relationship Id="rId21" Type="http://schemas.openxmlformats.org/officeDocument/2006/relationships/image" Target="../media/image56.jpeg"/><Relationship Id="rId7" Type="http://schemas.openxmlformats.org/officeDocument/2006/relationships/image" Target="../media/image108.svg"/><Relationship Id="rId12" Type="http://schemas.openxmlformats.org/officeDocument/2006/relationships/image" Target="../media/image110.svg"/><Relationship Id="rId17" Type="http://schemas.openxmlformats.org/officeDocument/2006/relationships/image" Target="../media/image55.png"/><Relationship Id="rId2" Type="http://schemas.openxmlformats.org/officeDocument/2006/relationships/image" Target="../media/image39.png"/><Relationship Id="rId16" Type="http://schemas.openxmlformats.org/officeDocument/2006/relationships/image" Target="../media/image44.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4.svg"/><Relationship Id="rId15" Type="http://schemas.openxmlformats.org/officeDocument/2006/relationships/image" Target="../media/image32.png"/><Relationship Id="rId10" Type="http://schemas.openxmlformats.org/officeDocument/2006/relationships/image" Target="../media/image17.pn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2.svg"/><Relationship Id="rId14"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88.svg"/><Relationship Id="rId3" Type="http://schemas.openxmlformats.org/officeDocument/2006/relationships/image" Target="../media/image60.svg"/><Relationship Id="rId7" Type="http://schemas.openxmlformats.org/officeDocument/2006/relationships/image" Target="../media/image84.svg"/><Relationship Id="rId12"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4.svg"/><Relationship Id="rId5" Type="http://schemas.openxmlformats.org/officeDocument/2006/relationships/image" Target="../media/image82.svg"/><Relationship Id="rId15" Type="http://schemas.openxmlformats.org/officeDocument/2006/relationships/image" Target="../media/image80.svg"/><Relationship Id="rId10" Type="http://schemas.openxmlformats.org/officeDocument/2006/relationships/image" Target="../media/image50.png"/><Relationship Id="rId4" Type="http://schemas.openxmlformats.org/officeDocument/2006/relationships/image" Target="../media/image57.png"/><Relationship Id="rId9" Type="http://schemas.openxmlformats.org/officeDocument/2006/relationships/image" Target="../media/image86.sv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6.svg"/><Relationship Id="rId18" Type="http://schemas.openxmlformats.org/officeDocument/2006/relationships/image" Target="../media/image67.png"/><Relationship Id="rId3" Type="http://schemas.openxmlformats.org/officeDocument/2006/relationships/image" Target="../media/image74.svg"/><Relationship Id="rId7" Type="http://schemas.openxmlformats.org/officeDocument/2006/relationships/image" Target="../media/image90.svg"/><Relationship Id="rId12" Type="http://schemas.openxmlformats.org/officeDocument/2006/relationships/image" Target="../media/image64.png"/><Relationship Id="rId17" Type="http://schemas.openxmlformats.org/officeDocument/2006/relationships/image" Target="../media/image100.svg"/><Relationship Id="rId2" Type="http://schemas.openxmlformats.org/officeDocument/2006/relationships/image" Target="../media/image11.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94.svg"/><Relationship Id="rId5" Type="http://schemas.openxmlformats.org/officeDocument/2006/relationships/image" Target="../media/image60.svg"/><Relationship Id="rId15" Type="http://schemas.openxmlformats.org/officeDocument/2006/relationships/image" Target="../media/image98.svg"/><Relationship Id="rId10" Type="http://schemas.openxmlformats.org/officeDocument/2006/relationships/image" Target="../media/image63.png"/><Relationship Id="rId19" Type="http://schemas.openxmlformats.org/officeDocument/2006/relationships/image" Target="../media/image76.svg"/><Relationship Id="rId4" Type="http://schemas.openxmlformats.org/officeDocument/2006/relationships/image" Target="../media/image14.png"/><Relationship Id="rId9" Type="http://schemas.openxmlformats.org/officeDocument/2006/relationships/image" Target="../media/image92.sv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4.sv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6.png"/><Relationship Id="rId18" Type="http://schemas.openxmlformats.org/officeDocument/2006/relationships/image" Target="../media/image131.svg"/><Relationship Id="rId3" Type="http://schemas.openxmlformats.org/officeDocument/2006/relationships/image" Target="../media/image122.svg"/><Relationship Id="rId7" Type="http://schemas.openxmlformats.org/officeDocument/2006/relationships/image" Target="../media/image45.png"/><Relationship Id="rId12" Type="http://schemas.openxmlformats.org/officeDocument/2006/relationships/image" Target="../media/image12.svg"/><Relationship Id="rId17" Type="http://schemas.openxmlformats.org/officeDocument/2006/relationships/image" Target="../media/image44.png"/><Relationship Id="rId2" Type="http://schemas.openxmlformats.org/officeDocument/2006/relationships/image" Target="../media/image39.png"/><Relationship Id="rId16" Type="http://schemas.openxmlformats.org/officeDocument/2006/relationships/image" Target="../media/image120.svg"/><Relationship Id="rId20"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8.png"/><Relationship Id="rId5" Type="http://schemas.openxmlformats.org/officeDocument/2006/relationships/image" Target="../media/image124.svg"/><Relationship Id="rId15" Type="http://schemas.openxmlformats.org/officeDocument/2006/relationships/image" Target="../media/image43.png"/><Relationship Id="rId10" Type="http://schemas.openxmlformats.org/officeDocument/2006/relationships/image" Target="../media/image129.svg"/><Relationship Id="rId19"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108.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2.svg"/><Relationship Id="rId7" Type="http://schemas.openxmlformats.org/officeDocument/2006/relationships/image" Target="../media/image36.svg"/><Relationship Id="rId12" Type="http://schemas.openxmlformats.org/officeDocument/2006/relationships/image" Target="../media/image31.png"/><Relationship Id="rId17" Type="http://schemas.openxmlformats.org/officeDocument/2006/relationships/image" Target="../media/image30.svg"/><Relationship Id="rId2" Type="http://schemas.openxmlformats.org/officeDocument/2006/relationships/image" Target="../media/image27.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0.png"/><Relationship Id="rId9" Type="http://schemas.openxmlformats.org/officeDocument/2006/relationships/image" Target="../media/image38.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74.svg"/><Relationship Id="rId7" Type="http://schemas.openxmlformats.org/officeDocument/2006/relationships/image" Target="../media/image104.svg"/><Relationship Id="rId12" Type="http://schemas.openxmlformats.org/officeDocument/2006/relationships/image" Target="../media/image16.png"/><Relationship Id="rId17" Type="http://schemas.openxmlformats.org/officeDocument/2006/relationships/image" Target="../media/image84.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10.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0.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svg"/><Relationship Id="rId3" Type="http://schemas.openxmlformats.org/officeDocument/2006/relationships/image" Target="../media/image118.svg"/><Relationship Id="rId7" Type="http://schemas.openxmlformats.org/officeDocument/2006/relationships/image" Target="../media/image58.svg"/><Relationship Id="rId12"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8.svg"/><Relationship Id="rId5" Type="http://schemas.openxmlformats.org/officeDocument/2006/relationships/image" Target="../media/image44.svg"/><Relationship Id="rId15" Type="http://schemas.openxmlformats.org/officeDocument/2006/relationships/image" Target="../media/image42.sv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110.sv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74.svg"/><Relationship Id="rId7" Type="http://schemas.openxmlformats.org/officeDocument/2006/relationships/image" Target="../media/image104.svg"/><Relationship Id="rId12" Type="http://schemas.openxmlformats.org/officeDocument/2006/relationships/image" Target="../media/image16.png"/><Relationship Id="rId17" Type="http://schemas.openxmlformats.org/officeDocument/2006/relationships/image" Target="../media/image84.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10.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0.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74.svg"/><Relationship Id="rId7" Type="http://schemas.openxmlformats.org/officeDocument/2006/relationships/image" Target="../media/image104.svg"/><Relationship Id="rId12" Type="http://schemas.openxmlformats.org/officeDocument/2006/relationships/image" Target="../media/image16.png"/><Relationship Id="rId17" Type="http://schemas.openxmlformats.org/officeDocument/2006/relationships/image" Target="../media/image84.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10.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0.sv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jp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audio" Target="../media/audio1.wav"/><Relationship Id="rId4" Type="http://schemas.openxmlformats.org/officeDocument/2006/relationships/slide" Target="slide22.xm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audio" Target="../media/audio4.wav"/><Relationship Id="rId3" Type="http://schemas.microsoft.com/office/2007/relationships/media" Target="../media/media2.mp4"/><Relationship Id="rId7" Type="http://schemas.openxmlformats.org/officeDocument/2006/relationships/audio" Target="../media/audio3.wav"/><Relationship Id="rId12" Type="http://schemas.openxmlformats.org/officeDocument/2006/relationships/slide" Target="slide22.xml"/><Relationship Id="rId2" Type="http://schemas.openxmlformats.org/officeDocument/2006/relationships/audio" Target="../media/media1.mp3"/><Relationship Id="rId16" Type="http://schemas.openxmlformats.org/officeDocument/2006/relationships/image" Target="../media/image81.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78.png"/><Relationship Id="rId5" Type="http://schemas.openxmlformats.org/officeDocument/2006/relationships/slideLayout" Target="../slideLayouts/slideLayout18.xml"/><Relationship Id="rId15" Type="http://schemas.openxmlformats.org/officeDocument/2006/relationships/image" Target="../media/image80.png"/><Relationship Id="rId10" Type="http://schemas.openxmlformats.org/officeDocument/2006/relationships/image" Target="../media/image77.png"/><Relationship Id="rId4" Type="http://schemas.openxmlformats.org/officeDocument/2006/relationships/video" Target="../media/media2.mp4"/><Relationship Id="rId9" Type="http://schemas.openxmlformats.org/officeDocument/2006/relationships/image" Target="../media/image76.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microsoft.com/office/2007/relationships/media" Target="../media/media2.mp4"/><Relationship Id="rId7" Type="http://schemas.openxmlformats.org/officeDocument/2006/relationships/audio" Target="../media/audio3.wav"/><Relationship Id="rId12" Type="http://schemas.openxmlformats.org/officeDocument/2006/relationships/audio" Target="../media/audio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slide" Target="slide22.xml"/><Relationship Id="rId5" Type="http://schemas.openxmlformats.org/officeDocument/2006/relationships/slideLayout" Target="../slideLayouts/slideLayout19.xml"/><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video" Target="../media/media2.mp4"/><Relationship Id="rId9" Type="http://schemas.openxmlformats.org/officeDocument/2006/relationships/image" Target="../media/image76.png"/><Relationship Id="rId1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audio" Target="../media/audio4.wav"/><Relationship Id="rId3" Type="http://schemas.microsoft.com/office/2007/relationships/media" Target="../media/media2.mp4"/><Relationship Id="rId7" Type="http://schemas.openxmlformats.org/officeDocument/2006/relationships/audio" Target="../media/audio3.wav"/><Relationship Id="rId12" Type="http://schemas.openxmlformats.org/officeDocument/2006/relationships/slide" Target="slide22.xml"/><Relationship Id="rId2" Type="http://schemas.openxmlformats.org/officeDocument/2006/relationships/audio" Target="../media/media1.mp3"/><Relationship Id="rId16" Type="http://schemas.openxmlformats.org/officeDocument/2006/relationships/image" Target="../media/image81.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76.png"/><Relationship Id="rId5" Type="http://schemas.openxmlformats.org/officeDocument/2006/relationships/slideLayout" Target="../slideLayouts/slideLayout22.xm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video" Target="../media/media2.mp4"/><Relationship Id="rId9" Type="http://schemas.openxmlformats.org/officeDocument/2006/relationships/image" Target="../media/image77.pn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3.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83.png"/><Relationship Id="rId9" Type="http://schemas.openxmlformats.org/officeDocument/2006/relationships/audio" Target="../media/audio4.wav"/></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audio" Target="../media/audio4.wav"/><Relationship Id="rId3" Type="http://schemas.microsoft.com/office/2007/relationships/media" Target="../media/media2.mp4"/><Relationship Id="rId7" Type="http://schemas.openxmlformats.org/officeDocument/2006/relationships/audio" Target="../media/audio3.wav"/><Relationship Id="rId12" Type="http://schemas.openxmlformats.org/officeDocument/2006/relationships/slide" Target="slide22.xml"/><Relationship Id="rId2" Type="http://schemas.openxmlformats.org/officeDocument/2006/relationships/audio" Target="../media/media1.mp3"/><Relationship Id="rId16" Type="http://schemas.openxmlformats.org/officeDocument/2006/relationships/image" Target="../media/image81.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76.png"/><Relationship Id="rId5" Type="http://schemas.openxmlformats.org/officeDocument/2006/relationships/slideLayout" Target="../slideLayouts/slideLayout22.xm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video" Target="../media/media2.mp4"/><Relationship Id="rId9" Type="http://schemas.openxmlformats.org/officeDocument/2006/relationships/image" Target="../media/image77.png"/><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6.png"/><Relationship Id="rId18" Type="http://schemas.openxmlformats.org/officeDocument/2006/relationships/image" Target="../media/image131.svg"/><Relationship Id="rId3" Type="http://schemas.openxmlformats.org/officeDocument/2006/relationships/image" Target="../media/image122.svg"/><Relationship Id="rId7" Type="http://schemas.openxmlformats.org/officeDocument/2006/relationships/image" Target="../media/image45.png"/><Relationship Id="rId12" Type="http://schemas.openxmlformats.org/officeDocument/2006/relationships/image" Target="../media/image12.svg"/><Relationship Id="rId17" Type="http://schemas.openxmlformats.org/officeDocument/2006/relationships/image" Target="../media/image44.png"/><Relationship Id="rId2" Type="http://schemas.openxmlformats.org/officeDocument/2006/relationships/image" Target="../media/image39.png"/><Relationship Id="rId16" Type="http://schemas.openxmlformats.org/officeDocument/2006/relationships/image" Target="../media/image120.svg"/><Relationship Id="rId20"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8.png"/><Relationship Id="rId5" Type="http://schemas.openxmlformats.org/officeDocument/2006/relationships/image" Target="../media/image124.svg"/><Relationship Id="rId15" Type="http://schemas.openxmlformats.org/officeDocument/2006/relationships/image" Target="../media/image43.png"/><Relationship Id="rId10" Type="http://schemas.openxmlformats.org/officeDocument/2006/relationships/image" Target="../media/image129.svg"/><Relationship Id="rId19"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108.svg"/></Relationships>
</file>

<file path=ppt/slides/_rels/slide28.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31.png"/><Relationship Id="rId18" Type="http://schemas.openxmlformats.org/officeDocument/2006/relationships/image" Target="../media/image138.svg"/><Relationship Id="rId3" Type="http://schemas.openxmlformats.org/officeDocument/2006/relationships/image" Target="../media/image122.svg"/><Relationship Id="rId7" Type="http://schemas.openxmlformats.org/officeDocument/2006/relationships/image" Target="../media/image85.jpeg"/><Relationship Id="rId12" Type="http://schemas.openxmlformats.org/officeDocument/2006/relationships/image" Target="../media/image110.svg"/><Relationship Id="rId17" Type="http://schemas.openxmlformats.org/officeDocument/2006/relationships/image" Target="../media/image47.png"/><Relationship Id="rId2" Type="http://schemas.openxmlformats.org/officeDocument/2006/relationships/image" Target="../media/image39.png"/><Relationship Id="rId16" Type="http://schemas.openxmlformats.org/officeDocument/2006/relationships/image" Target="../media/image136.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46.png"/><Relationship Id="rId10" Type="http://schemas.openxmlformats.org/officeDocument/2006/relationships/image" Target="../media/image108.sv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6.png"/><Relationship Id="rId14" Type="http://schemas.openxmlformats.org/officeDocument/2006/relationships/image" Target="../media/image42.sv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18" Type="http://schemas.openxmlformats.org/officeDocument/2006/relationships/image" Target="../media/image141.svg"/><Relationship Id="rId3" Type="http://schemas.openxmlformats.org/officeDocument/2006/relationships/image" Target="../media/image122.svg"/><Relationship Id="rId7" Type="http://schemas.openxmlformats.org/officeDocument/2006/relationships/image" Target="../media/image108.svg"/><Relationship Id="rId12" Type="http://schemas.openxmlformats.org/officeDocument/2006/relationships/image" Target="../media/image110.svg"/><Relationship Id="rId17" Type="http://schemas.openxmlformats.org/officeDocument/2006/relationships/image" Target="../media/image55.png"/><Relationship Id="rId2" Type="http://schemas.openxmlformats.org/officeDocument/2006/relationships/image" Target="../media/image39.png"/><Relationship Id="rId16" Type="http://schemas.openxmlformats.org/officeDocument/2006/relationships/image" Target="../media/image44.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32.png"/><Relationship Id="rId10" Type="http://schemas.openxmlformats.org/officeDocument/2006/relationships/image" Target="../media/image87.jpe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2.svg"/><Relationship Id="rId14" Type="http://schemas.openxmlformats.org/officeDocument/2006/relationships/image" Target="../media/image42.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4.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31.png"/><Relationship Id="rId18" Type="http://schemas.openxmlformats.org/officeDocument/2006/relationships/image" Target="../media/image138.svg"/><Relationship Id="rId3" Type="http://schemas.openxmlformats.org/officeDocument/2006/relationships/image" Target="../media/image122.svg"/><Relationship Id="rId7" Type="http://schemas.openxmlformats.org/officeDocument/2006/relationships/image" Target="../media/image85.jpeg"/><Relationship Id="rId12" Type="http://schemas.openxmlformats.org/officeDocument/2006/relationships/image" Target="../media/image110.svg"/><Relationship Id="rId17" Type="http://schemas.openxmlformats.org/officeDocument/2006/relationships/image" Target="../media/image47.png"/><Relationship Id="rId2" Type="http://schemas.openxmlformats.org/officeDocument/2006/relationships/image" Target="../media/image39.png"/><Relationship Id="rId16" Type="http://schemas.openxmlformats.org/officeDocument/2006/relationships/image" Target="../media/image136.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46.png"/><Relationship Id="rId10" Type="http://schemas.openxmlformats.org/officeDocument/2006/relationships/image" Target="../media/image108.sv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6.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18" Type="http://schemas.openxmlformats.org/officeDocument/2006/relationships/image" Target="../media/image141.svg"/><Relationship Id="rId3" Type="http://schemas.openxmlformats.org/officeDocument/2006/relationships/image" Target="../media/image122.svg"/><Relationship Id="rId7" Type="http://schemas.openxmlformats.org/officeDocument/2006/relationships/image" Target="../media/image108.svg"/><Relationship Id="rId12" Type="http://schemas.openxmlformats.org/officeDocument/2006/relationships/image" Target="../media/image110.svg"/><Relationship Id="rId17" Type="http://schemas.openxmlformats.org/officeDocument/2006/relationships/image" Target="../media/image55.png"/><Relationship Id="rId2" Type="http://schemas.openxmlformats.org/officeDocument/2006/relationships/image" Target="../media/image39.png"/><Relationship Id="rId16" Type="http://schemas.openxmlformats.org/officeDocument/2006/relationships/image" Target="../media/image44.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32.png"/><Relationship Id="rId10" Type="http://schemas.openxmlformats.org/officeDocument/2006/relationships/image" Target="../media/image87.jpe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2.svg"/><Relationship Id="rId14"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31.png"/><Relationship Id="rId18" Type="http://schemas.openxmlformats.org/officeDocument/2006/relationships/image" Target="../media/image138.svg"/><Relationship Id="rId3" Type="http://schemas.openxmlformats.org/officeDocument/2006/relationships/image" Target="../media/image122.svg"/><Relationship Id="rId7" Type="http://schemas.openxmlformats.org/officeDocument/2006/relationships/image" Target="../media/image85.jpeg"/><Relationship Id="rId12" Type="http://schemas.openxmlformats.org/officeDocument/2006/relationships/image" Target="../media/image110.svg"/><Relationship Id="rId17" Type="http://schemas.openxmlformats.org/officeDocument/2006/relationships/image" Target="../media/image47.png"/><Relationship Id="rId2" Type="http://schemas.openxmlformats.org/officeDocument/2006/relationships/image" Target="../media/image39.png"/><Relationship Id="rId16" Type="http://schemas.openxmlformats.org/officeDocument/2006/relationships/image" Target="../media/image136.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46.png"/><Relationship Id="rId10" Type="http://schemas.openxmlformats.org/officeDocument/2006/relationships/image" Target="../media/image108.sv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6.png"/><Relationship Id="rId1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18" Type="http://schemas.openxmlformats.org/officeDocument/2006/relationships/image" Target="../media/image141.svg"/><Relationship Id="rId3" Type="http://schemas.openxmlformats.org/officeDocument/2006/relationships/image" Target="../media/image122.svg"/><Relationship Id="rId7" Type="http://schemas.openxmlformats.org/officeDocument/2006/relationships/image" Target="../media/image108.svg"/><Relationship Id="rId12" Type="http://schemas.openxmlformats.org/officeDocument/2006/relationships/image" Target="../media/image110.svg"/><Relationship Id="rId17" Type="http://schemas.openxmlformats.org/officeDocument/2006/relationships/image" Target="../media/image55.png"/><Relationship Id="rId2" Type="http://schemas.openxmlformats.org/officeDocument/2006/relationships/image" Target="../media/image39.png"/><Relationship Id="rId16" Type="http://schemas.openxmlformats.org/officeDocument/2006/relationships/image" Target="../media/image44.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32.png"/><Relationship Id="rId10" Type="http://schemas.openxmlformats.org/officeDocument/2006/relationships/image" Target="../media/image87.jpeg"/><Relationship Id="rId19"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2.svg"/><Relationship Id="rId14"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svg"/><Relationship Id="rId3" Type="http://schemas.openxmlformats.org/officeDocument/2006/relationships/image" Target="../media/image118.svg"/><Relationship Id="rId7" Type="http://schemas.openxmlformats.org/officeDocument/2006/relationships/image" Target="../media/image58.svg"/><Relationship Id="rId12"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8.svg"/><Relationship Id="rId5" Type="http://schemas.openxmlformats.org/officeDocument/2006/relationships/image" Target="../media/image44.svg"/><Relationship Id="rId15" Type="http://schemas.openxmlformats.org/officeDocument/2006/relationships/image" Target="../media/image42.sv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110.sv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31.png"/><Relationship Id="rId17" Type="http://schemas.openxmlformats.org/officeDocument/2006/relationships/image" Target="../media/image30.svg"/><Relationship Id="rId2" Type="http://schemas.openxmlformats.org/officeDocument/2006/relationships/image" Target="../media/image26.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8.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74.svg"/><Relationship Id="rId7" Type="http://schemas.openxmlformats.org/officeDocument/2006/relationships/image" Target="../media/image104.svg"/><Relationship Id="rId12" Type="http://schemas.openxmlformats.org/officeDocument/2006/relationships/image" Target="../media/image16.png"/><Relationship Id="rId17" Type="http://schemas.openxmlformats.org/officeDocument/2006/relationships/image" Target="../media/image84.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10.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0.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2.svg"/><Relationship Id="rId3" Type="http://schemas.openxmlformats.org/officeDocument/2006/relationships/image" Target="../media/image32.svg"/><Relationship Id="rId7" Type="http://schemas.openxmlformats.org/officeDocument/2006/relationships/image" Target="../media/image48.svg"/><Relationship Id="rId12" Type="http://schemas.openxmlformats.org/officeDocument/2006/relationships/image" Target="../media/image36.png"/><Relationship Id="rId17" Type="http://schemas.openxmlformats.org/officeDocument/2006/relationships/image" Target="../media/image56.sv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4.svg"/><Relationship Id="rId5" Type="http://schemas.openxmlformats.org/officeDocument/2006/relationships/image" Target="../media/image46.svg"/><Relationship Id="rId15" Type="http://schemas.openxmlformats.org/officeDocument/2006/relationships/image" Target="../media/image54.svg"/><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50.sv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31.svg"/><Relationship Id="rId8" Type="http://schemas.openxmlformats.org/officeDocument/2006/relationships/image" Target="../media/image127.svg"/><Relationship Id="rId3" Type="http://schemas.openxmlformats.org/officeDocument/2006/relationships/image" Target="../media/image122.svg"/><Relationship Id="rId21"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12.svg"/><Relationship Id="rId17" Type="http://schemas.openxmlformats.org/officeDocument/2006/relationships/image" Target="../media/image44.png"/><Relationship Id="rId2" Type="http://schemas.openxmlformats.org/officeDocument/2006/relationships/image" Target="../media/image39.png"/><Relationship Id="rId16" Type="http://schemas.openxmlformats.org/officeDocument/2006/relationships/image" Target="../media/image120.svg"/><Relationship Id="rId20"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8.png"/><Relationship Id="rId5" Type="http://schemas.openxmlformats.org/officeDocument/2006/relationships/image" Target="../media/image124.svg"/><Relationship Id="rId15" Type="http://schemas.openxmlformats.org/officeDocument/2006/relationships/image" Target="../media/image43.png"/><Relationship Id="rId10" Type="http://schemas.openxmlformats.org/officeDocument/2006/relationships/image" Target="../media/image129.svg"/><Relationship Id="rId19" Type="http://schemas.openxmlformats.org/officeDocument/2006/relationships/image" Target="../media/image17.png"/><Relationship Id="rId4" Type="http://schemas.openxmlformats.org/officeDocument/2006/relationships/image" Target="../media/image40.png"/><Relationship Id="rId14" Type="http://schemas.openxmlformats.org/officeDocument/2006/relationships/image" Target="../media/image108.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74.svg"/><Relationship Id="rId7" Type="http://schemas.openxmlformats.org/officeDocument/2006/relationships/image" Target="../media/image104.svg"/><Relationship Id="rId12" Type="http://schemas.openxmlformats.org/officeDocument/2006/relationships/image" Target="../media/image16.png"/><Relationship Id="rId17" Type="http://schemas.openxmlformats.org/officeDocument/2006/relationships/image" Target="../media/image84.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10.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0.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138.svg"/><Relationship Id="rId3" Type="http://schemas.openxmlformats.org/officeDocument/2006/relationships/image" Target="../media/image122.svg"/><Relationship Id="rId12" Type="http://schemas.openxmlformats.org/officeDocument/2006/relationships/image" Target="../media/image110.svg"/><Relationship Id="rId17" Type="http://schemas.openxmlformats.org/officeDocument/2006/relationships/image" Target="../media/image47.png"/><Relationship Id="rId2" Type="http://schemas.openxmlformats.org/officeDocument/2006/relationships/image" Target="../media/image39.png"/><Relationship Id="rId16" Type="http://schemas.openxmlformats.org/officeDocument/2006/relationships/image" Target="../media/image136.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image" Target="../media/image124.svg"/><Relationship Id="rId15" Type="http://schemas.openxmlformats.org/officeDocument/2006/relationships/image" Target="../media/image46.png"/><Relationship Id="rId10" Type="http://schemas.openxmlformats.org/officeDocument/2006/relationships/image" Target="../media/image108.svg"/><Relationship Id="rId19" Type="http://schemas.openxmlformats.org/officeDocument/2006/relationships/image" Target="../media/image44.png"/><Relationship Id="rId4" Type="http://schemas.openxmlformats.org/officeDocument/2006/relationships/image" Target="../media/image40.png"/><Relationship Id="rId1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rot="709028">
            <a:off x="643561" y="8246589"/>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flipV="1">
            <a:off x="15596506" y="1560261"/>
            <a:ext cx="1335062" cy="4047926"/>
          </a:xfrm>
          <a:custGeom>
            <a:avLst/>
            <a:gdLst/>
            <a:ahLst/>
            <a:cxnLst/>
            <a:rect l="l" t="t" r="r" b="b"/>
            <a:pathLst>
              <a:path w="1335062" h="4047926">
                <a:moveTo>
                  <a:pt x="0" y="4047925"/>
                </a:moveTo>
                <a:lnTo>
                  <a:pt x="1335062" y="4047925"/>
                </a:lnTo>
                <a:lnTo>
                  <a:pt x="1335062" y="0"/>
                </a:lnTo>
                <a:lnTo>
                  <a:pt x="0" y="0"/>
                </a:lnTo>
                <a:lnTo>
                  <a:pt x="0" y="4047925"/>
                </a:lnTo>
                <a:close/>
              </a:path>
            </a:pathLst>
          </a:custGeom>
          <a:blipFill>
            <a:blip r:embed="rId4">
              <a:extLst>
                <a:ext uri="{96DAC541-7B7A-43D3-8B79-37D633B846F1}">
                  <asvg:svgBlip xmlns:asvg="http://schemas.microsoft.com/office/drawing/2016/SVG/main" xmlns="" r:embed="rId5"/>
                </a:ext>
              </a:extLst>
            </a:blip>
            <a:stretch>
              <a:fillRect t="-2665"/>
            </a:stretch>
          </a:blipFill>
        </p:spPr>
      </p:sp>
      <p:sp>
        <p:nvSpPr>
          <p:cNvPr id="4" name="Freeform 4"/>
          <p:cNvSpPr/>
          <p:nvPr/>
        </p:nvSpPr>
        <p:spPr>
          <a:xfrm>
            <a:off x="0" y="0"/>
            <a:ext cx="3220712" cy="1980738"/>
          </a:xfrm>
          <a:custGeom>
            <a:avLst/>
            <a:gdLst/>
            <a:ahLst/>
            <a:cxnLst/>
            <a:rect l="l" t="t" r="r" b="b"/>
            <a:pathLst>
              <a:path w="3220712" h="1980738">
                <a:moveTo>
                  <a:pt x="0" y="0"/>
                </a:moveTo>
                <a:lnTo>
                  <a:pt x="3220712" y="0"/>
                </a:lnTo>
                <a:lnTo>
                  <a:pt x="3220712" y="1980738"/>
                </a:lnTo>
                <a:lnTo>
                  <a:pt x="0" y="19807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3050976" y="959672"/>
            <a:ext cx="12186048" cy="64633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ct val="150000"/>
              </a:lnSpc>
            </a:pPr>
            <a:r>
              <a:rPr lang="en-US" sz="9600" b="1">
                <a:effectLst>
                  <a:outerShdw blurRad="38100" dist="38100" dir="2700000" algn="tl">
                    <a:srgbClr val="000000">
                      <a:alpha val="43137"/>
                    </a:srgbClr>
                  </a:outerShdw>
                </a:effectLst>
                <a:latin typeface="#9Slide05 Aphrodite Pro" panose="02000000000000000000" pitchFamily="2" charset="-93"/>
              </a:rPr>
              <a:t>Tóm tắt nội dung thuyết </a:t>
            </a:r>
            <a:r>
              <a:rPr lang="en-US" sz="9600" b="1" smtClean="0">
                <a:effectLst>
                  <a:outerShdw blurRad="38100" dist="38100" dir="2700000" algn="tl">
                    <a:srgbClr val="000000">
                      <a:alpha val="43137"/>
                    </a:srgbClr>
                  </a:outerShdw>
                </a:effectLst>
                <a:latin typeface="#9Slide05 Aphrodite Pro" panose="02000000000000000000" pitchFamily="2" charset="-93"/>
              </a:rPr>
              <a:t>minh</a:t>
            </a:r>
            <a:r>
              <a:rPr lang="vi-VN" sz="9600" b="1">
                <a:effectLst>
                  <a:outerShdw blurRad="38100" dist="38100" dir="2700000" algn="tl">
                    <a:srgbClr val="000000">
                      <a:alpha val="43137"/>
                    </a:srgbClr>
                  </a:outerShdw>
                </a:effectLst>
                <a:latin typeface="#9Slide05 Aphrodite Pro" panose="02000000000000000000" pitchFamily="2" charset="-93"/>
              </a:rPr>
              <a:t> </a:t>
            </a:r>
            <a:r>
              <a:rPr lang="en-US" sz="9600" b="1" smtClean="0">
                <a:effectLst>
                  <a:outerShdw blurRad="38100" dist="38100" dir="2700000" algn="tl">
                    <a:srgbClr val="000000">
                      <a:alpha val="43137"/>
                    </a:srgbClr>
                  </a:outerShdw>
                </a:effectLst>
                <a:latin typeface="#9Slide05 Aphrodite Pro" panose="02000000000000000000" pitchFamily="2" charset="-93"/>
              </a:rPr>
              <a:t>giải </a:t>
            </a:r>
            <a:r>
              <a:rPr lang="en-US" sz="9600" b="1">
                <a:effectLst>
                  <a:outerShdw blurRad="38100" dist="38100" dir="2700000" algn="tl">
                    <a:srgbClr val="000000">
                      <a:alpha val="43137"/>
                    </a:srgbClr>
                  </a:outerShdw>
                </a:effectLst>
                <a:latin typeface="#9Slide05 Aphrodite Pro" panose="02000000000000000000" pitchFamily="2" charset="-93"/>
              </a:rPr>
              <a:t>thích một hiện tượng tự nhiên</a:t>
            </a:r>
            <a:endParaRPr lang="en-US" sz="17547" b="1">
              <a:solidFill>
                <a:srgbClr val="DF98B6"/>
              </a:solidFill>
              <a:effectLst>
                <a:outerShdw blurRad="38100" dist="38100" dir="2700000" algn="tl">
                  <a:srgbClr val="000000">
                    <a:alpha val="43137"/>
                  </a:srgbClr>
                </a:outerShdw>
              </a:effectLst>
              <a:latin typeface="#9Slide05 Aphrodite Pro" panose="02000000000000000000" pitchFamily="2" charset="-93"/>
            </a:endParaRPr>
          </a:p>
        </p:txBody>
      </p:sp>
      <p:sp>
        <p:nvSpPr>
          <p:cNvPr id="6" name="Freeform 6"/>
          <p:cNvSpPr/>
          <p:nvPr/>
        </p:nvSpPr>
        <p:spPr>
          <a:xfrm rot="98916">
            <a:off x="5533474" y="8750525"/>
            <a:ext cx="7221052" cy="1417131"/>
          </a:xfrm>
          <a:custGeom>
            <a:avLst/>
            <a:gdLst/>
            <a:ahLst/>
            <a:cxnLst/>
            <a:rect l="l" t="t" r="r" b="b"/>
            <a:pathLst>
              <a:path w="7221052" h="1417131">
                <a:moveTo>
                  <a:pt x="0" y="0"/>
                </a:moveTo>
                <a:lnTo>
                  <a:pt x="7221052" y="0"/>
                </a:lnTo>
                <a:lnTo>
                  <a:pt x="7221052" y="1417131"/>
                </a:lnTo>
                <a:lnTo>
                  <a:pt x="0" y="14171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795632" y="3437092"/>
            <a:ext cx="481551" cy="2038310"/>
          </a:xfrm>
          <a:custGeom>
            <a:avLst/>
            <a:gdLst/>
            <a:ahLst/>
            <a:cxnLst/>
            <a:rect l="l" t="t" r="r" b="b"/>
            <a:pathLst>
              <a:path w="481551" h="2038310">
                <a:moveTo>
                  <a:pt x="0" y="0"/>
                </a:moveTo>
                <a:lnTo>
                  <a:pt x="481551" y="0"/>
                </a:lnTo>
                <a:lnTo>
                  <a:pt x="481551" y="2038310"/>
                </a:lnTo>
                <a:lnTo>
                  <a:pt x="0" y="20383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7674156">
            <a:off x="14091031" y="7367314"/>
            <a:ext cx="1395412" cy="1159460"/>
          </a:xfrm>
          <a:custGeom>
            <a:avLst/>
            <a:gdLst/>
            <a:ahLst/>
            <a:cxnLst/>
            <a:rect l="l" t="t" r="r" b="b"/>
            <a:pathLst>
              <a:path w="1395412" h="1159460">
                <a:moveTo>
                  <a:pt x="0" y="0"/>
                </a:moveTo>
                <a:lnTo>
                  <a:pt x="1395412" y="0"/>
                </a:lnTo>
                <a:lnTo>
                  <a:pt x="1395412" y="1159460"/>
                </a:lnTo>
                <a:lnTo>
                  <a:pt x="0" y="1159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H="1" flipV="1">
            <a:off x="15687747" y="7952309"/>
            <a:ext cx="2600253" cy="2334691"/>
          </a:xfrm>
          <a:custGeom>
            <a:avLst/>
            <a:gdLst/>
            <a:ahLst/>
            <a:cxnLst/>
            <a:rect l="l" t="t" r="r" b="b"/>
            <a:pathLst>
              <a:path w="2600253" h="2334691">
                <a:moveTo>
                  <a:pt x="2600253" y="2334691"/>
                </a:moveTo>
                <a:lnTo>
                  <a:pt x="0" y="2334691"/>
                </a:lnTo>
                <a:lnTo>
                  <a:pt x="0" y="0"/>
                </a:lnTo>
                <a:lnTo>
                  <a:pt x="2600253" y="0"/>
                </a:lnTo>
                <a:lnTo>
                  <a:pt x="2600253" y="2334691"/>
                </a:lnTo>
                <a:close/>
              </a:path>
            </a:pathLst>
          </a:custGeom>
          <a:blipFill>
            <a:blip r:embed="rId14">
              <a:extLst>
                <a:ext uri="{96DAC541-7B7A-43D3-8B79-37D633B846F1}">
                  <asvg:svgBlip xmlns:asvg="http://schemas.microsoft.com/office/drawing/2016/SVG/main" xmlns="" r:embed="rId15"/>
                </a:ext>
              </a:extLst>
            </a:blip>
            <a:stretch>
              <a:fillRect l="-20788" t="-31836"/>
            </a:stretch>
          </a:blipFill>
        </p:spPr>
      </p:sp>
      <p:sp>
        <p:nvSpPr>
          <p:cNvPr id="12" name="Freeform 12"/>
          <p:cNvSpPr/>
          <p:nvPr/>
        </p:nvSpPr>
        <p:spPr>
          <a:xfrm rot="5400000">
            <a:off x="15929052" y="-261085"/>
            <a:ext cx="2660495" cy="2502909"/>
          </a:xfrm>
          <a:custGeom>
            <a:avLst/>
            <a:gdLst/>
            <a:ahLst/>
            <a:cxnLst/>
            <a:rect l="l" t="t" r="r" b="b"/>
            <a:pathLst>
              <a:path w="2660495" h="2502909">
                <a:moveTo>
                  <a:pt x="0" y="0"/>
                </a:moveTo>
                <a:lnTo>
                  <a:pt x="2660496" y="0"/>
                </a:lnTo>
                <a:lnTo>
                  <a:pt x="2660496" y="2502909"/>
                </a:lnTo>
                <a:lnTo>
                  <a:pt x="0" y="2502909"/>
                </a:lnTo>
                <a:lnTo>
                  <a:pt x="0" y="0"/>
                </a:lnTo>
                <a:close/>
              </a:path>
            </a:pathLst>
          </a:custGeom>
          <a:blipFill>
            <a:blip r:embed="rId16">
              <a:extLst>
                <a:ext uri="{96DAC541-7B7A-43D3-8B79-37D633B846F1}">
                  <asvg:svgBlip xmlns:asvg="http://schemas.microsoft.com/office/drawing/2016/SVG/main" xmlns="" r:embed="rId17"/>
                </a:ext>
              </a:extLst>
            </a:blip>
            <a:stretch>
              <a:fillRect l="-31086" t="-2976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rot="-10800000">
            <a:off x="15627505" y="7784091"/>
            <a:ext cx="2660495" cy="2502909"/>
          </a:xfrm>
          <a:custGeom>
            <a:avLst/>
            <a:gdLst/>
            <a:ahLst/>
            <a:cxnLst/>
            <a:rect l="l" t="t" r="r" b="b"/>
            <a:pathLst>
              <a:path w="2660495" h="2502909">
                <a:moveTo>
                  <a:pt x="0" y="0"/>
                </a:moveTo>
                <a:lnTo>
                  <a:pt x="2660495" y="0"/>
                </a:lnTo>
                <a:lnTo>
                  <a:pt x="2660495" y="2502909"/>
                </a:lnTo>
                <a:lnTo>
                  <a:pt x="0" y="2502909"/>
                </a:lnTo>
                <a:lnTo>
                  <a:pt x="0" y="0"/>
                </a:lnTo>
                <a:close/>
              </a:path>
            </a:pathLst>
          </a:custGeom>
          <a:blipFill>
            <a:blip r:embed="rId2">
              <a:extLst>
                <a:ext uri="{96DAC541-7B7A-43D3-8B79-37D633B846F1}">
                  <asvg:svgBlip xmlns:asvg="http://schemas.microsoft.com/office/drawing/2016/SVG/main" xmlns="" r:embed="rId3"/>
                </a:ext>
              </a:extLst>
            </a:blip>
            <a:stretch>
              <a:fillRect l="-31086" t="-29760"/>
            </a:stretch>
          </a:blipFill>
        </p:spPr>
      </p:sp>
      <p:sp>
        <p:nvSpPr>
          <p:cNvPr id="3" name="TextBox 3"/>
          <p:cNvSpPr txBox="1"/>
          <p:nvPr/>
        </p:nvSpPr>
        <p:spPr>
          <a:xfrm>
            <a:off x="4893571" y="1410917"/>
            <a:ext cx="15147825" cy="1477328"/>
          </a:xfrm>
          <a:prstGeom prst="rect">
            <a:avLst/>
          </a:prstGeom>
        </p:spPr>
        <p:txBody>
          <a:bodyPr lIns="0" tIns="0" rIns="0" bIns="0" rtlCol="0" anchor="t">
            <a:spAutoFit/>
          </a:bodyPr>
          <a:lstStyle/>
          <a:p>
            <a:pPr lvl="0"/>
            <a:r>
              <a:rPr lang="vi-VN" sz="9600">
                <a:solidFill>
                  <a:schemeClr val="accent6">
                    <a:lumMod val="75000"/>
                  </a:schemeClr>
                </a:solidFill>
                <a:latin typeface="iCiel Baliho Script" pitchFamily="50" charset="-93"/>
              </a:rPr>
              <a:t>a.Chuẩn bị </a:t>
            </a:r>
            <a:endParaRPr lang="en-GB" sz="9600">
              <a:solidFill>
                <a:schemeClr val="accent6">
                  <a:lumMod val="75000"/>
                </a:schemeClr>
              </a:solidFill>
              <a:latin typeface="iCiel Baliho Script" pitchFamily="50" charset="-93"/>
            </a:endParaRPr>
          </a:p>
        </p:txBody>
      </p:sp>
      <p:sp>
        <p:nvSpPr>
          <p:cNvPr id="4" name="Freeform 4"/>
          <p:cNvSpPr/>
          <p:nvPr/>
        </p:nvSpPr>
        <p:spPr>
          <a:xfrm rot="7727625">
            <a:off x="2695008" y="1251270"/>
            <a:ext cx="1871481" cy="1796622"/>
          </a:xfrm>
          <a:custGeom>
            <a:avLst/>
            <a:gdLst/>
            <a:ahLst/>
            <a:cxnLst/>
            <a:rect l="l" t="t" r="r" b="b"/>
            <a:pathLst>
              <a:path w="1871481" h="1796622">
                <a:moveTo>
                  <a:pt x="0" y="0"/>
                </a:moveTo>
                <a:lnTo>
                  <a:pt x="1871481" y="0"/>
                </a:lnTo>
                <a:lnTo>
                  <a:pt x="1871481" y="1796621"/>
                </a:lnTo>
                <a:lnTo>
                  <a:pt x="0" y="17966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8539433"/>
            <a:ext cx="1095507" cy="1747567"/>
          </a:xfrm>
          <a:custGeom>
            <a:avLst/>
            <a:gdLst/>
            <a:ahLst/>
            <a:cxnLst/>
            <a:rect l="l" t="t" r="r" b="b"/>
            <a:pathLst>
              <a:path w="1095507" h="1747567">
                <a:moveTo>
                  <a:pt x="0" y="0"/>
                </a:moveTo>
                <a:lnTo>
                  <a:pt x="1095507" y="0"/>
                </a:lnTo>
                <a:lnTo>
                  <a:pt x="1095507" y="1747567"/>
                </a:lnTo>
                <a:lnTo>
                  <a:pt x="0" y="1747567"/>
                </a:lnTo>
                <a:lnTo>
                  <a:pt x="0" y="0"/>
                </a:lnTo>
                <a:close/>
              </a:path>
            </a:pathLst>
          </a:custGeom>
          <a:blipFill>
            <a:blip r:embed="rId6">
              <a:extLst>
                <a:ext uri="{96DAC541-7B7A-43D3-8B79-37D633B846F1}">
                  <asvg:svgBlip xmlns:asvg="http://schemas.microsoft.com/office/drawing/2016/SVG/main" xmlns="" r:embed="rId7"/>
                </a:ext>
              </a:extLst>
            </a:blip>
            <a:stretch>
              <a:fillRect l="-523" b="-8181"/>
            </a:stretch>
          </a:blipFill>
        </p:spPr>
      </p:sp>
      <p:sp>
        <p:nvSpPr>
          <p:cNvPr id="6" name="Freeform 6"/>
          <p:cNvSpPr/>
          <p:nvPr/>
        </p:nvSpPr>
        <p:spPr>
          <a:xfrm>
            <a:off x="13882834" y="13748"/>
            <a:ext cx="4417625" cy="2668046"/>
          </a:xfrm>
          <a:custGeom>
            <a:avLst/>
            <a:gdLst/>
            <a:ahLst/>
            <a:cxnLst/>
            <a:rect l="l" t="t" r="r" b="b"/>
            <a:pathLst>
              <a:path w="4417625" h="2668046">
                <a:moveTo>
                  <a:pt x="0" y="0"/>
                </a:moveTo>
                <a:lnTo>
                  <a:pt x="4417625" y="0"/>
                </a:lnTo>
                <a:lnTo>
                  <a:pt x="4417625" y="2668046"/>
                </a:lnTo>
                <a:lnTo>
                  <a:pt x="0" y="2668046"/>
                </a:lnTo>
                <a:lnTo>
                  <a:pt x="0" y="0"/>
                </a:lnTo>
                <a:close/>
              </a:path>
            </a:pathLst>
          </a:custGeom>
          <a:blipFill>
            <a:blip r:embed="rId8">
              <a:extLst>
                <a:ext uri="{96DAC541-7B7A-43D3-8B79-37D633B846F1}">
                  <asvg:svgBlip xmlns:asvg="http://schemas.microsoft.com/office/drawing/2016/SVG/main" xmlns="" r:embed="rId9"/>
                </a:ext>
              </a:extLst>
            </a:blip>
            <a:stretch>
              <a:fillRect t="-129729" r="-107365"/>
            </a:stretch>
          </a:blipFill>
        </p:spPr>
      </p:sp>
      <p:sp>
        <p:nvSpPr>
          <p:cNvPr id="7" name="AutoShape 7"/>
          <p:cNvSpPr/>
          <p:nvPr/>
        </p:nvSpPr>
        <p:spPr>
          <a:xfrm>
            <a:off x="66078" y="5143500"/>
            <a:ext cx="18221922" cy="0"/>
          </a:xfrm>
          <a:prstGeom prst="line">
            <a:avLst/>
          </a:prstGeom>
          <a:ln w="47625" cap="flat">
            <a:solidFill>
              <a:srgbClr val="60699E"/>
            </a:solidFill>
            <a:prstDash val="lgDash"/>
            <a:headEnd type="none" w="sm" len="sm"/>
            <a:tailEnd type="none" w="sm" len="sm"/>
          </a:ln>
        </p:spPr>
      </p:sp>
      <p:sp>
        <p:nvSpPr>
          <p:cNvPr id="8" name="Freeform 8"/>
          <p:cNvSpPr/>
          <p:nvPr/>
        </p:nvSpPr>
        <p:spPr>
          <a:xfrm>
            <a:off x="3647178" y="4699059"/>
            <a:ext cx="4544322" cy="4891149"/>
          </a:xfrm>
          <a:custGeom>
            <a:avLst/>
            <a:gdLst/>
            <a:ahLst/>
            <a:cxnLst/>
            <a:rect l="l" t="t" r="r" b="b"/>
            <a:pathLst>
              <a:path w="4544322" h="4891149">
                <a:moveTo>
                  <a:pt x="0" y="0"/>
                </a:moveTo>
                <a:lnTo>
                  <a:pt x="4544322" y="0"/>
                </a:lnTo>
                <a:lnTo>
                  <a:pt x="4544322" y="4891150"/>
                </a:lnTo>
                <a:lnTo>
                  <a:pt x="0" y="4891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TextBox 9"/>
          <p:cNvSpPr txBox="1"/>
          <p:nvPr/>
        </p:nvSpPr>
        <p:spPr>
          <a:xfrm>
            <a:off x="3881570" y="5696967"/>
            <a:ext cx="4133596" cy="3693319"/>
          </a:xfrm>
          <a:prstGeom prst="rect">
            <a:avLst/>
          </a:prstGeom>
        </p:spPr>
        <p:txBody>
          <a:bodyPr lIns="0" tIns="0" rIns="0" bIns="0" rtlCol="0" anchor="t">
            <a:spAutoFit/>
          </a:bodyPr>
          <a:lstStyle/>
          <a:p>
            <a:pPr algn="just"/>
            <a:r>
              <a:rPr lang="en-US" sz="4800">
                <a:latin typeface="iCiel Bambola" panose="02000000000000000000" pitchFamily="50" charset="-93"/>
              </a:rPr>
              <a:t>Xem lại nội dung thuyết minh giải thích hiện tượng núi lửa đã làm trong phần Viết.</a:t>
            </a:r>
            <a:endParaRPr lang="en-US" sz="4800" spc="-72">
              <a:solidFill>
                <a:srgbClr val="60699E"/>
              </a:solidFill>
              <a:latin typeface="iCiel Bambola" panose="02000000000000000000" pitchFamily="50" charset="-93"/>
            </a:endParaRPr>
          </a:p>
        </p:txBody>
      </p:sp>
      <p:sp>
        <p:nvSpPr>
          <p:cNvPr id="10" name="Freeform 10"/>
          <p:cNvSpPr/>
          <p:nvPr/>
        </p:nvSpPr>
        <p:spPr>
          <a:xfrm>
            <a:off x="5919339" y="4572074"/>
            <a:ext cx="638979" cy="859263"/>
          </a:xfrm>
          <a:custGeom>
            <a:avLst/>
            <a:gdLst/>
            <a:ahLst/>
            <a:cxnLst/>
            <a:rect l="l" t="t" r="r" b="b"/>
            <a:pathLst>
              <a:path w="638979" h="859263">
                <a:moveTo>
                  <a:pt x="0" y="0"/>
                </a:moveTo>
                <a:lnTo>
                  <a:pt x="638979" y="0"/>
                </a:lnTo>
                <a:lnTo>
                  <a:pt x="638979" y="859263"/>
                </a:lnTo>
                <a:lnTo>
                  <a:pt x="0" y="8592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9601200" y="4699059"/>
            <a:ext cx="5715000" cy="4891149"/>
          </a:xfrm>
          <a:custGeom>
            <a:avLst/>
            <a:gdLst/>
            <a:ahLst/>
            <a:cxnLst/>
            <a:rect l="l" t="t" r="r" b="b"/>
            <a:pathLst>
              <a:path w="4544322" h="4891149">
                <a:moveTo>
                  <a:pt x="0" y="0"/>
                </a:moveTo>
                <a:lnTo>
                  <a:pt x="4544322" y="0"/>
                </a:lnTo>
                <a:lnTo>
                  <a:pt x="4544322" y="4891150"/>
                </a:lnTo>
                <a:lnTo>
                  <a:pt x="0" y="4891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a:off x="10330892" y="5696967"/>
            <a:ext cx="4604308" cy="3693319"/>
          </a:xfrm>
          <a:prstGeom prst="rect">
            <a:avLst/>
          </a:prstGeom>
        </p:spPr>
        <p:txBody>
          <a:bodyPr wrap="square" lIns="0" tIns="0" rIns="0" bIns="0" rtlCol="0" anchor="t">
            <a:spAutoFit/>
          </a:bodyPr>
          <a:lstStyle/>
          <a:p>
            <a:pPr algn="just"/>
            <a:r>
              <a:rPr lang="vi-VN" sz="4800">
                <a:latin typeface="iCiel Bambola" panose="02000000000000000000" pitchFamily="50" charset="-93"/>
              </a:rPr>
              <a:t>Chú ý các hướng dẫn trong mục 1. Định hướng để nắm được cách tóm tắt ý chính khi nghe.</a:t>
            </a:r>
            <a:endParaRPr lang="en-US" sz="4800" spc="-72">
              <a:solidFill>
                <a:srgbClr val="60699E"/>
              </a:solidFill>
              <a:latin typeface="iCiel Bambola" panose="02000000000000000000" pitchFamily="50" charset="-93"/>
            </a:endParaRPr>
          </a:p>
        </p:txBody>
      </p:sp>
      <p:sp>
        <p:nvSpPr>
          <p:cNvPr id="13" name="Freeform 13"/>
          <p:cNvSpPr/>
          <p:nvPr/>
        </p:nvSpPr>
        <p:spPr>
          <a:xfrm>
            <a:off x="12368661" y="4572074"/>
            <a:ext cx="638979" cy="859263"/>
          </a:xfrm>
          <a:custGeom>
            <a:avLst/>
            <a:gdLst/>
            <a:ahLst/>
            <a:cxnLst/>
            <a:rect l="l" t="t" r="r" b="b"/>
            <a:pathLst>
              <a:path w="638979" h="859263">
                <a:moveTo>
                  <a:pt x="0" y="0"/>
                </a:moveTo>
                <a:lnTo>
                  <a:pt x="638979" y="0"/>
                </a:lnTo>
                <a:lnTo>
                  <a:pt x="638979" y="859263"/>
                </a:lnTo>
                <a:lnTo>
                  <a:pt x="0" y="8592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643628" y="766090"/>
            <a:ext cx="926459" cy="1163362"/>
          </a:xfrm>
          <a:custGeom>
            <a:avLst/>
            <a:gdLst/>
            <a:ahLst/>
            <a:cxnLst/>
            <a:rect l="l" t="t" r="r" b="b"/>
            <a:pathLst>
              <a:path w="926459" h="1163362">
                <a:moveTo>
                  <a:pt x="0" y="0"/>
                </a:moveTo>
                <a:lnTo>
                  <a:pt x="926459" y="0"/>
                </a:lnTo>
                <a:lnTo>
                  <a:pt x="926459" y="1163362"/>
                </a:lnTo>
                <a:lnTo>
                  <a:pt x="0" y="116336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0800000">
            <a:off x="7273469" y="313328"/>
            <a:ext cx="3028394" cy="544122"/>
          </a:xfrm>
          <a:custGeom>
            <a:avLst/>
            <a:gdLst/>
            <a:ahLst/>
            <a:cxnLst/>
            <a:rect l="l" t="t" r="r" b="b"/>
            <a:pathLst>
              <a:path w="3028394" h="544122">
                <a:moveTo>
                  <a:pt x="0" y="0"/>
                </a:moveTo>
                <a:lnTo>
                  <a:pt x="3028394" y="0"/>
                </a:lnTo>
                <a:lnTo>
                  <a:pt x="3028394" y="544122"/>
                </a:lnTo>
                <a:lnTo>
                  <a:pt x="0" y="54412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7650384">
            <a:off x="15732854" y="6356899"/>
            <a:ext cx="1080159" cy="897514"/>
          </a:xfrm>
          <a:custGeom>
            <a:avLst/>
            <a:gdLst/>
            <a:ahLst/>
            <a:cxnLst/>
            <a:rect l="l" t="t" r="r" b="b"/>
            <a:pathLst>
              <a:path w="1080159" h="897514">
                <a:moveTo>
                  <a:pt x="0" y="0"/>
                </a:moveTo>
                <a:lnTo>
                  <a:pt x="1080158" y="0"/>
                </a:lnTo>
                <a:lnTo>
                  <a:pt x="1080158" y="897514"/>
                </a:lnTo>
                <a:lnTo>
                  <a:pt x="0" y="89751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extLst>
      <p:ext uri="{BB962C8B-B14F-4D97-AF65-F5344CB8AC3E}">
        <p14:creationId xmlns:p14="http://schemas.microsoft.com/office/powerpoint/2010/main" val="18363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flipH="1">
            <a:off x="0" y="3352739"/>
            <a:ext cx="5590748" cy="6934261"/>
          </a:xfrm>
          <a:custGeom>
            <a:avLst/>
            <a:gdLst/>
            <a:ahLst/>
            <a:cxnLst/>
            <a:rect l="l" t="t" r="r" b="b"/>
            <a:pathLst>
              <a:path w="5590748" h="6934261">
                <a:moveTo>
                  <a:pt x="5590748" y="0"/>
                </a:moveTo>
                <a:lnTo>
                  <a:pt x="0" y="0"/>
                </a:lnTo>
                <a:lnTo>
                  <a:pt x="0" y="6934261"/>
                </a:lnTo>
                <a:lnTo>
                  <a:pt x="5590748" y="6934261"/>
                </a:lnTo>
                <a:lnTo>
                  <a:pt x="55907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590749" y="3070939"/>
            <a:ext cx="5305852" cy="4739759"/>
          </a:xfrm>
          <a:prstGeom prst="rect">
            <a:avLst/>
          </a:prstGeom>
        </p:spPr>
        <p:txBody>
          <a:bodyPr wrap="square" lIns="0" tIns="0" rIns="0" bIns="0" rtlCol="0" anchor="t">
            <a:spAutoFit/>
          </a:bodyPr>
          <a:lstStyle/>
          <a:p>
            <a:pPr algn="just"/>
            <a:r>
              <a:rPr lang="vi-VN" sz="4400">
                <a:latin typeface="+mj-lt"/>
              </a:rPr>
              <a:t>Núi lửa là một vết đứt gãy trên lớp vỏ của một hành tinh, như là Trái Đất cho phép dung nham, tro núi lửa, và khí thoát ra từ một lò mắc ma ở dưới bề mặt</a:t>
            </a:r>
            <a:r>
              <a:rPr lang="vi-VN" sz="4400" smtClean="0">
                <a:latin typeface="+mj-lt"/>
              </a:rPr>
              <a:t>.</a:t>
            </a:r>
            <a:endParaRPr lang="en-GB" sz="4400">
              <a:latin typeface="+mj-lt"/>
            </a:endParaRPr>
          </a:p>
        </p:txBody>
      </p:sp>
      <p:sp>
        <p:nvSpPr>
          <p:cNvPr id="4" name="TextBox 4"/>
          <p:cNvSpPr txBox="1"/>
          <p:nvPr/>
        </p:nvSpPr>
        <p:spPr>
          <a:xfrm>
            <a:off x="7086600" y="2046692"/>
            <a:ext cx="3810000" cy="679673"/>
          </a:xfrm>
          <a:prstGeom prst="rect">
            <a:avLst/>
          </a:prstGeom>
        </p:spPr>
        <p:txBody>
          <a:bodyPr wrap="square" lIns="0" tIns="0" rIns="0" bIns="0" rtlCol="0" anchor="t">
            <a:spAutoFit/>
          </a:bodyPr>
          <a:lstStyle/>
          <a:p>
            <a:pPr>
              <a:lnSpc>
                <a:spcPts val="5280"/>
              </a:lnSpc>
            </a:pPr>
            <a:r>
              <a:rPr lang="vi-VN" sz="4400">
                <a:solidFill>
                  <a:schemeClr val="accent6">
                    <a:lumMod val="75000"/>
                  </a:schemeClr>
                </a:solidFill>
                <a:latin typeface="iCiel Baliho Script" pitchFamily="50" charset="-93"/>
              </a:rPr>
              <a:t>Núi lửa là gì?</a:t>
            </a:r>
            <a:endParaRPr lang="en-US" sz="4400" spc="132">
              <a:solidFill>
                <a:schemeClr val="accent6">
                  <a:lumMod val="75000"/>
                </a:schemeClr>
              </a:solidFill>
              <a:latin typeface="iCiel Baliho Script" pitchFamily="50" charset="-93"/>
            </a:endParaRPr>
          </a:p>
        </p:txBody>
      </p:sp>
      <p:sp>
        <p:nvSpPr>
          <p:cNvPr id="7" name="TextBox 7"/>
          <p:cNvSpPr txBox="1"/>
          <p:nvPr/>
        </p:nvSpPr>
        <p:spPr>
          <a:xfrm>
            <a:off x="12320755" y="3565257"/>
            <a:ext cx="5349363" cy="2708434"/>
          </a:xfrm>
          <a:prstGeom prst="rect">
            <a:avLst/>
          </a:prstGeom>
        </p:spPr>
        <p:txBody>
          <a:bodyPr lIns="0" tIns="0" rIns="0" bIns="0" rtlCol="0" anchor="t">
            <a:spAutoFit/>
          </a:bodyPr>
          <a:lstStyle/>
          <a:p>
            <a:pPr algn="just"/>
            <a:r>
              <a:rPr lang="vi-VN" sz="4400" smtClean="0">
                <a:latin typeface="+mj-lt"/>
              </a:rPr>
              <a:t>+ Dựa </a:t>
            </a:r>
            <a:r>
              <a:rPr lang="vi-VN" sz="4400">
                <a:latin typeface="+mj-lt"/>
              </a:rPr>
              <a:t>vào hình dáng, có 2 loại: núi lửa hình chóp và núi lửa hình khiên.</a:t>
            </a:r>
            <a:endParaRPr lang="en-GB" sz="4400">
              <a:latin typeface="+mj-lt"/>
            </a:endParaRPr>
          </a:p>
        </p:txBody>
      </p:sp>
      <p:sp>
        <p:nvSpPr>
          <p:cNvPr id="8" name="TextBox 8"/>
          <p:cNvSpPr txBox="1"/>
          <p:nvPr/>
        </p:nvSpPr>
        <p:spPr>
          <a:xfrm>
            <a:off x="13694458" y="1560163"/>
            <a:ext cx="3068285" cy="1354217"/>
          </a:xfrm>
          <a:prstGeom prst="rect">
            <a:avLst/>
          </a:prstGeom>
        </p:spPr>
        <p:txBody>
          <a:bodyPr wrap="square" lIns="0" tIns="0" rIns="0" bIns="0" rtlCol="0" anchor="t">
            <a:spAutoFit/>
          </a:bodyPr>
          <a:lstStyle/>
          <a:p>
            <a:r>
              <a:rPr lang="vi-VN" sz="4400">
                <a:solidFill>
                  <a:schemeClr val="accent6">
                    <a:lumMod val="75000"/>
                  </a:schemeClr>
                </a:solidFill>
                <a:latin typeface="iCiel Baliho Script" pitchFamily="50" charset="-93"/>
              </a:rPr>
              <a:t>Có những loại núi lửa nào?</a:t>
            </a:r>
            <a:endParaRPr lang="en-GB" sz="4400">
              <a:solidFill>
                <a:schemeClr val="accent6">
                  <a:lumMod val="75000"/>
                </a:schemeClr>
              </a:solidFill>
              <a:latin typeface="iCiel Baliho Script" pitchFamily="50" charset="-93"/>
            </a:endParaRPr>
          </a:p>
        </p:txBody>
      </p:sp>
      <p:sp>
        <p:nvSpPr>
          <p:cNvPr id="9" name="TextBox 9"/>
          <p:cNvSpPr txBox="1"/>
          <p:nvPr/>
        </p:nvSpPr>
        <p:spPr>
          <a:xfrm>
            <a:off x="12344400" y="6643161"/>
            <a:ext cx="5349363" cy="2708434"/>
          </a:xfrm>
          <a:prstGeom prst="rect">
            <a:avLst/>
          </a:prstGeom>
        </p:spPr>
        <p:txBody>
          <a:bodyPr lIns="0" tIns="0" rIns="0" bIns="0" rtlCol="0" anchor="t">
            <a:spAutoFit/>
          </a:bodyPr>
          <a:lstStyle/>
          <a:p>
            <a:pPr algn="just"/>
            <a:r>
              <a:rPr lang="vi-VN" sz="4400" smtClean="0">
                <a:latin typeface="+mj-lt"/>
              </a:rPr>
              <a:t>+ Dựa </a:t>
            </a:r>
            <a:r>
              <a:rPr lang="vi-VN" sz="4400">
                <a:latin typeface="+mj-lt"/>
              </a:rPr>
              <a:t>vào dạng thức hoạt động, có 3 loại: núi lửa thức, núi lửa ngủ, núi lửa chết.</a:t>
            </a:r>
            <a:endParaRPr lang="en-GB" sz="4400">
              <a:latin typeface="+mj-lt"/>
            </a:endParaRPr>
          </a:p>
        </p:txBody>
      </p:sp>
      <p:sp>
        <p:nvSpPr>
          <p:cNvPr id="11" name="TextBox 11"/>
          <p:cNvSpPr txBox="1"/>
          <p:nvPr/>
        </p:nvSpPr>
        <p:spPr>
          <a:xfrm>
            <a:off x="5127221" y="329057"/>
            <a:ext cx="12698657" cy="1231106"/>
          </a:xfrm>
          <a:prstGeom prst="rect">
            <a:avLst/>
          </a:prstGeom>
        </p:spPr>
        <p:txBody>
          <a:bodyPr lIns="0" tIns="0" rIns="0" bIns="0" rtlCol="0" anchor="t">
            <a:spAutoFit/>
          </a:bodyPr>
          <a:lstStyle/>
          <a:p>
            <a:r>
              <a:rPr lang="vi-VN" sz="8000">
                <a:solidFill>
                  <a:schemeClr val="accent6">
                    <a:lumMod val="75000"/>
                  </a:schemeClr>
                </a:solidFill>
                <a:latin typeface="iCiel Baliho Script" pitchFamily="50" charset="-93"/>
              </a:rPr>
              <a:t>b) Tìm ý và lập dàn</a:t>
            </a:r>
            <a:endParaRPr lang="en-GB" sz="8000">
              <a:solidFill>
                <a:schemeClr val="accent6">
                  <a:lumMod val="75000"/>
                </a:schemeClr>
              </a:solidFill>
              <a:latin typeface="iCiel Baliho Script" pitchFamily="50" charset="-93"/>
            </a:endParaRPr>
          </a:p>
        </p:txBody>
      </p:sp>
      <p:sp>
        <p:nvSpPr>
          <p:cNvPr id="12" name="Freeform 12"/>
          <p:cNvSpPr/>
          <p:nvPr/>
        </p:nvSpPr>
        <p:spPr>
          <a:xfrm rot="7558229">
            <a:off x="2001327" y="163189"/>
            <a:ext cx="1661309" cy="1594857"/>
          </a:xfrm>
          <a:custGeom>
            <a:avLst/>
            <a:gdLst/>
            <a:ahLst/>
            <a:cxnLst/>
            <a:rect l="l" t="t" r="r" b="b"/>
            <a:pathLst>
              <a:path w="1661309" h="1594857">
                <a:moveTo>
                  <a:pt x="0" y="0"/>
                </a:moveTo>
                <a:lnTo>
                  <a:pt x="1661309" y="0"/>
                </a:lnTo>
                <a:lnTo>
                  <a:pt x="1661309" y="1594857"/>
                </a:lnTo>
                <a:lnTo>
                  <a:pt x="0" y="15948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H="1">
            <a:off x="16447917" y="34380"/>
            <a:ext cx="1840083" cy="1638189"/>
          </a:xfrm>
          <a:custGeom>
            <a:avLst/>
            <a:gdLst/>
            <a:ahLst/>
            <a:cxnLst/>
            <a:rect l="l" t="t" r="r" b="b"/>
            <a:pathLst>
              <a:path w="1840083" h="1638189">
                <a:moveTo>
                  <a:pt x="1840083" y="0"/>
                </a:moveTo>
                <a:lnTo>
                  <a:pt x="0" y="0"/>
                </a:lnTo>
                <a:lnTo>
                  <a:pt x="0" y="1638189"/>
                </a:lnTo>
                <a:lnTo>
                  <a:pt x="1840083" y="1638189"/>
                </a:lnTo>
                <a:lnTo>
                  <a:pt x="1840083" y="0"/>
                </a:lnTo>
                <a:close/>
              </a:path>
            </a:pathLst>
          </a:custGeom>
          <a:blipFill>
            <a:blip r:embed="rId6">
              <a:extLst>
                <a:ext uri="{96DAC541-7B7A-43D3-8B79-37D633B846F1}">
                  <asvg:svgBlip xmlns:asvg="http://schemas.microsoft.com/office/drawing/2016/SVG/main" xmlns="" r:embed="rId7"/>
                </a:ext>
              </a:extLst>
            </a:blip>
            <a:stretch>
              <a:fillRect l="-29270" t="-42298"/>
            </a:stretch>
          </a:blipFill>
        </p:spPr>
      </p:sp>
      <p:sp>
        <p:nvSpPr>
          <p:cNvPr id="14" name="Freeform 14"/>
          <p:cNvSpPr/>
          <p:nvPr/>
        </p:nvSpPr>
        <p:spPr>
          <a:xfrm rot="2292004">
            <a:off x="16554395" y="1469058"/>
            <a:ext cx="1426810" cy="661521"/>
          </a:xfrm>
          <a:custGeom>
            <a:avLst/>
            <a:gdLst/>
            <a:ahLst/>
            <a:cxnLst/>
            <a:rect l="l" t="t" r="r" b="b"/>
            <a:pathLst>
              <a:path w="1426810" h="661521">
                <a:moveTo>
                  <a:pt x="0" y="0"/>
                </a:moveTo>
                <a:lnTo>
                  <a:pt x="1426810" y="0"/>
                </a:lnTo>
                <a:lnTo>
                  <a:pt x="1426810" y="661522"/>
                </a:lnTo>
                <a:lnTo>
                  <a:pt x="0" y="6615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522393">
            <a:off x="760163" y="1141943"/>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16762743" y="8738866"/>
            <a:ext cx="827317" cy="1038869"/>
          </a:xfrm>
          <a:custGeom>
            <a:avLst/>
            <a:gdLst/>
            <a:ahLst/>
            <a:cxnLst/>
            <a:rect l="l" t="t" r="r" b="b"/>
            <a:pathLst>
              <a:path w="827317" h="1038869">
                <a:moveTo>
                  <a:pt x="0" y="0"/>
                </a:moveTo>
                <a:lnTo>
                  <a:pt x="827318" y="0"/>
                </a:lnTo>
                <a:lnTo>
                  <a:pt x="827318"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rot="-2121315">
            <a:off x="10652837" y="8734157"/>
            <a:ext cx="1225888" cy="1018602"/>
          </a:xfrm>
          <a:custGeom>
            <a:avLst/>
            <a:gdLst/>
            <a:ahLst/>
            <a:cxnLst/>
            <a:rect l="l" t="t" r="r" b="b"/>
            <a:pathLst>
              <a:path w="1225888" h="1018602">
                <a:moveTo>
                  <a:pt x="0" y="0"/>
                </a:moveTo>
                <a:lnTo>
                  <a:pt x="1225889" y="0"/>
                </a:lnTo>
                <a:lnTo>
                  <a:pt x="1225889" y="1018602"/>
                </a:lnTo>
                <a:lnTo>
                  <a:pt x="0" y="10186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9322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041362" y="1761950"/>
            <a:ext cx="13585573" cy="1015663"/>
          </a:xfrm>
          <a:prstGeom prst="rect">
            <a:avLst/>
          </a:prstGeom>
        </p:spPr>
        <p:txBody>
          <a:bodyPr lIns="0" tIns="0" rIns="0" bIns="0" rtlCol="0" anchor="t">
            <a:spAutoFit/>
          </a:bodyPr>
          <a:lstStyle/>
          <a:p>
            <a:r>
              <a:rPr lang="vi-VN" sz="6600">
                <a:latin typeface="iCiel Baliho Script" pitchFamily="50" charset="-93"/>
              </a:rPr>
              <a:t>Vì sao có hiện tượng núi lửa phun trào? </a:t>
            </a:r>
            <a:endParaRPr lang="en-GB" sz="6600">
              <a:latin typeface="iCiel Baliho Script" pitchFamily="50" charset="-93"/>
            </a:endParaRPr>
          </a:p>
        </p:txBody>
      </p:sp>
      <p:sp>
        <p:nvSpPr>
          <p:cNvPr id="5" name="Freeform 5"/>
          <p:cNvSpPr/>
          <p:nvPr/>
        </p:nvSpPr>
        <p:spPr>
          <a:xfrm>
            <a:off x="14782738" y="548507"/>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996376">
            <a:off x="2563949" y="4726809"/>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7" name="Group 7"/>
          <p:cNvGrpSpPr>
            <a:grpSpLocks noChangeAspect="1"/>
          </p:cNvGrpSpPr>
          <p:nvPr/>
        </p:nvGrpSpPr>
        <p:grpSpPr>
          <a:xfrm>
            <a:off x="13577043" y="5010728"/>
            <a:ext cx="4710957" cy="5276272"/>
            <a:chOff x="0" y="0"/>
            <a:chExt cx="6350000" cy="7112000"/>
          </a:xfrm>
        </p:grpSpPr>
        <p:sp>
          <p:nvSpPr>
            <p:cNvPr id="8" name="Freeform 8"/>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grpSp>
      <p:sp>
        <p:nvSpPr>
          <p:cNvPr id="11" name="Freeform 11"/>
          <p:cNvSpPr/>
          <p:nvPr/>
        </p:nvSpPr>
        <p:spPr>
          <a:xfrm rot="-1888174">
            <a:off x="668948" y="8787554"/>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7251372" y="7648864"/>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15">
              <a:extLst>
                <a:ext uri="{96DAC541-7B7A-43D3-8B79-37D633B846F1}">
                  <asvg:svgBlip xmlns:asvg="http://schemas.microsoft.com/office/drawing/2016/SVG/main" xmlns="" r:embed="rId16"/>
                </a:ext>
              </a:extLst>
            </a:blip>
            <a:stretch>
              <a:fillRect l="-3280" t="-21119" r="-38153" b="-9171"/>
            </a:stretch>
          </a:blipFill>
        </p:spPr>
      </p:sp>
      <p:sp>
        <p:nvSpPr>
          <p:cNvPr id="14" name="Freeform 14"/>
          <p:cNvSpPr/>
          <p:nvPr/>
        </p:nvSpPr>
        <p:spPr>
          <a:xfrm>
            <a:off x="253447" y="192583"/>
            <a:ext cx="2203859" cy="1944906"/>
          </a:xfrm>
          <a:custGeom>
            <a:avLst/>
            <a:gdLst/>
            <a:ahLst/>
            <a:cxnLst/>
            <a:rect l="l" t="t" r="r" b="b"/>
            <a:pathLst>
              <a:path w="2203859" h="1944906">
                <a:moveTo>
                  <a:pt x="0" y="0"/>
                </a:moveTo>
                <a:lnTo>
                  <a:pt x="2203859" y="0"/>
                </a:lnTo>
                <a:lnTo>
                  <a:pt x="2203859" y="1944905"/>
                </a:lnTo>
                <a:lnTo>
                  <a:pt x="0" y="194490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3940111" y="3010277"/>
            <a:ext cx="9636932" cy="4985980"/>
          </a:xfrm>
          <a:prstGeom prst="rect">
            <a:avLst/>
          </a:prstGeom>
        </p:spPr>
        <p:txBody>
          <a:bodyPr wrap="square" lIns="0" tIns="0" rIns="0" bIns="0" rtlCol="0" anchor="t">
            <a:spAutoFit/>
          </a:bodyPr>
          <a:lstStyle/>
          <a:p>
            <a:pPr algn="just"/>
            <a:r>
              <a:rPr lang="vi-VN" sz="5400">
                <a:latin typeface="iCiel Bambola" panose="02000000000000000000" pitchFamily="50" charset="-93"/>
              </a:rPr>
              <a:t>Đá nóng chảy liên tục được đẩy lên phía trên và kết quả là những ngọn núi liên tục tăng về độ cao. Khi áp lực của các dòng chảy mắc ma phun trào lên trên qua miệng núi thì gây ra hiện tượng núi lửa phun trào.</a:t>
            </a:r>
            <a:endParaRPr lang="en-GB" sz="5400">
              <a:latin typeface="iCiel Bambola" panose="02000000000000000000" pitchFamily="50" charset="-93"/>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Picture 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964072" y="5328419"/>
            <a:ext cx="6020299" cy="4014787"/>
          </a:xfrm>
          <a:prstGeom prst="star7">
            <a:avLst/>
          </a:prstGeom>
        </p:spPr>
      </p:pic>
    </p:spTree>
    <p:extLst>
      <p:ext uri="{BB962C8B-B14F-4D97-AF65-F5344CB8AC3E}">
        <p14:creationId xmlns:p14="http://schemas.microsoft.com/office/powerpoint/2010/main" val="38662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2819400" y="736510"/>
            <a:ext cx="12698657" cy="2031325"/>
          </a:xfrm>
          <a:prstGeom prst="rect">
            <a:avLst/>
          </a:prstGeom>
        </p:spPr>
        <p:txBody>
          <a:bodyPr lIns="0" tIns="0" rIns="0" bIns="0" rtlCol="0" anchor="t">
            <a:spAutoFit/>
          </a:bodyPr>
          <a:lstStyle/>
          <a:p>
            <a:pPr algn="ctr"/>
            <a:r>
              <a:rPr lang="vi-VN" sz="6600">
                <a:latin typeface="iCiel Baliho Script" pitchFamily="50" charset="-93"/>
              </a:rPr>
              <a:t>Núi lửa phun trào mang lại những lợi ích và tác hại gì?</a:t>
            </a:r>
            <a:endParaRPr lang="en-US" sz="6600" spc="335">
              <a:solidFill>
                <a:srgbClr val="DF98B6"/>
              </a:solidFill>
              <a:latin typeface="iCiel Baliho Script" pitchFamily="50" charset="-93"/>
            </a:endParaRPr>
          </a:p>
        </p:txBody>
      </p:sp>
      <p:sp>
        <p:nvSpPr>
          <p:cNvPr id="3" name="Freeform 3"/>
          <p:cNvSpPr/>
          <p:nvPr/>
        </p:nvSpPr>
        <p:spPr>
          <a:xfrm rot="7558229">
            <a:off x="764858" y="189262"/>
            <a:ext cx="1661309" cy="1594857"/>
          </a:xfrm>
          <a:custGeom>
            <a:avLst/>
            <a:gdLst/>
            <a:ahLst/>
            <a:cxnLst/>
            <a:rect l="l" t="t" r="r" b="b"/>
            <a:pathLst>
              <a:path w="1661309" h="1594857">
                <a:moveTo>
                  <a:pt x="0" y="0"/>
                </a:moveTo>
                <a:lnTo>
                  <a:pt x="1661309" y="0"/>
                </a:lnTo>
                <a:lnTo>
                  <a:pt x="1661309" y="1594857"/>
                </a:lnTo>
                <a:lnTo>
                  <a:pt x="0" y="15948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648745" y="4347407"/>
            <a:ext cx="7114594" cy="4494245"/>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6" name="Group 6"/>
          <p:cNvGrpSpPr/>
          <p:nvPr/>
        </p:nvGrpSpPr>
        <p:grpSpPr>
          <a:xfrm>
            <a:off x="1840083" y="4468275"/>
            <a:ext cx="6731917" cy="4252510"/>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sp>
        <p:nvSpPr>
          <p:cNvPr id="12" name="Freeform 12"/>
          <p:cNvSpPr/>
          <p:nvPr/>
        </p:nvSpPr>
        <p:spPr>
          <a:xfrm>
            <a:off x="16439549" y="7907044"/>
            <a:ext cx="1296768" cy="1869216"/>
          </a:xfrm>
          <a:custGeom>
            <a:avLst/>
            <a:gdLst/>
            <a:ahLst/>
            <a:cxnLst/>
            <a:rect l="l" t="t" r="r" b="b"/>
            <a:pathLst>
              <a:path w="1296768" h="1869216">
                <a:moveTo>
                  <a:pt x="0" y="0"/>
                </a:moveTo>
                <a:lnTo>
                  <a:pt x="1296768" y="0"/>
                </a:lnTo>
                <a:lnTo>
                  <a:pt x="1296768" y="1869216"/>
                </a:lnTo>
                <a:lnTo>
                  <a:pt x="0" y="18692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0" y="8630731"/>
            <a:ext cx="1840083" cy="1638189"/>
          </a:xfrm>
          <a:custGeom>
            <a:avLst/>
            <a:gdLst/>
            <a:ahLst/>
            <a:cxnLst/>
            <a:rect l="l" t="t" r="r" b="b"/>
            <a:pathLst>
              <a:path w="1840083" h="1638189">
                <a:moveTo>
                  <a:pt x="0" y="1638188"/>
                </a:moveTo>
                <a:lnTo>
                  <a:pt x="1840083" y="1638188"/>
                </a:lnTo>
                <a:lnTo>
                  <a:pt x="1840083" y="0"/>
                </a:lnTo>
                <a:lnTo>
                  <a:pt x="0" y="0"/>
                </a:lnTo>
                <a:lnTo>
                  <a:pt x="0" y="1638188"/>
                </a:lnTo>
                <a:close/>
              </a:path>
            </a:pathLst>
          </a:custGeom>
          <a:blipFill>
            <a:blip r:embed="rId6">
              <a:extLst>
                <a:ext uri="{96DAC541-7B7A-43D3-8B79-37D633B846F1}">
                  <asvg:svgBlip xmlns:asvg="http://schemas.microsoft.com/office/drawing/2016/SVG/main" xmlns="" r:embed="rId7"/>
                </a:ext>
              </a:extLst>
            </a:blip>
            <a:stretch>
              <a:fillRect l="-29270" t="-42298"/>
            </a:stretch>
          </a:blipFill>
        </p:spPr>
      </p:sp>
      <p:sp>
        <p:nvSpPr>
          <p:cNvPr id="14" name="Freeform 14"/>
          <p:cNvSpPr/>
          <p:nvPr/>
        </p:nvSpPr>
        <p:spPr>
          <a:xfrm rot="700157">
            <a:off x="15416578" y="1185312"/>
            <a:ext cx="1523507" cy="1617623"/>
          </a:xfrm>
          <a:custGeom>
            <a:avLst/>
            <a:gdLst/>
            <a:ahLst/>
            <a:cxnLst/>
            <a:rect l="l" t="t" r="r" b="b"/>
            <a:pathLst>
              <a:path w="1523507" h="1617623">
                <a:moveTo>
                  <a:pt x="0" y="0"/>
                </a:moveTo>
                <a:lnTo>
                  <a:pt x="1523507" y="0"/>
                </a:lnTo>
                <a:lnTo>
                  <a:pt x="1523507" y="1617623"/>
                </a:lnTo>
                <a:lnTo>
                  <a:pt x="0" y="1617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5400000">
            <a:off x="-621745" y="527047"/>
            <a:ext cx="3083571" cy="2047619"/>
          </a:xfrm>
          <a:custGeom>
            <a:avLst/>
            <a:gdLst/>
            <a:ahLst/>
            <a:cxnLst/>
            <a:rect l="l" t="t" r="r" b="b"/>
            <a:pathLst>
              <a:path w="3083571" h="2047619">
                <a:moveTo>
                  <a:pt x="0" y="0"/>
                </a:moveTo>
                <a:lnTo>
                  <a:pt x="3083571" y="0"/>
                </a:lnTo>
                <a:lnTo>
                  <a:pt x="3083571" y="2047619"/>
                </a:lnTo>
                <a:lnTo>
                  <a:pt x="0" y="2047619"/>
                </a:lnTo>
                <a:lnTo>
                  <a:pt x="0" y="0"/>
                </a:lnTo>
                <a:close/>
              </a:path>
            </a:pathLst>
          </a:custGeom>
          <a:blipFill>
            <a:blip r:embed="rId10">
              <a:extLst>
                <a:ext uri="{96DAC541-7B7A-43D3-8B79-37D633B846F1}">
                  <asvg:svgBlip xmlns:asvg="http://schemas.microsoft.com/office/drawing/2016/SVG/main" xmlns="" r:embed="rId11"/>
                </a:ext>
              </a:extLst>
            </a:blip>
            <a:stretch>
              <a:fillRect l="-58843" r="-2979" b="-63053"/>
            </a:stretch>
          </a:blipFill>
        </p:spPr>
      </p:sp>
      <p:sp>
        <p:nvSpPr>
          <p:cNvPr id="17" name="TextBox 17"/>
          <p:cNvSpPr txBox="1"/>
          <p:nvPr/>
        </p:nvSpPr>
        <p:spPr>
          <a:xfrm>
            <a:off x="2819400" y="5085443"/>
            <a:ext cx="4821493" cy="2954655"/>
          </a:xfrm>
          <a:prstGeom prst="rect">
            <a:avLst/>
          </a:prstGeom>
        </p:spPr>
        <p:txBody>
          <a:bodyPr wrap="square" lIns="0" tIns="0" rIns="0" bIns="0" rtlCol="0" anchor="t">
            <a:spAutoFit/>
          </a:bodyPr>
          <a:lstStyle/>
          <a:p>
            <a:pPr algn="just"/>
            <a:r>
              <a:rPr lang="vi-VN" sz="4800">
                <a:latin typeface="iCiel Bambola" panose="02000000000000000000" pitchFamily="50" charset="-93"/>
              </a:rPr>
              <a:t>Lợi ích: mỏ khoáng sản phong phú, năng lượng địa nhiệt, đất đai tơi xốp, màu mỡ. </a:t>
            </a:r>
            <a:endParaRPr lang="en-US" sz="4400" spc="-17">
              <a:solidFill>
                <a:srgbClr val="60699E"/>
              </a:solidFill>
              <a:latin typeface="iCiel Bambola" panose="02000000000000000000" pitchFamily="50" charset="-93"/>
            </a:endParaRPr>
          </a:p>
        </p:txBody>
      </p:sp>
      <p:sp>
        <p:nvSpPr>
          <p:cNvPr id="19" name="TextBox 19"/>
          <p:cNvSpPr txBox="1"/>
          <p:nvPr/>
        </p:nvSpPr>
        <p:spPr>
          <a:xfrm>
            <a:off x="9988375" y="4937412"/>
            <a:ext cx="5987461" cy="3693319"/>
          </a:xfrm>
          <a:prstGeom prst="rect">
            <a:avLst/>
          </a:prstGeom>
        </p:spPr>
        <p:txBody>
          <a:bodyPr wrap="square" lIns="0" tIns="0" rIns="0" bIns="0" rtlCol="0" anchor="t">
            <a:spAutoFit/>
          </a:bodyPr>
          <a:lstStyle/>
          <a:p>
            <a:pPr algn="just"/>
            <a:r>
              <a:rPr lang="vi-VN" sz="4000">
                <a:latin typeface="iCiel Bambola" panose="02000000000000000000" pitchFamily="50" charset="-93"/>
              </a:rPr>
              <a:t>Tác hại: Gây cháy rừng, làm biến đổi môi trường sinh thái, suy giảm tài nguyên sinh học của vùng bị ảnh hưởng, tăng tính nhạy cảm của những thiên tai nguy hiểm như: lũ lụt, lở đất, sói mòn…</a:t>
            </a:r>
            <a:endParaRPr lang="en-US" sz="3600" spc="-17">
              <a:solidFill>
                <a:srgbClr val="60699E"/>
              </a:solidFill>
              <a:latin typeface="iCiel Bambola" panose="02000000000000000000" pitchFamily="50" charset="-93"/>
            </a:endParaRPr>
          </a:p>
        </p:txBody>
      </p:sp>
      <p:sp>
        <p:nvSpPr>
          <p:cNvPr id="20" name="Freeform 20"/>
          <p:cNvSpPr/>
          <p:nvPr/>
        </p:nvSpPr>
        <p:spPr>
          <a:xfrm rot="-10800000">
            <a:off x="3913670" y="4158686"/>
            <a:ext cx="2541399" cy="619177"/>
          </a:xfrm>
          <a:custGeom>
            <a:avLst/>
            <a:gdLst/>
            <a:ahLst/>
            <a:cxnLst/>
            <a:rect l="l" t="t" r="r" b="b"/>
            <a:pathLst>
              <a:path w="2541399" h="619177">
                <a:moveTo>
                  <a:pt x="0" y="0"/>
                </a:moveTo>
                <a:lnTo>
                  <a:pt x="2541399" y="0"/>
                </a:lnTo>
                <a:lnTo>
                  <a:pt x="2541399" y="619177"/>
                </a:lnTo>
                <a:lnTo>
                  <a:pt x="0" y="6191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0800000">
            <a:off x="11887768" y="4158686"/>
            <a:ext cx="2541399" cy="619177"/>
          </a:xfrm>
          <a:custGeom>
            <a:avLst/>
            <a:gdLst/>
            <a:ahLst/>
            <a:cxnLst/>
            <a:rect l="l" t="t" r="r" b="b"/>
            <a:pathLst>
              <a:path w="2541399" h="619177">
                <a:moveTo>
                  <a:pt x="0" y="0"/>
                </a:moveTo>
                <a:lnTo>
                  <a:pt x="2541398" y="0"/>
                </a:lnTo>
                <a:lnTo>
                  <a:pt x="2541398" y="619177"/>
                </a:lnTo>
                <a:lnTo>
                  <a:pt x="0" y="6191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rot="-2113942">
            <a:off x="6072743" y="7923059"/>
            <a:ext cx="764653" cy="635357"/>
          </a:xfrm>
          <a:custGeom>
            <a:avLst/>
            <a:gdLst/>
            <a:ahLst/>
            <a:cxnLst/>
            <a:rect l="l" t="t" r="r" b="b"/>
            <a:pathLst>
              <a:path w="764653" h="635357">
                <a:moveTo>
                  <a:pt x="0" y="0"/>
                </a:moveTo>
                <a:lnTo>
                  <a:pt x="764653" y="0"/>
                </a:lnTo>
                <a:lnTo>
                  <a:pt x="764653" y="635357"/>
                </a:lnTo>
                <a:lnTo>
                  <a:pt x="0" y="63535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rot="-2113942">
            <a:off x="14046840" y="9426808"/>
            <a:ext cx="764653" cy="635357"/>
          </a:xfrm>
          <a:custGeom>
            <a:avLst/>
            <a:gdLst/>
            <a:ahLst/>
            <a:cxnLst/>
            <a:rect l="l" t="t" r="r" b="b"/>
            <a:pathLst>
              <a:path w="764653" h="635357">
                <a:moveTo>
                  <a:pt x="0" y="0"/>
                </a:moveTo>
                <a:lnTo>
                  <a:pt x="764653" y="0"/>
                </a:lnTo>
                <a:lnTo>
                  <a:pt x="764653" y="635357"/>
                </a:lnTo>
                <a:lnTo>
                  <a:pt x="0" y="63535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2187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67075"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5"/>
          <p:cNvSpPr txBox="1"/>
          <p:nvPr/>
        </p:nvSpPr>
        <p:spPr>
          <a:xfrm>
            <a:off x="832104" y="4174926"/>
            <a:ext cx="5902355" cy="2492990"/>
          </a:xfrm>
          <a:prstGeom prst="rect">
            <a:avLst/>
          </a:prstGeom>
        </p:spPr>
        <p:txBody>
          <a:bodyPr wrap="square" lIns="0" tIns="0" rIns="0" bIns="0" rtlCol="0" anchor="t">
            <a:spAutoFit/>
          </a:bodyPr>
          <a:lstStyle/>
          <a:p>
            <a:pPr algn="just"/>
            <a:r>
              <a:rPr lang="vi-VN" sz="5400">
                <a:latin typeface="iCiel Baliho Script" pitchFamily="50" charset="-93"/>
              </a:rPr>
              <a:t>Giải pháp tận dụng hoặc cách phòng chống những tác động của núi lửa</a:t>
            </a:r>
            <a:endParaRPr lang="en-US" sz="5400" spc="204">
              <a:solidFill>
                <a:srgbClr val="DF98B6"/>
              </a:solidFill>
              <a:latin typeface="iCiel Baliho Script" pitchFamily="50" charset="-93"/>
            </a:endParaRPr>
          </a:p>
        </p:txBody>
      </p:sp>
      <p:sp>
        <p:nvSpPr>
          <p:cNvPr id="6" name="AutoShape 6"/>
          <p:cNvSpPr/>
          <p:nvPr/>
        </p:nvSpPr>
        <p:spPr>
          <a:xfrm>
            <a:off x="8910655" y="2852359"/>
            <a:ext cx="9377345" cy="0"/>
          </a:xfrm>
          <a:prstGeom prst="line">
            <a:avLst/>
          </a:prstGeom>
          <a:ln w="28575" cap="flat">
            <a:solidFill>
              <a:srgbClr val="FFFAF2"/>
            </a:solidFill>
            <a:prstDash val="lgDash"/>
            <a:headEnd type="none" w="sm" len="sm"/>
            <a:tailEnd type="none" w="sm" len="sm"/>
          </a:ln>
        </p:spPr>
      </p:sp>
      <p:grpSp>
        <p:nvGrpSpPr>
          <p:cNvPr id="7" name="Group 7"/>
          <p:cNvGrpSpPr/>
          <p:nvPr/>
        </p:nvGrpSpPr>
        <p:grpSpPr>
          <a:xfrm>
            <a:off x="8867974" y="2655072"/>
            <a:ext cx="394573" cy="39457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9" name="Group 9"/>
          <p:cNvGrpSpPr>
            <a:grpSpLocks noChangeAspect="1"/>
          </p:cNvGrpSpPr>
          <p:nvPr/>
        </p:nvGrpSpPr>
        <p:grpSpPr>
          <a:xfrm>
            <a:off x="8960277" y="2704694"/>
            <a:ext cx="295330" cy="295330"/>
            <a:chOff x="0" y="0"/>
            <a:chExt cx="12700000" cy="1270000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1" name="Group 11"/>
          <p:cNvGrpSpPr/>
          <p:nvPr/>
        </p:nvGrpSpPr>
        <p:grpSpPr>
          <a:xfrm>
            <a:off x="13760141" y="2663211"/>
            <a:ext cx="394573" cy="39457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3" name="Group 13"/>
          <p:cNvGrpSpPr>
            <a:grpSpLocks noChangeAspect="1"/>
          </p:cNvGrpSpPr>
          <p:nvPr/>
        </p:nvGrpSpPr>
        <p:grpSpPr>
          <a:xfrm>
            <a:off x="13852444" y="2704694"/>
            <a:ext cx="295330" cy="29533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5" name="Freeform 15"/>
          <p:cNvSpPr/>
          <p:nvPr/>
        </p:nvSpPr>
        <p:spPr>
          <a:xfrm rot="8579544">
            <a:off x="12813639" y="2860664"/>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9774528">
            <a:off x="2690366" y="1789604"/>
            <a:ext cx="1499037" cy="1439076"/>
          </a:xfrm>
          <a:custGeom>
            <a:avLst/>
            <a:gdLst/>
            <a:ahLst/>
            <a:cxnLst/>
            <a:rect l="l" t="t" r="r" b="b"/>
            <a:pathLst>
              <a:path w="1499037" h="1439076">
                <a:moveTo>
                  <a:pt x="0" y="0"/>
                </a:moveTo>
                <a:lnTo>
                  <a:pt x="1499037" y="0"/>
                </a:lnTo>
                <a:lnTo>
                  <a:pt x="1499037" y="1439076"/>
                </a:lnTo>
                <a:lnTo>
                  <a:pt x="0" y="143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643430" y="4513509"/>
            <a:ext cx="361510" cy="453951"/>
          </a:xfrm>
          <a:custGeom>
            <a:avLst/>
            <a:gdLst/>
            <a:ahLst/>
            <a:cxnLst/>
            <a:rect l="l" t="t" r="r" b="b"/>
            <a:pathLst>
              <a:path w="361510" h="453951">
                <a:moveTo>
                  <a:pt x="0" y="0"/>
                </a:moveTo>
                <a:lnTo>
                  <a:pt x="361510" y="0"/>
                </a:lnTo>
                <a:lnTo>
                  <a:pt x="361510" y="453951"/>
                </a:lnTo>
                <a:lnTo>
                  <a:pt x="0" y="4539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7041994" y="6359009"/>
            <a:ext cx="798622" cy="844696"/>
          </a:xfrm>
          <a:custGeom>
            <a:avLst/>
            <a:gdLst/>
            <a:ahLst/>
            <a:cxnLst/>
            <a:rect l="l" t="t" r="r" b="b"/>
            <a:pathLst>
              <a:path w="798622" h="844696">
                <a:moveTo>
                  <a:pt x="0" y="0"/>
                </a:moveTo>
                <a:lnTo>
                  <a:pt x="798622" y="0"/>
                </a:lnTo>
                <a:lnTo>
                  <a:pt x="798622" y="844697"/>
                </a:lnTo>
                <a:lnTo>
                  <a:pt x="0" y="8446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5548166" y="1488215"/>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0" y="0"/>
            <a:ext cx="3734806" cy="4372213"/>
          </a:xfrm>
          <a:custGeom>
            <a:avLst/>
            <a:gdLst/>
            <a:ahLst/>
            <a:cxnLst/>
            <a:rect l="l" t="t" r="r" b="b"/>
            <a:pathLst>
              <a:path w="3734806" h="4372213">
                <a:moveTo>
                  <a:pt x="0" y="0"/>
                </a:moveTo>
                <a:lnTo>
                  <a:pt x="3734806" y="0"/>
                </a:lnTo>
                <a:lnTo>
                  <a:pt x="3734806" y="4372213"/>
                </a:lnTo>
                <a:lnTo>
                  <a:pt x="0" y="43722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4197395" y="8322011"/>
            <a:ext cx="4090605" cy="1964989"/>
          </a:xfrm>
          <a:custGeom>
            <a:avLst/>
            <a:gdLst/>
            <a:ahLst/>
            <a:cxnLst/>
            <a:rect l="l" t="t" r="r" b="b"/>
            <a:pathLst>
              <a:path w="4090605" h="1964989">
                <a:moveTo>
                  <a:pt x="4090605" y="0"/>
                </a:moveTo>
                <a:lnTo>
                  <a:pt x="0" y="0"/>
                </a:lnTo>
                <a:lnTo>
                  <a:pt x="0" y="1964989"/>
                </a:lnTo>
                <a:lnTo>
                  <a:pt x="4090605" y="1964989"/>
                </a:lnTo>
                <a:lnTo>
                  <a:pt x="409060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490225">
            <a:off x="14830911" y="570973"/>
            <a:ext cx="1400300" cy="1486805"/>
          </a:xfrm>
          <a:custGeom>
            <a:avLst/>
            <a:gdLst/>
            <a:ahLst/>
            <a:cxnLst/>
            <a:rect l="l" t="t" r="r" b="b"/>
            <a:pathLst>
              <a:path w="1400300" h="1486805">
                <a:moveTo>
                  <a:pt x="0" y="0"/>
                </a:moveTo>
                <a:lnTo>
                  <a:pt x="1400300" y="0"/>
                </a:lnTo>
                <a:lnTo>
                  <a:pt x="1400300" y="1486805"/>
                </a:lnTo>
                <a:lnTo>
                  <a:pt x="0" y="148680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9" name="Freeform 29"/>
          <p:cNvSpPr/>
          <p:nvPr/>
        </p:nvSpPr>
        <p:spPr>
          <a:xfrm flipH="1">
            <a:off x="4243108" y="8491709"/>
            <a:ext cx="1131184" cy="1256872"/>
          </a:xfrm>
          <a:custGeom>
            <a:avLst/>
            <a:gdLst/>
            <a:ahLst/>
            <a:cxnLst/>
            <a:rect l="l" t="t" r="r" b="b"/>
            <a:pathLst>
              <a:path w="1131184" h="1256872">
                <a:moveTo>
                  <a:pt x="1131185" y="0"/>
                </a:moveTo>
                <a:lnTo>
                  <a:pt x="0" y="0"/>
                </a:lnTo>
                <a:lnTo>
                  <a:pt x="0" y="1256871"/>
                </a:lnTo>
                <a:lnTo>
                  <a:pt x="1131185" y="1256871"/>
                </a:lnTo>
                <a:lnTo>
                  <a:pt x="1131185"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0" name="Rectangle 29"/>
          <p:cNvSpPr/>
          <p:nvPr/>
        </p:nvSpPr>
        <p:spPr>
          <a:xfrm>
            <a:off x="8533505" y="3550163"/>
            <a:ext cx="9144000" cy="3477875"/>
          </a:xfrm>
          <a:prstGeom prst="rect">
            <a:avLst/>
          </a:prstGeom>
        </p:spPr>
        <p:txBody>
          <a:bodyPr>
            <a:spAutoFit/>
          </a:bodyPr>
          <a:lstStyle/>
          <a:p>
            <a:pPr algn="just"/>
            <a:r>
              <a:rPr lang="vi-VN" sz="4400">
                <a:solidFill>
                  <a:schemeClr val="bg1"/>
                </a:solidFill>
                <a:latin typeface="iCiel Bambola" panose="02000000000000000000" pitchFamily="50" charset="-93"/>
                <a:ea typeface="Times New Roman" panose="02020603050405020304" pitchFamily="18" charset="0"/>
              </a:rPr>
              <a:t>Nếu ở nơi có cảnh báo sắp xảy ra hiện tượng núi lửa phải kịp thời di chuyển đến nơi an toàn. Đến tham quan nơi có núi lửa đã chết thì phải hiện cách quy định về an toàn, cũng như về vệ sinh môi trường, …</a:t>
            </a:r>
            <a:endParaRPr lang="en-GB" sz="4400">
              <a:solidFill>
                <a:schemeClr val="bg1"/>
              </a:solidFill>
              <a:latin typeface="iCiel Bambola" panose="02000000000000000000" pitchFamily="50" charset="-93"/>
            </a:endParaRPr>
          </a:p>
        </p:txBody>
      </p:sp>
    </p:spTree>
    <p:extLst>
      <p:ext uri="{BB962C8B-B14F-4D97-AF65-F5344CB8AC3E}">
        <p14:creationId xmlns:p14="http://schemas.microsoft.com/office/powerpoint/2010/main" val="42291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2" name="Freeform 2"/>
          <p:cNvSpPr/>
          <p:nvPr/>
        </p:nvSpPr>
        <p:spPr>
          <a:xfrm>
            <a:off x="0" y="690756"/>
            <a:ext cx="18287999" cy="9710544"/>
          </a:xfrm>
          <a:custGeom>
            <a:avLst/>
            <a:gdLst/>
            <a:ahLst/>
            <a:cxnLst/>
            <a:rect l="l" t="t" r="r" b="b"/>
            <a:pathLst>
              <a:path w="16028214" h="8905489">
                <a:moveTo>
                  <a:pt x="0" y="0"/>
                </a:moveTo>
                <a:lnTo>
                  <a:pt x="16028214" y="0"/>
                </a:lnTo>
                <a:lnTo>
                  <a:pt x="16028214" y="8905488"/>
                </a:lnTo>
                <a:lnTo>
                  <a:pt x="0" y="8905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28600" y="898431"/>
            <a:ext cx="17678400" cy="9388570"/>
          </a:xfrm>
          <a:custGeom>
            <a:avLst/>
            <a:gdLst/>
            <a:ahLst/>
            <a:cxnLst/>
            <a:rect l="l" t="t" r="r" b="b"/>
            <a:pathLst>
              <a:path w="15280661" h="8490138">
                <a:moveTo>
                  <a:pt x="0" y="0"/>
                </a:moveTo>
                <a:lnTo>
                  <a:pt x="15280660" y="0"/>
                </a:lnTo>
                <a:lnTo>
                  <a:pt x="15280660" y="8490138"/>
                </a:lnTo>
                <a:lnTo>
                  <a:pt x="0" y="84901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503145" y="1688711"/>
            <a:ext cx="822511" cy="1032833"/>
          </a:xfrm>
          <a:custGeom>
            <a:avLst/>
            <a:gdLst/>
            <a:ahLst/>
            <a:cxnLst/>
            <a:rect l="l" t="t" r="r" b="b"/>
            <a:pathLst>
              <a:path w="822511" h="1032833">
                <a:moveTo>
                  <a:pt x="0" y="0"/>
                </a:moveTo>
                <a:lnTo>
                  <a:pt x="822511" y="0"/>
                </a:lnTo>
                <a:lnTo>
                  <a:pt x="822511" y="1032834"/>
                </a:lnTo>
                <a:lnTo>
                  <a:pt x="0" y="1032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15913815" y="0"/>
            <a:ext cx="1796319" cy="1995910"/>
          </a:xfrm>
          <a:custGeom>
            <a:avLst/>
            <a:gdLst/>
            <a:ahLst/>
            <a:cxnLst/>
            <a:rect l="l" t="t" r="r" b="b"/>
            <a:pathLst>
              <a:path w="1796319" h="1995910">
                <a:moveTo>
                  <a:pt x="1796319" y="0"/>
                </a:moveTo>
                <a:lnTo>
                  <a:pt x="0" y="0"/>
                </a:lnTo>
                <a:lnTo>
                  <a:pt x="0" y="1995909"/>
                </a:lnTo>
                <a:lnTo>
                  <a:pt x="1796319" y="1995909"/>
                </a:lnTo>
                <a:lnTo>
                  <a:pt x="179631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446954">
            <a:off x="16968026" y="9292555"/>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572939">
            <a:off x="22669" y="9052791"/>
            <a:ext cx="1521321" cy="1264080"/>
          </a:xfrm>
          <a:custGeom>
            <a:avLst/>
            <a:gdLst/>
            <a:ahLst/>
            <a:cxnLst/>
            <a:rect l="l" t="t" r="r" b="b"/>
            <a:pathLst>
              <a:path w="1521321" h="1264080">
                <a:moveTo>
                  <a:pt x="0" y="0"/>
                </a:moveTo>
                <a:lnTo>
                  <a:pt x="1521322" y="0"/>
                </a:lnTo>
                <a:lnTo>
                  <a:pt x="1521322" y="1264080"/>
                </a:lnTo>
                <a:lnTo>
                  <a:pt x="0" y="126408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Rectangle 11"/>
          <p:cNvSpPr/>
          <p:nvPr/>
        </p:nvSpPr>
        <p:spPr>
          <a:xfrm>
            <a:off x="6194037" y="61173"/>
            <a:ext cx="4400564" cy="1222258"/>
          </a:xfrm>
          <a:prstGeom prst="rect">
            <a:avLst/>
          </a:prstGeom>
        </p:spPr>
        <p:txBody>
          <a:bodyPr wrap="none">
            <a:spAutoFit/>
          </a:bodyPr>
          <a:lstStyle/>
          <a:p>
            <a:pPr marR="28575" algn="just">
              <a:lnSpc>
                <a:spcPct val="115000"/>
              </a:lnSpc>
              <a:spcAft>
                <a:spcPts val="0"/>
              </a:spcAft>
            </a:pPr>
            <a:r>
              <a:rPr lang="en-US" sz="6600">
                <a:solidFill>
                  <a:srgbClr val="000000"/>
                </a:solidFill>
                <a:latin typeface="iCiel Baliho Script" pitchFamily="50" charset="-93"/>
                <a:ea typeface="Times New Roman" panose="02020603050405020304" pitchFamily="18" charset="0"/>
                <a:cs typeface="Times New Roman" panose="02020603050405020304" pitchFamily="18" charset="0"/>
              </a:rPr>
              <a:t>c) Nói và nghe</a:t>
            </a:r>
            <a:endParaRPr lang="en-GB" sz="6000">
              <a:effectLst/>
              <a:latin typeface="iCiel Baliho Script" pitchFamily="50" charset="-93"/>
              <a:ea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870198694"/>
              </p:ext>
            </p:extLst>
          </p:nvPr>
        </p:nvGraphicFramePr>
        <p:xfrm>
          <a:off x="1028699" y="1283430"/>
          <a:ext cx="15982631" cy="8622792"/>
        </p:xfrm>
        <a:graphic>
          <a:graphicData uri="http://schemas.openxmlformats.org/drawingml/2006/table">
            <a:tbl>
              <a:tblPr firstRow="1" firstCol="1" bandRow="1"/>
              <a:tblGrid>
                <a:gridCol w="11239501"/>
                <a:gridCol w="4743130"/>
              </a:tblGrid>
              <a:tr h="756376">
                <a:tc>
                  <a:txBody>
                    <a:bodyPr/>
                    <a:lstStyle/>
                    <a:p>
                      <a:pPr algn="ctr">
                        <a:lnSpc>
                          <a:spcPct val="115000"/>
                        </a:lnSpc>
                        <a:spcAft>
                          <a:spcPts val="0"/>
                        </a:spcAft>
                      </a:pPr>
                      <a:r>
                        <a:rPr lang="en-US" sz="4400">
                          <a:solidFill>
                            <a:srgbClr val="0D0D0D"/>
                          </a:solidFill>
                          <a:effectLst/>
                          <a:latin typeface="iCiel Baliho Script" pitchFamily="50" charset="-93"/>
                          <a:ea typeface="MS Mincho"/>
                          <a:cs typeface="Times New Roman" panose="02020603050405020304" pitchFamily="18" charset="0"/>
                        </a:rPr>
                        <a:t>Người nói</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41283" marR="41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US" sz="4400">
                          <a:solidFill>
                            <a:srgbClr val="0D0D0D"/>
                          </a:solidFill>
                          <a:effectLst/>
                          <a:latin typeface="iCiel Baliho Script" pitchFamily="50" charset="-93"/>
                          <a:ea typeface="MS Mincho"/>
                          <a:cs typeface="Times New Roman" panose="02020603050405020304" pitchFamily="18" charset="0"/>
                        </a:rPr>
                        <a:t>Người nghe</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41283" marR="41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7701285">
                <a:tc>
                  <a:txBody>
                    <a:bodyPr/>
                    <a:lstStyle/>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Nội dung trình bày:</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Vấn đề trình bày được nêu rõ ràng, cụ thể.</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Nội dung phong phú, có trọng tâm, được trình bày lô gíc; rõ ràng, mạch lạc</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Nội dung giải đáp thắc mắc cụ thể, ngắn gọn, thỏa đáng.</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Hình thức trình bày:</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Bài trình bày có bố cục rõ ràng.</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Các nội dung minh họa có chất lượng.</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Sử dụng công cụ, thiết bị hỗ trợ phù hợp.</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Có sự sáng tạo, tạo được điểm nhấn cho nội dung trình bày.</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Tác phong, thái độ trình bày:</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Phong thái tự tin, tôn trọng người nghe, sử dụng ngôn ngữ cơ thể sinh động, phù hợp.</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Nói trôi chảy, mạch lạc, không bị ngắt quãng, hoặc không có những từ ngữ chêm xen (à, ờ, thì, mà, là,…).</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Tốc độ nói vừa phải, có nhấn giọng ở những nội dung quan trọng.</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Bảo đảm yêu cầu về thời gian trình bày</a:t>
                      </a:r>
                      <a:r>
                        <a:rPr lang="vi-VN"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400">
                        <a:effectLst/>
                        <a:latin typeface="+mj-lt"/>
                        <a:ea typeface="Times New Roman" panose="02020603050405020304" pitchFamily="18" charset="0"/>
                        <a:cs typeface="Times New Roman" panose="02020603050405020304" pitchFamily="18" charset="0"/>
                      </a:endParaRPr>
                    </a:p>
                  </a:txBody>
                  <a:tcPr marL="41283" marR="41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Thể hiện thái độ chú ý lắng nghe; sử dụng các yếu tố cử chỉ, nét mặt, ánh mắt để khích lệ người nói.</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Hỏi lại những điểm chưa rõ (nếu cần); có thể trao đổi thêm quan điểm cá nhân về nội dung của bài trình bày.</a:t>
                      </a:r>
                      <a:endParaRPr lang="en-GB" sz="2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 Ghi chép tóm tắt các ý chính nghe được </a:t>
                      </a:r>
                      <a:endParaRPr lang="en-GB" sz="2400">
                        <a:effectLst/>
                        <a:latin typeface="+mj-lt"/>
                        <a:ea typeface="Times New Roman" panose="02020603050405020304" pitchFamily="18" charset="0"/>
                        <a:cs typeface="Times New Roman" panose="02020603050405020304" pitchFamily="18" charset="0"/>
                      </a:endParaRPr>
                    </a:p>
                    <a:p>
                      <a:pPr>
                        <a:lnSpc>
                          <a:spcPct val="115000"/>
                        </a:lnSpc>
                        <a:spcAft>
                          <a:spcPts val="0"/>
                        </a:spcAft>
                      </a:pPr>
                      <a:r>
                        <a:rPr lang="vi-VN" sz="2800">
                          <a:solidFill>
                            <a:srgbClr val="0D0D0D"/>
                          </a:solidFill>
                          <a:effectLst/>
                          <a:latin typeface="+mj-lt"/>
                          <a:ea typeface="MS Mincho"/>
                          <a:cs typeface="Times New Roman" panose="02020603050405020304" pitchFamily="18" charset="0"/>
                        </a:rPr>
                        <a:t> </a:t>
                      </a:r>
                      <a:endParaRPr lang="en-GB" sz="2400">
                        <a:effectLst/>
                        <a:latin typeface="+mj-lt"/>
                        <a:ea typeface="Times New Roman" panose="02020603050405020304" pitchFamily="18" charset="0"/>
                        <a:cs typeface="Times New Roman" panose="02020603050405020304" pitchFamily="18" charset="0"/>
                      </a:endParaRPr>
                    </a:p>
                  </a:txBody>
                  <a:tcPr marL="41283" marR="41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Freeform 8"/>
          <p:cNvSpPr/>
          <p:nvPr/>
        </p:nvSpPr>
        <p:spPr>
          <a:xfrm rot="1097580" flipH="1">
            <a:off x="1243278" y="501797"/>
            <a:ext cx="1284901" cy="1574152"/>
          </a:xfrm>
          <a:custGeom>
            <a:avLst/>
            <a:gdLst/>
            <a:ahLst/>
            <a:cxnLst/>
            <a:rect l="l" t="t" r="r" b="b"/>
            <a:pathLst>
              <a:path w="1284901" h="1574152">
                <a:moveTo>
                  <a:pt x="1284901" y="0"/>
                </a:moveTo>
                <a:lnTo>
                  <a:pt x="0" y="0"/>
                </a:lnTo>
                <a:lnTo>
                  <a:pt x="0" y="1574151"/>
                </a:lnTo>
                <a:lnTo>
                  <a:pt x="1284901" y="1574151"/>
                </a:lnTo>
                <a:lnTo>
                  <a:pt x="1284901" y="0"/>
                </a:lnTo>
                <a:close/>
              </a:path>
            </a:pathLst>
          </a:custGeom>
          <a:blipFill>
            <a:blip r:embed="rId16">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895599" y="2646696"/>
            <a:ext cx="13384467" cy="6504122"/>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a:grpSpLocks noChangeAspect="1"/>
          </p:cNvGrpSpPr>
          <p:nvPr/>
        </p:nvGrpSpPr>
        <p:grpSpPr>
          <a:xfrm>
            <a:off x="-417398" y="5237330"/>
            <a:ext cx="5183401" cy="5246370"/>
            <a:chOff x="0" y="0"/>
            <a:chExt cx="6272530" cy="6348730"/>
          </a:xfrm>
        </p:grpSpPr>
        <p:sp>
          <p:nvSpPr>
            <p:cNvPr id="5" name="Freeform 5"/>
            <p:cNvSpPr/>
            <p:nvPr/>
          </p:nvSpPr>
          <p:spPr>
            <a:xfrm>
              <a:off x="-13970" y="-35560"/>
              <a:ext cx="6300470" cy="6395720"/>
            </a:xfrm>
            <a:custGeom>
              <a:avLst/>
              <a:gdLst/>
              <a:ahLst/>
              <a:cxnLst/>
              <a:rect l="l" t="t" r="r" b="b"/>
              <a:pathLst>
                <a:path w="6300470" h="6395720">
                  <a:moveTo>
                    <a:pt x="6136640" y="3745230"/>
                  </a:moveTo>
                  <a:cubicBezTo>
                    <a:pt x="6017260" y="3867150"/>
                    <a:pt x="5831840" y="3977640"/>
                    <a:pt x="5584190" y="4072890"/>
                  </a:cubicBezTo>
                  <a:cubicBezTo>
                    <a:pt x="5877560" y="4509770"/>
                    <a:pt x="6050280" y="4935220"/>
                    <a:pt x="6083300" y="5306060"/>
                  </a:cubicBezTo>
                  <a:cubicBezTo>
                    <a:pt x="6113780" y="5651500"/>
                    <a:pt x="6024880" y="5937250"/>
                    <a:pt x="5825490" y="6131560"/>
                  </a:cubicBezTo>
                  <a:cubicBezTo>
                    <a:pt x="5722620" y="6230620"/>
                    <a:pt x="5594350" y="6303010"/>
                    <a:pt x="5444490" y="6343650"/>
                  </a:cubicBezTo>
                  <a:cubicBezTo>
                    <a:pt x="5290820" y="6385560"/>
                    <a:pt x="5116830" y="6395720"/>
                    <a:pt x="4928870" y="6372860"/>
                  </a:cubicBezTo>
                  <a:cubicBezTo>
                    <a:pt x="4525010" y="6323330"/>
                    <a:pt x="4069080" y="6122670"/>
                    <a:pt x="3608070" y="5793740"/>
                  </a:cubicBezTo>
                  <a:cubicBezTo>
                    <a:pt x="3295650" y="6094730"/>
                    <a:pt x="2964180" y="6289040"/>
                    <a:pt x="2650490" y="6357620"/>
                  </a:cubicBezTo>
                  <a:cubicBezTo>
                    <a:pt x="2564130" y="6376670"/>
                    <a:pt x="2480310" y="6385560"/>
                    <a:pt x="2399030" y="6385560"/>
                  </a:cubicBezTo>
                  <a:cubicBezTo>
                    <a:pt x="2203450" y="6385560"/>
                    <a:pt x="2024380" y="6332220"/>
                    <a:pt x="1870710" y="6226810"/>
                  </a:cubicBezTo>
                  <a:cubicBezTo>
                    <a:pt x="1625600" y="6059170"/>
                    <a:pt x="1463040" y="5767070"/>
                    <a:pt x="1412240" y="5405120"/>
                  </a:cubicBezTo>
                  <a:cubicBezTo>
                    <a:pt x="1357630" y="5013960"/>
                    <a:pt x="1432560" y="4556760"/>
                    <a:pt x="1629410" y="4083050"/>
                  </a:cubicBezTo>
                  <a:cubicBezTo>
                    <a:pt x="1452880" y="4154170"/>
                    <a:pt x="1311910" y="4203700"/>
                    <a:pt x="1211580" y="4231640"/>
                  </a:cubicBezTo>
                  <a:cubicBezTo>
                    <a:pt x="1074420" y="4269740"/>
                    <a:pt x="1049020" y="4255770"/>
                    <a:pt x="1042670" y="4241800"/>
                  </a:cubicBezTo>
                  <a:cubicBezTo>
                    <a:pt x="1035050" y="4226560"/>
                    <a:pt x="1042670" y="4193540"/>
                    <a:pt x="1184910" y="4094480"/>
                  </a:cubicBezTo>
                  <a:cubicBezTo>
                    <a:pt x="1287780" y="4022090"/>
                    <a:pt x="1445260" y="3926840"/>
                    <a:pt x="1642110" y="3817620"/>
                  </a:cubicBezTo>
                  <a:cubicBezTo>
                    <a:pt x="1179830" y="3775710"/>
                    <a:pt x="781050" y="3677920"/>
                    <a:pt x="490220" y="3534410"/>
                  </a:cubicBezTo>
                  <a:cubicBezTo>
                    <a:pt x="210820" y="3397250"/>
                    <a:pt x="43180" y="3221990"/>
                    <a:pt x="17780" y="3041650"/>
                  </a:cubicBezTo>
                  <a:cubicBezTo>
                    <a:pt x="0" y="2915920"/>
                    <a:pt x="49530" y="2792730"/>
                    <a:pt x="163830" y="2674620"/>
                  </a:cubicBezTo>
                  <a:cubicBezTo>
                    <a:pt x="283210" y="2552700"/>
                    <a:pt x="468630" y="2442210"/>
                    <a:pt x="716280" y="2346960"/>
                  </a:cubicBezTo>
                  <a:cubicBezTo>
                    <a:pt x="422910" y="1911350"/>
                    <a:pt x="250190" y="1484630"/>
                    <a:pt x="217170" y="1113790"/>
                  </a:cubicBezTo>
                  <a:cubicBezTo>
                    <a:pt x="186690" y="768350"/>
                    <a:pt x="275590" y="482600"/>
                    <a:pt x="474980" y="288290"/>
                  </a:cubicBezTo>
                  <a:cubicBezTo>
                    <a:pt x="577850" y="189230"/>
                    <a:pt x="706120" y="116840"/>
                    <a:pt x="855980" y="76200"/>
                  </a:cubicBezTo>
                  <a:cubicBezTo>
                    <a:pt x="1009650" y="34290"/>
                    <a:pt x="1182370" y="24130"/>
                    <a:pt x="1371600" y="48260"/>
                  </a:cubicBezTo>
                  <a:cubicBezTo>
                    <a:pt x="1775460" y="97790"/>
                    <a:pt x="2231390" y="298450"/>
                    <a:pt x="2692400" y="627380"/>
                  </a:cubicBezTo>
                  <a:cubicBezTo>
                    <a:pt x="3004820" y="326390"/>
                    <a:pt x="3336290" y="132080"/>
                    <a:pt x="3649980" y="63500"/>
                  </a:cubicBezTo>
                  <a:cubicBezTo>
                    <a:pt x="3942080" y="0"/>
                    <a:pt x="4211320" y="45720"/>
                    <a:pt x="4429760" y="194310"/>
                  </a:cubicBezTo>
                  <a:cubicBezTo>
                    <a:pt x="4674870" y="361950"/>
                    <a:pt x="4837430" y="654050"/>
                    <a:pt x="4888230" y="1016000"/>
                  </a:cubicBezTo>
                  <a:cubicBezTo>
                    <a:pt x="4942840" y="1407160"/>
                    <a:pt x="4867910" y="1864360"/>
                    <a:pt x="4671060" y="2338070"/>
                  </a:cubicBezTo>
                  <a:cubicBezTo>
                    <a:pt x="4847590" y="2266950"/>
                    <a:pt x="4988560" y="2217420"/>
                    <a:pt x="5088890" y="2189480"/>
                  </a:cubicBezTo>
                  <a:cubicBezTo>
                    <a:pt x="5226050" y="2151380"/>
                    <a:pt x="5251450" y="2165350"/>
                    <a:pt x="5257800" y="2179320"/>
                  </a:cubicBezTo>
                  <a:cubicBezTo>
                    <a:pt x="5265420" y="2194560"/>
                    <a:pt x="5257800" y="2227580"/>
                    <a:pt x="5115559" y="2326640"/>
                  </a:cubicBezTo>
                  <a:cubicBezTo>
                    <a:pt x="5012689" y="2399030"/>
                    <a:pt x="4855209" y="2494280"/>
                    <a:pt x="4658359" y="2603500"/>
                  </a:cubicBezTo>
                  <a:cubicBezTo>
                    <a:pt x="5120639" y="2645410"/>
                    <a:pt x="5519419" y="2743200"/>
                    <a:pt x="5810250" y="2886710"/>
                  </a:cubicBezTo>
                  <a:cubicBezTo>
                    <a:pt x="6089650" y="3023870"/>
                    <a:pt x="6257290" y="3199130"/>
                    <a:pt x="6282690" y="3379470"/>
                  </a:cubicBezTo>
                  <a:cubicBezTo>
                    <a:pt x="6300470" y="3505200"/>
                    <a:pt x="6250940" y="3628390"/>
                    <a:pt x="6136640" y="3745230"/>
                  </a:cubicBezTo>
                  <a:close/>
                </a:path>
              </a:pathLst>
            </a:custGeom>
            <a:solidFill>
              <a:srgbClr val="FFFAF2"/>
            </a:solidFill>
          </p:spPr>
        </p:sp>
        <p:sp>
          <p:nvSpPr>
            <p:cNvPr id="6" name="Freeform 6"/>
            <p:cNvSpPr/>
            <p:nvPr/>
          </p:nvSpPr>
          <p:spPr>
            <a:xfrm>
              <a:off x="2540" y="19050"/>
              <a:ext cx="6266181" cy="6310630"/>
            </a:xfrm>
            <a:custGeom>
              <a:avLst/>
              <a:gdLst/>
              <a:ahLst/>
              <a:cxnLst/>
              <a:rect l="l" t="t" r="r" b="b"/>
              <a:pathLst>
                <a:path w="6266181" h="6310630">
                  <a:moveTo>
                    <a:pt x="2385060" y="6310630"/>
                  </a:moveTo>
                  <a:cubicBezTo>
                    <a:pt x="2065020" y="6310630"/>
                    <a:pt x="1791970" y="6163310"/>
                    <a:pt x="1614170" y="5895340"/>
                  </a:cubicBezTo>
                  <a:cubicBezTo>
                    <a:pt x="1475740" y="5687060"/>
                    <a:pt x="1402080" y="5415280"/>
                    <a:pt x="1399540" y="5107940"/>
                  </a:cubicBezTo>
                  <a:cubicBezTo>
                    <a:pt x="1397000" y="4770120"/>
                    <a:pt x="1477010" y="4404360"/>
                    <a:pt x="1638300" y="4020820"/>
                  </a:cubicBezTo>
                  <a:lnTo>
                    <a:pt x="1649730" y="3992880"/>
                  </a:lnTo>
                  <a:lnTo>
                    <a:pt x="1621790" y="4004309"/>
                  </a:lnTo>
                  <a:cubicBezTo>
                    <a:pt x="1337310" y="4118609"/>
                    <a:pt x="1140460" y="4182109"/>
                    <a:pt x="1066800" y="4182109"/>
                  </a:cubicBezTo>
                  <a:cubicBezTo>
                    <a:pt x="1049020" y="4182109"/>
                    <a:pt x="1045210" y="4178300"/>
                    <a:pt x="1045210" y="4178300"/>
                  </a:cubicBezTo>
                  <a:cubicBezTo>
                    <a:pt x="1040130" y="4156709"/>
                    <a:pt x="1160780" y="4042409"/>
                    <a:pt x="1654810" y="3769359"/>
                  </a:cubicBezTo>
                  <a:lnTo>
                    <a:pt x="1691640" y="3749039"/>
                  </a:lnTo>
                  <a:lnTo>
                    <a:pt x="1649730" y="3745230"/>
                  </a:lnTo>
                  <a:cubicBezTo>
                    <a:pt x="584200" y="3653790"/>
                    <a:pt x="63500" y="3296920"/>
                    <a:pt x="20320" y="2983230"/>
                  </a:cubicBezTo>
                  <a:cubicBezTo>
                    <a:pt x="0" y="2837180"/>
                    <a:pt x="62230" y="2555240"/>
                    <a:pt x="713740" y="2307590"/>
                  </a:cubicBezTo>
                  <a:lnTo>
                    <a:pt x="728980" y="2302510"/>
                  </a:lnTo>
                  <a:lnTo>
                    <a:pt x="720090" y="2289810"/>
                  </a:lnTo>
                  <a:cubicBezTo>
                    <a:pt x="466090" y="1913890"/>
                    <a:pt x="306070" y="1555750"/>
                    <a:pt x="242570" y="1224280"/>
                  </a:cubicBezTo>
                  <a:cubicBezTo>
                    <a:pt x="185420" y="923290"/>
                    <a:pt x="213360" y="652780"/>
                    <a:pt x="323850" y="444500"/>
                  </a:cubicBezTo>
                  <a:cubicBezTo>
                    <a:pt x="476250" y="157480"/>
                    <a:pt x="773430" y="0"/>
                    <a:pt x="1160780" y="0"/>
                  </a:cubicBezTo>
                  <a:cubicBezTo>
                    <a:pt x="1607820" y="0"/>
                    <a:pt x="2128520" y="204470"/>
                    <a:pt x="2668270" y="591820"/>
                  </a:cubicBezTo>
                  <a:lnTo>
                    <a:pt x="2677160" y="598170"/>
                  </a:lnTo>
                  <a:lnTo>
                    <a:pt x="2684780" y="590550"/>
                  </a:lnTo>
                  <a:cubicBezTo>
                    <a:pt x="3084830" y="204470"/>
                    <a:pt x="3500120" y="0"/>
                    <a:pt x="3882390" y="0"/>
                  </a:cubicBezTo>
                  <a:cubicBezTo>
                    <a:pt x="4202430" y="0"/>
                    <a:pt x="4475480" y="147320"/>
                    <a:pt x="4653280" y="415290"/>
                  </a:cubicBezTo>
                  <a:cubicBezTo>
                    <a:pt x="4791710" y="623570"/>
                    <a:pt x="4865370" y="895350"/>
                    <a:pt x="4867910" y="1202690"/>
                  </a:cubicBezTo>
                  <a:cubicBezTo>
                    <a:pt x="4870450" y="1540510"/>
                    <a:pt x="4790440" y="1906270"/>
                    <a:pt x="4629150" y="2289810"/>
                  </a:cubicBezTo>
                  <a:lnTo>
                    <a:pt x="4617720" y="2317750"/>
                  </a:lnTo>
                  <a:lnTo>
                    <a:pt x="4645660" y="2306320"/>
                  </a:lnTo>
                  <a:cubicBezTo>
                    <a:pt x="4930140" y="2192020"/>
                    <a:pt x="5126990" y="2128520"/>
                    <a:pt x="5200651" y="2128520"/>
                  </a:cubicBezTo>
                  <a:cubicBezTo>
                    <a:pt x="5218430" y="2128520"/>
                    <a:pt x="5222241" y="2132330"/>
                    <a:pt x="5222241" y="2132330"/>
                  </a:cubicBezTo>
                  <a:cubicBezTo>
                    <a:pt x="5227321" y="2153920"/>
                    <a:pt x="5106671" y="2268220"/>
                    <a:pt x="4612641" y="2541270"/>
                  </a:cubicBezTo>
                  <a:lnTo>
                    <a:pt x="4575811" y="2561590"/>
                  </a:lnTo>
                  <a:lnTo>
                    <a:pt x="4617721" y="2565400"/>
                  </a:lnTo>
                  <a:cubicBezTo>
                    <a:pt x="5681980" y="2656840"/>
                    <a:pt x="6202680" y="3013710"/>
                    <a:pt x="6245861" y="3327400"/>
                  </a:cubicBezTo>
                  <a:cubicBezTo>
                    <a:pt x="6266181" y="3473450"/>
                    <a:pt x="6203951" y="3755390"/>
                    <a:pt x="5552441" y="4003040"/>
                  </a:cubicBezTo>
                  <a:lnTo>
                    <a:pt x="5537201" y="4008120"/>
                  </a:lnTo>
                  <a:lnTo>
                    <a:pt x="5546091" y="4020820"/>
                  </a:lnTo>
                  <a:cubicBezTo>
                    <a:pt x="5798821" y="4395470"/>
                    <a:pt x="5960111" y="4753610"/>
                    <a:pt x="6022341" y="5085080"/>
                  </a:cubicBezTo>
                  <a:cubicBezTo>
                    <a:pt x="6079491" y="5386070"/>
                    <a:pt x="6051551" y="5656580"/>
                    <a:pt x="5941061" y="5864860"/>
                  </a:cubicBezTo>
                  <a:cubicBezTo>
                    <a:pt x="5788661" y="6151880"/>
                    <a:pt x="5491481" y="6309360"/>
                    <a:pt x="5104131" y="6309360"/>
                  </a:cubicBezTo>
                  <a:cubicBezTo>
                    <a:pt x="4657091" y="6309360"/>
                    <a:pt x="4136391" y="6104890"/>
                    <a:pt x="3596641" y="5717540"/>
                  </a:cubicBezTo>
                  <a:lnTo>
                    <a:pt x="3587751" y="5711190"/>
                  </a:lnTo>
                  <a:lnTo>
                    <a:pt x="3580131" y="5718810"/>
                  </a:lnTo>
                  <a:cubicBezTo>
                    <a:pt x="3182620" y="6106160"/>
                    <a:pt x="2768600" y="6310630"/>
                    <a:pt x="2385060" y="6310630"/>
                  </a:cubicBezTo>
                  <a:close/>
                </a:path>
              </a:pathLst>
            </a:custGeom>
            <a:blipFill>
              <a:blip r:embed="rId6"/>
              <a:stretch>
                <a:fillRect l="-25948" t="-28239" r="-68843"/>
              </a:stretch>
            </a:blipFill>
          </p:spPr>
        </p:sp>
      </p:grpSp>
      <p:sp>
        <p:nvSpPr>
          <p:cNvPr id="10" name="Freeform 10"/>
          <p:cNvSpPr/>
          <p:nvPr/>
        </p:nvSpPr>
        <p:spPr>
          <a:xfrm>
            <a:off x="15197782" y="8026734"/>
            <a:ext cx="1865919" cy="1646673"/>
          </a:xfrm>
          <a:custGeom>
            <a:avLst/>
            <a:gdLst/>
            <a:ahLst/>
            <a:cxnLst/>
            <a:rect l="l" t="t" r="r" b="b"/>
            <a:pathLst>
              <a:path w="1865919" h="1646673">
                <a:moveTo>
                  <a:pt x="0" y="0"/>
                </a:moveTo>
                <a:lnTo>
                  <a:pt x="1865919" y="0"/>
                </a:lnTo>
                <a:lnTo>
                  <a:pt x="1865919" y="1646673"/>
                </a:lnTo>
                <a:lnTo>
                  <a:pt x="0" y="16466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5400000">
            <a:off x="15265234" y="3619766"/>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4678861">
            <a:off x="14128070" y="6788666"/>
            <a:ext cx="1058633" cy="879628"/>
          </a:xfrm>
          <a:custGeom>
            <a:avLst/>
            <a:gdLst/>
            <a:ahLst/>
            <a:cxnLst/>
            <a:rect l="l" t="t" r="r" b="b"/>
            <a:pathLst>
              <a:path w="1058633" h="879628">
                <a:moveTo>
                  <a:pt x="0" y="0"/>
                </a:moveTo>
                <a:lnTo>
                  <a:pt x="1058633" y="0"/>
                </a:lnTo>
                <a:lnTo>
                  <a:pt x="1058633" y="879628"/>
                </a:lnTo>
                <a:lnTo>
                  <a:pt x="0" y="8796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8557878" y="7624859"/>
            <a:ext cx="1685119" cy="925283"/>
          </a:xfrm>
          <a:custGeom>
            <a:avLst/>
            <a:gdLst/>
            <a:ahLst/>
            <a:cxnLst/>
            <a:rect l="l" t="t" r="r" b="b"/>
            <a:pathLst>
              <a:path w="1685119" h="925283">
                <a:moveTo>
                  <a:pt x="0" y="0"/>
                </a:moveTo>
                <a:lnTo>
                  <a:pt x="1685119" y="0"/>
                </a:lnTo>
                <a:lnTo>
                  <a:pt x="1685119" y="925284"/>
                </a:lnTo>
                <a:lnTo>
                  <a:pt x="0" y="92528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981402">
            <a:off x="3538405" y="2210983"/>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522393">
            <a:off x="740664" y="714673"/>
            <a:ext cx="879808" cy="843016"/>
          </a:xfrm>
          <a:custGeom>
            <a:avLst/>
            <a:gdLst/>
            <a:ahLst/>
            <a:cxnLst/>
            <a:rect l="l" t="t" r="r" b="b"/>
            <a:pathLst>
              <a:path w="879808" h="843016">
                <a:moveTo>
                  <a:pt x="0" y="0"/>
                </a:moveTo>
                <a:lnTo>
                  <a:pt x="879807" y="0"/>
                </a:lnTo>
                <a:lnTo>
                  <a:pt x="879807" y="843016"/>
                </a:lnTo>
                <a:lnTo>
                  <a:pt x="0" y="8430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7" name="Rectangle 16"/>
          <p:cNvSpPr/>
          <p:nvPr/>
        </p:nvSpPr>
        <p:spPr>
          <a:xfrm>
            <a:off x="5420662" y="1465143"/>
            <a:ext cx="7462620" cy="1119537"/>
          </a:xfrm>
          <a:prstGeom prst="rect">
            <a:avLst/>
          </a:prstGeom>
        </p:spPr>
        <p:txBody>
          <a:bodyPr wrap="none">
            <a:spAutoFit/>
          </a:bodyPr>
          <a:lstStyle/>
          <a:p>
            <a:pPr marR="30480" lvl="0" algn="just">
              <a:lnSpc>
                <a:spcPct val="115000"/>
              </a:lnSpc>
              <a:spcAft>
                <a:spcPts val="1200"/>
              </a:spcAft>
              <a:buClr>
                <a:srgbClr val="0D0D0D"/>
              </a:buClr>
              <a:buSzPts val="1300"/>
            </a:pPr>
            <a:r>
              <a:rPr lang="vi-VN" sz="6000" b="1" smtClean="0">
                <a:solidFill>
                  <a:schemeClr val="bg1"/>
                </a:solidFill>
                <a:latin typeface="iCiel Baliho Script" pitchFamily="50" charset="-93"/>
                <a:cs typeface="Times New Roman" panose="02020603050405020304" pitchFamily="18" charset="0"/>
              </a:rPr>
              <a:t>a. Kiểm </a:t>
            </a:r>
            <a:r>
              <a:rPr lang="vi-VN" sz="6000" b="1">
                <a:solidFill>
                  <a:schemeClr val="bg1"/>
                </a:solidFill>
                <a:latin typeface="iCiel Baliho Script" pitchFamily="50" charset="-93"/>
                <a:cs typeface="Times New Roman" panose="02020603050405020304" pitchFamily="18" charset="0"/>
              </a:rPr>
              <a:t>tra và chỉnh sửa</a:t>
            </a:r>
            <a:r>
              <a:rPr lang="vi-VN" sz="3200" b="1">
                <a:solidFill>
                  <a:srgbClr val="000000"/>
                </a:solidFill>
                <a:latin typeface="Times New Roman" panose="02020603050405020304" pitchFamily="18" charset="0"/>
                <a:cs typeface="Times New Roman" panose="02020603050405020304" pitchFamily="18" charset="0"/>
              </a:rPr>
              <a:t> </a:t>
            </a:r>
            <a:endParaRPr lang="en-GB" sz="3200">
              <a:solidFill>
                <a:srgbClr val="000000"/>
              </a:solidFill>
              <a:effectLst/>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025979934"/>
              </p:ext>
            </p:extLst>
          </p:nvPr>
        </p:nvGraphicFramePr>
        <p:xfrm>
          <a:off x="3886201" y="3103848"/>
          <a:ext cx="11296888" cy="5678424"/>
        </p:xfrm>
        <a:graphic>
          <a:graphicData uri="http://schemas.openxmlformats.org/drawingml/2006/table">
            <a:tbl>
              <a:tblPr firstRow="1" firstCol="1" bandRow="1" bandCol="1"/>
              <a:tblGrid>
                <a:gridCol w="9067799"/>
                <a:gridCol w="2229089"/>
              </a:tblGrid>
              <a:tr h="559886">
                <a:tc>
                  <a:txBody>
                    <a:bodyPr/>
                    <a:lstStyle/>
                    <a:p>
                      <a:pPr algn="ctr">
                        <a:lnSpc>
                          <a:spcPct val="115000"/>
                        </a:lnSpc>
                        <a:spcAft>
                          <a:spcPts val="0"/>
                        </a:spcAft>
                      </a:pPr>
                      <a:r>
                        <a:rPr lang="en-US" sz="4400" b="1">
                          <a:effectLst/>
                          <a:latin typeface="iCiel Baliho Script" pitchFamily="50" charset="-93"/>
                          <a:ea typeface="MS Mincho"/>
                          <a:cs typeface="Times New Roman" panose="02020603050405020304" pitchFamily="18" charset="0"/>
                        </a:rPr>
                        <a:t>Nội dung kiểm tra </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US" sz="4400" b="1">
                          <a:effectLst/>
                          <a:latin typeface="iCiel Baliho Script" pitchFamily="50" charset="-93"/>
                          <a:ea typeface="MS Mincho"/>
                          <a:cs typeface="Times New Roman" panose="02020603050405020304" pitchFamily="18" charset="0"/>
                        </a:rPr>
                        <a:t>Trả lời</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250220">
                <a:tc>
                  <a:txBody>
                    <a:bodyPr/>
                    <a:lstStyle/>
                    <a:p>
                      <a:pPr algn="just">
                        <a:lnSpc>
                          <a:spcPct val="115000"/>
                        </a:lnSpc>
                        <a:spcAft>
                          <a:spcPts val="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thông tin nghe được đã đủ chưa? Điều gì cần hỏi lại người nói?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0">
                <a:tc>
                  <a:txBody>
                    <a:bodyPr/>
                    <a:lstStyle/>
                    <a:p>
                      <a:pPr algn="just">
                        <a:lnSpc>
                          <a:spcPct val="115000"/>
                        </a:lnSpc>
                        <a:spcAft>
                          <a:spcPts val="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ghi lại có theo một dàn ý rõ ràng không?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0">
                <a:tc>
                  <a:txBody>
                    <a:bodyPr/>
                    <a:lstStyle/>
                    <a:p>
                      <a:pPr algn="just">
                        <a:lnSpc>
                          <a:spcPct val="115000"/>
                        </a:lnSpc>
                        <a:spcAft>
                          <a:spcPts val="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Đã ghi lại nhận xét và cách trình bày và thái độ của người nói chưa?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a:lnSpc>
                          <a:spcPct val="115000"/>
                        </a:lnSpc>
                        <a:spcAft>
                          <a:spcPts val="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lỗi khi nghe cần khắc phục (nếu có)</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5640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3" name="Freeform 3"/>
          <p:cNvSpPr/>
          <p:nvPr/>
        </p:nvSpPr>
        <p:spPr>
          <a:xfrm rot="-10800000">
            <a:off x="6954779" y="495326"/>
            <a:ext cx="4378441" cy="1066747"/>
          </a:xfrm>
          <a:custGeom>
            <a:avLst/>
            <a:gdLst/>
            <a:ahLst/>
            <a:cxnLst/>
            <a:rect l="l" t="t" r="r" b="b"/>
            <a:pathLst>
              <a:path w="4378441" h="1066747">
                <a:moveTo>
                  <a:pt x="0" y="0"/>
                </a:moveTo>
                <a:lnTo>
                  <a:pt x="4378442" y="0"/>
                </a:lnTo>
                <a:lnTo>
                  <a:pt x="4378442" y="1066748"/>
                </a:lnTo>
                <a:lnTo>
                  <a:pt x="0" y="106674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752600" y="1762671"/>
            <a:ext cx="15147825" cy="1588897"/>
          </a:xfrm>
          <a:prstGeom prst="rect">
            <a:avLst/>
          </a:prstGeom>
        </p:spPr>
        <p:txBody>
          <a:bodyPr lIns="0" tIns="0" rIns="0" bIns="0" rtlCol="0" anchor="t">
            <a:spAutoFit/>
          </a:bodyPr>
          <a:lstStyle/>
          <a:p>
            <a:pPr algn="ctr">
              <a:lnSpc>
                <a:spcPts val="12960"/>
              </a:lnSpc>
            </a:pPr>
            <a:r>
              <a:rPr lang="vi-VN" sz="8800" b="1">
                <a:solidFill>
                  <a:schemeClr val="accent6">
                    <a:lumMod val="75000"/>
                  </a:schemeClr>
                </a:solidFill>
                <a:latin typeface="iCiel Baliho Script" pitchFamily="50" charset="-93"/>
              </a:rPr>
              <a:t>Bài tóm tắt tham khảo</a:t>
            </a:r>
            <a:endParaRPr lang="en-US" sz="9600" spc="324">
              <a:solidFill>
                <a:schemeClr val="accent6">
                  <a:lumMod val="75000"/>
                </a:schemeClr>
              </a:solidFill>
              <a:latin typeface="iCiel Baliho Script" pitchFamily="50" charset="-93"/>
            </a:endParaRPr>
          </a:p>
        </p:txBody>
      </p:sp>
      <p:sp>
        <p:nvSpPr>
          <p:cNvPr id="5" name="Freeform 5"/>
          <p:cNvSpPr/>
          <p:nvPr/>
        </p:nvSpPr>
        <p:spPr>
          <a:xfrm>
            <a:off x="1106857" y="1507937"/>
            <a:ext cx="926459" cy="1163362"/>
          </a:xfrm>
          <a:custGeom>
            <a:avLst/>
            <a:gdLst/>
            <a:ahLst/>
            <a:cxnLst/>
            <a:rect l="l" t="t" r="r" b="b"/>
            <a:pathLst>
              <a:path w="926459" h="1163362">
                <a:moveTo>
                  <a:pt x="0" y="0"/>
                </a:moveTo>
                <a:lnTo>
                  <a:pt x="926459" y="0"/>
                </a:lnTo>
                <a:lnTo>
                  <a:pt x="926459" y="1163362"/>
                </a:lnTo>
                <a:lnTo>
                  <a:pt x="0" y="1163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466626" y="7586134"/>
            <a:ext cx="3054775" cy="2277196"/>
          </a:xfrm>
          <a:custGeom>
            <a:avLst/>
            <a:gdLst/>
            <a:ahLst/>
            <a:cxnLst/>
            <a:rect l="l" t="t" r="r" b="b"/>
            <a:pathLst>
              <a:path w="3054775" h="2277196">
                <a:moveTo>
                  <a:pt x="0" y="0"/>
                </a:moveTo>
                <a:lnTo>
                  <a:pt x="3054775" y="0"/>
                </a:lnTo>
                <a:lnTo>
                  <a:pt x="3054775" y="2277195"/>
                </a:lnTo>
                <a:lnTo>
                  <a:pt x="0" y="2277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04659" y="4229176"/>
            <a:ext cx="2330857" cy="2267288"/>
          </a:xfrm>
          <a:custGeom>
            <a:avLst/>
            <a:gdLst/>
            <a:ahLst/>
            <a:cxnLst/>
            <a:rect l="l" t="t" r="r" b="b"/>
            <a:pathLst>
              <a:path w="2330857" h="2267288">
                <a:moveTo>
                  <a:pt x="0" y="0"/>
                </a:moveTo>
                <a:lnTo>
                  <a:pt x="2330857" y="0"/>
                </a:lnTo>
                <a:lnTo>
                  <a:pt x="2330857" y="2267288"/>
                </a:lnTo>
                <a:lnTo>
                  <a:pt x="0" y="22672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0800000">
            <a:off x="7629803" y="9524594"/>
            <a:ext cx="3028394" cy="544122"/>
          </a:xfrm>
          <a:custGeom>
            <a:avLst/>
            <a:gdLst/>
            <a:ahLst/>
            <a:cxnLst/>
            <a:rect l="l" t="t" r="r" b="b"/>
            <a:pathLst>
              <a:path w="3028394" h="544122">
                <a:moveTo>
                  <a:pt x="0" y="0"/>
                </a:moveTo>
                <a:lnTo>
                  <a:pt x="3028394" y="0"/>
                </a:lnTo>
                <a:lnTo>
                  <a:pt x="3028394" y="544121"/>
                </a:lnTo>
                <a:lnTo>
                  <a:pt x="0" y="5441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4450549" y="0"/>
            <a:ext cx="3837451" cy="3629397"/>
          </a:xfrm>
          <a:custGeom>
            <a:avLst/>
            <a:gdLst/>
            <a:ahLst/>
            <a:cxnLst/>
            <a:rect l="l" t="t" r="r" b="b"/>
            <a:pathLst>
              <a:path w="3837451" h="3629397">
                <a:moveTo>
                  <a:pt x="0" y="0"/>
                </a:moveTo>
                <a:lnTo>
                  <a:pt x="3837451" y="0"/>
                </a:lnTo>
                <a:lnTo>
                  <a:pt x="3837451" y="3629397"/>
                </a:lnTo>
                <a:lnTo>
                  <a:pt x="0" y="3629397"/>
                </a:lnTo>
                <a:lnTo>
                  <a:pt x="0" y="0"/>
                </a:lnTo>
                <a:close/>
              </a:path>
            </a:pathLst>
          </a:custGeom>
          <a:blipFill>
            <a:blip r:embed="rId14">
              <a:extLst>
                <a:ext uri="{96DAC541-7B7A-43D3-8B79-37D633B846F1}">
                  <asvg:svgBlip xmlns:asvg="http://schemas.microsoft.com/office/drawing/2016/SVG/main" xmlns="" r:embed="rId15"/>
                </a:ext>
              </a:extLst>
            </a:blip>
            <a:stretch>
              <a:fillRect l="-771" t="-14210" r="-15158" b="-119"/>
            </a:stretch>
          </a:blipFill>
        </p:spPr>
      </p:sp>
      <p:sp>
        <p:nvSpPr>
          <p:cNvPr id="10" name="TextBox 10"/>
          <p:cNvSpPr txBox="1"/>
          <p:nvPr/>
        </p:nvSpPr>
        <p:spPr>
          <a:xfrm>
            <a:off x="4126965" y="3516787"/>
            <a:ext cx="9270465" cy="1477328"/>
          </a:xfrm>
          <a:prstGeom prst="rect">
            <a:avLst/>
          </a:prstGeom>
        </p:spPr>
        <p:txBody>
          <a:bodyPr wrap="square" lIns="0" tIns="0" rIns="0" bIns="0" rtlCol="0" anchor="t">
            <a:spAutoFit/>
          </a:bodyPr>
          <a:lstStyle/>
          <a:p>
            <a:r>
              <a:rPr lang="vi-VN" sz="4800">
                <a:latin typeface="Times New Roman" panose="02020603050405020304" pitchFamily="18" charset="0"/>
                <a:cs typeface="Times New Roman" panose="02020603050405020304" pitchFamily="18" charset="0"/>
              </a:rPr>
              <a:t>- Núi lửa là gì? Nguyên nhân của hiện tượng núi lửa là gì?</a:t>
            </a:r>
            <a:endParaRPr lang="en-GB" sz="4800">
              <a:latin typeface="Times New Roman" panose="02020603050405020304" pitchFamily="18" charset="0"/>
              <a:cs typeface="Times New Roman" panose="02020603050405020304" pitchFamily="18" charset="0"/>
            </a:endParaRPr>
          </a:p>
        </p:txBody>
      </p:sp>
      <p:sp>
        <p:nvSpPr>
          <p:cNvPr id="11" name="Freeform 11"/>
          <p:cNvSpPr/>
          <p:nvPr/>
        </p:nvSpPr>
        <p:spPr>
          <a:xfrm rot="-7650384">
            <a:off x="14992736" y="4136109"/>
            <a:ext cx="1521321" cy="1264080"/>
          </a:xfrm>
          <a:custGeom>
            <a:avLst/>
            <a:gdLst/>
            <a:ahLst/>
            <a:cxnLst/>
            <a:rect l="l" t="t" r="r" b="b"/>
            <a:pathLst>
              <a:path w="1521321" h="1264080">
                <a:moveTo>
                  <a:pt x="0" y="0"/>
                </a:moveTo>
                <a:lnTo>
                  <a:pt x="1521321" y="0"/>
                </a:lnTo>
                <a:lnTo>
                  <a:pt x="1521321" y="1264079"/>
                </a:lnTo>
                <a:lnTo>
                  <a:pt x="0" y="12640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 name="Rectangle 1"/>
          <p:cNvSpPr/>
          <p:nvPr/>
        </p:nvSpPr>
        <p:spPr>
          <a:xfrm>
            <a:off x="4112122" y="5510215"/>
            <a:ext cx="4724370" cy="873701"/>
          </a:xfrm>
          <a:prstGeom prst="rect">
            <a:avLst/>
          </a:prstGeom>
        </p:spPr>
        <p:txBody>
          <a:bodyPr wrap="none">
            <a:spAutoFit/>
          </a:bodyPr>
          <a:lstStyle/>
          <a:p>
            <a:pPr algn="just">
              <a:lnSpc>
                <a:spcPct val="115000"/>
              </a:lnSpc>
              <a:spcAft>
                <a:spcPts val="0"/>
              </a:spcAft>
            </a:pP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loại núi </a:t>
            </a:r>
            <a:r>
              <a:rPr lang="vi-VN"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4126965" y="6725922"/>
            <a:ext cx="6333913" cy="873701"/>
          </a:xfrm>
          <a:prstGeom prst="rect">
            <a:avLst/>
          </a:prstGeom>
        </p:spPr>
        <p:txBody>
          <a:bodyPr wrap="none">
            <a:spAutoFit/>
          </a:bodyPr>
          <a:lstStyle/>
          <a:p>
            <a:pPr algn="just">
              <a:lnSpc>
                <a:spcPct val="115000"/>
              </a:lnSpc>
              <a:spcAft>
                <a:spcPts val="0"/>
              </a:spcAft>
            </a:pP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hại của hiện </a:t>
            </a:r>
            <a:r>
              <a:rPr lang="vi-VN"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4126965" y="8105712"/>
            <a:ext cx="6143028" cy="873701"/>
          </a:xfrm>
          <a:prstGeom prst="rect">
            <a:avLst/>
          </a:prstGeom>
        </p:spPr>
        <p:txBody>
          <a:bodyPr wrap="none">
            <a:spAutoFit/>
          </a:bodyPr>
          <a:lstStyle/>
          <a:p>
            <a:pPr algn="just">
              <a:lnSpc>
                <a:spcPct val="115000"/>
              </a:lnSpc>
              <a:spcAft>
                <a:spcPts val="0"/>
              </a:spcAft>
            </a:pP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Lợi ích của hiện </a:t>
            </a:r>
            <a:r>
              <a:rPr lang="vi-VN"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1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952209"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AutoShape 5"/>
          <p:cNvSpPr/>
          <p:nvPr/>
        </p:nvSpPr>
        <p:spPr>
          <a:xfrm>
            <a:off x="0" y="4154414"/>
            <a:ext cx="9710255" cy="0"/>
          </a:xfrm>
          <a:prstGeom prst="line">
            <a:avLst/>
          </a:prstGeom>
          <a:ln w="28575" cap="flat">
            <a:solidFill>
              <a:srgbClr val="FFFAF2"/>
            </a:solidFill>
            <a:prstDash val="lgDash"/>
            <a:headEnd type="none" w="sm" len="sm"/>
            <a:tailEnd type="none" w="sm" len="sm"/>
          </a:ln>
        </p:spPr>
      </p:sp>
      <p:grpSp>
        <p:nvGrpSpPr>
          <p:cNvPr id="6" name="Group 6"/>
          <p:cNvGrpSpPr/>
          <p:nvPr/>
        </p:nvGrpSpPr>
        <p:grpSpPr>
          <a:xfrm>
            <a:off x="1028700" y="3971415"/>
            <a:ext cx="394573" cy="39457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8" name="Group 8"/>
          <p:cNvGrpSpPr>
            <a:grpSpLocks noChangeAspect="1"/>
          </p:cNvGrpSpPr>
          <p:nvPr/>
        </p:nvGrpSpPr>
        <p:grpSpPr>
          <a:xfrm>
            <a:off x="1078322" y="4006749"/>
            <a:ext cx="295330" cy="29533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0" name="Group 10"/>
          <p:cNvGrpSpPr/>
          <p:nvPr/>
        </p:nvGrpSpPr>
        <p:grpSpPr>
          <a:xfrm>
            <a:off x="9214417" y="3971415"/>
            <a:ext cx="394573" cy="39457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2" name="Group 12"/>
          <p:cNvGrpSpPr>
            <a:grpSpLocks noChangeAspect="1"/>
          </p:cNvGrpSpPr>
          <p:nvPr/>
        </p:nvGrpSpPr>
        <p:grpSpPr>
          <a:xfrm>
            <a:off x="9260702" y="4021036"/>
            <a:ext cx="295330" cy="295330"/>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4" name="Freeform 14"/>
          <p:cNvSpPr/>
          <p:nvPr/>
        </p:nvSpPr>
        <p:spPr>
          <a:xfrm rot="8579544">
            <a:off x="8434197" y="2854264"/>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4489622" y="6352784"/>
            <a:ext cx="977105" cy="948015"/>
          </a:xfrm>
          <a:custGeom>
            <a:avLst/>
            <a:gdLst/>
            <a:ahLst/>
            <a:cxnLst/>
            <a:rect l="l" t="t" r="r" b="b"/>
            <a:pathLst>
              <a:path w="977105" h="948015">
                <a:moveTo>
                  <a:pt x="0" y="0"/>
                </a:moveTo>
                <a:lnTo>
                  <a:pt x="977105" y="0"/>
                </a:lnTo>
                <a:lnTo>
                  <a:pt x="977105" y="948015"/>
                </a:lnTo>
                <a:lnTo>
                  <a:pt x="0" y="948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889001" y="3449333"/>
            <a:ext cx="9398999" cy="6837667"/>
          </a:xfrm>
          <a:custGeom>
            <a:avLst/>
            <a:gdLst/>
            <a:ahLst/>
            <a:cxnLst/>
            <a:rect l="l" t="t" r="r" b="b"/>
            <a:pathLst>
              <a:path w="9398999" h="6837667">
                <a:moveTo>
                  <a:pt x="0" y="0"/>
                </a:moveTo>
                <a:lnTo>
                  <a:pt x="9398999" y="0"/>
                </a:lnTo>
                <a:lnTo>
                  <a:pt x="9398999" y="6837667"/>
                </a:lnTo>
                <a:lnTo>
                  <a:pt x="0" y="6837667"/>
                </a:lnTo>
                <a:lnTo>
                  <a:pt x="0" y="0"/>
                </a:lnTo>
                <a:close/>
              </a:path>
            </a:pathLst>
          </a:custGeom>
          <a:blipFill>
            <a:blip r:embed="rId6">
              <a:extLst>
                <a:ext uri="{96DAC541-7B7A-43D3-8B79-37D633B846F1}">
                  <asvg:svgBlip xmlns:asvg="http://schemas.microsoft.com/office/drawing/2016/SVG/main" xmlns="" r:embed="rId7"/>
                </a:ext>
              </a:extLst>
            </a:blip>
            <a:stretch>
              <a:fillRect r="-13138" b="-24697"/>
            </a:stretch>
          </a:blipFill>
        </p:spPr>
      </p:sp>
      <p:sp>
        <p:nvSpPr>
          <p:cNvPr id="21" name="Freeform 21"/>
          <p:cNvSpPr/>
          <p:nvPr/>
        </p:nvSpPr>
        <p:spPr>
          <a:xfrm rot="6027510">
            <a:off x="13129202" y="2590154"/>
            <a:ext cx="1327301" cy="1274209"/>
          </a:xfrm>
          <a:custGeom>
            <a:avLst/>
            <a:gdLst/>
            <a:ahLst/>
            <a:cxnLst/>
            <a:rect l="l" t="t" r="r" b="b"/>
            <a:pathLst>
              <a:path w="1327301" h="1274209">
                <a:moveTo>
                  <a:pt x="0" y="0"/>
                </a:moveTo>
                <a:lnTo>
                  <a:pt x="1327301" y="0"/>
                </a:lnTo>
                <a:lnTo>
                  <a:pt x="1327301" y="1274208"/>
                </a:lnTo>
                <a:lnTo>
                  <a:pt x="0" y="1274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872498" y="8930383"/>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6666255" y="509266"/>
            <a:ext cx="827317" cy="1038869"/>
          </a:xfrm>
          <a:custGeom>
            <a:avLst/>
            <a:gdLst/>
            <a:ahLst/>
            <a:cxnLst/>
            <a:rect l="l" t="t" r="r" b="b"/>
            <a:pathLst>
              <a:path w="827317" h="1038869">
                <a:moveTo>
                  <a:pt x="0" y="0"/>
                </a:moveTo>
                <a:lnTo>
                  <a:pt x="827317" y="0"/>
                </a:lnTo>
                <a:lnTo>
                  <a:pt x="827317"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1524734">
            <a:off x="10733230" y="657257"/>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a:off x="0" y="0"/>
            <a:ext cx="1738930" cy="1548134"/>
          </a:xfrm>
          <a:custGeom>
            <a:avLst/>
            <a:gdLst/>
            <a:ahLst/>
            <a:cxnLst/>
            <a:rect l="l" t="t" r="r" b="b"/>
            <a:pathLst>
              <a:path w="1738930" h="1548134">
                <a:moveTo>
                  <a:pt x="0" y="0"/>
                </a:moveTo>
                <a:lnTo>
                  <a:pt x="1738930" y="0"/>
                </a:lnTo>
                <a:lnTo>
                  <a:pt x="1738930" y="1548134"/>
                </a:lnTo>
                <a:lnTo>
                  <a:pt x="0" y="1548134"/>
                </a:lnTo>
                <a:lnTo>
                  <a:pt x="0" y="0"/>
                </a:lnTo>
                <a:close/>
              </a:path>
            </a:pathLst>
          </a:custGeom>
          <a:blipFill>
            <a:blip r:embed="rId16">
              <a:extLst>
                <a:ext uri="{96DAC541-7B7A-43D3-8B79-37D633B846F1}">
                  <asvg:svgBlip xmlns:asvg="http://schemas.microsoft.com/office/drawing/2016/SVG/main" xmlns="" r:embed="rId17"/>
                </a:ext>
              </a:extLst>
            </a:blip>
            <a:stretch>
              <a:fillRect l="-29270" t="-42298"/>
            </a:stretch>
          </a:blipFill>
        </p:spPr>
      </p:sp>
      <p:sp>
        <p:nvSpPr>
          <p:cNvPr id="29" name="Rectangle 28"/>
          <p:cNvSpPr/>
          <p:nvPr/>
        </p:nvSpPr>
        <p:spPr>
          <a:xfrm>
            <a:off x="1985193" y="2899092"/>
            <a:ext cx="5849679" cy="2554545"/>
          </a:xfrm>
          <a:prstGeom prst="rect">
            <a:avLst/>
          </a:prstGeom>
        </p:spPr>
        <p:txBody>
          <a:bodyPr wrap="none">
            <a:spAutoFit/>
          </a:bodyPr>
          <a:lstStyle/>
          <a:p>
            <a:pPr algn="ctr"/>
            <a:r>
              <a:rPr lang="vi-VN" sz="8000" b="1">
                <a:solidFill>
                  <a:schemeClr val="bg1"/>
                </a:solidFill>
                <a:latin typeface="SVN-Transformer" pitchFamily="2" charset="-93"/>
              </a:rPr>
              <a:t>HOẠT ĐỘNG </a:t>
            </a:r>
            <a:r>
              <a:rPr lang="vi-VN" sz="8000" b="1" smtClean="0">
                <a:solidFill>
                  <a:schemeClr val="bg1"/>
                </a:solidFill>
                <a:latin typeface="SVN-Transformer" pitchFamily="2" charset="-93"/>
              </a:rPr>
              <a:t>4</a:t>
            </a:r>
          </a:p>
          <a:p>
            <a:pPr algn="ctr"/>
            <a:r>
              <a:rPr lang="vi-VN" sz="8000" b="1" smtClean="0">
                <a:solidFill>
                  <a:schemeClr val="bg1"/>
                </a:solidFill>
                <a:latin typeface="SVN-Transformer" pitchFamily="2" charset="-93"/>
              </a:rPr>
              <a:t>VẬN </a:t>
            </a:r>
            <a:r>
              <a:rPr lang="vi-VN" sz="8000" b="1">
                <a:solidFill>
                  <a:schemeClr val="bg1"/>
                </a:solidFill>
                <a:latin typeface="SVN-Transformer" pitchFamily="2" charset="-93"/>
              </a:rPr>
              <a:t>DỤNG</a:t>
            </a:r>
            <a:endParaRPr lang="en-GB" sz="8000">
              <a:solidFill>
                <a:schemeClr val="bg1"/>
              </a:solidFill>
              <a:latin typeface="SVN-Transformer" pitchFamily="2" charset="-93"/>
            </a:endParaRPr>
          </a:p>
        </p:txBody>
      </p:sp>
    </p:spTree>
    <p:extLst>
      <p:ext uri="{BB962C8B-B14F-4D97-AF65-F5344CB8AC3E}">
        <p14:creationId xmlns:p14="http://schemas.microsoft.com/office/powerpoint/2010/main" val="39692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2721777" y="-96873"/>
            <a:ext cx="12686608" cy="1873590"/>
          </a:xfrm>
          <a:prstGeom prst="rect">
            <a:avLst/>
          </a:prstGeom>
        </p:spPr>
        <p:txBody>
          <a:bodyPr lIns="0" tIns="0" rIns="0" bIns="0" rtlCol="0" anchor="t">
            <a:spAutoFit/>
          </a:bodyPr>
          <a:lstStyle/>
          <a:p>
            <a:pPr algn="ctr">
              <a:lnSpc>
                <a:spcPts val="16640"/>
              </a:lnSpc>
            </a:pPr>
            <a:r>
              <a:rPr lang="vi-VN" sz="7200">
                <a:solidFill>
                  <a:schemeClr val="accent6">
                    <a:lumMod val="75000"/>
                  </a:schemeClr>
                </a:solidFill>
                <a:latin typeface="iCiel Baliho Script" pitchFamily="50" charset="-93"/>
              </a:rPr>
              <a:t>Bài tóm tắt tham khảo</a:t>
            </a:r>
            <a:endParaRPr lang="en-US" sz="8800">
              <a:solidFill>
                <a:schemeClr val="accent6">
                  <a:lumMod val="75000"/>
                </a:schemeClr>
              </a:solidFill>
              <a:latin typeface="iCiel Baliho Script" pitchFamily="50" charset="-93"/>
            </a:endParaRPr>
          </a:p>
        </p:txBody>
      </p:sp>
      <p:sp>
        <p:nvSpPr>
          <p:cNvPr id="3" name="Freeform 3"/>
          <p:cNvSpPr/>
          <p:nvPr/>
        </p:nvSpPr>
        <p:spPr>
          <a:xfrm>
            <a:off x="13013830" y="-672247"/>
            <a:ext cx="1404340" cy="2448964"/>
          </a:xfrm>
          <a:custGeom>
            <a:avLst/>
            <a:gdLst/>
            <a:ahLst/>
            <a:cxnLst/>
            <a:rect l="l" t="t" r="r" b="b"/>
            <a:pathLst>
              <a:path w="1404340" h="2448964">
                <a:moveTo>
                  <a:pt x="0" y="0"/>
                </a:moveTo>
                <a:lnTo>
                  <a:pt x="1404341" y="0"/>
                </a:lnTo>
                <a:lnTo>
                  <a:pt x="1404341" y="2448964"/>
                </a:lnTo>
                <a:lnTo>
                  <a:pt x="0" y="2448964"/>
                </a:lnTo>
                <a:lnTo>
                  <a:pt x="0" y="0"/>
                </a:lnTo>
                <a:close/>
              </a:path>
            </a:pathLst>
          </a:custGeom>
          <a:blipFill>
            <a:blip r:embed="rId2">
              <a:extLst>
                <a:ext uri="{96DAC541-7B7A-43D3-8B79-37D633B846F1}">
                  <asvg:svgBlip xmlns:asvg="http://schemas.microsoft.com/office/drawing/2016/SVG/main" xmlns="" r:embed="rId3"/>
                </a:ext>
              </a:extLst>
            </a:blip>
            <a:stretch>
              <a:fillRect l="-1124" t="-43178" r="-4054"/>
            </a:stretch>
          </a:blipFill>
        </p:spPr>
      </p:sp>
      <p:sp>
        <p:nvSpPr>
          <p:cNvPr id="4" name="Freeform 4"/>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4">
              <a:extLst>
                <a:ext uri="{96DAC541-7B7A-43D3-8B79-37D633B846F1}">
                  <asvg:svgBlip xmlns:asvg="http://schemas.microsoft.com/office/drawing/2016/SVG/main" xmlns="" r:embed="rId5"/>
                </a:ext>
              </a:extLst>
            </a:blip>
            <a:stretch>
              <a:fillRect l="-3280" t="-21119" r="-38153" b="-9171"/>
            </a:stretch>
          </a:blipFill>
        </p:spPr>
      </p:sp>
      <p:sp>
        <p:nvSpPr>
          <p:cNvPr id="5" name="Freeform 5"/>
          <p:cNvSpPr/>
          <p:nvPr/>
        </p:nvSpPr>
        <p:spPr>
          <a:xfrm rot="-10800000" flipH="1">
            <a:off x="-731772" y="6896100"/>
            <a:ext cx="4134925" cy="3890006"/>
          </a:xfrm>
          <a:custGeom>
            <a:avLst/>
            <a:gdLst/>
            <a:ahLst/>
            <a:cxnLst/>
            <a:rect l="l" t="t" r="r" b="b"/>
            <a:pathLst>
              <a:path w="4134925" h="3890006">
                <a:moveTo>
                  <a:pt x="4134925" y="0"/>
                </a:moveTo>
                <a:lnTo>
                  <a:pt x="0" y="0"/>
                </a:lnTo>
                <a:lnTo>
                  <a:pt x="0" y="3890006"/>
                </a:lnTo>
                <a:lnTo>
                  <a:pt x="4134925" y="3890006"/>
                </a:lnTo>
                <a:lnTo>
                  <a:pt x="4134925" y="0"/>
                </a:lnTo>
                <a:close/>
              </a:path>
            </a:pathLst>
          </a:custGeom>
          <a:blipFill>
            <a:blip r:embed="rId6">
              <a:extLst>
                <a:ext uri="{96DAC541-7B7A-43D3-8B79-37D633B846F1}">
                  <asvg:svgBlip xmlns:asvg="http://schemas.microsoft.com/office/drawing/2016/SVG/main" xmlns="" r:embed="rId7"/>
                </a:ext>
              </a:extLst>
            </a:blip>
            <a:stretch>
              <a:fillRect l="-31086" t="-29760"/>
            </a:stretch>
          </a:blipFill>
        </p:spPr>
      </p:sp>
      <p:sp>
        <p:nvSpPr>
          <p:cNvPr id="8" name="Freeform 8"/>
          <p:cNvSpPr/>
          <p:nvPr/>
        </p:nvSpPr>
        <p:spPr>
          <a:xfrm rot="-348449">
            <a:off x="806351" y="849129"/>
            <a:ext cx="1058681" cy="1014408"/>
          </a:xfrm>
          <a:custGeom>
            <a:avLst/>
            <a:gdLst/>
            <a:ahLst/>
            <a:cxnLst/>
            <a:rect l="l" t="t" r="r" b="b"/>
            <a:pathLst>
              <a:path w="1058681" h="1014408">
                <a:moveTo>
                  <a:pt x="0" y="0"/>
                </a:moveTo>
                <a:lnTo>
                  <a:pt x="1058680" y="0"/>
                </a:lnTo>
                <a:lnTo>
                  <a:pt x="1058680" y="1014408"/>
                </a:lnTo>
                <a:lnTo>
                  <a:pt x="0" y="10144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6567448" y="-136295"/>
            <a:ext cx="744174" cy="934465"/>
          </a:xfrm>
          <a:custGeom>
            <a:avLst/>
            <a:gdLst/>
            <a:ahLst/>
            <a:cxnLst/>
            <a:rect l="l" t="t" r="r" b="b"/>
            <a:pathLst>
              <a:path w="744174" h="934465">
                <a:moveTo>
                  <a:pt x="0" y="0"/>
                </a:moveTo>
                <a:lnTo>
                  <a:pt x="744173" y="0"/>
                </a:lnTo>
                <a:lnTo>
                  <a:pt x="744173" y="934465"/>
                </a:lnTo>
                <a:lnTo>
                  <a:pt x="0" y="9344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2996376">
            <a:off x="-168264" y="2746484"/>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0800000">
            <a:off x="15697200" y="9635726"/>
            <a:ext cx="2870774" cy="651274"/>
          </a:xfrm>
          <a:custGeom>
            <a:avLst/>
            <a:gdLst/>
            <a:ahLst/>
            <a:cxnLst/>
            <a:rect l="l" t="t" r="r" b="b"/>
            <a:pathLst>
              <a:path w="2870774" h="651274">
                <a:moveTo>
                  <a:pt x="0" y="0"/>
                </a:moveTo>
                <a:lnTo>
                  <a:pt x="2870774" y="0"/>
                </a:lnTo>
                <a:lnTo>
                  <a:pt x="2870774" y="651274"/>
                </a:lnTo>
                <a:lnTo>
                  <a:pt x="0" y="651274"/>
                </a:lnTo>
                <a:lnTo>
                  <a:pt x="0" y="0"/>
                </a:lnTo>
                <a:close/>
              </a:path>
            </a:pathLst>
          </a:custGeom>
          <a:blipFill>
            <a:blip r:embed="rId14">
              <a:extLst>
                <a:ext uri="{96DAC541-7B7A-43D3-8B79-37D633B846F1}">
                  <asvg:svgBlip xmlns:asvg="http://schemas.microsoft.com/office/drawing/2016/SVG/main" xmlns="" r:embed="rId15"/>
                </a:ext>
              </a:extLst>
            </a:blip>
            <a:stretch>
              <a:fillRect l="-26264"/>
            </a:stretch>
          </a:blipFill>
        </p:spPr>
      </p:sp>
      <p:sp>
        <p:nvSpPr>
          <p:cNvPr id="12" name="Rectangle 11"/>
          <p:cNvSpPr/>
          <p:nvPr/>
        </p:nvSpPr>
        <p:spPr>
          <a:xfrm>
            <a:off x="2281440" y="1913012"/>
            <a:ext cx="15168360" cy="7454348"/>
          </a:xfrm>
          <a:prstGeom prst="rect">
            <a:avLst/>
          </a:prstGeom>
        </p:spPr>
        <p:txBody>
          <a:bodyPr wrap="square">
            <a:spAutoFit/>
          </a:bodyPr>
          <a:lstStyle/>
          <a:p>
            <a:pPr algn="just">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Núi lửa là gì? Núi lửa là một vết đứt gãy trên lớp vỏ của một hành tinh, như là Trái Đất cho phép dung nham, tro núi lửa, và khí thoát ra từ một lò mắc ma ở dưới bề mặt.</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những loại núi lửa nào? Dựa vào hình dáng, có 2 loại: núi lửa hình chóp và núi lửa hình khiên. Dựa vào dạng thức hoạt động, có 3 loại: núi lửa thức, núi lửa ngủ, núi lửa chết.</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Nguyên nhân khiến xuất hiện núi lửa là do đá nóng chảy liên tục được đẩy lên phía trên và kết quả là những ngọn núi liên tục tăng về độ cao. Khi áp lực của các dòng chảy mắc ma phun trào lên trên qua miệng núi thì gây ra hiện tượng núi lửa phun trào.</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Núi lửa mang lại những lợi ích cho con người. Nhờ núi lửa mà mỏ khoáng sản phong phú, năng lượng địa nhiệt, đất đai tơi xốp, màu mỡ. Núi lửa cũng gây nhiều tác hại như gây cháy rừng, làm biến đổi môi trường sinh thái, suy giảm tài nguyên sinh học của vùng bị ảnh hưởng, tăng tính nhạy cảm của những thiên tai nguy hiểm như: lũ lụt, lở đất, sói mòn…</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Cần có những giải pháp tận dụng hoặc cách phòng chống những tác động của núi lửa phù hợp, linh hoạt.</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32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952209"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AutoShape 5"/>
          <p:cNvSpPr/>
          <p:nvPr/>
        </p:nvSpPr>
        <p:spPr>
          <a:xfrm>
            <a:off x="0" y="4154414"/>
            <a:ext cx="9710255" cy="0"/>
          </a:xfrm>
          <a:prstGeom prst="line">
            <a:avLst/>
          </a:prstGeom>
          <a:ln w="28575" cap="flat">
            <a:solidFill>
              <a:srgbClr val="FFFAF2"/>
            </a:solidFill>
            <a:prstDash val="lgDash"/>
            <a:headEnd type="none" w="sm" len="sm"/>
            <a:tailEnd type="none" w="sm" len="sm"/>
          </a:ln>
        </p:spPr>
      </p:sp>
      <p:grpSp>
        <p:nvGrpSpPr>
          <p:cNvPr id="6" name="Group 6"/>
          <p:cNvGrpSpPr/>
          <p:nvPr/>
        </p:nvGrpSpPr>
        <p:grpSpPr>
          <a:xfrm>
            <a:off x="173175" y="3918044"/>
            <a:ext cx="394573" cy="39457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8" name="Group 8"/>
          <p:cNvGrpSpPr>
            <a:grpSpLocks noChangeAspect="1"/>
          </p:cNvGrpSpPr>
          <p:nvPr/>
        </p:nvGrpSpPr>
        <p:grpSpPr>
          <a:xfrm>
            <a:off x="219460" y="3960002"/>
            <a:ext cx="295330" cy="29533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0" name="Group 10"/>
          <p:cNvGrpSpPr/>
          <p:nvPr/>
        </p:nvGrpSpPr>
        <p:grpSpPr>
          <a:xfrm>
            <a:off x="9114254" y="3957127"/>
            <a:ext cx="394573" cy="39457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2" name="Group 12"/>
          <p:cNvGrpSpPr>
            <a:grpSpLocks noChangeAspect="1"/>
          </p:cNvGrpSpPr>
          <p:nvPr/>
        </p:nvGrpSpPr>
        <p:grpSpPr>
          <a:xfrm>
            <a:off x="9160539" y="4021036"/>
            <a:ext cx="295330" cy="295330"/>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4" name="Freeform 14"/>
          <p:cNvSpPr/>
          <p:nvPr/>
        </p:nvSpPr>
        <p:spPr>
          <a:xfrm rot="8579544">
            <a:off x="8846746" y="2800048"/>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4489622" y="6352784"/>
            <a:ext cx="977105" cy="948015"/>
          </a:xfrm>
          <a:custGeom>
            <a:avLst/>
            <a:gdLst/>
            <a:ahLst/>
            <a:cxnLst/>
            <a:rect l="l" t="t" r="r" b="b"/>
            <a:pathLst>
              <a:path w="977105" h="948015">
                <a:moveTo>
                  <a:pt x="0" y="0"/>
                </a:moveTo>
                <a:lnTo>
                  <a:pt x="977105" y="0"/>
                </a:lnTo>
                <a:lnTo>
                  <a:pt x="977105" y="948015"/>
                </a:lnTo>
                <a:lnTo>
                  <a:pt x="0" y="948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889001" y="3449333"/>
            <a:ext cx="9398999" cy="6837667"/>
          </a:xfrm>
          <a:custGeom>
            <a:avLst/>
            <a:gdLst/>
            <a:ahLst/>
            <a:cxnLst/>
            <a:rect l="l" t="t" r="r" b="b"/>
            <a:pathLst>
              <a:path w="9398999" h="6837667">
                <a:moveTo>
                  <a:pt x="0" y="0"/>
                </a:moveTo>
                <a:lnTo>
                  <a:pt x="9398999" y="0"/>
                </a:lnTo>
                <a:lnTo>
                  <a:pt x="9398999" y="6837667"/>
                </a:lnTo>
                <a:lnTo>
                  <a:pt x="0" y="6837667"/>
                </a:lnTo>
                <a:lnTo>
                  <a:pt x="0" y="0"/>
                </a:lnTo>
                <a:close/>
              </a:path>
            </a:pathLst>
          </a:custGeom>
          <a:blipFill>
            <a:blip r:embed="rId6">
              <a:extLst>
                <a:ext uri="{96DAC541-7B7A-43D3-8B79-37D633B846F1}">
                  <asvg:svgBlip xmlns:asvg="http://schemas.microsoft.com/office/drawing/2016/SVG/main" xmlns="" r:embed="rId7"/>
                </a:ext>
              </a:extLst>
            </a:blip>
            <a:stretch>
              <a:fillRect r="-13138" b="-24697"/>
            </a:stretch>
          </a:blipFill>
        </p:spPr>
      </p:sp>
      <p:sp>
        <p:nvSpPr>
          <p:cNvPr id="21" name="Freeform 21"/>
          <p:cNvSpPr/>
          <p:nvPr/>
        </p:nvSpPr>
        <p:spPr>
          <a:xfrm rot="6027510">
            <a:off x="13129202" y="2590154"/>
            <a:ext cx="1327301" cy="1274209"/>
          </a:xfrm>
          <a:custGeom>
            <a:avLst/>
            <a:gdLst/>
            <a:ahLst/>
            <a:cxnLst/>
            <a:rect l="l" t="t" r="r" b="b"/>
            <a:pathLst>
              <a:path w="1327301" h="1274209">
                <a:moveTo>
                  <a:pt x="0" y="0"/>
                </a:moveTo>
                <a:lnTo>
                  <a:pt x="1327301" y="0"/>
                </a:lnTo>
                <a:lnTo>
                  <a:pt x="1327301" y="1274208"/>
                </a:lnTo>
                <a:lnTo>
                  <a:pt x="0" y="1274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872498" y="8930383"/>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6666255" y="509266"/>
            <a:ext cx="827317" cy="1038869"/>
          </a:xfrm>
          <a:custGeom>
            <a:avLst/>
            <a:gdLst/>
            <a:ahLst/>
            <a:cxnLst/>
            <a:rect l="l" t="t" r="r" b="b"/>
            <a:pathLst>
              <a:path w="827317" h="1038869">
                <a:moveTo>
                  <a:pt x="0" y="0"/>
                </a:moveTo>
                <a:lnTo>
                  <a:pt x="827317" y="0"/>
                </a:lnTo>
                <a:lnTo>
                  <a:pt x="827317"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1524734">
            <a:off x="10733230" y="657257"/>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a:off x="0" y="0"/>
            <a:ext cx="1738930" cy="1548134"/>
          </a:xfrm>
          <a:custGeom>
            <a:avLst/>
            <a:gdLst/>
            <a:ahLst/>
            <a:cxnLst/>
            <a:rect l="l" t="t" r="r" b="b"/>
            <a:pathLst>
              <a:path w="1738930" h="1548134">
                <a:moveTo>
                  <a:pt x="0" y="0"/>
                </a:moveTo>
                <a:lnTo>
                  <a:pt x="1738930" y="0"/>
                </a:lnTo>
                <a:lnTo>
                  <a:pt x="1738930" y="1548134"/>
                </a:lnTo>
                <a:lnTo>
                  <a:pt x="0" y="1548134"/>
                </a:lnTo>
                <a:lnTo>
                  <a:pt x="0" y="0"/>
                </a:lnTo>
                <a:close/>
              </a:path>
            </a:pathLst>
          </a:custGeom>
          <a:blipFill>
            <a:blip r:embed="rId16">
              <a:extLst>
                <a:ext uri="{96DAC541-7B7A-43D3-8B79-37D633B846F1}">
                  <asvg:svgBlip xmlns:asvg="http://schemas.microsoft.com/office/drawing/2016/SVG/main" xmlns="" r:embed="rId17"/>
                </a:ext>
              </a:extLst>
            </a:blip>
            <a:stretch>
              <a:fillRect l="-29270" t="-42298"/>
            </a:stretch>
          </a:blipFill>
        </p:spPr>
      </p:sp>
      <p:sp>
        <p:nvSpPr>
          <p:cNvPr id="29" name="Rectangle 28"/>
          <p:cNvSpPr/>
          <p:nvPr/>
        </p:nvSpPr>
        <p:spPr>
          <a:xfrm>
            <a:off x="1167563" y="2613226"/>
            <a:ext cx="6747493" cy="32070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15000"/>
              </a:lnSpc>
              <a:spcBef>
                <a:spcPts val="600"/>
              </a:spcBef>
              <a:spcAft>
                <a:spcPts val="600"/>
              </a:spcAft>
            </a:pPr>
            <a:r>
              <a:rPr lang="vi-VN" sz="8800" b="1">
                <a:solidFill>
                  <a:schemeClr val="bg1"/>
                </a:solidFill>
                <a:latin typeface="SVN-Transformer" pitchFamily="2" charset="-93"/>
                <a:ea typeface="Times New Roman" panose="02020603050405020304" pitchFamily="18" charset="0"/>
                <a:cs typeface="Times New Roman" panose="02020603050405020304" pitchFamily="18" charset="0"/>
              </a:rPr>
              <a:t>HOẠT ĐỘNG </a:t>
            </a:r>
            <a:r>
              <a:rPr lang="vi-VN" sz="8800" b="1" smtClean="0">
                <a:solidFill>
                  <a:schemeClr val="bg1"/>
                </a:solidFill>
                <a:latin typeface="SVN-Transformer" pitchFamily="2" charset="-93"/>
                <a:ea typeface="Times New Roman" panose="02020603050405020304" pitchFamily="18" charset="0"/>
                <a:cs typeface="Times New Roman" panose="02020603050405020304" pitchFamily="18" charset="0"/>
              </a:rPr>
              <a:t>1 </a:t>
            </a:r>
            <a:r>
              <a:rPr lang="vi-VN" sz="8800" b="1">
                <a:solidFill>
                  <a:schemeClr val="bg1"/>
                </a:solidFill>
                <a:latin typeface="SVN-Transformer" pitchFamily="2" charset="-93"/>
                <a:ea typeface="Times New Roman" panose="02020603050405020304" pitchFamily="18" charset="0"/>
                <a:cs typeface="Times New Roman" panose="02020603050405020304" pitchFamily="18" charset="0"/>
              </a:rPr>
              <a:t>KHỞI ĐỘNG</a:t>
            </a:r>
            <a:endParaRPr lang="en-GB" sz="8000">
              <a:solidFill>
                <a:schemeClr val="bg1"/>
              </a:solidFill>
              <a:effectLst/>
              <a:latin typeface="SVN-Transformer" pitchFamily="2" charset="-93"/>
              <a:ea typeface="Times New Roman" panose="02020603050405020304" pitchFamily="18" charset="0"/>
            </a:endParaRPr>
          </a:p>
        </p:txBody>
      </p:sp>
    </p:spTree>
    <p:extLst>
      <p:ext uri="{BB962C8B-B14F-4D97-AF65-F5344CB8AC3E}">
        <p14:creationId xmlns:p14="http://schemas.microsoft.com/office/powerpoint/2010/main" val="112399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952209"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0" y="4154414"/>
            <a:ext cx="9710255" cy="0"/>
          </a:xfrm>
          <a:prstGeom prst="line">
            <a:avLst/>
          </a:prstGeom>
          <a:ln w="28575" cap="flat">
            <a:solidFill>
              <a:srgbClr val="FFFAF2"/>
            </a:solidFill>
            <a:prstDash val="lgDash"/>
            <a:headEnd type="none" w="sm" len="sm"/>
            <a:tailEnd type="none" w="sm" len="sm"/>
          </a:ln>
        </p:spPr>
      </p:sp>
      <p:grpSp>
        <p:nvGrpSpPr>
          <p:cNvPr id="6" name="Group 6"/>
          <p:cNvGrpSpPr/>
          <p:nvPr/>
        </p:nvGrpSpPr>
        <p:grpSpPr>
          <a:xfrm>
            <a:off x="1028700" y="3971415"/>
            <a:ext cx="394573" cy="39457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8" name="Group 8"/>
          <p:cNvGrpSpPr>
            <a:grpSpLocks noChangeAspect="1"/>
          </p:cNvGrpSpPr>
          <p:nvPr/>
        </p:nvGrpSpPr>
        <p:grpSpPr>
          <a:xfrm>
            <a:off x="1078322" y="4006749"/>
            <a:ext cx="295330" cy="29533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0" name="Group 10"/>
          <p:cNvGrpSpPr/>
          <p:nvPr/>
        </p:nvGrpSpPr>
        <p:grpSpPr>
          <a:xfrm>
            <a:off x="9202246" y="3913456"/>
            <a:ext cx="394573" cy="39457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2" name="Group 12"/>
          <p:cNvGrpSpPr>
            <a:grpSpLocks noChangeAspect="1"/>
          </p:cNvGrpSpPr>
          <p:nvPr/>
        </p:nvGrpSpPr>
        <p:grpSpPr>
          <a:xfrm>
            <a:off x="9225789" y="3971415"/>
            <a:ext cx="295330" cy="295330"/>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4" name="Freeform 14"/>
          <p:cNvSpPr/>
          <p:nvPr/>
        </p:nvSpPr>
        <p:spPr>
          <a:xfrm rot="8579544">
            <a:off x="4931684" y="2854439"/>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4489622" y="6352784"/>
            <a:ext cx="977105" cy="948015"/>
          </a:xfrm>
          <a:custGeom>
            <a:avLst/>
            <a:gdLst/>
            <a:ahLst/>
            <a:cxnLst/>
            <a:rect l="l" t="t" r="r" b="b"/>
            <a:pathLst>
              <a:path w="977105" h="948015">
                <a:moveTo>
                  <a:pt x="0" y="0"/>
                </a:moveTo>
                <a:lnTo>
                  <a:pt x="977105" y="0"/>
                </a:lnTo>
                <a:lnTo>
                  <a:pt x="977105" y="948015"/>
                </a:lnTo>
                <a:lnTo>
                  <a:pt x="0" y="948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889001" y="3449333"/>
            <a:ext cx="9398999" cy="6837667"/>
          </a:xfrm>
          <a:custGeom>
            <a:avLst/>
            <a:gdLst/>
            <a:ahLst/>
            <a:cxnLst/>
            <a:rect l="l" t="t" r="r" b="b"/>
            <a:pathLst>
              <a:path w="9398999" h="6837667">
                <a:moveTo>
                  <a:pt x="0" y="0"/>
                </a:moveTo>
                <a:lnTo>
                  <a:pt x="9398999" y="0"/>
                </a:lnTo>
                <a:lnTo>
                  <a:pt x="9398999" y="6837667"/>
                </a:lnTo>
                <a:lnTo>
                  <a:pt x="0" y="6837667"/>
                </a:lnTo>
                <a:lnTo>
                  <a:pt x="0" y="0"/>
                </a:lnTo>
                <a:close/>
              </a:path>
            </a:pathLst>
          </a:custGeom>
          <a:blipFill>
            <a:blip r:embed="rId6">
              <a:extLst>
                <a:ext uri="{96DAC541-7B7A-43D3-8B79-37D633B846F1}">
                  <asvg:svgBlip xmlns:asvg="http://schemas.microsoft.com/office/drawing/2016/SVG/main" xmlns="" r:embed="rId7"/>
                </a:ext>
              </a:extLst>
            </a:blip>
            <a:stretch>
              <a:fillRect r="-13138" b="-24697"/>
            </a:stretch>
          </a:blipFill>
        </p:spPr>
      </p:sp>
      <p:sp>
        <p:nvSpPr>
          <p:cNvPr id="20" name="TextBox 20"/>
          <p:cNvSpPr txBox="1"/>
          <p:nvPr/>
        </p:nvSpPr>
        <p:spPr>
          <a:xfrm rot="431965">
            <a:off x="14120567" y="2409158"/>
            <a:ext cx="4102314" cy="1522751"/>
          </a:xfrm>
          <a:prstGeom prst="rect">
            <a:avLst/>
          </a:prstGeom>
        </p:spPr>
        <p:txBody>
          <a:bodyPr lIns="0" tIns="0" rIns="0" bIns="0" rtlCol="0" anchor="t">
            <a:spAutoFit/>
          </a:bodyPr>
          <a:lstStyle/>
          <a:p>
            <a:pPr algn="ctr">
              <a:lnSpc>
                <a:spcPts val="5400"/>
              </a:lnSpc>
            </a:pPr>
            <a:r>
              <a:rPr lang="en-US" sz="3600" spc="230">
                <a:solidFill>
                  <a:srgbClr val="60699E"/>
                </a:solidFill>
                <a:latin typeface="Lazydog Bold"/>
              </a:rPr>
              <a:t>WORK EXPERIENCE</a:t>
            </a:r>
          </a:p>
        </p:txBody>
      </p:sp>
      <p:sp>
        <p:nvSpPr>
          <p:cNvPr id="21" name="Freeform 21"/>
          <p:cNvSpPr/>
          <p:nvPr/>
        </p:nvSpPr>
        <p:spPr>
          <a:xfrm rot="6027510">
            <a:off x="13129202" y="2590154"/>
            <a:ext cx="1327301" cy="1274209"/>
          </a:xfrm>
          <a:custGeom>
            <a:avLst/>
            <a:gdLst/>
            <a:ahLst/>
            <a:cxnLst/>
            <a:rect l="l" t="t" r="r" b="b"/>
            <a:pathLst>
              <a:path w="1327301" h="1274209">
                <a:moveTo>
                  <a:pt x="0" y="0"/>
                </a:moveTo>
                <a:lnTo>
                  <a:pt x="1327301" y="0"/>
                </a:lnTo>
                <a:lnTo>
                  <a:pt x="1327301" y="1274208"/>
                </a:lnTo>
                <a:lnTo>
                  <a:pt x="0" y="1274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872498" y="8930383"/>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6666255" y="509266"/>
            <a:ext cx="827317" cy="1038869"/>
          </a:xfrm>
          <a:custGeom>
            <a:avLst/>
            <a:gdLst/>
            <a:ahLst/>
            <a:cxnLst/>
            <a:rect l="l" t="t" r="r" b="b"/>
            <a:pathLst>
              <a:path w="827317" h="1038869">
                <a:moveTo>
                  <a:pt x="0" y="0"/>
                </a:moveTo>
                <a:lnTo>
                  <a:pt x="827317" y="0"/>
                </a:lnTo>
                <a:lnTo>
                  <a:pt x="827317"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1524734">
            <a:off x="10733230" y="657257"/>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a:off x="0" y="0"/>
            <a:ext cx="1738930" cy="1548134"/>
          </a:xfrm>
          <a:custGeom>
            <a:avLst/>
            <a:gdLst/>
            <a:ahLst/>
            <a:cxnLst/>
            <a:rect l="l" t="t" r="r" b="b"/>
            <a:pathLst>
              <a:path w="1738930" h="1548134">
                <a:moveTo>
                  <a:pt x="0" y="0"/>
                </a:moveTo>
                <a:lnTo>
                  <a:pt x="1738930" y="0"/>
                </a:lnTo>
                <a:lnTo>
                  <a:pt x="1738930" y="1548134"/>
                </a:lnTo>
                <a:lnTo>
                  <a:pt x="0" y="1548134"/>
                </a:lnTo>
                <a:lnTo>
                  <a:pt x="0" y="0"/>
                </a:lnTo>
                <a:close/>
              </a:path>
            </a:pathLst>
          </a:custGeom>
          <a:blipFill>
            <a:blip r:embed="rId16">
              <a:extLst>
                <a:ext uri="{96DAC541-7B7A-43D3-8B79-37D633B846F1}">
                  <asvg:svgBlip xmlns:asvg="http://schemas.microsoft.com/office/drawing/2016/SVG/main" xmlns="" r:embed="rId17"/>
                </a:ext>
              </a:extLst>
            </a:blip>
            <a:stretch>
              <a:fillRect l="-29270" t="-42298"/>
            </a:stretch>
          </a:blipFill>
        </p:spPr>
      </p:sp>
      <p:sp>
        <p:nvSpPr>
          <p:cNvPr id="29" name="Rectangle 28"/>
          <p:cNvSpPr/>
          <p:nvPr/>
        </p:nvSpPr>
        <p:spPr>
          <a:xfrm>
            <a:off x="2119211" y="3028802"/>
            <a:ext cx="7476727" cy="2308324"/>
          </a:xfrm>
          <a:prstGeom prst="rect">
            <a:avLst/>
          </a:prstGeom>
        </p:spPr>
        <p:txBody>
          <a:bodyPr wrap="none">
            <a:spAutoFit/>
          </a:bodyPr>
          <a:lstStyle/>
          <a:p>
            <a:pPr algn="ctr"/>
            <a:r>
              <a:rPr lang="vi-VN" sz="7200" b="1">
                <a:solidFill>
                  <a:schemeClr val="bg1"/>
                </a:solidFill>
                <a:latin typeface="SVN-Transformer" pitchFamily="2" charset="-93"/>
                <a:ea typeface="Times New Roman" panose="02020603050405020304" pitchFamily="18" charset="0"/>
              </a:rPr>
              <a:t>HOẠT ĐỘNG </a:t>
            </a:r>
            <a:endParaRPr lang="vi-VN" sz="7200" b="1" smtClean="0">
              <a:solidFill>
                <a:schemeClr val="bg1"/>
              </a:solidFill>
              <a:latin typeface="SVN-Transformer" pitchFamily="2" charset="-93"/>
              <a:ea typeface="Times New Roman" panose="02020603050405020304" pitchFamily="18" charset="0"/>
            </a:endParaRPr>
          </a:p>
          <a:p>
            <a:pPr algn="ctr"/>
            <a:r>
              <a:rPr lang="vi-VN" sz="7200" b="1" smtClean="0">
                <a:solidFill>
                  <a:schemeClr val="bg1"/>
                </a:solidFill>
                <a:latin typeface="SVN-Transformer" pitchFamily="2" charset="-93"/>
                <a:ea typeface="Times New Roman" panose="02020603050405020304" pitchFamily="18" charset="0"/>
              </a:rPr>
              <a:t>TỰ </a:t>
            </a:r>
            <a:r>
              <a:rPr lang="vi-VN" sz="7200" b="1">
                <a:solidFill>
                  <a:schemeClr val="bg1"/>
                </a:solidFill>
                <a:latin typeface="SVN-Transformer" pitchFamily="2" charset="-93"/>
                <a:ea typeface="Times New Roman" panose="02020603050405020304" pitchFamily="18" charset="0"/>
              </a:rPr>
              <a:t>ĐÁNH GIÁ BÀI 3</a:t>
            </a:r>
            <a:endParaRPr lang="en-GB" sz="9600">
              <a:solidFill>
                <a:schemeClr val="bg1"/>
              </a:solidFill>
              <a:latin typeface="SVN-Transformer" pitchFamily="2" charset="-93"/>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FFD80DA-D7E0-4FAA-F246-A14F16470225}"/>
              </a:ext>
            </a:extLst>
          </p:cNvPr>
          <p:cNvSpPr txBox="1"/>
          <p:nvPr/>
        </p:nvSpPr>
        <p:spPr>
          <a:xfrm>
            <a:off x="3299225" y="3781538"/>
            <a:ext cx="11292654" cy="1938992"/>
          </a:xfrm>
          <a:prstGeom prst="rect">
            <a:avLst/>
          </a:prstGeom>
          <a:noFill/>
        </p:spPr>
        <p:txBody>
          <a:bodyPr wrap="square" rtlCol="0">
            <a:spAutoFit/>
          </a:bodyPr>
          <a:lstStyle/>
          <a:p>
            <a:pPr algn="ctr"/>
            <a:r>
              <a:rPr lang="vi-VN" sz="6000" i="1">
                <a:latin typeface="iCiel Baliho Script" pitchFamily="50" charset="-93"/>
              </a:rPr>
              <a:t>“Vì sao chim bồ câu không bị lạc đường”</a:t>
            </a:r>
            <a:r>
              <a:rPr lang="vi-VN" sz="6000" b="1">
                <a:latin typeface="iCiel Baliho Script" pitchFamily="50" charset="-93"/>
              </a:rPr>
              <a:t> </a:t>
            </a:r>
            <a:endParaRPr lang="vi-VN" sz="6000" b="1" smtClean="0">
              <a:latin typeface="iCiel Baliho Script" pitchFamily="50" charset="-93"/>
            </a:endParaRPr>
          </a:p>
          <a:p>
            <a:pPr algn="ctr"/>
            <a:r>
              <a:rPr lang="vi-VN" sz="6000" smtClean="0">
                <a:latin typeface="iCiel Baliho Script" pitchFamily="50" charset="-93"/>
              </a:rPr>
              <a:t>(</a:t>
            </a:r>
            <a:r>
              <a:rPr lang="vi-VN" sz="6000">
                <a:latin typeface="iCiel Baliho Script" pitchFamily="50" charset="-93"/>
              </a:rPr>
              <a:t>Hoàng Tân, Trần Thúy Hoa)</a:t>
            </a:r>
            <a:r>
              <a:rPr lang="vi-VN" sz="4800" b="1"/>
              <a:t> </a:t>
            </a:r>
            <a:endParaRPr lang="en-US" sz="4800" b="1">
              <a:ln>
                <a:solidFill>
                  <a:srgbClr val="14744A"/>
                </a:solidFill>
              </a:ln>
              <a:solidFill>
                <a:prstClr val="white"/>
              </a:solidFill>
              <a:latin typeface="White Dream PERSONAL USE ONLY" pitchFamily="50" charset="0"/>
              <a:ea typeface="White Dream PERSONAL USE ONLY" pitchFamily="50" charset="0"/>
            </a:endParaRPr>
          </a:p>
        </p:txBody>
      </p:sp>
      <p:pic>
        <p:nvPicPr>
          <p:cNvPr id="8" name="Picture 7" descr="Icon&#10;&#10;Description automatically generated">
            <a:extLst>
              <a:ext uri="{FF2B5EF4-FFF2-40B4-BE49-F238E27FC236}">
                <a16:creationId xmlns="" xmlns:a16="http://schemas.microsoft.com/office/drawing/2014/main" id="{CCB4A2B7-11AA-BC97-F4F4-0E761BB65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059" y="5715087"/>
            <a:ext cx="3231878" cy="3231878"/>
          </a:xfrm>
          <a:prstGeom prst="rect">
            <a:avLst/>
          </a:prstGeom>
        </p:spPr>
      </p:pic>
      <p:pic>
        <p:nvPicPr>
          <p:cNvPr id="6" name="Picture 5" descr="Icon&#10;&#10;Description automatically generated">
            <a:hlinkClick r:id="rId4" action="ppaction://hlinksldjump">
              <a:snd r:embed="rId5" name="click.wav"/>
            </a:hlinkClick>
            <a:extLst>
              <a:ext uri="{FF2B5EF4-FFF2-40B4-BE49-F238E27FC236}">
                <a16:creationId xmlns="" xmlns:a16="http://schemas.microsoft.com/office/drawing/2014/main" id="{45893EF6-3D84-E89F-070F-18C69A6FB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9432" y="6924074"/>
            <a:ext cx="1089137" cy="1089137"/>
          </a:xfrm>
          <a:prstGeom prst="rect">
            <a:avLst/>
          </a:prstGeom>
        </p:spPr>
      </p:pic>
      <p:pic>
        <p:nvPicPr>
          <p:cNvPr id="10" name="Picture 9" descr="A picture containing toy, doll, vector graphics&#10;&#10;Description automatically generated">
            <a:extLst>
              <a:ext uri="{FF2B5EF4-FFF2-40B4-BE49-F238E27FC236}">
                <a16:creationId xmlns="" xmlns:a16="http://schemas.microsoft.com/office/drawing/2014/main" id="{F7A99574-67E9-EDCB-103D-1928CD027D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0343" y="5715087"/>
            <a:ext cx="4089099" cy="2724105"/>
          </a:xfrm>
          <a:prstGeom prst="rect">
            <a:avLst/>
          </a:prstGeom>
        </p:spPr>
      </p:pic>
      <p:pic>
        <p:nvPicPr>
          <p:cNvPr id="12" name="Picture 11" descr="A picture containing plant, silhouette&#10;&#10;Description automatically generated">
            <a:extLst>
              <a:ext uri="{FF2B5EF4-FFF2-40B4-BE49-F238E27FC236}">
                <a16:creationId xmlns="" xmlns:a16="http://schemas.microsoft.com/office/drawing/2014/main" id="{36547A02-13AC-0709-F23C-900E66D5A0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4518" y="5313359"/>
            <a:ext cx="3527561" cy="3527561"/>
          </a:xfrm>
          <a:prstGeom prst="rect">
            <a:avLst/>
          </a:prstGeom>
        </p:spPr>
      </p:pic>
      <p:pic>
        <p:nvPicPr>
          <p:cNvPr id="14" name="Picture 13" descr="Logo, icon&#10;&#10;Description automatically generated">
            <a:extLst>
              <a:ext uri="{FF2B5EF4-FFF2-40B4-BE49-F238E27FC236}">
                <a16:creationId xmlns="" xmlns:a16="http://schemas.microsoft.com/office/drawing/2014/main" id="{CCF86B8A-9531-61FD-02DE-F887125A7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8293" y="6388228"/>
            <a:ext cx="710657" cy="710657"/>
          </a:xfrm>
          <a:prstGeom prst="rect">
            <a:avLst/>
          </a:prstGeom>
        </p:spPr>
      </p:pic>
      <p:pic>
        <p:nvPicPr>
          <p:cNvPr id="15" name="Picture 14" descr="Logo, icon&#10;&#10;Description automatically generated">
            <a:extLst>
              <a:ext uri="{FF2B5EF4-FFF2-40B4-BE49-F238E27FC236}">
                <a16:creationId xmlns="" xmlns:a16="http://schemas.microsoft.com/office/drawing/2014/main" id="{6B72C811-C4AA-5939-12A9-2A46B1C5F5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7077" y="5871412"/>
            <a:ext cx="710657" cy="710657"/>
          </a:xfrm>
          <a:prstGeom prst="rect">
            <a:avLst/>
          </a:prstGeom>
        </p:spPr>
      </p:pic>
      <p:pic>
        <p:nvPicPr>
          <p:cNvPr id="16" name="Picture 15" descr="Logo, icon&#10;&#10;Description automatically generated">
            <a:extLst>
              <a:ext uri="{FF2B5EF4-FFF2-40B4-BE49-F238E27FC236}">
                <a16:creationId xmlns="" xmlns:a16="http://schemas.microsoft.com/office/drawing/2014/main" id="{B5D3CC41-C543-9B5A-079D-C7C75F4BCB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1189" y="6429464"/>
            <a:ext cx="710657" cy="710657"/>
          </a:xfrm>
          <a:prstGeom prst="rect">
            <a:avLst/>
          </a:prstGeom>
        </p:spPr>
      </p:pic>
      <p:pic>
        <p:nvPicPr>
          <p:cNvPr id="17" name="Picture 16" descr="Logo, icon&#10;&#10;Description automatically generated">
            <a:extLst>
              <a:ext uri="{FF2B5EF4-FFF2-40B4-BE49-F238E27FC236}">
                <a16:creationId xmlns="" xmlns:a16="http://schemas.microsoft.com/office/drawing/2014/main" id="{305B6FC0-AE76-C16B-5AC4-9BB3E995EE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9993" y="7140121"/>
            <a:ext cx="710657" cy="710657"/>
          </a:xfrm>
          <a:prstGeom prst="rect">
            <a:avLst/>
          </a:prstGeom>
        </p:spPr>
      </p:pic>
    </p:spTree>
    <p:extLst>
      <p:ext uri="{BB962C8B-B14F-4D97-AF65-F5344CB8AC3E}">
        <p14:creationId xmlns:p14="http://schemas.microsoft.com/office/powerpoint/2010/main" val="23716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 xmlns:a16="http://schemas.microsoft.com/office/drawing/2014/main" id="{EAB35CFE-4567-7D0E-2C68-B69D5AD6050E}"/>
              </a:ext>
            </a:extLst>
          </p:cNvPr>
          <p:cNvSpPr/>
          <p:nvPr/>
        </p:nvSpPr>
        <p:spPr>
          <a:xfrm>
            <a:off x="2533136" y="5571134"/>
            <a:ext cx="5560541" cy="226877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sz="2800">
              <a:solidFill>
                <a:schemeClr val="tx1"/>
              </a:solidFill>
            </a:endParaRPr>
          </a:p>
        </p:txBody>
      </p:sp>
      <p:sp>
        <p:nvSpPr>
          <p:cNvPr id="12" name="a">
            <a:extLst>
              <a:ext uri="{FF2B5EF4-FFF2-40B4-BE49-F238E27FC236}">
                <a16:creationId xmlns="" xmlns:a16="http://schemas.microsoft.com/office/drawing/2014/main" id="{75B2B748-8A9E-74B7-0FDC-D78477E142B1}"/>
              </a:ext>
            </a:extLst>
          </p:cNvPr>
          <p:cNvSpPr/>
          <p:nvPr/>
        </p:nvSpPr>
        <p:spPr>
          <a:xfrm>
            <a:off x="2137721" y="62154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 xmlns:a16="http://schemas.microsoft.com/office/drawing/2014/main" id="{60F929BB-FEC7-FFA8-9303-57A859E871C7}"/>
              </a:ext>
            </a:extLst>
          </p:cNvPr>
          <p:cNvSpPr/>
          <p:nvPr/>
        </p:nvSpPr>
        <p:spPr>
          <a:xfrm>
            <a:off x="2248931" y="63266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1" name="phanhoi_dung" descr="Icon&#10;&#10;Description automatically generated">
            <a:extLst>
              <a:ext uri="{FF2B5EF4-FFF2-40B4-BE49-F238E27FC236}">
                <a16:creationId xmlns="" xmlns:a16="http://schemas.microsoft.com/office/drawing/2014/main" id="{73F464E7-41D4-E9E9-BAAB-FFCD667575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3676" y="6046500"/>
            <a:ext cx="1194162" cy="1194162"/>
          </a:xfrm>
          <a:prstGeom prst="rect">
            <a:avLst/>
          </a:prstGeom>
        </p:spPr>
      </p:pic>
      <p:sp>
        <p:nvSpPr>
          <p:cNvPr id="22" name="dapan_dung">
            <a:extLst>
              <a:ext uri="{FF2B5EF4-FFF2-40B4-BE49-F238E27FC236}">
                <a16:creationId xmlns="" xmlns:a16="http://schemas.microsoft.com/office/drawing/2014/main" id="{3E15246C-5CA8-357C-3DEB-1C3920EAF014}"/>
              </a:ext>
            </a:extLst>
          </p:cNvPr>
          <p:cNvSpPr/>
          <p:nvPr/>
        </p:nvSpPr>
        <p:spPr>
          <a:xfrm>
            <a:off x="10194325" y="5546418"/>
            <a:ext cx="5560541" cy="235749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b="1">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a">
            <a:extLst>
              <a:ext uri="{FF2B5EF4-FFF2-40B4-BE49-F238E27FC236}">
                <a16:creationId xmlns="" xmlns:a16="http://schemas.microsoft.com/office/drawing/2014/main" id="{0449B4D8-4397-AC70-1954-F3A32CAFA34E}"/>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 xmlns:a16="http://schemas.microsoft.com/office/drawing/2014/main" id="{00235CEA-CA43-CA85-2985-322D8645370D}"/>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5" name="phanhoi_dung">
            <a:extLst>
              <a:ext uri="{FF2B5EF4-FFF2-40B4-BE49-F238E27FC236}">
                <a16:creationId xmlns="" xmlns:a16="http://schemas.microsoft.com/office/drawing/2014/main" id="{23E46F0D-F135-061C-1A29-69BB3DF5A20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30" name="dapan_dung">
            <a:extLst>
              <a:ext uri="{FF2B5EF4-FFF2-40B4-BE49-F238E27FC236}">
                <a16:creationId xmlns="" xmlns:a16="http://schemas.microsoft.com/office/drawing/2014/main" id="{E267B124-45E4-6F2D-C652-03193991A610}"/>
              </a:ext>
            </a:extLst>
          </p:cNvPr>
          <p:cNvSpPr/>
          <p:nvPr/>
        </p:nvSpPr>
        <p:spPr>
          <a:xfrm>
            <a:off x="10194325" y="7491971"/>
            <a:ext cx="5560541" cy="222352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a">
            <a:extLst>
              <a:ext uri="{FF2B5EF4-FFF2-40B4-BE49-F238E27FC236}">
                <a16:creationId xmlns="" xmlns:a16="http://schemas.microsoft.com/office/drawing/2014/main" id="{39908854-B563-312B-FB04-BC3BC6522856}"/>
              </a:ext>
            </a:extLst>
          </p:cNvPr>
          <p:cNvSpPr/>
          <p:nvPr/>
        </p:nvSpPr>
        <p:spPr>
          <a:xfrm>
            <a:off x="9798909" y="800276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 xmlns:a16="http://schemas.microsoft.com/office/drawing/2014/main" id="{B96DB977-F797-52D7-679D-69D4742DC10C}"/>
              </a:ext>
            </a:extLst>
          </p:cNvPr>
          <p:cNvSpPr/>
          <p:nvPr/>
        </p:nvSpPr>
        <p:spPr>
          <a:xfrm>
            <a:off x="9910119" y="811397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3" name="phanhoi_dung">
            <a:extLst>
              <a:ext uri="{FF2B5EF4-FFF2-40B4-BE49-F238E27FC236}">
                <a16:creationId xmlns="" xmlns:a16="http://schemas.microsoft.com/office/drawing/2014/main" id="{76005E77-999A-82DB-3F84-00695CF38A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7918487"/>
            <a:ext cx="1194162" cy="1194162"/>
          </a:xfrm>
          <a:prstGeom prst="rect">
            <a:avLst/>
          </a:prstGeom>
        </p:spPr>
      </p:pic>
      <p:sp>
        <p:nvSpPr>
          <p:cNvPr id="34" name="dapan_dung">
            <a:extLst>
              <a:ext uri="{FF2B5EF4-FFF2-40B4-BE49-F238E27FC236}">
                <a16:creationId xmlns="" xmlns:a16="http://schemas.microsoft.com/office/drawing/2014/main" id="{AB864742-B0F4-A80C-76D3-26E7C52F3D60}"/>
              </a:ext>
            </a:extLst>
          </p:cNvPr>
          <p:cNvSpPr/>
          <p:nvPr/>
        </p:nvSpPr>
        <p:spPr>
          <a:xfrm>
            <a:off x="2510600" y="7491971"/>
            <a:ext cx="5560541" cy="222352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5" name="a">
            <a:extLst>
              <a:ext uri="{FF2B5EF4-FFF2-40B4-BE49-F238E27FC236}">
                <a16:creationId xmlns="" xmlns:a16="http://schemas.microsoft.com/office/drawing/2014/main" id="{FC508F12-ACC9-1546-414D-586FD4CA4659}"/>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 xmlns:a16="http://schemas.microsoft.com/office/drawing/2014/main" id="{EE0649BA-5BAD-8B02-273A-3E9A5E61823B}"/>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7" name="phanhoi_dung">
            <a:extLst>
              <a:ext uri="{FF2B5EF4-FFF2-40B4-BE49-F238E27FC236}">
                <a16:creationId xmlns="" xmlns:a16="http://schemas.microsoft.com/office/drawing/2014/main" id="{F5CDB652-AF7E-C540-0714-3CB57E403A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38" name="Rectangle: Rounded Corners 37">
            <a:extLst>
              <a:ext uri="{FF2B5EF4-FFF2-40B4-BE49-F238E27FC236}">
                <a16:creationId xmlns="" xmlns:a16="http://schemas.microsoft.com/office/drawing/2014/main" id="{FF452659-BFE5-BED2-53C5-170D0FEF7EE9}"/>
              </a:ext>
            </a:extLst>
          </p:cNvPr>
          <p:cNvSpPr/>
          <p:nvPr/>
        </p:nvSpPr>
        <p:spPr>
          <a:xfrm>
            <a:off x="6858000" y="2734077"/>
            <a:ext cx="5143500" cy="3012846"/>
          </a:xfrm>
          <a:prstGeom prst="roundRect">
            <a:avLst/>
          </a:prstGeom>
          <a:solidFill>
            <a:schemeClr val="bg1">
              <a:lumMod val="8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rgbClr val="C00000"/>
              </a:solidFill>
            </a:endParaRPr>
          </a:p>
        </p:txBody>
      </p:sp>
      <p:sp>
        <p:nvSpPr>
          <p:cNvPr id="39" name="TextBox 38">
            <a:extLst>
              <a:ext uri="{FF2B5EF4-FFF2-40B4-BE49-F238E27FC236}">
                <a16:creationId xmlns="" xmlns:a16="http://schemas.microsoft.com/office/drawing/2014/main" id="{CAB2828B-FA4A-B1EE-E694-9F90D881AD46}"/>
              </a:ext>
            </a:extLst>
          </p:cNvPr>
          <p:cNvSpPr txBox="1"/>
          <p:nvPr/>
        </p:nvSpPr>
        <p:spPr>
          <a:xfrm>
            <a:off x="3027125" y="1328323"/>
            <a:ext cx="11536796" cy="923330"/>
          </a:xfrm>
          <a:prstGeom prst="rect">
            <a:avLst/>
          </a:prstGeom>
          <a:noFill/>
        </p:spPr>
        <p:txBody>
          <a:bodyPr wrap="square" rtlCol="0">
            <a:spAutoFit/>
          </a:bodyPr>
          <a:lstStyle/>
          <a:p>
            <a:r>
              <a:rPr lang="vi-VN" sz="5400" b="1">
                <a:latin typeface="iCiel Baliho Script" pitchFamily="50" charset="-93"/>
              </a:rPr>
              <a:t>Câu 1: </a:t>
            </a:r>
            <a:r>
              <a:rPr lang="vi-VN" sz="5400">
                <a:latin typeface="iCiel Baliho Script" pitchFamily="50" charset="-93"/>
              </a:rPr>
              <a:t>Mục đích chính của văn bản trên là gì?</a:t>
            </a:r>
            <a:endParaRPr lang="en-GB" sz="5400">
              <a:latin typeface="iCiel Baliho Script" pitchFamily="50" charset="-93"/>
            </a:endParaRPr>
          </a:p>
        </p:txBody>
      </p:sp>
      <p:pic>
        <p:nvPicPr>
          <p:cNvPr id="41" name="Picture 40" descr="Icon&#10;&#10;Description automatically generated">
            <a:extLst>
              <a:ext uri="{FF2B5EF4-FFF2-40B4-BE49-F238E27FC236}">
                <a16:creationId xmlns="" xmlns:a16="http://schemas.microsoft.com/office/drawing/2014/main" id="{F11550DA-5F75-4FCA-263A-470ECD26C7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43" name="Picture 42" descr="Icon&#10;&#10;Description automatically generated">
            <a:extLst>
              <a:ext uri="{FF2B5EF4-FFF2-40B4-BE49-F238E27FC236}">
                <a16:creationId xmlns="" xmlns:a16="http://schemas.microsoft.com/office/drawing/2014/main" id="{4D95AE43-E63C-8511-3431-9B152E7293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177"/>
          <a:stretch/>
        </p:blipFill>
        <p:spPr>
          <a:xfrm>
            <a:off x="7699800" y="2811817"/>
            <a:ext cx="3459900" cy="2623391"/>
          </a:xfrm>
          <a:prstGeom prst="rect">
            <a:avLst/>
          </a:prstGeom>
        </p:spPr>
      </p:pic>
      <p:pic>
        <p:nvPicPr>
          <p:cNvPr id="45" name="Picture 44" descr="Icon&#10;&#10;Description automatically generated">
            <a:hlinkClick r:id="rId12" action="ppaction://hlinksldjump">
              <a:snd r:embed="rId13" name="bomb.wav"/>
            </a:hlinkClick>
            <a:extLst>
              <a:ext uri="{FF2B5EF4-FFF2-40B4-BE49-F238E27FC236}">
                <a16:creationId xmlns="" xmlns:a16="http://schemas.microsoft.com/office/drawing/2014/main" id="{244DADAC-A5AD-376E-3BF6-76F479B450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10" name="nhạc chơi rung chuông vàng">
            <a:hlinkClick r:id="" action="ppaction://media"/>
            <a:extLst>
              <a:ext uri="{FF2B5EF4-FFF2-40B4-BE49-F238E27FC236}">
                <a16:creationId xmlns=""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2743" y="1238259"/>
            <a:ext cx="914400" cy="914400"/>
          </a:xfrm>
          <a:prstGeom prst="rect">
            <a:avLst/>
          </a:prstGeom>
        </p:spPr>
      </p:pic>
      <p:pic>
        <p:nvPicPr>
          <p:cNvPr id="212" name="dem giay 10">
            <a:hlinkClick r:id="" action="ppaction://media"/>
            <a:extLst>
              <a:ext uri="{FF2B5EF4-FFF2-40B4-BE49-F238E27FC236}">
                <a16:creationId xmlns=""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020796" y="2953531"/>
            <a:ext cx="3024680" cy="1701383"/>
          </a:xfrm>
          <a:prstGeom prst="rect">
            <a:avLst/>
          </a:prstGeom>
        </p:spPr>
      </p:pic>
      <p:sp>
        <p:nvSpPr>
          <p:cNvPr id="2" name="Rectangle 1"/>
          <p:cNvSpPr/>
          <p:nvPr/>
        </p:nvSpPr>
        <p:spPr>
          <a:xfrm>
            <a:off x="3262191" y="6054292"/>
            <a:ext cx="4178524" cy="1384995"/>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Giải thích hiện tượng chim bồ câu có khả năng nhớ đường trở về tổ cực kì tốt</a:t>
            </a:r>
            <a:endParaRPr lang="en-GB" sz="2800">
              <a:latin typeface="Times New Roman" panose="02020603050405020304" pitchFamily="18" charset="0"/>
              <a:cs typeface="Times New Roman" panose="02020603050405020304" pitchFamily="18" charset="0"/>
            </a:endParaRPr>
          </a:p>
        </p:txBody>
      </p:sp>
      <p:sp>
        <p:nvSpPr>
          <p:cNvPr id="3" name="Rectangle 2"/>
          <p:cNvSpPr/>
          <p:nvPr/>
        </p:nvSpPr>
        <p:spPr>
          <a:xfrm>
            <a:off x="10993070" y="5983833"/>
            <a:ext cx="4142420" cy="1384995"/>
          </a:xfrm>
          <a:prstGeom prst="rect">
            <a:avLst/>
          </a:prstGeom>
        </p:spPr>
        <p:txBody>
          <a:bodyPr wrap="square">
            <a:spAutoFit/>
          </a:bodyPr>
          <a:lstStyle/>
          <a:p>
            <a:pPr algn="just"/>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 thiệu về hiện tượng chim bồ câu ngày xưa có trí thông minh tuyệt vời</a:t>
            </a:r>
            <a:endParaRPr lang="en-GB" sz="2800">
              <a:latin typeface="Times New Roman" panose="02020603050405020304" pitchFamily="18" charset="0"/>
              <a:cs typeface="Times New Roman" panose="02020603050405020304" pitchFamily="18" charset="0"/>
            </a:endParaRPr>
          </a:p>
        </p:txBody>
      </p:sp>
      <p:sp>
        <p:nvSpPr>
          <p:cNvPr id="4" name="Rectangle 3"/>
          <p:cNvSpPr/>
          <p:nvPr/>
        </p:nvSpPr>
        <p:spPr>
          <a:xfrm>
            <a:off x="3311212" y="8002766"/>
            <a:ext cx="3888526" cy="1384995"/>
          </a:xfrm>
          <a:prstGeom prst="rect">
            <a:avLst/>
          </a:prstGeom>
        </p:spPr>
        <p:txBody>
          <a:bodyPr wrap="square">
            <a:spAutoFit/>
          </a:bodyPr>
          <a:lstStyle/>
          <a:p>
            <a:pPr algn="just"/>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 minh cách thức đưa thư ngày xưa bằng việc sử dụng chim bồ câu</a:t>
            </a:r>
            <a:endParaRPr lang="en-GB" sz="2800">
              <a:latin typeface="Times New Roman" panose="02020603050405020304" pitchFamily="18" charset="0"/>
              <a:cs typeface="Times New Roman" panose="02020603050405020304" pitchFamily="18" charset="0"/>
            </a:endParaRPr>
          </a:p>
        </p:txBody>
      </p:sp>
      <p:sp>
        <p:nvSpPr>
          <p:cNvPr id="5" name="Rectangle 4"/>
          <p:cNvSpPr/>
          <p:nvPr/>
        </p:nvSpPr>
        <p:spPr>
          <a:xfrm>
            <a:off x="11062269" y="7692476"/>
            <a:ext cx="3845010" cy="1815882"/>
          </a:xfrm>
          <a:prstGeom prst="rect">
            <a:avLst/>
          </a:prstGeom>
        </p:spPr>
        <p:txBody>
          <a:bodyPr wrap="square">
            <a:spAutoFit/>
          </a:bodyPr>
          <a:lstStyle/>
          <a:p>
            <a:pPr algn="just"/>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 thiệu về kết quả nghiên cứu của các nhà khoa học ở Đại học Ốc-xpho về chim bồ câu</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FF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par>
                                <p:cTn id="16" presetID="21"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par>
                                <p:cTn id="19" presetID="1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2"/>
                                        </p:tgtEl>
                                        <p:attrNameLst>
                                          <p:attrName>fillcolor</p:attrName>
                                        </p:attrNameLst>
                                      </p:cBhvr>
                                      <p:to>
                                        <a:srgbClr val="FFFF00"/>
                                      </p:to>
                                    </p:animClr>
                                    <p:set>
                                      <p:cBhvr>
                                        <p:cTn id="28" dur="2000" fill="hold"/>
                                        <p:tgtEl>
                                          <p:spTgt spid="22"/>
                                        </p:tgtEl>
                                        <p:attrNameLst>
                                          <p:attrName>fill.type</p:attrName>
                                        </p:attrNameLst>
                                      </p:cBhvr>
                                      <p:to>
                                        <p:strVal val="solid"/>
                                      </p:to>
                                    </p:set>
                                    <p:set>
                                      <p:cBhvr>
                                        <p:cTn id="29" dur="2000" fill="hold"/>
                                        <p:tgtEl>
                                          <p:spTgt spid="2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1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30"/>
                                        </p:tgtEl>
                                        <p:attrNameLst>
                                          <p:attrName>fillcolor</p:attrName>
                                        </p:attrNameLst>
                                      </p:cBhvr>
                                      <p:to>
                                        <a:srgbClr val="FFFF00"/>
                                      </p:to>
                                    </p:animClr>
                                    <p:set>
                                      <p:cBhvr>
                                        <p:cTn id="42" dur="2000" fill="hold"/>
                                        <p:tgtEl>
                                          <p:spTgt spid="30"/>
                                        </p:tgtEl>
                                        <p:attrNameLst>
                                          <p:attrName>fill.type</p:attrName>
                                        </p:attrNameLst>
                                      </p:cBhvr>
                                      <p:to>
                                        <p:strVal val="solid"/>
                                      </p:to>
                                    </p:set>
                                    <p:set>
                                      <p:cBhvr>
                                        <p:cTn id="43" dur="2000" fill="hold"/>
                                        <p:tgtEl>
                                          <p:spTgt spid="3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heel(1)">
                                      <p:cBhvr>
                                        <p:cTn id="46" dur="2000"/>
                                        <p:tgtEl>
                                          <p:spTgt spid="32"/>
                                        </p:tgtEl>
                                      </p:cBhvr>
                                    </p:animEffect>
                                  </p:childTnLst>
                                </p:cTn>
                              </p:par>
                              <p:par>
                                <p:cTn id="47" presetID="1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p:tgtEl>
                                          <p:spTgt spid="33"/>
                                        </p:tgtEl>
                                        <p:attrNameLst>
                                          <p:attrName>ppt_y</p:attrName>
                                        </p:attrNameLst>
                                      </p:cBhvr>
                                      <p:tavLst>
                                        <p:tav tm="0">
                                          <p:val>
                                            <p:strVal val="#ppt_y+#ppt_h*1.125000"/>
                                          </p:val>
                                        </p:tav>
                                        <p:tav tm="100000">
                                          <p:val>
                                            <p:strVal val="#ppt_y"/>
                                          </p:val>
                                        </p:tav>
                                      </p:tavLst>
                                    </p:anim>
                                    <p:animEffect transition="in" filter="wipe(up)">
                                      <p:cBhvr>
                                        <p:cTn id="50"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4"/>
                                        </p:tgtEl>
                                        <p:attrNameLst>
                                          <p:attrName>fillcolor</p:attrName>
                                        </p:attrNameLst>
                                      </p:cBhvr>
                                      <p:to>
                                        <a:srgbClr val="FFFF00"/>
                                      </p:to>
                                    </p:animClr>
                                    <p:set>
                                      <p:cBhvr>
                                        <p:cTn id="56" dur="2000" fill="hold"/>
                                        <p:tgtEl>
                                          <p:spTgt spid="34"/>
                                        </p:tgtEl>
                                        <p:attrNameLst>
                                          <p:attrName>fill.type</p:attrName>
                                        </p:attrNameLst>
                                      </p:cBhvr>
                                      <p:to>
                                        <p:strVal val="solid"/>
                                      </p:to>
                                    </p:set>
                                    <p:set>
                                      <p:cBhvr>
                                        <p:cTn id="57" dur="2000" fill="hold"/>
                                        <p:tgtEl>
                                          <p:spTgt spid="3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par>
                                <p:cTn id="61" presetID="12" presetClass="entr" presetSubtype="4"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65" fill="hold" display="0">
                  <p:stCondLst>
                    <p:cond delay="indefinite"/>
                  </p:stCondLst>
                  <p:endCondLst>
                    <p:cond evt="onStopAudio" delay="0">
                      <p:tgtEl>
                        <p:sldTgt/>
                      </p:tgtEl>
                    </p:cond>
                  </p:endCondLst>
                </p:cTn>
                <p:tgtEl>
                  <p:spTgt spid="210"/>
                </p:tgtEl>
              </p:cMediaNode>
            </p:audio>
            <p:video>
              <p:cMediaNode vol="80000">
                <p:cTn id="66" fill="hold" display="0">
                  <p:stCondLst>
                    <p:cond delay="indefinite"/>
                  </p:stCondLst>
                </p:cTn>
                <p:tgtEl>
                  <p:spTgt spid="212"/>
                </p:tgtEl>
              </p:cMediaNode>
            </p:video>
            <p:seq concurrent="1" nextAc="seek">
              <p:cTn id="67" restart="whenNotActive" fill="hold" evtFilter="cancelBubble" nodeType="interactiveSeq">
                <p:stCondLst>
                  <p:cond evt="onClick" delay="0">
                    <p:tgtEl>
                      <p:spTgt spid="21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pan_dung">
            <a:extLst>
              <a:ext uri="{FF2B5EF4-FFF2-40B4-BE49-F238E27FC236}">
                <a16:creationId xmlns="" xmlns:a16="http://schemas.microsoft.com/office/drawing/2014/main" id="{401D1B43-1F5E-FD88-6564-E2756AEE2E0B}"/>
              </a:ext>
            </a:extLst>
          </p:cNvPr>
          <p:cNvSpPr/>
          <p:nvPr/>
        </p:nvSpPr>
        <p:spPr>
          <a:xfrm>
            <a:off x="10309927" y="7476702"/>
            <a:ext cx="5560541" cy="223879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a">
            <a:extLst>
              <a:ext uri="{FF2B5EF4-FFF2-40B4-BE49-F238E27FC236}">
                <a16:creationId xmlns="" xmlns:a16="http://schemas.microsoft.com/office/drawing/2014/main" id="{5176255E-A108-04F3-FCF0-9F866419FBD3}"/>
              </a:ext>
            </a:extLst>
          </p:cNvPr>
          <p:cNvSpPr/>
          <p:nvPr/>
        </p:nvSpPr>
        <p:spPr>
          <a:xfrm>
            <a:off x="9914512" y="785226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vong_vang_a">
            <a:extLst>
              <a:ext uri="{FF2B5EF4-FFF2-40B4-BE49-F238E27FC236}">
                <a16:creationId xmlns="" xmlns:a16="http://schemas.microsoft.com/office/drawing/2014/main" id="{F5B79569-66A3-784B-EBB8-960A5111E2A3}"/>
              </a:ext>
            </a:extLst>
          </p:cNvPr>
          <p:cNvSpPr/>
          <p:nvPr/>
        </p:nvSpPr>
        <p:spPr>
          <a:xfrm>
            <a:off x="10021329" y="794493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5" name="phanhoi_dung" descr="Icon&#10;&#10;Description automatically generated">
            <a:extLst>
              <a:ext uri="{FF2B5EF4-FFF2-40B4-BE49-F238E27FC236}">
                <a16:creationId xmlns="" xmlns:a16="http://schemas.microsoft.com/office/drawing/2014/main" id="{808BFA53-8FB4-3EB1-9BF6-A15369B8D6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70467" y="7683318"/>
            <a:ext cx="1194162" cy="1194162"/>
          </a:xfrm>
          <a:prstGeom prst="rect">
            <a:avLst/>
          </a:prstGeom>
        </p:spPr>
      </p:pic>
      <p:sp>
        <p:nvSpPr>
          <p:cNvPr id="6" name="dapan_dung">
            <a:extLst>
              <a:ext uri="{FF2B5EF4-FFF2-40B4-BE49-F238E27FC236}">
                <a16:creationId xmlns="" xmlns:a16="http://schemas.microsoft.com/office/drawing/2014/main" id="{6BCA7383-D5B0-D942-9AE7-F3D666B57CAD}"/>
              </a:ext>
            </a:extLst>
          </p:cNvPr>
          <p:cNvSpPr/>
          <p:nvPr/>
        </p:nvSpPr>
        <p:spPr>
          <a:xfrm>
            <a:off x="10194325" y="5600699"/>
            <a:ext cx="5560541" cy="226614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a">
            <a:extLst>
              <a:ext uri="{FF2B5EF4-FFF2-40B4-BE49-F238E27FC236}">
                <a16:creationId xmlns="" xmlns:a16="http://schemas.microsoft.com/office/drawing/2014/main" id="{3A0C6D02-09D1-37C4-CE1C-5910E3EDB1DF}"/>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8" name="vong_vang_a">
            <a:extLst>
              <a:ext uri="{FF2B5EF4-FFF2-40B4-BE49-F238E27FC236}">
                <a16:creationId xmlns="" xmlns:a16="http://schemas.microsoft.com/office/drawing/2014/main" id="{E0555833-4D11-E381-8A6A-30E3161916A7}"/>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9" name="phanhoi_dung">
            <a:extLst>
              <a:ext uri="{FF2B5EF4-FFF2-40B4-BE49-F238E27FC236}">
                <a16:creationId xmlns="" xmlns:a16="http://schemas.microsoft.com/office/drawing/2014/main" id="{DFAC3BF7-F953-233A-C890-4339A0C5520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10" name="dapan_dung">
            <a:extLst>
              <a:ext uri="{FF2B5EF4-FFF2-40B4-BE49-F238E27FC236}">
                <a16:creationId xmlns="" xmlns:a16="http://schemas.microsoft.com/office/drawing/2014/main" id="{401D7630-A221-7721-6023-78FCA55B2F16}"/>
              </a:ext>
            </a:extLst>
          </p:cNvPr>
          <p:cNvSpPr/>
          <p:nvPr/>
        </p:nvSpPr>
        <p:spPr>
          <a:xfrm>
            <a:off x="2510600" y="5600699"/>
            <a:ext cx="5696467" cy="221449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a">
            <a:extLst>
              <a:ext uri="{FF2B5EF4-FFF2-40B4-BE49-F238E27FC236}">
                <a16:creationId xmlns="" xmlns:a16="http://schemas.microsoft.com/office/drawing/2014/main" id="{564021BB-7150-44DB-5314-FB33BD882D0B}"/>
              </a:ext>
            </a:extLst>
          </p:cNvPr>
          <p:cNvSpPr/>
          <p:nvPr/>
        </p:nvSpPr>
        <p:spPr>
          <a:xfrm>
            <a:off x="2049663" y="6276774"/>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vong_vang_a">
            <a:extLst>
              <a:ext uri="{FF2B5EF4-FFF2-40B4-BE49-F238E27FC236}">
                <a16:creationId xmlns="" xmlns:a16="http://schemas.microsoft.com/office/drawing/2014/main" id="{A575209F-EE81-18B5-A023-1C3FDCE6F445}"/>
              </a:ext>
            </a:extLst>
          </p:cNvPr>
          <p:cNvSpPr/>
          <p:nvPr/>
        </p:nvSpPr>
        <p:spPr>
          <a:xfrm>
            <a:off x="2160872" y="6387172"/>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3" name="phanhoi_dung">
            <a:extLst>
              <a:ext uri="{FF2B5EF4-FFF2-40B4-BE49-F238E27FC236}">
                <a16:creationId xmlns="" xmlns:a16="http://schemas.microsoft.com/office/drawing/2014/main" id="{26E02F26-47F8-652F-5B03-64EBF03F490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29602" y="6222978"/>
            <a:ext cx="1194162" cy="1194162"/>
          </a:xfrm>
          <a:prstGeom prst="rect">
            <a:avLst/>
          </a:prstGeom>
        </p:spPr>
      </p:pic>
      <p:sp>
        <p:nvSpPr>
          <p:cNvPr id="14" name="dapan_dung">
            <a:extLst>
              <a:ext uri="{FF2B5EF4-FFF2-40B4-BE49-F238E27FC236}">
                <a16:creationId xmlns="" xmlns:a16="http://schemas.microsoft.com/office/drawing/2014/main" id="{E7BA4592-25B4-506A-BF56-547B68A84994}"/>
              </a:ext>
            </a:extLst>
          </p:cNvPr>
          <p:cNvSpPr/>
          <p:nvPr/>
        </p:nvSpPr>
        <p:spPr>
          <a:xfrm>
            <a:off x="2510600" y="7480336"/>
            <a:ext cx="5560541" cy="223516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a">
            <a:extLst>
              <a:ext uri="{FF2B5EF4-FFF2-40B4-BE49-F238E27FC236}">
                <a16:creationId xmlns="" xmlns:a16="http://schemas.microsoft.com/office/drawing/2014/main" id="{C7524A84-3822-58C6-C383-79AF624057F8}"/>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6" name="vong_vang_a">
            <a:extLst>
              <a:ext uri="{FF2B5EF4-FFF2-40B4-BE49-F238E27FC236}">
                <a16:creationId xmlns="" xmlns:a16="http://schemas.microsoft.com/office/drawing/2014/main" id="{DDA48DF9-7432-40F8-BA5A-22EA17AB7066}"/>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7" name="phanhoi_dung">
            <a:extLst>
              <a:ext uri="{FF2B5EF4-FFF2-40B4-BE49-F238E27FC236}">
                <a16:creationId xmlns="" xmlns:a16="http://schemas.microsoft.com/office/drawing/2014/main" id="{DEF2402B-B399-1E8B-16BF-3B65629C6DD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18" name="TextBox 17">
            <a:extLst>
              <a:ext uri="{FF2B5EF4-FFF2-40B4-BE49-F238E27FC236}">
                <a16:creationId xmlns="" xmlns:a16="http://schemas.microsoft.com/office/drawing/2014/main" id="{FFEFAF5F-3748-8714-4103-35858FF584C3}"/>
              </a:ext>
            </a:extLst>
          </p:cNvPr>
          <p:cNvSpPr txBox="1"/>
          <p:nvPr/>
        </p:nvSpPr>
        <p:spPr>
          <a:xfrm>
            <a:off x="2646525" y="1093281"/>
            <a:ext cx="11536796" cy="1569660"/>
          </a:xfrm>
          <a:prstGeom prst="rect">
            <a:avLst/>
          </a:prstGeom>
          <a:noFill/>
        </p:spPr>
        <p:txBody>
          <a:bodyPr wrap="square" rtlCol="0">
            <a:spAutoFit/>
          </a:bodyPr>
          <a:lstStyle/>
          <a:p>
            <a:pPr algn="ctr"/>
            <a:r>
              <a:rPr lang="vi-VN" sz="4800" b="1">
                <a:latin typeface="iCiel Baliho Script" pitchFamily="50" charset="-93"/>
              </a:rPr>
              <a:t>Câu 2: </a:t>
            </a:r>
            <a:r>
              <a:rPr lang="vi-VN" sz="4800">
                <a:latin typeface="iCiel Baliho Script" pitchFamily="50" charset="-93"/>
              </a:rPr>
              <a:t>Câu văn nào sau đây nêu lên vấn đề chính được giải thích trong văn bản?</a:t>
            </a:r>
            <a:endParaRPr lang="en-GB" sz="4800">
              <a:latin typeface="iCiel Baliho Script" pitchFamily="50" charset="-93"/>
            </a:endParaRPr>
          </a:p>
        </p:txBody>
      </p:sp>
      <p:pic>
        <p:nvPicPr>
          <p:cNvPr id="19" name="Picture 18" descr="Icon&#10;&#10;Description automatically generated">
            <a:extLst>
              <a:ext uri="{FF2B5EF4-FFF2-40B4-BE49-F238E27FC236}">
                <a16:creationId xmlns="" xmlns:a16="http://schemas.microsoft.com/office/drawing/2014/main" id="{D1D900D6-2AD1-D14B-2EE8-0F464F32C4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21" name="Picture 20" descr="Icon&#10;&#10;Description automatically generated">
            <a:hlinkClick r:id="rId11" action="ppaction://hlinksldjump">
              <a:snd r:embed="rId12" name="bomb.wav"/>
            </a:hlinkClick>
            <a:extLst>
              <a:ext uri="{FF2B5EF4-FFF2-40B4-BE49-F238E27FC236}">
                <a16:creationId xmlns="" xmlns:a16="http://schemas.microsoft.com/office/drawing/2014/main" id="{D231CC30-6D40-5601-1098-444EB44166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0" name="nhạc chơi rung chuông vàng">
            <a:hlinkClick r:id="" action="ppaction://media"/>
            <a:extLst>
              <a:ext uri="{FF2B5EF4-FFF2-40B4-BE49-F238E27FC236}">
                <a16:creationId xmlns="" xmlns:a16="http://schemas.microsoft.com/office/drawing/2014/main" id="{16269563-DAD0-71B5-64AA-B3B8F0D7468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72743" y="1238259"/>
            <a:ext cx="914400" cy="914400"/>
          </a:xfrm>
          <a:prstGeom prst="rect">
            <a:avLst/>
          </a:prstGeom>
        </p:spPr>
      </p:pic>
      <p:pic>
        <p:nvPicPr>
          <p:cNvPr id="22" name="dem giay 10">
            <a:hlinkClick r:id="" action="ppaction://media"/>
            <a:extLst>
              <a:ext uri="{FF2B5EF4-FFF2-40B4-BE49-F238E27FC236}">
                <a16:creationId xmlns="" xmlns:a16="http://schemas.microsoft.com/office/drawing/2014/main" id="{2173C82D-D5A8-2073-40B5-23B6A8C26C9F}"/>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020796" y="2953531"/>
            <a:ext cx="3024680" cy="1701383"/>
          </a:xfrm>
          <a:prstGeom prst="rect">
            <a:avLst/>
          </a:prstGeom>
        </p:spPr>
      </p:pic>
      <p:sp>
        <p:nvSpPr>
          <p:cNvPr id="23" name="Rectangle 22"/>
          <p:cNvSpPr/>
          <p:nvPr/>
        </p:nvSpPr>
        <p:spPr>
          <a:xfrm>
            <a:off x="3154096" y="6063464"/>
            <a:ext cx="4063435" cy="1569660"/>
          </a:xfrm>
          <a:prstGeom prst="rect">
            <a:avLst/>
          </a:prstGeom>
        </p:spPr>
        <p:txBody>
          <a:bodyPr wrap="square">
            <a:spAutoFit/>
          </a:bodyPr>
          <a:lstStyle/>
          <a:p>
            <a:pPr algn="just"/>
            <a:r>
              <a:rPr lang="en-US" sz="3200">
                <a:latin typeface="Times New Roman" panose="02020603050405020304" pitchFamily="18" charset="0"/>
                <a:ea typeface="Times New Roman" panose="02020603050405020304" pitchFamily="18" charset="0"/>
              </a:rPr>
              <a:t>Chim bồ câu có khả năng nhớ đường trở về tổ cực kì tốt.</a:t>
            </a:r>
            <a:endParaRPr lang="en-GB" sz="3200"/>
          </a:p>
        </p:txBody>
      </p:sp>
      <p:sp>
        <p:nvSpPr>
          <p:cNvPr id="24" name="Rectangle 23"/>
          <p:cNvSpPr/>
          <p:nvPr/>
        </p:nvSpPr>
        <p:spPr>
          <a:xfrm>
            <a:off x="10804737" y="6002119"/>
            <a:ext cx="4419599" cy="1569660"/>
          </a:xfrm>
          <a:prstGeom prst="rect">
            <a:avLst/>
          </a:prstGeom>
        </p:spPr>
        <p:txBody>
          <a:bodyPr wrap="square">
            <a:spAutoFit/>
          </a:bodyPr>
          <a:lstStyle/>
          <a:p>
            <a:pPr algn="just"/>
            <a:r>
              <a:rPr lang="en-US" sz="3200" smtClean="0">
                <a:solidFill>
                  <a:srgbClr val="000000"/>
                </a:solidFill>
                <a:latin typeface="Times New Roman" panose="02020603050405020304" pitchFamily="18" charset="0"/>
                <a:ea typeface="Times New Roman" panose="02020603050405020304" pitchFamily="18" charset="0"/>
              </a:rPr>
              <a:t>Ban ngày, bồ câu chủ yếu xác định phương hướng nhờ vị trí của Mặt Trời.</a:t>
            </a:r>
            <a:endParaRPr lang="en-GB" sz="3200"/>
          </a:p>
        </p:txBody>
      </p:sp>
      <p:sp>
        <p:nvSpPr>
          <p:cNvPr id="25" name="Rectangle 24"/>
          <p:cNvSpPr/>
          <p:nvPr/>
        </p:nvSpPr>
        <p:spPr>
          <a:xfrm>
            <a:off x="3177546" y="7829744"/>
            <a:ext cx="4255791" cy="1569660"/>
          </a:xfrm>
          <a:prstGeom prst="rect">
            <a:avLst/>
          </a:prstGeom>
        </p:spPr>
        <p:txBody>
          <a:bodyPr wrap="square">
            <a:spAutoFit/>
          </a:bodyPr>
          <a:lstStyle/>
          <a:p>
            <a:pPr algn="just"/>
            <a:r>
              <a:rPr lang="en-US" sz="3200">
                <a:solidFill>
                  <a:srgbClr val="000000"/>
                </a:solidFill>
                <a:latin typeface="Times New Roman" panose="02020603050405020304" pitchFamily="18" charset="0"/>
                <a:ea typeface="Times New Roman" panose="02020603050405020304" pitchFamily="18" charset="0"/>
              </a:rPr>
              <a:t>Dù bị đưa tới một nơi rất xa xôi, chúng vẫn có thể tự tìm đường về nhà.</a:t>
            </a:r>
            <a:endParaRPr lang="en-GB" sz="3200"/>
          </a:p>
        </p:txBody>
      </p:sp>
      <p:sp>
        <p:nvSpPr>
          <p:cNvPr id="26" name="Rectangle 25"/>
          <p:cNvSpPr/>
          <p:nvPr/>
        </p:nvSpPr>
        <p:spPr>
          <a:xfrm>
            <a:off x="11121132" y="7857181"/>
            <a:ext cx="3967170" cy="1569660"/>
          </a:xfrm>
          <a:prstGeom prst="rect">
            <a:avLst/>
          </a:prstGeom>
        </p:spPr>
        <p:txBody>
          <a:bodyPr wrap="square">
            <a:spAutoFit/>
          </a:bodyPr>
          <a:lstStyle/>
          <a:p>
            <a:pPr algn="just"/>
            <a:r>
              <a:rPr lang="en-US" sz="3200">
                <a:latin typeface="Times New Roman" panose="02020603050405020304" pitchFamily="18" charset="0"/>
                <a:ea typeface="Times New Roman" panose="02020603050405020304" pitchFamily="18" charset="0"/>
              </a:rPr>
              <a:t>Vì sao bồ câu lại sở hữu khả năng tuyệt diệu này?</a:t>
            </a:r>
            <a:endParaRPr lang="en-GB" sz="3200"/>
          </a:p>
        </p:txBody>
      </p:sp>
    </p:spTree>
    <p:extLst>
      <p:ext uri="{BB962C8B-B14F-4D97-AF65-F5344CB8AC3E}">
        <p14:creationId xmlns:p14="http://schemas.microsoft.com/office/powerpoint/2010/main" val="272403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0"/>
                                        </p:tgtEl>
                                      </p:cBhvr>
                                    </p:cmd>
                                  </p:childTnLst>
                                </p:cTn>
                              </p:par>
                              <p:par>
                                <p:cTn id="7" presetID="1" presetClass="mediacall" presetSubtype="0" fill="hold" nodeType="withEffect">
                                  <p:stCondLst>
                                    <p:cond delay="0"/>
                                  </p:stCondLst>
                                  <p:childTnLst>
                                    <p:cmd type="call" cmd="playFrom(0.0)">
                                      <p:cBhvr>
                                        <p:cTn id="8" dur="112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2"/>
                                        </p:tgtEl>
                                        <p:attrNameLst>
                                          <p:attrName>fillcolor</p:attrName>
                                        </p:attrNameLst>
                                      </p:cBhvr>
                                      <p:to>
                                        <a:srgbClr val="FFFF00"/>
                                      </p:to>
                                    </p:animClr>
                                    <p:set>
                                      <p:cBhvr>
                                        <p:cTn id="14" dur="2000" fill="hold"/>
                                        <p:tgtEl>
                                          <p:spTgt spid="2"/>
                                        </p:tgtEl>
                                        <p:attrNameLst>
                                          <p:attrName>fill.type</p:attrName>
                                        </p:attrNameLst>
                                      </p:cBhvr>
                                      <p:to>
                                        <p:strVal val="solid"/>
                                      </p:to>
                                    </p:set>
                                    <p:set>
                                      <p:cBhvr>
                                        <p:cTn id="15" dur="2000" fill="hold"/>
                                        <p:tgtEl>
                                          <p:spTgt spid="2"/>
                                        </p:tgtEl>
                                        <p:attrNameLst>
                                          <p:attrName>fill.on</p:attrName>
                                        </p:attrNameLst>
                                      </p:cBhvr>
                                      <p:to>
                                        <p:strVal val="true"/>
                                      </p:to>
                                    </p:se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FFF00"/>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par>
                                <p:cTn id="33" presetID="1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0"/>
                                        </p:tgtEl>
                                        <p:attrNameLst>
                                          <p:attrName>fillcolor</p:attrName>
                                        </p:attrNameLst>
                                      </p:cBhvr>
                                      <p:to>
                                        <a:srgbClr val="FFFF00"/>
                                      </p:to>
                                    </p:animClr>
                                    <p:set>
                                      <p:cBhvr>
                                        <p:cTn id="42" dur="2000" fill="hold"/>
                                        <p:tgtEl>
                                          <p:spTgt spid="10"/>
                                        </p:tgtEl>
                                        <p:attrNameLst>
                                          <p:attrName>fill.type</p:attrName>
                                        </p:attrNameLst>
                                      </p:cBhvr>
                                      <p:to>
                                        <p:strVal val="solid"/>
                                      </p:to>
                                    </p:set>
                                    <p:set>
                                      <p:cBhvr>
                                        <p:cTn id="43" dur="2000" fill="hold"/>
                                        <p:tgtEl>
                                          <p:spTgt spid="1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par>
                                <p:cTn id="47" presetID="1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4"/>
                                        </p:tgtEl>
                                        <p:attrNameLst>
                                          <p:attrName>fillcolor</p:attrName>
                                        </p:attrNameLst>
                                      </p:cBhvr>
                                      <p:to>
                                        <a:srgbClr val="FFFF00"/>
                                      </p:to>
                                    </p:animClr>
                                    <p:set>
                                      <p:cBhvr>
                                        <p:cTn id="56" dur="2000" fill="hold"/>
                                        <p:tgtEl>
                                          <p:spTgt spid="14"/>
                                        </p:tgtEl>
                                        <p:attrNameLst>
                                          <p:attrName>fill.type</p:attrName>
                                        </p:attrNameLst>
                                      </p:cBhvr>
                                      <p:to>
                                        <p:strVal val="solid"/>
                                      </p:to>
                                    </p:set>
                                    <p:set>
                                      <p:cBhvr>
                                        <p:cTn id="57" dur="2000" fill="hold"/>
                                        <p:tgtEl>
                                          <p:spTgt spid="1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heel(1)">
                                      <p:cBhvr>
                                        <p:cTn id="60" dur="2000"/>
                                        <p:tgtEl>
                                          <p:spTgt spid="16"/>
                                        </p:tgtEl>
                                      </p:cBhvr>
                                    </p:animEffect>
                                  </p:childTnLst>
                                </p:cTn>
                              </p:par>
                              <p:par>
                                <p:cTn id="61" presetID="1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p:tgtEl>
                                          <p:spTgt spid="17"/>
                                        </p:tgtEl>
                                        <p:attrNameLst>
                                          <p:attrName>ppt_y</p:attrName>
                                        </p:attrNameLst>
                                      </p:cBhvr>
                                      <p:tavLst>
                                        <p:tav tm="0">
                                          <p:val>
                                            <p:strVal val="#ppt_y+#ppt_h*1.125000"/>
                                          </p:val>
                                        </p:tav>
                                        <p:tav tm="100000">
                                          <p:val>
                                            <p:strVal val="#ppt_y"/>
                                          </p:val>
                                        </p:tav>
                                      </p:tavLst>
                                    </p:anim>
                                    <p:animEffect transition="in" filter="wipe(up)">
                                      <p:cBhvr>
                                        <p:cTn id="64" dur="5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22"/>
                                        </p:tgtEl>
                                      </p:cBhvr>
                                    </p:cmd>
                                  </p:childTnLst>
                                </p:cTn>
                              </p:par>
                            </p:childTnLst>
                          </p:cTn>
                        </p:par>
                      </p:childTnLst>
                    </p:cTn>
                  </p:par>
                </p:childTnLst>
              </p:cTn>
              <p:nextCondLst>
                <p:cond evt="onClick" delay="0">
                  <p:tgtEl>
                    <p:spTgt spid="22"/>
                  </p:tgtEl>
                </p:cond>
              </p:nextCondLst>
            </p:seq>
            <p:audio>
              <p:cMediaNode vol="80000">
                <p:cTn id="70" fill="hold" display="0">
                  <p:stCondLst>
                    <p:cond delay="indefinite"/>
                  </p:stCondLst>
                  <p:endCondLst>
                    <p:cond evt="onStopAudio" delay="0">
                      <p:tgtEl>
                        <p:sldTgt/>
                      </p:tgtEl>
                    </p:cond>
                  </p:endCondLst>
                </p:cTn>
                <p:tgtEl>
                  <p:spTgt spid="20"/>
                </p:tgtEl>
              </p:cMediaNode>
            </p:audio>
            <p:video>
              <p:cMediaNode vol="80000">
                <p:cTn id="71" fill="hold" display="0">
                  <p:stCondLst>
                    <p:cond delay="indefinite"/>
                  </p:stCondLst>
                </p:cTn>
                <p:tgtEl>
                  <p:spTgt spid="22"/>
                </p:tgtEl>
              </p:cMediaNode>
            </p:video>
          </p:childTnLst>
        </p:cTn>
      </p:par>
    </p:tnLst>
    <p:bldLst>
      <p:bldP spid="4" grpId="0" animBg="1"/>
      <p:bldP spid="8"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diagram&#10;&#10;Description automatically generated">
            <a:extLst>
              <a:ext uri="{FF2B5EF4-FFF2-40B4-BE49-F238E27FC236}">
                <a16:creationId xmlns="" xmlns:a16="http://schemas.microsoft.com/office/drawing/2014/main" id="{BDB88317-8A27-4193-B1C6-A8410C22E430}"/>
              </a:ext>
            </a:extLst>
          </p:cNvPr>
          <p:cNvPicPr>
            <a:picLocks noGrp="1" noChangeAspect="1"/>
          </p:cNvPicPr>
          <p:nvPr>
            <p:ph type="pic" sz="quarter" idx="10"/>
          </p:nvPr>
        </p:nvPicPr>
        <p:blipFill>
          <a:blip r:embed="rId8" cstate="print">
            <a:extLst>
              <a:ext uri="{28A0092B-C50C-407E-A947-70E740481C1C}">
                <a14:useLocalDpi xmlns:a14="http://schemas.microsoft.com/office/drawing/2010/main" val="0"/>
              </a:ext>
            </a:extLst>
          </a:blip>
          <a:srcRect l="1094" r="1094"/>
          <a:stretch>
            <a:fillRect/>
          </a:stretch>
        </p:blipFill>
        <p:spPr/>
      </p:pic>
      <p:sp>
        <p:nvSpPr>
          <p:cNvPr id="3" name="TextBox 2">
            <a:extLst>
              <a:ext uri="{FF2B5EF4-FFF2-40B4-BE49-F238E27FC236}">
                <a16:creationId xmlns="" xmlns:a16="http://schemas.microsoft.com/office/drawing/2014/main" id="{2A0D9905-073C-0A10-81BA-0510EB3EFD42}"/>
              </a:ext>
            </a:extLst>
          </p:cNvPr>
          <p:cNvSpPr txBox="1"/>
          <p:nvPr/>
        </p:nvSpPr>
        <p:spPr>
          <a:xfrm>
            <a:off x="2718315" y="1122685"/>
            <a:ext cx="9088274" cy="1569660"/>
          </a:xfrm>
          <a:prstGeom prst="rect">
            <a:avLst/>
          </a:prstGeom>
          <a:noFill/>
        </p:spPr>
        <p:txBody>
          <a:bodyPr wrap="square" rtlCol="0">
            <a:spAutoFit/>
          </a:bodyPr>
          <a:lstStyle/>
          <a:p>
            <a:pPr algn="ctr"/>
            <a:r>
              <a:rPr lang="vi-VN" sz="4800" b="1">
                <a:latin typeface="iCiel Baliho Script" pitchFamily="50" charset="-93"/>
              </a:rPr>
              <a:t>Câu 3: </a:t>
            </a:r>
            <a:r>
              <a:rPr lang="vi-VN" sz="4800">
                <a:latin typeface="iCiel Baliho Script" pitchFamily="50" charset="-93"/>
              </a:rPr>
              <a:t>Câu văn nào giải thích khái quát về trí nhớ tuyệt vời của bồ câu?</a:t>
            </a:r>
            <a:endParaRPr lang="en-GB" sz="4800">
              <a:latin typeface="iCiel Baliho Script" pitchFamily="50" charset="-93"/>
            </a:endParaRPr>
          </a:p>
        </p:txBody>
      </p:sp>
      <p:pic>
        <p:nvPicPr>
          <p:cNvPr id="4" name="Picture 3" descr="Icon&#10;&#10;Description automatically generated">
            <a:extLst>
              <a:ext uri="{FF2B5EF4-FFF2-40B4-BE49-F238E27FC236}">
                <a16:creationId xmlns="" xmlns:a16="http://schemas.microsoft.com/office/drawing/2014/main" id="{71974C0B-8420-0054-1904-C36DE5806C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8" name="dapan_dung">
            <a:extLst>
              <a:ext uri="{FF2B5EF4-FFF2-40B4-BE49-F238E27FC236}">
                <a16:creationId xmlns="" xmlns:a16="http://schemas.microsoft.com/office/drawing/2014/main" id="{3C2AACAE-5B3F-991C-3440-CDF0CEAD0DA8}"/>
              </a:ext>
            </a:extLst>
          </p:cNvPr>
          <p:cNvSpPr/>
          <p:nvPr/>
        </p:nvSpPr>
        <p:spPr>
          <a:xfrm>
            <a:off x="2738829" y="5348754"/>
            <a:ext cx="7286761" cy="151268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a">
            <a:extLst>
              <a:ext uri="{FF2B5EF4-FFF2-40B4-BE49-F238E27FC236}">
                <a16:creationId xmlns="" xmlns:a16="http://schemas.microsoft.com/office/drawing/2014/main" id="{68D287C9-320F-FAB8-B740-DAFBF49D4273}"/>
              </a:ext>
            </a:extLst>
          </p:cNvPr>
          <p:cNvSpPr/>
          <p:nvPr/>
        </p:nvSpPr>
        <p:spPr>
          <a:xfrm>
            <a:off x="2186975" y="56999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vong_vang_a">
            <a:extLst>
              <a:ext uri="{FF2B5EF4-FFF2-40B4-BE49-F238E27FC236}">
                <a16:creationId xmlns="" xmlns:a16="http://schemas.microsoft.com/office/drawing/2014/main" id="{976D4BA7-86B5-A94E-0950-57802156ABB8}"/>
              </a:ext>
            </a:extLst>
          </p:cNvPr>
          <p:cNvSpPr/>
          <p:nvPr/>
        </p:nvSpPr>
        <p:spPr>
          <a:xfrm>
            <a:off x="2318698" y="581111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1" name="phanhoi_dung" descr="Icon&#10;&#10;Description automatically generated">
            <a:extLst>
              <a:ext uri="{FF2B5EF4-FFF2-40B4-BE49-F238E27FC236}">
                <a16:creationId xmlns="" xmlns:a16="http://schemas.microsoft.com/office/drawing/2014/main" id="{A723D83C-B4F2-1B6F-A7FA-CEE27A88BE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7947" y="5558814"/>
            <a:ext cx="1194162" cy="1194162"/>
          </a:xfrm>
          <a:prstGeom prst="rect">
            <a:avLst/>
          </a:prstGeom>
        </p:spPr>
      </p:pic>
      <p:sp>
        <p:nvSpPr>
          <p:cNvPr id="12" name="dapan_dung">
            <a:extLst>
              <a:ext uri="{FF2B5EF4-FFF2-40B4-BE49-F238E27FC236}">
                <a16:creationId xmlns="" xmlns:a16="http://schemas.microsoft.com/office/drawing/2014/main" id="{C843A767-20FE-9ED3-E867-9B499B32D7A7}"/>
              </a:ext>
            </a:extLst>
          </p:cNvPr>
          <p:cNvSpPr/>
          <p:nvPr/>
        </p:nvSpPr>
        <p:spPr>
          <a:xfrm>
            <a:off x="2613104" y="3889096"/>
            <a:ext cx="7290390" cy="166971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
            <a:extLst>
              <a:ext uri="{FF2B5EF4-FFF2-40B4-BE49-F238E27FC236}">
                <a16:creationId xmlns="" xmlns:a16="http://schemas.microsoft.com/office/drawing/2014/main" id="{906CEDCC-AB1F-04BB-7227-FE613BA65996}"/>
              </a:ext>
            </a:extLst>
          </p:cNvPr>
          <p:cNvSpPr/>
          <p:nvPr/>
        </p:nvSpPr>
        <p:spPr>
          <a:xfrm>
            <a:off x="2217688" y="439728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vong_vang_a">
            <a:extLst>
              <a:ext uri="{FF2B5EF4-FFF2-40B4-BE49-F238E27FC236}">
                <a16:creationId xmlns="" xmlns:a16="http://schemas.microsoft.com/office/drawing/2014/main" id="{B943B56F-78F9-F556-92D1-D239B71E50FE}"/>
              </a:ext>
            </a:extLst>
          </p:cNvPr>
          <p:cNvSpPr/>
          <p:nvPr/>
        </p:nvSpPr>
        <p:spPr>
          <a:xfrm>
            <a:off x="2328898" y="450849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5" name="phanhoi_dung">
            <a:extLst>
              <a:ext uri="{FF2B5EF4-FFF2-40B4-BE49-F238E27FC236}">
                <a16:creationId xmlns="" xmlns:a16="http://schemas.microsoft.com/office/drawing/2014/main" id="{A3084FA4-3230-E1C9-A9E4-25A99D2D82B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014704" y="4265802"/>
            <a:ext cx="1194162" cy="1194162"/>
          </a:xfrm>
          <a:prstGeom prst="rect">
            <a:avLst/>
          </a:prstGeom>
        </p:spPr>
      </p:pic>
      <p:sp>
        <p:nvSpPr>
          <p:cNvPr id="16" name="dapan_dung">
            <a:extLst>
              <a:ext uri="{FF2B5EF4-FFF2-40B4-BE49-F238E27FC236}">
                <a16:creationId xmlns="" xmlns:a16="http://schemas.microsoft.com/office/drawing/2014/main" id="{7F2785CB-5CD8-785E-8802-A39A4363ACA5}"/>
              </a:ext>
            </a:extLst>
          </p:cNvPr>
          <p:cNvSpPr/>
          <p:nvPr/>
        </p:nvSpPr>
        <p:spPr>
          <a:xfrm>
            <a:off x="2623990" y="6651379"/>
            <a:ext cx="7349687" cy="158739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a">
            <a:extLst>
              <a:ext uri="{FF2B5EF4-FFF2-40B4-BE49-F238E27FC236}">
                <a16:creationId xmlns="" xmlns:a16="http://schemas.microsoft.com/office/drawing/2014/main" id="{B1F1A808-C91C-49DA-D23D-4BC4112A0D55}"/>
              </a:ext>
            </a:extLst>
          </p:cNvPr>
          <p:cNvSpPr/>
          <p:nvPr/>
        </p:nvSpPr>
        <p:spPr>
          <a:xfrm>
            <a:off x="2228574" y="707724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8" name="vong_vang_a">
            <a:extLst>
              <a:ext uri="{FF2B5EF4-FFF2-40B4-BE49-F238E27FC236}">
                <a16:creationId xmlns="" xmlns:a16="http://schemas.microsoft.com/office/drawing/2014/main" id="{7C564DDF-5E0D-8943-7CF4-6EDEB061340A}"/>
              </a:ext>
            </a:extLst>
          </p:cNvPr>
          <p:cNvSpPr/>
          <p:nvPr/>
        </p:nvSpPr>
        <p:spPr>
          <a:xfrm>
            <a:off x="2339784" y="718845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9" name="phanhoi_dung">
            <a:extLst>
              <a:ext uri="{FF2B5EF4-FFF2-40B4-BE49-F238E27FC236}">
                <a16:creationId xmlns="" xmlns:a16="http://schemas.microsoft.com/office/drawing/2014/main" id="{C455E19F-C4DD-F2CE-78B8-97DAABDF661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973677" y="6945759"/>
            <a:ext cx="1194162" cy="1194162"/>
          </a:xfrm>
          <a:prstGeom prst="rect">
            <a:avLst/>
          </a:prstGeom>
        </p:spPr>
      </p:pic>
      <p:sp>
        <p:nvSpPr>
          <p:cNvPr id="20" name="dapan_dung">
            <a:extLst>
              <a:ext uri="{FF2B5EF4-FFF2-40B4-BE49-F238E27FC236}">
                <a16:creationId xmlns="" xmlns:a16="http://schemas.microsoft.com/office/drawing/2014/main" id="{9DF9484B-510F-4784-29F3-F245F8DAA74D}"/>
              </a:ext>
            </a:extLst>
          </p:cNvPr>
          <p:cNvSpPr/>
          <p:nvPr/>
        </p:nvSpPr>
        <p:spPr>
          <a:xfrm>
            <a:off x="2623990" y="8039100"/>
            <a:ext cx="7390714" cy="182880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a">
            <a:extLst>
              <a:ext uri="{FF2B5EF4-FFF2-40B4-BE49-F238E27FC236}">
                <a16:creationId xmlns="" xmlns:a16="http://schemas.microsoft.com/office/drawing/2014/main" id="{D6ED07FE-9F57-DCBF-988A-2D73F23B49C5}"/>
              </a:ext>
            </a:extLst>
          </p:cNvPr>
          <p:cNvSpPr/>
          <p:nvPr/>
        </p:nvSpPr>
        <p:spPr>
          <a:xfrm>
            <a:off x="2228574" y="837257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2" name="vong_vang_a">
            <a:extLst>
              <a:ext uri="{FF2B5EF4-FFF2-40B4-BE49-F238E27FC236}">
                <a16:creationId xmlns="" xmlns:a16="http://schemas.microsoft.com/office/drawing/2014/main" id="{E665E450-8484-9457-444A-2E993C7733AF}"/>
              </a:ext>
            </a:extLst>
          </p:cNvPr>
          <p:cNvSpPr/>
          <p:nvPr/>
        </p:nvSpPr>
        <p:spPr>
          <a:xfrm>
            <a:off x="2339784" y="848378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3" name="phanhoi_dung">
            <a:extLst>
              <a:ext uri="{FF2B5EF4-FFF2-40B4-BE49-F238E27FC236}">
                <a16:creationId xmlns="" xmlns:a16="http://schemas.microsoft.com/office/drawing/2014/main" id="{8F343D8B-4197-E34F-6789-2922DA0B0D4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025590" y="8243308"/>
            <a:ext cx="1194162" cy="1194162"/>
          </a:xfrm>
          <a:prstGeom prst="rect">
            <a:avLst/>
          </a:prstGeom>
        </p:spPr>
      </p:pic>
      <p:pic>
        <p:nvPicPr>
          <p:cNvPr id="24" name="Picture 23" descr="Icon&#10;&#10;Description automatically generated">
            <a:hlinkClick r:id="rId12" action="ppaction://hlinksldjump">
              <a:snd r:embed="rId13" name="bomb.wav"/>
            </a:hlinkClick>
            <a:extLst>
              <a:ext uri="{FF2B5EF4-FFF2-40B4-BE49-F238E27FC236}">
                <a16:creationId xmlns="" xmlns:a16="http://schemas.microsoft.com/office/drawing/2014/main" id="{067CAEF6-3F90-B83B-C186-DE8CEB2135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 name="nhạc chơi rung chuông vàng">
            <a:hlinkClick r:id="" action="ppaction://media"/>
            <a:extLst>
              <a:ext uri="{FF2B5EF4-FFF2-40B4-BE49-F238E27FC236}">
                <a16:creationId xmlns="" xmlns:a16="http://schemas.microsoft.com/office/drawing/2014/main" id="{C3D6F429-4A92-2F5D-81AF-D9397E68EA4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88192" y="1347102"/>
            <a:ext cx="914400" cy="914400"/>
          </a:xfrm>
          <a:prstGeom prst="rect">
            <a:avLst/>
          </a:prstGeom>
        </p:spPr>
      </p:pic>
      <p:pic>
        <p:nvPicPr>
          <p:cNvPr id="5" name="dem giay 10">
            <a:hlinkClick r:id="" action="ppaction://media"/>
            <a:extLst>
              <a:ext uri="{FF2B5EF4-FFF2-40B4-BE49-F238E27FC236}">
                <a16:creationId xmlns="" xmlns:a16="http://schemas.microsoft.com/office/drawing/2014/main" id="{0A2F81E1-21CB-CEAD-6C03-29D88DB18FE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1910815" y="1142054"/>
            <a:ext cx="2477925" cy="1393833"/>
          </a:xfrm>
          <a:prstGeom prst="rect">
            <a:avLst/>
          </a:prstGeom>
        </p:spPr>
      </p:pic>
      <p:sp>
        <p:nvSpPr>
          <p:cNvPr id="6" name="Rectangle 5"/>
          <p:cNvSpPr/>
          <p:nvPr/>
        </p:nvSpPr>
        <p:spPr>
          <a:xfrm>
            <a:off x="3389627" y="4238116"/>
            <a:ext cx="5373373" cy="830997"/>
          </a:xfrm>
          <a:prstGeom prst="rect">
            <a:avLst/>
          </a:prstGeom>
        </p:spPr>
        <p:txBody>
          <a:bodyPr wrap="square">
            <a:spAutoFit/>
          </a:bodyPr>
          <a:lstStyle/>
          <a:p>
            <a:pPr algn="just"/>
            <a:r>
              <a:rPr lang="vi-VN" sz="2400">
                <a:latin typeface="Times New Roman" panose="02020603050405020304" pitchFamily="18" charset="0"/>
                <a:ea typeface="Times New Roman" panose="02020603050405020304" pitchFamily="18" charset="0"/>
              </a:rPr>
              <a:t>Ban ngày, bồ câu chủ yếu xác định phương hướng nhờ vị trí của Mặt Trời.</a:t>
            </a:r>
            <a:endParaRPr lang="en-GB" sz="2400"/>
          </a:p>
        </p:txBody>
      </p:sp>
      <p:sp>
        <p:nvSpPr>
          <p:cNvPr id="25" name="Rectangle 24"/>
          <p:cNvSpPr/>
          <p:nvPr/>
        </p:nvSpPr>
        <p:spPr>
          <a:xfrm>
            <a:off x="3311317" y="5592290"/>
            <a:ext cx="5680284" cy="1200329"/>
          </a:xfrm>
          <a:prstGeom prst="rect">
            <a:avLst/>
          </a:prstGeom>
        </p:spPr>
        <p:txBody>
          <a:bodyPr wrap="square">
            <a:spAutoFit/>
          </a:bodyPr>
          <a:lstStyle/>
          <a:p>
            <a:pPr algn="just"/>
            <a:r>
              <a:rPr lang="vi-VN" sz="2400">
                <a:latin typeface="Times New Roman" panose="02020603050405020304" pitchFamily="18" charset="0"/>
                <a:ea typeface="Times New Roman" panose="02020603050405020304" pitchFamily="18" charset="0"/>
              </a:rPr>
              <a:t>Mấu chốt của khả năng tìm được đường về nhà là trong não bộ của bồ câu có một hệ thống chỉ đường tinh vi.</a:t>
            </a:r>
            <a:endParaRPr lang="en-GB" sz="2400"/>
          </a:p>
        </p:txBody>
      </p:sp>
      <p:sp>
        <p:nvSpPr>
          <p:cNvPr id="26" name="Rectangle 25"/>
          <p:cNvSpPr/>
          <p:nvPr/>
        </p:nvSpPr>
        <p:spPr>
          <a:xfrm>
            <a:off x="3464252" y="6925392"/>
            <a:ext cx="5527350" cy="1200329"/>
          </a:xfrm>
          <a:prstGeom prst="rect">
            <a:avLst/>
          </a:prstGeom>
        </p:spPr>
        <p:txBody>
          <a:bodyPr wrap="square">
            <a:spAutoFit/>
          </a:bodyPr>
          <a:lstStyle/>
          <a:p>
            <a:pPr algn="just"/>
            <a:r>
              <a:rPr lang="vi-VN" sz="2400">
                <a:latin typeface="Times New Roman" panose="02020603050405020304" pitchFamily="18" charset="0"/>
                <a:ea typeface="Times New Roman" panose="02020603050405020304" pitchFamily="18" charset="0"/>
              </a:rPr>
              <a:t>Nhưng vào ngày trời râm không có Mặt Trời hoặc buổi tối, chúng chủ yếu định hướng bằng từ trường Trái Đất.</a:t>
            </a:r>
            <a:endParaRPr lang="en-GB" sz="2400"/>
          </a:p>
        </p:txBody>
      </p:sp>
      <p:sp>
        <p:nvSpPr>
          <p:cNvPr id="27" name="Rectangle 26"/>
          <p:cNvSpPr/>
          <p:nvPr/>
        </p:nvSpPr>
        <p:spPr>
          <a:xfrm>
            <a:off x="3361312" y="8176707"/>
            <a:ext cx="5630290" cy="1569660"/>
          </a:xfrm>
          <a:prstGeom prst="rect">
            <a:avLst/>
          </a:prstGeom>
        </p:spPr>
        <p:txBody>
          <a:bodyPr wrap="square">
            <a:spAutoFit/>
          </a:bodyPr>
          <a:lstStyle/>
          <a:p>
            <a:pPr algn="just"/>
            <a:r>
              <a:rPr lang="vi-VN" sz="2400">
                <a:latin typeface="Times New Roman" panose="02020603050405020304" pitchFamily="18" charset="0"/>
                <a:ea typeface="Times New Roman" panose="02020603050405020304" pitchFamily="18" charset="0"/>
              </a:rPr>
              <a:t>Các nhà khoa học ở Đại học Ốc-xpho phát hiện ra rằng thông qua đường bay, bồ câu có thể nhớ được các kiến trúc tiêu biểu để tìm được đường về.</a:t>
            </a:r>
            <a:endParaRPr lang="en-GB" sz="2400"/>
          </a:p>
        </p:txBody>
      </p:sp>
    </p:spTree>
    <p:extLst>
      <p:ext uri="{BB962C8B-B14F-4D97-AF65-F5344CB8AC3E}">
        <p14:creationId xmlns:p14="http://schemas.microsoft.com/office/powerpoint/2010/main" val="295728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par>
                                <p:cTn id="7" presetID="1" presetClass="mediacall" presetSubtype="0" fill="hold" nodeType="withEffect">
                                  <p:stCondLst>
                                    <p:cond delay="0"/>
                                  </p:stCondLst>
                                  <p:childTnLst>
                                    <p:cmd type="call" cmd="playFrom(0.0)">
                                      <p:cBhvr>
                                        <p:cTn id="8" dur="1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FFF00"/>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FFFF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FFFF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1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0"/>
                                        </p:tgtEl>
                                        <p:attrNameLst>
                                          <p:attrName>fillcolor</p:attrName>
                                        </p:attrNameLst>
                                      </p:cBhvr>
                                      <p:to>
                                        <a:srgbClr val="FFFF00"/>
                                      </p:to>
                                    </p:animClr>
                                    <p:set>
                                      <p:cBhvr>
                                        <p:cTn id="56" dur="2000" fill="hold"/>
                                        <p:tgtEl>
                                          <p:spTgt spid="20"/>
                                        </p:tgtEl>
                                        <p:attrNameLst>
                                          <p:attrName>fill.type</p:attrName>
                                        </p:attrNameLst>
                                      </p:cBhvr>
                                      <p:to>
                                        <p:strVal val="solid"/>
                                      </p:to>
                                    </p:set>
                                    <p:set>
                                      <p:cBhvr>
                                        <p:cTn id="57" dur="2000" fill="hold"/>
                                        <p:tgtEl>
                                          <p:spTgt spid="20"/>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20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p:tgtEl>
                                          <p:spTgt spid="23"/>
                                        </p:tgtEl>
                                        <p:attrNameLst>
                                          <p:attrName>ppt_y</p:attrName>
                                        </p:attrNameLst>
                                      </p:cBhvr>
                                      <p:tavLst>
                                        <p:tav tm="0">
                                          <p:val>
                                            <p:strVal val="#ppt_y+#ppt_h*1.125000"/>
                                          </p:val>
                                        </p:tav>
                                        <p:tav tm="100000">
                                          <p:val>
                                            <p:strVal val="#ppt_y"/>
                                          </p:val>
                                        </p:tav>
                                      </p:tavLst>
                                    </p:anim>
                                    <p:animEffect transition="in" filter="wipe(up)">
                                      <p:cBhvr>
                                        <p:cTn id="64"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5"/>
                                        </p:tgtEl>
                                      </p:cBhvr>
                                    </p:cmd>
                                  </p:childTnLst>
                                </p:cTn>
                              </p:par>
                            </p:childTnLst>
                          </p:cTn>
                        </p:par>
                      </p:childTnLst>
                    </p:cTn>
                  </p:par>
                </p:childTnLst>
              </p:cTn>
              <p:nextCondLst>
                <p:cond evt="onClick" delay="0">
                  <p:tgtEl>
                    <p:spTgt spid="5"/>
                  </p:tgtEl>
                </p:cond>
              </p:nextCondLst>
            </p:seq>
            <p:audio>
              <p:cMediaNode vol="80000">
                <p:cTn id="70" fill="hold" display="0">
                  <p:stCondLst>
                    <p:cond delay="indefinite"/>
                  </p:stCondLst>
                  <p:endCondLst>
                    <p:cond evt="onStopAudio" delay="0">
                      <p:tgtEl>
                        <p:sldTgt/>
                      </p:tgtEl>
                    </p:cond>
                  </p:endCondLst>
                </p:cTn>
                <p:tgtEl>
                  <p:spTgt spid="2"/>
                </p:tgtEl>
              </p:cMediaNode>
            </p:audio>
            <p:video>
              <p:cMediaNode vol="80000">
                <p:cTn id="71" fill="hold" display="0">
                  <p:stCondLst>
                    <p:cond delay="indefinite"/>
                  </p:stCondLst>
                </p:cTn>
                <p:tgtEl>
                  <p:spTgt spid="5"/>
                </p:tgtEl>
              </p:cMediaNode>
            </p:video>
          </p:childTnLst>
        </p:cTn>
      </p:par>
    </p:tnLst>
    <p:bldLst>
      <p:bldP spid="10" grpId="0" animBg="1"/>
      <p:bldP spid="14" grpId="0" animBg="1"/>
      <p:bldP spid="18"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CFF0DC82-27B2-D002-60E1-6FC504D64B1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94" r="1094"/>
          <a:stretch>
            <a:fillRect/>
          </a:stretch>
        </p:blipFill>
        <p:spPr/>
      </p:pic>
      <p:sp>
        <p:nvSpPr>
          <p:cNvPr id="3" name="TextBox 2">
            <a:extLst>
              <a:ext uri="{FF2B5EF4-FFF2-40B4-BE49-F238E27FC236}">
                <a16:creationId xmlns="" xmlns:a16="http://schemas.microsoft.com/office/drawing/2014/main" id="{795B9894-C22E-A97D-30D5-CBDD5A952CE0}"/>
              </a:ext>
            </a:extLst>
          </p:cNvPr>
          <p:cNvSpPr txBox="1"/>
          <p:nvPr/>
        </p:nvSpPr>
        <p:spPr>
          <a:xfrm>
            <a:off x="2667000" y="1100299"/>
            <a:ext cx="11536796" cy="1569660"/>
          </a:xfrm>
          <a:prstGeom prst="rect">
            <a:avLst/>
          </a:prstGeom>
          <a:noFill/>
        </p:spPr>
        <p:txBody>
          <a:bodyPr wrap="square" rtlCol="0">
            <a:spAutoFit/>
          </a:bodyPr>
          <a:lstStyle/>
          <a:p>
            <a:r>
              <a:rPr lang="vi-VN" sz="4800" b="1">
                <a:latin typeface="iCiel Baliho Script" pitchFamily="50" charset="-93"/>
              </a:rPr>
              <a:t>Câu 4: </a:t>
            </a:r>
            <a:r>
              <a:rPr lang="vi-VN" sz="4800">
                <a:latin typeface="iCiel Baliho Script" pitchFamily="50" charset="-93"/>
              </a:rPr>
              <a:t>Đoạn văn “Ban ngày, bồ câu chủ yếu [...] về tổ ở một cự li xa.” được trình bày theo cách nào?</a:t>
            </a:r>
            <a:endParaRPr lang="en-GB" sz="4800">
              <a:latin typeface="iCiel Baliho Script" pitchFamily="50" charset="-93"/>
            </a:endParaRPr>
          </a:p>
        </p:txBody>
      </p:sp>
      <p:pic>
        <p:nvPicPr>
          <p:cNvPr id="4" name="Picture 3" descr="Icon&#10;&#10;Description automatically generated">
            <a:extLst>
              <a:ext uri="{FF2B5EF4-FFF2-40B4-BE49-F238E27FC236}">
                <a16:creationId xmlns="" xmlns:a16="http://schemas.microsoft.com/office/drawing/2014/main" id="{35E279D3-9944-D1F6-F6B4-135730602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24" name="dapan_dung">
            <a:extLst>
              <a:ext uri="{FF2B5EF4-FFF2-40B4-BE49-F238E27FC236}">
                <a16:creationId xmlns="" xmlns:a16="http://schemas.microsoft.com/office/drawing/2014/main" id="{C49BC47B-1B33-92C8-04C5-494EB1F1AA02}"/>
              </a:ext>
            </a:extLst>
          </p:cNvPr>
          <p:cNvSpPr/>
          <p:nvPr/>
        </p:nvSpPr>
        <p:spPr>
          <a:xfrm>
            <a:off x="9762020" y="6891455"/>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4400">
                <a:solidFill>
                  <a:schemeClr val="tx1"/>
                </a:solidFill>
                <a:latin typeface="Times New Roman" panose="02020603050405020304" pitchFamily="18" charset="0"/>
                <a:cs typeface="Times New Roman" panose="02020603050405020304" pitchFamily="18" charset="0"/>
              </a:rPr>
              <a:t>Song song</a:t>
            </a:r>
            <a:endParaRPr lang="en-US" sz="40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a">
            <a:extLst>
              <a:ext uri="{FF2B5EF4-FFF2-40B4-BE49-F238E27FC236}">
                <a16:creationId xmlns="" xmlns:a16="http://schemas.microsoft.com/office/drawing/2014/main" id="{BCAB3901-B6D7-DEAD-1DD0-727D7C00A5E2}"/>
              </a:ext>
            </a:extLst>
          </p:cNvPr>
          <p:cNvSpPr/>
          <p:nvPr/>
        </p:nvSpPr>
        <p:spPr>
          <a:xfrm>
            <a:off x="9366604" y="7027382"/>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vong_vang_a">
            <a:extLst>
              <a:ext uri="{FF2B5EF4-FFF2-40B4-BE49-F238E27FC236}">
                <a16:creationId xmlns="" xmlns:a16="http://schemas.microsoft.com/office/drawing/2014/main" id="{37BE5137-266E-19C6-2898-74A2B198D67E}"/>
              </a:ext>
            </a:extLst>
          </p:cNvPr>
          <p:cNvSpPr/>
          <p:nvPr/>
        </p:nvSpPr>
        <p:spPr>
          <a:xfrm>
            <a:off x="9477814" y="7138592"/>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7" name="phanhoi_dung" descr="Icon&#10;&#10;Description automatically generated">
            <a:extLst>
              <a:ext uri="{FF2B5EF4-FFF2-40B4-BE49-F238E27FC236}">
                <a16:creationId xmlns="" xmlns:a16="http://schemas.microsoft.com/office/drawing/2014/main" id="{3E4EE5EF-20CA-3C16-8630-0E9362213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2560" y="6858432"/>
            <a:ext cx="1194162" cy="1194162"/>
          </a:xfrm>
          <a:prstGeom prst="rect">
            <a:avLst/>
          </a:prstGeom>
        </p:spPr>
      </p:pic>
      <p:sp>
        <p:nvSpPr>
          <p:cNvPr id="28" name="dapan_dung">
            <a:extLst>
              <a:ext uri="{FF2B5EF4-FFF2-40B4-BE49-F238E27FC236}">
                <a16:creationId xmlns="" xmlns:a16="http://schemas.microsoft.com/office/drawing/2014/main" id="{9DA5AB5B-48FD-79A0-4789-E5E673BF68E0}"/>
              </a:ext>
            </a:extLst>
          </p:cNvPr>
          <p:cNvSpPr/>
          <p:nvPr/>
        </p:nvSpPr>
        <p:spPr>
          <a:xfrm>
            <a:off x="9780163" y="5549075"/>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4400">
                <a:solidFill>
                  <a:schemeClr val="tx1"/>
                </a:solidFill>
                <a:latin typeface="Times New Roman" panose="02020603050405020304" pitchFamily="18" charset="0"/>
                <a:cs typeface="Times New Roman" panose="02020603050405020304" pitchFamily="18" charset="0"/>
              </a:rPr>
              <a:t>Quy nạp</a:t>
            </a:r>
            <a:endParaRPr lang="en-US" sz="40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a">
            <a:extLst>
              <a:ext uri="{FF2B5EF4-FFF2-40B4-BE49-F238E27FC236}">
                <a16:creationId xmlns="" xmlns:a16="http://schemas.microsoft.com/office/drawing/2014/main" id="{CB12E31A-465C-A52F-7DFB-917F8A936910}"/>
              </a:ext>
            </a:extLst>
          </p:cNvPr>
          <p:cNvSpPr/>
          <p:nvPr/>
        </p:nvSpPr>
        <p:spPr>
          <a:xfrm>
            <a:off x="9384747" y="5685002"/>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30" name="vong_vang_a">
            <a:extLst>
              <a:ext uri="{FF2B5EF4-FFF2-40B4-BE49-F238E27FC236}">
                <a16:creationId xmlns="" xmlns:a16="http://schemas.microsoft.com/office/drawing/2014/main" id="{BA2EFDDA-781D-9D82-6F4D-2CE5D694B2F9}"/>
              </a:ext>
            </a:extLst>
          </p:cNvPr>
          <p:cNvSpPr/>
          <p:nvPr/>
        </p:nvSpPr>
        <p:spPr>
          <a:xfrm>
            <a:off x="9495957" y="5796212"/>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1" name="phanhoi_dung">
            <a:extLst>
              <a:ext uri="{FF2B5EF4-FFF2-40B4-BE49-F238E27FC236}">
                <a16:creationId xmlns="" xmlns:a16="http://schemas.microsoft.com/office/drawing/2014/main" id="{EFBF1B11-48C1-6EB9-0F40-A9DDB4C159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sp>
        <p:nvSpPr>
          <p:cNvPr id="32" name="dapan_dung">
            <a:extLst>
              <a:ext uri="{FF2B5EF4-FFF2-40B4-BE49-F238E27FC236}">
                <a16:creationId xmlns="" xmlns:a16="http://schemas.microsoft.com/office/drawing/2014/main" id="{D1A0967D-8D0A-EA23-C3FB-93F4616E7F6D}"/>
              </a:ext>
            </a:extLst>
          </p:cNvPr>
          <p:cNvSpPr/>
          <p:nvPr/>
        </p:nvSpPr>
        <p:spPr>
          <a:xfrm>
            <a:off x="9780163" y="4201355"/>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4400">
                <a:solidFill>
                  <a:schemeClr val="tx1"/>
                </a:solidFill>
                <a:latin typeface="Times New Roman" panose="02020603050405020304" pitchFamily="18" charset="0"/>
                <a:cs typeface="Times New Roman" panose="02020603050405020304" pitchFamily="18" charset="0"/>
              </a:rPr>
              <a:t>Diễn dịch</a:t>
            </a:r>
            <a:endParaRPr lang="en-US" sz="40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a">
            <a:extLst>
              <a:ext uri="{FF2B5EF4-FFF2-40B4-BE49-F238E27FC236}">
                <a16:creationId xmlns="" xmlns:a16="http://schemas.microsoft.com/office/drawing/2014/main" id="{A8FE74B8-8877-74BA-0BA7-647991BAC989}"/>
              </a:ext>
            </a:extLst>
          </p:cNvPr>
          <p:cNvSpPr/>
          <p:nvPr/>
        </p:nvSpPr>
        <p:spPr>
          <a:xfrm>
            <a:off x="9384747" y="4337282"/>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4" name="vong_vang_a">
            <a:extLst>
              <a:ext uri="{FF2B5EF4-FFF2-40B4-BE49-F238E27FC236}">
                <a16:creationId xmlns="" xmlns:a16="http://schemas.microsoft.com/office/drawing/2014/main" id="{49FA9595-AD92-E08A-E5D5-422510F57C03}"/>
              </a:ext>
            </a:extLst>
          </p:cNvPr>
          <p:cNvSpPr/>
          <p:nvPr/>
        </p:nvSpPr>
        <p:spPr>
          <a:xfrm>
            <a:off x="9495957" y="4448492"/>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5" name="phanhoi_dung">
            <a:extLst>
              <a:ext uri="{FF2B5EF4-FFF2-40B4-BE49-F238E27FC236}">
                <a16:creationId xmlns="" xmlns:a16="http://schemas.microsoft.com/office/drawing/2014/main" id="{A0F9E7F3-F128-294D-3782-96BBCA4465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363239" y="4253003"/>
            <a:ext cx="1194162" cy="1194162"/>
          </a:xfrm>
          <a:prstGeom prst="rect">
            <a:avLst/>
          </a:prstGeom>
        </p:spPr>
      </p:pic>
      <p:sp>
        <p:nvSpPr>
          <p:cNvPr id="36" name="dapan_dung">
            <a:extLst>
              <a:ext uri="{FF2B5EF4-FFF2-40B4-BE49-F238E27FC236}">
                <a16:creationId xmlns="" xmlns:a16="http://schemas.microsoft.com/office/drawing/2014/main" id="{7A22B90E-7C60-C92F-3103-6B832F302412}"/>
              </a:ext>
            </a:extLst>
          </p:cNvPr>
          <p:cNvSpPr/>
          <p:nvPr/>
        </p:nvSpPr>
        <p:spPr>
          <a:xfrm>
            <a:off x="9780163" y="8221740"/>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vi-VN" sz="4400" smtClean="0">
                <a:solidFill>
                  <a:schemeClr val="tx1"/>
                </a:solidFill>
                <a:latin typeface="Times New Roman" panose="02020603050405020304" pitchFamily="18" charset="0"/>
                <a:cs typeface="Times New Roman" panose="02020603050405020304" pitchFamily="18" charset="0"/>
              </a:rPr>
              <a:t>            Phối </a:t>
            </a:r>
            <a:r>
              <a:rPr lang="vi-VN" sz="4400">
                <a:solidFill>
                  <a:schemeClr val="tx1"/>
                </a:solidFill>
                <a:latin typeface="Times New Roman" panose="02020603050405020304" pitchFamily="18" charset="0"/>
                <a:cs typeface="Times New Roman" panose="02020603050405020304" pitchFamily="18" charset="0"/>
              </a:rPr>
              <a:t>hợp</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37" name="a">
            <a:extLst>
              <a:ext uri="{FF2B5EF4-FFF2-40B4-BE49-F238E27FC236}">
                <a16:creationId xmlns="" xmlns:a16="http://schemas.microsoft.com/office/drawing/2014/main" id="{BF54D0B5-1270-8383-41DA-7870BE2F6140}"/>
              </a:ext>
            </a:extLst>
          </p:cNvPr>
          <p:cNvSpPr/>
          <p:nvPr/>
        </p:nvSpPr>
        <p:spPr>
          <a:xfrm>
            <a:off x="9384747" y="8357667"/>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8" name="vong_vang_a">
            <a:extLst>
              <a:ext uri="{FF2B5EF4-FFF2-40B4-BE49-F238E27FC236}">
                <a16:creationId xmlns="" xmlns:a16="http://schemas.microsoft.com/office/drawing/2014/main" id="{D565B922-A284-A8DF-749D-58FBD9DEC906}"/>
              </a:ext>
            </a:extLst>
          </p:cNvPr>
          <p:cNvSpPr/>
          <p:nvPr/>
        </p:nvSpPr>
        <p:spPr>
          <a:xfrm>
            <a:off x="9495957" y="8468877"/>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9" name="phanhoi_dung">
            <a:extLst>
              <a:ext uri="{FF2B5EF4-FFF2-40B4-BE49-F238E27FC236}">
                <a16:creationId xmlns="" xmlns:a16="http://schemas.microsoft.com/office/drawing/2014/main" id="{415B0A17-179F-49CE-242F-B253D16489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363239" y="8273388"/>
            <a:ext cx="1194162" cy="1194162"/>
          </a:xfrm>
          <a:prstGeom prst="rect">
            <a:avLst/>
          </a:prstGeom>
        </p:spPr>
      </p:pic>
      <p:pic>
        <p:nvPicPr>
          <p:cNvPr id="22" name="Picture 21" descr="Icon&#10;&#10;Description automatically generated">
            <a:hlinkClick r:id="rId8" action="ppaction://hlinksldjump">
              <a:snd r:embed="rId9" name="bomb.wav"/>
            </a:hlinkClick>
            <a:extLst>
              <a:ext uri="{FF2B5EF4-FFF2-40B4-BE49-F238E27FC236}">
                <a16:creationId xmlns="" xmlns:a16="http://schemas.microsoft.com/office/drawing/2014/main" id="{E67FE9D1-DB51-C13B-6651-A7A37A27F9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Tree>
    <p:extLst>
      <p:ext uri="{BB962C8B-B14F-4D97-AF65-F5344CB8AC3E}">
        <p14:creationId xmlns:p14="http://schemas.microsoft.com/office/powerpoint/2010/main" val="221707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4"/>
                                        </p:tgtEl>
                                        <p:attrNameLst>
                                          <p:attrName>fillcolor</p:attrName>
                                        </p:attrNameLst>
                                      </p:cBhvr>
                                      <p:to>
                                        <a:srgbClr val="FFFF00"/>
                                      </p:to>
                                    </p:animClr>
                                    <p:set>
                                      <p:cBhvr>
                                        <p:cTn id="7" dur="2000" fill="hold"/>
                                        <p:tgtEl>
                                          <p:spTgt spid="24"/>
                                        </p:tgtEl>
                                        <p:attrNameLst>
                                          <p:attrName>fill.type</p:attrName>
                                        </p:attrNameLst>
                                      </p:cBhvr>
                                      <p:to>
                                        <p:strVal val="solid"/>
                                      </p:to>
                                    </p:set>
                                    <p:set>
                                      <p:cBhvr>
                                        <p:cTn id="8" dur="2000" fill="hold"/>
                                        <p:tgtEl>
                                          <p:spTgt spid="24"/>
                                        </p:tgtEl>
                                        <p:attrNameLst>
                                          <p:attrName>fill.on</p:attrName>
                                        </p:attrNameLst>
                                      </p:cBhvr>
                                      <p:to>
                                        <p:strVal val="true"/>
                                      </p:to>
                                    </p:set>
                                  </p:childTnLst>
                                </p:cTn>
                              </p:par>
                              <p:par>
                                <p:cTn id="9" presetID="21"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2000"/>
                                        <p:tgtEl>
                                          <p:spTgt spid="26"/>
                                        </p:tgtEl>
                                      </p:cBhvr>
                                    </p:animEffect>
                                  </p:childTnLst>
                                </p:cTn>
                              </p:par>
                              <p:par>
                                <p:cTn id="12" presetID="1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ppt_y</p:attrName>
                                        </p:attrNameLst>
                                      </p:cBhvr>
                                      <p:tavLst>
                                        <p:tav tm="0">
                                          <p:val>
                                            <p:strVal val="#ppt_y+#ppt_h*1.125000"/>
                                          </p:val>
                                        </p:tav>
                                        <p:tav tm="100000">
                                          <p:val>
                                            <p:strVal val="#ppt_y"/>
                                          </p:val>
                                        </p:tav>
                                      </p:tavLst>
                                    </p:anim>
                                    <p:animEffect transition="in" filter="wipe(up)">
                                      <p:cBhvr>
                                        <p:cTn id="15" dur="500"/>
                                        <p:tgtEl>
                                          <p:spTgt spid="27"/>
                                        </p:tgtEl>
                                      </p:cBhvr>
                                    </p:animEffect>
                                  </p:childTnLst>
                                  <p:subTnLst>
                                    <p:audio>
                                      <p:cMediaNode>
                                        <p:cTn display="0" masterRel="sameClick">
                                          <p:stCondLst>
                                            <p:cond evt="begin" delay="0">
                                              <p:tn val="12"/>
                                            </p:cond>
                                          </p:stCondLst>
                                          <p:endCondLst>
                                            <p:cond evt="onStopAudio" delay="0">
                                              <p:tgtEl>
                                                <p:sldTgt/>
                                              </p:tgtEl>
                                            </p:cond>
                                          </p:endCondLst>
                                        </p:cTn>
                                        <p:tgtEl>
                                          <p:sndTgt r:embed="rId2" name="EM TRA LOI TOT_NHAC MO O.wav"/>
                                        </p:tgtEl>
                                      </p:cMediaNode>
                                    </p:audio>
                                  </p:sub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FFFF00"/>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cTn>
                              </p:par>
                              <p:par>
                                <p:cTn id="23" presetID="21"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par>
                                <p:cTn id="26" presetID="1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p:tgtEl>
                                          <p:spTgt spid="31"/>
                                        </p:tgtEl>
                                        <p:attrNameLst>
                                          <p:attrName>ppt_y</p:attrName>
                                        </p:attrNameLst>
                                      </p:cBhvr>
                                      <p:tavLst>
                                        <p:tav tm="0">
                                          <p:val>
                                            <p:strVal val="#ppt_y+#ppt_h*1.125000"/>
                                          </p:val>
                                        </p:tav>
                                        <p:tav tm="100000">
                                          <p:val>
                                            <p:strVal val="#ppt_y"/>
                                          </p:val>
                                        </p:tav>
                                      </p:tavLst>
                                    </p:anim>
                                    <p:animEffect transition="in" filter="wipe(up)">
                                      <p:cBhvr>
                                        <p:cTn id="29" dur="5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2"/>
                                        </p:tgtEl>
                                        <p:attrNameLst>
                                          <p:attrName>fillcolor</p:attrName>
                                        </p:attrNameLst>
                                      </p:cBhvr>
                                      <p:to>
                                        <a:srgbClr val="FFFF00"/>
                                      </p:to>
                                    </p:animClr>
                                    <p:set>
                                      <p:cBhvr>
                                        <p:cTn id="35" dur="2000" fill="hold"/>
                                        <p:tgtEl>
                                          <p:spTgt spid="32"/>
                                        </p:tgtEl>
                                        <p:attrNameLst>
                                          <p:attrName>fill.type</p:attrName>
                                        </p:attrNameLst>
                                      </p:cBhvr>
                                      <p:to>
                                        <p:strVal val="solid"/>
                                      </p:to>
                                    </p:set>
                                    <p:set>
                                      <p:cBhvr>
                                        <p:cTn id="36" dur="2000" fill="hold"/>
                                        <p:tgtEl>
                                          <p:spTgt spid="32"/>
                                        </p:tgtEl>
                                        <p:attrNameLst>
                                          <p:attrName>fill.on</p:attrName>
                                        </p:attrNameLst>
                                      </p:cBhvr>
                                      <p:to>
                                        <p:strVal val="true"/>
                                      </p:to>
                                    </p:set>
                                  </p:childTnLst>
                                </p:cTn>
                              </p:par>
                              <p:par>
                                <p:cTn id="37" presetID="21" presetClass="entr" presetSubtype="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heel(1)">
                                      <p:cBhvr>
                                        <p:cTn id="39" dur="2000"/>
                                        <p:tgtEl>
                                          <p:spTgt spid="34"/>
                                        </p:tgtEl>
                                      </p:cBhvr>
                                    </p:animEffect>
                                  </p:childTnLst>
                                </p:cTn>
                              </p:par>
                              <p:par>
                                <p:cTn id="40" presetID="1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p:tgtEl>
                                          <p:spTgt spid="35"/>
                                        </p:tgtEl>
                                        <p:attrNameLst>
                                          <p:attrName>ppt_y</p:attrName>
                                        </p:attrNameLst>
                                      </p:cBhvr>
                                      <p:tavLst>
                                        <p:tav tm="0">
                                          <p:val>
                                            <p:strVal val="#ppt_y+#ppt_h*1.125000"/>
                                          </p:val>
                                        </p:tav>
                                        <p:tav tm="100000">
                                          <p:val>
                                            <p:strVal val="#ppt_y"/>
                                          </p:val>
                                        </p:tav>
                                      </p:tavLst>
                                    </p:anim>
                                    <p:animEffect transition="in" filter="wipe(up)">
                                      <p:cBhvr>
                                        <p:cTn id="43"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36"/>
                                        </p:tgtEl>
                                        <p:attrNameLst>
                                          <p:attrName>fillcolor</p:attrName>
                                        </p:attrNameLst>
                                      </p:cBhvr>
                                      <p:to>
                                        <a:srgbClr val="FFFF00"/>
                                      </p:to>
                                    </p:animClr>
                                    <p:set>
                                      <p:cBhvr>
                                        <p:cTn id="49" dur="2000" fill="hold"/>
                                        <p:tgtEl>
                                          <p:spTgt spid="36"/>
                                        </p:tgtEl>
                                        <p:attrNameLst>
                                          <p:attrName>fill.type</p:attrName>
                                        </p:attrNameLst>
                                      </p:cBhvr>
                                      <p:to>
                                        <p:strVal val="solid"/>
                                      </p:to>
                                    </p:set>
                                    <p:set>
                                      <p:cBhvr>
                                        <p:cTn id="50" dur="2000" fill="hold"/>
                                        <p:tgtEl>
                                          <p:spTgt spid="36"/>
                                        </p:tgtEl>
                                        <p:attrNameLst>
                                          <p:attrName>fill.on</p:attrName>
                                        </p:attrNameLst>
                                      </p:cBhvr>
                                      <p:to>
                                        <p:strVal val="true"/>
                                      </p:to>
                                    </p:set>
                                  </p:childTnLst>
                                </p:cTn>
                              </p:par>
                              <p:par>
                                <p:cTn id="51" presetID="21" presetClass="entr" presetSubtype="1"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heel(1)">
                                      <p:cBhvr>
                                        <p:cTn id="53" dur="2000"/>
                                        <p:tgtEl>
                                          <p:spTgt spid="38"/>
                                        </p:tgtEl>
                                      </p:cBhvr>
                                    </p:animEffect>
                                  </p:childTnLst>
                                </p:cTn>
                              </p:par>
                              <p:par>
                                <p:cTn id="54" presetID="12" presetClass="entr" presetSubtype="4"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p:tgtEl>
                                          <p:spTgt spid="39"/>
                                        </p:tgtEl>
                                        <p:attrNameLst>
                                          <p:attrName>ppt_y</p:attrName>
                                        </p:attrNameLst>
                                      </p:cBhvr>
                                      <p:tavLst>
                                        <p:tav tm="0">
                                          <p:val>
                                            <p:strVal val="#ppt_y+#ppt_h*1.125000"/>
                                          </p:val>
                                        </p:tav>
                                        <p:tav tm="100000">
                                          <p:val>
                                            <p:strVal val="#ppt_y"/>
                                          </p:val>
                                        </p:tav>
                                      </p:tavLst>
                                    </p:anim>
                                    <p:animEffect transition="in" filter="wipe(up)">
                                      <p:cBhvr>
                                        <p:cTn id="57" dur="500"/>
                                        <p:tgtEl>
                                          <p:spTgt spid="39"/>
                                        </p:tgtEl>
                                      </p:cBhvr>
                                    </p:animEffect>
                                  </p:childTnLst>
                                  <p:subTnLst>
                                    <p:audio>
                                      <p:cMediaNode>
                                        <p:cTn display="0" masterRel="sameClick">
                                          <p:stCondLst>
                                            <p:cond evt="begin" delay="0">
                                              <p:tn val="54"/>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6"/>
                  </p:tgtEl>
                </p:cond>
              </p:nextCondLst>
            </p:seq>
          </p:childTnLst>
        </p:cTn>
      </p:par>
    </p:tnLst>
    <p:bldLst>
      <p:bldP spid="26" grpId="0" animBg="1"/>
      <p:bldP spid="30" grpId="0" animBg="1"/>
      <p:bldP spid="34"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diagram&#10;&#10;Description automatically generated">
            <a:extLst>
              <a:ext uri="{FF2B5EF4-FFF2-40B4-BE49-F238E27FC236}">
                <a16:creationId xmlns="" xmlns:a16="http://schemas.microsoft.com/office/drawing/2014/main" id="{BDB88317-8A27-4193-B1C6-A8410C22E430}"/>
              </a:ext>
            </a:extLst>
          </p:cNvPr>
          <p:cNvPicPr>
            <a:picLocks noGrp="1" noChangeAspect="1"/>
          </p:cNvPicPr>
          <p:nvPr>
            <p:ph type="pic" sz="quarter" idx="10"/>
          </p:nvPr>
        </p:nvPicPr>
        <p:blipFill>
          <a:blip r:embed="rId8" cstate="print">
            <a:extLst>
              <a:ext uri="{28A0092B-C50C-407E-A947-70E740481C1C}">
                <a14:useLocalDpi xmlns:a14="http://schemas.microsoft.com/office/drawing/2010/main" val="0"/>
              </a:ext>
            </a:extLst>
          </a:blip>
          <a:srcRect l="1094" r="1094"/>
          <a:stretch>
            <a:fillRect/>
          </a:stretch>
        </p:blipFill>
        <p:spPr/>
      </p:pic>
      <p:sp>
        <p:nvSpPr>
          <p:cNvPr id="3" name="TextBox 2">
            <a:extLst>
              <a:ext uri="{FF2B5EF4-FFF2-40B4-BE49-F238E27FC236}">
                <a16:creationId xmlns="" xmlns:a16="http://schemas.microsoft.com/office/drawing/2014/main" id="{2A0D9905-073C-0A10-81BA-0510EB3EFD42}"/>
              </a:ext>
            </a:extLst>
          </p:cNvPr>
          <p:cNvSpPr txBox="1"/>
          <p:nvPr/>
        </p:nvSpPr>
        <p:spPr>
          <a:xfrm>
            <a:off x="2627619" y="1032795"/>
            <a:ext cx="9183381" cy="1569660"/>
          </a:xfrm>
          <a:prstGeom prst="rect">
            <a:avLst/>
          </a:prstGeom>
          <a:noFill/>
        </p:spPr>
        <p:txBody>
          <a:bodyPr wrap="square" rtlCol="0">
            <a:spAutoFit/>
          </a:bodyPr>
          <a:lstStyle/>
          <a:p>
            <a:r>
              <a:rPr lang="vi-VN" sz="4800" b="1">
                <a:latin typeface="iCiel Baliho Script" pitchFamily="50" charset="-93"/>
              </a:rPr>
              <a:t>Câu 5: </a:t>
            </a:r>
            <a:r>
              <a:rPr lang="vi-VN" sz="4800">
                <a:latin typeface="iCiel Baliho Script" pitchFamily="50" charset="-93"/>
              </a:rPr>
              <a:t>Nhận xét nào khái quát được cách tìm đường về nhà của chim bồ câu?</a:t>
            </a:r>
            <a:endParaRPr lang="en-GB" sz="4800">
              <a:latin typeface="iCiel Baliho Script" pitchFamily="50" charset="-93"/>
            </a:endParaRPr>
          </a:p>
        </p:txBody>
      </p:sp>
      <p:pic>
        <p:nvPicPr>
          <p:cNvPr id="4" name="Picture 3" descr="Icon&#10;&#10;Description automatically generated">
            <a:extLst>
              <a:ext uri="{FF2B5EF4-FFF2-40B4-BE49-F238E27FC236}">
                <a16:creationId xmlns="" xmlns:a16="http://schemas.microsoft.com/office/drawing/2014/main" id="{71974C0B-8420-0054-1904-C36DE5806C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8" name="dapan_dung">
            <a:extLst>
              <a:ext uri="{FF2B5EF4-FFF2-40B4-BE49-F238E27FC236}">
                <a16:creationId xmlns="" xmlns:a16="http://schemas.microsoft.com/office/drawing/2014/main" id="{3C2AACAE-5B3F-991C-3440-CDF0CEAD0DA8}"/>
              </a:ext>
            </a:extLst>
          </p:cNvPr>
          <p:cNvSpPr/>
          <p:nvPr/>
        </p:nvSpPr>
        <p:spPr>
          <a:xfrm>
            <a:off x="2738829" y="5348754"/>
            <a:ext cx="7286761" cy="151268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a">
            <a:extLst>
              <a:ext uri="{FF2B5EF4-FFF2-40B4-BE49-F238E27FC236}">
                <a16:creationId xmlns="" xmlns:a16="http://schemas.microsoft.com/office/drawing/2014/main" id="{68D287C9-320F-FAB8-B740-DAFBF49D4273}"/>
              </a:ext>
            </a:extLst>
          </p:cNvPr>
          <p:cNvSpPr/>
          <p:nvPr/>
        </p:nvSpPr>
        <p:spPr>
          <a:xfrm>
            <a:off x="2186975" y="56999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vong_vang_a">
            <a:extLst>
              <a:ext uri="{FF2B5EF4-FFF2-40B4-BE49-F238E27FC236}">
                <a16:creationId xmlns="" xmlns:a16="http://schemas.microsoft.com/office/drawing/2014/main" id="{976D4BA7-86B5-A94E-0950-57802156ABB8}"/>
              </a:ext>
            </a:extLst>
          </p:cNvPr>
          <p:cNvSpPr/>
          <p:nvPr/>
        </p:nvSpPr>
        <p:spPr>
          <a:xfrm>
            <a:off x="2318698" y="581111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1" name="phanhoi_dung" descr="Icon&#10;&#10;Description automatically generated">
            <a:extLst>
              <a:ext uri="{FF2B5EF4-FFF2-40B4-BE49-F238E27FC236}">
                <a16:creationId xmlns="" xmlns:a16="http://schemas.microsoft.com/office/drawing/2014/main" id="{A723D83C-B4F2-1B6F-A7FA-CEE27A88BE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7947" y="5558814"/>
            <a:ext cx="1194162" cy="1194162"/>
          </a:xfrm>
          <a:prstGeom prst="rect">
            <a:avLst/>
          </a:prstGeom>
        </p:spPr>
      </p:pic>
      <p:sp>
        <p:nvSpPr>
          <p:cNvPr id="12" name="dapan_dung">
            <a:extLst>
              <a:ext uri="{FF2B5EF4-FFF2-40B4-BE49-F238E27FC236}">
                <a16:creationId xmlns="" xmlns:a16="http://schemas.microsoft.com/office/drawing/2014/main" id="{C843A767-20FE-9ED3-E867-9B499B32D7A7}"/>
              </a:ext>
            </a:extLst>
          </p:cNvPr>
          <p:cNvSpPr/>
          <p:nvPr/>
        </p:nvSpPr>
        <p:spPr>
          <a:xfrm>
            <a:off x="2613104" y="3889096"/>
            <a:ext cx="7290390" cy="166971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b="1">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a">
            <a:extLst>
              <a:ext uri="{FF2B5EF4-FFF2-40B4-BE49-F238E27FC236}">
                <a16:creationId xmlns="" xmlns:a16="http://schemas.microsoft.com/office/drawing/2014/main" id="{906CEDCC-AB1F-04BB-7227-FE613BA65996}"/>
              </a:ext>
            </a:extLst>
          </p:cNvPr>
          <p:cNvSpPr/>
          <p:nvPr/>
        </p:nvSpPr>
        <p:spPr>
          <a:xfrm>
            <a:off x="2217688" y="439728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vong_vang_a">
            <a:extLst>
              <a:ext uri="{FF2B5EF4-FFF2-40B4-BE49-F238E27FC236}">
                <a16:creationId xmlns="" xmlns:a16="http://schemas.microsoft.com/office/drawing/2014/main" id="{B943B56F-78F9-F556-92D1-D239B71E50FE}"/>
              </a:ext>
            </a:extLst>
          </p:cNvPr>
          <p:cNvSpPr/>
          <p:nvPr/>
        </p:nvSpPr>
        <p:spPr>
          <a:xfrm>
            <a:off x="2328898" y="450849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5" name="phanhoi_dung">
            <a:extLst>
              <a:ext uri="{FF2B5EF4-FFF2-40B4-BE49-F238E27FC236}">
                <a16:creationId xmlns="" xmlns:a16="http://schemas.microsoft.com/office/drawing/2014/main" id="{A3084FA4-3230-E1C9-A9E4-25A99D2D82B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014704" y="4265802"/>
            <a:ext cx="1194162" cy="1194162"/>
          </a:xfrm>
          <a:prstGeom prst="rect">
            <a:avLst/>
          </a:prstGeom>
        </p:spPr>
      </p:pic>
      <p:sp>
        <p:nvSpPr>
          <p:cNvPr id="16" name="dapan_dung">
            <a:extLst>
              <a:ext uri="{FF2B5EF4-FFF2-40B4-BE49-F238E27FC236}">
                <a16:creationId xmlns="" xmlns:a16="http://schemas.microsoft.com/office/drawing/2014/main" id="{7F2785CB-5CD8-785E-8802-A39A4363ACA5}"/>
              </a:ext>
            </a:extLst>
          </p:cNvPr>
          <p:cNvSpPr/>
          <p:nvPr/>
        </p:nvSpPr>
        <p:spPr>
          <a:xfrm>
            <a:off x="2623990" y="6651379"/>
            <a:ext cx="7349687" cy="158739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a">
            <a:extLst>
              <a:ext uri="{FF2B5EF4-FFF2-40B4-BE49-F238E27FC236}">
                <a16:creationId xmlns="" xmlns:a16="http://schemas.microsoft.com/office/drawing/2014/main" id="{B1F1A808-C91C-49DA-D23D-4BC4112A0D55}"/>
              </a:ext>
            </a:extLst>
          </p:cNvPr>
          <p:cNvSpPr/>
          <p:nvPr/>
        </p:nvSpPr>
        <p:spPr>
          <a:xfrm>
            <a:off x="2228574" y="707724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8" name="vong_vang_a">
            <a:extLst>
              <a:ext uri="{FF2B5EF4-FFF2-40B4-BE49-F238E27FC236}">
                <a16:creationId xmlns="" xmlns:a16="http://schemas.microsoft.com/office/drawing/2014/main" id="{7C564DDF-5E0D-8943-7CF4-6EDEB061340A}"/>
              </a:ext>
            </a:extLst>
          </p:cNvPr>
          <p:cNvSpPr/>
          <p:nvPr/>
        </p:nvSpPr>
        <p:spPr>
          <a:xfrm>
            <a:off x="2339784" y="718845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9" name="phanhoi_dung">
            <a:extLst>
              <a:ext uri="{FF2B5EF4-FFF2-40B4-BE49-F238E27FC236}">
                <a16:creationId xmlns="" xmlns:a16="http://schemas.microsoft.com/office/drawing/2014/main" id="{C455E19F-C4DD-F2CE-78B8-97DAABDF661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973677" y="6945759"/>
            <a:ext cx="1194162" cy="1194162"/>
          </a:xfrm>
          <a:prstGeom prst="rect">
            <a:avLst/>
          </a:prstGeom>
        </p:spPr>
      </p:pic>
      <p:sp>
        <p:nvSpPr>
          <p:cNvPr id="20" name="dapan_dung">
            <a:extLst>
              <a:ext uri="{FF2B5EF4-FFF2-40B4-BE49-F238E27FC236}">
                <a16:creationId xmlns="" xmlns:a16="http://schemas.microsoft.com/office/drawing/2014/main" id="{9DF9484B-510F-4784-29F3-F245F8DAA74D}"/>
              </a:ext>
            </a:extLst>
          </p:cNvPr>
          <p:cNvSpPr/>
          <p:nvPr/>
        </p:nvSpPr>
        <p:spPr>
          <a:xfrm>
            <a:off x="2623990" y="8039100"/>
            <a:ext cx="7390714" cy="158010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a">
            <a:extLst>
              <a:ext uri="{FF2B5EF4-FFF2-40B4-BE49-F238E27FC236}">
                <a16:creationId xmlns="" xmlns:a16="http://schemas.microsoft.com/office/drawing/2014/main" id="{D6ED07FE-9F57-DCBF-988A-2D73F23B49C5}"/>
              </a:ext>
            </a:extLst>
          </p:cNvPr>
          <p:cNvSpPr/>
          <p:nvPr/>
        </p:nvSpPr>
        <p:spPr>
          <a:xfrm>
            <a:off x="2228574" y="837257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2" name="vong_vang_a">
            <a:extLst>
              <a:ext uri="{FF2B5EF4-FFF2-40B4-BE49-F238E27FC236}">
                <a16:creationId xmlns="" xmlns:a16="http://schemas.microsoft.com/office/drawing/2014/main" id="{E665E450-8484-9457-444A-2E993C7733AF}"/>
              </a:ext>
            </a:extLst>
          </p:cNvPr>
          <p:cNvSpPr/>
          <p:nvPr/>
        </p:nvSpPr>
        <p:spPr>
          <a:xfrm>
            <a:off x="2339784" y="848378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3" name="phanhoi_dung">
            <a:extLst>
              <a:ext uri="{FF2B5EF4-FFF2-40B4-BE49-F238E27FC236}">
                <a16:creationId xmlns="" xmlns:a16="http://schemas.microsoft.com/office/drawing/2014/main" id="{8F343D8B-4197-E34F-6789-2922DA0B0D4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025590" y="8243308"/>
            <a:ext cx="1194162" cy="1194162"/>
          </a:xfrm>
          <a:prstGeom prst="rect">
            <a:avLst/>
          </a:prstGeom>
        </p:spPr>
      </p:pic>
      <p:pic>
        <p:nvPicPr>
          <p:cNvPr id="24" name="Picture 23" descr="Icon&#10;&#10;Description automatically generated">
            <a:hlinkClick r:id="rId12" action="ppaction://hlinksldjump">
              <a:snd r:embed="rId13" name="bomb.wav"/>
            </a:hlinkClick>
            <a:extLst>
              <a:ext uri="{FF2B5EF4-FFF2-40B4-BE49-F238E27FC236}">
                <a16:creationId xmlns="" xmlns:a16="http://schemas.microsoft.com/office/drawing/2014/main" id="{067CAEF6-3F90-B83B-C186-DE8CEB2135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 name="nhạc chơi rung chuông vàng">
            <a:hlinkClick r:id="" action="ppaction://media"/>
            <a:extLst>
              <a:ext uri="{FF2B5EF4-FFF2-40B4-BE49-F238E27FC236}">
                <a16:creationId xmlns="" xmlns:a16="http://schemas.microsoft.com/office/drawing/2014/main" id="{C3D6F429-4A92-2F5D-81AF-D9397E68EA4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88192" y="1347102"/>
            <a:ext cx="914400" cy="914400"/>
          </a:xfrm>
          <a:prstGeom prst="rect">
            <a:avLst/>
          </a:prstGeom>
        </p:spPr>
      </p:pic>
      <p:pic>
        <p:nvPicPr>
          <p:cNvPr id="5" name="dem giay 10">
            <a:hlinkClick r:id="" action="ppaction://media"/>
            <a:extLst>
              <a:ext uri="{FF2B5EF4-FFF2-40B4-BE49-F238E27FC236}">
                <a16:creationId xmlns="" xmlns:a16="http://schemas.microsoft.com/office/drawing/2014/main" id="{0A2F81E1-21CB-CEAD-6C03-29D88DB18FE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1910815" y="1142054"/>
            <a:ext cx="2477925" cy="1393833"/>
          </a:xfrm>
          <a:prstGeom prst="rect">
            <a:avLst/>
          </a:prstGeom>
        </p:spPr>
      </p:pic>
      <p:sp>
        <p:nvSpPr>
          <p:cNvPr id="6" name="Rectangle 5"/>
          <p:cNvSpPr/>
          <p:nvPr/>
        </p:nvSpPr>
        <p:spPr>
          <a:xfrm>
            <a:off x="3260078" y="4193729"/>
            <a:ext cx="6341122"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Bồ câu có thể nhớ được các kiến trúc tiêu biểu để tìm được đường về.</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375381" y="5575580"/>
            <a:ext cx="5615700"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Bồ câu có thể dựa vào nhiều cách để tìm được đường về nhà.</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64251" y="6983410"/>
            <a:ext cx="5953372"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Bồ câu chủ yếu xác định phương hướng nhờ vị trí của Mặt Trời.</a:t>
            </a:r>
            <a:endParaRPr lang="en-GB" sz="3200">
              <a:latin typeface="Times New Roman" panose="02020603050405020304" pitchFamily="18" charset="0"/>
              <a:cs typeface="Times New Roman" panose="02020603050405020304" pitchFamily="18" charset="0"/>
            </a:endParaRPr>
          </a:p>
        </p:txBody>
      </p:sp>
      <p:sp>
        <p:nvSpPr>
          <p:cNvPr id="27" name="Rectangle 26"/>
          <p:cNvSpPr/>
          <p:nvPr/>
        </p:nvSpPr>
        <p:spPr>
          <a:xfrm>
            <a:off x="3402465" y="8369139"/>
            <a:ext cx="5733879" cy="1569660"/>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Bồ câu chủ yếu định hướng bằng từ trường Trái Đất để trở về nhà.</a:t>
            </a:r>
            <a:endParaRPr lang="en-GB" sz="3200">
              <a:latin typeface="Times New Roman" panose="02020603050405020304" pitchFamily="18" charset="0"/>
              <a:cs typeface="Times New Roman" panose="02020603050405020304" pitchFamily="18" charset="0"/>
            </a:endParaRPr>
          </a:p>
          <a:p>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68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par>
                                <p:cTn id="7" presetID="1" presetClass="mediacall" presetSubtype="0" fill="hold" nodeType="withEffect">
                                  <p:stCondLst>
                                    <p:cond delay="0"/>
                                  </p:stCondLst>
                                  <p:childTnLst>
                                    <p:cmd type="call" cmd="playFrom(0.0)">
                                      <p:cBhvr>
                                        <p:cTn id="8" dur="1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FFF00"/>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FFFF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FFFF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1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0"/>
                                        </p:tgtEl>
                                        <p:attrNameLst>
                                          <p:attrName>fillcolor</p:attrName>
                                        </p:attrNameLst>
                                      </p:cBhvr>
                                      <p:to>
                                        <a:srgbClr val="FFFF00"/>
                                      </p:to>
                                    </p:animClr>
                                    <p:set>
                                      <p:cBhvr>
                                        <p:cTn id="56" dur="2000" fill="hold"/>
                                        <p:tgtEl>
                                          <p:spTgt spid="20"/>
                                        </p:tgtEl>
                                        <p:attrNameLst>
                                          <p:attrName>fill.type</p:attrName>
                                        </p:attrNameLst>
                                      </p:cBhvr>
                                      <p:to>
                                        <p:strVal val="solid"/>
                                      </p:to>
                                    </p:set>
                                    <p:set>
                                      <p:cBhvr>
                                        <p:cTn id="57" dur="2000" fill="hold"/>
                                        <p:tgtEl>
                                          <p:spTgt spid="20"/>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20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p:tgtEl>
                                          <p:spTgt spid="23"/>
                                        </p:tgtEl>
                                        <p:attrNameLst>
                                          <p:attrName>ppt_y</p:attrName>
                                        </p:attrNameLst>
                                      </p:cBhvr>
                                      <p:tavLst>
                                        <p:tav tm="0">
                                          <p:val>
                                            <p:strVal val="#ppt_y+#ppt_h*1.125000"/>
                                          </p:val>
                                        </p:tav>
                                        <p:tav tm="100000">
                                          <p:val>
                                            <p:strVal val="#ppt_y"/>
                                          </p:val>
                                        </p:tav>
                                      </p:tavLst>
                                    </p:anim>
                                    <p:animEffect transition="in" filter="wipe(up)">
                                      <p:cBhvr>
                                        <p:cTn id="64"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5"/>
                                        </p:tgtEl>
                                      </p:cBhvr>
                                    </p:cmd>
                                  </p:childTnLst>
                                </p:cTn>
                              </p:par>
                            </p:childTnLst>
                          </p:cTn>
                        </p:par>
                      </p:childTnLst>
                    </p:cTn>
                  </p:par>
                </p:childTnLst>
              </p:cTn>
              <p:nextCondLst>
                <p:cond evt="onClick" delay="0">
                  <p:tgtEl>
                    <p:spTgt spid="5"/>
                  </p:tgtEl>
                </p:cond>
              </p:nextCondLst>
            </p:seq>
            <p:audio>
              <p:cMediaNode vol="80000">
                <p:cTn id="70" fill="hold" display="0">
                  <p:stCondLst>
                    <p:cond delay="indefinite"/>
                  </p:stCondLst>
                  <p:endCondLst>
                    <p:cond evt="onStopAudio" delay="0">
                      <p:tgtEl>
                        <p:sldTgt/>
                      </p:tgtEl>
                    </p:cond>
                  </p:endCondLst>
                </p:cTn>
                <p:tgtEl>
                  <p:spTgt spid="2"/>
                </p:tgtEl>
              </p:cMediaNode>
            </p:audio>
            <p:video>
              <p:cMediaNode vol="80000">
                <p:cTn id="71" fill="hold" display="0">
                  <p:stCondLst>
                    <p:cond delay="indefinite"/>
                  </p:stCondLst>
                </p:cTn>
                <p:tgtEl>
                  <p:spTgt spid="5"/>
                </p:tgtEl>
              </p:cMediaNode>
            </p:video>
          </p:childTnLst>
        </p:cTn>
      </p:par>
    </p:tnLst>
    <p:bldLst>
      <p:bldP spid="10" grpId="0" animBg="1"/>
      <p:bldP spid="14"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a:grpSpLocks noChangeAspect="1"/>
          </p:cNvGrpSpPr>
          <p:nvPr/>
        </p:nvGrpSpPr>
        <p:grpSpPr>
          <a:xfrm>
            <a:off x="309596" y="4829296"/>
            <a:ext cx="5183401" cy="5246370"/>
            <a:chOff x="0" y="0"/>
            <a:chExt cx="6272530" cy="6348730"/>
          </a:xfrm>
        </p:grpSpPr>
        <p:sp>
          <p:nvSpPr>
            <p:cNvPr id="5" name="Freeform 5"/>
            <p:cNvSpPr/>
            <p:nvPr/>
          </p:nvSpPr>
          <p:spPr>
            <a:xfrm>
              <a:off x="-13970" y="-35560"/>
              <a:ext cx="6300470" cy="6395720"/>
            </a:xfrm>
            <a:custGeom>
              <a:avLst/>
              <a:gdLst/>
              <a:ahLst/>
              <a:cxnLst/>
              <a:rect l="l" t="t" r="r" b="b"/>
              <a:pathLst>
                <a:path w="6300470" h="6395720">
                  <a:moveTo>
                    <a:pt x="6136640" y="3745230"/>
                  </a:moveTo>
                  <a:cubicBezTo>
                    <a:pt x="6017260" y="3867150"/>
                    <a:pt x="5831840" y="3977640"/>
                    <a:pt x="5584190" y="4072890"/>
                  </a:cubicBezTo>
                  <a:cubicBezTo>
                    <a:pt x="5877560" y="4509770"/>
                    <a:pt x="6050280" y="4935220"/>
                    <a:pt x="6083300" y="5306060"/>
                  </a:cubicBezTo>
                  <a:cubicBezTo>
                    <a:pt x="6113780" y="5651500"/>
                    <a:pt x="6024880" y="5937250"/>
                    <a:pt x="5825490" y="6131560"/>
                  </a:cubicBezTo>
                  <a:cubicBezTo>
                    <a:pt x="5722620" y="6230620"/>
                    <a:pt x="5594350" y="6303010"/>
                    <a:pt x="5444490" y="6343650"/>
                  </a:cubicBezTo>
                  <a:cubicBezTo>
                    <a:pt x="5290820" y="6385560"/>
                    <a:pt x="5116830" y="6395720"/>
                    <a:pt x="4928870" y="6372860"/>
                  </a:cubicBezTo>
                  <a:cubicBezTo>
                    <a:pt x="4525010" y="6323330"/>
                    <a:pt x="4069080" y="6122670"/>
                    <a:pt x="3608070" y="5793740"/>
                  </a:cubicBezTo>
                  <a:cubicBezTo>
                    <a:pt x="3295650" y="6094730"/>
                    <a:pt x="2964180" y="6289040"/>
                    <a:pt x="2650490" y="6357620"/>
                  </a:cubicBezTo>
                  <a:cubicBezTo>
                    <a:pt x="2564130" y="6376670"/>
                    <a:pt x="2480310" y="6385560"/>
                    <a:pt x="2399030" y="6385560"/>
                  </a:cubicBezTo>
                  <a:cubicBezTo>
                    <a:pt x="2203450" y="6385560"/>
                    <a:pt x="2024380" y="6332220"/>
                    <a:pt x="1870710" y="6226810"/>
                  </a:cubicBezTo>
                  <a:cubicBezTo>
                    <a:pt x="1625600" y="6059170"/>
                    <a:pt x="1463040" y="5767070"/>
                    <a:pt x="1412240" y="5405120"/>
                  </a:cubicBezTo>
                  <a:cubicBezTo>
                    <a:pt x="1357630" y="5013960"/>
                    <a:pt x="1432560" y="4556760"/>
                    <a:pt x="1629410" y="4083050"/>
                  </a:cubicBezTo>
                  <a:cubicBezTo>
                    <a:pt x="1452880" y="4154170"/>
                    <a:pt x="1311910" y="4203700"/>
                    <a:pt x="1211580" y="4231640"/>
                  </a:cubicBezTo>
                  <a:cubicBezTo>
                    <a:pt x="1074420" y="4269740"/>
                    <a:pt x="1049020" y="4255770"/>
                    <a:pt x="1042670" y="4241800"/>
                  </a:cubicBezTo>
                  <a:cubicBezTo>
                    <a:pt x="1035050" y="4226560"/>
                    <a:pt x="1042670" y="4193540"/>
                    <a:pt x="1184910" y="4094480"/>
                  </a:cubicBezTo>
                  <a:cubicBezTo>
                    <a:pt x="1287780" y="4022090"/>
                    <a:pt x="1445260" y="3926840"/>
                    <a:pt x="1642110" y="3817620"/>
                  </a:cubicBezTo>
                  <a:cubicBezTo>
                    <a:pt x="1179830" y="3775710"/>
                    <a:pt x="781050" y="3677920"/>
                    <a:pt x="490220" y="3534410"/>
                  </a:cubicBezTo>
                  <a:cubicBezTo>
                    <a:pt x="210820" y="3397250"/>
                    <a:pt x="43180" y="3221990"/>
                    <a:pt x="17780" y="3041650"/>
                  </a:cubicBezTo>
                  <a:cubicBezTo>
                    <a:pt x="0" y="2915920"/>
                    <a:pt x="49530" y="2792730"/>
                    <a:pt x="163830" y="2674620"/>
                  </a:cubicBezTo>
                  <a:cubicBezTo>
                    <a:pt x="283210" y="2552700"/>
                    <a:pt x="468630" y="2442210"/>
                    <a:pt x="716280" y="2346960"/>
                  </a:cubicBezTo>
                  <a:cubicBezTo>
                    <a:pt x="422910" y="1911350"/>
                    <a:pt x="250190" y="1484630"/>
                    <a:pt x="217170" y="1113790"/>
                  </a:cubicBezTo>
                  <a:cubicBezTo>
                    <a:pt x="186690" y="768350"/>
                    <a:pt x="275590" y="482600"/>
                    <a:pt x="474980" y="288290"/>
                  </a:cubicBezTo>
                  <a:cubicBezTo>
                    <a:pt x="577850" y="189230"/>
                    <a:pt x="706120" y="116840"/>
                    <a:pt x="855980" y="76200"/>
                  </a:cubicBezTo>
                  <a:cubicBezTo>
                    <a:pt x="1009650" y="34290"/>
                    <a:pt x="1182370" y="24130"/>
                    <a:pt x="1371600" y="48260"/>
                  </a:cubicBezTo>
                  <a:cubicBezTo>
                    <a:pt x="1775460" y="97790"/>
                    <a:pt x="2231390" y="298450"/>
                    <a:pt x="2692400" y="627380"/>
                  </a:cubicBezTo>
                  <a:cubicBezTo>
                    <a:pt x="3004820" y="326390"/>
                    <a:pt x="3336290" y="132080"/>
                    <a:pt x="3649980" y="63500"/>
                  </a:cubicBezTo>
                  <a:cubicBezTo>
                    <a:pt x="3942080" y="0"/>
                    <a:pt x="4211320" y="45720"/>
                    <a:pt x="4429760" y="194310"/>
                  </a:cubicBezTo>
                  <a:cubicBezTo>
                    <a:pt x="4674870" y="361950"/>
                    <a:pt x="4837430" y="654050"/>
                    <a:pt x="4888230" y="1016000"/>
                  </a:cubicBezTo>
                  <a:cubicBezTo>
                    <a:pt x="4942840" y="1407160"/>
                    <a:pt x="4867910" y="1864360"/>
                    <a:pt x="4671060" y="2338070"/>
                  </a:cubicBezTo>
                  <a:cubicBezTo>
                    <a:pt x="4847590" y="2266950"/>
                    <a:pt x="4988560" y="2217420"/>
                    <a:pt x="5088890" y="2189480"/>
                  </a:cubicBezTo>
                  <a:cubicBezTo>
                    <a:pt x="5226050" y="2151380"/>
                    <a:pt x="5251450" y="2165350"/>
                    <a:pt x="5257800" y="2179320"/>
                  </a:cubicBezTo>
                  <a:cubicBezTo>
                    <a:pt x="5265420" y="2194560"/>
                    <a:pt x="5257800" y="2227580"/>
                    <a:pt x="5115559" y="2326640"/>
                  </a:cubicBezTo>
                  <a:cubicBezTo>
                    <a:pt x="5012689" y="2399030"/>
                    <a:pt x="4855209" y="2494280"/>
                    <a:pt x="4658359" y="2603500"/>
                  </a:cubicBezTo>
                  <a:cubicBezTo>
                    <a:pt x="5120639" y="2645410"/>
                    <a:pt x="5519419" y="2743200"/>
                    <a:pt x="5810250" y="2886710"/>
                  </a:cubicBezTo>
                  <a:cubicBezTo>
                    <a:pt x="6089650" y="3023870"/>
                    <a:pt x="6257290" y="3199130"/>
                    <a:pt x="6282690" y="3379470"/>
                  </a:cubicBezTo>
                  <a:cubicBezTo>
                    <a:pt x="6300470" y="3505200"/>
                    <a:pt x="6250940" y="3628390"/>
                    <a:pt x="6136640" y="3745230"/>
                  </a:cubicBezTo>
                  <a:close/>
                </a:path>
              </a:pathLst>
            </a:custGeom>
            <a:solidFill>
              <a:srgbClr val="FFFAF2"/>
            </a:solidFill>
          </p:spPr>
        </p:sp>
        <p:sp>
          <p:nvSpPr>
            <p:cNvPr id="6" name="Freeform 6"/>
            <p:cNvSpPr/>
            <p:nvPr/>
          </p:nvSpPr>
          <p:spPr>
            <a:xfrm>
              <a:off x="2540" y="19050"/>
              <a:ext cx="6266181" cy="6310630"/>
            </a:xfrm>
            <a:custGeom>
              <a:avLst/>
              <a:gdLst/>
              <a:ahLst/>
              <a:cxnLst/>
              <a:rect l="l" t="t" r="r" b="b"/>
              <a:pathLst>
                <a:path w="6266181" h="6310630">
                  <a:moveTo>
                    <a:pt x="2385060" y="6310630"/>
                  </a:moveTo>
                  <a:cubicBezTo>
                    <a:pt x="2065020" y="6310630"/>
                    <a:pt x="1791970" y="6163310"/>
                    <a:pt x="1614170" y="5895340"/>
                  </a:cubicBezTo>
                  <a:cubicBezTo>
                    <a:pt x="1475740" y="5687060"/>
                    <a:pt x="1402080" y="5415280"/>
                    <a:pt x="1399540" y="5107940"/>
                  </a:cubicBezTo>
                  <a:cubicBezTo>
                    <a:pt x="1397000" y="4770120"/>
                    <a:pt x="1477010" y="4404360"/>
                    <a:pt x="1638300" y="4020820"/>
                  </a:cubicBezTo>
                  <a:lnTo>
                    <a:pt x="1649730" y="3992880"/>
                  </a:lnTo>
                  <a:lnTo>
                    <a:pt x="1621790" y="4004309"/>
                  </a:lnTo>
                  <a:cubicBezTo>
                    <a:pt x="1337310" y="4118609"/>
                    <a:pt x="1140460" y="4182109"/>
                    <a:pt x="1066800" y="4182109"/>
                  </a:cubicBezTo>
                  <a:cubicBezTo>
                    <a:pt x="1049020" y="4182109"/>
                    <a:pt x="1045210" y="4178300"/>
                    <a:pt x="1045210" y="4178300"/>
                  </a:cubicBezTo>
                  <a:cubicBezTo>
                    <a:pt x="1040130" y="4156709"/>
                    <a:pt x="1160780" y="4042409"/>
                    <a:pt x="1654810" y="3769359"/>
                  </a:cubicBezTo>
                  <a:lnTo>
                    <a:pt x="1691640" y="3749039"/>
                  </a:lnTo>
                  <a:lnTo>
                    <a:pt x="1649730" y="3745230"/>
                  </a:lnTo>
                  <a:cubicBezTo>
                    <a:pt x="584200" y="3653790"/>
                    <a:pt x="63500" y="3296920"/>
                    <a:pt x="20320" y="2983230"/>
                  </a:cubicBezTo>
                  <a:cubicBezTo>
                    <a:pt x="0" y="2837180"/>
                    <a:pt x="62230" y="2555240"/>
                    <a:pt x="713740" y="2307590"/>
                  </a:cubicBezTo>
                  <a:lnTo>
                    <a:pt x="728980" y="2302510"/>
                  </a:lnTo>
                  <a:lnTo>
                    <a:pt x="720090" y="2289810"/>
                  </a:lnTo>
                  <a:cubicBezTo>
                    <a:pt x="466090" y="1913890"/>
                    <a:pt x="306070" y="1555750"/>
                    <a:pt x="242570" y="1224280"/>
                  </a:cubicBezTo>
                  <a:cubicBezTo>
                    <a:pt x="185420" y="923290"/>
                    <a:pt x="213360" y="652780"/>
                    <a:pt x="323850" y="444500"/>
                  </a:cubicBezTo>
                  <a:cubicBezTo>
                    <a:pt x="476250" y="157480"/>
                    <a:pt x="773430" y="0"/>
                    <a:pt x="1160780" y="0"/>
                  </a:cubicBezTo>
                  <a:cubicBezTo>
                    <a:pt x="1607820" y="0"/>
                    <a:pt x="2128520" y="204470"/>
                    <a:pt x="2668270" y="591820"/>
                  </a:cubicBezTo>
                  <a:lnTo>
                    <a:pt x="2677160" y="598170"/>
                  </a:lnTo>
                  <a:lnTo>
                    <a:pt x="2684780" y="590550"/>
                  </a:lnTo>
                  <a:cubicBezTo>
                    <a:pt x="3084830" y="204470"/>
                    <a:pt x="3500120" y="0"/>
                    <a:pt x="3882390" y="0"/>
                  </a:cubicBezTo>
                  <a:cubicBezTo>
                    <a:pt x="4202430" y="0"/>
                    <a:pt x="4475480" y="147320"/>
                    <a:pt x="4653280" y="415290"/>
                  </a:cubicBezTo>
                  <a:cubicBezTo>
                    <a:pt x="4791710" y="623570"/>
                    <a:pt x="4865370" y="895350"/>
                    <a:pt x="4867910" y="1202690"/>
                  </a:cubicBezTo>
                  <a:cubicBezTo>
                    <a:pt x="4870450" y="1540510"/>
                    <a:pt x="4790440" y="1906270"/>
                    <a:pt x="4629150" y="2289810"/>
                  </a:cubicBezTo>
                  <a:lnTo>
                    <a:pt x="4617720" y="2317750"/>
                  </a:lnTo>
                  <a:lnTo>
                    <a:pt x="4645660" y="2306320"/>
                  </a:lnTo>
                  <a:cubicBezTo>
                    <a:pt x="4930140" y="2192020"/>
                    <a:pt x="5126990" y="2128520"/>
                    <a:pt x="5200651" y="2128520"/>
                  </a:cubicBezTo>
                  <a:cubicBezTo>
                    <a:pt x="5218430" y="2128520"/>
                    <a:pt x="5222241" y="2132330"/>
                    <a:pt x="5222241" y="2132330"/>
                  </a:cubicBezTo>
                  <a:cubicBezTo>
                    <a:pt x="5227321" y="2153920"/>
                    <a:pt x="5106671" y="2268220"/>
                    <a:pt x="4612641" y="2541270"/>
                  </a:cubicBezTo>
                  <a:lnTo>
                    <a:pt x="4575811" y="2561590"/>
                  </a:lnTo>
                  <a:lnTo>
                    <a:pt x="4617721" y="2565400"/>
                  </a:lnTo>
                  <a:cubicBezTo>
                    <a:pt x="5681980" y="2656840"/>
                    <a:pt x="6202680" y="3013710"/>
                    <a:pt x="6245861" y="3327400"/>
                  </a:cubicBezTo>
                  <a:cubicBezTo>
                    <a:pt x="6266181" y="3473450"/>
                    <a:pt x="6203951" y="3755390"/>
                    <a:pt x="5552441" y="4003040"/>
                  </a:cubicBezTo>
                  <a:lnTo>
                    <a:pt x="5537201" y="4008120"/>
                  </a:lnTo>
                  <a:lnTo>
                    <a:pt x="5546091" y="4020820"/>
                  </a:lnTo>
                  <a:cubicBezTo>
                    <a:pt x="5798821" y="4395470"/>
                    <a:pt x="5960111" y="4753610"/>
                    <a:pt x="6022341" y="5085080"/>
                  </a:cubicBezTo>
                  <a:cubicBezTo>
                    <a:pt x="6079491" y="5386070"/>
                    <a:pt x="6051551" y="5656580"/>
                    <a:pt x="5941061" y="5864860"/>
                  </a:cubicBezTo>
                  <a:cubicBezTo>
                    <a:pt x="5788661" y="6151880"/>
                    <a:pt x="5491481" y="6309360"/>
                    <a:pt x="5104131" y="6309360"/>
                  </a:cubicBezTo>
                  <a:cubicBezTo>
                    <a:pt x="4657091" y="6309360"/>
                    <a:pt x="4136391" y="6104890"/>
                    <a:pt x="3596641" y="5717540"/>
                  </a:cubicBezTo>
                  <a:lnTo>
                    <a:pt x="3587751" y="5711190"/>
                  </a:lnTo>
                  <a:lnTo>
                    <a:pt x="3580131" y="5718810"/>
                  </a:lnTo>
                  <a:cubicBezTo>
                    <a:pt x="3182620" y="6106160"/>
                    <a:pt x="2768600" y="6310630"/>
                    <a:pt x="2385060" y="6310630"/>
                  </a:cubicBezTo>
                  <a:close/>
                </a:path>
              </a:pathLst>
            </a:custGeom>
            <a:blipFill>
              <a:blip r:embed="rId6"/>
              <a:stretch>
                <a:fillRect l="-25948" t="-28239" r="-68843"/>
              </a:stretch>
            </a:blipFill>
          </p:spPr>
        </p:sp>
      </p:grpSp>
      <p:sp>
        <p:nvSpPr>
          <p:cNvPr id="9" name="TextBox 9"/>
          <p:cNvSpPr txBox="1"/>
          <p:nvPr/>
        </p:nvSpPr>
        <p:spPr>
          <a:xfrm>
            <a:off x="5799729" y="2772699"/>
            <a:ext cx="8656080" cy="4616648"/>
          </a:xfrm>
          <a:prstGeom prst="rect">
            <a:avLst/>
          </a:prstGeom>
        </p:spPr>
        <p:txBody>
          <a:bodyPr lIns="0" tIns="0" rIns="0" bIns="0" rtlCol="0" anchor="t">
            <a:spAutoFit/>
          </a:bodyPr>
          <a:lstStyle/>
          <a:p>
            <a:pPr algn="just"/>
            <a:r>
              <a:rPr lang="vi-VN" sz="6000">
                <a:latin typeface="iCiel Baliho Script" pitchFamily="50" charset="-93"/>
              </a:rPr>
              <a:t>Học sinh tự thực hành ở nhà nhiệm vụ học tập theo yêu cầu SGK về  bài bản </a:t>
            </a:r>
            <a:r>
              <a:rPr lang="vi-VN" sz="6000" i="1">
                <a:latin typeface="iCiel Baliho Script" pitchFamily="50" charset="-93"/>
              </a:rPr>
              <a:t>“Vì sao chim bồ câu không bị lạc đường”</a:t>
            </a:r>
            <a:r>
              <a:rPr lang="vi-VN" sz="6000" b="1">
                <a:latin typeface="iCiel Baliho Script" pitchFamily="50" charset="-93"/>
              </a:rPr>
              <a:t> </a:t>
            </a:r>
            <a:r>
              <a:rPr lang="vi-VN" sz="6000">
                <a:latin typeface="iCiel Baliho Script" pitchFamily="50" charset="-93"/>
              </a:rPr>
              <a:t>(Hoàng Tân, Trần Thúy Hoa)</a:t>
            </a:r>
            <a:endParaRPr lang="en-GB" sz="6000">
              <a:latin typeface="iCiel Baliho Script" pitchFamily="50" charset="-93"/>
            </a:endParaRPr>
          </a:p>
        </p:txBody>
      </p:sp>
      <p:sp>
        <p:nvSpPr>
          <p:cNvPr id="10" name="Freeform 10"/>
          <p:cNvSpPr/>
          <p:nvPr/>
        </p:nvSpPr>
        <p:spPr>
          <a:xfrm>
            <a:off x="15197782" y="8026734"/>
            <a:ext cx="1865919" cy="1646673"/>
          </a:xfrm>
          <a:custGeom>
            <a:avLst/>
            <a:gdLst/>
            <a:ahLst/>
            <a:cxnLst/>
            <a:rect l="l" t="t" r="r" b="b"/>
            <a:pathLst>
              <a:path w="1865919" h="1646673">
                <a:moveTo>
                  <a:pt x="0" y="0"/>
                </a:moveTo>
                <a:lnTo>
                  <a:pt x="1865919" y="0"/>
                </a:lnTo>
                <a:lnTo>
                  <a:pt x="1865919" y="1646673"/>
                </a:lnTo>
                <a:lnTo>
                  <a:pt x="0" y="16466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5400000">
            <a:off x="15265234" y="3619766"/>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4678861">
            <a:off x="14128070" y="6788666"/>
            <a:ext cx="1058633" cy="879628"/>
          </a:xfrm>
          <a:custGeom>
            <a:avLst/>
            <a:gdLst/>
            <a:ahLst/>
            <a:cxnLst/>
            <a:rect l="l" t="t" r="r" b="b"/>
            <a:pathLst>
              <a:path w="1058633" h="879628">
                <a:moveTo>
                  <a:pt x="0" y="0"/>
                </a:moveTo>
                <a:lnTo>
                  <a:pt x="1058633" y="0"/>
                </a:lnTo>
                <a:lnTo>
                  <a:pt x="1058633" y="879628"/>
                </a:lnTo>
                <a:lnTo>
                  <a:pt x="0" y="8796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8557878" y="7624859"/>
            <a:ext cx="1685119" cy="925283"/>
          </a:xfrm>
          <a:custGeom>
            <a:avLst/>
            <a:gdLst/>
            <a:ahLst/>
            <a:cxnLst/>
            <a:rect l="l" t="t" r="r" b="b"/>
            <a:pathLst>
              <a:path w="1685119" h="925283">
                <a:moveTo>
                  <a:pt x="0" y="0"/>
                </a:moveTo>
                <a:lnTo>
                  <a:pt x="1685119" y="0"/>
                </a:lnTo>
                <a:lnTo>
                  <a:pt x="1685119" y="925284"/>
                </a:lnTo>
                <a:lnTo>
                  <a:pt x="0" y="92528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981402">
            <a:off x="3538405" y="2210983"/>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522393">
            <a:off x="740664" y="714673"/>
            <a:ext cx="879808" cy="843016"/>
          </a:xfrm>
          <a:custGeom>
            <a:avLst/>
            <a:gdLst/>
            <a:ahLst/>
            <a:cxnLst/>
            <a:rect l="l" t="t" r="r" b="b"/>
            <a:pathLst>
              <a:path w="879808" h="843016">
                <a:moveTo>
                  <a:pt x="0" y="0"/>
                </a:moveTo>
                <a:lnTo>
                  <a:pt x="879807" y="0"/>
                </a:lnTo>
                <a:lnTo>
                  <a:pt x="879807" y="843016"/>
                </a:lnTo>
                <a:lnTo>
                  <a:pt x="0" y="8430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190501"/>
            <a:ext cx="14929585" cy="9144918"/>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419101"/>
            <a:ext cx="14272134" cy="8731718"/>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983337" y="780342"/>
            <a:ext cx="10798510" cy="1661993"/>
          </a:xfrm>
          <a:prstGeom prst="rect">
            <a:avLst/>
          </a:prstGeom>
        </p:spPr>
        <p:txBody>
          <a:bodyPr wrap="square" lIns="0" tIns="0" rIns="0" bIns="0" rtlCol="0" anchor="t">
            <a:spAutoFit/>
          </a:bodyPr>
          <a:lstStyle/>
          <a:p>
            <a:pPr fontAlgn="base"/>
            <a:r>
              <a:rPr lang="vi-VN" sz="5400" b="1">
                <a:solidFill>
                  <a:schemeClr val="accent6">
                    <a:lumMod val="75000"/>
                  </a:schemeClr>
                </a:solidFill>
                <a:latin typeface="iCiel Baliho Script" pitchFamily="50" charset="-93"/>
              </a:rPr>
              <a:t>Câu 6: </a:t>
            </a:r>
            <a:r>
              <a:rPr lang="vi-VN" sz="5400">
                <a:solidFill>
                  <a:schemeClr val="accent6">
                    <a:lumMod val="75000"/>
                  </a:schemeClr>
                </a:solidFill>
                <a:latin typeface="iCiel Baliho Script" pitchFamily="50" charset="-93"/>
              </a:rPr>
              <a:t>Vì sao văn bản trên được coi là văn bản giải thích một hiện tượng tự nhiên?</a:t>
            </a:r>
            <a:endParaRPr lang="en-GB" sz="5400">
              <a:solidFill>
                <a:schemeClr val="accent6">
                  <a:lumMod val="75000"/>
                </a:schemeClr>
              </a:solidFill>
              <a:latin typeface="iCiel Baliho Script" pitchFamily="50" charset="-93"/>
            </a:endParaRPr>
          </a:p>
        </p:txBody>
      </p:sp>
      <p:sp>
        <p:nvSpPr>
          <p:cNvPr id="5" name="TextBox 5"/>
          <p:cNvSpPr txBox="1"/>
          <p:nvPr/>
        </p:nvSpPr>
        <p:spPr>
          <a:xfrm>
            <a:off x="4690714" y="2940019"/>
            <a:ext cx="8866086" cy="577081"/>
          </a:xfrm>
          <a:prstGeom prst="rect">
            <a:avLst/>
          </a:prstGeom>
        </p:spPr>
        <p:txBody>
          <a:bodyPr lIns="0" tIns="0" rIns="0" bIns="0" rtlCol="0" anchor="t">
            <a:spAutoFit/>
          </a:bodyPr>
          <a:lstStyle/>
          <a:p>
            <a:pPr algn="ctr">
              <a:lnSpc>
                <a:spcPts val="3600"/>
              </a:lnSpc>
            </a:pPr>
            <a:r>
              <a:rPr lang="vi-VN" sz="6000" b="1">
                <a:solidFill>
                  <a:schemeClr val="accent6">
                    <a:lumMod val="75000"/>
                  </a:schemeClr>
                </a:solidFill>
                <a:latin typeface="iCiel Baliho Script" pitchFamily="50" charset="-93"/>
              </a:rPr>
              <a:t>Trả lời</a:t>
            </a:r>
            <a:endParaRPr lang="en-US" sz="5400">
              <a:solidFill>
                <a:schemeClr val="accent6">
                  <a:lumMod val="75000"/>
                </a:schemeClr>
              </a:solidFill>
              <a:latin typeface="iCiel Baliho Script" pitchFamily="50" charset="-93"/>
            </a:endParaRPr>
          </a:p>
        </p:txBody>
      </p:sp>
      <p:sp>
        <p:nvSpPr>
          <p:cNvPr id="6" name="TextBox 6"/>
          <p:cNvSpPr txBox="1"/>
          <p:nvPr/>
        </p:nvSpPr>
        <p:spPr>
          <a:xfrm>
            <a:off x="4398175" y="3613087"/>
            <a:ext cx="10439400" cy="2954655"/>
          </a:xfrm>
          <a:prstGeom prst="rect">
            <a:avLst/>
          </a:prstGeom>
        </p:spPr>
        <p:txBody>
          <a:bodyPr wrap="square" lIns="0" tIns="0" rIns="0" bIns="0" rtlCol="0" anchor="t">
            <a:spAutoFit/>
          </a:bodyPr>
          <a:lstStyle/>
          <a:p>
            <a:pPr algn="just"/>
            <a:r>
              <a:rPr lang="vi-VN" sz="4800">
                <a:latin typeface="iCiel Bambola" panose="02000000000000000000" pitchFamily="50" charset="-93"/>
              </a:rPr>
              <a:t>Văn bản được coi là văn bản giải thích một hiện tượng tự nhiên vì văn bản trả lời được câu hỏi "Vì sao chim bồ câu không bị lạc đường?" bằng những thông tin có cơ sở khoa học.</a:t>
            </a:r>
            <a:endParaRPr lang="en-GB" sz="4800">
              <a:latin typeface="iCiel Bambola" panose="02000000000000000000" pitchFamily="50" charset="-93"/>
            </a:endParaRPr>
          </a:p>
        </p:txBody>
      </p:sp>
      <p:grpSp>
        <p:nvGrpSpPr>
          <p:cNvPr id="7" name="Group 7"/>
          <p:cNvGrpSpPr>
            <a:grpSpLocks noChangeAspect="1"/>
          </p:cNvGrpSpPr>
          <p:nvPr/>
        </p:nvGrpSpPr>
        <p:grpSpPr>
          <a:xfrm>
            <a:off x="3457681" y="6738113"/>
            <a:ext cx="3448575" cy="3368756"/>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133" r="-23133"/>
              </a:stretch>
            </a:blipFill>
          </p:spPr>
        </p:sp>
      </p:grpSp>
      <p:grpSp>
        <p:nvGrpSpPr>
          <p:cNvPr id="9" name="Group 9"/>
          <p:cNvGrpSpPr>
            <a:grpSpLocks noChangeAspect="1"/>
          </p:cNvGrpSpPr>
          <p:nvPr/>
        </p:nvGrpSpPr>
        <p:grpSpPr>
          <a:xfrm>
            <a:off x="7420834" y="6738113"/>
            <a:ext cx="3448575" cy="3368756"/>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3133" r="-23133"/>
              </a:stretch>
            </a:blipFill>
          </p:spPr>
        </p:sp>
      </p:grpSp>
      <p:grpSp>
        <p:nvGrpSpPr>
          <p:cNvPr id="11" name="Group 11"/>
          <p:cNvGrpSpPr>
            <a:grpSpLocks noChangeAspect="1"/>
          </p:cNvGrpSpPr>
          <p:nvPr/>
        </p:nvGrpSpPr>
        <p:grpSpPr>
          <a:xfrm>
            <a:off x="11381743" y="6738113"/>
            <a:ext cx="3448575" cy="3368756"/>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t="-116235" r="-58336" b="-26721"/>
              </a:stretch>
            </a:blipFill>
          </p:spPr>
        </p:sp>
      </p:grpSp>
      <p:sp>
        <p:nvSpPr>
          <p:cNvPr id="13" name="Freeform 13"/>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522393">
            <a:off x="3505802" y="2109785"/>
            <a:ext cx="720796" cy="690654"/>
          </a:xfrm>
          <a:custGeom>
            <a:avLst/>
            <a:gdLst/>
            <a:ahLst/>
            <a:cxnLst/>
            <a:rect l="l" t="t" r="r" b="b"/>
            <a:pathLst>
              <a:path w="720796" h="690654">
                <a:moveTo>
                  <a:pt x="0" y="0"/>
                </a:moveTo>
                <a:lnTo>
                  <a:pt x="720796" y="0"/>
                </a:lnTo>
                <a:lnTo>
                  <a:pt x="720796" y="690654"/>
                </a:lnTo>
                <a:lnTo>
                  <a:pt x="0" y="6906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5400000">
            <a:off x="-863928" y="7025617"/>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7640091">
            <a:off x="16466008" y="1400055"/>
            <a:ext cx="1586585" cy="1318308"/>
          </a:xfrm>
          <a:custGeom>
            <a:avLst/>
            <a:gdLst/>
            <a:ahLst/>
            <a:cxnLst/>
            <a:rect l="l" t="t" r="r" b="b"/>
            <a:pathLst>
              <a:path w="1586585" h="1318308">
                <a:moveTo>
                  <a:pt x="0" y="0"/>
                </a:moveTo>
                <a:lnTo>
                  <a:pt x="1586584" y="0"/>
                </a:lnTo>
                <a:lnTo>
                  <a:pt x="1586584" y="1318308"/>
                </a:lnTo>
                <a:lnTo>
                  <a:pt x="0" y="131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492996" y="746636"/>
            <a:ext cx="2083408" cy="1143980"/>
          </a:xfrm>
          <a:custGeom>
            <a:avLst/>
            <a:gdLst/>
            <a:ahLst/>
            <a:cxnLst/>
            <a:rect l="l" t="t" r="r" b="b"/>
            <a:pathLst>
              <a:path w="2083408" h="1143980">
                <a:moveTo>
                  <a:pt x="0" y="0"/>
                </a:moveTo>
                <a:lnTo>
                  <a:pt x="2083408" y="0"/>
                </a:lnTo>
                <a:lnTo>
                  <a:pt x="2083408" y="1143980"/>
                </a:lnTo>
                <a:lnTo>
                  <a:pt x="0" y="114398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rot="1981402">
            <a:off x="16884289" y="8883289"/>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67457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217945" y="1539150"/>
            <a:ext cx="9930097" cy="1846659"/>
          </a:xfrm>
          <a:prstGeom prst="rect">
            <a:avLst/>
          </a:prstGeom>
        </p:spPr>
        <p:txBody>
          <a:bodyPr wrap="square" lIns="0" tIns="0" rIns="0" bIns="0" rtlCol="0" anchor="t">
            <a:spAutoFit/>
          </a:bodyPr>
          <a:lstStyle/>
          <a:p>
            <a:r>
              <a:rPr lang="vi-VN" sz="6000" b="1">
                <a:solidFill>
                  <a:schemeClr val="accent6">
                    <a:lumMod val="75000"/>
                  </a:schemeClr>
                </a:solidFill>
                <a:latin typeface="iCiel Baliho Script" pitchFamily="50" charset="-93"/>
              </a:rPr>
              <a:t>Câu 7: </a:t>
            </a:r>
            <a:r>
              <a:rPr lang="vi-VN" sz="6000">
                <a:solidFill>
                  <a:schemeClr val="accent6">
                    <a:lumMod val="75000"/>
                  </a:schemeClr>
                </a:solidFill>
                <a:latin typeface="iCiel Baliho Script" pitchFamily="50" charset="-93"/>
              </a:rPr>
              <a:t>Hiện tượng mà văn bản nói tới có gì đặc sắc cần giải thích?</a:t>
            </a:r>
            <a:endParaRPr lang="en-GB" sz="6000">
              <a:solidFill>
                <a:schemeClr val="accent6">
                  <a:lumMod val="75000"/>
                </a:schemeClr>
              </a:solidFill>
              <a:latin typeface="iCiel Baliho Script" pitchFamily="50" charset="-93"/>
            </a:endParaRPr>
          </a:p>
        </p:txBody>
      </p:sp>
      <p:sp>
        <p:nvSpPr>
          <p:cNvPr id="5" name="Freeform 5"/>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996376">
            <a:off x="2563949" y="4726809"/>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7" name="Group 7"/>
          <p:cNvGrpSpPr>
            <a:grpSpLocks noChangeAspect="1"/>
          </p:cNvGrpSpPr>
          <p:nvPr/>
        </p:nvGrpSpPr>
        <p:grpSpPr>
          <a:xfrm>
            <a:off x="13577043" y="5010728"/>
            <a:ext cx="4710957" cy="5276272"/>
            <a:chOff x="0" y="0"/>
            <a:chExt cx="6350000" cy="7112000"/>
          </a:xfrm>
        </p:grpSpPr>
        <p:sp>
          <p:nvSpPr>
            <p:cNvPr id="8" name="Freeform 8"/>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grpSp>
      <p:grpSp>
        <p:nvGrpSpPr>
          <p:cNvPr id="9" name="Group 9"/>
          <p:cNvGrpSpPr>
            <a:grpSpLocks noChangeAspect="1"/>
          </p:cNvGrpSpPr>
          <p:nvPr/>
        </p:nvGrpSpPr>
        <p:grpSpPr>
          <a:xfrm>
            <a:off x="13711407" y="5161216"/>
            <a:ext cx="4442228" cy="4975296"/>
            <a:chOff x="0" y="0"/>
            <a:chExt cx="6350000" cy="7112000"/>
          </a:xfrm>
        </p:grpSpPr>
        <p:sp>
          <p:nvSpPr>
            <p:cNvPr id="10" name="Freeform 10"/>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blipFill>
              <a:blip r:embed="rId10"/>
              <a:stretch>
                <a:fillRect l="-54334" t="-2941" r="-59552" b="-24292"/>
              </a:stretch>
            </a:blipFill>
          </p:spPr>
        </p:sp>
      </p:grpSp>
      <p:sp>
        <p:nvSpPr>
          <p:cNvPr id="11" name="Freeform 11"/>
          <p:cNvSpPr/>
          <p:nvPr/>
        </p:nvSpPr>
        <p:spPr>
          <a:xfrm rot="-1888174">
            <a:off x="668948" y="8787554"/>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7230522" y="8175951"/>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15">
              <a:extLst>
                <a:ext uri="{96DAC541-7B7A-43D3-8B79-37D633B846F1}">
                  <asvg:svgBlip xmlns:asvg="http://schemas.microsoft.com/office/drawing/2016/SVG/main" xmlns="" r:embed="rId16"/>
                </a:ext>
              </a:extLst>
            </a:blip>
            <a:stretch>
              <a:fillRect l="-3280" t="-21119" r="-38153" b="-9171"/>
            </a:stretch>
          </a:blipFill>
        </p:spPr>
      </p:sp>
      <p:sp>
        <p:nvSpPr>
          <p:cNvPr id="14" name="Freeform 14"/>
          <p:cNvSpPr/>
          <p:nvPr/>
        </p:nvSpPr>
        <p:spPr>
          <a:xfrm>
            <a:off x="804677" y="730468"/>
            <a:ext cx="2203859" cy="1944906"/>
          </a:xfrm>
          <a:custGeom>
            <a:avLst/>
            <a:gdLst/>
            <a:ahLst/>
            <a:cxnLst/>
            <a:rect l="l" t="t" r="r" b="b"/>
            <a:pathLst>
              <a:path w="2203859" h="1944906">
                <a:moveTo>
                  <a:pt x="0" y="0"/>
                </a:moveTo>
                <a:lnTo>
                  <a:pt x="2203859" y="0"/>
                </a:lnTo>
                <a:lnTo>
                  <a:pt x="2203859" y="1944905"/>
                </a:lnTo>
                <a:lnTo>
                  <a:pt x="0" y="194490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TextBox 15"/>
          <p:cNvSpPr txBox="1"/>
          <p:nvPr/>
        </p:nvSpPr>
        <p:spPr>
          <a:xfrm>
            <a:off x="4710957" y="4191121"/>
            <a:ext cx="8866086" cy="600164"/>
          </a:xfrm>
          <a:prstGeom prst="rect">
            <a:avLst/>
          </a:prstGeom>
        </p:spPr>
        <p:txBody>
          <a:bodyPr lIns="0" tIns="0" rIns="0" bIns="0" rtlCol="0" anchor="t">
            <a:spAutoFit/>
          </a:bodyPr>
          <a:lstStyle/>
          <a:p>
            <a:pPr algn="ctr">
              <a:lnSpc>
                <a:spcPts val="3600"/>
              </a:lnSpc>
            </a:pPr>
            <a:r>
              <a:rPr lang="vi-VN" sz="6600" b="1">
                <a:solidFill>
                  <a:schemeClr val="accent6">
                    <a:lumMod val="75000"/>
                  </a:schemeClr>
                </a:solidFill>
                <a:latin typeface="iCiel Baliho Script" pitchFamily="50" charset="-93"/>
              </a:rPr>
              <a:t>Trả lời</a:t>
            </a:r>
            <a:endParaRPr lang="en-US" sz="6000">
              <a:solidFill>
                <a:schemeClr val="accent6">
                  <a:lumMod val="75000"/>
                </a:schemeClr>
              </a:solidFill>
              <a:latin typeface="iCiel Baliho Script" pitchFamily="50" charset="-93"/>
            </a:endParaRPr>
          </a:p>
        </p:txBody>
      </p:sp>
      <p:sp>
        <p:nvSpPr>
          <p:cNvPr id="16" name="TextBox 16"/>
          <p:cNvSpPr txBox="1"/>
          <p:nvPr/>
        </p:nvSpPr>
        <p:spPr>
          <a:xfrm>
            <a:off x="4669256" y="5235314"/>
            <a:ext cx="8949488" cy="2708434"/>
          </a:xfrm>
          <a:prstGeom prst="rect">
            <a:avLst/>
          </a:prstGeom>
        </p:spPr>
        <p:txBody>
          <a:bodyPr lIns="0" tIns="0" rIns="0" bIns="0" rtlCol="0" anchor="t">
            <a:spAutoFit/>
          </a:bodyPr>
          <a:lstStyle/>
          <a:p>
            <a:pPr algn="just" fontAlgn="base"/>
            <a:r>
              <a:rPr lang="vi-VN" sz="4400">
                <a:latin typeface="iCiel Bambola" panose="02000000000000000000" pitchFamily="50" charset="-93"/>
              </a:rPr>
              <a:t>Hiện tượng mà văn bản nói tới là đặc điểm của một loài động vật mà cụ thể là chim bồ câu. Đây là một loài chim vô cùng thông minh và có trí nhớ rất tuyệt vời. </a:t>
            </a:r>
            <a:endParaRPr lang="en-GB" sz="4400">
              <a:latin typeface="iCiel Bambola" panose="02000000000000000000" pitchFamily="50" charset="-93"/>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20204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2" name="Freeform 2"/>
          <p:cNvSpPr/>
          <p:nvPr/>
        </p:nvSpPr>
        <p:spPr>
          <a:xfrm>
            <a:off x="1129893" y="690756"/>
            <a:ext cx="16028214" cy="8905489"/>
          </a:xfrm>
          <a:custGeom>
            <a:avLst/>
            <a:gdLst/>
            <a:ahLst/>
            <a:cxnLst/>
            <a:rect l="l" t="t" r="r" b="b"/>
            <a:pathLst>
              <a:path w="16028214" h="8905489">
                <a:moveTo>
                  <a:pt x="0" y="0"/>
                </a:moveTo>
                <a:lnTo>
                  <a:pt x="16028214" y="0"/>
                </a:lnTo>
                <a:lnTo>
                  <a:pt x="16028214" y="8905488"/>
                </a:lnTo>
                <a:lnTo>
                  <a:pt x="0" y="8905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03670" y="898431"/>
            <a:ext cx="15280661" cy="8490138"/>
          </a:xfrm>
          <a:custGeom>
            <a:avLst/>
            <a:gdLst/>
            <a:ahLst/>
            <a:cxnLst/>
            <a:rect l="l" t="t" r="r" b="b"/>
            <a:pathLst>
              <a:path w="15280661" h="8490138">
                <a:moveTo>
                  <a:pt x="0" y="0"/>
                </a:moveTo>
                <a:lnTo>
                  <a:pt x="15280660" y="0"/>
                </a:lnTo>
                <a:lnTo>
                  <a:pt x="15280660" y="8490138"/>
                </a:lnTo>
                <a:lnTo>
                  <a:pt x="0" y="84901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242415" y="151267"/>
            <a:ext cx="822511" cy="1032833"/>
          </a:xfrm>
          <a:custGeom>
            <a:avLst/>
            <a:gdLst/>
            <a:ahLst/>
            <a:cxnLst/>
            <a:rect l="l" t="t" r="r" b="b"/>
            <a:pathLst>
              <a:path w="822511" h="1032833">
                <a:moveTo>
                  <a:pt x="0" y="0"/>
                </a:moveTo>
                <a:lnTo>
                  <a:pt x="822511" y="0"/>
                </a:lnTo>
                <a:lnTo>
                  <a:pt x="822511" y="1032834"/>
                </a:lnTo>
                <a:lnTo>
                  <a:pt x="0" y="1032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15462981" y="690756"/>
            <a:ext cx="1796319" cy="1995910"/>
          </a:xfrm>
          <a:custGeom>
            <a:avLst/>
            <a:gdLst/>
            <a:ahLst/>
            <a:cxnLst/>
            <a:rect l="l" t="t" r="r" b="b"/>
            <a:pathLst>
              <a:path w="1796319" h="1995910">
                <a:moveTo>
                  <a:pt x="1796319" y="0"/>
                </a:moveTo>
                <a:lnTo>
                  <a:pt x="0" y="0"/>
                </a:lnTo>
                <a:lnTo>
                  <a:pt x="0" y="1995909"/>
                </a:lnTo>
                <a:lnTo>
                  <a:pt x="1796319" y="1995909"/>
                </a:lnTo>
                <a:lnTo>
                  <a:pt x="179631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097580" flipH="1">
            <a:off x="1243278" y="501797"/>
            <a:ext cx="1284901" cy="1574152"/>
          </a:xfrm>
          <a:custGeom>
            <a:avLst/>
            <a:gdLst/>
            <a:ahLst/>
            <a:cxnLst/>
            <a:rect l="l" t="t" r="r" b="b"/>
            <a:pathLst>
              <a:path w="1284901" h="1574152">
                <a:moveTo>
                  <a:pt x="1284901" y="0"/>
                </a:moveTo>
                <a:lnTo>
                  <a:pt x="0" y="0"/>
                </a:lnTo>
                <a:lnTo>
                  <a:pt x="0" y="1574151"/>
                </a:lnTo>
                <a:lnTo>
                  <a:pt x="1284901" y="1574151"/>
                </a:lnTo>
                <a:lnTo>
                  <a:pt x="128490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446954">
            <a:off x="15918690" y="8564449"/>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572939">
            <a:off x="724545" y="8237807"/>
            <a:ext cx="1521321" cy="1264080"/>
          </a:xfrm>
          <a:custGeom>
            <a:avLst/>
            <a:gdLst/>
            <a:ahLst/>
            <a:cxnLst/>
            <a:rect l="l" t="t" r="r" b="b"/>
            <a:pathLst>
              <a:path w="1521321" h="1264080">
                <a:moveTo>
                  <a:pt x="0" y="0"/>
                </a:moveTo>
                <a:lnTo>
                  <a:pt x="1521322" y="0"/>
                </a:lnTo>
                <a:lnTo>
                  <a:pt x="1521322" y="1264080"/>
                </a:lnTo>
                <a:lnTo>
                  <a:pt x="0" y="126408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Rectangle 11"/>
          <p:cNvSpPr/>
          <p:nvPr/>
        </p:nvSpPr>
        <p:spPr>
          <a:xfrm>
            <a:off x="2514601" y="1802629"/>
            <a:ext cx="12948380" cy="3111621"/>
          </a:xfrm>
          <a:prstGeom prst="rect">
            <a:avLst/>
          </a:prstGeom>
        </p:spPr>
        <p:txBody>
          <a:bodyPr wrap="square">
            <a:spAutoFit/>
          </a:bodyPr>
          <a:lstStyle/>
          <a:p>
            <a:pPr algn="just" eaLnBrk="0" fontAlgn="base" hangingPunct="0">
              <a:lnSpc>
                <a:spcPct val="115000"/>
              </a:lnSpc>
              <a:spcAft>
                <a:spcPts val="0"/>
              </a:spcAft>
            </a:pPr>
            <a:r>
              <a:rPr lang="vi-VN" sz="3600">
                <a:solidFill>
                  <a:srgbClr val="262626"/>
                </a:solidFill>
                <a:latin typeface="Times New Roman" panose="02020603050405020304" pitchFamily="18" charset="0"/>
                <a:ea typeface="Calibri" panose="020F0502020204030204" pitchFamily="34" charset="0"/>
                <a:cs typeface="Times New Roman" panose="02020603050405020304" pitchFamily="18" charset="0"/>
              </a:rPr>
              <a:t>1. Ở lớp 7, các em đã được thực hành kĩ năng</a:t>
            </a:r>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vi-VN" sz="3600">
                <a:latin typeface="Times New Roman" panose="02020603050405020304" pitchFamily="18" charset="0"/>
                <a:ea typeface="MS Mincho"/>
                <a:cs typeface="Times New Roman" panose="02020603050405020304" pitchFamily="18" charset="0"/>
              </a:rPr>
              <a:t>tóm tắt văn bản theo yêu cầu khác nhau về độ dài</a:t>
            </a:r>
            <a:r>
              <a:rPr lang="vi-VN" sz="3600">
                <a:latin typeface="Times New Roman" panose="02020603050405020304" pitchFamily="18" charset="0"/>
                <a:ea typeface="Calibri" panose="020F0502020204030204" pitchFamily="34" charset="0"/>
                <a:cs typeface="Times New Roman" panose="02020603050405020304" pitchFamily="18" charset="0"/>
              </a:rPr>
              <a:t> và kĩ năng </a:t>
            </a:r>
            <a:r>
              <a:rPr lang="vi-VN" sz="3600">
                <a:latin typeface="Times New Roman" panose="02020603050405020304" pitchFamily="18" charset="0"/>
                <a:ea typeface="Times New Roman" panose="02020603050405020304" pitchFamily="18" charset="0"/>
                <a:cs typeface="Times New Roman" panose="02020603050405020304" pitchFamily="18" charset="0"/>
              </a:rPr>
              <a:t>nói- nghe: tóm tắt ý chính của bài nói mà người khác trình bày </a:t>
            </a:r>
            <a:r>
              <a:rPr lang="vi-VN" sz="3600">
                <a:latin typeface="Times New Roman" panose="02020603050405020304" pitchFamily="18" charset="0"/>
                <a:ea typeface="Calibri" panose="020F0502020204030204" pitchFamily="34" charset="0"/>
                <a:cs typeface="Times New Roman" panose="02020603050405020304" pitchFamily="18" charset="0"/>
              </a:rPr>
              <a:t>(bài học 10)</a:t>
            </a:r>
            <a:r>
              <a:rPr lang="vi-VN" sz="360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latin typeface="Times New Roman" panose="02020603050405020304" pitchFamily="18" charset="0"/>
              <a:ea typeface="Times New Roman" panose="02020603050405020304" pitchFamily="18" charset="0"/>
            </a:endParaRPr>
          </a:p>
          <a:p>
            <a:pPr algn="just"/>
            <a:r>
              <a:rPr lang="vi-VN" sz="3600">
                <a:solidFill>
                  <a:srgbClr val="262626"/>
                </a:solidFill>
                <a:latin typeface="Times New Roman" panose="02020603050405020304" pitchFamily="18" charset="0"/>
                <a:ea typeface="Calibri" panose="020F0502020204030204" pitchFamily="34" charset="0"/>
              </a:rPr>
              <a:t>Em hãy chia sẻ kinh nghiệm </a:t>
            </a:r>
            <a:r>
              <a:rPr lang="vi-VN" sz="3600">
                <a:latin typeface="Times New Roman" panose="02020603050405020304" pitchFamily="18" charset="0"/>
                <a:ea typeface="MS Mincho"/>
              </a:rPr>
              <a:t>tóm tắt ý </a:t>
            </a:r>
            <a:r>
              <a:rPr lang="vi-VN" sz="3600">
                <a:latin typeface="Times New Roman" panose="02020603050405020304" pitchFamily="18" charset="0"/>
                <a:ea typeface="Times New Roman" panose="02020603050405020304" pitchFamily="18" charset="0"/>
              </a:rPr>
              <a:t>chính của bài nói mà người khác trình bày</a:t>
            </a:r>
            <a:r>
              <a:rPr lang="vi-VN" sz="3600">
                <a:latin typeface="Times New Roman" panose="02020603050405020304" pitchFamily="18" charset="0"/>
                <a:ea typeface="Calibri" panose="020F0502020204030204" pitchFamily="34" charset="0"/>
              </a:rPr>
              <a:t> bằng cách ghi lại các cụm từ khoá vào </a:t>
            </a:r>
            <a:r>
              <a:rPr lang="vi-VN" sz="3600" b="1">
                <a:latin typeface="Times New Roman" panose="02020603050405020304" pitchFamily="18" charset="0"/>
                <a:ea typeface="Calibri" panose="020F0502020204030204" pitchFamily="34" charset="0"/>
              </a:rPr>
              <a:t>PHT </a:t>
            </a:r>
            <a:r>
              <a:rPr lang="vi-VN" sz="3600">
                <a:latin typeface="Times New Roman" panose="02020603050405020304" pitchFamily="18" charset="0"/>
                <a:ea typeface="Calibri" panose="020F0502020204030204" pitchFamily="34" charset="0"/>
              </a:rPr>
              <a:t>sau</a:t>
            </a:r>
            <a:endParaRPr lang="en-GB" sz="3600"/>
          </a:p>
        </p:txBody>
      </p:sp>
      <p:graphicFrame>
        <p:nvGraphicFramePr>
          <p:cNvPr id="13" name="Table 12"/>
          <p:cNvGraphicFramePr>
            <a:graphicFrameLocks noGrp="1"/>
          </p:cNvGraphicFramePr>
          <p:nvPr>
            <p:extLst>
              <p:ext uri="{D42A27DB-BD31-4B8C-83A1-F6EECF244321}">
                <p14:modId xmlns:p14="http://schemas.microsoft.com/office/powerpoint/2010/main" val="615666734"/>
              </p:ext>
            </p:extLst>
          </p:nvPr>
        </p:nvGraphicFramePr>
        <p:xfrm>
          <a:off x="2839834" y="5676900"/>
          <a:ext cx="11942966" cy="46939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971483"/>
                <a:gridCol w="5971483"/>
              </a:tblGrid>
              <a:tr h="838200">
                <a:tc>
                  <a:txBody>
                    <a:bodyPr/>
                    <a:lstStyle/>
                    <a:p>
                      <a:pPr algn="ctr">
                        <a:lnSpc>
                          <a:spcPct val="115000"/>
                        </a:lnSpc>
                        <a:spcAft>
                          <a:spcPts val="0"/>
                        </a:spcAft>
                      </a:pPr>
                      <a:r>
                        <a:rPr lang="en-US" sz="4400" b="1">
                          <a:solidFill>
                            <a:srgbClr val="0070C0"/>
                          </a:solidFill>
                          <a:effectLst/>
                          <a:latin typeface="iCiel Bambola" panose="02000000000000000000" pitchFamily="50" charset="-93"/>
                          <a:ea typeface="Calibri" panose="020F0502020204030204" pitchFamily="34" charset="0"/>
                          <a:cs typeface="Times New Roman" panose="02020603050405020304" pitchFamily="18" charset="0"/>
                        </a:rPr>
                        <a:t>Kinh nghiệm nói</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b="1">
                          <a:solidFill>
                            <a:srgbClr val="0070C0"/>
                          </a:solidFill>
                          <a:effectLst/>
                          <a:latin typeface="iCiel Bambola" panose="02000000000000000000" pitchFamily="50" charset="-93"/>
                          <a:ea typeface="Calibri" panose="020F0502020204030204" pitchFamily="34" charset="0"/>
                          <a:cs typeface="Times New Roman" panose="02020603050405020304" pitchFamily="18" charset="0"/>
                        </a:rPr>
                        <a:t>Kinh nghiệm nghe</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91">
                <a:tc>
                  <a:txBody>
                    <a:bodyPr/>
                    <a:lstStyle/>
                    <a:p>
                      <a:pPr algn="ctr">
                        <a:lnSpc>
                          <a:spcPct val="115000"/>
                        </a:lnSpc>
                        <a:spcAft>
                          <a:spcPts val="0"/>
                        </a:spcAft>
                      </a:pPr>
                      <a:r>
                        <a:rPr lang="en-US" sz="4400" b="1">
                          <a:solidFill>
                            <a:srgbClr val="262626"/>
                          </a:solidFill>
                          <a:effectLst/>
                          <a:latin typeface="iCiel Bambola" panose="02000000000000000000" pitchFamily="50" charset="-93"/>
                          <a:ea typeface="Calibri" panose="020F0502020204030204" pitchFamily="34" charset="0"/>
                          <a:cs typeface="Times New Roman" panose="02020603050405020304" pitchFamily="18" charset="0"/>
                        </a:rPr>
                        <a:t>……………………………………..</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solidFill>
                            <a:srgbClr val="262626"/>
                          </a:solidFill>
                          <a:effectLst/>
                          <a:latin typeface="iCiel Bambola" panose="02000000000000000000" pitchFamily="50" charset="-93"/>
                          <a:ea typeface="Calibri" panose="020F0502020204030204" pitchFamily="34" charset="0"/>
                          <a:cs typeface="Times New Roman" panose="02020603050405020304" pitchFamily="18" charset="0"/>
                        </a:rPr>
                        <a:t>……………………………………..</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b="1">
                          <a:solidFill>
                            <a:srgbClr val="262626"/>
                          </a:solidFill>
                          <a:effectLst/>
                          <a:latin typeface="iCiel Bambola" panose="02000000000000000000" pitchFamily="50" charset="-93"/>
                          <a:ea typeface="Calibri" panose="020F0502020204030204" pitchFamily="34" charset="0"/>
                          <a:cs typeface="Times New Roman" panose="02020603050405020304" pitchFamily="18" charset="0"/>
                        </a:rPr>
                        <a:t>……………………………………..</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4400" b="1">
                          <a:solidFill>
                            <a:srgbClr val="262626"/>
                          </a:solidFill>
                          <a:effectLst/>
                          <a:latin typeface="iCiel Bambola" panose="02000000000000000000" pitchFamily="50" charset="-93"/>
                          <a:ea typeface="Calibri" panose="020F0502020204030204" pitchFamily="34" charset="0"/>
                          <a:cs typeface="Times New Roman" panose="02020603050405020304" pitchFamily="18" charset="0"/>
                        </a:rPr>
                        <a:t>  </a:t>
                      </a:r>
                      <a:r>
                        <a:rPr lang="en-US" sz="4400" b="1" smtClean="0">
                          <a:solidFill>
                            <a:srgbClr val="262626"/>
                          </a:solidFill>
                          <a:effectLst/>
                          <a:latin typeface="iCiel Bambola" panose="02000000000000000000" pitchFamily="50" charset="-93"/>
                          <a:ea typeface="Calibri" panose="020F0502020204030204" pitchFamily="34" charset="0"/>
                          <a:cs typeface="Times New Roman" panose="02020603050405020304" pitchFamily="18" charset="0"/>
                        </a:rPr>
                        <a:t>……………………………………..</a:t>
                      </a:r>
                      <a:endParaRPr lang="en-GB" sz="44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5120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304801" y="951583"/>
            <a:ext cx="18059400"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88646" y="1136181"/>
            <a:ext cx="1729455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372573" y="1583937"/>
            <a:ext cx="10428716" cy="1661993"/>
          </a:xfrm>
          <a:prstGeom prst="rect">
            <a:avLst/>
          </a:prstGeom>
        </p:spPr>
        <p:txBody>
          <a:bodyPr wrap="square" lIns="0" tIns="0" rIns="0" bIns="0" rtlCol="0" anchor="t">
            <a:spAutoFit/>
          </a:bodyPr>
          <a:lstStyle/>
          <a:p>
            <a:r>
              <a:rPr lang="vi-VN" sz="5400" b="1">
                <a:solidFill>
                  <a:schemeClr val="accent6">
                    <a:lumMod val="75000"/>
                  </a:schemeClr>
                </a:solidFill>
                <a:latin typeface="iCiel Baliho Script" pitchFamily="50" charset="-93"/>
              </a:rPr>
              <a:t>Câu 8: </a:t>
            </a:r>
            <a:r>
              <a:rPr lang="vi-VN" sz="5400">
                <a:solidFill>
                  <a:schemeClr val="accent6">
                    <a:lumMod val="75000"/>
                  </a:schemeClr>
                </a:solidFill>
                <a:latin typeface="iCiel Baliho Script" pitchFamily="50" charset="-93"/>
              </a:rPr>
              <a:t>Bố cục của văn bản gồm mấy phần? Nội dung chính của mỗi phần là gì?</a:t>
            </a:r>
            <a:endParaRPr lang="en-GB" sz="5400">
              <a:solidFill>
                <a:schemeClr val="accent6">
                  <a:lumMod val="75000"/>
                </a:schemeClr>
              </a:solidFill>
              <a:latin typeface="iCiel Baliho Script" pitchFamily="50" charset="-93"/>
            </a:endParaRPr>
          </a:p>
        </p:txBody>
      </p:sp>
      <p:sp>
        <p:nvSpPr>
          <p:cNvPr id="5" name="TextBox 5"/>
          <p:cNvSpPr txBox="1"/>
          <p:nvPr/>
        </p:nvSpPr>
        <p:spPr>
          <a:xfrm>
            <a:off x="4710957" y="3832720"/>
            <a:ext cx="8866086" cy="600164"/>
          </a:xfrm>
          <a:prstGeom prst="rect">
            <a:avLst/>
          </a:prstGeom>
        </p:spPr>
        <p:txBody>
          <a:bodyPr lIns="0" tIns="0" rIns="0" bIns="0" rtlCol="0" anchor="t">
            <a:spAutoFit/>
          </a:bodyPr>
          <a:lstStyle/>
          <a:p>
            <a:pPr algn="ctr">
              <a:lnSpc>
                <a:spcPts val="3600"/>
              </a:lnSpc>
            </a:pPr>
            <a:r>
              <a:rPr lang="vi-VN" sz="6600" b="1">
                <a:solidFill>
                  <a:schemeClr val="accent6">
                    <a:lumMod val="75000"/>
                  </a:schemeClr>
                </a:solidFill>
                <a:latin typeface="iCiel Baliho Script" pitchFamily="50" charset="-93"/>
              </a:rPr>
              <a:t>Trả lời</a:t>
            </a:r>
            <a:endParaRPr lang="en-US" sz="6000">
              <a:solidFill>
                <a:schemeClr val="accent6">
                  <a:lumMod val="75000"/>
                </a:schemeClr>
              </a:solidFill>
              <a:latin typeface="iCiel Baliho Script" pitchFamily="50" charset="-93"/>
            </a:endParaRPr>
          </a:p>
        </p:txBody>
      </p:sp>
      <p:sp>
        <p:nvSpPr>
          <p:cNvPr id="6" name="TextBox 6"/>
          <p:cNvSpPr txBox="1"/>
          <p:nvPr/>
        </p:nvSpPr>
        <p:spPr>
          <a:xfrm>
            <a:off x="3006462" y="4637831"/>
            <a:ext cx="13181517" cy="2462213"/>
          </a:xfrm>
          <a:prstGeom prst="rect">
            <a:avLst/>
          </a:prstGeom>
        </p:spPr>
        <p:txBody>
          <a:bodyPr wrap="square" lIns="0" tIns="0" rIns="0" bIns="0" rtlCol="0" anchor="t">
            <a:spAutoFit/>
          </a:bodyPr>
          <a:lstStyle/>
          <a:p>
            <a:r>
              <a:rPr lang="vi-VN" sz="4000">
                <a:latin typeface="iCiel Bambola" panose="02000000000000000000" pitchFamily="50" charset="-93"/>
              </a:rPr>
              <a:t>- Văn bản gồm 3 phần chính:</a:t>
            </a:r>
            <a:endParaRPr lang="en-GB" sz="4000">
              <a:latin typeface="iCiel Bambola" panose="02000000000000000000" pitchFamily="50" charset="-93"/>
            </a:endParaRPr>
          </a:p>
          <a:p>
            <a:r>
              <a:rPr lang="vi-VN" sz="4000">
                <a:latin typeface="iCiel Bambola" panose="02000000000000000000" pitchFamily="50" charset="-93"/>
              </a:rPr>
              <a:t>+ Mở đầu, nêu vấn đề: Chim bồ câu có khả năng nhớ đường cực kì tốt.</a:t>
            </a:r>
            <a:endParaRPr lang="en-GB" sz="4000">
              <a:latin typeface="iCiel Bambola" panose="02000000000000000000" pitchFamily="50" charset="-93"/>
            </a:endParaRPr>
          </a:p>
          <a:p>
            <a:r>
              <a:rPr lang="vi-VN" sz="4000">
                <a:latin typeface="iCiel Bambola" panose="02000000000000000000" pitchFamily="50" charset="-93"/>
              </a:rPr>
              <a:t>+ Giải thích vì sao chim bồ câu có khả năng ấy.</a:t>
            </a:r>
            <a:endParaRPr lang="en-GB" sz="4000">
              <a:latin typeface="iCiel Bambola" panose="02000000000000000000" pitchFamily="50" charset="-93"/>
            </a:endParaRPr>
          </a:p>
          <a:p>
            <a:r>
              <a:rPr lang="vi-VN" sz="4000">
                <a:latin typeface="iCiel Bambola" panose="02000000000000000000" pitchFamily="50" charset="-93"/>
              </a:rPr>
              <a:t>+ Đoạn cuối: tóm tắt lại vấn đề.</a:t>
            </a:r>
            <a:endParaRPr lang="en-GB" sz="4000">
              <a:latin typeface="iCiel Bambola" panose="02000000000000000000" pitchFamily="50" charset="-93"/>
            </a:endParaRPr>
          </a:p>
        </p:txBody>
      </p:sp>
      <p:grpSp>
        <p:nvGrpSpPr>
          <p:cNvPr id="7" name="Group 7"/>
          <p:cNvGrpSpPr>
            <a:grpSpLocks noChangeAspect="1"/>
          </p:cNvGrpSpPr>
          <p:nvPr/>
        </p:nvGrpSpPr>
        <p:grpSpPr>
          <a:xfrm>
            <a:off x="3489361" y="7304990"/>
            <a:ext cx="3448575" cy="2988953"/>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133" r="-23133"/>
              </a:stretch>
            </a:blipFill>
          </p:spPr>
        </p:sp>
      </p:grpSp>
      <p:grpSp>
        <p:nvGrpSpPr>
          <p:cNvPr id="9" name="Group 9"/>
          <p:cNvGrpSpPr>
            <a:grpSpLocks noChangeAspect="1"/>
          </p:cNvGrpSpPr>
          <p:nvPr/>
        </p:nvGrpSpPr>
        <p:grpSpPr>
          <a:xfrm>
            <a:off x="7535092" y="7300160"/>
            <a:ext cx="3448575" cy="298683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3133" r="-23133"/>
              </a:stretch>
            </a:blipFill>
          </p:spPr>
        </p:sp>
      </p:grpSp>
      <p:grpSp>
        <p:nvGrpSpPr>
          <p:cNvPr id="11" name="Group 11"/>
          <p:cNvGrpSpPr>
            <a:grpSpLocks noChangeAspect="1"/>
          </p:cNvGrpSpPr>
          <p:nvPr/>
        </p:nvGrpSpPr>
        <p:grpSpPr>
          <a:xfrm>
            <a:off x="11580823" y="7100044"/>
            <a:ext cx="3448575" cy="3186956"/>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t="-116235" r="-58336" b="-26721"/>
              </a:stretch>
            </a:blipFill>
          </p:spPr>
        </p:sp>
      </p:grpSp>
      <p:sp>
        <p:nvSpPr>
          <p:cNvPr id="13" name="Freeform 13"/>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522393">
            <a:off x="2303661" y="250332"/>
            <a:ext cx="720796" cy="690654"/>
          </a:xfrm>
          <a:custGeom>
            <a:avLst/>
            <a:gdLst/>
            <a:ahLst/>
            <a:cxnLst/>
            <a:rect l="l" t="t" r="r" b="b"/>
            <a:pathLst>
              <a:path w="720796" h="690654">
                <a:moveTo>
                  <a:pt x="0" y="0"/>
                </a:moveTo>
                <a:lnTo>
                  <a:pt x="720796" y="0"/>
                </a:lnTo>
                <a:lnTo>
                  <a:pt x="720796" y="690654"/>
                </a:lnTo>
                <a:lnTo>
                  <a:pt x="0" y="6906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5400000">
            <a:off x="-863928" y="7025617"/>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7640091">
            <a:off x="16466008" y="1400055"/>
            <a:ext cx="1586585" cy="1318308"/>
          </a:xfrm>
          <a:custGeom>
            <a:avLst/>
            <a:gdLst/>
            <a:ahLst/>
            <a:cxnLst/>
            <a:rect l="l" t="t" r="r" b="b"/>
            <a:pathLst>
              <a:path w="1586585" h="1318308">
                <a:moveTo>
                  <a:pt x="0" y="0"/>
                </a:moveTo>
                <a:lnTo>
                  <a:pt x="1586584" y="0"/>
                </a:lnTo>
                <a:lnTo>
                  <a:pt x="1586584" y="1318308"/>
                </a:lnTo>
                <a:lnTo>
                  <a:pt x="0" y="131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492996" y="746636"/>
            <a:ext cx="2083408" cy="1143980"/>
          </a:xfrm>
          <a:custGeom>
            <a:avLst/>
            <a:gdLst/>
            <a:ahLst/>
            <a:cxnLst/>
            <a:rect l="l" t="t" r="r" b="b"/>
            <a:pathLst>
              <a:path w="2083408" h="1143980">
                <a:moveTo>
                  <a:pt x="0" y="0"/>
                </a:moveTo>
                <a:lnTo>
                  <a:pt x="2083408" y="0"/>
                </a:lnTo>
                <a:lnTo>
                  <a:pt x="2083408" y="1143980"/>
                </a:lnTo>
                <a:lnTo>
                  <a:pt x="0" y="114398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rot="1981402">
            <a:off x="16884289" y="8883289"/>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48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380836" y="1539150"/>
            <a:ext cx="9209701" cy="1846659"/>
          </a:xfrm>
          <a:prstGeom prst="rect">
            <a:avLst/>
          </a:prstGeom>
        </p:spPr>
        <p:txBody>
          <a:bodyPr wrap="square" lIns="0" tIns="0" rIns="0" bIns="0" rtlCol="0" anchor="t">
            <a:spAutoFit/>
          </a:bodyPr>
          <a:lstStyle/>
          <a:p>
            <a:r>
              <a:rPr lang="vi-VN" sz="6000" b="1">
                <a:solidFill>
                  <a:schemeClr val="accent6">
                    <a:lumMod val="75000"/>
                  </a:schemeClr>
                </a:solidFill>
                <a:latin typeface="iCiel Baliho Script" pitchFamily="50" charset="-93"/>
              </a:rPr>
              <a:t>Câu 9: </a:t>
            </a:r>
            <a:r>
              <a:rPr lang="vi-VN" sz="6000">
                <a:solidFill>
                  <a:schemeClr val="accent6">
                    <a:lumMod val="75000"/>
                  </a:schemeClr>
                </a:solidFill>
                <a:latin typeface="iCiel Baliho Script" pitchFamily="50" charset="-93"/>
              </a:rPr>
              <a:t>Em biết thêm được điều gì từ văn bản giải thích nêu trên?</a:t>
            </a:r>
            <a:endParaRPr lang="en-GB" sz="6000">
              <a:solidFill>
                <a:schemeClr val="accent6">
                  <a:lumMod val="75000"/>
                </a:schemeClr>
              </a:solidFill>
              <a:latin typeface="iCiel Baliho Script" pitchFamily="50" charset="-93"/>
            </a:endParaRPr>
          </a:p>
        </p:txBody>
      </p:sp>
      <p:sp>
        <p:nvSpPr>
          <p:cNvPr id="5" name="Freeform 5"/>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996376">
            <a:off x="2563949" y="4726809"/>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7" name="Group 7"/>
          <p:cNvGrpSpPr>
            <a:grpSpLocks noChangeAspect="1"/>
          </p:cNvGrpSpPr>
          <p:nvPr/>
        </p:nvGrpSpPr>
        <p:grpSpPr>
          <a:xfrm>
            <a:off x="13732271" y="5143499"/>
            <a:ext cx="4710957" cy="5276272"/>
            <a:chOff x="0" y="0"/>
            <a:chExt cx="6350000" cy="7112000"/>
          </a:xfrm>
        </p:grpSpPr>
        <p:sp>
          <p:nvSpPr>
            <p:cNvPr id="8" name="Freeform 8"/>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grpSp>
      <p:grpSp>
        <p:nvGrpSpPr>
          <p:cNvPr id="9" name="Group 9"/>
          <p:cNvGrpSpPr>
            <a:grpSpLocks noChangeAspect="1"/>
          </p:cNvGrpSpPr>
          <p:nvPr/>
        </p:nvGrpSpPr>
        <p:grpSpPr>
          <a:xfrm>
            <a:off x="13845772" y="5309890"/>
            <a:ext cx="4442228" cy="4975296"/>
            <a:chOff x="0" y="0"/>
            <a:chExt cx="6350000" cy="7112000"/>
          </a:xfrm>
        </p:grpSpPr>
        <p:sp>
          <p:nvSpPr>
            <p:cNvPr id="10" name="Freeform 10"/>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blipFill>
              <a:blip r:embed="rId10"/>
              <a:stretch>
                <a:fillRect l="-54334" t="-2941" r="-59552" b="-24292"/>
              </a:stretch>
            </a:blipFill>
          </p:spPr>
        </p:sp>
      </p:grpSp>
      <p:sp>
        <p:nvSpPr>
          <p:cNvPr id="11" name="Freeform 11"/>
          <p:cNvSpPr/>
          <p:nvPr/>
        </p:nvSpPr>
        <p:spPr>
          <a:xfrm rot="-1888174">
            <a:off x="668948" y="8787554"/>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7310396" y="8212614"/>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15">
              <a:extLst>
                <a:ext uri="{96DAC541-7B7A-43D3-8B79-37D633B846F1}">
                  <asvg:svgBlip xmlns:asvg="http://schemas.microsoft.com/office/drawing/2016/SVG/main" xmlns="" r:embed="rId16"/>
                </a:ext>
              </a:extLst>
            </a:blip>
            <a:stretch>
              <a:fillRect l="-3280" t="-21119" r="-38153" b="-9171"/>
            </a:stretch>
          </a:blipFill>
        </p:spPr>
      </p:sp>
      <p:sp>
        <p:nvSpPr>
          <p:cNvPr id="14" name="Freeform 14"/>
          <p:cNvSpPr/>
          <p:nvPr/>
        </p:nvSpPr>
        <p:spPr>
          <a:xfrm>
            <a:off x="804677" y="730468"/>
            <a:ext cx="2203859" cy="1944906"/>
          </a:xfrm>
          <a:custGeom>
            <a:avLst/>
            <a:gdLst/>
            <a:ahLst/>
            <a:cxnLst/>
            <a:rect l="l" t="t" r="r" b="b"/>
            <a:pathLst>
              <a:path w="2203859" h="1944906">
                <a:moveTo>
                  <a:pt x="0" y="0"/>
                </a:moveTo>
                <a:lnTo>
                  <a:pt x="2203859" y="0"/>
                </a:lnTo>
                <a:lnTo>
                  <a:pt x="2203859" y="1944905"/>
                </a:lnTo>
                <a:lnTo>
                  <a:pt x="0" y="194490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TextBox 15"/>
          <p:cNvSpPr txBox="1"/>
          <p:nvPr/>
        </p:nvSpPr>
        <p:spPr>
          <a:xfrm>
            <a:off x="4774429" y="3814373"/>
            <a:ext cx="8866086" cy="553998"/>
          </a:xfrm>
          <a:prstGeom prst="rect">
            <a:avLst/>
          </a:prstGeom>
        </p:spPr>
        <p:txBody>
          <a:bodyPr lIns="0" tIns="0" rIns="0" bIns="0" rtlCol="0" anchor="t">
            <a:spAutoFit/>
          </a:bodyPr>
          <a:lstStyle/>
          <a:p>
            <a:pPr algn="ctr">
              <a:lnSpc>
                <a:spcPts val="3600"/>
              </a:lnSpc>
            </a:pPr>
            <a:r>
              <a:rPr lang="vi-VN" sz="5400" b="1">
                <a:solidFill>
                  <a:schemeClr val="accent6">
                    <a:lumMod val="75000"/>
                  </a:schemeClr>
                </a:solidFill>
                <a:latin typeface="iCiel Baliho Script" pitchFamily="50" charset="-93"/>
              </a:rPr>
              <a:t>Trả lời</a:t>
            </a:r>
            <a:endParaRPr lang="en-US" sz="5400">
              <a:solidFill>
                <a:schemeClr val="accent6">
                  <a:lumMod val="75000"/>
                </a:schemeClr>
              </a:solidFill>
              <a:latin typeface="iCiel Baliho Script" pitchFamily="50" charset="-93"/>
            </a:endParaRPr>
          </a:p>
        </p:txBody>
      </p:sp>
      <p:sp>
        <p:nvSpPr>
          <p:cNvPr id="16" name="TextBox 16"/>
          <p:cNvSpPr txBox="1"/>
          <p:nvPr/>
        </p:nvSpPr>
        <p:spPr>
          <a:xfrm>
            <a:off x="3883066" y="4617154"/>
            <a:ext cx="9693976" cy="3323987"/>
          </a:xfrm>
          <a:prstGeom prst="rect">
            <a:avLst/>
          </a:prstGeom>
        </p:spPr>
        <p:txBody>
          <a:bodyPr wrap="square" lIns="0" tIns="0" rIns="0" bIns="0" rtlCol="0" anchor="t">
            <a:spAutoFit/>
          </a:bodyPr>
          <a:lstStyle/>
          <a:p>
            <a:pPr algn="just"/>
            <a:r>
              <a:rPr lang="vi-VN" sz="3600">
                <a:latin typeface="iCiel Baliho Script" pitchFamily="50" charset="-93"/>
              </a:rPr>
              <a:t>Qua văn bản em biết thêm được thông tin về đặc tính của bồ câu. Việc tìm đường về do bộ não của bồ câu có hệ thống chỉ đường tinh vi. Hệ thống chỉ đường này được định hướng bằng Mặt Trời, bằng từ trường Trái Đất, và bằng khứu giác. Vỏ và não chim bồ câu mang từ tính, giống như chiếc la bàn nhỏ, có thể cảm nhận được sự thay đổi của từ trường.</a:t>
            </a:r>
            <a:endParaRPr lang="en-GB" sz="3600">
              <a:latin typeface="iCiel Baliho Script" pitchFamily="50" charset="-93"/>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2777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291865"/>
            <a:ext cx="14929585" cy="9043553"/>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505515"/>
            <a:ext cx="14272134" cy="8645303"/>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257075" y="673256"/>
            <a:ext cx="10316348" cy="2031325"/>
          </a:xfrm>
          <a:prstGeom prst="rect">
            <a:avLst/>
          </a:prstGeom>
        </p:spPr>
        <p:txBody>
          <a:bodyPr wrap="square" lIns="0" tIns="0" rIns="0" bIns="0" rtlCol="0" anchor="t">
            <a:spAutoFit/>
          </a:bodyPr>
          <a:lstStyle/>
          <a:p>
            <a:pPr algn="ctr"/>
            <a:r>
              <a:rPr lang="vi-VN" sz="4400" b="1">
                <a:solidFill>
                  <a:schemeClr val="accent6">
                    <a:lumMod val="75000"/>
                  </a:schemeClr>
                </a:solidFill>
                <a:latin typeface="iCiel Baliho Script" pitchFamily="50" charset="-93"/>
              </a:rPr>
              <a:t>Câu 10</a:t>
            </a:r>
            <a:endParaRPr lang="en-GB" sz="4400">
              <a:solidFill>
                <a:schemeClr val="accent6">
                  <a:lumMod val="75000"/>
                </a:schemeClr>
              </a:solidFill>
              <a:latin typeface="iCiel Baliho Script" pitchFamily="50" charset="-93"/>
            </a:endParaRPr>
          </a:p>
          <a:p>
            <a:pPr algn="ctr"/>
            <a:r>
              <a:rPr lang="vi-VN" sz="4400">
                <a:solidFill>
                  <a:schemeClr val="accent6">
                    <a:lumMod val="75000"/>
                  </a:schemeClr>
                </a:solidFill>
                <a:latin typeface="iCiel Baliho Script" pitchFamily="50" charset="-93"/>
              </a:rPr>
              <a:t>Viết đoạn văn (khoảng 8 – 10 dòng) nêu những điều em thích về chim bồ câu.</a:t>
            </a:r>
            <a:endParaRPr lang="en-GB" sz="4400">
              <a:solidFill>
                <a:schemeClr val="accent6">
                  <a:lumMod val="75000"/>
                </a:schemeClr>
              </a:solidFill>
              <a:latin typeface="iCiel Baliho Script" pitchFamily="50" charset="-93"/>
            </a:endParaRPr>
          </a:p>
        </p:txBody>
      </p:sp>
      <p:sp>
        <p:nvSpPr>
          <p:cNvPr id="5" name="TextBox 5"/>
          <p:cNvSpPr txBox="1"/>
          <p:nvPr/>
        </p:nvSpPr>
        <p:spPr>
          <a:xfrm>
            <a:off x="4796673" y="2969658"/>
            <a:ext cx="8866086" cy="553998"/>
          </a:xfrm>
          <a:prstGeom prst="rect">
            <a:avLst/>
          </a:prstGeom>
        </p:spPr>
        <p:txBody>
          <a:bodyPr lIns="0" tIns="0" rIns="0" bIns="0" rtlCol="0" anchor="t">
            <a:spAutoFit/>
          </a:bodyPr>
          <a:lstStyle/>
          <a:p>
            <a:pPr algn="ctr">
              <a:lnSpc>
                <a:spcPts val="3600"/>
              </a:lnSpc>
            </a:pPr>
            <a:r>
              <a:rPr lang="vi-VN" sz="5400" b="1">
                <a:solidFill>
                  <a:schemeClr val="accent6">
                    <a:lumMod val="75000"/>
                  </a:schemeClr>
                </a:solidFill>
                <a:latin typeface="iCiel Baliho Script" pitchFamily="50" charset="-93"/>
              </a:rPr>
              <a:t>Trả lời</a:t>
            </a:r>
            <a:endParaRPr lang="en-US" sz="4800">
              <a:solidFill>
                <a:schemeClr val="accent6">
                  <a:lumMod val="75000"/>
                </a:schemeClr>
              </a:solidFill>
              <a:latin typeface="iCiel Baliho Script" pitchFamily="50" charset="-93"/>
            </a:endParaRPr>
          </a:p>
        </p:txBody>
      </p:sp>
      <p:sp>
        <p:nvSpPr>
          <p:cNvPr id="6" name="TextBox 6"/>
          <p:cNvSpPr txBox="1"/>
          <p:nvPr/>
        </p:nvSpPr>
        <p:spPr>
          <a:xfrm>
            <a:off x="3085118" y="3743820"/>
            <a:ext cx="12142846" cy="3514424"/>
          </a:xfrm>
          <a:prstGeom prst="rect">
            <a:avLst/>
          </a:prstGeom>
        </p:spPr>
        <p:txBody>
          <a:bodyPr lIns="0" tIns="0" rIns="0" bIns="0" rtlCol="0" anchor="t">
            <a:spAutoFit/>
          </a:bodyPr>
          <a:lstStyle/>
          <a:p>
            <a:pPr algn="just">
              <a:lnSpc>
                <a:spcPts val="3919"/>
              </a:lnSpc>
            </a:pPr>
            <a:r>
              <a:rPr lang="vi-VN" sz="3600">
                <a:latin typeface="iCiel Bambola" panose="02000000000000000000" pitchFamily="50" charset="-93"/>
              </a:rPr>
              <a:t>Chim bồ câu là một loài vật thông minh. Não bộ của chim bồ câu rất tuyệt vời, chúng có thể tự tìm được đường về nhà. Ngoài ra, bồ câu còn là một biểu tượng của hoà bình. Trên thế giới có rất nhiều thành phố sử dụng hình ảnh của loài chim này làm biểu tượng cho hoà bình trong đó có cả thủ đô Hà Nội của chúng ta. Chim bồ câu còn có một vẻ ngoài xinh đẹp và dễ thương. Ngắm nhìn chim bồ câu khiến em cảm thấy vui vẻ, yên bình vô cùng. Em rất thích loài chim này.</a:t>
            </a:r>
            <a:endParaRPr lang="en-US" sz="3200">
              <a:solidFill>
                <a:srgbClr val="60699E"/>
              </a:solidFill>
              <a:latin typeface="iCiel Bambola" panose="02000000000000000000" pitchFamily="50" charset="-93"/>
            </a:endParaRPr>
          </a:p>
        </p:txBody>
      </p:sp>
      <p:grpSp>
        <p:nvGrpSpPr>
          <p:cNvPr id="7" name="Group 7"/>
          <p:cNvGrpSpPr>
            <a:grpSpLocks noChangeAspect="1"/>
          </p:cNvGrpSpPr>
          <p:nvPr/>
        </p:nvGrpSpPr>
        <p:grpSpPr>
          <a:xfrm>
            <a:off x="3457681" y="7353299"/>
            <a:ext cx="3448575" cy="2753569"/>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133" r="-23133"/>
              </a:stretch>
            </a:blipFill>
          </p:spPr>
        </p:sp>
      </p:grpSp>
      <p:grpSp>
        <p:nvGrpSpPr>
          <p:cNvPr id="9" name="Group 9"/>
          <p:cNvGrpSpPr>
            <a:grpSpLocks noChangeAspect="1"/>
          </p:cNvGrpSpPr>
          <p:nvPr/>
        </p:nvGrpSpPr>
        <p:grpSpPr>
          <a:xfrm>
            <a:off x="7420834" y="6972299"/>
            <a:ext cx="3448575" cy="313456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3133" r="-23133"/>
              </a:stretch>
            </a:blipFill>
          </p:spPr>
        </p:sp>
      </p:grpSp>
      <p:grpSp>
        <p:nvGrpSpPr>
          <p:cNvPr id="11" name="Group 11"/>
          <p:cNvGrpSpPr>
            <a:grpSpLocks noChangeAspect="1"/>
          </p:cNvGrpSpPr>
          <p:nvPr/>
        </p:nvGrpSpPr>
        <p:grpSpPr>
          <a:xfrm>
            <a:off x="11381743" y="7258243"/>
            <a:ext cx="3448575" cy="2848625"/>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t="-116235" r="-58336" b="-26721"/>
              </a:stretch>
            </a:blipFill>
          </p:spPr>
        </p:sp>
      </p:grpSp>
      <p:sp>
        <p:nvSpPr>
          <p:cNvPr id="13" name="Freeform 13"/>
          <p:cNvSpPr/>
          <p:nvPr/>
        </p:nvSpPr>
        <p:spPr>
          <a:xfrm>
            <a:off x="14598379" y="291865"/>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522393">
            <a:off x="2867520" y="140978"/>
            <a:ext cx="720796" cy="690654"/>
          </a:xfrm>
          <a:custGeom>
            <a:avLst/>
            <a:gdLst/>
            <a:ahLst/>
            <a:cxnLst/>
            <a:rect l="l" t="t" r="r" b="b"/>
            <a:pathLst>
              <a:path w="720796" h="690654">
                <a:moveTo>
                  <a:pt x="0" y="0"/>
                </a:moveTo>
                <a:lnTo>
                  <a:pt x="720796" y="0"/>
                </a:lnTo>
                <a:lnTo>
                  <a:pt x="720796" y="690654"/>
                </a:lnTo>
                <a:lnTo>
                  <a:pt x="0" y="6906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5400000">
            <a:off x="-863928" y="7025617"/>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7640091">
            <a:off x="16466008" y="1400055"/>
            <a:ext cx="1586585" cy="1318308"/>
          </a:xfrm>
          <a:custGeom>
            <a:avLst/>
            <a:gdLst/>
            <a:ahLst/>
            <a:cxnLst/>
            <a:rect l="l" t="t" r="r" b="b"/>
            <a:pathLst>
              <a:path w="1586585" h="1318308">
                <a:moveTo>
                  <a:pt x="0" y="0"/>
                </a:moveTo>
                <a:lnTo>
                  <a:pt x="1586584" y="0"/>
                </a:lnTo>
                <a:lnTo>
                  <a:pt x="1586584" y="1318308"/>
                </a:lnTo>
                <a:lnTo>
                  <a:pt x="0" y="131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492996" y="746636"/>
            <a:ext cx="2083408" cy="1143980"/>
          </a:xfrm>
          <a:custGeom>
            <a:avLst/>
            <a:gdLst/>
            <a:ahLst/>
            <a:cxnLst/>
            <a:rect l="l" t="t" r="r" b="b"/>
            <a:pathLst>
              <a:path w="2083408" h="1143980">
                <a:moveTo>
                  <a:pt x="0" y="0"/>
                </a:moveTo>
                <a:lnTo>
                  <a:pt x="2083408" y="0"/>
                </a:lnTo>
                <a:lnTo>
                  <a:pt x="2083408" y="1143980"/>
                </a:lnTo>
                <a:lnTo>
                  <a:pt x="0" y="114398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rot="1981402">
            <a:off x="16884289" y="8883289"/>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0288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215260" y="1852930"/>
            <a:ext cx="13585573" cy="1015663"/>
          </a:xfrm>
          <a:prstGeom prst="rect">
            <a:avLst/>
          </a:prstGeom>
        </p:spPr>
        <p:txBody>
          <a:bodyPr lIns="0" tIns="0" rIns="0" bIns="0" rtlCol="0" anchor="t">
            <a:spAutoFit/>
          </a:bodyPr>
          <a:lstStyle/>
          <a:p>
            <a:r>
              <a:rPr lang="vi-VN" sz="6600" b="1">
                <a:solidFill>
                  <a:schemeClr val="accent6">
                    <a:lumMod val="75000"/>
                  </a:schemeClr>
                </a:solidFill>
                <a:latin typeface="iCiel Baliho Script" pitchFamily="50" charset="-93"/>
              </a:rPr>
              <a:t>HƯỚNG DẪN TỰ HỌC BÀI 3</a:t>
            </a:r>
            <a:endParaRPr lang="en-GB" sz="6600">
              <a:solidFill>
                <a:schemeClr val="accent6">
                  <a:lumMod val="75000"/>
                </a:schemeClr>
              </a:solidFill>
              <a:latin typeface="iCiel Baliho Script" pitchFamily="50" charset="-93"/>
            </a:endParaRPr>
          </a:p>
        </p:txBody>
      </p:sp>
      <p:sp>
        <p:nvSpPr>
          <p:cNvPr id="5" name="Freeform 5"/>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996376">
            <a:off x="273178" y="4814784"/>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7" name="Group 7"/>
          <p:cNvGrpSpPr>
            <a:grpSpLocks noChangeAspect="1"/>
          </p:cNvGrpSpPr>
          <p:nvPr/>
        </p:nvGrpSpPr>
        <p:grpSpPr>
          <a:xfrm>
            <a:off x="13577043" y="5010728"/>
            <a:ext cx="4710957" cy="5276272"/>
            <a:chOff x="0" y="0"/>
            <a:chExt cx="6350000" cy="7112000"/>
          </a:xfrm>
        </p:grpSpPr>
        <p:sp>
          <p:nvSpPr>
            <p:cNvPr id="8" name="Freeform 8"/>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grpSp>
      <p:grpSp>
        <p:nvGrpSpPr>
          <p:cNvPr id="9" name="Group 9"/>
          <p:cNvGrpSpPr>
            <a:grpSpLocks noChangeAspect="1"/>
          </p:cNvGrpSpPr>
          <p:nvPr/>
        </p:nvGrpSpPr>
        <p:grpSpPr>
          <a:xfrm>
            <a:off x="13711407" y="5161216"/>
            <a:ext cx="4442228" cy="4975296"/>
            <a:chOff x="0" y="0"/>
            <a:chExt cx="6350000" cy="7112000"/>
          </a:xfrm>
        </p:grpSpPr>
        <p:sp>
          <p:nvSpPr>
            <p:cNvPr id="10" name="Freeform 10"/>
            <p:cNvSpPr/>
            <p:nvPr/>
          </p:nvSpPr>
          <p:spPr>
            <a:xfrm>
              <a:off x="0" y="0"/>
              <a:ext cx="6350000" cy="711200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blipFill>
              <a:blip r:embed="rId10"/>
              <a:stretch>
                <a:fillRect l="-54334" t="-2941" r="-59552" b="-24292"/>
              </a:stretch>
            </a:blipFill>
          </p:spPr>
        </p:sp>
      </p:grpSp>
      <p:sp>
        <p:nvSpPr>
          <p:cNvPr id="11" name="Freeform 11"/>
          <p:cNvSpPr/>
          <p:nvPr/>
        </p:nvSpPr>
        <p:spPr>
          <a:xfrm rot="-1888174">
            <a:off x="668948" y="8787554"/>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7251372" y="7648864"/>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15">
              <a:extLst>
                <a:ext uri="{96DAC541-7B7A-43D3-8B79-37D633B846F1}">
                  <asvg:svgBlip xmlns:asvg="http://schemas.microsoft.com/office/drawing/2016/SVG/main" xmlns="" r:embed="rId16"/>
                </a:ext>
              </a:extLst>
            </a:blip>
            <a:stretch>
              <a:fillRect l="-3280" t="-21119" r="-38153" b="-9171"/>
            </a:stretch>
          </a:blipFill>
        </p:spPr>
      </p:sp>
      <p:sp>
        <p:nvSpPr>
          <p:cNvPr id="14" name="Freeform 14"/>
          <p:cNvSpPr/>
          <p:nvPr/>
        </p:nvSpPr>
        <p:spPr>
          <a:xfrm>
            <a:off x="804677" y="730468"/>
            <a:ext cx="2203859" cy="1944906"/>
          </a:xfrm>
          <a:custGeom>
            <a:avLst/>
            <a:gdLst/>
            <a:ahLst/>
            <a:cxnLst/>
            <a:rect l="l" t="t" r="r" b="b"/>
            <a:pathLst>
              <a:path w="2203859" h="1944906">
                <a:moveTo>
                  <a:pt x="0" y="0"/>
                </a:moveTo>
                <a:lnTo>
                  <a:pt x="2203859" y="0"/>
                </a:lnTo>
                <a:lnTo>
                  <a:pt x="2203859" y="1944905"/>
                </a:lnTo>
                <a:lnTo>
                  <a:pt x="0" y="194490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3198114" y="3178336"/>
            <a:ext cx="10401103" cy="4924425"/>
          </a:xfrm>
          <a:prstGeom prst="rect">
            <a:avLst/>
          </a:prstGeom>
        </p:spPr>
        <p:txBody>
          <a:bodyPr wrap="square" lIns="0" tIns="0" rIns="0" bIns="0" rtlCol="0" anchor="t">
            <a:spAutoFit/>
          </a:bodyPr>
          <a:lstStyle/>
          <a:p>
            <a:pPr algn="just"/>
            <a:r>
              <a:rPr lang="vi-VN" sz="4000">
                <a:latin typeface="iCiel Bambola" panose="02000000000000000000" pitchFamily="50" charset="-93"/>
              </a:rPr>
              <a:t>- Học sinh hoàn thành việc tự đánh giá</a:t>
            </a:r>
            <a:endParaRPr lang="en-GB" sz="4000">
              <a:latin typeface="iCiel Bambola" panose="02000000000000000000" pitchFamily="50" charset="-93"/>
            </a:endParaRPr>
          </a:p>
          <a:p>
            <a:pPr algn="just"/>
            <a:r>
              <a:rPr lang="vi-VN" sz="4000">
                <a:latin typeface="iCiel Bambola" panose="02000000000000000000" pitchFamily="50" charset="-93"/>
              </a:rPr>
              <a:t>- Tìm hiểu một số hiện tượng tự nhiên mà em thấy cần thuyết minh giải thích. Trao đổi với người thân hoặc bạn bè về hiện tượng tự nhiên ấy.</a:t>
            </a:r>
            <a:endParaRPr lang="en-GB" sz="4000">
              <a:latin typeface="iCiel Bambola" panose="02000000000000000000" pitchFamily="50" charset="-93"/>
            </a:endParaRPr>
          </a:p>
          <a:p>
            <a:pPr algn="just"/>
            <a:r>
              <a:rPr lang="vi-VN" sz="4000">
                <a:latin typeface="iCiel Bambola" panose="02000000000000000000" pitchFamily="50" charset="-93"/>
              </a:rPr>
              <a:t>- Đọc thêm một số văn bản thông tin viết về các hiện tượng tự nhiên lí thú, hấp dẫn ở Việt Nam và trên thế giới.</a:t>
            </a:r>
            <a:endParaRPr lang="en-GB" sz="4000">
              <a:latin typeface="iCiel Bambola" panose="02000000000000000000" pitchFamily="50" charset="-93"/>
            </a:endParaRPr>
          </a:p>
          <a:p>
            <a:pPr algn="just"/>
            <a:r>
              <a:rPr lang="vi-VN" sz="4000">
                <a:latin typeface="iCiel Bambola" panose="02000000000000000000" pitchFamily="50" charset="-93"/>
              </a:rPr>
              <a:t>- Chuẩn bị bài học mới: ôn tập giữa kì I (ôn tập nội dung bài 1,2,3)</a:t>
            </a:r>
            <a:endParaRPr lang="en-GB" sz="4000">
              <a:latin typeface="iCiel Bambola" panose="02000000000000000000" pitchFamily="50" charset="-93"/>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17208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rot="1826480">
            <a:off x="2847151" y="3843895"/>
            <a:ext cx="12686608" cy="20573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6640"/>
              </a:lnSpc>
            </a:pPr>
            <a:r>
              <a:rPr lang="vi-VN" sz="12800" smtClean="0">
                <a:solidFill>
                  <a:srgbClr val="DF98B6"/>
                </a:solidFill>
                <a:latin typeface="SVN-Transformer" pitchFamily="2" charset="-93"/>
              </a:rPr>
              <a:t>Thanks You!!!</a:t>
            </a:r>
            <a:endParaRPr lang="en-US" sz="12800">
              <a:solidFill>
                <a:srgbClr val="DF98B6"/>
              </a:solidFill>
              <a:latin typeface="SVN-Transformer" pitchFamily="2" charset="-93"/>
            </a:endParaRPr>
          </a:p>
        </p:txBody>
      </p:sp>
      <p:sp>
        <p:nvSpPr>
          <p:cNvPr id="3" name="Freeform 3"/>
          <p:cNvSpPr/>
          <p:nvPr/>
        </p:nvSpPr>
        <p:spPr>
          <a:xfrm>
            <a:off x="8825449" y="131851"/>
            <a:ext cx="1404340" cy="2448964"/>
          </a:xfrm>
          <a:custGeom>
            <a:avLst/>
            <a:gdLst/>
            <a:ahLst/>
            <a:cxnLst/>
            <a:rect l="l" t="t" r="r" b="b"/>
            <a:pathLst>
              <a:path w="1404340" h="2448964">
                <a:moveTo>
                  <a:pt x="0" y="0"/>
                </a:moveTo>
                <a:lnTo>
                  <a:pt x="1404341" y="0"/>
                </a:lnTo>
                <a:lnTo>
                  <a:pt x="1404341" y="2448964"/>
                </a:lnTo>
                <a:lnTo>
                  <a:pt x="0" y="2448964"/>
                </a:lnTo>
                <a:lnTo>
                  <a:pt x="0" y="0"/>
                </a:lnTo>
                <a:close/>
              </a:path>
            </a:pathLst>
          </a:custGeom>
          <a:blipFill>
            <a:blip r:embed="rId2">
              <a:extLst>
                <a:ext uri="{96DAC541-7B7A-43D3-8B79-37D633B846F1}">
                  <asvg:svgBlip xmlns:asvg="http://schemas.microsoft.com/office/drawing/2016/SVG/main" xmlns="" r:embed="rId3"/>
                </a:ext>
              </a:extLst>
            </a:blip>
            <a:stretch>
              <a:fillRect l="-1124" t="-43178" r="-4054"/>
            </a:stretch>
          </a:blipFill>
        </p:spPr>
      </p:sp>
      <p:sp>
        <p:nvSpPr>
          <p:cNvPr id="4" name="Freeform 4"/>
          <p:cNvSpPr/>
          <p:nvPr/>
        </p:nvSpPr>
        <p:spPr>
          <a:xfrm>
            <a:off x="14771975" y="0"/>
            <a:ext cx="3516025"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4">
              <a:extLst>
                <a:ext uri="{96DAC541-7B7A-43D3-8B79-37D633B846F1}">
                  <asvg:svgBlip xmlns:asvg="http://schemas.microsoft.com/office/drawing/2016/SVG/main" xmlns="" r:embed="rId5"/>
                </a:ext>
              </a:extLst>
            </a:blip>
            <a:stretch>
              <a:fillRect l="-3280" t="-21119" r="-38153" b="-9171"/>
            </a:stretch>
          </a:blipFill>
        </p:spPr>
      </p:sp>
      <p:sp>
        <p:nvSpPr>
          <p:cNvPr id="5" name="Freeform 5"/>
          <p:cNvSpPr/>
          <p:nvPr/>
        </p:nvSpPr>
        <p:spPr>
          <a:xfrm rot="-10800000" flipH="1">
            <a:off x="0" y="6396994"/>
            <a:ext cx="4134925" cy="3890006"/>
          </a:xfrm>
          <a:custGeom>
            <a:avLst/>
            <a:gdLst/>
            <a:ahLst/>
            <a:cxnLst/>
            <a:rect l="l" t="t" r="r" b="b"/>
            <a:pathLst>
              <a:path w="4134925" h="3890006">
                <a:moveTo>
                  <a:pt x="4134925" y="0"/>
                </a:moveTo>
                <a:lnTo>
                  <a:pt x="0" y="0"/>
                </a:lnTo>
                <a:lnTo>
                  <a:pt x="0" y="3890006"/>
                </a:lnTo>
                <a:lnTo>
                  <a:pt x="4134925" y="3890006"/>
                </a:lnTo>
                <a:lnTo>
                  <a:pt x="4134925" y="0"/>
                </a:lnTo>
                <a:close/>
              </a:path>
            </a:pathLst>
          </a:custGeom>
          <a:blipFill>
            <a:blip r:embed="rId6">
              <a:extLst>
                <a:ext uri="{96DAC541-7B7A-43D3-8B79-37D633B846F1}">
                  <asvg:svgBlip xmlns:asvg="http://schemas.microsoft.com/office/drawing/2016/SVG/main" xmlns="" r:embed="rId7"/>
                </a:ext>
              </a:extLst>
            </a:blip>
            <a:stretch>
              <a:fillRect l="-31086" t="-29760"/>
            </a:stretch>
          </a:blipFill>
        </p:spPr>
      </p:sp>
      <p:sp>
        <p:nvSpPr>
          <p:cNvPr id="8" name="Freeform 8"/>
          <p:cNvSpPr/>
          <p:nvPr/>
        </p:nvSpPr>
        <p:spPr>
          <a:xfrm rot="-348449">
            <a:off x="806351" y="849129"/>
            <a:ext cx="1058681" cy="1014408"/>
          </a:xfrm>
          <a:custGeom>
            <a:avLst/>
            <a:gdLst/>
            <a:ahLst/>
            <a:cxnLst/>
            <a:rect l="l" t="t" r="r" b="b"/>
            <a:pathLst>
              <a:path w="1058681" h="1014408">
                <a:moveTo>
                  <a:pt x="0" y="0"/>
                </a:moveTo>
                <a:lnTo>
                  <a:pt x="1058680" y="0"/>
                </a:lnTo>
                <a:lnTo>
                  <a:pt x="1058680" y="1014408"/>
                </a:lnTo>
                <a:lnTo>
                  <a:pt x="0" y="10144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2980323" y="3092743"/>
            <a:ext cx="744174" cy="934465"/>
          </a:xfrm>
          <a:custGeom>
            <a:avLst/>
            <a:gdLst/>
            <a:ahLst/>
            <a:cxnLst/>
            <a:rect l="l" t="t" r="r" b="b"/>
            <a:pathLst>
              <a:path w="744174" h="934465">
                <a:moveTo>
                  <a:pt x="0" y="0"/>
                </a:moveTo>
                <a:lnTo>
                  <a:pt x="744173" y="0"/>
                </a:lnTo>
                <a:lnTo>
                  <a:pt x="744173" y="934465"/>
                </a:lnTo>
                <a:lnTo>
                  <a:pt x="0" y="9344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2996376">
            <a:off x="3590768" y="2806049"/>
            <a:ext cx="1522018" cy="1264659"/>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0800000">
            <a:off x="15408385" y="6277716"/>
            <a:ext cx="2870774" cy="651274"/>
          </a:xfrm>
          <a:custGeom>
            <a:avLst/>
            <a:gdLst/>
            <a:ahLst/>
            <a:cxnLst/>
            <a:rect l="l" t="t" r="r" b="b"/>
            <a:pathLst>
              <a:path w="2870774" h="651274">
                <a:moveTo>
                  <a:pt x="0" y="0"/>
                </a:moveTo>
                <a:lnTo>
                  <a:pt x="2870774" y="0"/>
                </a:lnTo>
                <a:lnTo>
                  <a:pt x="2870774" y="651274"/>
                </a:lnTo>
                <a:lnTo>
                  <a:pt x="0" y="651274"/>
                </a:lnTo>
                <a:lnTo>
                  <a:pt x="0" y="0"/>
                </a:lnTo>
                <a:close/>
              </a:path>
            </a:pathLst>
          </a:custGeom>
          <a:blipFill>
            <a:blip r:embed="rId14">
              <a:extLst>
                <a:ext uri="{96DAC541-7B7A-43D3-8B79-37D633B846F1}">
                  <asvg:svgBlip xmlns:asvg="http://schemas.microsoft.com/office/drawing/2016/SVG/main" xmlns="" r:embed="rId15"/>
                </a:ext>
              </a:extLst>
            </a:blip>
            <a:stretch>
              <a:fillRect l="-26264"/>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121208" y="860216"/>
            <a:ext cx="16045583" cy="8566568"/>
          </a:xfrm>
          <a:custGeom>
            <a:avLst/>
            <a:gdLst/>
            <a:ahLst/>
            <a:cxnLst/>
            <a:rect l="l" t="t" r="r" b="b"/>
            <a:pathLst>
              <a:path w="16045583" h="8566568">
                <a:moveTo>
                  <a:pt x="0" y="0"/>
                </a:moveTo>
                <a:lnTo>
                  <a:pt x="16045584" y="0"/>
                </a:lnTo>
                <a:lnTo>
                  <a:pt x="16045584" y="8566568"/>
                </a:lnTo>
                <a:lnTo>
                  <a:pt x="0" y="8566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6954779" y="495326"/>
            <a:ext cx="4378441" cy="1066747"/>
          </a:xfrm>
          <a:custGeom>
            <a:avLst/>
            <a:gdLst/>
            <a:ahLst/>
            <a:cxnLst/>
            <a:rect l="l" t="t" r="r" b="b"/>
            <a:pathLst>
              <a:path w="4378441" h="1066747">
                <a:moveTo>
                  <a:pt x="0" y="0"/>
                </a:moveTo>
                <a:lnTo>
                  <a:pt x="4378442" y="0"/>
                </a:lnTo>
                <a:lnTo>
                  <a:pt x="4378442" y="1066748"/>
                </a:lnTo>
                <a:lnTo>
                  <a:pt x="0" y="1066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866293" y="2616548"/>
            <a:ext cx="926459" cy="1163362"/>
          </a:xfrm>
          <a:custGeom>
            <a:avLst/>
            <a:gdLst/>
            <a:ahLst/>
            <a:cxnLst/>
            <a:rect l="l" t="t" r="r" b="b"/>
            <a:pathLst>
              <a:path w="926459" h="1163362">
                <a:moveTo>
                  <a:pt x="0" y="0"/>
                </a:moveTo>
                <a:lnTo>
                  <a:pt x="926459" y="0"/>
                </a:lnTo>
                <a:lnTo>
                  <a:pt x="926459" y="1163362"/>
                </a:lnTo>
                <a:lnTo>
                  <a:pt x="0" y="1163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466626" y="7586134"/>
            <a:ext cx="3054775" cy="2277196"/>
          </a:xfrm>
          <a:custGeom>
            <a:avLst/>
            <a:gdLst/>
            <a:ahLst/>
            <a:cxnLst/>
            <a:rect l="l" t="t" r="r" b="b"/>
            <a:pathLst>
              <a:path w="3054775" h="2277196">
                <a:moveTo>
                  <a:pt x="0" y="0"/>
                </a:moveTo>
                <a:lnTo>
                  <a:pt x="3054775" y="0"/>
                </a:lnTo>
                <a:lnTo>
                  <a:pt x="3054775" y="2277195"/>
                </a:lnTo>
                <a:lnTo>
                  <a:pt x="0" y="2277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04659" y="4229176"/>
            <a:ext cx="2330857" cy="2267288"/>
          </a:xfrm>
          <a:custGeom>
            <a:avLst/>
            <a:gdLst/>
            <a:ahLst/>
            <a:cxnLst/>
            <a:rect l="l" t="t" r="r" b="b"/>
            <a:pathLst>
              <a:path w="2330857" h="2267288">
                <a:moveTo>
                  <a:pt x="0" y="0"/>
                </a:moveTo>
                <a:lnTo>
                  <a:pt x="2330857" y="0"/>
                </a:lnTo>
                <a:lnTo>
                  <a:pt x="2330857" y="2267288"/>
                </a:lnTo>
                <a:lnTo>
                  <a:pt x="0" y="22672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0800000">
            <a:off x="7629803" y="9524594"/>
            <a:ext cx="3028394" cy="544122"/>
          </a:xfrm>
          <a:custGeom>
            <a:avLst/>
            <a:gdLst/>
            <a:ahLst/>
            <a:cxnLst/>
            <a:rect l="l" t="t" r="r" b="b"/>
            <a:pathLst>
              <a:path w="3028394" h="544122">
                <a:moveTo>
                  <a:pt x="0" y="0"/>
                </a:moveTo>
                <a:lnTo>
                  <a:pt x="3028394" y="0"/>
                </a:lnTo>
                <a:lnTo>
                  <a:pt x="3028394" y="544121"/>
                </a:lnTo>
                <a:lnTo>
                  <a:pt x="0" y="5441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4450549" y="0"/>
            <a:ext cx="3837451" cy="3629397"/>
          </a:xfrm>
          <a:custGeom>
            <a:avLst/>
            <a:gdLst/>
            <a:ahLst/>
            <a:cxnLst/>
            <a:rect l="l" t="t" r="r" b="b"/>
            <a:pathLst>
              <a:path w="3837451" h="3629397">
                <a:moveTo>
                  <a:pt x="0" y="0"/>
                </a:moveTo>
                <a:lnTo>
                  <a:pt x="3837451" y="0"/>
                </a:lnTo>
                <a:lnTo>
                  <a:pt x="3837451" y="3629397"/>
                </a:lnTo>
                <a:lnTo>
                  <a:pt x="0" y="3629397"/>
                </a:lnTo>
                <a:lnTo>
                  <a:pt x="0" y="0"/>
                </a:lnTo>
                <a:close/>
              </a:path>
            </a:pathLst>
          </a:custGeom>
          <a:blipFill>
            <a:blip r:embed="rId14">
              <a:extLst>
                <a:ext uri="{96DAC541-7B7A-43D3-8B79-37D633B846F1}">
                  <asvg:svgBlip xmlns:asvg="http://schemas.microsoft.com/office/drawing/2016/SVG/main" xmlns="" r:embed="rId15"/>
                </a:ext>
              </a:extLst>
            </a:blip>
            <a:stretch>
              <a:fillRect l="-771" t="-14210" r="-15158" b="-119"/>
            </a:stretch>
          </a:blipFill>
        </p:spPr>
      </p:sp>
      <p:sp>
        <p:nvSpPr>
          <p:cNvPr id="11" name="Freeform 11"/>
          <p:cNvSpPr/>
          <p:nvPr/>
        </p:nvSpPr>
        <p:spPr>
          <a:xfrm rot="-7650384">
            <a:off x="14992736" y="4136109"/>
            <a:ext cx="1521321" cy="1264080"/>
          </a:xfrm>
          <a:custGeom>
            <a:avLst/>
            <a:gdLst/>
            <a:ahLst/>
            <a:cxnLst/>
            <a:rect l="l" t="t" r="r" b="b"/>
            <a:pathLst>
              <a:path w="1521321" h="1264080">
                <a:moveTo>
                  <a:pt x="0" y="0"/>
                </a:moveTo>
                <a:lnTo>
                  <a:pt x="1521321" y="0"/>
                </a:lnTo>
                <a:lnTo>
                  <a:pt x="1521321" y="1264079"/>
                </a:lnTo>
                <a:lnTo>
                  <a:pt x="0" y="12640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Rectangle 11"/>
          <p:cNvSpPr/>
          <p:nvPr/>
        </p:nvSpPr>
        <p:spPr>
          <a:xfrm>
            <a:off x="4749304" y="3006278"/>
            <a:ext cx="9590697" cy="3914918"/>
          </a:xfrm>
          <a:prstGeom prst="rect">
            <a:avLst/>
          </a:prstGeom>
        </p:spPr>
        <p:txBody>
          <a:bodyPr wrap="square">
            <a:spAutoFit/>
          </a:bodyPr>
          <a:lstStyle/>
          <a:p>
            <a:pPr marR="197485" algn="just">
              <a:lnSpc>
                <a:spcPct val="115000"/>
              </a:lnSpc>
              <a:spcAft>
                <a:spcPts val="0"/>
              </a:spcAft>
              <a:tabLst>
                <a:tab pos="683895" algn="l"/>
              </a:tabLst>
            </a:pPr>
            <a:r>
              <a:rPr lang="en-US" sz="5400">
                <a:latin typeface="iCiel Bambola" panose="02000000000000000000" pitchFamily="50" charset="-93"/>
                <a:ea typeface="Times New Roman" panose="02020603050405020304" pitchFamily="18" charset="0"/>
                <a:cs typeface="Times New Roman" panose="02020603050405020304" pitchFamily="18" charset="0"/>
              </a:rPr>
              <a:t>2. Theo em, phần</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nói</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và</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nghe hôm</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nay</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có</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liên</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hệ</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gì</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với</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phần</a:t>
            </a:r>
            <a:r>
              <a:rPr lang="en-US" sz="5400" spc="-50">
                <a:latin typeface="iCiel Bambola" panose="02000000000000000000" pitchFamily="50" charset="-93"/>
                <a:ea typeface="Times New Roman" panose="02020603050405020304" pitchFamily="18" charset="0"/>
                <a:cs typeface="Times New Roman" panose="02020603050405020304" pitchFamily="18" charset="0"/>
              </a:rPr>
              <a:t> </a:t>
            </a:r>
            <a:r>
              <a:rPr lang="en-US" sz="5400">
                <a:latin typeface="iCiel Bambola" panose="02000000000000000000" pitchFamily="50" charset="-93"/>
                <a:ea typeface="Times New Roman" panose="02020603050405020304" pitchFamily="18" charset="0"/>
                <a:cs typeface="Times New Roman" panose="02020603050405020304" pitchFamily="18" charset="0"/>
              </a:rPr>
              <a:t>viết mà em đã trình bày trước đó? </a:t>
            </a:r>
            <a:r>
              <a:rPr lang="vi-VN" sz="5400" smtClean="0">
                <a:latin typeface="iCiel Bambola" panose="02000000000000000000" pitchFamily="50" charset="-93"/>
                <a:ea typeface="Times New Roman" panose="02020603050405020304" pitchFamily="18" charset="0"/>
                <a:cs typeface="Times New Roman" panose="02020603050405020304" pitchFamily="18" charset="0"/>
              </a:rPr>
              <a:t>Nhiệ</a:t>
            </a:r>
            <a:r>
              <a:rPr lang="en-US" sz="5400" smtClean="0">
                <a:latin typeface="iCiel Bambola" panose="02000000000000000000" pitchFamily="50" charset="-93"/>
                <a:ea typeface="Times New Roman" panose="02020603050405020304" pitchFamily="18" charset="0"/>
                <a:cs typeface="Times New Roman" panose="02020603050405020304" pitchFamily="18" charset="0"/>
              </a:rPr>
              <a:t>m </a:t>
            </a:r>
            <a:r>
              <a:rPr lang="en-US" sz="5400">
                <a:latin typeface="iCiel Bambola" panose="02000000000000000000" pitchFamily="50" charset="-93"/>
                <a:ea typeface="Times New Roman" panose="02020603050405020304" pitchFamily="18" charset="0"/>
                <a:cs typeface="Times New Roman" panose="02020603050405020304" pitchFamily="18" charset="0"/>
              </a:rPr>
              <a:t>vụ học tập chúng ta cần thực </a:t>
            </a:r>
            <a:r>
              <a:rPr lang="vi-VN" sz="5400" smtClean="0">
                <a:latin typeface="iCiel Bambola" panose="02000000000000000000" pitchFamily="50" charset="-93"/>
                <a:ea typeface="Times New Roman" panose="02020603050405020304" pitchFamily="18" charset="0"/>
                <a:cs typeface="Times New Roman" panose="02020603050405020304" pitchFamily="18" charset="0"/>
              </a:rPr>
              <a:t>hiệ</a:t>
            </a:r>
            <a:r>
              <a:rPr lang="en-US" sz="5400" smtClean="0">
                <a:latin typeface="iCiel Bambola" panose="02000000000000000000" pitchFamily="50" charset="-93"/>
                <a:ea typeface="Times New Roman" panose="02020603050405020304" pitchFamily="18" charset="0"/>
                <a:cs typeface="Times New Roman" panose="02020603050405020304" pitchFamily="18" charset="0"/>
              </a:rPr>
              <a:t>n </a:t>
            </a:r>
            <a:r>
              <a:rPr lang="en-US" sz="5400">
                <a:latin typeface="iCiel Bambola" panose="02000000000000000000" pitchFamily="50" charset="-93"/>
                <a:ea typeface="Times New Roman" panose="02020603050405020304" pitchFamily="18" charset="0"/>
                <a:cs typeface="Times New Roman" panose="02020603050405020304" pitchFamily="18" charset="0"/>
              </a:rPr>
              <a:t>là gì?</a:t>
            </a:r>
            <a:endParaRPr lang="en-GB" sz="5400">
              <a:effectLst/>
              <a:latin typeface="iCiel Bambola" panose="02000000000000000000" pitchFamily="50" charset="-93"/>
              <a:ea typeface="Times New Roman" panose="02020603050405020304" pitchFamily="18" charset="0"/>
            </a:endParaRPr>
          </a:p>
        </p:txBody>
      </p:sp>
    </p:spTree>
    <p:extLst>
      <p:ext uri="{BB962C8B-B14F-4D97-AF65-F5344CB8AC3E}">
        <p14:creationId xmlns:p14="http://schemas.microsoft.com/office/powerpoint/2010/main" val="3436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952209"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AutoShape 5"/>
          <p:cNvSpPr/>
          <p:nvPr/>
        </p:nvSpPr>
        <p:spPr>
          <a:xfrm>
            <a:off x="0" y="4154414"/>
            <a:ext cx="9710255" cy="0"/>
          </a:xfrm>
          <a:prstGeom prst="line">
            <a:avLst/>
          </a:prstGeom>
          <a:ln w="28575" cap="flat">
            <a:solidFill>
              <a:srgbClr val="FFFAF2"/>
            </a:solidFill>
            <a:prstDash val="lgDash"/>
            <a:headEnd type="none" w="sm" len="sm"/>
            <a:tailEnd type="none" w="sm" len="sm"/>
          </a:ln>
        </p:spPr>
      </p:sp>
      <p:grpSp>
        <p:nvGrpSpPr>
          <p:cNvPr id="6" name="Group 6"/>
          <p:cNvGrpSpPr/>
          <p:nvPr/>
        </p:nvGrpSpPr>
        <p:grpSpPr>
          <a:xfrm>
            <a:off x="160851" y="3898535"/>
            <a:ext cx="394573" cy="39457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8" name="Group 8"/>
          <p:cNvGrpSpPr>
            <a:grpSpLocks noChangeAspect="1"/>
          </p:cNvGrpSpPr>
          <p:nvPr/>
        </p:nvGrpSpPr>
        <p:grpSpPr>
          <a:xfrm>
            <a:off x="178628" y="3943703"/>
            <a:ext cx="295330" cy="29533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0" name="Group 10"/>
          <p:cNvGrpSpPr/>
          <p:nvPr/>
        </p:nvGrpSpPr>
        <p:grpSpPr>
          <a:xfrm>
            <a:off x="9100418" y="3995533"/>
            <a:ext cx="394573" cy="39457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2" name="Group 12"/>
          <p:cNvGrpSpPr>
            <a:grpSpLocks noChangeAspect="1"/>
          </p:cNvGrpSpPr>
          <p:nvPr/>
        </p:nvGrpSpPr>
        <p:grpSpPr>
          <a:xfrm>
            <a:off x="9148215" y="4021036"/>
            <a:ext cx="295330" cy="295330"/>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4" name="Freeform 14"/>
          <p:cNvSpPr/>
          <p:nvPr/>
        </p:nvSpPr>
        <p:spPr>
          <a:xfrm rot="8579544">
            <a:off x="8996048" y="2737938"/>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4489622" y="6352784"/>
            <a:ext cx="977105" cy="948015"/>
          </a:xfrm>
          <a:custGeom>
            <a:avLst/>
            <a:gdLst/>
            <a:ahLst/>
            <a:cxnLst/>
            <a:rect l="l" t="t" r="r" b="b"/>
            <a:pathLst>
              <a:path w="977105" h="948015">
                <a:moveTo>
                  <a:pt x="0" y="0"/>
                </a:moveTo>
                <a:lnTo>
                  <a:pt x="977105" y="0"/>
                </a:lnTo>
                <a:lnTo>
                  <a:pt x="977105" y="948015"/>
                </a:lnTo>
                <a:lnTo>
                  <a:pt x="0" y="948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889001" y="3449333"/>
            <a:ext cx="9398999" cy="6837667"/>
          </a:xfrm>
          <a:custGeom>
            <a:avLst/>
            <a:gdLst/>
            <a:ahLst/>
            <a:cxnLst/>
            <a:rect l="l" t="t" r="r" b="b"/>
            <a:pathLst>
              <a:path w="9398999" h="6837667">
                <a:moveTo>
                  <a:pt x="0" y="0"/>
                </a:moveTo>
                <a:lnTo>
                  <a:pt x="9398999" y="0"/>
                </a:lnTo>
                <a:lnTo>
                  <a:pt x="9398999" y="6837667"/>
                </a:lnTo>
                <a:lnTo>
                  <a:pt x="0" y="6837667"/>
                </a:lnTo>
                <a:lnTo>
                  <a:pt x="0" y="0"/>
                </a:lnTo>
                <a:close/>
              </a:path>
            </a:pathLst>
          </a:custGeom>
          <a:blipFill>
            <a:blip r:embed="rId6">
              <a:extLst>
                <a:ext uri="{96DAC541-7B7A-43D3-8B79-37D633B846F1}">
                  <asvg:svgBlip xmlns:asvg="http://schemas.microsoft.com/office/drawing/2016/SVG/main" xmlns="" r:embed="rId7"/>
                </a:ext>
              </a:extLst>
            </a:blip>
            <a:stretch>
              <a:fillRect r="-13138" b="-24697"/>
            </a:stretch>
          </a:blipFill>
        </p:spPr>
      </p:sp>
      <p:sp>
        <p:nvSpPr>
          <p:cNvPr id="21" name="Freeform 21"/>
          <p:cNvSpPr/>
          <p:nvPr/>
        </p:nvSpPr>
        <p:spPr>
          <a:xfrm rot="6027510">
            <a:off x="13129202" y="2590154"/>
            <a:ext cx="1327301" cy="1274209"/>
          </a:xfrm>
          <a:custGeom>
            <a:avLst/>
            <a:gdLst/>
            <a:ahLst/>
            <a:cxnLst/>
            <a:rect l="l" t="t" r="r" b="b"/>
            <a:pathLst>
              <a:path w="1327301" h="1274209">
                <a:moveTo>
                  <a:pt x="0" y="0"/>
                </a:moveTo>
                <a:lnTo>
                  <a:pt x="1327301" y="0"/>
                </a:lnTo>
                <a:lnTo>
                  <a:pt x="1327301" y="1274208"/>
                </a:lnTo>
                <a:lnTo>
                  <a:pt x="0" y="1274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872498" y="8930383"/>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6666255" y="509266"/>
            <a:ext cx="827317" cy="1038869"/>
          </a:xfrm>
          <a:custGeom>
            <a:avLst/>
            <a:gdLst/>
            <a:ahLst/>
            <a:cxnLst/>
            <a:rect l="l" t="t" r="r" b="b"/>
            <a:pathLst>
              <a:path w="827317" h="1038869">
                <a:moveTo>
                  <a:pt x="0" y="0"/>
                </a:moveTo>
                <a:lnTo>
                  <a:pt x="827317" y="0"/>
                </a:lnTo>
                <a:lnTo>
                  <a:pt x="827317"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1524734">
            <a:off x="10733230" y="657257"/>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a:off x="0" y="0"/>
            <a:ext cx="1738930" cy="1548134"/>
          </a:xfrm>
          <a:custGeom>
            <a:avLst/>
            <a:gdLst/>
            <a:ahLst/>
            <a:cxnLst/>
            <a:rect l="l" t="t" r="r" b="b"/>
            <a:pathLst>
              <a:path w="1738930" h="1548134">
                <a:moveTo>
                  <a:pt x="0" y="0"/>
                </a:moveTo>
                <a:lnTo>
                  <a:pt x="1738930" y="0"/>
                </a:lnTo>
                <a:lnTo>
                  <a:pt x="1738930" y="1548134"/>
                </a:lnTo>
                <a:lnTo>
                  <a:pt x="0" y="1548134"/>
                </a:lnTo>
                <a:lnTo>
                  <a:pt x="0" y="0"/>
                </a:lnTo>
                <a:close/>
              </a:path>
            </a:pathLst>
          </a:custGeom>
          <a:blipFill>
            <a:blip r:embed="rId16">
              <a:extLst>
                <a:ext uri="{96DAC541-7B7A-43D3-8B79-37D633B846F1}">
                  <asvg:svgBlip xmlns:asvg="http://schemas.microsoft.com/office/drawing/2016/SVG/main" xmlns="" r:embed="rId17"/>
                </a:ext>
              </a:extLst>
            </a:blip>
            <a:stretch>
              <a:fillRect l="-29270" t="-42298"/>
            </a:stretch>
          </a:blipFill>
        </p:spPr>
      </p:sp>
      <p:sp>
        <p:nvSpPr>
          <p:cNvPr id="29" name="Rectangle 28"/>
          <p:cNvSpPr/>
          <p:nvPr/>
        </p:nvSpPr>
        <p:spPr>
          <a:xfrm>
            <a:off x="206633" y="2947539"/>
            <a:ext cx="8871339"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7200" b="1" smtClean="0">
                <a:solidFill>
                  <a:schemeClr val="bg1"/>
                </a:solidFill>
                <a:latin typeface="SVN-Transformer" pitchFamily="2" charset="-93"/>
              </a:rPr>
              <a:t>HOẠT ĐỘNG </a:t>
            </a:r>
            <a:r>
              <a:rPr lang="vi-VN" sz="7200" b="1" smtClean="0">
                <a:solidFill>
                  <a:schemeClr val="bg1"/>
                </a:solidFill>
                <a:latin typeface="SVN-Transformer" pitchFamily="2" charset="-93"/>
              </a:rPr>
              <a:t>2</a:t>
            </a:r>
          </a:p>
          <a:p>
            <a:pPr algn="ctr"/>
            <a:r>
              <a:rPr lang="en-US" sz="7200" b="1" smtClean="0">
                <a:solidFill>
                  <a:schemeClr val="bg1"/>
                </a:solidFill>
                <a:latin typeface="SVN-Transformer" pitchFamily="2" charset="-93"/>
              </a:rPr>
              <a:t>HÌNH THÀNH KIẾN THỨC</a:t>
            </a:r>
            <a:endParaRPr lang="en-GB" sz="7200">
              <a:solidFill>
                <a:schemeClr val="bg1"/>
              </a:solidFill>
              <a:latin typeface="SVN-Transformer" pitchFamily="2" charset="-93"/>
            </a:endParaRPr>
          </a:p>
        </p:txBody>
      </p:sp>
    </p:spTree>
    <p:extLst>
      <p:ext uri="{BB962C8B-B14F-4D97-AF65-F5344CB8AC3E}">
        <p14:creationId xmlns:p14="http://schemas.microsoft.com/office/powerpoint/2010/main" val="60097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121207" y="1611472"/>
            <a:ext cx="16045583" cy="8566568"/>
          </a:xfrm>
          <a:custGeom>
            <a:avLst/>
            <a:gdLst/>
            <a:ahLst/>
            <a:cxnLst/>
            <a:rect l="l" t="t" r="r" b="b"/>
            <a:pathLst>
              <a:path w="16045583" h="8566568">
                <a:moveTo>
                  <a:pt x="0" y="0"/>
                </a:moveTo>
                <a:lnTo>
                  <a:pt x="16045584" y="0"/>
                </a:lnTo>
                <a:lnTo>
                  <a:pt x="16045584" y="8566568"/>
                </a:lnTo>
                <a:lnTo>
                  <a:pt x="0" y="8566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7043799" y="319265"/>
            <a:ext cx="15147825" cy="1015663"/>
          </a:xfrm>
          <a:prstGeom prst="rect">
            <a:avLst/>
          </a:prstGeom>
        </p:spPr>
        <p:txBody>
          <a:bodyPr lIns="0" tIns="0" rIns="0" bIns="0" rtlCol="0" anchor="t">
            <a:spAutoFit/>
          </a:bodyPr>
          <a:lstStyle/>
          <a:p>
            <a:r>
              <a:rPr lang="en-US" sz="6600" b="1">
                <a:solidFill>
                  <a:schemeClr val="accent6">
                    <a:lumMod val="75000"/>
                  </a:schemeClr>
                </a:solidFill>
                <a:latin typeface="#9Slide07 SVNMomento" panose="00000500000000000000" pitchFamily="2" charset="0"/>
              </a:rPr>
              <a:t>1. Định hướng</a:t>
            </a:r>
            <a:endParaRPr lang="en-GB" sz="6600">
              <a:solidFill>
                <a:schemeClr val="accent6">
                  <a:lumMod val="75000"/>
                </a:schemeClr>
              </a:solidFill>
              <a:latin typeface="#9Slide07 SVNMomento" panose="00000500000000000000" pitchFamily="2" charset="0"/>
            </a:endParaRPr>
          </a:p>
        </p:txBody>
      </p:sp>
      <p:sp>
        <p:nvSpPr>
          <p:cNvPr id="4" name="Freeform 4"/>
          <p:cNvSpPr/>
          <p:nvPr/>
        </p:nvSpPr>
        <p:spPr>
          <a:xfrm rot="7727625">
            <a:off x="3738753" y="1158786"/>
            <a:ext cx="1871481" cy="1796622"/>
          </a:xfrm>
          <a:custGeom>
            <a:avLst/>
            <a:gdLst/>
            <a:ahLst/>
            <a:cxnLst/>
            <a:rect l="l" t="t" r="r" b="b"/>
            <a:pathLst>
              <a:path w="1871481" h="1796622">
                <a:moveTo>
                  <a:pt x="0" y="0"/>
                </a:moveTo>
                <a:lnTo>
                  <a:pt x="1871481" y="0"/>
                </a:lnTo>
                <a:lnTo>
                  <a:pt x="1871481" y="1796622"/>
                </a:lnTo>
                <a:lnTo>
                  <a:pt x="0" y="1796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2305188" y="3294486"/>
            <a:ext cx="6275511" cy="5364025"/>
            <a:chOff x="0" y="0"/>
            <a:chExt cx="3622362" cy="2288224"/>
          </a:xfrm>
        </p:grpSpPr>
        <p:sp>
          <p:nvSpPr>
            <p:cNvPr id="6" name="Freeform 6"/>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60699E"/>
            </a:solidFill>
          </p:spPr>
        </p:sp>
      </p:grpSp>
      <p:grpSp>
        <p:nvGrpSpPr>
          <p:cNvPr id="7" name="Group 7"/>
          <p:cNvGrpSpPr/>
          <p:nvPr/>
        </p:nvGrpSpPr>
        <p:grpSpPr>
          <a:xfrm>
            <a:off x="2460975" y="3543892"/>
            <a:ext cx="5963937" cy="5016210"/>
            <a:chOff x="0" y="0"/>
            <a:chExt cx="3622362" cy="2288224"/>
          </a:xfrm>
        </p:grpSpPr>
        <p:sp>
          <p:nvSpPr>
            <p:cNvPr id="8" name="Freeform 8"/>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sp>
        <p:nvSpPr>
          <p:cNvPr id="10" name="Freeform 10"/>
          <p:cNvSpPr/>
          <p:nvPr/>
        </p:nvSpPr>
        <p:spPr>
          <a:xfrm rot="-6479695">
            <a:off x="2051715" y="3081127"/>
            <a:ext cx="1118040" cy="1369727"/>
          </a:xfrm>
          <a:custGeom>
            <a:avLst/>
            <a:gdLst/>
            <a:ahLst/>
            <a:cxnLst/>
            <a:rect l="l" t="t" r="r" b="b"/>
            <a:pathLst>
              <a:path w="1118040" h="1369727">
                <a:moveTo>
                  <a:pt x="0" y="0"/>
                </a:moveTo>
                <a:lnTo>
                  <a:pt x="1118039" y="0"/>
                </a:lnTo>
                <a:lnTo>
                  <a:pt x="1118039" y="1369727"/>
                </a:lnTo>
                <a:lnTo>
                  <a:pt x="0" y="1369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7145107" y="5505761"/>
            <a:ext cx="463230" cy="581681"/>
          </a:xfrm>
          <a:custGeom>
            <a:avLst/>
            <a:gdLst/>
            <a:ahLst/>
            <a:cxnLst/>
            <a:rect l="l" t="t" r="r" b="b"/>
            <a:pathLst>
              <a:path w="463230" h="581681">
                <a:moveTo>
                  <a:pt x="0" y="0"/>
                </a:moveTo>
                <a:lnTo>
                  <a:pt x="463230" y="0"/>
                </a:lnTo>
                <a:lnTo>
                  <a:pt x="463230" y="581680"/>
                </a:lnTo>
                <a:lnTo>
                  <a:pt x="0" y="581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0058479" y="3162300"/>
            <a:ext cx="7352295" cy="5496211"/>
            <a:chOff x="0" y="0"/>
            <a:chExt cx="3622362" cy="2288224"/>
          </a:xfrm>
        </p:grpSpPr>
        <p:sp>
          <p:nvSpPr>
            <p:cNvPr id="13" name="Freeform 13"/>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60699E"/>
            </a:solidFill>
          </p:spPr>
        </p:sp>
      </p:grpSp>
      <p:grpSp>
        <p:nvGrpSpPr>
          <p:cNvPr id="14" name="Group 14"/>
          <p:cNvGrpSpPr/>
          <p:nvPr/>
        </p:nvGrpSpPr>
        <p:grpSpPr>
          <a:xfrm>
            <a:off x="10214266" y="3629397"/>
            <a:ext cx="6952524" cy="4930705"/>
            <a:chOff x="0" y="0"/>
            <a:chExt cx="3622362" cy="2288224"/>
          </a:xfrm>
        </p:grpSpPr>
        <p:sp>
          <p:nvSpPr>
            <p:cNvPr id="15" name="Freeform 1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sp>
        <p:nvSpPr>
          <p:cNvPr id="17" name="Freeform 17"/>
          <p:cNvSpPr/>
          <p:nvPr/>
        </p:nvSpPr>
        <p:spPr>
          <a:xfrm rot="-6479695">
            <a:off x="9641892" y="3102719"/>
            <a:ext cx="1118040" cy="1369727"/>
          </a:xfrm>
          <a:custGeom>
            <a:avLst/>
            <a:gdLst/>
            <a:ahLst/>
            <a:cxnLst/>
            <a:rect l="l" t="t" r="r" b="b"/>
            <a:pathLst>
              <a:path w="1118040" h="1369727">
                <a:moveTo>
                  <a:pt x="0" y="0"/>
                </a:moveTo>
                <a:lnTo>
                  <a:pt x="1118040" y="0"/>
                </a:lnTo>
                <a:lnTo>
                  <a:pt x="1118040" y="1369727"/>
                </a:lnTo>
                <a:lnTo>
                  <a:pt x="0" y="1369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4898398" y="5505761"/>
            <a:ext cx="463230" cy="581681"/>
          </a:xfrm>
          <a:custGeom>
            <a:avLst/>
            <a:gdLst/>
            <a:ahLst/>
            <a:cxnLst/>
            <a:rect l="l" t="t" r="r" b="b"/>
            <a:pathLst>
              <a:path w="463230" h="581681">
                <a:moveTo>
                  <a:pt x="0" y="0"/>
                </a:moveTo>
                <a:lnTo>
                  <a:pt x="463230" y="0"/>
                </a:lnTo>
                <a:lnTo>
                  <a:pt x="463230" y="581680"/>
                </a:lnTo>
                <a:lnTo>
                  <a:pt x="0" y="581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4450549" y="-72572"/>
            <a:ext cx="3837451" cy="3629397"/>
          </a:xfrm>
          <a:custGeom>
            <a:avLst/>
            <a:gdLst/>
            <a:ahLst/>
            <a:cxnLst/>
            <a:rect l="l" t="t" r="r" b="b"/>
            <a:pathLst>
              <a:path w="3837451" h="3629397">
                <a:moveTo>
                  <a:pt x="0" y="0"/>
                </a:moveTo>
                <a:lnTo>
                  <a:pt x="3837451" y="0"/>
                </a:lnTo>
                <a:lnTo>
                  <a:pt x="3837451" y="3629397"/>
                </a:lnTo>
                <a:lnTo>
                  <a:pt x="0" y="3629397"/>
                </a:lnTo>
                <a:lnTo>
                  <a:pt x="0" y="0"/>
                </a:lnTo>
                <a:close/>
              </a:path>
            </a:pathLst>
          </a:custGeom>
          <a:blipFill>
            <a:blip r:embed="rId10">
              <a:extLst>
                <a:ext uri="{96DAC541-7B7A-43D3-8B79-37D633B846F1}">
                  <asvg:svgBlip xmlns:asvg="http://schemas.microsoft.com/office/drawing/2016/SVG/main" xmlns="" r:embed="rId11"/>
                </a:ext>
              </a:extLst>
            </a:blip>
            <a:stretch>
              <a:fillRect l="-771" t="-14210" r="-15158" b="-119"/>
            </a:stretch>
          </a:blipFill>
        </p:spPr>
      </p:sp>
      <p:sp>
        <p:nvSpPr>
          <p:cNvPr id="20" name="Freeform 20"/>
          <p:cNvSpPr/>
          <p:nvPr/>
        </p:nvSpPr>
        <p:spPr>
          <a:xfrm>
            <a:off x="7831" y="8411287"/>
            <a:ext cx="2084739" cy="1913260"/>
          </a:xfrm>
          <a:custGeom>
            <a:avLst/>
            <a:gdLst/>
            <a:ahLst/>
            <a:cxnLst/>
            <a:rect l="l" t="t" r="r" b="b"/>
            <a:pathLst>
              <a:path w="2084739" h="1913260">
                <a:moveTo>
                  <a:pt x="0" y="0"/>
                </a:moveTo>
                <a:lnTo>
                  <a:pt x="2084739" y="0"/>
                </a:lnTo>
                <a:lnTo>
                  <a:pt x="2084739" y="1913261"/>
                </a:lnTo>
                <a:lnTo>
                  <a:pt x="0" y="1913261"/>
                </a:lnTo>
                <a:lnTo>
                  <a:pt x="0" y="0"/>
                </a:lnTo>
                <a:close/>
              </a:path>
            </a:pathLst>
          </a:custGeom>
          <a:blipFill>
            <a:blip r:embed="rId12">
              <a:extLst>
                <a:ext uri="{96DAC541-7B7A-43D3-8B79-37D633B846F1}">
                  <asvg:svgBlip xmlns:asvg="http://schemas.microsoft.com/office/drawing/2016/SVG/main" xmlns="" r:embed="rId13"/>
                </a:ext>
              </a:extLst>
            </a:blip>
            <a:stretch>
              <a:fillRect l="-21559" b="-29804"/>
            </a:stretch>
          </a:blipFill>
        </p:spPr>
      </p:sp>
      <p:sp>
        <p:nvSpPr>
          <p:cNvPr id="22" name="TextBox 22"/>
          <p:cNvSpPr txBox="1"/>
          <p:nvPr/>
        </p:nvSpPr>
        <p:spPr>
          <a:xfrm>
            <a:off x="10747173" y="3802319"/>
            <a:ext cx="6159957" cy="4739759"/>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Tóm tắt ý chính của nội dung bài nói cũng giống như tóm tắt ý chính của một văn bản viết; về độ dài có thể khác nhau, nhưng </a:t>
            </a:r>
            <a:r>
              <a:rPr lang="en-US" sz="4400" b="1">
                <a:latin typeface="Times New Roman" panose="02020603050405020304" pitchFamily="18" charset="0"/>
                <a:cs typeface="Times New Roman" panose="02020603050405020304" pitchFamily="18" charset="0"/>
              </a:rPr>
              <a:t>cần nêu được các ý chính của bài trình bày</a:t>
            </a:r>
            <a:r>
              <a:rPr lang="en-US" sz="4400">
                <a:latin typeface="Times New Roman" panose="02020603050405020304" pitchFamily="18" charset="0"/>
                <a:cs typeface="Times New Roman" panose="02020603050405020304" pitchFamily="18" charset="0"/>
              </a:rPr>
              <a:t>. </a:t>
            </a:r>
            <a:endParaRPr lang="en-US" sz="4400" spc="-19">
              <a:solidFill>
                <a:srgbClr val="60699E"/>
              </a:solidFill>
              <a:latin typeface="Times New Roman" panose="02020603050405020304" pitchFamily="18" charset="0"/>
              <a:cs typeface="Times New Roman" panose="02020603050405020304" pitchFamily="18" charset="0"/>
            </a:endParaRPr>
          </a:p>
        </p:txBody>
      </p:sp>
      <p:sp>
        <p:nvSpPr>
          <p:cNvPr id="23" name="Freeform 23"/>
          <p:cNvSpPr/>
          <p:nvPr/>
        </p:nvSpPr>
        <p:spPr>
          <a:xfrm rot="-5400000">
            <a:off x="-909958" y="2270836"/>
            <a:ext cx="3028394" cy="544122"/>
          </a:xfrm>
          <a:custGeom>
            <a:avLst/>
            <a:gdLst/>
            <a:ahLst/>
            <a:cxnLst/>
            <a:rect l="l" t="t" r="r" b="b"/>
            <a:pathLst>
              <a:path w="3028394" h="544122">
                <a:moveTo>
                  <a:pt x="0" y="0"/>
                </a:moveTo>
                <a:lnTo>
                  <a:pt x="3028394" y="0"/>
                </a:lnTo>
                <a:lnTo>
                  <a:pt x="3028394" y="544122"/>
                </a:lnTo>
                <a:lnTo>
                  <a:pt x="0" y="5441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rot="-446954">
            <a:off x="16407355" y="8312905"/>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Rectangle 24"/>
          <p:cNvSpPr/>
          <p:nvPr/>
        </p:nvSpPr>
        <p:spPr>
          <a:xfrm>
            <a:off x="7505581" y="1967839"/>
            <a:ext cx="3241593" cy="830997"/>
          </a:xfrm>
          <a:prstGeom prst="rect">
            <a:avLst/>
          </a:prstGeom>
        </p:spPr>
        <p:txBody>
          <a:bodyPr wrap="none">
            <a:spAutoFit/>
          </a:bodyPr>
          <a:lstStyle/>
          <a:p>
            <a:r>
              <a:rPr lang="en-US" sz="4800" b="1">
                <a:solidFill>
                  <a:schemeClr val="accent6">
                    <a:lumMod val="75000"/>
                  </a:schemeClr>
                </a:solidFill>
                <a:latin typeface="#9Slide07 SVNMomento" panose="00000500000000000000" pitchFamily="2" charset="0"/>
                <a:ea typeface="Times New Roman" panose="02020603050405020304" pitchFamily="18" charset="0"/>
              </a:rPr>
              <a:t>1.1. Khái niệm</a:t>
            </a:r>
            <a:endParaRPr lang="en-GB" sz="4800">
              <a:solidFill>
                <a:schemeClr val="accent6">
                  <a:lumMod val="75000"/>
                </a:schemeClr>
              </a:solidFill>
              <a:latin typeface="#9Slide07 SVNMomento" panose="00000500000000000000" pitchFamily="2" charset="0"/>
            </a:endParaRPr>
          </a:p>
        </p:txBody>
      </p:sp>
      <p:sp>
        <p:nvSpPr>
          <p:cNvPr id="26" name="Rectangle 25"/>
          <p:cNvSpPr/>
          <p:nvPr/>
        </p:nvSpPr>
        <p:spPr>
          <a:xfrm>
            <a:off x="2549172" y="3787582"/>
            <a:ext cx="5680427" cy="4832092"/>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nghe người khác thuyết minh giải thích một hiện tượng tự nhiên, </a:t>
            </a:r>
            <a:r>
              <a:rPr lang="en-US"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 nắm được nội dung thông tin, cần biết tóm tắt ý chính của người nói</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8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3695700"/>
            <a:ext cx="4740623" cy="5639718"/>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53821" y="3908427"/>
            <a:ext cx="4391393" cy="5258718"/>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a:grpSpLocks noChangeAspect="1"/>
          </p:cNvGrpSpPr>
          <p:nvPr/>
        </p:nvGrpSpPr>
        <p:grpSpPr>
          <a:xfrm>
            <a:off x="-385497" y="6537786"/>
            <a:ext cx="3281098" cy="4179570"/>
            <a:chOff x="0" y="0"/>
            <a:chExt cx="6272530" cy="6348730"/>
          </a:xfrm>
        </p:grpSpPr>
        <p:sp>
          <p:nvSpPr>
            <p:cNvPr id="5" name="Freeform 5"/>
            <p:cNvSpPr/>
            <p:nvPr/>
          </p:nvSpPr>
          <p:spPr>
            <a:xfrm>
              <a:off x="-13970" y="-35560"/>
              <a:ext cx="6300470" cy="6395720"/>
            </a:xfrm>
            <a:custGeom>
              <a:avLst/>
              <a:gdLst/>
              <a:ahLst/>
              <a:cxnLst/>
              <a:rect l="l" t="t" r="r" b="b"/>
              <a:pathLst>
                <a:path w="6300470" h="6395720">
                  <a:moveTo>
                    <a:pt x="6136640" y="3745230"/>
                  </a:moveTo>
                  <a:cubicBezTo>
                    <a:pt x="6017260" y="3867150"/>
                    <a:pt x="5831840" y="3977640"/>
                    <a:pt x="5584190" y="4072890"/>
                  </a:cubicBezTo>
                  <a:cubicBezTo>
                    <a:pt x="5877560" y="4509770"/>
                    <a:pt x="6050280" y="4935220"/>
                    <a:pt x="6083300" y="5306060"/>
                  </a:cubicBezTo>
                  <a:cubicBezTo>
                    <a:pt x="6113780" y="5651500"/>
                    <a:pt x="6024880" y="5937250"/>
                    <a:pt x="5825490" y="6131560"/>
                  </a:cubicBezTo>
                  <a:cubicBezTo>
                    <a:pt x="5722620" y="6230620"/>
                    <a:pt x="5594350" y="6303010"/>
                    <a:pt x="5444490" y="6343650"/>
                  </a:cubicBezTo>
                  <a:cubicBezTo>
                    <a:pt x="5290820" y="6385560"/>
                    <a:pt x="5116830" y="6395720"/>
                    <a:pt x="4928870" y="6372860"/>
                  </a:cubicBezTo>
                  <a:cubicBezTo>
                    <a:pt x="4525010" y="6323330"/>
                    <a:pt x="4069080" y="6122670"/>
                    <a:pt x="3608070" y="5793740"/>
                  </a:cubicBezTo>
                  <a:cubicBezTo>
                    <a:pt x="3295650" y="6094730"/>
                    <a:pt x="2964180" y="6289040"/>
                    <a:pt x="2650490" y="6357620"/>
                  </a:cubicBezTo>
                  <a:cubicBezTo>
                    <a:pt x="2564130" y="6376670"/>
                    <a:pt x="2480310" y="6385560"/>
                    <a:pt x="2399030" y="6385560"/>
                  </a:cubicBezTo>
                  <a:cubicBezTo>
                    <a:pt x="2203450" y="6385560"/>
                    <a:pt x="2024380" y="6332220"/>
                    <a:pt x="1870710" y="6226810"/>
                  </a:cubicBezTo>
                  <a:cubicBezTo>
                    <a:pt x="1625600" y="6059170"/>
                    <a:pt x="1463040" y="5767070"/>
                    <a:pt x="1412240" y="5405120"/>
                  </a:cubicBezTo>
                  <a:cubicBezTo>
                    <a:pt x="1357630" y="5013960"/>
                    <a:pt x="1432560" y="4556760"/>
                    <a:pt x="1629410" y="4083050"/>
                  </a:cubicBezTo>
                  <a:cubicBezTo>
                    <a:pt x="1452880" y="4154170"/>
                    <a:pt x="1311910" y="4203700"/>
                    <a:pt x="1211580" y="4231640"/>
                  </a:cubicBezTo>
                  <a:cubicBezTo>
                    <a:pt x="1074420" y="4269740"/>
                    <a:pt x="1049020" y="4255770"/>
                    <a:pt x="1042670" y="4241800"/>
                  </a:cubicBezTo>
                  <a:cubicBezTo>
                    <a:pt x="1035050" y="4226560"/>
                    <a:pt x="1042670" y="4193540"/>
                    <a:pt x="1184910" y="4094480"/>
                  </a:cubicBezTo>
                  <a:cubicBezTo>
                    <a:pt x="1287780" y="4022090"/>
                    <a:pt x="1445260" y="3926840"/>
                    <a:pt x="1642110" y="3817620"/>
                  </a:cubicBezTo>
                  <a:cubicBezTo>
                    <a:pt x="1179830" y="3775710"/>
                    <a:pt x="781050" y="3677920"/>
                    <a:pt x="490220" y="3534410"/>
                  </a:cubicBezTo>
                  <a:cubicBezTo>
                    <a:pt x="210820" y="3397250"/>
                    <a:pt x="43180" y="3221990"/>
                    <a:pt x="17780" y="3041650"/>
                  </a:cubicBezTo>
                  <a:cubicBezTo>
                    <a:pt x="0" y="2915920"/>
                    <a:pt x="49530" y="2792730"/>
                    <a:pt x="163830" y="2674620"/>
                  </a:cubicBezTo>
                  <a:cubicBezTo>
                    <a:pt x="283210" y="2552700"/>
                    <a:pt x="468630" y="2442210"/>
                    <a:pt x="716280" y="2346960"/>
                  </a:cubicBezTo>
                  <a:cubicBezTo>
                    <a:pt x="422910" y="1911350"/>
                    <a:pt x="250190" y="1484630"/>
                    <a:pt x="217170" y="1113790"/>
                  </a:cubicBezTo>
                  <a:cubicBezTo>
                    <a:pt x="186690" y="768350"/>
                    <a:pt x="275590" y="482600"/>
                    <a:pt x="474980" y="288290"/>
                  </a:cubicBezTo>
                  <a:cubicBezTo>
                    <a:pt x="577850" y="189230"/>
                    <a:pt x="706120" y="116840"/>
                    <a:pt x="855980" y="76200"/>
                  </a:cubicBezTo>
                  <a:cubicBezTo>
                    <a:pt x="1009650" y="34290"/>
                    <a:pt x="1182370" y="24130"/>
                    <a:pt x="1371600" y="48260"/>
                  </a:cubicBezTo>
                  <a:cubicBezTo>
                    <a:pt x="1775460" y="97790"/>
                    <a:pt x="2231390" y="298450"/>
                    <a:pt x="2692400" y="627380"/>
                  </a:cubicBezTo>
                  <a:cubicBezTo>
                    <a:pt x="3004820" y="326390"/>
                    <a:pt x="3336290" y="132080"/>
                    <a:pt x="3649980" y="63500"/>
                  </a:cubicBezTo>
                  <a:cubicBezTo>
                    <a:pt x="3942080" y="0"/>
                    <a:pt x="4211320" y="45720"/>
                    <a:pt x="4429760" y="194310"/>
                  </a:cubicBezTo>
                  <a:cubicBezTo>
                    <a:pt x="4674870" y="361950"/>
                    <a:pt x="4837430" y="654050"/>
                    <a:pt x="4888230" y="1016000"/>
                  </a:cubicBezTo>
                  <a:cubicBezTo>
                    <a:pt x="4942840" y="1407160"/>
                    <a:pt x="4867910" y="1864360"/>
                    <a:pt x="4671060" y="2338070"/>
                  </a:cubicBezTo>
                  <a:cubicBezTo>
                    <a:pt x="4847590" y="2266950"/>
                    <a:pt x="4988560" y="2217420"/>
                    <a:pt x="5088890" y="2189480"/>
                  </a:cubicBezTo>
                  <a:cubicBezTo>
                    <a:pt x="5226050" y="2151380"/>
                    <a:pt x="5251450" y="2165350"/>
                    <a:pt x="5257800" y="2179320"/>
                  </a:cubicBezTo>
                  <a:cubicBezTo>
                    <a:pt x="5265420" y="2194560"/>
                    <a:pt x="5257800" y="2227580"/>
                    <a:pt x="5115559" y="2326640"/>
                  </a:cubicBezTo>
                  <a:cubicBezTo>
                    <a:pt x="5012689" y="2399030"/>
                    <a:pt x="4855209" y="2494280"/>
                    <a:pt x="4658359" y="2603500"/>
                  </a:cubicBezTo>
                  <a:cubicBezTo>
                    <a:pt x="5120639" y="2645410"/>
                    <a:pt x="5519419" y="2743200"/>
                    <a:pt x="5810250" y="2886710"/>
                  </a:cubicBezTo>
                  <a:cubicBezTo>
                    <a:pt x="6089650" y="3023870"/>
                    <a:pt x="6257290" y="3199130"/>
                    <a:pt x="6282690" y="3379470"/>
                  </a:cubicBezTo>
                  <a:cubicBezTo>
                    <a:pt x="6300470" y="3505200"/>
                    <a:pt x="6250940" y="3628390"/>
                    <a:pt x="6136640" y="3745230"/>
                  </a:cubicBezTo>
                  <a:close/>
                </a:path>
              </a:pathLst>
            </a:custGeom>
            <a:solidFill>
              <a:srgbClr val="FFFAF2"/>
            </a:solidFill>
          </p:spPr>
        </p:sp>
        <p:sp>
          <p:nvSpPr>
            <p:cNvPr id="6" name="Freeform 6"/>
            <p:cNvSpPr/>
            <p:nvPr/>
          </p:nvSpPr>
          <p:spPr>
            <a:xfrm>
              <a:off x="2540" y="19050"/>
              <a:ext cx="6266181" cy="6310630"/>
            </a:xfrm>
            <a:custGeom>
              <a:avLst/>
              <a:gdLst/>
              <a:ahLst/>
              <a:cxnLst/>
              <a:rect l="l" t="t" r="r" b="b"/>
              <a:pathLst>
                <a:path w="6266181" h="6310630">
                  <a:moveTo>
                    <a:pt x="2385060" y="6310630"/>
                  </a:moveTo>
                  <a:cubicBezTo>
                    <a:pt x="2065020" y="6310630"/>
                    <a:pt x="1791970" y="6163310"/>
                    <a:pt x="1614170" y="5895340"/>
                  </a:cubicBezTo>
                  <a:cubicBezTo>
                    <a:pt x="1475740" y="5687060"/>
                    <a:pt x="1402080" y="5415280"/>
                    <a:pt x="1399540" y="5107940"/>
                  </a:cubicBezTo>
                  <a:cubicBezTo>
                    <a:pt x="1397000" y="4770120"/>
                    <a:pt x="1477010" y="4404360"/>
                    <a:pt x="1638300" y="4020820"/>
                  </a:cubicBezTo>
                  <a:lnTo>
                    <a:pt x="1649730" y="3992880"/>
                  </a:lnTo>
                  <a:lnTo>
                    <a:pt x="1621790" y="4004309"/>
                  </a:lnTo>
                  <a:cubicBezTo>
                    <a:pt x="1337310" y="4118609"/>
                    <a:pt x="1140460" y="4182109"/>
                    <a:pt x="1066800" y="4182109"/>
                  </a:cubicBezTo>
                  <a:cubicBezTo>
                    <a:pt x="1049020" y="4182109"/>
                    <a:pt x="1045210" y="4178300"/>
                    <a:pt x="1045210" y="4178300"/>
                  </a:cubicBezTo>
                  <a:cubicBezTo>
                    <a:pt x="1040130" y="4156709"/>
                    <a:pt x="1160780" y="4042409"/>
                    <a:pt x="1654810" y="3769359"/>
                  </a:cubicBezTo>
                  <a:lnTo>
                    <a:pt x="1691640" y="3749039"/>
                  </a:lnTo>
                  <a:lnTo>
                    <a:pt x="1649730" y="3745230"/>
                  </a:lnTo>
                  <a:cubicBezTo>
                    <a:pt x="584200" y="3653790"/>
                    <a:pt x="63500" y="3296920"/>
                    <a:pt x="20320" y="2983230"/>
                  </a:cubicBezTo>
                  <a:cubicBezTo>
                    <a:pt x="0" y="2837180"/>
                    <a:pt x="62230" y="2555240"/>
                    <a:pt x="713740" y="2307590"/>
                  </a:cubicBezTo>
                  <a:lnTo>
                    <a:pt x="728980" y="2302510"/>
                  </a:lnTo>
                  <a:lnTo>
                    <a:pt x="720090" y="2289810"/>
                  </a:lnTo>
                  <a:cubicBezTo>
                    <a:pt x="466090" y="1913890"/>
                    <a:pt x="306070" y="1555750"/>
                    <a:pt x="242570" y="1224280"/>
                  </a:cubicBezTo>
                  <a:cubicBezTo>
                    <a:pt x="185420" y="923290"/>
                    <a:pt x="213360" y="652780"/>
                    <a:pt x="323850" y="444500"/>
                  </a:cubicBezTo>
                  <a:cubicBezTo>
                    <a:pt x="476250" y="157480"/>
                    <a:pt x="773430" y="0"/>
                    <a:pt x="1160780" y="0"/>
                  </a:cubicBezTo>
                  <a:cubicBezTo>
                    <a:pt x="1607820" y="0"/>
                    <a:pt x="2128520" y="204470"/>
                    <a:pt x="2668270" y="591820"/>
                  </a:cubicBezTo>
                  <a:lnTo>
                    <a:pt x="2677160" y="598170"/>
                  </a:lnTo>
                  <a:lnTo>
                    <a:pt x="2684780" y="590550"/>
                  </a:lnTo>
                  <a:cubicBezTo>
                    <a:pt x="3084830" y="204470"/>
                    <a:pt x="3500120" y="0"/>
                    <a:pt x="3882390" y="0"/>
                  </a:cubicBezTo>
                  <a:cubicBezTo>
                    <a:pt x="4202430" y="0"/>
                    <a:pt x="4475480" y="147320"/>
                    <a:pt x="4653280" y="415290"/>
                  </a:cubicBezTo>
                  <a:cubicBezTo>
                    <a:pt x="4791710" y="623570"/>
                    <a:pt x="4865370" y="895350"/>
                    <a:pt x="4867910" y="1202690"/>
                  </a:cubicBezTo>
                  <a:cubicBezTo>
                    <a:pt x="4870450" y="1540510"/>
                    <a:pt x="4790440" y="1906270"/>
                    <a:pt x="4629150" y="2289810"/>
                  </a:cubicBezTo>
                  <a:lnTo>
                    <a:pt x="4617720" y="2317750"/>
                  </a:lnTo>
                  <a:lnTo>
                    <a:pt x="4645660" y="2306320"/>
                  </a:lnTo>
                  <a:cubicBezTo>
                    <a:pt x="4930140" y="2192020"/>
                    <a:pt x="5126990" y="2128520"/>
                    <a:pt x="5200651" y="2128520"/>
                  </a:cubicBezTo>
                  <a:cubicBezTo>
                    <a:pt x="5218430" y="2128520"/>
                    <a:pt x="5222241" y="2132330"/>
                    <a:pt x="5222241" y="2132330"/>
                  </a:cubicBezTo>
                  <a:cubicBezTo>
                    <a:pt x="5227321" y="2153920"/>
                    <a:pt x="5106671" y="2268220"/>
                    <a:pt x="4612641" y="2541270"/>
                  </a:cubicBezTo>
                  <a:lnTo>
                    <a:pt x="4575811" y="2561590"/>
                  </a:lnTo>
                  <a:lnTo>
                    <a:pt x="4617721" y="2565400"/>
                  </a:lnTo>
                  <a:cubicBezTo>
                    <a:pt x="5681980" y="2656840"/>
                    <a:pt x="6202680" y="3013710"/>
                    <a:pt x="6245861" y="3327400"/>
                  </a:cubicBezTo>
                  <a:cubicBezTo>
                    <a:pt x="6266181" y="3473450"/>
                    <a:pt x="6203951" y="3755390"/>
                    <a:pt x="5552441" y="4003040"/>
                  </a:cubicBezTo>
                  <a:lnTo>
                    <a:pt x="5537201" y="4008120"/>
                  </a:lnTo>
                  <a:lnTo>
                    <a:pt x="5546091" y="4020820"/>
                  </a:lnTo>
                  <a:cubicBezTo>
                    <a:pt x="5798821" y="4395470"/>
                    <a:pt x="5960111" y="4753610"/>
                    <a:pt x="6022341" y="5085080"/>
                  </a:cubicBezTo>
                  <a:cubicBezTo>
                    <a:pt x="6079491" y="5386070"/>
                    <a:pt x="6051551" y="5656580"/>
                    <a:pt x="5941061" y="5864860"/>
                  </a:cubicBezTo>
                  <a:cubicBezTo>
                    <a:pt x="5788661" y="6151880"/>
                    <a:pt x="5491481" y="6309360"/>
                    <a:pt x="5104131" y="6309360"/>
                  </a:cubicBezTo>
                  <a:cubicBezTo>
                    <a:pt x="4657091" y="6309360"/>
                    <a:pt x="4136391" y="6104890"/>
                    <a:pt x="3596641" y="5717540"/>
                  </a:cubicBezTo>
                  <a:lnTo>
                    <a:pt x="3587751" y="5711190"/>
                  </a:lnTo>
                  <a:lnTo>
                    <a:pt x="3580131" y="5718810"/>
                  </a:lnTo>
                  <a:cubicBezTo>
                    <a:pt x="3182620" y="6106160"/>
                    <a:pt x="2768600" y="6310630"/>
                    <a:pt x="2385060" y="6310630"/>
                  </a:cubicBezTo>
                  <a:close/>
                </a:path>
              </a:pathLst>
            </a:custGeom>
            <a:blipFill>
              <a:blip r:embed="rId6"/>
              <a:stretch>
                <a:fillRect l="-25948" t="-28239" r="-68843"/>
              </a:stretch>
            </a:blipFill>
          </p:spPr>
        </p:sp>
      </p:grpSp>
      <p:sp>
        <p:nvSpPr>
          <p:cNvPr id="11" name="Freeform 11"/>
          <p:cNvSpPr/>
          <p:nvPr/>
        </p:nvSpPr>
        <p:spPr>
          <a:xfrm rot="-5400000">
            <a:off x="15265234" y="3619766"/>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4678861">
            <a:off x="14293573" y="9320301"/>
            <a:ext cx="1058633" cy="879628"/>
          </a:xfrm>
          <a:custGeom>
            <a:avLst/>
            <a:gdLst/>
            <a:ahLst/>
            <a:cxnLst/>
            <a:rect l="l" t="t" r="r" b="b"/>
            <a:pathLst>
              <a:path w="1058633" h="879628">
                <a:moveTo>
                  <a:pt x="0" y="0"/>
                </a:moveTo>
                <a:lnTo>
                  <a:pt x="1058633" y="0"/>
                </a:lnTo>
                <a:lnTo>
                  <a:pt x="1058633" y="879628"/>
                </a:lnTo>
                <a:lnTo>
                  <a:pt x="0" y="8796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80067" y="261770"/>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6705600" y="9488910"/>
            <a:ext cx="1685119" cy="925283"/>
          </a:xfrm>
          <a:custGeom>
            <a:avLst/>
            <a:gdLst/>
            <a:ahLst/>
            <a:cxnLst/>
            <a:rect l="l" t="t" r="r" b="b"/>
            <a:pathLst>
              <a:path w="1685119" h="925283">
                <a:moveTo>
                  <a:pt x="0" y="0"/>
                </a:moveTo>
                <a:lnTo>
                  <a:pt x="1685119" y="0"/>
                </a:lnTo>
                <a:lnTo>
                  <a:pt x="1685119" y="925284"/>
                </a:lnTo>
                <a:lnTo>
                  <a:pt x="0" y="92528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981402">
            <a:off x="576382" y="2500736"/>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522393">
            <a:off x="740664" y="714673"/>
            <a:ext cx="879808" cy="843016"/>
          </a:xfrm>
          <a:custGeom>
            <a:avLst/>
            <a:gdLst/>
            <a:ahLst/>
            <a:cxnLst/>
            <a:rect l="l" t="t" r="r" b="b"/>
            <a:pathLst>
              <a:path w="879808" h="843016">
                <a:moveTo>
                  <a:pt x="0" y="0"/>
                </a:moveTo>
                <a:lnTo>
                  <a:pt x="879807" y="0"/>
                </a:lnTo>
                <a:lnTo>
                  <a:pt x="879807" y="843016"/>
                </a:lnTo>
                <a:lnTo>
                  <a:pt x="0" y="8430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7" name="Rectangle 16"/>
          <p:cNvSpPr/>
          <p:nvPr/>
        </p:nvSpPr>
        <p:spPr>
          <a:xfrm>
            <a:off x="1753843" y="458969"/>
            <a:ext cx="14451392" cy="830997"/>
          </a:xfrm>
          <a:prstGeom prst="rect">
            <a:avLst/>
          </a:prstGeom>
        </p:spPr>
        <p:txBody>
          <a:bodyPr wrap="none">
            <a:spAutoFit/>
          </a:bodyPr>
          <a:lstStyle/>
          <a:p>
            <a:r>
              <a:rPr lang="en-US" sz="4800" b="1">
                <a:solidFill>
                  <a:schemeClr val="accent6">
                    <a:lumMod val="75000"/>
                  </a:schemeClr>
                </a:solidFill>
                <a:latin typeface="#9Slide07 SVNMomento" panose="00000500000000000000" pitchFamily="2" charset="0"/>
                <a:ea typeface="Times New Roman" panose="02020603050405020304" pitchFamily="18" charset="0"/>
              </a:rPr>
              <a:t>1.2. Những điều cần chú ý khi tóm tắt được ý chính của bài trình bày</a:t>
            </a:r>
            <a:endParaRPr lang="en-GB" sz="4800">
              <a:solidFill>
                <a:schemeClr val="accent6">
                  <a:lumMod val="75000"/>
                </a:schemeClr>
              </a:solidFill>
              <a:latin typeface="#9Slide07 SVNMomento" panose="00000500000000000000" pitchFamily="2" charset="0"/>
            </a:endParaRPr>
          </a:p>
        </p:txBody>
      </p:sp>
      <p:sp>
        <p:nvSpPr>
          <p:cNvPr id="18" name="Freeform 2"/>
          <p:cNvSpPr/>
          <p:nvPr/>
        </p:nvSpPr>
        <p:spPr>
          <a:xfrm>
            <a:off x="7302164" y="1196972"/>
            <a:ext cx="4740623" cy="6080127"/>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3"/>
          <p:cNvSpPr/>
          <p:nvPr/>
        </p:nvSpPr>
        <p:spPr>
          <a:xfrm>
            <a:off x="7476778" y="1409700"/>
            <a:ext cx="4391393" cy="5718922"/>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
          <p:cNvSpPr/>
          <p:nvPr/>
        </p:nvSpPr>
        <p:spPr>
          <a:xfrm>
            <a:off x="12992974" y="3456233"/>
            <a:ext cx="4740623" cy="5639718"/>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3"/>
          <p:cNvSpPr/>
          <p:nvPr/>
        </p:nvSpPr>
        <p:spPr>
          <a:xfrm>
            <a:off x="13167588" y="3668960"/>
            <a:ext cx="4391393" cy="5258718"/>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10"/>
          <p:cNvSpPr/>
          <p:nvPr/>
        </p:nvSpPr>
        <p:spPr>
          <a:xfrm>
            <a:off x="16205235" y="8317068"/>
            <a:ext cx="1865919" cy="1646673"/>
          </a:xfrm>
          <a:custGeom>
            <a:avLst/>
            <a:gdLst/>
            <a:ahLst/>
            <a:cxnLst/>
            <a:rect l="l" t="t" r="r" b="b"/>
            <a:pathLst>
              <a:path w="1865919" h="1646673">
                <a:moveTo>
                  <a:pt x="0" y="0"/>
                </a:moveTo>
                <a:lnTo>
                  <a:pt x="1865919" y="0"/>
                </a:lnTo>
                <a:lnTo>
                  <a:pt x="1865919" y="1646673"/>
                </a:lnTo>
                <a:lnTo>
                  <a:pt x="0" y="1646673"/>
                </a:lnTo>
                <a:lnTo>
                  <a:pt x="0" y="0"/>
                </a:lnTo>
                <a:close/>
              </a:path>
            </a:pathLst>
          </a:custGeom>
          <a:blipFill>
            <a:blip r:embed="rId21">
              <a:extLst>
                <a:ext uri="{96DAC541-7B7A-43D3-8B79-37D633B846F1}">
                  <asvg:svgBlip xmlns:asvg="http://schemas.microsoft.com/office/drawing/2016/SVG/main" xmlns="" r:embed="rId8"/>
                </a:ext>
              </a:extLst>
            </a:blip>
            <a:stretch>
              <a:fillRect/>
            </a:stretch>
          </a:blipFill>
        </p:spPr>
      </p:sp>
      <p:sp>
        <p:nvSpPr>
          <p:cNvPr id="23" name="Rectangle 22"/>
          <p:cNvSpPr/>
          <p:nvPr/>
        </p:nvSpPr>
        <p:spPr>
          <a:xfrm>
            <a:off x="2213248" y="4246981"/>
            <a:ext cx="3482785" cy="4154984"/>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Times New Roman" panose="02020603050405020304" pitchFamily="18" charset="0"/>
              </a:rPr>
              <a:t>Chú ý </a:t>
            </a:r>
            <a:r>
              <a:rPr lang="en-US" sz="4400" b="1">
                <a:solidFill>
                  <a:srgbClr val="000000"/>
                </a:solidFill>
                <a:latin typeface="Times New Roman" panose="02020603050405020304" pitchFamily="18" charset="0"/>
                <a:ea typeface="Times New Roman" panose="02020603050405020304" pitchFamily="18" charset="0"/>
              </a:rPr>
              <a:t>nghe kĩ</a:t>
            </a:r>
            <a:r>
              <a:rPr lang="en-US" sz="4400">
                <a:solidFill>
                  <a:srgbClr val="000000"/>
                </a:solidFill>
                <a:latin typeface="Times New Roman" panose="02020603050405020304" pitchFamily="18" charset="0"/>
                <a:ea typeface="Times New Roman" panose="02020603050405020304" pitchFamily="18" charset="0"/>
              </a:rPr>
              <a:t> nội dung thuyết minh giải thích mà người nói đã trình bày.</a:t>
            </a:r>
            <a:endParaRPr lang="en-GB" sz="4400"/>
          </a:p>
        </p:txBody>
      </p:sp>
      <p:sp>
        <p:nvSpPr>
          <p:cNvPr id="24" name="Rectangle 23"/>
          <p:cNvSpPr/>
          <p:nvPr/>
        </p:nvSpPr>
        <p:spPr>
          <a:xfrm>
            <a:off x="7580302" y="1619422"/>
            <a:ext cx="4124906" cy="5509200"/>
          </a:xfrm>
          <a:prstGeom prst="rect">
            <a:avLst/>
          </a:prstGeom>
        </p:spPr>
        <p:txBody>
          <a:bodyPr wrap="square">
            <a:spAutoFit/>
          </a:bodyPr>
          <a:lstStyle/>
          <a:p>
            <a:pPr algn="just"/>
            <a:r>
              <a:rPr lang="en-US" sz="4400" smtClean="0">
                <a:solidFill>
                  <a:srgbClr val="000000"/>
                </a:solidFill>
                <a:latin typeface="Times New Roman" panose="02020603050405020304" pitchFamily="18" charset="0"/>
                <a:ea typeface="Times New Roman" panose="02020603050405020304" pitchFamily="18" charset="0"/>
              </a:rPr>
              <a:t>Tùy theo yêu cầu tóm tắt để </a:t>
            </a:r>
            <a:r>
              <a:rPr lang="en-US" sz="4400" b="1" smtClean="0">
                <a:solidFill>
                  <a:srgbClr val="000000"/>
                </a:solidFill>
                <a:latin typeface="Times New Roman" panose="02020603050405020304" pitchFamily="18" charset="0"/>
                <a:ea typeface="Times New Roman" panose="02020603050405020304" pitchFamily="18" charset="0"/>
              </a:rPr>
              <a:t>lựa chọn và ghi lại</a:t>
            </a:r>
            <a:r>
              <a:rPr lang="en-US" sz="4400" smtClean="0">
                <a:solidFill>
                  <a:srgbClr val="000000"/>
                </a:solidFill>
                <a:latin typeface="Times New Roman" panose="02020603050405020304" pitchFamily="18" charset="0"/>
                <a:ea typeface="Times New Roman" panose="02020603050405020304" pitchFamily="18" charset="0"/>
              </a:rPr>
              <a:t> các ý chính theo hệ thống: ý lớn, ý nhỏ, các ví dụ minh họa tiêu biểu,…</a:t>
            </a:r>
            <a:endParaRPr lang="en-GB" sz="4400"/>
          </a:p>
        </p:txBody>
      </p:sp>
      <p:sp>
        <p:nvSpPr>
          <p:cNvPr id="25" name="Rectangle 24"/>
          <p:cNvSpPr/>
          <p:nvPr/>
        </p:nvSpPr>
        <p:spPr>
          <a:xfrm>
            <a:off x="13689590" y="4978937"/>
            <a:ext cx="3657600" cy="2800767"/>
          </a:xfrm>
          <a:prstGeom prst="rect">
            <a:avLst/>
          </a:prstGeom>
        </p:spPr>
        <p:txBody>
          <a:bodyPr wrap="square">
            <a:spAutoFit/>
          </a:bodyPr>
          <a:lstStyle/>
          <a:p>
            <a:pPr algn="just"/>
            <a:r>
              <a:rPr lang="en-US" sz="4400" b="1">
                <a:solidFill>
                  <a:srgbClr val="000000"/>
                </a:solidFill>
                <a:latin typeface="Times New Roman" panose="02020603050405020304" pitchFamily="18" charset="0"/>
                <a:ea typeface="Times New Roman" panose="02020603050405020304" pitchFamily="18" charset="0"/>
              </a:rPr>
              <a:t>Trình bày bản tóm tắt</a:t>
            </a:r>
            <a:r>
              <a:rPr lang="en-US" sz="4400">
                <a:solidFill>
                  <a:srgbClr val="000000"/>
                </a:solidFill>
                <a:latin typeface="Times New Roman" panose="02020603050405020304" pitchFamily="18" charset="0"/>
                <a:ea typeface="Times New Roman" panose="02020603050405020304" pitchFamily="18" charset="0"/>
              </a:rPr>
              <a:t> ý chính theo từng mức độ</a:t>
            </a:r>
            <a:endParaRPr lang="en-GB" sz="4400"/>
          </a:p>
        </p:txBody>
      </p:sp>
    </p:spTree>
    <p:extLst>
      <p:ext uri="{BB962C8B-B14F-4D97-AF65-F5344CB8AC3E}">
        <p14:creationId xmlns:p14="http://schemas.microsoft.com/office/powerpoint/2010/main" val="182051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952209" y="-443067"/>
            <a:ext cx="5268715" cy="11173134"/>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AutoShape 5"/>
          <p:cNvSpPr/>
          <p:nvPr/>
        </p:nvSpPr>
        <p:spPr>
          <a:xfrm>
            <a:off x="0" y="4154414"/>
            <a:ext cx="9710255" cy="0"/>
          </a:xfrm>
          <a:prstGeom prst="line">
            <a:avLst/>
          </a:prstGeom>
          <a:ln w="28575" cap="flat">
            <a:solidFill>
              <a:srgbClr val="FFFAF2"/>
            </a:solidFill>
            <a:prstDash val="lgDash"/>
            <a:headEnd type="none" w="sm" len="sm"/>
            <a:tailEnd type="none" w="sm" len="sm"/>
          </a:ln>
        </p:spPr>
      </p:sp>
      <p:grpSp>
        <p:nvGrpSpPr>
          <p:cNvPr id="6" name="Group 6"/>
          <p:cNvGrpSpPr/>
          <p:nvPr/>
        </p:nvGrpSpPr>
        <p:grpSpPr>
          <a:xfrm>
            <a:off x="1028700" y="3971415"/>
            <a:ext cx="394573" cy="39457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8" name="Group 8"/>
          <p:cNvGrpSpPr>
            <a:grpSpLocks noChangeAspect="1"/>
          </p:cNvGrpSpPr>
          <p:nvPr/>
        </p:nvGrpSpPr>
        <p:grpSpPr>
          <a:xfrm>
            <a:off x="1078322" y="4006749"/>
            <a:ext cx="295330" cy="29533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grpSp>
        <p:nvGrpSpPr>
          <p:cNvPr id="10" name="Group 10"/>
          <p:cNvGrpSpPr/>
          <p:nvPr/>
        </p:nvGrpSpPr>
        <p:grpSpPr>
          <a:xfrm>
            <a:off x="9066752" y="3995533"/>
            <a:ext cx="394573" cy="39457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AF2"/>
            </a:solidFill>
          </p:spPr>
        </p:sp>
      </p:grpSp>
      <p:grpSp>
        <p:nvGrpSpPr>
          <p:cNvPr id="12" name="Group 12"/>
          <p:cNvGrpSpPr>
            <a:grpSpLocks noChangeAspect="1"/>
          </p:cNvGrpSpPr>
          <p:nvPr/>
        </p:nvGrpSpPr>
        <p:grpSpPr>
          <a:xfrm>
            <a:off x="9113037" y="4006749"/>
            <a:ext cx="295330" cy="295330"/>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F98B6"/>
            </a:solidFill>
            <a:ln w="12700">
              <a:solidFill>
                <a:srgbClr val="000000"/>
              </a:solidFill>
            </a:ln>
          </p:spPr>
        </p:sp>
      </p:grpSp>
      <p:sp>
        <p:nvSpPr>
          <p:cNvPr id="14" name="Freeform 14"/>
          <p:cNvSpPr/>
          <p:nvPr/>
        </p:nvSpPr>
        <p:spPr>
          <a:xfrm rot="8579544">
            <a:off x="8594772" y="2591543"/>
            <a:ext cx="751303" cy="624264"/>
          </a:xfrm>
          <a:custGeom>
            <a:avLst/>
            <a:gdLst/>
            <a:ahLst/>
            <a:cxnLst/>
            <a:rect l="l" t="t" r="r" b="b"/>
            <a:pathLst>
              <a:path w="751303" h="624264">
                <a:moveTo>
                  <a:pt x="0" y="0"/>
                </a:moveTo>
                <a:lnTo>
                  <a:pt x="751303" y="0"/>
                </a:lnTo>
                <a:lnTo>
                  <a:pt x="751303" y="624264"/>
                </a:lnTo>
                <a:lnTo>
                  <a:pt x="0" y="6242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4489622" y="6352784"/>
            <a:ext cx="977105" cy="948015"/>
          </a:xfrm>
          <a:custGeom>
            <a:avLst/>
            <a:gdLst/>
            <a:ahLst/>
            <a:cxnLst/>
            <a:rect l="l" t="t" r="r" b="b"/>
            <a:pathLst>
              <a:path w="977105" h="948015">
                <a:moveTo>
                  <a:pt x="0" y="0"/>
                </a:moveTo>
                <a:lnTo>
                  <a:pt x="977105" y="0"/>
                </a:lnTo>
                <a:lnTo>
                  <a:pt x="977105" y="948015"/>
                </a:lnTo>
                <a:lnTo>
                  <a:pt x="0" y="948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889001" y="3449333"/>
            <a:ext cx="9398999" cy="6837667"/>
          </a:xfrm>
          <a:custGeom>
            <a:avLst/>
            <a:gdLst/>
            <a:ahLst/>
            <a:cxnLst/>
            <a:rect l="l" t="t" r="r" b="b"/>
            <a:pathLst>
              <a:path w="9398999" h="6837667">
                <a:moveTo>
                  <a:pt x="0" y="0"/>
                </a:moveTo>
                <a:lnTo>
                  <a:pt x="9398999" y="0"/>
                </a:lnTo>
                <a:lnTo>
                  <a:pt x="9398999" y="6837667"/>
                </a:lnTo>
                <a:lnTo>
                  <a:pt x="0" y="6837667"/>
                </a:lnTo>
                <a:lnTo>
                  <a:pt x="0" y="0"/>
                </a:lnTo>
                <a:close/>
              </a:path>
            </a:pathLst>
          </a:custGeom>
          <a:blipFill>
            <a:blip r:embed="rId6">
              <a:extLst>
                <a:ext uri="{96DAC541-7B7A-43D3-8B79-37D633B846F1}">
                  <asvg:svgBlip xmlns:asvg="http://schemas.microsoft.com/office/drawing/2016/SVG/main" xmlns="" r:embed="rId7"/>
                </a:ext>
              </a:extLst>
            </a:blip>
            <a:stretch>
              <a:fillRect r="-13138" b="-24697"/>
            </a:stretch>
          </a:blipFill>
        </p:spPr>
      </p:sp>
      <p:sp>
        <p:nvSpPr>
          <p:cNvPr id="21" name="Freeform 21"/>
          <p:cNvSpPr/>
          <p:nvPr/>
        </p:nvSpPr>
        <p:spPr>
          <a:xfrm rot="6027510">
            <a:off x="13129202" y="2590154"/>
            <a:ext cx="1327301" cy="1274209"/>
          </a:xfrm>
          <a:custGeom>
            <a:avLst/>
            <a:gdLst/>
            <a:ahLst/>
            <a:cxnLst/>
            <a:rect l="l" t="t" r="r" b="b"/>
            <a:pathLst>
              <a:path w="1327301" h="1274209">
                <a:moveTo>
                  <a:pt x="0" y="0"/>
                </a:moveTo>
                <a:lnTo>
                  <a:pt x="1327301" y="0"/>
                </a:lnTo>
                <a:lnTo>
                  <a:pt x="1327301" y="1274208"/>
                </a:lnTo>
                <a:lnTo>
                  <a:pt x="0" y="1274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872498" y="8930383"/>
            <a:ext cx="1426810" cy="661521"/>
          </a:xfrm>
          <a:custGeom>
            <a:avLst/>
            <a:gdLst/>
            <a:ahLst/>
            <a:cxnLst/>
            <a:rect l="l" t="t" r="r" b="b"/>
            <a:pathLst>
              <a:path w="1426810" h="661521">
                <a:moveTo>
                  <a:pt x="0" y="0"/>
                </a:moveTo>
                <a:lnTo>
                  <a:pt x="1426811" y="0"/>
                </a:lnTo>
                <a:lnTo>
                  <a:pt x="1426811" y="661521"/>
                </a:lnTo>
                <a:lnTo>
                  <a:pt x="0" y="6615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6666255" y="509266"/>
            <a:ext cx="827317" cy="1038869"/>
          </a:xfrm>
          <a:custGeom>
            <a:avLst/>
            <a:gdLst/>
            <a:ahLst/>
            <a:cxnLst/>
            <a:rect l="l" t="t" r="r" b="b"/>
            <a:pathLst>
              <a:path w="827317" h="1038869">
                <a:moveTo>
                  <a:pt x="0" y="0"/>
                </a:moveTo>
                <a:lnTo>
                  <a:pt x="827317" y="0"/>
                </a:lnTo>
                <a:lnTo>
                  <a:pt x="827317" y="1038868"/>
                </a:lnTo>
                <a:lnTo>
                  <a:pt x="0" y="1038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rot="-1524734">
            <a:off x="10733230" y="657257"/>
            <a:ext cx="879808" cy="843016"/>
          </a:xfrm>
          <a:custGeom>
            <a:avLst/>
            <a:gdLst/>
            <a:ahLst/>
            <a:cxnLst/>
            <a:rect l="l" t="t" r="r" b="b"/>
            <a:pathLst>
              <a:path w="879808" h="843016">
                <a:moveTo>
                  <a:pt x="0" y="0"/>
                </a:moveTo>
                <a:lnTo>
                  <a:pt x="879808" y="0"/>
                </a:lnTo>
                <a:lnTo>
                  <a:pt x="879808" y="843016"/>
                </a:lnTo>
                <a:lnTo>
                  <a:pt x="0" y="8430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a:off x="0" y="0"/>
            <a:ext cx="1738930" cy="1548134"/>
          </a:xfrm>
          <a:custGeom>
            <a:avLst/>
            <a:gdLst/>
            <a:ahLst/>
            <a:cxnLst/>
            <a:rect l="l" t="t" r="r" b="b"/>
            <a:pathLst>
              <a:path w="1738930" h="1548134">
                <a:moveTo>
                  <a:pt x="0" y="0"/>
                </a:moveTo>
                <a:lnTo>
                  <a:pt x="1738930" y="0"/>
                </a:lnTo>
                <a:lnTo>
                  <a:pt x="1738930" y="1548134"/>
                </a:lnTo>
                <a:lnTo>
                  <a:pt x="0" y="1548134"/>
                </a:lnTo>
                <a:lnTo>
                  <a:pt x="0" y="0"/>
                </a:lnTo>
                <a:close/>
              </a:path>
            </a:pathLst>
          </a:custGeom>
          <a:blipFill>
            <a:blip r:embed="rId16">
              <a:extLst>
                <a:ext uri="{96DAC541-7B7A-43D3-8B79-37D633B846F1}">
                  <asvg:svgBlip xmlns:asvg="http://schemas.microsoft.com/office/drawing/2016/SVG/main" xmlns="" r:embed="rId17"/>
                </a:ext>
              </a:extLst>
            </a:blip>
            <a:stretch>
              <a:fillRect l="-29270" t="-42298"/>
            </a:stretch>
          </a:blipFill>
        </p:spPr>
      </p:sp>
      <p:sp>
        <p:nvSpPr>
          <p:cNvPr id="29" name="Rectangle 28"/>
          <p:cNvSpPr/>
          <p:nvPr/>
        </p:nvSpPr>
        <p:spPr>
          <a:xfrm>
            <a:off x="1683600" y="2726902"/>
            <a:ext cx="6805069" cy="2800767"/>
          </a:xfrm>
          <a:prstGeom prst="rect">
            <a:avLst/>
          </a:prstGeom>
        </p:spPr>
        <p:txBody>
          <a:bodyPr wrap="none">
            <a:spAutoFit/>
          </a:bodyPr>
          <a:lstStyle/>
          <a:p>
            <a:pPr algn="ctr"/>
            <a:r>
              <a:rPr lang="en-US" sz="8800" b="1">
                <a:solidFill>
                  <a:schemeClr val="bg1"/>
                </a:solidFill>
                <a:latin typeface="SVN-Transformer" pitchFamily="2" charset="-93"/>
              </a:rPr>
              <a:t>HOẠT ĐỘNG </a:t>
            </a:r>
            <a:r>
              <a:rPr lang="en-US" sz="8800" b="1" smtClean="0">
                <a:solidFill>
                  <a:schemeClr val="bg1"/>
                </a:solidFill>
                <a:latin typeface="SVN-Transformer" pitchFamily="2" charset="-93"/>
              </a:rPr>
              <a:t>3</a:t>
            </a:r>
            <a:r>
              <a:rPr lang="vi-VN" sz="8800" b="1" smtClean="0">
                <a:solidFill>
                  <a:schemeClr val="bg1"/>
                </a:solidFill>
                <a:latin typeface="SVN-Transformer" pitchFamily="2" charset="-93"/>
              </a:rPr>
              <a:t> </a:t>
            </a:r>
          </a:p>
          <a:p>
            <a:pPr algn="ctr"/>
            <a:r>
              <a:rPr lang="en-US" sz="8800" b="1" smtClean="0">
                <a:solidFill>
                  <a:schemeClr val="bg1"/>
                </a:solidFill>
                <a:latin typeface="SVN-Transformer" pitchFamily="2" charset="-93"/>
              </a:rPr>
              <a:t>THỰC </a:t>
            </a:r>
            <a:r>
              <a:rPr lang="en-US" sz="8800" b="1">
                <a:solidFill>
                  <a:schemeClr val="bg1"/>
                </a:solidFill>
                <a:latin typeface="SVN-Transformer" pitchFamily="2" charset="-93"/>
              </a:rPr>
              <a:t>HÀNH</a:t>
            </a:r>
            <a:endParaRPr lang="en-GB" sz="8800">
              <a:solidFill>
                <a:schemeClr val="bg1"/>
              </a:solidFill>
              <a:latin typeface="SVN-Transformer" pitchFamily="2" charset="-93"/>
            </a:endParaRPr>
          </a:p>
        </p:txBody>
      </p:sp>
    </p:spTree>
    <p:extLst>
      <p:ext uri="{BB962C8B-B14F-4D97-AF65-F5344CB8AC3E}">
        <p14:creationId xmlns:p14="http://schemas.microsoft.com/office/powerpoint/2010/main" val="35643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5724467" y="1835352"/>
            <a:ext cx="13585573" cy="1107996"/>
          </a:xfrm>
          <a:prstGeom prst="rect">
            <a:avLst/>
          </a:prstGeom>
        </p:spPr>
        <p:txBody>
          <a:bodyPr lIns="0" tIns="0" rIns="0" bIns="0" rtlCol="0" anchor="t">
            <a:spAutoFit/>
          </a:bodyPr>
          <a:lstStyle/>
          <a:p>
            <a:r>
              <a:rPr lang="en-US" sz="7200" b="1">
                <a:solidFill>
                  <a:schemeClr val="accent6">
                    <a:lumMod val="75000"/>
                  </a:schemeClr>
                </a:solidFill>
                <a:latin typeface="#9Slide07 SVNDessert Menu Scrip" panose="00000500000000000000" pitchFamily="2" charset="0"/>
              </a:rPr>
              <a:t>2. Thực hành </a:t>
            </a:r>
            <a:endParaRPr lang="en-GB" sz="7200">
              <a:solidFill>
                <a:schemeClr val="accent6">
                  <a:lumMod val="75000"/>
                </a:schemeClr>
              </a:solidFill>
              <a:latin typeface="#9Slide07 SVNDessert Menu Scrip" panose="00000500000000000000" pitchFamily="2" charset="0"/>
            </a:endParaRPr>
          </a:p>
        </p:txBody>
      </p:sp>
      <p:sp>
        <p:nvSpPr>
          <p:cNvPr id="6" name="TextBox 6"/>
          <p:cNvSpPr txBox="1"/>
          <p:nvPr/>
        </p:nvSpPr>
        <p:spPr>
          <a:xfrm>
            <a:off x="3428652" y="3657668"/>
            <a:ext cx="10363548" cy="2215991"/>
          </a:xfrm>
          <a:prstGeom prst="rect">
            <a:avLst/>
          </a:prstGeom>
        </p:spPr>
        <p:txBody>
          <a:bodyPr wrap="square" lIns="0" tIns="0" rIns="0" bIns="0" rtlCol="0" anchor="t">
            <a:spAutoFit/>
          </a:bodyPr>
          <a:lstStyle/>
          <a:p>
            <a:pPr algn="just"/>
            <a:r>
              <a:rPr lang="en-US" sz="4800" b="1" dirty="0" err="1">
                <a:latin typeface="iCiel Bambola" panose="02000000000000000000" pitchFamily="50" charset="-93"/>
              </a:rPr>
              <a:t>Bài</a:t>
            </a:r>
            <a:r>
              <a:rPr lang="en-US" sz="4800" b="1" dirty="0">
                <a:latin typeface="iCiel Bambola" panose="02000000000000000000" pitchFamily="50" charset="-93"/>
              </a:rPr>
              <a:t> </a:t>
            </a:r>
            <a:r>
              <a:rPr lang="en-US" sz="4800" b="1" dirty="0" err="1">
                <a:latin typeface="iCiel Bambola" panose="02000000000000000000" pitchFamily="50" charset="-93"/>
              </a:rPr>
              <a:t>tập</a:t>
            </a:r>
            <a:r>
              <a:rPr lang="en-US" sz="4800" b="1" dirty="0">
                <a:latin typeface="iCiel Bambola" panose="02000000000000000000" pitchFamily="50" charset="-93"/>
              </a:rPr>
              <a:t>:</a:t>
            </a:r>
            <a:r>
              <a:rPr lang="en-US" sz="4800" dirty="0">
                <a:latin typeface="iCiel Bambola" panose="02000000000000000000" pitchFamily="50" charset="-93"/>
              </a:rPr>
              <a:t> </a:t>
            </a:r>
            <a:r>
              <a:rPr lang="en-US" sz="4800" b="1" i="1" dirty="0" err="1">
                <a:latin typeface="iCiel Bambola" panose="02000000000000000000" pitchFamily="50" charset="-93"/>
              </a:rPr>
              <a:t>Nghe</a:t>
            </a:r>
            <a:r>
              <a:rPr lang="en-US" sz="4800" b="1" i="1" dirty="0">
                <a:latin typeface="iCiel Bambola" panose="02000000000000000000" pitchFamily="50" charset="-93"/>
              </a:rPr>
              <a:t> </a:t>
            </a:r>
            <a:r>
              <a:rPr lang="en-US" sz="4800" b="1" i="1" dirty="0" err="1">
                <a:latin typeface="iCiel Bambola" panose="02000000000000000000" pitchFamily="50" charset="-93"/>
              </a:rPr>
              <a:t>bạn</a:t>
            </a:r>
            <a:r>
              <a:rPr lang="en-US" sz="4800" b="1" i="1" dirty="0">
                <a:latin typeface="iCiel Bambola" panose="02000000000000000000" pitchFamily="50" charset="-93"/>
              </a:rPr>
              <a:t> </a:t>
            </a:r>
            <a:r>
              <a:rPr lang="en-US" sz="4800" b="1" i="1" dirty="0" err="1">
                <a:latin typeface="iCiel Bambola" panose="02000000000000000000" pitchFamily="50" charset="-93"/>
              </a:rPr>
              <a:t>thuyết</a:t>
            </a:r>
            <a:r>
              <a:rPr lang="en-US" sz="4800" b="1" i="1" dirty="0">
                <a:latin typeface="iCiel Bambola" panose="02000000000000000000" pitchFamily="50" charset="-93"/>
              </a:rPr>
              <a:t> minh </a:t>
            </a:r>
            <a:r>
              <a:rPr lang="en-US" sz="4800" b="1" i="1" dirty="0" err="1">
                <a:latin typeface="iCiel Bambola" panose="02000000000000000000" pitchFamily="50" charset="-93"/>
              </a:rPr>
              <a:t>giải</a:t>
            </a:r>
            <a:r>
              <a:rPr lang="en-US" sz="4800" b="1" i="1" dirty="0">
                <a:latin typeface="iCiel Bambola" panose="02000000000000000000" pitchFamily="50" charset="-93"/>
              </a:rPr>
              <a:t> </a:t>
            </a:r>
            <a:r>
              <a:rPr lang="en-US" sz="4800" b="1" i="1" dirty="0" err="1">
                <a:latin typeface="iCiel Bambola" panose="02000000000000000000" pitchFamily="50" charset="-93"/>
              </a:rPr>
              <a:t>thích</a:t>
            </a:r>
            <a:r>
              <a:rPr lang="en-US" sz="4800" b="1" i="1" dirty="0">
                <a:latin typeface="iCiel Bambola" panose="02000000000000000000" pitchFamily="50" charset="-93"/>
              </a:rPr>
              <a:t> </a:t>
            </a:r>
            <a:r>
              <a:rPr lang="en-US" sz="4800" b="1" i="1" dirty="0" err="1">
                <a:latin typeface="iCiel Bambola" panose="02000000000000000000" pitchFamily="50" charset="-93"/>
              </a:rPr>
              <a:t>về</a:t>
            </a:r>
            <a:r>
              <a:rPr lang="en-US" sz="4800" b="1" i="1" dirty="0">
                <a:latin typeface="iCiel Bambola" panose="02000000000000000000" pitchFamily="50" charset="-93"/>
              </a:rPr>
              <a:t> </a:t>
            </a:r>
            <a:r>
              <a:rPr lang="en-US" sz="4800" b="1" i="1" dirty="0" err="1">
                <a:latin typeface="iCiel Bambola" panose="02000000000000000000" pitchFamily="50" charset="-93"/>
              </a:rPr>
              <a:t>hiện</a:t>
            </a:r>
            <a:r>
              <a:rPr lang="en-US" sz="4800" b="1" i="1" dirty="0">
                <a:latin typeface="iCiel Bambola" panose="02000000000000000000" pitchFamily="50" charset="-93"/>
              </a:rPr>
              <a:t> </a:t>
            </a:r>
            <a:r>
              <a:rPr lang="en-US" sz="4800" b="1" i="1" dirty="0" err="1">
                <a:latin typeface="iCiel Bambola" panose="02000000000000000000" pitchFamily="50" charset="-93"/>
              </a:rPr>
              <a:t>tượng</a:t>
            </a:r>
            <a:r>
              <a:rPr lang="en-US" sz="4800" b="1" i="1" dirty="0">
                <a:latin typeface="iCiel Bambola" panose="02000000000000000000" pitchFamily="50" charset="-93"/>
              </a:rPr>
              <a:t> </a:t>
            </a:r>
            <a:r>
              <a:rPr lang="en-US" sz="4800" b="1" i="1" dirty="0" err="1">
                <a:latin typeface="iCiel Bambola" panose="02000000000000000000" pitchFamily="50" charset="-93"/>
              </a:rPr>
              <a:t>núi</a:t>
            </a:r>
            <a:r>
              <a:rPr lang="en-US" sz="4800" b="1" i="1" dirty="0">
                <a:latin typeface="iCiel Bambola" panose="02000000000000000000" pitchFamily="50" charset="-93"/>
              </a:rPr>
              <a:t> </a:t>
            </a:r>
            <a:r>
              <a:rPr lang="en-US" sz="4800" b="1" i="1" dirty="0" err="1">
                <a:latin typeface="iCiel Bambola" panose="02000000000000000000" pitchFamily="50" charset="-93"/>
              </a:rPr>
              <a:t>lửa</a:t>
            </a:r>
            <a:r>
              <a:rPr lang="en-US" sz="4800" b="1" i="1" dirty="0">
                <a:latin typeface="iCiel Bambola" panose="02000000000000000000" pitchFamily="50" charset="-93"/>
              </a:rPr>
              <a:t>, </a:t>
            </a:r>
            <a:r>
              <a:rPr lang="en-US" sz="4800" b="1" i="1" dirty="0" err="1">
                <a:latin typeface="iCiel Bambola" panose="02000000000000000000" pitchFamily="50" charset="-93"/>
              </a:rPr>
              <a:t>ghi</a:t>
            </a:r>
            <a:r>
              <a:rPr lang="en-US" sz="4800" b="1" i="1" dirty="0">
                <a:latin typeface="iCiel Bambola" panose="02000000000000000000" pitchFamily="50" charset="-93"/>
              </a:rPr>
              <a:t> </a:t>
            </a:r>
            <a:r>
              <a:rPr lang="en-US" sz="4800" b="1" i="1" dirty="0" err="1">
                <a:latin typeface="iCiel Bambola" panose="02000000000000000000" pitchFamily="50" charset="-93"/>
              </a:rPr>
              <a:t>lại</a:t>
            </a:r>
            <a:r>
              <a:rPr lang="en-US" sz="4800" b="1" i="1" dirty="0">
                <a:latin typeface="iCiel Bambola" panose="02000000000000000000" pitchFamily="50" charset="-93"/>
              </a:rPr>
              <a:t> </a:t>
            </a:r>
            <a:r>
              <a:rPr lang="en-US" sz="4800" b="1" i="1" dirty="0" err="1">
                <a:latin typeface="iCiel Bambola" panose="02000000000000000000" pitchFamily="50" charset="-93"/>
              </a:rPr>
              <a:t>các</a:t>
            </a:r>
            <a:r>
              <a:rPr lang="en-US" sz="4800" b="1" i="1" dirty="0">
                <a:latin typeface="iCiel Bambola" panose="02000000000000000000" pitchFamily="50" charset="-93"/>
              </a:rPr>
              <a:t> ý </a:t>
            </a:r>
            <a:r>
              <a:rPr lang="en-US" sz="4800" b="1" i="1" dirty="0" err="1">
                <a:latin typeface="iCiel Bambola" panose="02000000000000000000" pitchFamily="50" charset="-93"/>
              </a:rPr>
              <a:t>chính</a:t>
            </a:r>
            <a:r>
              <a:rPr lang="en-US" sz="4800" b="1" i="1" dirty="0">
                <a:latin typeface="iCiel Bambola" panose="02000000000000000000" pitchFamily="50" charset="-93"/>
              </a:rPr>
              <a:t> </a:t>
            </a:r>
            <a:r>
              <a:rPr lang="en-US" sz="4800" b="1" i="1" dirty="0" err="1">
                <a:latin typeface="iCiel Bambola" panose="02000000000000000000" pitchFamily="50" charset="-93"/>
              </a:rPr>
              <a:t>của</a:t>
            </a:r>
            <a:r>
              <a:rPr lang="en-US" sz="4800" b="1" i="1" dirty="0">
                <a:latin typeface="iCiel Bambola" panose="02000000000000000000" pitchFamily="50" charset="-93"/>
              </a:rPr>
              <a:t> </a:t>
            </a:r>
            <a:r>
              <a:rPr lang="en-US" sz="4800" b="1" i="1" dirty="0" err="1">
                <a:latin typeface="iCiel Bambola" panose="02000000000000000000" pitchFamily="50" charset="-93"/>
              </a:rPr>
              <a:t>bài</a:t>
            </a:r>
            <a:r>
              <a:rPr lang="en-US" sz="4800" b="1" i="1" dirty="0">
                <a:latin typeface="iCiel Bambola" panose="02000000000000000000" pitchFamily="50" charset="-93"/>
              </a:rPr>
              <a:t> </a:t>
            </a:r>
            <a:r>
              <a:rPr lang="en-US" sz="4800" b="1" i="1" dirty="0" err="1">
                <a:latin typeface="iCiel Bambola" panose="02000000000000000000" pitchFamily="50" charset="-93"/>
              </a:rPr>
              <a:t>thuyết</a:t>
            </a:r>
            <a:r>
              <a:rPr lang="en-US" sz="4800" b="1" i="1" dirty="0">
                <a:latin typeface="iCiel Bambola" panose="02000000000000000000" pitchFamily="50" charset="-93"/>
              </a:rPr>
              <a:t> </a:t>
            </a:r>
            <a:r>
              <a:rPr lang="en-US" sz="4800" b="1" i="1" dirty="0" err="1">
                <a:latin typeface="iCiel Bambola" panose="02000000000000000000" pitchFamily="50" charset="-93"/>
              </a:rPr>
              <a:t>trình</a:t>
            </a:r>
            <a:r>
              <a:rPr lang="en-US" sz="4800" b="1" i="1" dirty="0">
                <a:latin typeface="iCiel Bambola" panose="02000000000000000000" pitchFamily="50" charset="-93"/>
              </a:rPr>
              <a:t> </a:t>
            </a:r>
            <a:r>
              <a:rPr lang="en-US" sz="4800" b="1" i="1" dirty="0" err="1">
                <a:latin typeface="iCiel Bambola" panose="02000000000000000000" pitchFamily="50" charset="-93"/>
              </a:rPr>
              <a:t>đó</a:t>
            </a:r>
            <a:r>
              <a:rPr lang="en-US" sz="4800" b="1" i="1" dirty="0">
                <a:latin typeface="iCiel Bambola" panose="02000000000000000000" pitchFamily="50" charset="-93"/>
              </a:rPr>
              <a:t>.</a:t>
            </a:r>
            <a:endParaRPr lang="en-GB" sz="4800" dirty="0">
              <a:latin typeface="iCiel Bambola" panose="02000000000000000000" pitchFamily="50" charset="-93"/>
            </a:endParaRPr>
          </a:p>
        </p:txBody>
      </p:sp>
      <p:sp>
        <p:nvSpPr>
          <p:cNvPr id="13" name="Freeform 13"/>
          <p:cNvSpPr/>
          <p:nvPr/>
        </p:nvSpPr>
        <p:spPr>
          <a:xfrm>
            <a:off x="14027802" y="2067193"/>
            <a:ext cx="629585" cy="790575"/>
          </a:xfrm>
          <a:custGeom>
            <a:avLst/>
            <a:gdLst/>
            <a:ahLst/>
            <a:cxnLst/>
            <a:rect l="l" t="t" r="r" b="b"/>
            <a:pathLst>
              <a:path w="629585" h="790575">
                <a:moveTo>
                  <a:pt x="0" y="0"/>
                </a:moveTo>
                <a:lnTo>
                  <a:pt x="629585" y="0"/>
                </a:lnTo>
                <a:lnTo>
                  <a:pt x="629585" y="790575"/>
                </a:lnTo>
                <a:lnTo>
                  <a:pt x="0" y="790575"/>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522393">
            <a:off x="3505802" y="2109785"/>
            <a:ext cx="720796" cy="690654"/>
          </a:xfrm>
          <a:custGeom>
            <a:avLst/>
            <a:gdLst/>
            <a:ahLst/>
            <a:cxnLst/>
            <a:rect l="l" t="t" r="r" b="b"/>
            <a:pathLst>
              <a:path w="720796" h="690654">
                <a:moveTo>
                  <a:pt x="0" y="0"/>
                </a:moveTo>
                <a:lnTo>
                  <a:pt x="720796" y="0"/>
                </a:lnTo>
                <a:lnTo>
                  <a:pt x="720796" y="690654"/>
                </a:lnTo>
                <a:lnTo>
                  <a:pt x="0" y="6906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5400000">
            <a:off x="-863928" y="7025617"/>
            <a:ext cx="3785256" cy="680110"/>
          </a:xfrm>
          <a:custGeom>
            <a:avLst/>
            <a:gdLst/>
            <a:ahLst/>
            <a:cxnLst/>
            <a:rect l="l" t="t" r="r" b="b"/>
            <a:pathLst>
              <a:path w="3785256" h="680110">
                <a:moveTo>
                  <a:pt x="0" y="0"/>
                </a:moveTo>
                <a:lnTo>
                  <a:pt x="3785256" y="0"/>
                </a:lnTo>
                <a:lnTo>
                  <a:pt x="3785256" y="680110"/>
                </a:lnTo>
                <a:lnTo>
                  <a:pt x="0" y="6801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7640091">
            <a:off x="16466008" y="1400055"/>
            <a:ext cx="1586585" cy="1318308"/>
          </a:xfrm>
          <a:custGeom>
            <a:avLst/>
            <a:gdLst/>
            <a:ahLst/>
            <a:cxnLst/>
            <a:rect l="l" t="t" r="r" b="b"/>
            <a:pathLst>
              <a:path w="1586585" h="1318308">
                <a:moveTo>
                  <a:pt x="0" y="0"/>
                </a:moveTo>
                <a:lnTo>
                  <a:pt x="1586584" y="0"/>
                </a:lnTo>
                <a:lnTo>
                  <a:pt x="1586584" y="1318308"/>
                </a:lnTo>
                <a:lnTo>
                  <a:pt x="0" y="131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492996" y="746636"/>
            <a:ext cx="2083408" cy="1143980"/>
          </a:xfrm>
          <a:custGeom>
            <a:avLst/>
            <a:gdLst/>
            <a:ahLst/>
            <a:cxnLst/>
            <a:rect l="l" t="t" r="r" b="b"/>
            <a:pathLst>
              <a:path w="2083408" h="1143980">
                <a:moveTo>
                  <a:pt x="0" y="0"/>
                </a:moveTo>
                <a:lnTo>
                  <a:pt x="2083408" y="0"/>
                </a:lnTo>
                <a:lnTo>
                  <a:pt x="2083408" y="1143980"/>
                </a:lnTo>
                <a:lnTo>
                  <a:pt x="0" y="114398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rot="1981402">
            <a:off x="16884289" y="8883289"/>
            <a:ext cx="750021" cy="750021"/>
          </a:xfrm>
          <a:custGeom>
            <a:avLst/>
            <a:gdLst/>
            <a:ahLst/>
            <a:cxnLst/>
            <a:rect l="l" t="t" r="r" b="b"/>
            <a:pathLst>
              <a:path w="750021" h="750021">
                <a:moveTo>
                  <a:pt x="0" y="0"/>
                </a:moveTo>
                <a:lnTo>
                  <a:pt x="750022" y="0"/>
                </a:lnTo>
                <a:lnTo>
                  <a:pt x="750022" y="750022"/>
                </a:lnTo>
                <a:lnTo>
                  <a:pt x="0" y="750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21548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2379</Words>
  <Application>Microsoft Office PowerPoint</Application>
  <PresentationFormat>Custom</PresentationFormat>
  <Paragraphs>163</Paragraphs>
  <Slides>34</Slides>
  <Notes>0</Notes>
  <HiddenSlides>0</HiddenSlides>
  <MMClips>8</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Arial</vt:lpstr>
      <vt:lpstr>Calibri Light</vt:lpstr>
      <vt:lpstr>MS Mincho</vt:lpstr>
      <vt:lpstr>iCiel Bambola</vt:lpstr>
      <vt:lpstr>Times New Roman</vt:lpstr>
      <vt:lpstr>Lazydog Bold</vt:lpstr>
      <vt:lpstr>#9Slide05 Aphrodite Pro</vt:lpstr>
      <vt:lpstr>Calibri</vt:lpstr>
      <vt:lpstr>SVN-Transformer</vt:lpstr>
      <vt:lpstr>White Dream PERSONAL USE ONLY</vt:lpstr>
      <vt:lpstr>iCiel Baliho Script</vt:lpstr>
      <vt:lpstr>#9Slide07 SVNDessert Menu Scrip</vt:lpstr>
      <vt:lpstr>#9Slide07 SVNMomento</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Yellow Playful Cute UI Style Portfolio Presentation</dc:title>
  <cp:lastModifiedBy>Administrator</cp:lastModifiedBy>
  <cp:revision>94</cp:revision>
  <dcterms:created xsi:type="dcterms:W3CDTF">2006-08-16T00:00:00Z</dcterms:created>
  <dcterms:modified xsi:type="dcterms:W3CDTF">2023-11-08T01:44:09Z</dcterms:modified>
  <dc:identifier>DAFo_5PLMrQ</dc:identifier>
</cp:coreProperties>
</file>