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8" r:id="rId4"/>
    <p:sldId id="270" r:id="rId5"/>
    <p:sldId id="272" r:id="rId6"/>
    <p:sldId id="271" r:id="rId7"/>
    <p:sldId id="273" r:id="rId8"/>
    <p:sldId id="274" r:id="rId9"/>
    <p:sldId id="276" r:id="rId10"/>
    <p:sldId id="277" r:id="rId11"/>
    <p:sldId id="278" r:id="rId12"/>
    <p:sldId id="279" r:id="rId13"/>
    <p:sldId id="280" r:id="rId14"/>
    <p:sldId id="258" r:id="rId15"/>
    <p:sldId id="282" r:id="rId16"/>
    <p:sldId id="283" r:id="rId17"/>
    <p:sldId id="266" r:id="rId18"/>
  </p:sldIdLst>
  <p:sldSz cx="18288000" cy="10287000"/>
  <p:notesSz cx="6858000" cy="9144000"/>
  <p:embeddedFontLst>
    <p:embeddedFont>
      <p:font typeface="#9Slide07 SVNDessert Menu Scrip" charset="0"/>
      <p:regular r:id="rId19"/>
    </p:embeddedFont>
    <p:embeddedFont>
      <p:font typeface="Podkova" charset="0"/>
      <p:regular r:id="rId20"/>
    </p:embeddedFont>
    <p:embeddedFont>
      <p:font typeface="Calibri" pitchFamily="34" charset="0"/>
      <p:regular r:id="rId21"/>
      <p:bold r:id="rId22"/>
      <p:italic r:id="rId23"/>
      <p:boldItalic r:id="rId24"/>
    </p:embeddedFont>
    <p:embeddedFont>
      <p:font typeface="Laries Script" charset="0"/>
      <p:regular r:id="rId25"/>
    </p:embeddedFont>
    <p:embeddedFont>
      <p:font typeface="#9Slide05 Amplify"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22.png"/><Relationship Id="rId4" Type="http://schemas.openxmlformats.org/officeDocument/2006/relationships/image" Target="../media/image46.svg"/></Relationships>
</file>

<file path=ppt/slides/_rels/slide1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3.svg"/><Relationship Id="rId5" Type="http://schemas.openxmlformats.org/officeDocument/2006/relationships/image" Target="../media/image25.png"/><Relationship Id="rId4" Type="http://schemas.openxmlformats.org/officeDocument/2006/relationships/image" Target="../media/image61.svg"/></Relationships>
</file>

<file path=ppt/slides/_rels/slide12.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3.svg"/><Relationship Id="rId5" Type="http://schemas.openxmlformats.org/officeDocument/2006/relationships/image" Target="../media/image25.png"/><Relationship Id="rId4" Type="http://schemas.openxmlformats.org/officeDocument/2006/relationships/image" Target="../media/image61.svg"/></Relationships>
</file>

<file path=ppt/slides/_rels/slide13.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18.svg"/><Relationship Id="rId5" Type="http://schemas.openxmlformats.org/officeDocument/2006/relationships/image" Target="../media/image29.jpeg"/><Relationship Id="rId10" Type="http://schemas.openxmlformats.org/officeDocument/2006/relationships/image" Target="../media/image20.png"/><Relationship Id="rId4" Type="http://schemas.openxmlformats.org/officeDocument/2006/relationships/image" Target="../media/image28.png"/><Relationship Id="rId9" Type="http://schemas.openxmlformats.org/officeDocument/2006/relationships/image" Target="../media/image16.svg"/></Relationships>
</file>

<file path=ppt/slides/_rels/slide15.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3.svg"/><Relationship Id="rId5" Type="http://schemas.openxmlformats.org/officeDocument/2006/relationships/image" Target="../media/image25.png"/><Relationship Id="rId4" Type="http://schemas.openxmlformats.org/officeDocument/2006/relationships/image" Target="../media/image61.svg"/></Relationships>
</file>

<file path=ppt/slides/_rels/slide16.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3.svg"/><Relationship Id="rId5" Type="http://schemas.openxmlformats.org/officeDocument/2006/relationships/image" Target="../media/image25.png"/><Relationship Id="rId4" Type="http://schemas.openxmlformats.org/officeDocument/2006/relationships/image" Target="../media/image61.svg"/></Relationships>
</file>

<file path=ppt/slides/_rels/slide17.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7.svg"/><Relationship Id="rId7"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8.png"/><Relationship Id="rId4"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12.png"/><Relationship Id="rId4" Type="http://schemas.openxmlformats.org/officeDocument/2006/relationships/image" Target="../media/image40.svg"/></Relationships>
</file>

<file path=ppt/slides/_rels/slide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12.png"/><Relationship Id="rId4" Type="http://schemas.openxmlformats.org/officeDocument/2006/relationships/image" Target="../media/image40.svg"/></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8.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34.svg"/><Relationship Id="rId2" Type="http://schemas.openxmlformats.org/officeDocument/2006/relationships/image" Target="../media/image1.png"/><Relationship Id="rId16"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15.png"/><Relationship Id="rId4" Type="http://schemas.openxmlformats.org/officeDocument/2006/relationships/image" Target="../media/image26.sv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8.svg"/><Relationship Id="rId10" Type="http://schemas.openxmlformats.org/officeDocument/2006/relationships/image" Target="../media/image20.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CC1E6"/>
        </a:solidFill>
        <a:effectLst/>
      </p:bgPr>
    </p:bg>
    <p:spTree>
      <p:nvGrpSpPr>
        <p:cNvPr id="1" name=""/>
        <p:cNvGrpSpPr/>
        <p:nvPr/>
      </p:nvGrpSpPr>
      <p:grpSpPr>
        <a:xfrm>
          <a:off x="0" y="0"/>
          <a:ext cx="0" cy="0"/>
          <a:chOff x="0" y="0"/>
          <a:chExt cx="0" cy="0"/>
        </a:xfrm>
      </p:grpSpPr>
      <p:sp>
        <p:nvSpPr>
          <p:cNvPr id="2" name="Freeform 2"/>
          <p:cNvSpPr/>
          <p:nvPr/>
        </p:nvSpPr>
        <p:spPr>
          <a:xfrm flipH="1">
            <a:off x="-761667" y="-731208"/>
            <a:ext cx="5547335" cy="3827661"/>
          </a:xfrm>
          <a:custGeom>
            <a:avLst/>
            <a:gdLst/>
            <a:ahLst/>
            <a:cxnLst/>
            <a:rect l="l" t="t" r="r" b="b"/>
            <a:pathLst>
              <a:path w="5547335" h="3827661">
                <a:moveTo>
                  <a:pt x="5547336" y="0"/>
                </a:moveTo>
                <a:lnTo>
                  <a:pt x="0" y="0"/>
                </a:lnTo>
                <a:lnTo>
                  <a:pt x="0" y="3827661"/>
                </a:lnTo>
                <a:lnTo>
                  <a:pt x="5547336" y="3827661"/>
                </a:lnTo>
                <a:lnTo>
                  <a:pt x="5547336" y="0"/>
                </a:lnTo>
                <a:close/>
              </a:path>
            </a:pathLst>
          </a:custGeom>
          <a:blipFill>
            <a:blip r:embed="rId2"/>
            <a:stretch>
              <a:fillRect/>
            </a:stretch>
          </a:blipFill>
        </p:spPr>
      </p:sp>
      <p:sp>
        <p:nvSpPr>
          <p:cNvPr id="3" name="Freeform 3"/>
          <p:cNvSpPr/>
          <p:nvPr/>
        </p:nvSpPr>
        <p:spPr>
          <a:xfrm>
            <a:off x="15053732" y="5836535"/>
            <a:ext cx="4411136" cy="3043684"/>
          </a:xfrm>
          <a:custGeom>
            <a:avLst/>
            <a:gdLst/>
            <a:ahLst/>
            <a:cxnLst/>
            <a:rect l="l" t="t" r="r" b="b"/>
            <a:pathLst>
              <a:path w="4411136" h="3043684">
                <a:moveTo>
                  <a:pt x="0" y="0"/>
                </a:moveTo>
                <a:lnTo>
                  <a:pt x="4411136" y="0"/>
                </a:lnTo>
                <a:lnTo>
                  <a:pt x="4411136" y="3043684"/>
                </a:lnTo>
                <a:lnTo>
                  <a:pt x="0" y="3043684"/>
                </a:lnTo>
                <a:lnTo>
                  <a:pt x="0" y="0"/>
                </a:lnTo>
                <a:close/>
              </a:path>
            </a:pathLst>
          </a:custGeom>
          <a:blipFill>
            <a:blip r:embed="rId2"/>
            <a:stretch>
              <a:fillRect/>
            </a:stretch>
          </a:blipFill>
        </p:spPr>
      </p:sp>
      <p:sp>
        <p:nvSpPr>
          <p:cNvPr id="4" name="Freeform 4"/>
          <p:cNvSpPr/>
          <p:nvPr/>
        </p:nvSpPr>
        <p:spPr>
          <a:xfrm>
            <a:off x="15410035" y="761023"/>
            <a:ext cx="2205568" cy="2892548"/>
          </a:xfrm>
          <a:custGeom>
            <a:avLst/>
            <a:gdLst/>
            <a:ahLst/>
            <a:cxnLst/>
            <a:rect l="l" t="t" r="r" b="b"/>
            <a:pathLst>
              <a:path w="2205568" h="2892548">
                <a:moveTo>
                  <a:pt x="0" y="0"/>
                </a:moveTo>
                <a:lnTo>
                  <a:pt x="2205568" y="0"/>
                </a:lnTo>
                <a:lnTo>
                  <a:pt x="2205568" y="2892548"/>
                </a:lnTo>
                <a:lnTo>
                  <a:pt x="0" y="289254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727692" y="6996267"/>
            <a:ext cx="2002348" cy="2639009"/>
          </a:xfrm>
          <a:custGeom>
            <a:avLst/>
            <a:gdLst/>
            <a:ahLst/>
            <a:cxnLst/>
            <a:rect l="l" t="t" r="r" b="b"/>
            <a:pathLst>
              <a:path w="2002348" h="2639009">
                <a:moveTo>
                  <a:pt x="0" y="0"/>
                </a:moveTo>
                <a:lnTo>
                  <a:pt x="2002349" y="0"/>
                </a:lnTo>
                <a:lnTo>
                  <a:pt x="2002349" y="2639009"/>
                </a:lnTo>
                <a:lnTo>
                  <a:pt x="0" y="2639009"/>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3649470" y="1288122"/>
            <a:ext cx="10989061" cy="8008278"/>
          </a:xfrm>
          <a:custGeom>
            <a:avLst/>
            <a:gdLst/>
            <a:ahLst/>
            <a:cxnLst/>
            <a:rect l="l" t="t" r="r" b="b"/>
            <a:pathLst>
              <a:path w="10989061" h="8008278">
                <a:moveTo>
                  <a:pt x="0" y="0"/>
                </a:moveTo>
                <a:lnTo>
                  <a:pt x="10989060" y="0"/>
                </a:lnTo>
                <a:lnTo>
                  <a:pt x="10989060" y="8008278"/>
                </a:lnTo>
                <a:lnTo>
                  <a:pt x="0" y="8008278"/>
                </a:lnTo>
                <a:lnTo>
                  <a:pt x="0" y="0"/>
                </a:lnTo>
                <a:close/>
              </a:path>
            </a:pathLst>
          </a:custGeom>
          <a:blipFill>
            <a:blip r:embed="rId7"/>
            <a:stretch>
              <a:fillRect/>
            </a:stretch>
          </a:blipFill>
        </p:spPr>
      </p:sp>
      <p:sp>
        <p:nvSpPr>
          <p:cNvPr id="7" name="TextBox 7"/>
          <p:cNvSpPr txBox="1"/>
          <p:nvPr/>
        </p:nvSpPr>
        <p:spPr>
          <a:xfrm>
            <a:off x="4438333" y="2564284"/>
            <a:ext cx="8916074" cy="443198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algn="ctr"/>
            <a:r>
              <a:rPr lang="pl-PL" sz="9600" b="1">
                <a:solidFill>
                  <a:schemeClr val="accent1">
                    <a:lumMod val="75000"/>
                  </a:schemeClr>
                </a:solidFill>
                <a:latin typeface="iCiel Brush Up" panose="02000000000000000000" pitchFamily="2" charset="-93"/>
              </a:rPr>
              <a:t>Văn bản kiến nghị về một vấn đề đời sống</a:t>
            </a:r>
            <a:endParaRPr lang="en-GB" sz="9600">
              <a:solidFill>
                <a:schemeClr val="accent1">
                  <a:lumMod val="75000"/>
                </a:schemeClr>
              </a:solidFill>
              <a:latin typeface="iCiel Brush Up" panose="02000000000000000000" pitchFamily="2" charset="-9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CC1E6"/>
        </a:solidFill>
        <a:effectLst/>
      </p:bgPr>
    </p:bg>
    <p:spTree>
      <p:nvGrpSpPr>
        <p:cNvPr id="1" name=""/>
        <p:cNvGrpSpPr/>
        <p:nvPr/>
      </p:nvGrpSpPr>
      <p:grpSpPr>
        <a:xfrm>
          <a:off x="0" y="0"/>
          <a:ext cx="0" cy="0"/>
          <a:chOff x="0" y="0"/>
          <a:chExt cx="0" cy="0"/>
        </a:xfrm>
      </p:grpSpPr>
      <p:sp>
        <p:nvSpPr>
          <p:cNvPr id="2" name="Freeform 2"/>
          <p:cNvSpPr/>
          <p:nvPr/>
        </p:nvSpPr>
        <p:spPr>
          <a:xfrm flipH="1">
            <a:off x="-1013100" y="-1940473"/>
            <a:ext cx="6080400" cy="4195476"/>
          </a:xfrm>
          <a:custGeom>
            <a:avLst/>
            <a:gdLst/>
            <a:ahLst/>
            <a:cxnLst/>
            <a:rect l="l" t="t" r="r" b="b"/>
            <a:pathLst>
              <a:path w="6080400" h="4195476">
                <a:moveTo>
                  <a:pt x="6080400" y="0"/>
                </a:moveTo>
                <a:lnTo>
                  <a:pt x="0" y="0"/>
                </a:lnTo>
                <a:lnTo>
                  <a:pt x="0" y="4195476"/>
                </a:lnTo>
                <a:lnTo>
                  <a:pt x="6080400" y="4195476"/>
                </a:lnTo>
                <a:lnTo>
                  <a:pt x="6080400" y="0"/>
                </a:lnTo>
                <a:close/>
              </a:path>
            </a:pathLst>
          </a:custGeom>
          <a:blipFill>
            <a:blip r:embed="rId2"/>
            <a:stretch>
              <a:fillRect/>
            </a:stretch>
          </a:blipFill>
        </p:spPr>
      </p:sp>
      <p:sp>
        <p:nvSpPr>
          <p:cNvPr id="3" name="Freeform 3"/>
          <p:cNvSpPr/>
          <p:nvPr/>
        </p:nvSpPr>
        <p:spPr>
          <a:xfrm>
            <a:off x="13224601" y="-1080491"/>
            <a:ext cx="6113598" cy="4218383"/>
          </a:xfrm>
          <a:custGeom>
            <a:avLst/>
            <a:gdLst/>
            <a:ahLst/>
            <a:cxnLst/>
            <a:rect l="l" t="t" r="r" b="b"/>
            <a:pathLst>
              <a:path w="6113598" h="4218383">
                <a:moveTo>
                  <a:pt x="0" y="0"/>
                </a:moveTo>
                <a:lnTo>
                  <a:pt x="6113598" y="0"/>
                </a:lnTo>
                <a:lnTo>
                  <a:pt x="6113598" y="4218382"/>
                </a:lnTo>
                <a:lnTo>
                  <a:pt x="0" y="4218382"/>
                </a:lnTo>
                <a:lnTo>
                  <a:pt x="0" y="0"/>
                </a:lnTo>
                <a:close/>
              </a:path>
            </a:pathLst>
          </a:custGeom>
          <a:blipFill>
            <a:blip r:embed="rId2"/>
            <a:stretch>
              <a:fillRect/>
            </a:stretch>
          </a:blipFill>
        </p:spPr>
      </p:sp>
      <p:sp>
        <p:nvSpPr>
          <p:cNvPr id="4" name="Freeform 4"/>
          <p:cNvSpPr/>
          <p:nvPr/>
        </p:nvSpPr>
        <p:spPr>
          <a:xfrm>
            <a:off x="12105053" y="3893557"/>
            <a:ext cx="4535351" cy="4114800"/>
          </a:xfrm>
          <a:custGeom>
            <a:avLst/>
            <a:gdLst/>
            <a:ahLst/>
            <a:cxnLst/>
            <a:rect l="l" t="t" r="r" b="b"/>
            <a:pathLst>
              <a:path w="4535351" h="4114800">
                <a:moveTo>
                  <a:pt x="0" y="0"/>
                </a:moveTo>
                <a:lnTo>
                  <a:pt x="4535351" y="0"/>
                </a:lnTo>
                <a:lnTo>
                  <a:pt x="4535351"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6876325" y="3853219"/>
            <a:ext cx="4535351" cy="4114800"/>
          </a:xfrm>
          <a:custGeom>
            <a:avLst/>
            <a:gdLst/>
            <a:ahLst/>
            <a:cxnLst/>
            <a:rect l="l" t="t" r="r" b="b"/>
            <a:pathLst>
              <a:path w="4535351" h="4114800">
                <a:moveTo>
                  <a:pt x="0" y="0"/>
                </a:moveTo>
                <a:lnTo>
                  <a:pt x="4535350" y="0"/>
                </a:lnTo>
                <a:lnTo>
                  <a:pt x="4535350"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a:off x="1647596" y="3812880"/>
            <a:ext cx="4535351" cy="4114800"/>
          </a:xfrm>
          <a:custGeom>
            <a:avLst/>
            <a:gdLst/>
            <a:ahLst/>
            <a:cxnLst/>
            <a:rect l="l" t="t" r="r" b="b"/>
            <a:pathLst>
              <a:path w="4535351" h="4114800">
                <a:moveTo>
                  <a:pt x="0" y="0"/>
                </a:moveTo>
                <a:lnTo>
                  <a:pt x="4535351" y="0"/>
                </a:lnTo>
                <a:lnTo>
                  <a:pt x="4535351" y="4114800"/>
                </a:lnTo>
                <a:lnTo>
                  <a:pt x="0" y="41148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5486400" y="1481563"/>
            <a:ext cx="7315200" cy="1489641"/>
          </a:xfrm>
          <a:custGeom>
            <a:avLst/>
            <a:gdLst/>
            <a:ahLst/>
            <a:cxnLst/>
            <a:rect l="l" t="t" r="r" b="b"/>
            <a:pathLst>
              <a:path w="7315200" h="1489641">
                <a:moveTo>
                  <a:pt x="0" y="0"/>
                </a:moveTo>
                <a:lnTo>
                  <a:pt x="7315200" y="0"/>
                </a:lnTo>
                <a:lnTo>
                  <a:pt x="7315200" y="1489641"/>
                </a:lnTo>
                <a:lnTo>
                  <a:pt x="0" y="148964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8" name="TextBox 8"/>
          <p:cNvSpPr txBox="1"/>
          <p:nvPr/>
        </p:nvSpPr>
        <p:spPr>
          <a:xfrm>
            <a:off x="6136791" y="1448026"/>
            <a:ext cx="6014418" cy="1231106"/>
          </a:xfrm>
          <a:prstGeom prst="rect">
            <a:avLst/>
          </a:prstGeom>
        </p:spPr>
        <p:txBody>
          <a:bodyPr lIns="0" tIns="0" rIns="0" bIns="0" rtlCol="0" anchor="t">
            <a:spAutoFit/>
          </a:bodyPr>
          <a:lstStyle/>
          <a:p>
            <a:r>
              <a:rPr lang="vi-VN" sz="8000"/>
              <a:t> </a:t>
            </a:r>
            <a:r>
              <a:rPr lang="vi-VN" sz="8000">
                <a:latin typeface="iCiel Baliho Script" pitchFamily="50" charset="-93"/>
              </a:rPr>
              <a:t>a) Chuẩn bị</a:t>
            </a:r>
            <a:endParaRPr lang="en-GB" sz="8000">
              <a:latin typeface="#9Slide07 SVNDessert Menu Scrip" panose="00000500000000000000" pitchFamily="2" charset="0"/>
            </a:endParaRPr>
          </a:p>
        </p:txBody>
      </p:sp>
      <p:sp>
        <p:nvSpPr>
          <p:cNvPr id="9" name="TextBox 9"/>
          <p:cNvSpPr txBox="1"/>
          <p:nvPr/>
        </p:nvSpPr>
        <p:spPr>
          <a:xfrm>
            <a:off x="2209800" y="4695769"/>
            <a:ext cx="3553498" cy="2708434"/>
          </a:xfrm>
          <a:prstGeom prst="rect">
            <a:avLst/>
          </a:prstGeom>
        </p:spPr>
        <p:txBody>
          <a:bodyPr lIns="0" tIns="0" rIns="0" bIns="0" rtlCol="0" anchor="t">
            <a:spAutoFit/>
          </a:bodyPr>
          <a:lstStyle/>
          <a:p>
            <a:pPr algn="just"/>
            <a:r>
              <a:rPr lang="en-US" sz="4400">
                <a:latin typeface="Times New Roman" panose="02020603050405020304" pitchFamily="18" charset="0"/>
                <a:cs typeface="Times New Roman" panose="02020603050405020304" pitchFamily="18" charset="0"/>
              </a:rPr>
              <a:t>Xác định sự việc, tình huống viết kiến nghị.</a:t>
            </a:r>
            <a:endParaRPr lang="en-US" sz="4400" spc="40">
              <a:solidFill>
                <a:srgbClr val="666666"/>
              </a:solidFill>
              <a:latin typeface="Times New Roman" panose="02020603050405020304" pitchFamily="18" charset="0"/>
              <a:cs typeface="Times New Roman" panose="02020603050405020304" pitchFamily="18" charset="0"/>
            </a:endParaRPr>
          </a:p>
        </p:txBody>
      </p:sp>
      <p:sp>
        <p:nvSpPr>
          <p:cNvPr id="11" name="TextBox 11"/>
          <p:cNvSpPr txBox="1"/>
          <p:nvPr/>
        </p:nvSpPr>
        <p:spPr>
          <a:xfrm>
            <a:off x="7366000" y="4771969"/>
            <a:ext cx="3553498" cy="2708434"/>
          </a:xfrm>
          <a:prstGeom prst="rect">
            <a:avLst/>
          </a:prstGeom>
        </p:spPr>
        <p:txBody>
          <a:bodyPr lIns="0" tIns="0" rIns="0" bIns="0" rtlCol="0" anchor="t">
            <a:spAutoFit/>
          </a:bodyPr>
          <a:lstStyle/>
          <a:p>
            <a:pPr algn="just"/>
            <a:r>
              <a:rPr lang="en-US" sz="4400">
                <a:latin typeface="Times New Roman" panose="02020603050405020304" pitchFamily="18" charset="0"/>
                <a:cs typeface="Times New Roman" panose="02020603050405020304" pitchFamily="18" charset="0"/>
              </a:rPr>
              <a:t>Thu thập thông tin liên quan đến sự việc, tình huống ấy.</a:t>
            </a:r>
            <a:endParaRPr lang="en-US" sz="4400" spc="40">
              <a:solidFill>
                <a:srgbClr val="666666"/>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12602973" y="4771969"/>
            <a:ext cx="3553498" cy="2708434"/>
          </a:xfrm>
          <a:prstGeom prst="rect">
            <a:avLst/>
          </a:prstGeom>
        </p:spPr>
        <p:txBody>
          <a:bodyPr lIns="0" tIns="0" rIns="0" bIns="0" rtlCol="0" anchor="t">
            <a:spAutoFit/>
          </a:bodyPr>
          <a:lstStyle/>
          <a:p>
            <a:pPr algn="just"/>
            <a:r>
              <a:rPr lang="en-US" sz="4400">
                <a:latin typeface="Times New Roman" panose="02020603050405020304" pitchFamily="18" charset="0"/>
                <a:cs typeface="Times New Roman" panose="02020603050405020304" pitchFamily="18" charset="0"/>
              </a:rPr>
              <a:t>Thu thập thông tin liên quan đến sự việc, tình huống ấy.</a:t>
            </a:r>
            <a:endParaRPr lang="en-US" sz="4400" spc="40">
              <a:solidFill>
                <a:srgbClr val="666666"/>
              </a:solidFill>
              <a:latin typeface="Times New Roman" panose="02020603050405020304" pitchFamily="18" charset="0"/>
              <a:cs typeface="Times New Roman" panose="02020603050405020304" pitchFamily="18" charset="0"/>
            </a:endParaRPr>
          </a:p>
        </p:txBody>
      </p:sp>
      <p:sp>
        <p:nvSpPr>
          <p:cNvPr id="15" name="Freeform 15"/>
          <p:cNvSpPr/>
          <p:nvPr/>
        </p:nvSpPr>
        <p:spPr>
          <a:xfrm>
            <a:off x="2353629" y="1225447"/>
            <a:ext cx="2056446" cy="1252563"/>
          </a:xfrm>
          <a:custGeom>
            <a:avLst/>
            <a:gdLst/>
            <a:ahLst/>
            <a:cxnLst/>
            <a:rect l="l" t="t" r="r" b="b"/>
            <a:pathLst>
              <a:path w="2056446" h="1252563">
                <a:moveTo>
                  <a:pt x="0" y="0"/>
                </a:moveTo>
                <a:lnTo>
                  <a:pt x="2056446" y="0"/>
                </a:lnTo>
                <a:lnTo>
                  <a:pt x="2056446" y="1252563"/>
                </a:lnTo>
                <a:lnTo>
                  <a:pt x="0" y="125256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6" name="Freeform 16"/>
          <p:cNvSpPr/>
          <p:nvPr/>
        </p:nvSpPr>
        <p:spPr>
          <a:xfrm>
            <a:off x="4853111" y="8196619"/>
            <a:ext cx="6113598" cy="4218383"/>
          </a:xfrm>
          <a:custGeom>
            <a:avLst/>
            <a:gdLst/>
            <a:ahLst/>
            <a:cxnLst/>
            <a:rect l="l" t="t" r="r" b="b"/>
            <a:pathLst>
              <a:path w="6113598" h="4218383">
                <a:moveTo>
                  <a:pt x="0" y="0"/>
                </a:moveTo>
                <a:lnTo>
                  <a:pt x="6113598" y="0"/>
                </a:lnTo>
                <a:lnTo>
                  <a:pt x="6113598" y="4218382"/>
                </a:lnTo>
                <a:lnTo>
                  <a:pt x="0" y="4218382"/>
                </a:lnTo>
                <a:lnTo>
                  <a:pt x="0" y="0"/>
                </a:lnTo>
                <a:close/>
              </a:path>
            </a:pathLst>
          </a:custGeom>
          <a:blipFill>
            <a:blip r:embed="rId2"/>
            <a:stretch>
              <a:fillRect/>
            </a:stretch>
          </a:blipFill>
        </p:spPr>
      </p:sp>
    </p:spTree>
    <p:extLst>
      <p:ext uri="{BB962C8B-B14F-4D97-AF65-F5344CB8AC3E}">
        <p14:creationId xmlns:p14="http://schemas.microsoft.com/office/powerpoint/2010/main" val="409925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3DEF6"/>
        </a:solidFill>
        <a:effectLst/>
      </p:bgPr>
    </p:bg>
    <p:spTree>
      <p:nvGrpSpPr>
        <p:cNvPr id="1" name=""/>
        <p:cNvGrpSpPr/>
        <p:nvPr/>
      </p:nvGrpSpPr>
      <p:grpSpPr>
        <a:xfrm>
          <a:off x="0" y="0"/>
          <a:ext cx="0" cy="0"/>
          <a:chOff x="0" y="0"/>
          <a:chExt cx="0" cy="0"/>
        </a:xfrm>
      </p:grpSpPr>
      <p:sp>
        <p:nvSpPr>
          <p:cNvPr id="2" name="Freeform 2"/>
          <p:cNvSpPr/>
          <p:nvPr/>
        </p:nvSpPr>
        <p:spPr>
          <a:xfrm>
            <a:off x="-1264086" y="8762254"/>
            <a:ext cx="7729958" cy="5333671"/>
          </a:xfrm>
          <a:custGeom>
            <a:avLst/>
            <a:gdLst/>
            <a:ahLst/>
            <a:cxnLst/>
            <a:rect l="l" t="t" r="r" b="b"/>
            <a:pathLst>
              <a:path w="7729958" h="5333671">
                <a:moveTo>
                  <a:pt x="0" y="0"/>
                </a:moveTo>
                <a:lnTo>
                  <a:pt x="7729958" y="0"/>
                </a:lnTo>
                <a:lnTo>
                  <a:pt x="7729958" y="5333671"/>
                </a:lnTo>
                <a:lnTo>
                  <a:pt x="0" y="5333671"/>
                </a:lnTo>
                <a:lnTo>
                  <a:pt x="0" y="0"/>
                </a:lnTo>
                <a:close/>
              </a:path>
            </a:pathLst>
          </a:custGeom>
          <a:blipFill>
            <a:blip r:embed="rId2"/>
            <a:stretch>
              <a:fillRect/>
            </a:stretch>
          </a:blipFill>
        </p:spPr>
      </p:sp>
      <p:sp>
        <p:nvSpPr>
          <p:cNvPr id="3" name="Freeform 3"/>
          <p:cNvSpPr/>
          <p:nvPr/>
        </p:nvSpPr>
        <p:spPr>
          <a:xfrm flipH="1" flipV="1">
            <a:off x="11022581" y="-4183252"/>
            <a:ext cx="8421914" cy="5811121"/>
          </a:xfrm>
          <a:custGeom>
            <a:avLst/>
            <a:gdLst/>
            <a:ahLst/>
            <a:cxnLst/>
            <a:rect l="l" t="t" r="r" b="b"/>
            <a:pathLst>
              <a:path w="8421914" h="5811121">
                <a:moveTo>
                  <a:pt x="8421914" y="5811120"/>
                </a:moveTo>
                <a:lnTo>
                  <a:pt x="0" y="5811120"/>
                </a:lnTo>
                <a:lnTo>
                  <a:pt x="0" y="0"/>
                </a:lnTo>
                <a:lnTo>
                  <a:pt x="8421914" y="0"/>
                </a:lnTo>
                <a:lnTo>
                  <a:pt x="8421914" y="5811120"/>
                </a:lnTo>
                <a:close/>
              </a:path>
            </a:pathLst>
          </a:custGeom>
          <a:blipFill>
            <a:blip r:embed="rId2"/>
            <a:stretch>
              <a:fillRect/>
            </a:stretch>
          </a:blipFill>
        </p:spPr>
      </p:sp>
      <p:grpSp>
        <p:nvGrpSpPr>
          <p:cNvPr id="4" name="Group 4"/>
          <p:cNvGrpSpPr/>
          <p:nvPr/>
        </p:nvGrpSpPr>
        <p:grpSpPr>
          <a:xfrm>
            <a:off x="4079050" y="1028700"/>
            <a:ext cx="11844606" cy="7814197"/>
            <a:chOff x="0" y="0"/>
            <a:chExt cx="15792807" cy="10418930"/>
          </a:xfrm>
        </p:grpSpPr>
        <p:sp>
          <p:nvSpPr>
            <p:cNvPr id="5" name="Freeform 5"/>
            <p:cNvSpPr/>
            <p:nvPr/>
          </p:nvSpPr>
          <p:spPr>
            <a:xfrm>
              <a:off x="0" y="0"/>
              <a:ext cx="13547072" cy="10418930"/>
            </a:xfrm>
            <a:custGeom>
              <a:avLst/>
              <a:gdLst/>
              <a:ahLst/>
              <a:cxnLst/>
              <a:rect l="l" t="t" r="r" b="b"/>
              <a:pathLst>
                <a:path w="13547072" h="10418930">
                  <a:moveTo>
                    <a:pt x="0" y="0"/>
                  </a:moveTo>
                  <a:lnTo>
                    <a:pt x="13547072" y="0"/>
                  </a:lnTo>
                  <a:lnTo>
                    <a:pt x="13547072" y="10418930"/>
                  </a:lnTo>
                  <a:lnTo>
                    <a:pt x="0" y="1041893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TextBox 6"/>
            <p:cNvSpPr txBox="1"/>
            <p:nvPr/>
          </p:nvSpPr>
          <p:spPr>
            <a:xfrm>
              <a:off x="1117008" y="4421096"/>
              <a:ext cx="11141500" cy="3959888"/>
            </a:xfrm>
            <a:prstGeom prst="rect">
              <a:avLst/>
            </a:prstGeom>
          </p:spPr>
          <p:txBody>
            <a:bodyPr lIns="0" tIns="0" rIns="0" bIns="0" rtlCol="0" anchor="t">
              <a:spAutoFit/>
            </a:bodyPr>
            <a:lstStyle/>
            <a:p>
              <a:pPr algn="ctr"/>
              <a:r>
                <a:rPr lang="vi-VN" sz="8000">
                  <a:latin typeface="#9Slide05 Amplify" panose="02000000000000000000" pitchFamily="2" charset="-93"/>
                </a:rPr>
                <a:t>Viết bản kiến nghị về tình huống đã xác định theo mẫu.</a:t>
              </a:r>
              <a:endParaRPr lang="en-GB" sz="8000">
                <a:latin typeface="#9Slide05 Amplify" panose="02000000000000000000" pitchFamily="2" charset="-93"/>
              </a:endParaRPr>
            </a:p>
            <a:p>
              <a:pPr algn="ctr">
                <a:lnSpc>
                  <a:spcPts val="4200"/>
                </a:lnSpc>
              </a:pPr>
              <a:endParaRPr lang="en-US" sz="3000" spc="60">
                <a:solidFill>
                  <a:srgbClr val="666666"/>
                </a:solidFill>
                <a:latin typeface="Podkova"/>
              </a:endParaRPr>
            </a:p>
          </p:txBody>
        </p:sp>
        <p:sp>
          <p:nvSpPr>
            <p:cNvPr id="7" name="TextBox 7"/>
            <p:cNvSpPr txBox="1"/>
            <p:nvPr/>
          </p:nvSpPr>
          <p:spPr>
            <a:xfrm>
              <a:off x="4822866" y="2104672"/>
              <a:ext cx="10969941" cy="1805623"/>
            </a:xfrm>
            <a:prstGeom prst="rect">
              <a:avLst/>
            </a:prstGeom>
          </p:spPr>
          <p:txBody>
            <a:bodyPr lIns="0" tIns="0" rIns="0" bIns="0" rtlCol="0" anchor="t">
              <a:spAutoFit/>
            </a:bodyPr>
            <a:lstStyle/>
            <a:p>
              <a:r>
                <a:rPr lang="vi-VN" sz="8800">
                  <a:latin typeface="iCiel Baliho Script" pitchFamily="50" charset="-93"/>
                </a:rPr>
                <a:t>b) Viết</a:t>
              </a:r>
              <a:endParaRPr lang="en-GB" sz="8800">
                <a:latin typeface="iCiel Baliho Script" pitchFamily="50" charset="-93"/>
              </a:endParaRPr>
            </a:p>
          </p:txBody>
        </p:sp>
      </p:grpSp>
      <p:sp>
        <p:nvSpPr>
          <p:cNvPr id="8" name="Freeform 8"/>
          <p:cNvSpPr/>
          <p:nvPr/>
        </p:nvSpPr>
        <p:spPr>
          <a:xfrm>
            <a:off x="1227970" y="1212095"/>
            <a:ext cx="2003420" cy="1395109"/>
          </a:xfrm>
          <a:custGeom>
            <a:avLst/>
            <a:gdLst/>
            <a:ahLst/>
            <a:cxnLst/>
            <a:rect l="l" t="t" r="r" b="b"/>
            <a:pathLst>
              <a:path w="2003420" h="1395109">
                <a:moveTo>
                  <a:pt x="0" y="0"/>
                </a:moveTo>
                <a:lnTo>
                  <a:pt x="2003420" y="0"/>
                </a:lnTo>
                <a:lnTo>
                  <a:pt x="2003420" y="1395108"/>
                </a:lnTo>
                <a:lnTo>
                  <a:pt x="0" y="139510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Freeform 9"/>
          <p:cNvSpPr/>
          <p:nvPr/>
        </p:nvSpPr>
        <p:spPr>
          <a:xfrm flipH="1">
            <a:off x="15014341" y="7509893"/>
            <a:ext cx="2496742" cy="1929301"/>
          </a:xfrm>
          <a:custGeom>
            <a:avLst/>
            <a:gdLst/>
            <a:ahLst/>
            <a:cxnLst/>
            <a:rect l="l" t="t" r="r" b="b"/>
            <a:pathLst>
              <a:path w="2496742" h="1929301">
                <a:moveTo>
                  <a:pt x="2496743" y="0"/>
                </a:moveTo>
                <a:lnTo>
                  <a:pt x="0" y="0"/>
                </a:lnTo>
                <a:lnTo>
                  <a:pt x="0" y="1929301"/>
                </a:lnTo>
                <a:lnTo>
                  <a:pt x="2496743" y="1929301"/>
                </a:lnTo>
                <a:lnTo>
                  <a:pt x="2496743"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378231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3DEF6"/>
        </a:solidFill>
        <a:effectLst/>
      </p:bgPr>
    </p:bg>
    <p:spTree>
      <p:nvGrpSpPr>
        <p:cNvPr id="1" name=""/>
        <p:cNvGrpSpPr/>
        <p:nvPr/>
      </p:nvGrpSpPr>
      <p:grpSpPr>
        <a:xfrm>
          <a:off x="0" y="0"/>
          <a:ext cx="0" cy="0"/>
          <a:chOff x="0" y="0"/>
          <a:chExt cx="0" cy="0"/>
        </a:xfrm>
      </p:grpSpPr>
      <p:sp>
        <p:nvSpPr>
          <p:cNvPr id="2" name="Freeform 2"/>
          <p:cNvSpPr/>
          <p:nvPr/>
        </p:nvSpPr>
        <p:spPr>
          <a:xfrm>
            <a:off x="-1264086" y="8762254"/>
            <a:ext cx="7729958" cy="5333671"/>
          </a:xfrm>
          <a:custGeom>
            <a:avLst/>
            <a:gdLst/>
            <a:ahLst/>
            <a:cxnLst/>
            <a:rect l="l" t="t" r="r" b="b"/>
            <a:pathLst>
              <a:path w="7729958" h="5333671">
                <a:moveTo>
                  <a:pt x="0" y="0"/>
                </a:moveTo>
                <a:lnTo>
                  <a:pt x="7729958" y="0"/>
                </a:lnTo>
                <a:lnTo>
                  <a:pt x="7729958" y="5333671"/>
                </a:lnTo>
                <a:lnTo>
                  <a:pt x="0" y="5333671"/>
                </a:lnTo>
                <a:lnTo>
                  <a:pt x="0" y="0"/>
                </a:lnTo>
                <a:close/>
              </a:path>
            </a:pathLst>
          </a:custGeom>
          <a:blipFill>
            <a:blip r:embed="rId2"/>
            <a:stretch>
              <a:fillRect/>
            </a:stretch>
          </a:blipFill>
        </p:spPr>
      </p:sp>
      <p:sp>
        <p:nvSpPr>
          <p:cNvPr id="3" name="Freeform 3"/>
          <p:cNvSpPr/>
          <p:nvPr/>
        </p:nvSpPr>
        <p:spPr>
          <a:xfrm flipH="1" flipV="1">
            <a:off x="11022581" y="-4183252"/>
            <a:ext cx="8421914" cy="5811121"/>
          </a:xfrm>
          <a:custGeom>
            <a:avLst/>
            <a:gdLst/>
            <a:ahLst/>
            <a:cxnLst/>
            <a:rect l="l" t="t" r="r" b="b"/>
            <a:pathLst>
              <a:path w="8421914" h="5811121">
                <a:moveTo>
                  <a:pt x="8421914" y="5811120"/>
                </a:moveTo>
                <a:lnTo>
                  <a:pt x="0" y="5811120"/>
                </a:lnTo>
                <a:lnTo>
                  <a:pt x="0" y="0"/>
                </a:lnTo>
                <a:lnTo>
                  <a:pt x="8421914" y="0"/>
                </a:lnTo>
                <a:lnTo>
                  <a:pt x="8421914" y="5811120"/>
                </a:lnTo>
                <a:close/>
              </a:path>
            </a:pathLst>
          </a:custGeom>
          <a:blipFill>
            <a:blip r:embed="rId2"/>
            <a:stretch>
              <a:fillRect/>
            </a:stretch>
          </a:blipFill>
        </p:spPr>
      </p:sp>
      <p:grpSp>
        <p:nvGrpSpPr>
          <p:cNvPr id="4" name="Group 4"/>
          <p:cNvGrpSpPr/>
          <p:nvPr/>
        </p:nvGrpSpPr>
        <p:grpSpPr>
          <a:xfrm>
            <a:off x="4242967" y="1212095"/>
            <a:ext cx="10160304" cy="7814197"/>
            <a:chOff x="218556" y="244527"/>
            <a:chExt cx="13547072" cy="10418930"/>
          </a:xfrm>
        </p:grpSpPr>
        <p:sp>
          <p:nvSpPr>
            <p:cNvPr id="5" name="Freeform 5"/>
            <p:cNvSpPr/>
            <p:nvPr/>
          </p:nvSpPr>
          <p:spPr>
            <a:xfrm>
              <a:off x="218556" y="244527"/>
              <a:ext cx="13547072" cy="10418930"/>
            </a:xfrm>
            <a:custGeom>
              <a:avLst/>
              <a:gdLst/>
              <a:ahLst/>
              <a:cxnLst/>
              <a:rect l="l" t="t" r="r" b="b"/>
              <a:pathLst>
                <a:path w="13547072" h="10418930">
                  <a:moveTo>
                    <a:pt x="0" y="0"/>
                  </a:moveTo>
                  <a:lnTo>
                    <a:pt x="13547072" y="0"/>
                  </a:lnTo>
                  <a:lnTo>
                    <a:pt x="13547072" y="10418930"/>
                  </a:lnTo>
                  <a:lnTo>
                    <a:pt x="0" y="1041893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TextBox 6"/>
            <p:cNvSpPr txBox="1"/>
            <p:nvPr/>
          </p:nvSpPr>
          <p:spPr>
            <a:xfrm>
              <a:off x="1075163" y="4036773"/>
              <a:ext cx="11833859" cy="5642571"/>
            </a:xfrm>
            <a:prstGeom prst="rect">
              <a:avLst/>
            </a:prstGeom>
          </p:spPr>
          <p:txBody>
            <a:bodyPr wrap="square" lIns="0" tIns="0" rIns="0" bIns="0" rtlCol="0" anchor="t">
              <a:spAutoFit/>
            </a:bodyPr>
            <a:lstStyle/>
            <a:p>
              <a:pPr algn="just"/>
              <a:r>
                <a:rPr lang="vi-VN" sz="6000">
                  <a:latin typeface="#9Slide05 Amplify" panose="02000000000000000000" pitchFamily="2" charset="-93"/>
                </a:rPr>
                <a:t>Đọc lại văn bản kiến nghị đã viết. Đối chiếu với nội dung mục 1.Định hướng để tự phát hiện các lỗi về ý và về diễn đạt, trình bày; từ đó, nhận biết cách sửa lỗi.</a:t>
              </a:r>
              <a:endParaRPr lang="en-GB" sz="6000">
                <a:latin typeface="#9Slide05 Amplify" panose="02000000000000000000" pitchFamily="2" charset="-93"/>
              </a:endParaRPr>
            </a:p>
            <a:p>
              <a:pPr algn="ctr">
                <a:lnSpc>
                  <a:spcPts val="4200"/>
                </a:lnSpc>
              </a:pPr>
              <a:endParaRPr lang="en-US" sz="3000" spc="60">
                <a:solidFill>
                  <a:srgbClr val="666666"/>
                </a:solidFill>
                <a:latin typeface="Podkova"/>
              </a:endParaRPr>
            </a:p>
          </p:txBody>
        </p:sp>
        <p:sp>
          <p:nvSpPr>
            <p:cNvPr id="7" name="TextBox 7"/>
            <p:cNvSpPr txBox="1"/>
            <p:nvPr/>
          </p:nvSpPr>
          <p:spPr>
            <a:xfrm>
              <a:off x="1288565" y="2170047"/>
              <a:ext cx="10969941" cy="1354217"/>
            </a:xfrm>
            <a:prstGeom prst="rect">
              <a:avLst/>
            </a:prstGeom>
          </p:spPr>
          <p:txBody>
            <a:bodyPr lIns="0" tIns="0" rIns="0" bIns="0" rtlCol="0" anchor="t">
              <a:spAutoFit/>
            </a:bodyPr>
            <a:lstStyle/>
            <a:p>
              <a:r>
                <a:rPr lang="vi-VN" sz="6600">
                  <a:latin typeface="iCiel Baliho Script" pitchFamily="50" charset="-93"/>
                </a:rPr>
                <a:t>c) Kiểm tra và chỉnh sửa</a:t>
              </a:r>
              <a:endParaRPr lang="en-GB" sz="6600">
                <a:latin typeface="iCiel Baliho Script" pitchFamily="50" charset="-93"/>
              </a:endParaRPr>
            </a:p>
          </p:txBody>
        </p:sp>
      </p:grpSp>
      <p:sp>
        <p:nvSpPr>
          <p:cNvPr id="8" name="Freeform 8"/>
          <p:cNvSpPr/>
          <p:nvPr/>
        </p:nvSpPr>
        <p:spPr>
          <a:xfrm>
            <a:off x="1227970" y="1212095"/>
            <a:ext cx="2003420" cy="1395109"/>
          </a:xfrm>
          <a:custGeom>
            <a:avLst/>
            <a:gdLst/>
            <a:ahLst/>
            <a:cxnLst/>
            <a:rect l="l" t="t" r="r" b="b"/>
            <a:pathLst>
              <a:path w="2003420" h="1395109">
                <a:moveTo>
                  <a:pt x="0" y="0"/>
                </a:moveTo>
                <a:lnTo>
                  <a:pt x="2003420" y="0"/>
                </a:lnTo>
                <a:lnTo>
                  <a:pt x="2003420" y="1395108"/>
                </a:lnTo>
                <a:lnTo>
                  <a:pt x="0" y="139510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Freeform 9"/>
          <p:cNvSpPr/>
          <p:nvPr/>
        </p:nvSpPr>
        <p:spPr>
          <a:xfrm flipH="1">
            <a:off x="15014341" y="7509893"/>
            <a:ext cx="2496742" cy="1929301"/>
          </a:xfrm>
          <a:custGeom>
            <a:avLst/>
            <a:gdLst/>
            <a:ahLst/>
            <a:cxnLst/>
            <a:rect l="l" t="t" r="r" b="b"/>
            <a:pathLst>
              <a:path w="2496742" h="1929301">
                <a:moveTo>
                  <a:pt x="2496743" y="0"/>
                </a:moveTo>
                <a:lnTo>
                  <a:pt x="0" y="0"/>
                </a:lnTo>
                <a:lnTo>
                  <a:pt x="0" y="1929301"/>
                </a:lnTo>
                <a:lnTo>
                  <a:pt x="2496743" y="1929301"/>
                </a:lnTo>
                <a:lnTo>
                  <a:pt x="2496743" y="0"/>
                </a:lnTo>
                <a:close/>
              </a:path>
            </a:pathLst>
          </a:custGeom>
          <a:blipFill>
            <a:blip r:embed="rId7">
              <a:extLst>
                <a:ext uri="{96DAC541-7B7A-43D3-8B79-37D633B846F1}">
                  <asvg:svgBlip xmlns="" xmlns:asvg="http://schemas.microsoft.com/office/drawing/2016/SVG/main" r:embed="rId8"/>
                </a:ext>
              </a:extLst>
            </a:blip>
            <a:stretch>
              <a:fillRect/>
            </a:stretch>
          </a:blipFill>
        </p:spPr>
      </p:sp>
    </p:spTree>
    <p:extLst>
      <p:ext uri="{BB962C8B-B14F-4D97-AF65-F5344CB8AC3E}">
        <p14:creationId xmlns:p14="http://schemas.microsoft.com/office/powerpoint/2010/main" val="70107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3DEF6"/>
        </a:solidFill>
        <a:effectLst/>
      </p:bgPr>
    </p:bg>
    <p:spTree>
      <p:nvGrpSpPr>
        <p:cNvPr id="1" name=""/>
        <p:cNvGrpSpPr/>
        <p:nvPr/>
      </p:nvGrpSpPr>
      <p:grpSpPr>
        <a:xfrm>
          <a:off x="0" y="0"/>
          <a:ext cx="0" cy="0"/>
          <a:chOff x="0" y="0"/>
          <a:chExt cx="0" cy="0"/>
        </a:xfrm>
      </p:grpSpPr>
      <p:sp>
        <p:nvSpPr>
          <p:cNvPr id="2" name="Freeform 2"/>
          <p:cNvSpPr/>
          <p:nvPr/>
        </p:nvSpPr>
        <p:spPr>
          <a:xfrm flipH="1">
            <a:off x="1638053" y="465678"/>
            <a:ext cx="15011891" cy="9630822"/>
          </a:xfrm>
          <a:custGeom>
            <a:avLst/>
            <a:gdLst/>
            <a:ahLst/>
            <a:cxnLst/>
            <a:rect l="l" t="t" r="r" b="b"/>
            <a:pathLst>
              <a:path w="15011891" h="8706897">
                <a:moveTo>
                  <a:pt x="15011892" y="0"/>
                </a:moveTo>
                <a:lnTo>
                  <a:pt x="0" y="0"/>
                </a:lnTo>
                <a:lnTo>
                  <a:pt x="0" y="8706897"/>
                </a:lnTo>
                <a:lnTo>
                  <a:pt x="15011892" y="8706897"/>
                </a:lnTo>
                <a:lnTo>
                  <a:pt x="15011892"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flipH="1">
            <a:off x="12172268" y="8392036"/>
            <a:ext cx="7729958" cy="5333671"/>
          </a:xfrm>
          <a:custGeom>
            <a:avLst/>
            <a:gdLst/>
            <a:ahLst/>
            <a:cxnLst/>
            <a:rect l="l" t="t" r="r" b="b"/>
            <a:pathLst>
              <a:path w="7729958" h="5333671">
                <a:moveTo>
                  <a:pt x="7729958" y="0"/>
                </a:moveTo>
                <a:lnTo>
                  <a:pt x="0" y="0"/>
                </a:lnTo>
                <a:lnTo>
                  <a:pt x="0" y="5333670"/>
                </a:lnTo>
                <a:lnTo>
                  <a:pt x="7729958" y="5333670"/>
                </a:lnTo>
                <a:lnTo>
                  <a:pt x="7729958" y="0"/>
                </a:lnTo>
                <a:close/>
              </a:path>
            </a:pathLst>
          </a:custGeom>
          <a:blipFill>
            <a:blip r:embed="rId4"/>
            <a:stretch>
              <a:fillRect/>
            </a:stretch>
          </a:blipFill>
        </p:spPr>
      </p:sp>
      <p:sp>
        <p:nvSpPr>
          <p:cNvPr id="4" name="Freeform 4"/>
          <p:cNvSpPr/>
          <p:nvPr/>
        </p:nvSpPr>
        <p:spPr>
          <a:xfrm flipH="1" flipV="1">
            <a:off x="-3000380" y="-3502922"/>
            <a:ext cx="8446074" cy="5827791"/>
          </a:xfrm>
          <a:custGeom>
            <a:avLst/>
            <a:gdLst/>
            <a:ahLst/>
            <a:cxnLst/>
            <a:rect l="l" t="t" r="r" b="b"/>
            <a:pathLst>
              <a:path w="8446074" h="5827791">
                <a:moveTo>
                  <a:pt x="8446074" y="5827791"/>
                </a:moveTo>
                <a:lnTo>
                  <a:pt x="0" y="5827791"/>
                </a:lnTo>
                <a:lnTo>
                  <a:pt x="0" y="0"/>
                </a:lnTo>
                <a:lnTo>
                  <a:pt x="8446074" y="0"/>
                </a:lnTo>
                <a:lnTo>
                  <a:pt x="8446074" y="5827791"/>
                </a:lnTo>
                <a:close/>
              </a:path>
            </a:pathLst>
          </a:custGeom>
          <a:blipFill>
            <a:blip r:embed="rId4"/>
            <a:stretch>
              <a:fillRect/>
            </a:stretch>
          </a:blipFill>
        </p:spPr>
      </p:sp>
      <p:grpSp>
        <p:nvGrpSpPr>
          <p:cNvPr id="39" name="Group 39"/>
          <p:cNvGrpSpPr/>
          <p:nvPr/>
        </p:nvGrpSpPr>
        <p:grpSpPr>
          <a:xfrm>
            <a:off x="-408838" y="7097807"/>
            <a:ext cx="2046892" cy="3247844"/>
            <a:chOff x="0" y="0"/>
            <a:chExt cx="2729190" cy="4330458"/>
          </a:xfrm>
        </p:grpSpPr>
        <p:sp>
          <p:nvSpPr>
            <p:cNvPr id="40" name="Freeform 40"/>
            <p:cNvSpPr/>
            <p:nvPr/>
          </p:nvSpPr>
          <p:spPr>
            <a:xfrm rot="-1892542">
              <a:off x="412911" y="2297122"/>
              <a:ext cx="1092144" cy="1887074"/>
            </a:xfrm>
            <a:custGeom>
              <a:avLst/>
              <a:gdLst/>
              <a:ahLst/>
              <a:cxnLst/>
              <a:rect l="l" t="t" r="r" b="b"/>
              <a:pathLst>
                <a:path w="1092144" h="1887074">
                  <a:moveTo>
                    <a:pt x="0" y="0"/>
                  </a:moveTo>
                  <a:lnTo>
                    <a:pt x="1092144" y="0"/>
                  </a:lnTo>
                  <a:lnTo>
                    <a:pt x="1092144" y="1887074"/>
                  </a:lnTo>
                  <a:lnTo>
                    <a:pt x="0" y="188707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1" name="Freeform 41"/>
            <p:cNvSpPr/>
            <p:nvPr/>
          </p:nvSpPr>
          <p:spPr>
            <a:xfrm rot="-389348">
              <a:off x="1763481" y="1501564"/>
              <a:ext cx="882382" cy="1524634"/>
            </a:xfrm>
            <a:custGeom>
              <a:avLst/>
              <a:gdLst/>
              <a:ahLst/>
              <a:cxnLst/>
              <a:rect l="l" t="t" r="r" b="b"/>
              <a:pathLst>
                <a:path w="882382" h="1524634">
                  <a:moveTo>
                    <a:pt x="0" y="0"/>
                  </a:moveTo>
                  <a:lnTo>
                    <a:pt x="882382" y="0"/>
                  </a:lnTo>
                  <a:lnTo>
                    <a:pt x="882382" y="1524634"/>
                  </a:lnTo>
                  <a:lnTo>
                    <a:pt x="0" y="152463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2" name="Freeform 42"/>
            <p:cNvSpPr/>
            <p:nvPr/>
          </p:nvSpPr>
          <p:spPr>
            <a:xfrm rot="-830447">
              <a:off x="899043" y="83409"/>
              <a:ext cx="882382" cy="1524634"/>
            </a:xfrm>
            <a:custGeom>
              <a:avLst/>
              <a:gdLst/>
              <a:ahLst/>
              <a:cxnLst/>
              <a:rect l="l" t="t" r="r" b="b"/>
              <a:pathLst>
                <a:path w="882382" h="1524634">
                  <a:moveTo>
                    <a:pt x="0" y="0"/>
                  </a:moveTo>
                  <a:lnTo>
                    <a:pt x="882382" y="0"/>
                  </a:lnTo>
                  <a:lnTo>
                    <a:pt x="882382" y="1524635"/>
                  </a:lnTo>
                  <a:lnTo>
                    <a:pt x="0" y="152463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sp>
        <p:nvSpPr>
          <p:cNvPr id="43" name="Freeform 43"/>
          <p:cNvSpPr/>
          <p:nvPr/>
        </p:nvSpPr>
        <p:spPr>
          <a:xfrm rot="205096" flipH="1">
            <a:off x="16434719" y="1818329"/>
            <a:ext cx="819108" cy="1415305"/>
          </a:xfrm>
          <a:custGeom>
            <a:avLst/>
            <a:gdLst/>
            <a:ahLst/>
            <a:cxnLst/>
            <a:rect l="l" t="t" r="r" b="b"/>
            <a:pathLst>
              <a:path w="819108" h="1415305">
                <a:moveTo>
                  <a:pt x="819108" y="0"/>
                </a:moveTo>
                <a:lnTo>
                  <a:pt x="0" y="0"/>
                </a:lnTo>
                <a:lnTo>
                  <a:pt x="0" y="1415305"/>
                </a:lnTo>
                <a:lnTo>
                  <a:pt x="819108" y="1415305"/>
                </a:lnTo>
                <a:lnTo>
                  <a:pt x="819108"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4" name="Freeform 44"/>
          <p:cNvSpPr/>
          <p:nvPr/>
        </p:nvSpPr>
        <p:spPr>
          <a:xfrm rot="1173272" flipH="1">
            <a:off x="17453935" y="1506973"/>
            <a:ext cx="661787" cy="1143476"/>
          </a:xfrm>
          <a:custGeom>
            <a:avLst/>
            <a:gdLst/>
            <a:ahLst/>
            <a:cxnLst/>
            <a:rect l="l" t="t" r="r" b="b"/>
            <a:pathLst>
              <a:path w="661787" h="1143476">
                <a:moveTo>
                  <a:pt x="661787" y="0"/>
                </a:moveTo>
                <a:lnTo>
                  <a:pt x="0" y="0"/>
                </a:lnTo>
                <a:lnTo>
                  <a:pt x="0" y="1143475"/>
                </a:lnTo>
                <a:lnTo>
                  <a:pt x="661787" y="1143475"/>
                </a:lnTo>
                <a:lnTo>
                  <a:pt x="661787"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5" name="Freeform 45"/>
          <p:cNvSpPr/>
          <p:nvPr/>
        </p:nvSpPr>
        <p:spPr>
          <a:xfrm rot="732173" flipH="1">
            <a:off x="16763320" y="228697"/>
            <a:ext cx="661787" cy="1143476"/>
          </a:xfrm>
          <a:custGeom>
            <a:avLst/>
            <a:gdLst/>
            <a:ahLst/>
            <a:cxnLst/>
            <a:rect l="l" t="t" r="r" b="b"/>
            <a:pathLst>
              <a:path w="661787" h="1143476">
                <a:moveTo>
                  <a:pt x="661786" y="0"/>
                </a:moveTo>
                <a:lnTo>
                  <a:pt x="0" y="0"/>
                </a:lnTo>
                <a:lnTo>
                  <a:pt x="0" y="1143476"/>
                </a:lnTo>
                <a:lnTo>
                  <a:pt x="661786" y="1143476"/>
                </a:lnTo>
                <a:lnTo>
                  <a:pt x="661786"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6" name="Rectangle 45"/>
          <p:cNvSpPr/>
          <p:nvPr/>
        </p:nvSpPr>
        <p:spPr>
          <a:xfrm>
            <a:off x="7115226" y="414194"/>
            <a:ext cx="3804247" cy="1016817"/>
          </a:xfrm>
          <a:prstGeom prst="rect">
            <a:avLst/>
          </a:prstGeom>
        </p:spPr>
        <p:txBody>
          <a:bodyPr wrap="none">
            <a:spAutoFit/>
          </a:bodyPr>
          <a:lstStyle/>
          <a:p>
            <a:pPr>
              <a:lnSpc>
                <a:spcPct val="115000"/>
              </a:lnSpc>
              <a:spcBef>
                <a:spcPts val="600"/>
              </a:spcBef>
              <a:spcAft>
                <a:spcPts val="600"/>
              </a:spcAft>
              <a:tabLst>
                <a:tab pos="1386840" algn="l"/>
              </a:tabLst>
            </a:pPr>
            <a:r>
              <a:rPr lang="en-US" sz="5400" b="1">
                <a:solidFill>
                  <a:srgbClr val="0070C0"/>
                </a:solidFill>
                <a:latin typeface="iCiel Baliho Script" pitchFamily="50" charset="-93"/>
                <a:ea typeface="Times New Roman" panose="02020603050405020304" pitchFamily="18" charset="0"/>
                <a:cs typeface="Times New Roman" panose="02020603050405020304" pitchFamily="18" charset="0"/>
              </a:rPr>
              <a:t>1. Định hướng</a:t>
            </a:r>
            <a:endParaRPr lang="en-GB" sz="4800">
              <a:solidFill>
                <a:prstClr val="black"/>
              </a:solidFill>
              <a:latin typeface="iCiel Baliho Script" pitchFamily="50" charset="-93"/>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44469332"/>
              </p:ext>
            </p:extLst>
          </p:nvPr>
        </p:nvGraphicFramePr>
        <p:xfrm>
          <a:off x="2441391" y="2259719"/>
          <a:ext cx="13789209" cy="7400687"/>
        </p:xfrm>
        <a:graphic>
          <a:graphicData uri="http://schemas.openxmlformats.org/drawingml/2006/table">
            <a:tbl>
              <a:tblPr firstRow="1" firstCol="1" bandRow="1"/>
              <a:tblGrid>
                <a:gridCol w="6490813"/>
                <a:gridCol w="7298396"/>
              </a:tblGrid>
              <a:tr h="314664">
                <a:tc>
                  <a:txBody>
                    <a:bodyPr/>
                    <a:lstStyle/>
                    <a:p>
                      <a:pPr algn="ctr">
                        <a:lnSpc>
                          <a:spcPct val="115000"/>
                        </a:lnSpc>
                        <a:spcAft>
                          <a:spcPts val="0"/>
                        </a:spcAft>
                      </a:pPr>
                      <a:r>
                        <a:rPr lang="en-US" sz="3600">
                          <a:solidFill>
                            <a:srgbClr val="000000"/>
                          </a:solidFill>
                          <a:effectLst/>
                          <a:latin typeface="iCiel Baliho Script" pitchFamily="50" charset="-93"/>
                          <a:ea typeface="Arial" panose="020B0604020202020204" pitchFamily="34" charset="0"/>
                          <a:cs typeface="Times New Roman" panose="02020603050405020304" pitchFamily="18" charset="0"/>
                        </a:rPr>
                        <a:t>Nội dung rà soát</a:t>
                      </a:r>
                      <a:endParaRPr lang="en-GB" sz="3600">
                        <a:effectLst/>
                        <a:latin typeface="iCiel Baliho Script" pitchFamily="50" charset="-93"/>
                        <a:ea typeface="Times New Roman" panose="02020603050405020304" pitchFamily="18" charset="0"/>
                        <a:cs typeface="Times New Roman" panose="02020603050405020304" pitchFamily="18" charset="0"/>
                      </a:endParaRPr>
                    </a:p>
                  </a:txBody>
                  <a:tcPr marL="35706" marR="35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600">
                          <a:solidFill>
                            <a:srgbClr val="000000"/>
                          </a:solidFill>
                          <a:effectLst/>
                          <a:latin typeface="iCiel Baliho Script" pitchFamily="50" charset="-93"/>
                          <a:ea typeface="Arial" panose="020B0604020202020204" pitchFamily="34" charset="0"/>
                          <a:cs typeface="Times New Roman" panose="02020603050405020304" pitchFamily="18" charset="0"/>
                        </a:rPr>
                        <a:t>Hướng chỉnh sửa</a:t>
                      </a:r>
                      <a:endParaRPr lang="en-GB" sz="3600">
                        <a:effectLst/>
                        <a:latin typeface="iCiel Baliho Script" pitchFamily="50" charset="-93"/>
                        <a:ea typeface="Times New Roman" panose="02020603050405020304" pitchFamily="18" charset="0"/>
                        <a:cs typeface="Times New Roman" panose="02020603050405020304" pitchFamily="18" charset="0"/>
                      </a:endParaRPr>
                    </a:p>
                  </a:txBody>
                  <a:tcPr marL="35706" marR="35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23389">
                <a:tc>
                  <a:txBody>
                    <a:bodyPr/>
                    <a:lstStyle/>
                    <a:p>
                      <a:pPr algn="just">
                        <a:lnSpc>
                          <a:spcPct val="115000"/>
                        </a:lnSpc>
                        <a:spcAft>
                          <a:spcPts val="0"/>
                        </a:spcAft>
                      </a:pPr>
                      <a:r>
                        <a:rPr lang="en-US" sz="3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 Tên văn bản đã phản ánh đúng nội dung chính được kiến nghị chưa?</a:t>
                      </a:r>
                      <a:endParaRPr lang="en-GB"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06" marR="35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3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Nếu chưa thì phải sửa lại cho phù hợp.</a:t>
                      </a:r>
                      <a:endParaRPr lang="en-GB"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06" marR="35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15987">
                <a:tc>
                  <a:txBody>
                    <a:bodyPr/>
                    <a:lstStyle/>
                    <a:p>
                      <a:pPr algn="just">
                        <a:lnSpc>
                          <a:spcPct val="115000"/>
                        </a:lnSpc>
                        <a:spcAft>
                          <a:spcPts val="0"/>
                        </a:spcAft>
                      </a:pPr>
                      <a:r>
                        <a:rPr lang="en-US" sz="3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2. Các chi tiết của nội dung sự việc, và lí do viết bản kiến nghị có mối liên hệ với nhau như thế nào?</a:t>
                      </a:r>
                      <a:endParaRPr lang="en-GB"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06" marR="35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algn="just">
                        <a:lnSpc>
                          <a:spcPct val="115000"/>
                        </a:lnSpc>
                        <a:spcAft>
                          <a:spcPts val="0"/>
                        </a:spcAft>
                      </a:pPr>
                      <a:r>
                        <a:rPr lang="en-US" sz="3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Nếu thấy chi tiết nào thừa thì lược bỏ, chi tiết nào thiếu thì bổ sung. Cần sắp xếp các chi tiết theo một mạch thống nhất.</a:t>
                      </a:r>
                      <a:endParaRPr lang="en-GB"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06" marR="35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511951">
                <a:tc>
                  <a:txBody>
                    <a:bodyPr/>
                    <a:lstStyle/>
                    <a:p>
                      <a:pPr algn="just">
                        <a:lnSpc>
                          <a:spcPct val="115000"/>
                        </a:lnSpc>
                        <a:spcAft>
                          <a:spcPts val="0"/>
                        </a:spcAft>
                      </a:pPr>
                      <a:r>
                        <a:rPr lang="en-US" sz="3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3. Tư cách, vai trò của bản thân trong vụ việc đã được xác định rõ ràng chưa?</a:t>
                      </a:r>
                      <a:endParaRPr lang="en-GB"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06" marR="35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3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Nếu chưa, cần sửa lại để làm rõ: bản thân là người chứng kiến hoặc liên quan đến sự việc.</a:t>
                      </a:r>
                      <a:endParaRPr lang="en-GB"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06" marR="35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65003">
                <a:tc>
                  <a:txBody>
                    <a:bodyPr/>
                    <a:lstStyle/>
                    <a:p>
                      <a:pPr algn="just">
                        <a:lnSpc>
                          <a:spcPct val="115000"/>
                        </a:lnSpc>
                        <a:spcAft>
                          <a:spcPts val="0"/>
                        </a:spcAft>
                      </a:pPr>
                      <a:r>
                        <a:rPr lang="en-US" sz="3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4. Có chỗ nào diễn đạt như văn nói không?</a:t>
                      </a:r>
                      <a:endParaRPr lang="en-GB"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06" marR="35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3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Loại bỏ những từ địa phương, những từ mang tính chất khẩu ngữ, những tiếng lóng (nếu có).</a:t>
                      </a:r>
                      <a:endParaRPr lang="en-GB"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06" marR="357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01323">
                <a:tc>
                  <a:txBody>
                    <a:bodyPr/>
                    <a:lstStyle/>
                    <a:p>
                      <a:pPr algn="just">
                        <a:lnSpc>
                          <a:spcPct val="115000"/>
                        </a:lnSpc>
                        <a:spcAft>
                          <a:spcPts val="0"/>
                        </a:spcAft>
                      </a:pPr>
                      <a:r>
                        <a:rPr lang="en-US" sz="3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5. Hình thức bản kiến nghị đã được trình bày đúng quy cách chưa?</a:t>
                      </a:r>
                      <a:endParaRPr lang="en-GB"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06" marR="35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algn="just">
                        <a:lnSpc>
                          <a:spcPct val="115000"/>
                        </a:lnSpc>
                        <a:spcAft>
                          <a:spcPts val="0"/>
                        </a:spcAft>
                      </a:pPr>
                      <a:r>
                        <a:rPr lang="en-US" sz="30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Chỉnh sửa theo thể thức của văn bản kiến nghị đã giới thiệu và bản kiến nghị tham khảo ở trên.</a:t>
                      </a:r>
                      <a:endParaRPr lang="en-GB" sz="3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706" marR="35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97717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Effect transition="in" filter="fade">
                                      <p:cBhvr>
                                        <p:cTn id="7" dur="1000"/>
                                        <p:tgtEl>
                                          <p:spTgt spid="46">
                                            <p:txEl>
                                              <p:pRg st="0" end="0"/>
                                            </p:txEl>
                                          </p:spTgt>
                                        </p:tgtEl>
                                      </p:cBhvr>
                                    </p:animEffect>
                                    <p:anim calcmode="lin" valueType="num">
                                      <p:cBhvr>
                                        <p:cTn id="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16" presetClass="entr" presetSubtype="2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CC1E6"/>
        </a:solidFill>
        <a:effectLst/>
      </p:bgPr>
    </p:bg>
    <p:spTree>
      <p:nvGrpSpPr>
        <p:cNvPr id="1" name=""/>
        <p:cNvGrpSpPr/>
        <p:nvPr/>
      </p:nvGrpSpPr>
      <p:grpSpPr>
        <a:xfrm>
          <a:off x="0" y="0"/>
          <a:ext cx="0" cy="0"/>
          <a:chOff x="0" y="0"/>
          <a:chExt cx="0" cy="0"/>
        </a:xfrm>
      </p:grpSpPr>
      <p:sp>
        <p:nvSpPr>
          <p:cNvPr id="2" name="Freeform 2"/>
          <p:cNvSpPr/>
          <p:nvPr/>
        </p:nvSpPr>
        <p:spPr>
          <a:xfrm>
            <a:off x="7907512" y="8177809"/>
            <a:ext cx="6113598" cy="4218383"/>
          </a:xfrm>
          <a:custGeom>
            <a:avLst/>
            <a:gdLst/>
            <a:ahLst/>
            <a:cxnLst/>
            <a:rect l="l" t="t" r="r" b="b"/>
            <a:pathLst>
              <a:path w="6113598" h="4218383">
                <a:moveTo>
                  <a:pt x="0" y="0"/>
                </a:moveTo>
                <a:lnTo>
                  <a:pt x="6113598" y="0"/>
                </a:lnTo>
                <a:lnTo>
                  <a:pt x="6113598" y="4218382"/>
                </a:lnTo>
                <a:lnTo>
                  <a:pt x="0" y="4218382"/>
                </a:lnTo>
                <a:lnTo>
                  <a:pt x="0" y="0"/>
                </a:lnTo>
                <a:close/>
              </a:path>
            </a:pathLst>
          </a:custGeom>
          <a:blipFill>
            <a:blip r:embed="rId2"/>
            <a:stretch>
              <a:fillRect/>
            </a:stretch>
          </a:blipFill>
        </p:spPr>
      </p:sp>
      <p:grpSp>
        <p:nvGrpSpPr>
          <p:cNvPr id="3" name="Group 3"/>
          <p:cNvGrpSpPr>
            <a:grpSpLocks noChangeAspect="1"/>
          </p:cNvGrpSpPr>
          <p:nvPr/>
        </p:nvGrpSpPr>
        <p:grpSpPr>
          <a:xfrm>
            <a:off x="1734446" y="4203458"/>
            <a:ext cx="3103933" cy="3103933"/>
            <a:chOff x="0" y="0"/>
            <a:chExt cx="19050000" cy="19050000"/>
          </a:xfrm>
        </p:grpSpPr>
        <p:sp>
          <p:nvSpPr>
            <p:cNvPr id="4" name="Freeform 4"/>
            <p:cNvSpPr/>
            <p:nvPr/>
          </p:nvSpPr>
          <p:spPr>
            <a:xfrm>
              <a:off x="1106665" y="1106665"/>
              <a:ext cx="16836669" cy="16836669"/>
            </a:xfrm>
            <a:custGeom>
              <a:avLst/>
              <a:gdLst/>
              <a:ahLst/>
              <a:cxnLst/>
              <a:rect l="l" t="t" r="r" b="b"/>
              <a:pathLst>
                <a:path w="16836669" h="16836669">
                  <a:moveTo>
                    <a:pt x="0" y="0"/>
                  </a:moveTo>
                  <a:lnTo>
                    <a:pt x="16836669" y="0"/>
                  </a:lnTo>
                  <a:lnTo>
                    <a:pt x="16836669" y="16836669"/>
                  </a:lnTo>
                  <a:lnTo>
                    <a:pt x="0" y="16836669"/>
                  </a:lnTo>
                  <a:close/>
                </a:path>
              </a:pathLst>
            </a:custGeom>
            <a:blipFill>
              <a:blip r:embed="rId3"/>
              <a:stretch>
                <a:fillRect l="-83062" t="-84549" r="-31261" b="-101215"/>
              </a:stretch>
            </a:blipFill>
          </p:spPr>
        </p:sp>
        <p:sp>
          <p:nvSpPr>
            <p:cNvPr id="5" name="Freeform 5"/>
            <p:cNvSpPr/>
            <p:nvPr/>
          </p:nvSpPr>
          <p:spPr>
            <a:xfrm>
              <a:off x="0" y="0"/>
              <a:ext cx="19050000" cy="19050000"/>
            </a:xfrm>
            <a:custGeom>
              <a:avLst/>
              <a:gdLst/>
              <a:ahLst/>
              <a:cxnLst/>
              <a:rect l="l" t="t" r="r" b="b"/>
              <a:pathLst>
                <a:path w="19050000" h="19050000">
                  <a:moveTo>
                    <a:pt x="0" y="0"/>
                  </a:moveTo>
                  <a:lnTo>
                    <a:pt x="19050000" y="0"/>
                  </a:lnTo>
                  <a:lnTo>
                    <a:pt x="19050000" y="19050000"/>
                  </a:lnTo>
                  <a:lnTo>
                    <a:pt x="0" y="19050000"/>
                  </a:lnTo>
                  <a:close/>
                </a:path>
              </a:pathLst>
            </a:custGeom>
            <a:blipFill>
              <a:blip r:embed="rId4"/>
              <a:stretch>
                <a:fillRect/>
              </a:stretch>
            </a:blipFill>
          </p:spPr>
        </p:sp>
      </p:grpSp>
      <p:grpSp>
        <p:nvGrpSpPr>
          <p:cNvPr id="6" name="Group 6"/>
          <p:cNvGrpSpPr>
            <a:grpSpLocks noChangeAspect="1"/>
          </p:cNvGrpSpPr>
          <p:nvPr/>
        </p:nvGrpSpPr>
        <p:grpSpPr>
          <a:xfrm>
            <a:off x="5664550" y="4478845"/>
            <a:ext cx="3103933" cy="3103933"/>
            <a:chOff x="0" y="0"/>
            <a:chExt cx="19050000" cy="19050000"/>
          </a:xfrm>
        </p:grpSpPr>
        <p:sp>
          <p:nvSpPr>
            <p:cNvPr id="7" name="Freeform 7"/>
            <p:cNvSpPr/>
            <p:nvPr/>
          </p:nvSpPr>
          <p:spPr>
            <a:xfrm>
              <a:off x="1106665" y="1106665"/>
              <a:ext cx="16836669" cy="16836669"/>
            </a:xfrm>
            <a:custGeom>
              <a:avLst/>
              <a:gdLst/>
              <a:ahLst/>
              <a:cxnLst/>
              <a:rect l="l" t="t" r="r" b="b"/>
              <a:pathLst>
                <a:path w="16836669" h="16836669">
                  <a:moveTo>
                    <a:pt x="0" y="0"/>
                  </a:moveTo>
                  <a:lnTo>
                    <a:pt x="16836669" y="0"/>
                  </a:lnTo>
                  <a:lnTo>
                    <a:pt x="16836669" y="16836669"/>
                  </a:lnTo>
                  <a:lnTo>
                    <a:pt x="0" y="16836669"/>
                  </a:lnTo>
                  <a:close/>
                </a:path>
              </a:pathLst>
            </a:custGeom>
            <a:blipFill>
              <a:blip r:embed="rId5"/>
              <a:stretch>
                <a:fillRect l="-65836" t="-59111" r="-51997" b="-4264"/>
              </a:stretch>
            </a:blipFill>
          </p:spPr>
        </p:sp>
        <p:sp>
          <p:nvSpPr>
            <p:cNvPr id="8" name="Freeform 8"/>
            <p:cNvSpPr/>
            <p:nvPr/>
          </p:nvSpPr>
          <p:spPr>
            <a:xfrm>
              <a:off x="0" y="0"/>
              <a:ext cx="19050000" cy="19050000"/>
            </a:xfrm>
            <a:custGeom>
              <a:avLst/>
              <a:gdLst/>
              <a:ahLst/>
              <a:cxnLst/>
              <a:rect l="l" t="t" r="r" b="b"/>
              <a:pathLst>
                <a:path w="19050000" h="19050000">
                  <a:moveTo>
                    <a:pt x="0" y="0"/>
                  </a:moveTo>
                  <a:lnTo>
                    <a:pt x="19050000" y="0"/>
                  </a:lnTo>
                  <a:lnTo>
                    <a:pt x="19050000" y="19050000"/>
                  </a:lnTo>
                  <a:lnTo>
                    <a:pt x="0" y="19050000"/>
                  </a:lnTo>
                  <a:close/>
                </a:path>
              </a:pathLst>
            </a:custGeom>
            <a:blipFill>
              <a:blip r:embed="rId4"/>
              <a:stretch>
                <a:fillRect/>
              </a:stretch>
            </a:blipFill>
          </p:spPr>
        </p:sp>
      </p:grpSp>
      <p:grpSp>
        <p:nvGrpSpPr>
          <p:cNvPr id="9" name="Group 9"/>
          <p:cNvGrpSpPr>
            <a:grpSpLocks noChangeAspect="1"/>
          </p:cNvGrpSpPr>
          <p:nvPr/>
        </p:nvGrpSpPr>
        <p:grpSpPr>
          <a:xfrm>
            <a:off x="9567920" y="4478845"/>
            <a:ext cx="3103933" cy="3103933"/>
            <a:chOff x="0" y="0"/>
            <a:chExt cx="19050000" cy="19050000"/>
          </a:xfrm>
        </p:grpSpPr>
        <p:sp>
          <p:nvSpPr>
            <p:cNvPr id="10" name="Freeform 10"/>
            <p:cNvSpPr/>
            <p:nvPr/>
          </p:nvSpPr>
          <p:spPr>
            <a:xfrm>
              <a:off x="1106665" y="1106665"/>
              <a:ext cx="16836669" cy="16836669"/>
            </a:xfrm>
            <a:custGeom>
              <a:avLst/>
              <a:gdLst/>
              <a:ahLst/>
              <a:cxnLst/>
              <a:rect l="l" t="t" r="r" b="b"/>
              <a:pathLst>
                <a:path w="16836669" h="16836669">
                  <a:moveTo>
                    <a:pt x="0" y="0"/>
                  </a:moveTo>
                  <a:lnTo>
                    <a:pt x="16836669" y="0"/>
                  </a:lnTo>
                  <a:lnTo>
                    <a:pt x="16836669" y="16836669"/>
                  </a:lnTo>
                  <a:lnTo>
                    <a:pt x="0" y="16836669"/>
                  </a:lnTo>
                  <a:close/>
                </a:path>
              </a:pathLst>
            </a:custGeom>
            <a:blipFill>
              <a:blip r:embed="rId6"/>
              <a:stretch>
                <a:fillRect l="-53215" t="-64837" r="-66567"/>
              </a:stretch>
            </a:blipFill>
          </p:spPr>
        </p:sp>
        <p:sp>
          <p:nvSpPr>
            <p:cNvPr id="11" name="Freeform 11"/>
            <p:cNvSpPr/>
            <p:nvPr/>
          </p:nvSpPr>
          <p:spPr>
            <a:xfrm>
              <a:off x="0" y="0"/>
              <a:ext cx="19050000" cy="19050000"/>
            </a:xfrm>
            <a:custGeom>
              <a:avLst/>
              <a:gdLst/>
              <a:ahLst/>
              <a:cxnLst/>
              <a:rect l="l" t="t" r="r" b="b"/>
              <a:pathLst>
                <a:path w="19050000" h="19050000">
                  <a:moveTo>
                    <a:pt x="0" y="0"/>
                  </a:moveTo>
                  <a:lnTo>
                    <a:pt x="19050000" y="0"/>
                  </a:lnTo>
                  <a:lnTo>
                    <a:pt x="19050000" y="19050000"/>
                  </a:lnTo>
                  <a:lnTo>
                    <a:pt x="0" y="19050000"/>
                  </a:lnTo>
                  <a:close/>
                </a:path>
              </a:pathLst>
            </a:custGeom>
            <a:blipFill>
              <a:blip r:embed="rId4"/>
              <a:stretch>
                <a:fillRect/>
              </a:stretch>
            </a:blipFill>
          </p:spPr>
        </p:sp>
      </p:grpSp>
      <p:grpSp>
        <p:nvGrpSpPr>
          <p:cNvPr id="12" name="Group 12"/>
          <p:cNvGrpSpPr>
            <a:grpSpLocks noChangeAspect="1"/>
          </p:cNvGrpSpPr>
          <p:nvPr/>
        </p:nvGrpSpPr>
        <p:grpSpPr>
          <a:xfrm>
            <a:off x="13471291" y="4478845"/>
            <a:ext cx="3103933" cy="3103933"/>
            <a:chOff x="0" y="0"/>
            <a:chExt cx="19050000" cy="19050000"/>
          </a:xfrm>
        </p:grpSpPr>
        <p:sp>
          <p:nvSpPr>
            <p:cNvPr id="13" name="Freeform 13"/>
            <p:cNvSpPr/>
            <p:nvPr/>
          </p:nvSpPr>
          <p:spPr>
            <a:xfrm>
              <a:off x="1106665" y="1106665"/>
              <a:ext cx="16836669" cy="16836669"/>
            </a:xfrm>
            <a:custGeom>
              <a:avLst/>
              <a:gdLst/>
              <a:ahLst/>
              <a:cxnLst/>
              <a:rect l="l" t="t" r="r" b="b"/>
              <a:pathLst>
                <a:path w="16836669" h="16836669">
                  <a:moveTo>
                    <a:pt x="0" y="0"/>
                  </a:moveTo>
                  <a:lnTo>
                    <a:pt x="16836669" y="0"/>
                  </a:lnTo>
                  <a:lnTo>
                    <a:pt x="16836669" y="16836669"/>
                  </a:lnTo>
                  <a:lnTo>
                    <a:pt x="0" y="16836669"/>
                  </a:lnTo>
                  <a:close/>
                </a:path>
              </a:pathLst>
            </a:custGeom>
            <a:blipFill>
              <a:blip r:embed="rId7"/>
              <a:stretch>
                <a:fillRect l="-42757" t="-72178" r="-26193"/>
              </a:stretch>
            </a:blipFill>
          </p:spPr>
        </p:sp>
        <p:sp>
          <p:nvSpPr>
            <p:cNvPr id="14" name="Freeform 14"/>
            <p:cNvSpPr/>
            <p:nvPr/>
          </p:nvSpPr>
          <p:spPr>
            <a:xfrm>
              <a:off x="0" y="0"/>
              <a:ext cx="19050000" cy="19050000"/>
            </a:xfrm>
            <a:custGeom>
              <a:avLst/>
              <a:gdLst/>
              <a:ahLst/>
              <a:cxnLst/>
              <a:rect l="l" t="t" r="r" b="b"/>
              <a:pathLst>
                <a:path w="19050000" h="19050000">
                  <a:moveTo>
                    <a:pt x="0" y="0"/>
                  </a:moveTo>
                  <a:lnTo>
                    <a:pt x="19050000" y="0"/>
                  </a:lnTo>
                  <a:lnTo>
                    <a:pt x="19050000" y="19050000"/>
                  </a:lnTo>
                  <a:lnTo>
                    <a:pt x="0" y="19050000"/>
                  </a:lnTo>
                  <a:close/>
                </a:path>
              </a:pathLst>
            </a:custGeom>
            <a:blipFill>
              <a:blip r:embed="rId4"/>
              <a:stretch>
                <a:fillRect/>
              </a:stretch>
            </a:blipFill>
          </p:spPr>
        </p:sp>
      </p:grpSp>
      <p:sp>
        <p:nvSpPr>
          <p:cNvPr id="15" name="Freeform 15"/>
          <p:cNvSpPr/>
          <p:nvPr/>
        </p:nvSpPr>
        <p:spPr>
          <a:xfrm>
            <a:off x="1474573" y="7834170"/>
            <a:ext cx="3623680" cy="679440"/>
          </a:xfrm>
          <a:custGeom>
            <a:avLst/>
            <a:gdLst/>
            <a:ahLst/>
            <a:cxnLst/>
            <a:rect l="l" t="t" r="r" b="b"/>
            <a:pathLst>
              <a:path w="3623680" h="679440">
                <a:moveTo>
                  <a:pt x="0" y="0"/>
                </a:moveTo>
                <a:lnTo>
                  <a:pt x="3623680" y="0"/>
                </a:lnTo>
                <a:lnTo>
                  <a:pt x="3623680" y="679440"/>
                </a:lnTo>
                <a:lnTo>
                  <a:pt x="0" y="67944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6" name="Freeform 16"/>
          <p:cNvSpPr/>
          <p:nvPr/>
        </p:nvSpPr>
        <p:spPr>
          <a:xfrm>
            <a:off x="13189747" y="7834170"/>
            <a:ext cx="3623680" cy="679440"/>
          </a:xfrm>
          <a:custGeom>
            <a:avLst/>
            <a:gdLst/>
            <a:ahLst/>
            <a:cxnLst/>
            <a:rect l="l" t="t" r="r" b="b"/>
            <a:pathLst>
              <a:path w="3623680" h="679440">
                <a:moveTo>
                  <a:pt x="0" y="0"/>
                </a:moveTo>
                <a:lnTo>
                  <a:pt x="3623680" y="0"/>
                </a:lnTo>
                <a:lnTo>
                  <a:pt x="3623680" y="679440"/>
                </a:lnTo>
                <a:lnTo>
                  <a:pt x="0" y="67944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7" name="Freeform 17"/>
          <p:cNvSpPr/>
          <p:nvPr/>
        </p:nvSpPr>
        <p:spPr>
          <a:xfrm>
            <a:off x="5379631" y="7834170"/>
            <a:ext cx="3623680" cy="679440"/>
          </a:xfrm>
          <a:custGeom>
            <a:avLst/>
            <a:gdLst/>
            <a:ahLst/>
            <a:cxnLst/>
            <a:rect l="l" t="t" r="r" b="b"/>
            <a:pathLst>
              <a:path w="3623680" h="679440">
                <a:moveTo>
                  <a:pt x="0" y="0"/>
                </a:moveTo>
                <a:lnTo>
                  <a:pt x="3623680" y="0"/>
                </a:lnTo>
                <a:lnTo>
                  <a:pt x="3623680" y="679440"/>
                </a:lnTo>
                <a:lnTo>
                  <a:pt x="0" y="67944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8" name="Freeform 18"/>
          <p:cNvSpPr/>
          <p:nvPr/>
        </p:nvSpPr>
        <p:spPr>
          <a:xfrm>
            <a:off x="9284689" y="7834170"/>
            <a:ext cx="3623680" cy="679440"/>
          </a:xfrm>
          <a:custGeom>
            <a:avLst/>
            <a:gdLst/>
            <a:ahLst/>
            <a:cxnLst/>
            <a:rect l="l" t="t" r="r" b="b"/>
            <a:pathLst>
              <a:path w="3623680" h="679440">
                <a:moveTo>
                  <a:pt x="0" y="0"/>
                </a:moveTo>
                <a:lnTo>
                  <a:pt x="3623680" y="0"/>
                </a:lnTo>
                <a:lnTo>
                  <a:pt x="3623680" y="679440"/>
                </a:lnTo>
                <a:lnTo>
                  <a:pt x="0" y="67944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3" name="Freeform 23"/>
          <p:cNvSpPr/>
          <p:nvPr/>
        </p:nvSpPr>
        <p:spPr>
          <a:xfrm>
            <a:off x="3644708" y="-413176"/>
            <a:ext cx="11442892" cy="4131699"/>
          </a:xfrm>
          <a:custGeom>
            <a:avLst/>
            <a:gdLst/>
            <a:ahLst/>
            <a:cxnLst/>
            <a:rect l="l" t="t" r="r" b="b"/>
            <a:pathLst>
              <a:path w="10998583" h="4131699">
                <a:moveTo>
                  <a:pt x="0" y="0"/>
                </a:moveTo>
                <a:lnTo>
                  <a:pt x="10998584" y="0"/>
                </a:lnTo>
                <a:lnTo>
                  <a:pt x="10998584" y="4131699"/>
                </a:lnTo>
                <a:lnTo>
                  <a:pt x="0" y="413169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4" name="TextBox 24"/>
          <p:cNvSpPr txBox="1"/>
          <p:nvPr/>
        </p:nvSpPr>
        <p:spPr>
          <a:xfrm>
            <a:off x="5087367" y="1805469"/>
            <a:ext cx="9642501" cy="1231106"/>
          </a:xfrm>
          <a:prstGeom prst="rect">
            <a:avLst/>
          </a:prstGeom>
        </p:spPr>
        <p:txBody>
          <a:bodyPr lIns="0" tIns="0" rIns="0" bIns="0" rtlCol="0" anchor="t">
            <a:spAutoFit/>
          </a:bodyPr>
          <a:lstStyle/>
          <a:p>
            <a:r>
              <a:rPr lang="nl-NL" sz="8000" b="1">
                <a:latin typeface="iCiel Baliho Script" pitchFamily="50" charset="-93"/>
              </a:rPr>
              <a:t>BÀI VIẾT THAM KHẢO</a:t>
            </a:r>
            <a:endParaRPr lang="en-GB" sz="8000">
              <a:latin typeface="iCiel Baliho Script" pitchFamily="50" charset="-93"/>
            </a:endParaRPr>
          </a:p>
        </p:txBody>
      </p:sp>
      <p:sp>
        <p:nvSpPr>
          <p:cNvPr id="25" name="Freeform 25"/>
          <p:cNvSpPr/>
          <p:nvPr/>
        </p:nvSpPr>
        <p:spPr>
          <a:xfrm flipH="1">
            <a:off x="-1701791" y="1170891"/>
            <a:ext cx="6080400" cy="4195476"/>
          </a:xfrm>
          <a:custGeom>
            <a:avLst/>
            <a:gdLst/>
            <a:ahLst/>
            <a:cxnLst/>
            <a:rect l="l" t="t" r="r" b="b"/>
            <a:pathLst>
              <a:path w="6080400" h="4195476">
                <a:moveTo>
                  <a:pt x="6080401" y="0"/>
                </a:moveTo>
                <a:lnTo>
                  <a:pt x="0" y="0"/>
                </a:lnTo>
                <a:lnTo>
                  <a:pt x="0" y="4195476"/>
                </a:lnTo>
                <a:lnTo>
                  <a:pt x="6080401" y="4195476"/>
                </a:lnTo>
                <a:lnTo>
                  <a:pt x="6080401" y="0"/>
                </a:lnTo>
                <a:close/>
              </a:path>
            </a:pathLst>
          </a:custGeom>
          <a:blipFill>
            <a:blip r:embed="rId2">
              <a:alphaModFix amt="94000"/>
            </a:blip>
            <a:stretch>
              <a:fillRect/>
            </a:stretch>
          </a:blipFill>
        </p:spPr>
      </p:sp>
      <p:sp>
        <p:nvSpPr>
          <p:cNvPr id="26" name="Freeform 26"/>
          <p:cNvSpPr/>
          <p:nvPr/>
        </p:nvSpPr>
        <p:spPr>
          <a:xfrm>
            <a:off x="13144902" y="-949753"/>
            <a:ext cx="6113598" cy="4218383"/>
          </a:xfrm>
          <a:custGeom>
            <a:avLst/>
            <a:gdLst/>
            <a:ahLst/>
            <a:cxnLst/>
            <a:rect l="l" t="t" r="r" b="b"/>
            <a:pathLst>
              <a:path w="6113598" h="4218383">
                <a:moveTo>
                  <a:pt x="0" y="0"/>
                </a:moveTo>
                <a:lnTo>
                  <a:pt x="6113598" y="0"/>
                </a:lnTo>
                <a:lnTo>
                  <a:pt x="6113598" y="4218382"/>
                </a:lnTo>
                <a:lnTo>
                  <a:pt x="0" y="4218382"/>
                </a:lnTo>
                <a:lnTo>
                  <a:pt x="0" y="0"/>
                </a:lnTo>
                <a:close/>
              </a:path>
            </a:pathLst>
          </a:custGeom>
          <a:blipFill>
            <a:blip r:embed="rId2"/>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3DEF6"/>
        </a:solidFill>
        <a:effectLst/>
      </p:bgPr>
    </p:bg>
    <p:spTree>
      <p:nvGrpSpPr>
        <p:cNvPr id="1" name=""/>
        <p:cNvGrpSpPr/>
        <p:nvPr/>
      </p:nvGrpSpPr>
      <p:grpSpPr>
        <a:xfrm>
          <a:off x="0" y="0"/>
          <a:ext cx="0" cy="0"/>
          <a:chOff x="0" y="0"/>
          <a:chExt cx="0" cy="0"/>
        </a:xfrm>
      </p:grpSpPr>
      <p:sp>
        <p:nvSpPr>
          <p:cNvPr id="2" name="Freeform 2"/>
          <p:cNvSpPr/>
          <p:nvPr/>
        </p:nvSpPr>
        <p:spPr>
          <a:xfrm>
            <a:off x="-1264086" y="8762254"/>
            <a:ext cx="7729958" cy="5333671"/>
          </a:xfrm>
          <a:custGeom>
            <a:avLst/>
            <a:gdLst/>
            <a:ahLst/>
            <a:cxnLst/>
            <a:rect l="l" t="t" r="r" b="b"/>
            <a:pathLst>
              <a:path w="7729958" h="5333671">
                <a:moveTo>
                  <a:pt x="0" y="0"/>
                </a:moveTo>
                <a:lnTo>
                  <a:pt x="7729958" y="0"/>
                </a:lnTo>
                <a:lnTo>
                  <a:pt x="7729958" y="5333671"/>
                </a:lnTo>
                <a:lnTo>
                  <a:pt x="0" y="5333671"/>
                </a:lnTo>
                <a:lnTo>
                  <a:pt x="0" y="0"/>
                </a:lnTo>
                <a:close/>
              </a:path>
            </a:pathLst>
          </a:custGeom>
          <a:blipFill>
            <a:blip r:embed="rId2"/>
            <a:stretch>
              <a:fillRect/>
            </a:stretch>
          </a:blipFill>
        </p:spPr>
      </p:sp>
      <p:sp>
        <p:nvSpPr>
          <p:cNvPr id="3" name="Freeform 3"/>
          <p:cNvSpPr/>
          <p:nvPr/>
        </p:nvSpPr>
        <p:spPr>
          <a:xfrm flipH="1" flipV="1">
            <a:off x="11022581" y="-4183252"/>
            <a:ext cx="8421914" cy="5811121"/>
          </a:xfrm>
          <a:custGeom>
            <a:avLst/>
            <a:gdLst/>
            <a:ahLst/>
            <a:cxnLst/>
            <a:rect l="l" t="t" r="r" b="b"/>
            <a:pathLst>
              <a:path w="8421914" h="5811121">
                <a:moveTo>
                  <a:pt x="8421914" y="5811120"/>
                </a:moveTo>
                <a:lnTo>
                  <a:pt x="0" y="5811120"/>
                </a:lnTo>
                <a:lnTo>
                  <a:pt x="0" y="0"/>
                </a:lnTo>
                <a:lnTo>
                  <a:pt x="8421914" y="0"/>
                </a:lnTo>
                <a:lnTo>
                  <a:pt x="8421914" y="5811120"/>
                </a:lnTo>
                <a:close/>
              </a:path>
            </a:pathLst>
          </a:custGeom>
          <a:blipFill>
            <a:blip r:embed="rId2"/>
            <a:stretch>
              <a:fillRect/>
            </a:stretch>
          </a:blipFill>
        </p:spPr>
      </p:sp>
      <p:grpSp>
        <p:nvGrpSpPr>
          <p:cNvPr id="4" name="Group 4"/>
          <p:cNvGrpSpPr/>
          <p:nvPr/>
        </p:nvGrpSpPr>
        <p:grpSpPr>
          <a:xfrm>
            <a:off x="152400" y="-342900"/>
            <a:ext cx="17907000" cy="10629901"/>
            <a:chOff x="0" y="0"/>
            <a:chExt cx="13547072" cy="10418930"/>
          </a:xfrm>
        </p:grpSpPr>
        <p:sp>
          <p:nvSpPr>
            <p:cNvPr id="5" name="Freeform 5"/>
            <p:cNvSpPr/>
            <p:nvPr/>
          </p:nvSpPr>
          <p:spPr>
            <a:xfrm>
              <a:off x="0" y="0"/>
              <a:ext cx="13547072" cy="10418930"/>
            </a:xfrm>
            <a:custGeom>
              <a:avLst/>
              <a:gdLst/>
              <a:ahLst/>
              <a:cxnLst/>
              <a:rect l="l" t="t" r="r" b="b"/>
              <a:pathLst>
                <a:path w="13547072" h="10418930">
                  <a:moveTo>
                    <a:pt x="0" y="0"/>
                  </a:moveTo>
                  <a:lnTo>
                    <a:pt x="13547072" y="0"/>
                  </a:lnTo>
                  <a:lnTo>
                    <a:pt x="13547072" y="10418930"/>
                  </a:lnTo>
                  <a:lnTo>
                    <a:pt x="0" y="1041893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TextBox 6"/>
            <p:cNvSpPr txBox="1"/>
            <p:nvPr/>
          </p:nvSpPr>
          <p:spPr>
            <a:xfrm>
              <a:off x="115294" y="1469270"/>
              <a:ext cx="13143542" cy="8672959"/>
            </a:xfrm>
            <a:prstGeom prst="rect">
              <a:avLst/>
            </a:prstGeom>
          </p:spPr>
          <p:txBody>
            <a:bodyPr wrap="square" lIns="0" tIns="0" rIns="0" bIns="0" rtlCol="0" anchor="t">
              <a:spAutoFit/>
            </a:bodyPr>
            <a:lstStyle/>
            <a:p>
              <a:pPr algn="ctr"/>
              <a:r>
                <a:rPr lang="nl-NL" sz="2300" b="1">
                  <a:latin typeface="Times New Roman" panose="02020603050405020304" pitchFamily="18" charset="0"/>
                  <a:cs typeface="Times New Roman" panose="02020603050405020304" pitchFamily="18" charset="0"/>
                </a:rPr>
                <a:t>CỘNG HÒA XÃ HỘI CHỦ NGHĨA VIỆT NAM</a:t>
              </a:r>
              <a:endParaRPr lang="en-GB" sz="2300">
                <a:latin typeface="Times New Roman" panose="02020603050405020304" pitchFamily="18" charset="0"/>
                <a:cs typeface="Times New Roman" panose="02020603050405020304" pitchFamily="18" charset="0"/>
              </a:endParaRPr>
            </a:p>
            <a:p>
              <a:pPr algn="ctr"/>
              <a:r>
                <a:rPr lang="en-US" sz="2300" b="1">
                  <a:latin typeface="Times New Roman" panose="02020603050405020304" pitchFamily="18" charset="0"/>
                  <a:cs typeface="Times New Roman" panose="02020603050405020304" pitchFamily="18" charset="0"/>
                </a:rPr>
                <a:t>Độc lập – Tự do – Hạnh phúc</a:t>
              </a:r>
              <a:endParaRPr lang="en-GB" sz="2300">
                <a:latin typeface="Times New Roman" panose="02020603050405020304" pitchFamily="18" charset="0"/>
                <a:cs typeface="Times New Roman" panose="02020603050405020304" pitchFamily="18" charset="0"/>
              </a:endParaRPr>
            </a:p>
            <a:p>
              <a:pPr algn="ctr"/>
              <a:r>
                <a:rPr lang="en-US" sz="2300">
                  <a:latin typeface="Times New Roman" panose="02020603050405020304" pitchFamily="18" charset="0"/>
                  <a:cs typeface="Times New Roman" panose="02020603050405020304" pitchFamily="18" charset="0"/>
                </a:rPr>
                <a:t>Nam Định, ngày 25 tháng 10 năm 2023</a:t>
              </a:r>
              <a:endParaRPr lang="en-GB" sz="2300">
                <a:latin typeface="Times New Roman" panose="02020603050405020304" pitchFamily="18" charset="0"/>
                <a:cs typeface="Times New Roman" panose="02020603050405020304" pitchFamily="18" charset="0"/>
              </a:endParaRPr>
            </a:p>
            <a:p>
              <a:pPr algn="ctr"/>
              <a:r>
                <a:rPr lang="en-US" sz="2300" b="1">
                  <a:latin typeface="Times New Roman" panose="02020603050405020304" pitchFamily="18" charset="0"/>
                  <a:cs typeface="Times New Roman" panose="02020603050405020304" pitchFamily="18" charset="0"/>
                </a:rPr>
                <a:t>ĐƠN KIẾN NGHỊ</a:t>
              </a:r>
              <a:endParaRPr lang="en-GB" sz="2300">
                <a:latin typeface="Times New Roman" panose="02020603050405020304" pitchFamily="18" charset="0"/>
                <a:cs typeface="Times New Roman" panose="02020603050405020304" pitchFamily="18" charset="0"/>
              </a:endParaRPr>
            </a:p>
            <a:p>
              <a:pPr algn="just"/>
              <a:r>
                <a:rPr lang="en-US" sz="2300">
                  <a:latin typeface="Times New Roman" panose="02020603050405020304" pitchFamily="18" charset="0"/>
                  <a:cs typeface="Times New Roman" panose="02020603050405020304" pitchFamily="18" charset="0"/>
                </a:rPr>
                <a:t>Về việc: Tổ chức buổi đi xem phim liên quan đến</a:t>
              </a:r>
              <a:endParaRPr lang="en-GB" sz="2300">
                <a:latin typeface="Times New Roman" panose="02020603050405020304" pitchFamily="18" charset="0"/>
                <a:cs typeface="Times New Roman" panose="02020603050405020304" pitchFamily="18" charset="0"/>
              </a:endParaRPr>
            </a:p>
            <a:p>
              <a:pPr algn="just"/>
              <a:r>
                <a:rPr lang="en-US" sz="2300">
                  <a:latin typeface="Times New Roman" panose="02020603050405020304" pitchFamily="18" charset="0"/>
                  <a:cs typeface="Times New Roman" panose="02020603050405020304" pitchFamily="18" charset="0"/>
                </a:rPr>
                <a:t> tác phẩm văn học “Gió lạnh đầu mùa” của lớp 8A</a:t>
              </a:r>
              <a:endParaRPr lang="en-GB" sz="2300">
                <a:latin typeface="Times New Roman" panose="02020603050405020304" pitchFamily="18" charset="0"/>
                <a:cs typeface="Times New Roman" panose="02020603050405020304" pitchFamily="18" charset="0"/>
              </a:endParaRPr>
            </a:p>
            <a:p>
              <a:pPr algn="just"/>
              <a:r>
                <a:rPr lang="en-US" sz="2300">
                  <a:latin typeface="Times New Roman" panose="02020603050405020304" pitchFamily="18" charset="0"/>
                  <a:cs typeface="Times New Roman" panose="02020603050405020304" pitchFamily="18" charset="0"/>
                </a:rPr>
                <a:t>Kính gửi: - Cô giáo chủ nhiệm: Lê Thu A</a:t>
              </a:r>
              <a:endParaRPr lang="en-GB" sz="2300">
                <a:latin typeface="Times New Roman" panose="02020603050405020304" pitchFamily="18" charset="0"/>
                <a:cs typeface="Times New Roman" panose="02020603050405020304" pitchFamily="18" charset="0"/>
              </a:endParaRPr>
            </a:p>
            <a:p>
              <a:pPr algn="just"/>
              <a:r>
                <a:rPr lang="en-US" sz="2300">
                  <a:latin typeface="Times New Roman" panose="02020603050405020304" pitchFamily="18" charset="0"/>
                  <a:cs typeface="Times New Roman" panose="02020603050405020304" pitchFamily="18" charset="0"/>
                </a:rPr>
                <a:t>                - Thầy hiệu trưởng: Phạm Văn B</a:t>
              </a:r>
              <a:endParaRPr lang="en-GB" sz="2300">
                <a:latin typeface="Times New Roman" panose="02020603050405020304" pitchFamily="18" charset="0"/>
                <a:cs typeface="Times New Roman" panose="02020603050405020304" pitchFamily="18" charset="0"/>
              </a:endParaRPr>
            </a:p>
            <a:p>
              <a:pPr algn="just"/>
              <a:r>
                <a:rPr lang="en-US" sz="2300">
                  <a:latin typeface="Times New Roman" panose="02020603050405020304" pitchFamily="18" charset="0"/>
                  <a:cs typeface="Times New Roman" panose="02020603050405020304" pitchFamily="18" charset="0"/>
                </a:rPr>
                <a:t>Em tên là: Trần Thị Thu An</a:t>
              </a:r>
              <a:endParaRPr lang="en-GB" sz="2300">
                <a:latin typeface="Times New Roman" panose="02020603050405020304" pitchFamily="18" charset="0"/>
                <a:cs typeface="Times New Roman" panose="02020603050405020304" pitchFamily="18" charset="0"/>
              </a:endParaRPr>
            </a:p>
            <a:p>
              <a:pPr algn="just"/>
              <a:r>
                <a:rPr lang="en-US" sz="2300">
                  <a:latin typeface="Times New Roman" panose="02020603050405020304" pitchFamily="18" charset="0"/>
                  <a:cs typeface="Times New Roman" panose="02020603050405020304" pitchFamily="18" charset="0"/>
                </a:rPr>
                <a:t>Học sinh lớp: 8A</a:t>
              </a:r>
              <a:endParaRPr lang="en-GB" sz="2300">
                <a:latin typeface="Times New Roman" panose="02020603050405020304" pitchFamily="18" charset="0"/>
                <a:cs typeface="Times New Roman" panose="02020603050405020304" pitchFamily="18" charset="0"/>
              </a:endParaRPr>
            </a:p>
            <a:p>
              <a:pPr algn="just"/>
              <a:r>
                <a:rPr lang="en-US" sz="2300">
                  <a:latin typeface="Times New Roman" panose="02020603050405020304" pitchFamily="18" charset="0"/>
                  <a:cs typeface="Times New Roman" panose="02020603050405020304" pitchFamily="18" charset="0"/>
                </a:rPr>
                <a:t>Chức vụ: lớp trưởng lớp 8A</a:t>
              </a:r>
              <a:endParaRPr lang="en-GB" sz="2300">
                <a:latin typeface="Times New Roman" panose="02020603050405020304" pitchFamily="18" charset="0"/>
                <a:cs typeface="Times New Roman" panose="02020603050405020304" pitchFamily="18" charset="0"/>
              </a:endParaRPr>
            </a:p>
            <a:p>
              <a:pPr algn="just"/>
              <a:r>
                <a:rPr lang="en-US" sz="2300">
                  <a:latin typeface="Times New Roman" panose="02020603050405020304" pitchFamily="18" charset="0"/>
                  <a:cs typeface="Times New Roman" panose="02020603050405020304" pitchFamily="18" charset="0"/>
                </a:rPr>
                <a:t>Trường: THCS …</a:t>
              </a:r>
              <a:endParaRPr lang="en-GB" sz="2300">
                <a:latin typeface="Times New Roman" panose="02020603050405020304" pitchFamily="18" charset="0"/>
                <a:cs typeface="Times New Roman" panose="02020603050405020304" pitchFamily="18" charset="0"/>
              </a:endParaRPr>
            </a:p>
            <a:p>
              <a:pPr algn="just"/>
              <a:r>
                <a:rPr lang="en-US" sz="2300">
                  <a:latin typeface="Times New Roman" panose="02020603050405020304" pitchFamily="18" charset="0"/>
                  <a:cs typeface="Times New Roman" panose="02020603050405020304" pitchFamily="18" charset="0"/>
                </a:rPr>
                <a:t>Em viết đơn này đề nghị cô giáo chủ nhiệm và nhà trường giải quyết vấn đề: Tổ chức buổi đi xem phim liên quan đến tác phẩm văn học “Gió lạnh đầu mùa”.</a:t>
              </a:r>
              <a:endParaRPr lang="en-GB" sz="2300">
                <a:latin typeface="Times New Roman" panose="02020603050405020304" pitchFamily="18" charset="0"/>
                <a:cs typeface="Times New Roman" panose="02020603050405020304" pitchFamily="18" charset="0"/>
              </a:endParaRPr>
            </a:p>
            <a:p>
              <a:pPr algn="just"/>
              <a:r>
                <a:rPr lang="en-US" sz="2300">
                  <a:latin typeface="Times New Roman" panose="02020603050405020304" pitchFamily="18" charset="0"/>
                  <a:cs typeface="Times New Roman" panose="02020603050405020304" pitchFamily="18" charset="0"/>
                </a:rPr>
                <a:t>Nội dung sự việc: Tuần vừa qua, vào buổi học ngày thứ Tư (22/10/2023), lớp chúng em học môn Ngữ Văn về tác phẩm “Gió lạnh đầu mùa” của tác giả Thạch Lam.</a:t>
              </a:r>
              <a:endParaRPr lang="en-GB" sz="2300">
                <a:latin typeface="Times New Roman" panose="02020603050405020304" pitchFamily="18" charset="0"/>
                <a:cs typeface="Times New Roman" panose="02020603050405020304" pitchFamily="18" charset="0"/>
              </a:endParaRPr>
            </a:p>
            <a:p>
              <a:pPr algn="just"/>
              <a:r>
                <a:rPr lang="en-US" sz="2300">
                  <a:latin typeface="Times New Roman" panose="02020603050405020304" pitchFamily="18" charset="0"/>
                  <a:cs typeface="Times New Roman" panose="02020603050405020304" pitchFamily="18" charset="0"/>
                </a:rPr>
                <a:t>Lí do viết đơn kiến nghị này: Cùng thời điểm đó, rạp chiếu phim có chiếu bộ phim kể về những đứa trẻ nghèo khổ thời xưa. Em nhận thấy nội dung phim có cùng chủ đề và nội dung gần với tác phẩm văn học đang học, có thể giúp chúng em củng cố thêm kiến thức và hiểu sâu được những nội dung mà tác phẩm truyền tải.</a:t>
              </a:r>
              <a:endParaRPr lang="en-GB" sz="2300">
                <a:latin typeface="Times New Roman" panose="02020603050405020304" pitchFamily="18" charset="0"/>
                <a:cs typeface="Times New Roman" panose="02020603050405020304" pitchFamily="18" charset="0"/>
              </a:endParaRPr>
            </a:p>
            <a:p>
              <a:pPr algn="just"/>
              <a:r>
                <a:rPr lang="en-US" sz="2300">
                  <a:latin typeface="Times New Roman" panose="02020603050405020304" pitchFamily="18" charset="0"/>
                  <a:cs typeface="Times New Roman" panose="02020603050405020304" pitchFamily="18" charset="0"/>
                </a:rPr>
                <a:t>Yêu cầu cụ thể: Em thay mặt cả lớp viết đơn kiến nghị này mong muồn thầy, cô xét duyệt ý nguyện tổ chức buổi đi xem phim cho cả lớp chúng em.</a:t>
              </a:r>
              <a:endParaRPr lang="en-GB" sz="2300">
                <a:latin typeface="Times New Roman" panose="02020603050405020304" pitchFamily="18" charset="0"/>
                <a:cs typeface="Times New Roman" panose="02020603050405020304" pitchFamily="18" charset="0"/>
              </a:endParaRPr>
            </a:p>
            <a:p>
              <a:pPr algn="just"/>
              <a:r>
                <a:rPr lang="en-US" sz="2300">
                  <a:latin typeface="Times New Roman" panose="02020603050405020304" pitchFamily="18" charset="0"/>
                  <a:cs typeface="Times New Roman" panose="02020603050405020304" pitchFamily="18" charset="0"/>
                </a:rPr>
                <a:t>Kính mong thầy, cô xem xét đơn kiến kiến nghị và giải quyết sớm cho chúng em. Em xin cam đoan những thông tin trên hoàn toàn đúng sự thật, nếu có gì sai sót, em xin chịu trách nhiệm trước kỉ luật của nhà trường.</a:t>
              </a:r>
              <a:endParaRPr lang="en-GB" sz="2300">
                <a:latin typeface="Times New Roman" panose="02020603050405020304" pitchFamily="18" charset="0"/>
                <a:cs typeface="Times New Roman" panose="02020603050405020304" pitchFamily="18" charset="0"/>
              </a:endParaRPr>
            </a:p>
            <a:p>
              <a:pPr algn="just"/>
              <a:r>
                <a:rPr lang="en-US" sz="2300">
                  <a:latin typeface="Times New Roman" panose="02020603050405020304" pitchFamily="18" charset="0"/>
                  <a:cs typeface="Times New Roman" panose="02020603050405020304" pitchFamily="18" charset="0"/>
                </a:rPr>
                <a:t>Em xin cảm ơn!</a:t>
              </a:r>
              <a:endParaRPr lang="en-GB" sz="2300">
                <a:latin typeface="Times New Roman" panose="02020603050405020304" pitchFamily="18" charset="0"/>
                <a:cs typeface="Times New Roman" panose="02020603050405020304" pitchFamily="18" charset="0"/>
              </a:endParaRPr>
            </a:p>
            <a:p>
              <a:pPr algn="just"/>
              <a:r>
                <a:rPr lang="en-US" sz="2300">
                  <a:latin typeface="Times New Roman" panose="02020603050405020304" pitchFamily="18" charset="0"/>
                  <a:cs typeface="Times New Roman" panose="02020603050405020304" pitchFamily="18" charset="0"/>
                </a:rPr>
                <a:t>Người làm đơn</a:t>
              </a:r>
              <a:endParaRPr lang="en-GB" sz="2300">
                <a:latin typeface="Times New Roman" panose="02020603050405020304" pitchFamily="18" charset="0"/>
                <a:cs typeface="Times New Roman" panose="02020603050405020304" pitchFamily="18" charset="0"/>
              </a:endParaRPr>
            </a:p>
            <a:p>
              <a:pPr algn="just"/>
              <a:r>
                <a:rPr lang="en-US" sz="2300">
                  <a:latin typeface="Times New Roman" panose="02020603050405020304" pitchFamily="18" charset="0"/>
                  <a:cs typeface="Times New Roman" panose="02020603050405020304" pitchFamily="18" charset="0"/>
                </a:rPr>
                <a:t>(Chữ kí</a:t>
              </a:r>
              <a:r>
                <a:rPr lang="en-US" sz="2300" smtClean="0">
                  <a:latin typeface="Times New Roman" panose="02020603050405020304" pitchFamily="18" charset="0"/>
                  <a:cs typeface="Times New Roman" panose="02020603050405020304" pitchFamily="18" charset="0"/>
                </a:rPr>
                <a:t>)</a:t>
              </a:r>
              <a:endParaRPr lang="en-GB" sz="2300">
                <a:latin typeface="Times New Roman" panose="02020603050405020304" pitchFamily="18" charset="0"/>
                <a:cs typeface="Times New Roman" panose="02020603050405020304" pitchFamily="18" charset="0"/>
              </a:endParaRPr>
            </a:p>
          </p:txBody>
        </p:sp>
      </p:grpSp>
      <p:sp>
        <p:nvSpPr>
          <p:cNvPr id="8" name="Freeform 8"/>
          <p:cNvSpPr/>
          <p:nvPr/>
        </p:nvSpPr>
        <p:spPr>
          <a:xfrm>
            <a:off x="-152400" y="56273"/>
            <a:ext cx="2003420" cy="1395109"/>
          </a:xfrm>
          <a:custGeom>
            <a:avLst/>
            <a:gdLst/>
            <a:ahLst/>
            <a:cxnLst/>
            <a:rect l="l" t="t" r="r" b="b"/>
            <a:pathLst>
              <a:path w="2003420" h="1395109">
                <a:moveTo>
                  <a:pt x="0" y="0"/>
                </a:moveTo>
                <a:lnTo>
                  <a:pt x="2003420" y="0"/>
                </a:lnTo>
                <a:lnTo>
                  <a:pt x="2003420" y="1395108"/>
                </a:lnTo>
                <a:lnTo>
                  <a:pt x="0" y="139510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Freeform 9"/>
          <p:cNvSpPr/>
          <p:nvPr/>
        </p:nvSpPr>
        <p:spPr>
          <a:xfrm flipH="1">
            <a:off x="16181739" y="0"/>
            <a:ext cx="2496742" cy="1929301"/>
          </a:xfrm>
          <a:custGeom>
            <a:avLst/>
            <a:gdLst/>
            <a:ahLst/>
            <a:cxnLst/>
            <a:rect l="l" t="t" r="r" b="b"/>
            <a:pathLst>
              <a:path w="2496742" h="1929301">
                <a:moveTo>
                  <a:pt x="2496743" y="0"/>
                </a:moveTo>
                <a:lnTo>
                  <a:pt x="0" y="0"/>
                </a:lnTo>
                <a:lnTo>
                  <a:pt x="0" y="1929301"/>
                </a:lnTo>
                <a:lnTo>
                  <a:pt x="2496743" y="1929301"/>
                </a:lnTo>
                <a:lnTo>
                  <a:pt x="2496743"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0" name="Rectangle 9"/>
          <p:cNvSpPr/>
          <p:nvPr/>
        </p:nvSpPr>
        <p:spPr>
          <a:xfrm>
            <a:off x="7994325" y="0"/>
            <a:ext cx="2217274" cy="1119537"/>
          </a:xfrm>
          <a:prstGeom prst="rect">
            <a:avLst/>
          </a:prstGeom>
        </p:spPr>
        <p:txBody>
          <a:bodyPr wrap="none">
            <a:spAutoFit/>
          </a:bodyPr>
          <a:lstStyle/>
          <a:p>
            <a:pPr algn="just">
              <a:lnSpc>
                <a:spcPct val="115000"/>
              </a:lnSpc>
              <a:spcAft>
                <a:spcPts val="0"/>
              </a:spcAft>
            </a:pPr>
            <a:r>
              <a:rPr lang="en-US" sz="6000" b="1">
                <a:solidFill>
                  <a:srgbClr val="000000"/>
                </a:solidFill>
                <a:latin typeface="iCiel Baliho Script" pitchFamily="50" charset="-93"/>
                <a:ea typeface="Times New Roman" panose="02020603050405020304" pitchFamily="18" charset="0"/>
                <a:cs typeface="Times New Roman" panose="02020603050405020304" pitchFamily="18" charset="0"/>
              </a:rPr>
              <a:t>Đề số </a:t>
            </a:r>
            <a:r>
              <a:rPr lang="en-US" sz="6000" b="1" smtClean="0">
                <a:solidFill>
                  <a:srgbClr val="000000"/>
                </a:solidFill>
                <a:latin typeface="iCiel Baliho Script" pitchFamily="50" charset="-93"/>
                <a:ea typeface="Times New Roman" panose="02020603050405020304" pitchFamily="18" charset="0"/>
                <a:cs typeface="Times New Roman" panose="02020603050405020304" pitchFamily="18" charset="0"/>
              </a:rPr>
              <a:t>1</a:t>
            </a:r>
            <a:endParaRPr lang="en-GB" sz="5400">
              <a:effectLst/>
              <a:latin typeface="iCiel Baliho Script" pitchFamily="50" charset="-93"/>
              <a:ea typeface="Times New Roman" panose="02020603050405020304" pitchFamily="18" charset="0"/>
            </a:endParaRPr>
          </a:p>
        </p:txBody>
      </p:sp>
    </p:spTree>
    <p:extLst>
      <p:ext uri="{BB962C8B-B14F-4D97-AF65-F5344CB8AC3E}">
        <p14:creationId xmlns:p14="http://schemas.microsoft.com/office/powerpoint/2010/main" val="61653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3DEF6"/>
        </a:solidFill>
        <a:effectLst/>
      </p:bgPr>
    </p:bg>
    <p:spTree>
      <p:nvGrpSpPr>
        <p:cNvPr id="1" name=""/>
        <p:cNvGrpSpPr/>
        <p:nvPr/>
      </p:nvGrpSpPr>
      <p:grpSpPr>
        <a:xfrm>
          <a:off x="0" y="0"/>
          <a:ext cx="0" cy="0"/>
          <a:chOff x="0" y="0"/>
          <a:chExt cx="0" cy="0"/>
        </a:xfrm>
      </p:grpSpPr>
      <p:sp>
        <p:nvSpPr>
          <p:cNvPr id="2" name="Freeform 2"/>
          <p:cNvSpPr/>
          <p:nvPr/>
        </p:nvSpPr>
        <p:spPr>
          <a:xfrm>
            <a:off x="-1264086" y="8762254"/>
            <a:ext cx="7729958" cy="5333671"/>
          </a:xfrm>
          <a:custGeom>
            <a:avLst/>
            <a:gdLst/>
            <a:ahLst/>
            <a:cxnLst/>
            <a:rect l="l" t="t" r="r" b="b"/>
            <a:pathLst>
              <a:path w="7729958" h="5333671">
                <a:moveTo>
                  <a:pt x="0" y="0"/>
                </a:moveTo>
                <a:lnTo>
                  <a:pt x="7729958" y="0"/>
                </a:lnTo>
                <a:lnTo>
                  <a:pt x="7729958" y="5333671"/>
                </a:lnTo>
                <a:lnTo>
                  <a:pt x="0" y="5333671"/>
                </a:lnTo>
                <a:lnTo>
                  <a:pt x="0" y="0"/>
                </a:lnTo>
                <a:close/>
              </a:path>
            </a:pathLst>
          </a:custGeom>
          <a:blipFill>
            <a:blip r:embed="rId2"/>
            <a:stretch>
              <a:fillRect/>
            </a:stretch>
          </a:blipFill>
        </p:spPr>
      </p:sp>
      <p:sp>
        <p:nvSpPr>
          <p:cNvPr id="3" name="Freeform 3"/>
          <p:cNvSpPr/>
          <p:nvPr/>
        </p:nvSpPr>
        <p:spPr>
          <a:xfrm flipH="1" flipV="1">
            <a:off x="11022581" y="-4183252"/>
            <a:ext cx="8421914" cy="5811121"/>
          </a:xfrm>
          <a:custGeom>
            <a:avLst/>
            <a:gdLst/>
            <a:ahLst/>
            <a:cxnLst/>
            <a:rect l="l" t="t" r="r" b="b"/>
            <a:pathLst>
              <a:path w="8421914" h="5811121">
                <a:moveTo>
                  <a:pt x="8421914" y="5811120"/>
                </a:moveTo>
                <a:lnTo>
                  <a:pt x="0" y="5811120"/>
                </a:lnTo>
                <a:lnTo>
                  <a:pt x="0" y="0"/>
                </a:lnTo>
                <a:lnTo>
                  <a:pt x="8421914" y="0"/>
                </a:lnTo>
                <a:lnTo>
                  <a:pt x="8421914" y="5811120"/>
                </a:lnTo>
                <a:close/>
              </a:path>
            </a:pathLst>
          </a:custGeom>
          <a:blipFill>
            <a:blip r:embed="rId2"/>
            <a:stretch>
              <a:fillRect/>
            </a:stretch>
          </a:blipFill>
        </p:spPr>
      </p:sp>
      <p:grpSp>
        <p:nvGrpSpPr>
          <p:cNvPr id="4" name="Group 4"/>
          <p:cNvGrpSpPr/>
          <p:nvPr/>
        </p:nvGrpSpPr>
        <p:grpSpPr>
          <a:xfrm>
            <a:off x="152400" y="-1028700"/>
            <a:ext cx="17907000" cy="11315701"/>
            <a:chOff x="0" y="0"/>
            <a:chExt cx="13547072" cy="10418930"/>
          </a:xfrm>
        </p:grpSpPr>
        <p:sp>
          <p:nvSpPr>
            <p:cNvPr id="5" name="Freeform 5"/>
            <p:cNvSpPr/>
            <p:nvPr/>
          </p:nvSpPr>
          <p:spPr>
            <a:xfrm>
              <a:off x="0" y="0"/>
              <a:ext cx="13547072" cy="10418930"/>
            </a:xfrm>
            <a:custGeom>
              <a:avLst/>
              <a:gdLst/>
              <a:ahLst/>
              <a:cxnLst/>
              <a:rect l="l" t="t" r="r" b="b"/>
              <a:pathLst>
                <a:path w="13547072" h="10418930">
                  <a:moveTo>
                    <a:pt x="0" y="0"/>
                  </a:moveTo>
                  <a:lnTo>
                    <a:pt x="13547072" y="0"/>
                  </a:lnTo>
                  <a:lnTo>
                    <a:pt x="13547072" y="10418930"/>
                  </a:lnTo>
                  <a:lnTo>
                    <a:pt x="0" y="1041893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TextBox 6"/>
            <p:cNvSpPr txBox="1"/>
            <p:nvPr/>
          </p:nvSpPr>
          <p:spPr>
            <a:xfrm>
              <a:off x="283790" y="1931655"/>
              <a:ext cx="12975046" cy="8104817"/>
            </a:xfrm>
            <a:prstGeom prst="rect">
              <a:avLst/>
            </a:prstGeom>
          </p:spPr>
          <p:txBody>
            <a:bodyPr wrap="square" lIns="0" tIns="0" rIns="0" bIns="0" rtlCol="0" anchor="t">
              <a:spAutoFit/>
            </a:bodyPr>
            <a:lstStyle/>
            <a:p>
              <a:pPr algn="ctr"/>
              <a:r>
                <a:rPr lang="en-US" sz="2200" b="1">
                  <a:latin typeface="Times New Roman" panose="02020603050405020304" pitchFamily="18" charset="0"/>
                  <a:cs typeface="Times New Roman" panose="02020603050405020304" pitchFamily="18" charset="0"/>
                </a:rPr>
                <a:t>CỘNG HÒA XÃ HỘI CHỦ NGHĨA VIỆT NAM</a:t>
              </a:r>
              <a:endParaRPr lang="en-GB" sz="2200">
                <a:latin typeface="Times New Roman" panose="02020603050405020304" pitchFamily="18" charset="0"/>
                <a:cs typeface="Times New Roman" panose="02020603050405020304" pitchFamily="18" charset="0"/>
              </a:endParaRPr>
            </a:p>
            <a:p>
              <a:pPr algn="ctr"/>
              <a:r>
                <a:rPr lang="en-US" sz="2200" b="1">
                  <a:latin typeface="Times New Roman" panose="02020603050405020304" pitchFamily="18" charset="0"/>
                  <a:cs typeface="Times New Roman" panose="02020603050405020304" pitchFamily="18" charset="0"/>
                </a:rPr>
                <a:t>Độc lập – Tự do – Hạnh phúc</a:t>
              </a:r>
              <a:endParaRPr lang="en-GB" sz="2200">
                <a:latin typeface="Times New Roman" panose="02020603050405020304" pitchFamily="18" charset="0"/>
                <a:cs typeface="Times New Roman" panose="02020603050405020304" pitchFamily="18" charset="0"/>
              </a:endParaRPr>
            </a:p>
            <a:p>
              <a:pPr algn="ctr"/>
              <a:r>
                <a:rPr lang="en-US" sz="2200">
                  <a:latin typeface="Times New Roman" panose="02020603050405020304" pitchFamily="18" charset="0"/>
                  <a:cs typeface="Times New Roman" panose="02020603050405020304" pitchFamily="18" charset="0"/>
                </a:rPr>
                <a:t>Hà Nội, ngày 01 tháng 02 năm 2023</a:t>
              </a:r>
              <a:endParaRPr lang="en-GB" sz="2200">
                <a:latin typeface="Times New Roman" panose="02020603050405020304" pitchFamily="18" charset="0"/>
                <a:cs typeface="Times New Roman" panose="02020603050405020304" pitchFamily="18" charset="0"/>
              </a:endParaRPr>
            </a:p>
            <a:p>
              <a:pPr algn="ctr"/>
              <a:r>
                <a:rPr lang="en-US" sz="2200" b="1">
                  <a:latin typeface="Times New Roman" panose="02020603050405020304" pitchFamily="18" charset="0"/>
                  <a:cs typeface="Times New Roman" panose="02020603050405020304" pitchFamily="18" charset="0"/>
                </a:rPr>
                <a:t>ĐƠN KIẾN NGHỊ</a:t>
              </a:r>
              <a:endParaRPr lang="en-GB" sz="2200">
                <a:latin typeface="Times New Roman" panose="02020603050405020304" pitchFamily="18" charset="0"/>
                <a:cs typeface="Times New Roman" panose="02020603050405020304" pitchFamily="18" charset="0"/>
              </a:endParaRPr>
            </a:p>
            <a:p>
              <a:r>
                <a:rPr lang="en-US" sz="2200">
                  <a:latin typeface="Times New Roman" panose="02020603050405020304" pitchFamily="18" charset="0"/>
                  <a:cs typeface="Times New Roman" panose="02020603050405020304" pitchFamily="18" charset="0"/>
                </a:rPr>
                <a:t>Về việc: Quán karaoke SM gây ảnh hưởng lớn</a:t>
              </a:r>
              <a:endParaRPr lang="en-GB" sz="2200">
                <a:latin typeface="Times New Roman" panose="02020603050405020304" pitchFamily="18" charset="0"/>
                <a:cs typeface="Times New Roman" panose="02020603050405020304" pitchFamily="18" charset="0"/>
              </a:endParaRPr>
            </a:p>
            <a:p>
              <a:r>
                <a:rPr lang="en-US" sz="2200">
                  <a:latin typeface="Times New Roman" panose="02020603050405020304" pitchFamily="18" charset="0"/>
                  <a:cs typeface="Times New Roman" panose="02020603050405020304" pitchFamily="18" charset="0"/>
                </a:rPr>
                <a:t>tới toàn khu vực dân cư DK</a:t>
              </a:r>
              <a:endParaRPr lang="en-GB" sz="2200">
                <a:latin typeface="Times New Roman" panose="02020603050405020304" pitchFamily="18" charset="0"/>
                <a:cs typeface="Times New Roman" panose="02020603050405020304" pitchFamily="18" charset="0"/>
              </a:endParaRPr>
            </a:p>
            <a:p>
              <a:r>
                <a:rPr lang="en-US" sz="2200">
                  <a:latin typeface="Times New Roman" panose="02020603050405020304" pitchFamily="18" charset="0"/>
                  <a:cs typeface="Times New Roman" panose="02020603050405020304" pitchFamily="18" charset="0"/>
                </a:rPr>
                <a:t>Kính gửi: Ủy bản nhân dân phường Trung Văn, thuộc quận Nam Từ Liêm, thành phố Hà Nội.</a:t>
              </a:r>
              <a:endParaRPr lang="en-GB" sz="2200">
                <a:latin typeface="Times New Roman" panose="02020603050405020304" pitchFamily="18" charset="0"/>
                <a:cs typeface="Times New Roman" panose="02020603050405020304" pitchFamily="18" charset="0"/>
              </a:endParaRPr>
            </a:p>
            <a:p>
              <a:r>
                <a:rPr lang="fr-FR" sz="2200">
                  <a:latin typeface="Times New Roman" panose="02020603050405020304" pitchFamily="18" charset="0"/>
                  <a:cs typeface="Times New Roman" panose="02020603050405020304" pitchFamily="18" charset="0"/>
                </a:rPr>
                <a:t>Tôi tên là: Hoàng Văn C</a:t>
              </a:r>
              <a:endParaRPr lang="en-GB" sz="2200">
                <a:latin typeface="Times New Roman" panose="02020603050405020304" pitchFamily="18" charset="0"/>
                <a:cs typeface="Times New Roman" panose="02020603050405020304" pitchFamily="18" charset="0"/>
              </a:endParaRPr>
            </a:p>
            <a:p>
              <a:r>
                <a:rPr lang="fr-FR" sz="2200">
                  <a:latin typeface="Times New Roman" panose="02020603050405020304" pitchFamily="18" charset="0"/>
                  <a:cs typeface="Times New Roman" panose="02020603050405020304" pitchFamily="18" charset="0"/>
                </a:rPr>
                <a:t>Sinh năm: 30/05/1990</a:t>
              </a:r>
              <a:endParaRPr lang="en-GB" sz="2200">
                <a:latin typeface="Times New Roman" panose="02020603050405020304" pitchFamily="18" charset="0"/>
                <a:cs typeface="Times New Roman" panose="02020603050405020304" pitchFamily="18" charset="0"/>
              </a:endParaRPr>
            </a:p>
            <a:p>
              <a:r>
                <a:rPr lang="fr-FR" sz="2200">
                  <a:latin typeface="Times New Roman" panose="02020603050405020304" pitchFamily="18" charset="0"/>
                  <a:cs typeface="Times New Roman" panose="02020603050405020304" pitchFamily="18" charset="0"/>
                </a:rPr>
                <a:t>Số căn cước: 1707085689</a:t>
              </a:r>
              <a:endParaRPr lang="en-GB" sz="2200">
                <a:latin typeface="Times New Roman" panose="02020603050405020304" pitchFamily="18" charset="0"/>
                <a:cs typeface="Times New Roman" panose="02020603050405020304" pitchFamily="18" charset="0"/>
              </a:endParaRPr>
            </a:p>
            <a:p>
              <a:r>
                <a:rPr lang="fr-FR" sz="2200">
                  <a:latin typeface="Times New Roman" panose="02020603050405020304" pitchFamily="18" charset="0"/>
                  <a:cs typeface="Times New Roman" panose="02020603050405020304" pitchFamily="18" charset="0"/>
                </a:rPr>
                <a:t>Ngày cấp: 12/5/2021</a:t>
              </a:r>
              <a:endParaRPr lang="en-GB" sz="2200">
                <a:latin typeface="Times New Roman" panose="02020603050405020304" pitchFamily="18" charset="0"/>
                <a:cs typeface="Times New Roman" panose="02020603050405020304" pitchFamily="18" charset="0"/>
              </a:endParaRPr>
            </a:p>
            <a:p>
              <a:r>
                <a:rPr lang="fr-FR" sz="2200">
                  <a:latin typeface="Times New Roman" panose="02020603050405020304" pitchFamily="18" charset="0"/>
                  <a:cs typeface="Times New Roman" panose="02020603050405020304" pitchFamily="18" charset="0"/>
                </a:rPr>
                <a:t>Nơi cấp: Cục Cảnh sát quản lý hành chính về trật tự xã hội.</a:t>
              </a:r>
              <a:endParaRPr lang="en-GB" sz="2200">
                <a:latin typeface="Times New Roman" panose="02020603050405020304" pitchFamily="18" charset="0"/>
                <a:cs typeface="Times New Roman" panose="02020603050405020304" pitchFamily="18" charset="0"/>
              </a:endParaRPr>
            </a:p>
            <a:p>
              <a:r>
                <a:rPr lang="fr-FR" sz="2200">
                  <a:latin typeface="Times New Roman" panose="02020603050405020304" pitchFamily="18" charset="0"/>
                  <a:cs typeface="Times New Roman" panose="02020603050405020304" pitchFamily="18" charset="0"/>
                </a:rPr>
                <a:t>Hộ khẩu thường trú: Phố Phùng Khoang, Phường Trung Văn, quận Nam Từ Liêm, thành phố Hà Nội.</a:t>
              </a:r>
              <a:endParaRPr lang="en-GB" sz="2200">
                <a:latin typeface="Times New Roman" panose="02020603050405020304" pitchFamily="18" charset="0"/>
                <a:cs typeface="Times New Roman" panose="02020603050405020304" pitchFamily="18" charset="0"/>
              </a:endParaRPr>
            </a:p>
            <a:p>
              <a:r>
                <a:rPr lang="fr-FR" sz="2200">
                  <a:latin typeface="Times New Roman" panose="02020603050405020304" pitchFamily="18" charset="0"/>
                  <a:cs typeface="Times New Roman" panose="02020603050405020304" pitchFamily="18" charset="0"/>
                </a:rPr>
                <a:t>Nơi ở: số nhà 135 ngách 26 ngõ 67 Phùng Khoang, Phường Trung Văn, quận Nam Từ Liêm, thành phố Hà Nội.</a:t>
              </a:r>
              <a:endParaRPr lang="en-GB" sz="2200">
                <a:latin typeface="Times New Roman" panose="02020603050405020304" pitchFamily="18" charset="0"/>
                <a:cs typeface="Times New Roman" panose="02020603050405020304" pitchFamily="18" charset="0"/>
              </a:endParaRPr>
            </a:p>
            <a:p>
              <a:r>
                <a:rPr lang="fr-FR" sz="2200">
                  <a:latin typeface="Times New Roman" panose="02020603050405020304" pitchFamily="18" charset="0"/>
                  <a:cs typeface="Times New Roman" panose="02020603050405020304" pitchFamily="18" charset="0"/>
                </a:rPr>
                <a:t>Tôi viết đơn này đề nghị quý cơ quan hành chính giải quyết vấn đề: Sự việc xảy ra liên tục gần đây của quán karaoke SM không đảm bảo tiêu chuẩn kĩ thuật gây ảnh hưởng rất lớn đến sinh hoạt của cả khu vực.</a:t>
              </a:r>
              <a:endParaRPr lang="en-GB" sz="2200">
                <a:latin typeface="Times New Roman" panose="02020603050405020304" pitchFamily="18" charset="0"/>
                <a:cs typeface="Times New Roman" panose="02020603050405020304" pitchFamily="18" charset="0"/>
              </a:endParaRPr>
            </a:p>
            <a:p>
              <a:r>
                <a:rPr lang="fr-FR" sz="2200">
                  <a:latin typeface="Times New Roman" panose="02020603050405020304" pitchFamily="18" charset="0"/>
                  <a:cs typeface="Times New Roman" panose="02020603050405020304" pitchFamily="18" charset="0"/>
                </a:rPr>
                <a:t>Nội dung sự việc: Trong khoảng thời gian gần đây (từ ngày 05/1 đến 31/1/2023), vào mỗi buổi tối muộn (21h00 – 24h00), khu vực dân cư chúng tôi thường xuyên có những tiếng động lớn, thậm chí có những vụ xô xát, cãi nhau to. Theo như tìm hiểu, được biết những sự việc đó từ quán karaoke SM.</a:t>
              </a:r>
              <a:endParaRPr lang="en-GB" sz="2200">
                <a:latin typeface="Times New Roman" panose="02020603050405020304" pitchFamily="18" charset="0"/>
                <a:cs typeface="Times New Roman" panose="02020603050405020304" pitchFamily="18" charset="0"/>
              </a:endParaRPr>
            </a:p>
            <a:p>
              <a:r>
                <a:rPr lang="fr-FR" sz="2200">
                  <a:latin typeface="Times New Roman" panose="02020603050405020304" pitchFamily="18" charset="0"/>
                  <a:cs typeface="Times New Roman" panose="02020603050405020304" pitchFamily="18" charset="0"/>
                </a:rPr>
                <a:t>Lí do viết đơn kiến nghị này: Sự việc khiến khu dân cư trở nên ồn ào, gây ảnh hưởng trực tiếp tới cuộc sống sinh hoạt của các hộ gia đình liền kề.</a:t>
              </a:r>
              <a:endParaRPr lang="en-GB" sz="2200">
                <a:latin typeface="Times New Roman" panose="02020603050405020304" pitchFamily="18" charset="0"/>
                <a:cs typeface="Times New Roman" panose="02020603050405020304" pitchFamily="18" charset="0"/>
              </a:endParaRPr>
            </a:p>
            <a:p>
              <a:r>
                <a:rPr lang="fr-FR" sz="2200">
                  <a:latin typeface="Times New Roman" panose="02020603050405020304" pitchFamily="18" charset="0"/>
                  <a:cs typeface="Times New Roman" panose="02020603050405020304" pitchFamily="18" charset="0"/>
                </a:rPr>
                <a:t>Yêu cầu cụ thể: Tôi thay mặt các hộ gia đình viết đơn kiến nghị này mong muốn Ủy bản sẽ đưa hướng giải pháp hợp lí đối với địa điểm kinh doanh đó.</a:t>
              </a:r>
              <a:endParaRPr lang="en-GB" sz="2200">
                <a:latin typeface="Times New Roman" panose="02020603050405020304" pitchFamily="18" charset="0"/>
                <a:cs typeface="Times New Roman" panose="02020603050405020304" pitchFamily="18" charset="0"/>
              </a:endParaRPr>
            </a:p>
            <a:p>
              <a:r>
                <a:rPr lang="fr-FR" sz="2200">
                  <a:latin typeface="Times New Roman" panose="02020603050405020304" pitchFamily="18" charset="0"/>
                  <a:cs typeface="Times New Roman" panose="02020603050405020304" pitchFamily="18" charset="0"/>
                </a:rPr>
                <a:t>Kính mong cơ quan có thẩm quyền xem xét đơn kiến nghị và giải quyết sớm cho tôi. Tôi xin cam đoan những thông tin trên hoàn toàn đúng sự thật. Nếu có gì sai sót, tôi xin chịu trách nhiệm trước cơ quan nhà nước có thẩm quyền và trước pháp luật.</a:t>
              </a:r>
              <a:endParaRPr lang="en-GB" sz="2200">
                <a:latin typeface="Times New Roman" panose="02020603050405020304" pitchFamily="18" charset="0"/>
                <a:cs typeface="Times New Roman" panose="02020603050405020304" pitchFamily="18" charset="0"/>
              </a:endParaRPr>
            </a:p>
            <a:p>
              <a:r>
                <a:rPr lang="fr-FR" sz="2200">
                  <a:latin typeface="Times New Roman" panose="02020603050405020304" pitchFamily="18" charset="0"/>
                  <a:cs typeface="Times New Roman" panose="02020603050405020304" pitchFamily="18" charset="0"/>
                </a:rPr>
                <a:t>Tôi xin cảm ơn!</a:t>
              </a:r>
              <a:endParaRPr lang="en-GB" sz="2200">
                <a:latin typeface="Times New Roman" panose="02020603050405020304" pitchFamily="18" charset="0"/>
                <a:cs typeface="Times New Roman" panose="02020603050405020304" pitchFamily="18" charset="0"/>
              </a:endParaRPr>
            </a:p>
            <a:p>
              <a:r>
                <a:rPr lang="fr-FR" sz="2200">
                  <a:latin typeface="Times New Roman" panose="02020603050405020304" pitchFamily="18" charset="0"/>
                  <a:cs typeface="Times New Roman" panose="02020603050405020304" pitchFamily="18" charset="0"/>
                </a:rPr>
                <a:t>Người làm đơn</a:t>
              </a:r>
              <a:endParaRPr lang="en-GB" sz="2200">
                <a:latin typeface="Times New Roman" panose="02020603050405020304" pitchFamily="18" charset="0"/>
                <a:cs typeface="Times New Roman" panose="02020603050405020304" pitchFamily="18" charset="0"/>
              </a:endParaRPr>
            </a:p>
            <a:p>
              <a:r>
                <a:rPr lang="fr-FR" sz="2200">
                  <a:latin typeface="Times New Roman" panose="02020603050405020304" pitchFamily="18" charset="0"/>
                  <a:cs typeface="Times New Roman" panose="02020603050405020304" pitchFamily="18" charset="0"/>
                </a:rPr>
                <a:t>(Chữ kí)</a:t>
              </a:r>
              <a:endParaRPr lang="en-GB" sz="2200">
                <a:latin typeface="Times New Roman" panose="02020603050405020304" pitchFamily="18" charset="0"/>
                <a:cs typeface="Times New Roman" panose="02020603050405020304" pitchFamily="18" charset="0"/>
              </a:endParaRPr>
            </a:p>
            <a:p>
              <a:r>
                <a:rPr lang="fr-FR" sz="2200">
                  <a:latin typeface="Times New Roman" panose="02020603050405020304" pitchFamily="18" charset="0"/>
                  <a:cs typeface="Times New Roman" panose="02020603050405020304" pitchFamily="18" charset="0"/>
                </a:rPr>
                <a:t>Hoàng Văn C</a:t>
              </a:r>
              <a:endParaRPr lang="en-GB" sz="2200">
                <a:latin typeface="Times New Roman" panose="02020603050405020304" pitchFamily="18" charset="0"/>
                <a:cs typeface="Times New Roman" panose="02020603050405020304" pitchFamily="18" charset="0"/>
              </a:endParaRPr>
            </a:p>
          </p:txBody>
        </p:sp>
      </p:grpSp>
      <p:sp>
        <p:nvSpPr>
          <p:cNvPr id="8" name="Freeform 8"/>
          <p:cNvSpPr/>
          <p:nvPr/>
        </p:nvSpPr>
        <p:spPr>
          <a:xfrm>
            <a:off x="-152400" y="56273"/>
            <a:ext cx="2003420" cy="1395109"/>
          </a:xfrm>
          <a:custGeom>
            <a:avLst/>
            <a:gdLst/>
            <a:ahLst/>
            <a:cxnLst/>
            <a:rect l="l" t="t" r="r" b="b"/>
            <a:pathLst>
              <a:path w="2003420" h="1395109">
                <a:moveTo>
                  <a:pt x="0" y="0"/>
                </a:moveTo>
                <a:lnTo>
                  <a:pt x="2003420" y="0"/>
                </a:lnTo>
                <a:lnTo>
                  <a:pt x="2003420" y="1395108"/>
                </a:lnTo>
                <a:lnTo>
                  <a:pt x="0" y="139510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9" name="Freeform 9"/>
          <p:cNvSpPr/>
          <p:nvPr/>
        </p:nvSpPr>
        <p:spPr>
          <a:xfrm flipH="1">
            <a:off x="16181739" y="0"/>
            <a:ext cx="2496742" cy="1929301"/>
          </a:xfrm>
          <a:custGeom>
            <a:avLst/>
            <a:gdLst/>
            <a:ahLst/>
            <a:cxnLst/>
            <a:rect l="l" t="t" r="r" b="b"/>
            <a:pathLst>
              <a:path w="2496742" h="1929301">
                <a:moveTo>
                  <a:pt x="2496743" y="0"/>
                </a:moveTo>
                <a:lnTo>
                  <a:pt x="0" y="0"/>
                </a:lnTo>
                <a:lnTo>
                  <a:pt x="0" y="1929301"/>
                </a:lnTo>
                <a:lnTo>
                  <a:pt x="2496743" y="1929301"/>
                </a:lnTo>
                <a:lnTo>
                  <a:pt x="2496743"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Rectangle 6"/>
          <p:cNvSpPr/>
          <p:nvPr/>
        </p:nvSpPr>
        <p:spPr>
          <a:xfrm>
            <a:off x="8229966" y="99100"/>
            <a:ext cx="1745991" cy="845616"/>
          </a:xfrm>
          <a:prstGeom prst="rect">
            <a:avLst/>
          </a:prstGeom>
        </p:spPr>
        <p:txBody>
          <a:bodyPr wrap="none">
            <a:spAutoFit/>
          </a:bodyPr>
          <a:lstStyle/>
          <a:p>
            <a:pPr algn="just">
              <a:lnSpc>
                <a:spcPct val="115000"/>
              </a:lnSpc>
              <a:spcAft>
                <a:spcPts val="0"/>
              </a:spcAft>
            </a:pPr>
            <a:r>
              <a:rPr lang="en-US" sz="4400" b="1">
                <a:solidFill>
                  <a:srgbClr val="000000"/>
                </a:solidFill>
                <a:latin typeface="iCiel Baliho Script" pitchFamily="50" charset="-93"/>
                <a:ea typeface="Times New Roman" panose="02020603050405020304" pitchFamily="18" charset="0"/>
                <a:cs typeface="Times New Roman" panose="02020603050405020304" pitchFamily="18" charset="0"/>
              </a:rPr>
              <a:t>Đề số </a:t>
            </a:r>
            <a:r>
              <a:rPr lang="en-US" sz="4400" b="1" smtClean="0">
                <a:solidFill>
                  <a:srgbClr val="000000"/>
                </a:solidFill>
                <a:latin typeface="iCiel Baliho Script" pitchFamily="50" charset="-93"/>
                <a:ea typeface="Times New Roman" panose="02020603050405020304" pitchFamily="18" charset="0"/>
                <a:cs typeface="Times New Roman" panose="02020603050405020304" pitchFamily="18" charset="0"/>
              </a:rPr>
              <a:t>2</a:t>
            </a:r>
            <a:endParaRPr lang="en-GB" sz="4000">
              <a:effectLst/>
              <a:latin typeface="iCiel Baliho Script" pitchFamily="50" charset="-93"/>
              <a:ea typeface="Times New Roman" panose="02020603050405020304" pitchFamily="18" charset="0"/>
            </a:endParaRPr>
          </a:p>
        </p:txBody>
      </p:sp>
    </p:spTree>
    <p:extLst>
      <p:ext uri="{BB962C8B-B14F-4D97-AF65-F5344CB8AC3E}">
        <p14:creationId xmlns:p14="http://schemas.microsoft.com/office/powerpoint/2010/main" val="412539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CC1E6"/>
        </a:solidFill>
        <a:effectLst/>
      </p:bgPr>
    </p:bg>
    <p:spTree>
      <p:nvGrpSpPr>
        <p:cNvPr id="1" name=""/>
        <p:cNvGrpSpPr/>
        <p:nvPr/>
      </p:nvGrpSpPr>
      <p:grpSpPr>
        <a:xfrm>
          <a:off x="0" y="0"/>
          <a:ext cx="0" cy="0"/>
          <a:chOff x="0" y="0"/>
          <a:chExt cx="0" cy="0"/>
        </a:xfrm>
      </p:grpSpPr>
      <p:sp>
        <p:nvSpPr>
          <p:cNvPr id="2" name="Freeform 2"/>
          <p:cNvSpPr/>
          <p:nvPr/>
        </p:nvSpPr>
        <p:spPr>
          <a:xfrm>
            <a:off x="3419159" y="3290733"/>
            <a:ext cx="11449681" cy="3705533"/>
          </a:xfrm>
          <a:custGeom>
            <a:avLst/>
            <a:gdLst/>
            <a:ahLst/>
            <a:cxnLst/>
            <a:rect l="l" t="t" r="r" b="b"/>
            <a:pathLst>
              <a:path w="11449681" h="3705533">
                <a:moveTo>
                  <a:pt x="0" y="0"/>
                </a:moveTo>
                <a:lnTo>
                  <a:pt x="11449682" y="0"/>
                </a:lnTo>
                <a:lnTo>
                  <a:pt x="11449682" y="3705534"/>
                </a:lnTo>
                <a:lnTo>
                  <a:pt x="0" y="370553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4132274" y="0"/>
            <a:ext cx="5547335" cy="3827661"/>
          </a:xfrm>
          <a:custGeom>
            <a:avLst/>
            <a:gdLst/>
            <a:ahLst/>
            <a:cxnLst/>
            <a:rect l="l" t="t" r="r" b="b"/>
            <a:pathLst>
              <a:path w="5547335" h="3827661">
                <a:moveTo>
                  <a:pt x="0" y="0"/>
                </a:moveTo>
                <a:lnTo>
                  <a:pt x="5547335" y="0"/>
                </a:lnTo>
                <a:lnTo>
                  <a:pt x="5547335" y="3827661"/>
                </a:lnTo>
                <a:lnTo>
                  <a:pt x="0" y="3827661"/>
                </a:lnTo>
                <a:lnTo>
                  <a:pt x="0" y="0"/>
                </a:lnTo>
                <a:close/>
              </a:path>
            </a:pathLst>
          </a:custGeom>
          <a:blipFill>
            <a:blip r:embed="rId4"/>
            <a:stretch>
              <a:fillRect/>
            </a:stretch>
          </a:blipFill>
        </p:spPr>
      </p:sp>
      <p:sp>
        <p:nvSpPr>
          <p:cNvPr id="4" name="Freeform 4"/>
          <p:cNvSpPr/>
          <p:nvPr/>
        </p:nvSpPr>
        <p:spPr>
          <a:xfrm flipH="1">
            <a:off x="-681371" y="6793929"/>
            <a:ext cx="4411136" cy="3043684"/>
          </a:xfrm>
          <a:custGeom>
            <a:avLst/>
            <a:gdLst/>
            <a:ahLst/>
            <a:cxnLst/>
            <a:rect l="l" t="t" r="r" b="b"/>
            <a:pathLst>
              <a:path w="4411136" h="3043684">
                <a:moveTo>
                  <a:pt x="4411136" y="0"/>
                </a:moveTo>
                <a:lnTo>
                  <a:pt x="0" y="0"/>
                </a:lnTo>
                <a:lnTo>
                  <a:pt x="0" y="3043684"/>
                </a:lnTo>
                <a:lnTo>
                  <a:pt x="4411136" y="3043684"/>
                </a:lnTo>
                <a:lnTo>
                  <a:pt x="4411136" y="0"/>
                </a:lnTo>
                <a:close/>
              </a:path>
            </a:pathLst>
          </a:custGeom>
          <a:blipFill>
            <a:blip r:embed="rId4"/>
            <a:stretch>
              <a:fillRect/>
            </a:stretch>
          </a:blipFill>
        </p:spPr>
      </p:sp>
      <p:sp>
        <p:nvSpPr>
          <p:cNvPr id="5" name="Freeform 5"/>
          <p:cNvSpPr/>
          <p:nvPr/>
        </p:nvSpPr>
        <p:spPr>
          <a:xfrm>
            <a:off x="1028700" y="795535"/>
            <a:ext cx="2205568" cy="2892548"/>
          </a:xfrm>
          <a:custGeom>
            <a:avLst/>
            <a:gdLst/>
            <a:ahLst/>
            <a:cxnLst/>
            <a:rect l="l" t="t" r="r" b="b"/>
            <a:pathLst>
              <a:path w="2205568" h="2892548">
                <a:moveTo>
                  <a:pt x="0" y="0"/>
                </a:moveTo>
                <a:lnTo>
                  <a:pt x="2205568" y="0"/>
                </a:lnTo>
                <a:lnTo>
                  <a:pt x="2205568" y="2892548"/>
                </a:lnTo>
                <a:lnTo>
                  <a:pt x="0" y="289254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15567751" y="6996267"/>
            <a:ext cx="2002348" cy="2639009"/>
          </a:xfrm>
          <a:custGeom>
            <a:avLst/>
            <a:gdLst/>
            <a:ahLst/>
            <a:cxnLst/>
            <a:rect l="l" t="t" r="r" b="b"/>
            <a:pathLst>
              <a:path w="2002348" h="2639009">
                <a:moveTo>
                  <a:pt x="0" y="0"/>
                </a:moveTo>
                <a:lnTo>
                  <a:pt x="2002349" y="0"/>
                </a:lnTo>
                <a:lnTo>
                  <a:pt x="2002349" y="2639009"/>
                </a:lnTo>
                <a:lnTo>
                  <a:pt x="0" y="263900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TextBox 7"/>
          <p:cNvSpPr txBox="1"/>
          <p:nvPr/>
        </p:nvSpPr>
        <p:spPr>
          <a:xfrm>
            <a:off x="5269162" y="3848100"/>
            <a:ext cx="7749676" cy="2324100"/>
          </a:xfrm>
          <a:prstGeom prst="rect">
            <a:avLst/>
          </a:prstGeom>
        </p:spPr>
        <p:txBody>
          <a:bodyPr lIns="0" tIns="0" rIns="0" bIns="0" rtlCol="0" anchor="t">
            <a:spAutoFit/>
          </a:bodyPr>
          <a:lstStyle/>
          <a:p>
            <a:pPr algn="ctr">
              <a:lnSpc>
                <a:spcPts val="18900"/>
              </a:lnSpc>
            </a:pPr>
            <a:r>
              <a:rPr lang="en-US" sz="13500">
                <a:solidFill>
                  <a:srgbClr val="698CAA"/>
                </a:solidFill>
                <a:latin typeface="Laries Script"/>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3DEF6"/>
        </a:solidFill>
        <a:effectLst/>
      </p:bgPr>
    </p:bg>
    <p:spTree>
      <p:nvGrpSpPr>
        <p:cNvPr id="1" name=""/>
        <p:cNvGrpSpPr/>
        <p:nvPr/>
      </p:nvGrpSpPr>
      <p:grpSpPr>
        <a:xfrm>
          <a:off x="0" y="0"/>
          <a:ext cx="0" cy="0"/>
          <a:chOff x="0" y="0"/>
          <a:chExt cx="0" cy="0"/>
        </a:xfrm>
      </p:grpSpPr>
      <p:sp>
        <p:nvSpPr>
          <p:cNvPr id="2" name="Freeform 2"/>
          <p:cNvSpPr/>
          <p:nvPr/>
        </p:nvSpPr>
        <p:spPr>
          <a:xfrm rot="-93350" flipV="1">
            <a:off x="3533088" y="1264957"/>
            <a:ext cx="11221825" cy="7757086"/>
          </a:xfrm>
          <a:custGeom>
            <a:avLst/>
            <a:gdLst/>
            <a:ahLst/>
            <a:cxnLst/>
            <a:rect l="l" t="t" r="r" b="b"/>
            <a:pathLst>
              <a:path w="11221825" h="7757086">
                <a:moveTo>
                  <a:pt x="0" y="7757086"/>
                </a:moveTo>
                <a:lnTo>
                  <a:pt x="11221824" y="7757086"/>
                </a:lnTo>
                <a:lnTo>
                  <a:pt x="11221824" y="0"/>
                </a:lnTo>
                <a:lnTo>
                  <a:pt x="0" y="0"/>
                </a:lnTo>
                <a:lnTo>
                  <a:pt x="0" y="7757086"/>
                </a:lnTo>
                <a:close/>
              </a:path>
            </a:pathLst>
          </a:custGeom>
          <a:blipFill>
            <a:blip r:embed="rId2"/>
            <a:stretch>
              <a:fillRect/>
            </a:stretch>
          </a:blipFill>
        </p:spPr>
      </p:sp>
      <p:sp>
        <p:nvSpPr>
          <p:cNvPr id="3" name="Freeform 3"/>
          <p:cNvSpPr/>
          <p:nvPr/>
        </p:nvSpPr>
        <p:spPr>
          <a:xfrm>
            <a:off x="-1264086" y="8762254"/>
            <a:ext cx="7729958" cy="5333671"/>
          </a:xfrm>
          <a:custGeom>
            <a:avLst/>
            <a:gdLst/>
            <a:ahLst/>
            <a:cxnLst/>
            <a:rect l="l" t="t" r="r" b="b"/>
            <a:pathLst>
              <a:path w="7729958" h="5333671">
                <a:moveTo>
                  <a:pt x="0" y="0"/>
                </a:moveTo>
                <a:lnTo>
                  <a:pt x="7729958" y="0"/>
                </a:lnTo>
                <a:lnTo>
                  <a:pt x="7729958" y="5333671"/>
                </a:lnTo>
                <a:lnTo>
                  <a:pt x="0" y="5333671"/>
                </a:lnTo>
                <a:lnTo>
                  <a:pt x="0" y="0"/>
                </a:lnTo>
                <a:close/>
              </a:path>
            </a:pathLst>
          </a:custGeom>
          <a:blipFill>
            <a:blip r:embed="rId3"/>
            <a:stretch>
              <a:fillRect/>
            </a:stretch>
          </a:blipFill>
        </p:spPr>
      </p:sp>
      <p:sp>
        <p:nvSpPr>
          <p:cNvPr id="4" name="Freeform 4"/>
          <p:cNvSpPr/>
          <p:nvPr/>
        </p:nvSpPr>
        <p:spPr>
          <a:xfrm flipH="1" flipV="1">
            <a:off x="11822128" y="-3661809"/>
            <a:ext cx="8421914" cy="5811121"/>
          </a:xfrm>
          <a:custGeom>
            <a:avLst/>
            <a:gdLst/>
            <a:ahLst/>
            <a:cxnLst/>
            <a:rect l="l" t="t" r="r" b="b"/>
            <a:pathLst>
              <a:path w="8421914" h="5811121">
                <a:moveTo>
                  <a:pt x="8421914" y="5811121"/>
                </a:moveTo>
                <a:lnTo>
                  <a:pt x="0" y="5811121"/>
                </a:lnTo>
                <a:lnTo>
                  <a:pt x="0" y="0"/>
                </a:lnTo>
                <a:lnTo>
                  <a:pt x="8421914" y="0"/>
                </a:lnTo>
                <a:lnTo>
                  <a:pt x="8421914" y="5811121"/>
                </a:lnTo>
                <a:close/>
              </a:path>
            </a:pathLst>
          </a:custGeom>
          <a:blipFill>
            <a:blip r:embed="rId3"/>
            <a:stretch>
              <a:fillRect/>
            </a:stretch>
          </a:blipFill>
        </p:spPr>
      </p:sp>
      <p:grpSp>
        <p:nvGrpSpPr>
          <p:cNvPr id="8" name="Group 8"/>
          <p:cNvGrpSpPr/>
          <p:nvPr/>
        </p:nvGrpSpPr>
        <p:grpSpPr>
          <a:xfrm>
            <a:off x="554001" y="367777"/>
            <a:ext cx="2046892" cy="3247844"/>
            <a:chOff x="0" y="0"/>
            <a:chExt cx="2729190" cy="4330458"/>
          </a:xfrm>
        </p:grpSpPr>
        <p:sp>
          <p:nvSpPr>
            <p:cNvPr id="9" name="Freeform 9"/>
            <p:cNvSpPr/>
            <p:nvPr/>
          </p:nvSpPr>
          <p:spPr>
            <a:xfrm rot="-1892542">
              <a:off x="412911" y="2297122"/>
              <a:ext cx="1092144" cy="1887074"/>
            </a:xfrm>
            <a:custGeom>
              <a:avLst/>
              <a:gdLst/>
              <a:ahLst/>
              <a:cxnLst/>
              <a:rect l="l" t="t" r="r" b="b"/>
              <a:pathLst>
                <a:path w="1092144" h="1887074">
                  <a:moveTo>
                    <a:pt x="0" y="0"/>
                  </a:moveTo>
                  <a:lnTo>
                    <a:pt x="1092144" y="0"/>
                  </a:lnTo>
                  <a:lnTo>
                    <a:pt x="1092144" y="1887074"/>
                  </a:lnTo>
                  <a:lnTo>
                    <a:pt x="0" y="188707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0" name="Freeform 10"/>
            <p:cNvSpPr/>
            <p:nvPr/>
          </p:nvSpPr>
          <p:spPr>
            <a:xfrm rot="-389348">
              <a:off x="1763481" y="1501564"/>
              <a:ext cx="882382" cy="1524634"/>
            </a:xfrm>
            <a:custGeom>
              <a:avLst/>
              <a:gdLst/>
              <a:ahLst/>
              <a:cxnLst/>
              <a:rect l="l" t="t" r="r" b="b"/>
              <a:pathLst>
                <a:path w="882382" h="1524634">
                  <a:moveTo>
                    <a:pt x="0" y="0"/>
                  </a:moveTo>
                  <a:lnTo>
                    <a:pt x="882382" y="0"/>
                  </a:lnTo>
                  <a:lnTo>
                    <a:pt x="882382" y="1524634"/>
                  </a:lnTo>
                  <a:lnTo>
                    <a:pt x="0" y="152463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rot="-830447">
              <a:off x="899043" y="83409"/>
              <a:ext cx="882382" cy="1524634"/>
            </a:xfrm>
            <a:custGeom>
              <a:avLst/>
              <a:gdLst/>
              <a:ahLst/>
              <a:cxnLst/>
              <a:rect l="l" t="t" r="r" b="b"/>
              <a:pathLst>
                <a:path w="882382" h="1524634">
                  <a:moveTo>
                    <a:pt x="0" y="0"/>
                  </a:moveTo>
                  <a:lnTo>
                    <a:pt x="882382" y="0"/>
                  </a:lnTo>
                  <a:lnTo>
                    <a:pt x="882382" y="1524635"/>
                  </a:lnTo>
                  <a:lnTo>
                    <a:pt x="0" y="152463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grpSp>
      <p:sp>
        <p:nvSpPr>
          <p:cNvPr id="12" name="Freeform 12"/>
          <p:cNvSpPr/>
          <p:nvPr/>
        </p:nvSpPr>
        <p:spPr>
          <a:xfrm rot="-329920" flipH="1">
            <a:off x="15823994" y="8262077"/>
            <a:ext cx="819108" cy="1415305"/>
          </a:xfrm>
          <a:custGeom>
            <a:avLst/>
            <a:gdLst/>
            <a:ahLst/>
            <a:cxnLst/>
            <a:rect l="l" t="t" r="r" b="b"/>
            <a:pathLst>
              <a:path w="819108" h="1415305">
                <a:moveTo>
                  <a:pt x="819108" y="0"/>
                </a:moveTo>
                <a:lnTo>
                  <a:pt x="0" y="0"/>
                </a:lnTo>
                <a:lnTo>
                  <a:pt x="0" y="1415305"/>
                </a:lnTo>
                <a:lnTo>
                  <a:pt x="819108" y="1415305"/>
                </a:lnTo>
                <a:lnTo>
                  <a:pt x="819108"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3" name="Freeform 13"/>
          <p:cNvSpPr/>
          <p:nvPr/>
        </p:nvSpPr>
        <p:spPr>
          <a:xfrm rot="1173272" flipH="1">
            <a:off x="17063701" y="8149991"/>
            <a:ext cx="661787" cy="1143476"/>
          </a:xfrm>
          <a:custGeom>
            <a:avLst/>
            <a:gdLst/>
            <a:ahLst/>
            <a:cxnLst/>
            <a:rect l="l" t="t" r="r" b="b"/>
            <a:pathLst>
              <a:path w="661787" h="1143476">
                <a:moveTo>
                  <a:pt x="661786" y="0"/>
                </a:moveTo>
                <a:lnTo>
                  <a:pt x="0" y="0"/>
                </a:lnTo>
                <a:lnTo>
                  <a:pt x="0" y="1143475"/>
                </a:lnTo>
                <a:lnTo>
                  <a:pt x="661786" y="1143475"/>
                </a:lnTo>
                <a:lnTo>
                  <a:pt x="661786"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4" name="Freeform 14"/>
          <p:cNvSpPr/>
          <p:nvPr/>
        </p:nvSpPr>
        <p:spPr>
          <a:xfrm rot="732173" flipH="1">
            <a:off x="16378133" y="6500772"/>
            <a:ext cx="661787" cy="1143476"/>
          </a:xfrm>
          <a:custGeom>
            <a:avLst/>
            <a:gdLst/>
            <a:ahLst/>
            <a:cxnLst/>
            <a:rect l="l" t="t" r="r" b="b"/>
            <a:pathLst>
              <a:path w="661787" h="1143476">
                <a:moveTo>
                  <a:pt x="661787" y="0"/>
                </a:moveTo>
                <a:lnTo>
                  <a:pt x="0" y="0"/>
                </a:lnTo>
                <a:lnTo>
                  <a:pt x="0" y="1143476"/>
                </a:lnTo>
                <a:lnTo>
                  <a:pt x="661787" y="1143476"/>
                </a:lnTo>
                <a:lnTo>
                  <a:pt x="661787"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5" name="Rectangle 14"/>
          <p:cNvSpPr/>
          <p:nvPr/>
        </p:nvSpPr>
        <p:spPr>
          <a:xfrm>
            <a:off x="4572000" y="2411721"/>
            <a:ext cx="9144000" cy="5366854"/>
          </a:xfrm>
          <a:prstGeom prst="rect">
            <a:avLst/>
          </a:prstGeom>
        </p:spPr>
        <p:txBody>
          <a:bodyPr>
            <a:spAutoFit/>
          </a:bodyPr>
          <a:lstStyle/>
          <a:p>
            <a:pPr algn="just">
              <a:lnSpc>
                <a:spcPct val="115000"/>
              </a:lnSpc>
              <a:spcAft>
                <a:spcPts val="0"/>
              </a:spcAft>
            </a:pPr>
            <a:r>
              <a:rPr lang="en-US" sz="6000" i="1">
                <a:latin typeface="#9Slide07 SVNDessert Menu Scrip" panose="00000500000000000000" pitchFamily="2" charset="0"/>
                <a:ea typeface="Times New Roman" panose="02020603050405020304" pitchFamily="18" charset="0"/>
                <a:cs typeface="Times New Roman" panose="02020603050405020304" pitchFamily="18" charset="0"/>
              </a:rPr>
              <a:t>Em hãy nêu một vài tình huống cần phải viết văn bản kiến nghị. Vì sao ở tình huống đó cần viết văn bản kiến nghị?</a:t>
            </a:r>
            <a:endParaRPr lang="en-GB" sz="5400">
              <a:effectLst/>
              <a:latin typeface="#9Slide07 SVNDessert Menu Scrip" panose="00000500000000000000" pitchFamily="2"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3DEF6"/>
        </a:solidFill>
        <a:effectLst/>
      </p:bgPr>
    </p:bg>
    <p:spTree>
      <p:nvGrpSpPr>
        <p:cNvPr id="1" name=""/>
        <p:cNvGrpSpPr/>
        <p:nvPr/>
      </p:nvGrpSpPr>
      <p:grpSpPr>
        <a:xfrm>
          <a:off x="0" y="0"/>
          <a:ext cx="0" cy="0"/>
          <a:chOff x="0" y="0"/>
          <a:chExt cx="0" cy="0"/>
        </a:xfrm>
      </p:grpSpPr>
      <p:sp>
        <p:nvSpPr>
          <p:cNvPr id="2" name="Freeform 2"/>
          <p:cNvSpPr/>
          <p:nvPr/>
        </p:nvSpPr>
        <p:spPr>
          <a:xfrm flipH="1">
            <a:off x="12660822" y="7459895"/>
            <a:ext cx="7962233" cy="5493940"/>
          </a:xfrm>
          <a:custGeom>
            <a:avLst/>
            <a:gdLst/>
            <a:ahLst/>
            <a:cxnLst/>
            <a:rect l="l" t="t" r="r" b="b"/>
            <a:pathLst>
              <a:path w="7962233" h="5493940">
                <a:moveTo>
                  <a:pt x="7962233" y="0"/>
                </a:moveTo>
                <a:lnTo>
                  <a:pt x="0" y="0"/>
                </a:lnTo>
                <a:lnTo>
                  <a:pt x="0" y="5493940"/>
                </a:lnTo>
                <a:lnTo>
                  <a:pt x="7962233" y="5493940"/>
                </a:lnTo>
                <a:lnTo>
                  <a:pt x="7962233" y="0"/>
                </a:lnTo>
                <a:close/>
              </a:path>
            </a:pathLst>
          </a:custGeom>
          <a:blipFill>
            <a:blip r:embed="rId2"/>
            <a:stretch>
              <a:fillRect/>
            </a:stretch>
          </a:blipFill>
        </p:spPr>
      </p:sp>
      <p:sp>
        <p:nvSpPr>
          <p:cNvPr id="3" name="Freeform 3"/>
          <p:cNvSpPr/>
          <p:nvPr/>
        </p:nvSpPr>
        <p:spPr>
          <a:xfrm flipH="1">
            <a:off x="11743029" y="2525939"/>
            <a:ext cx="6696530" cy="7429680"/>
          </a:xfrm>
          <a:custGeom>
            <a:avLst/>
            <a:gdLst/>
            <a:ahLst/>
            <a:cxnLst/>
            <a:rect l="l" t="t" r="r" b="b"/>
            <a:pathLst>
              <a:path w="6696530" h="6209510">
                <a:moveTo>
                  <a:pt x="6696531" y="0"/>
                </a:moveTo>
                <a:lnTo>
                  <a:pt x="0" y="0"/>
                </a:lnTo>
                <a:lnTo>
                  <a:pt x="0" y="6209510"/>
                </a:lnTo>
                <a:lnTo>
                  <a:pt x="6696531" y="6209510"/>
                </a:lnTo>
                <a:lnTo>
                  <a:pt x="6696531"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83891" y="2334806"/>
            <a:ext cx="6696530" cy="6638286"/>
          </a:xfrm>
          <a:custGeom>
            <a:avLst/>
            <a:gdLst/>
            <a:ahLst/>
            <a:cxnLst/>
            <a:rect l="l" t="t" r="r" b="b"/>
            <a:pathLst>
              <a:path w="6696530" h="6209510">
                <a:moveTo>
                  <a:pt x="0" y="0"/>
                </a:moveTo>
                <a:lnTo>
                  <a:pt x="6696531" y="0"/>
                </a:lnTo>
                <a:lnTo>
                  <a:pt x="6696531" y="6209510"/>
                </a:lnTo>
                <a:lnTo>
                  <a:pt x="0" y="62095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a:off x="-2796018" y="7970460"/>
            <a:ext cx="7395868" cy="2575679"/>
          </a:xfrm>
          <a:custGeom>
            <a:avLst/>
            <a:gdLst/>
            <a:ahLst/>
            <a:cxnLst/>
            <a:rect l="l" t="t" r="r" b="b"/>
            <a:pathLst>
              <a:path w="7395868" h="2575679">
                <a:moveTo>
                  <a:pt x="7395869" y="0"/>
                </a:moveTo>
                <a:lnTo>
                  <a:pt x="0" y="0"/>
                </a:lnTo>
                <a:lnTo>
                  <a:pt x="0" y="2575680"/>
                </a:lnTo>
                <a:lnTo>
                  <a:pt x="7395869" y="2575680"/>
                </a:lnTo>
                <a:lnTo>
                  <a:pt x="7395869" y="0"/>
                </a:lnTo>
                <a:close/>
              </a:path>
            </a:pathLst>
          </a:custGeom>
          <a:blipFill>
            <a:blip r:embed="rId2"/>
            <a:stretch>
              <a:fillRect b="-98128"/>
            </a:stretch>
          </a:blipFill>
        </p:spPr>
      </p:sp>
      <p:sp>
        <p:nvSpPr>
          <p:cNvPr id="7" name="Freeform 7"/>
          <p:cNvSpPr/>
          <p:nvPr/>
        </p:nvSpPr>
        <p:spPr>
          <a:xfrm>
            <a:off x="5245804" y="342900"/>
            <a:ext cx="7796392" cy="2766530"/>
          </a:xfrm>
          <a:custGeom>
            <a:avLst/>
            <a:gdLst/>
            <a:ahLst/>
            <a:cxnLst/>
            <a:rect l="l" t="t" r="r" b="b"/>
            <a:pathLst>
              <a:path w="7796392" h="2064680">
                <a:moveTo>
                  <a:pt x="0" y="0"/>
                </a:moveTo>
                <a:lnTo>
                  <a:pt x="7796392" y="0"/>
                </a:lnTo>
                <a:lnTo>
                  <a:pt x="7796392" y="2064680"/>
                </a:lnTo>
                <a:lnTo>
                  <a:pt x="0" y="2064680"/>
                </a:lnTo>
                <a:lnTo>
                  <a:pt x="0" y="0"/>
                </a:lnTo>
                <a:close/>
              </a:path>
            </a:pathLst>
          </a:custGeom>
          <a:blipFill>
            <a:blip r:embed="rId5">
              <a:extLst>
                <a:ext uri="{96DAC541-7B7A-43D3-8B79-37D633B846F1}">
                  <asvg:svgBlip xmlns="" xmlns:asvg="http://schemas.microsoft.com/office/drawing/2016/SVG/main" r:embed="rId6"/>
                </a:ext>
              </a:extLst>
            </a:blip>
            <a:stretch>
              <a:fillRect t="-46237"/>
            </a:stretch>
          </a:blipFill>
        </p:spPr>
      </p:sp>
      <p:sp>
        <p:nvSpPr>
          <p:cNvPr id="8" name="Freeform 8"/>
          <p:cNvSpPr/>
          <p:nvPr/>
        </p:nvSpPr>
        <p:spPr>
          <a:xfrm flipH="1">
            <a:off x="-3240788" y="1540007"/>
            <a:ext cx="5235486" cy="1766443"/>
          </a:xfrm>
          <a:custGeom>
            <a:avLst/>
            <a:gdLst/>
            <a:ahLst/>
            <a:cxnLst/>
            <a:rect l="l" t="t" r="r" b="b"/>
            <a:pathLst>
              <a:path w="5235486" h="1766443">
                <a:moveTo>
                  <a:pt x="5235486" y="0"/>
                </a:moveTo>
                <a:lnTo>
                  <a:pt x="0" y="0"/>
                </a:lnTo>
                <a:lnTo>
                  <a:pt x="0" y="1766443"/>
                </a:lnTo>
                <a:lnTo>
                  <a:pt x="5235486" y="1766443"/>
                </a:lnTo>
                <a:lnTo>
                  <a:pt x="5235486" y="0"/>
                </a:lnTo>
                <a:close/>
              </a:path>
            </a:pathLst>
          </a:custGeom>
          <a:blipFill>
            <a:blip r:embed="rId2"/>
            <a:stretch>
              <a:fillRect b="-104506"/>
            </a:stretch>
          </a:blipFill>
        </p:spPr>
      </p:sp>
      <p:sp>
        <p:nvSpPr>
          <p:cNvPr id="9" name="Freeform 9"/>
          <p:cNvSpPr/>
          <p:nvPr/>
        </p:nvSpPr>
        <p:spPr>
          <a:xfrm rot="746577" flipH="1">
            <a:off x="15416256" y="240248"/>
            <a:ext cx="1244530" cy="2716236"/>
          </a:xfrm>
          <a:custGeom>
            <a:avLst/>
            <a:gdLst/>
            <a:ahLst/>
            <a:cxnLst/>
            <a:rect l="l" t="t" r="r" b="b"/>
            <a:pathLst>
              <a:path w="1244530" h="2716236">
                <a:moveTo>
                  <a:pt x="1244530" y="0"/>
                </a:moveTo>
                <a:lnTo>
                  <a:pt x="0" y="0"/>
                </a:lnTo>
                <a:lnTo>
                  <a:pt x="0" y="2716236"/>
                </a:lnTo>
                <a:lnTo>
                  <a:pt x="1244530" y="2716236"/>
                </a:lnTo>
                <a:lnTo>
                  <a:pt x="124453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0" name="Freeform 10"/>
          <p:cNvSpPr/>
          <p:nvPr/>
        </p:nvSpPr>
        <p:spPr>
          <a:xfrm flipH="1">
            <a:off x="10929908" y="-1533504"/>
            <a:ext cx="8421914" cy="2813733"/>
          </a:xfrm>
          <a:custGeom>
            <a:avLst/>
            <a:gdLst/>
            <a:ahLst/>
            <a:cxnLst/>
            <a:rect l="l" t="t" r="r" b="b"/>
            <a:pathLst>
              <a:path w="8421914" h="2813733">
                <a:moveTo>
                  <a:pt x="8421914" y="0"/>
                </a:moveTo>
                <a:lnTo>
                  <a:pt x="0" y="0"/>
                </a:lnTo>
                <a:lnTo>
                  <a:pt x="0" y="2813733"/>
                </a:lnTo>
                <a:lnTo>
                  <a:pt x="8421914" y="2813733"/>
                </a:lnTo>
                <a:lnTo>
                  <a:pt x="8421914" y="0"/>
                </a:lnTo>
                <a:close/>
              </a:path>
            </a:pathLst>
          </a:custGeom>
          <a:blipFill>
            <a:blip r:embed="rId2"/>
            <a:stretch>
              <a:fillRect b="-106527"/>
            </a:stretch>
          </a:blipFill>
        </p:spPr>
      </p:sp>
      <p:sp>
        <p:nvSpPr>
          <p:cNvPr id="11" name="Freeform 11"/>
          <p:cNvSpPr/>
          <p:nvPr/>
        </p:nvSpPr>
        <p:spPr>
          <a:xfrm rot="-3178119" flipH="1">
            <a:off x="1052035" y="-459034"/>
            <a:ext cx="1885327" cy="4114800"/>
          </a:xfrm>
          <a:custGeom>
            <a:avLst/>
            <a:gdLst/>
            <a:ahLst/>
            <a:cxnLst/>
            <a:rect l="l" t="t" r="r" b="b"/>
            <a:pathLst>
              <a:path w="1885327" h="4114800">
                <a:moveTo>
                  <a:pt x="1885326" y="0"/>
                </a:moveTo>
                <a:lnTo>
                  <a:pt x="0" y="0"/>
                </a:lnTo>
                <a:lnTo>
                  <a:pt x="0" y="4114800"/>
                </a:lnTo>
                <a:lnTo>
                  <a:pt x="1885326" y="4114800"/>
                </a:lnTo>
                <a:lnTo>
                  <a:pt x="1885326"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5" name="TextBox 15"/>
          <p:cNvSpPr txBox="1"/>
          <p:nvPr/>
        </p:nvSpPr>
        <p:spPr>
          <a:xfrm>
            <a:off x="5391737" y="147213"/>
            <a:ext cx="7784355" cy="2610330"/>
          </a:xfrm>
          <a:prstGeom prst="rect">
            <a:avLst/>
          </a:prstGeom>
        </p:spPr>
        <p:txBody>
          <a:bodyPr wrap="square" lIns="0" tIns="0" rIns="0" bIns="0" rtlCol="0" anchor="t">
            <a:spAutoFit/>
          </a:bodyPr>
          <a:lstStyle/>
          <a:p>
            <a:pPr algn="ctr">
              <a:lnSpc>
                <a:spcPts val="10500"/>
              </a:lnSpc>
            </a:pPr>
            <a:r>
              <a:rPr lang="en-US" sz="6600" b="1">
                <a:latin typeface="#9Slide07 SVNDessert Menu Scrip" panose="00000500000000000000" pitchFamily="2" charset="0"/>
              </a:rPr>
              <a:t>Tình huống viết </a:t>
            </a:r>
            <a:r>
              <a:rPr lang="en-US" sz="6600">
                <a:latin typeface="#9Slide07 SVNDessert Menu Scrip" panose="00000500000000000000" pitchFamily="2" charset="0"/>
              </a:rPr>
              <a:t>văn bản kiến nghị</a:t>
            </a:r>
            <a:endParaRPr lang="en-US" sz="6600">
              <a:solidFill>
                <a:srgbClr val="698CAA"/>
              </a:solidFill>
              <a:latin typeface="#9Slide07 SVNDessert Menu Scrip" panose="00000500000000000000" pitchFamily="2" charset="0"/>
            </a:endParaRPr>
          </a:p>
        </p:txBody>
      </p:sp>
      <p:sp>
        <p:nvSpPr>
          <p:cNvPr id="16" name="Rectangle 15"/>
          <p:cNvSpPr/>
          <p:nvPr/>
        </p:nvSpPr>
        <p:spPr>
          <a:xfrm>
            <a:off x="965427" y="3091537"/>
            <a:ext cx="4926351" cy="5078313"/>
          </a:xfrm>
          <a:prstGeom prst="rect">
            <a:avLst/>
          </a:prstGeom>
        </p:spPr>
        <p:txBody>
          <a:bodyPr wrap="square">
            <a:spAutoFit/>
          </a:bodyPr>
          <a:lstStyle/>
          <a:p>
            <a:pPr algn="just"/>
            <a:r>
              <a:rPr lang="en-US" sz="3600">
                <a:latin typeface="Times New Roman" panose="02020603050405020304" pitchFamily="18" charset="0"/>
                <a:ea typeface="Times New Roman" panose="02020603050405020304" pitchFamily="18" charset="0"/>
              </a:rPr>
              <a:t>Có một bộ phim rất hay, liên quan tới tác phẩm đang học, cả lớp cần đi xem tập thể. Em thay mặt tập thể lớp viết một văn bản đề nghị cô giáo (thầy giáo) chủ nhiệm và nhà trường tổ chức cho các bạn xem phim.</a:t>
            </a:r>
            <a:endParaRPr lang="en-GB" sz="3600"/>
          </a:p>
        </p:txBody>
      </p:sp>
      <p:sp>
        <p:nvSpPr>
          <p:cNvPr id="17" name="Rectangle 16"/>
          <p:cNvSpPr/>
          <p:nvPr/>
        </p:nvSpPr>
        <p:spPr>
          <a:xfrm>
            <a:off x="12838935" y="3326792"/>
            <a:ext cx="4795080" cy="5632311"/>
          </a:xfrm>
          <a:prstGeom prst="rect">
            <a:avLst/>
          </a:prstGeom>
        </p:spPr>
        <p:txBody>
          <a:bodyPr wrap="square">
            <a:spAutoFit/>
          </a:bodyPr>
          <a:lstStyle/>
          <a:p>
            <a:pPr algn="just"/>
            <a:r>
              <a:rPr lang="en-US" sz="3600">
                <a:latin typeface="Times New Roman" panose="02020603050405020304" pitchFamily="18" charset="0"/>
                <a:ea typeface="Times New Roman" panose="02020603050405020304" pitchFamily="18" charset="0"/>
              </a:rPr>
              <a:t>Em thay mặt một số hộ gia đình trong khu tập thể (hoặc khu phố, xóm, thôn, …) đề nghị với Ủy ban nhân dân giả quyết việc một số dân vứt rác không đúng nơi quy định gây mất vệ sinh môi trường, ảnh hưởng đến đời sống của khu dân cư</a:t>
            </a:r>
            <a:endParaRPr lang="en-GB" sz="3600"/>
          </a:p>
        </p:txBody>
      </p:sp>
      <p:sp>
        <p:nvSpPr>
          <p:cNvPr id="18" name="Freeform 5"/>
          <p:cNvSpPr/>
          <p:nvPr/>
        </p:nvSpPr>
        <p:spPr>
          <a:xfrm>
            <a:off x="5928035" y="4832164"/>
            <a:ext cx="6696530" cy="6209510"/>
          </a:xfrm>
          <a:custGeom>
            <a:avLst/>
            <a:gdLst/>
            <a:ahLst/>
            <a:cxnLst/>
            <a:rect l="l" t="t" r="r" b="b"/>
            <a:pathLst>
              <a:path w="6696530" h="6209510">
                <a:moveTo>
                  <a:pt x="0" y="0"/>
                </a:moveTo>
                <a:lnTo>
                  <a:pt x="6696531" y="0"/>
                </a:lnTo>
                <a:lnTo>
                  <a:pt x="6696531" y="6209510"/>
                </a:lnTo>
                <a:lnTo>
                  <a:pt x="0" y="62095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9" name="Rectangle 18"/>
          <p:cNvSpPr/>
          <p:nvPr/>
        </p:nvSpPr>
        <p:spPr>
          <a:xfrm>
            <a:off x="6959814" y="5985301"/>
            <a:ext cx="4648200" cy="3970318"/>
          </a:xfrm>
          <a:prstGeom prst="rect">
            <a:avLst/>
          </a:prstGeom>
        </p:spPr>
        <p:txBody>
          <a:bodyPr wrap="square">
            <a:spAutoFit/>
          </a:bodyPr>
          <a:lstStyle/>
          <a:p>
            <a:pPr algn="just"/>
            <a:r>
              <a:rPr lang="en-US" sz="3600" b="1">
                <a:latin typeface="#9Slide07 SVNDessert Menu Scrip" panose="00000500000000000000" pitchFamily="2" charset="0"/>
                <a:ea typeface="Times New Roman" panose="02020603050405020304" pitchFamily="18" charset="0"/>
              </a:rPr>
              <a:t>Mục đích</a:t>
            </a:r>
            <a:r>
              <a:rPr lang="en-US" sz="3600" b="1">
                <a:latin typeface="Times New Roman" panose="02020603050405020304" pitchFamily="18" charset="0"/>
                <a:ea typeface="Times New Roman" panose="02020603050405020304" pitchFamily="18" charset="0"/>
              </a:rPr>
              <a:t>: </a:t>
            </a:r>
            <a:r>
              <a:rPr lang="en-US" sz="3600">
                <a:latin typeface="Times New Roman" panose="02020603050405020304" pitchFamily="18" charset="0"/>
                <a:ea typeface="Times New Roman" panose="02020603050405020304" pitchFamily="18" charset="0"/>
              </a:rPr>
              <a:t>Cần nêu lên ý kiến hoặc đề xuất của mình hoặc của nhiều người gửi tới cá nhân hoặc tổ chức có thẩm quyền để được tôn trọng, đáp ứng.</a:t>
            </a:r>
            <a:endParaRPr lang="en-GB" sz="3600"/>
          </a:p>
        </p:txBody>
      </p:sp>
    </p:spTree>
    <p:extLst>
      <p:ext uri="{BB962C8B-B14F-4D97-AF65-F5344CB8AC3E}">
        <p14:creationId xmlns:p14="http://schemas.microsoft.com/office/powerpoint/2010/main" val="4653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3DEF6"/>
        </a:solidFill>
        <a:effectLst/>
      </p:bgPr>
    </p:bg>
    <p:spTree>
      <p:nvGrpSpPr>
        <p:cNvPr id="1" name=""/>
        <p:cNvGrpSpPr/>
        <p:nvPr/>
      </p:nvGrpSpPr>
      <p:grpSpPr>
        <a:xfrm>
          <a:off x="0" y="0"/>
          <a:ext cx="0" cy="0"/>
          <a:chOff x="0" y="0"/>
          <a:chExt cx="0" cy="0"/>
        </a:xfrm>
      </p:grpSpPr>
      <p:sp>
        <p:nvSpPr>
          <p:cNvPr id="2" name="Freeform 2"/>
          <p:cNvSpPr/>
          <p:nvPr/>
        </p:nvSpPr>
        <p:spPr>
          <a:xfrm flipH="1">
            <a:off x="1638053" y="465678"/>
            <a:ext cx="15011891" cy="9402222"/>
          </a:xfrm>
          <a:custGeom>
            <a:avLst/>
            <a:gdLst/>
            <a:ahLst/>
            <a:cxnLst/>
            <a:rect l="l" t="t" r="r" b="b"/>
            <a:pathLst>
              <a:path w="15011891" h="8706897">
                <a:moveTo>
                  <a:pt x="15011892" y="0"/>
                </a:moveTo>
                <a:lnTo>
                  <a:pt x="0" y="0"/>
                </a:lnTo>
                <a:lnTo>
                  <a:pt x="0" y="8706897"/>
                </a:lnTo>
                <a:lnTo>
                  <a:pt x="15011892" y="8706897"/>
                </a:lnTo>
                <a:lnTo>
                  <a:pt x="15011892"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flipH="1">
            <a:off x="12172268" y="8392036"/>
            <a:ext cx="7729958" cy="5333671"/>
          </a:xfrm>
          <a:custGeom>
            <a:avLst/>
            <a:gdLst/>
            <a:ahLst/>
            <a:cxnLst/>
            <a:rect l="l" t="t" r="r" b="b"/>
            <a:pathLst>
              <a:path w="7729958" h="5333671">
                <a:moveTo>
                  <a:pt x="7729958" y="0"/>
                </a:moveTo>
                <a:lnTo>
                  <a:pt x="0" y="0"/>
                </a:lnTo>
                <a:lnTo>
                  <a:pt x="0" y="5333670"/>
                </a:lnTo>
                <a:lnTo>
                  <a:pt x="7729958" y="5333670"/>
                </a:lnTo>
                <a:lnTo>
                  <a:pt x="7729958" y="0"/>
                </a:lnTo>
                <a:close/>
              </a:path>
            </a:pathLst>
          </a:custGeom>
          <a:blipFill>
            <a:blip r:embed="rId4"/>
            <a:stretch>
              <a:fillRect/>
            </a:stretch>
          </a:blipFill>
        </p:spPr>
      </p:sp>
      <p:sp>
        <p:nvSpPr>
          <p:cNvPr id="4" name="Freeform 4"/>
          <p:cNvSpPr/>
          <p:nvPr/>
        </p:nvSpPr>
        <p:spPr>
          <a:xfrm flipH="1" flipV="1">
            <a:off x="-3000380" y="-3502922"/>
            <a:ext cx="8446074" cy="5827791"/>
          </a:xfrm>
          <a:custGeom>
            <a:avLst/>
            <a:gdLst/>
            <a:ahLst/>
            <a:cxnLst/>
            <a:rect l="l" t="t" r="r" b="b"/>
            <a:pathLst>
              <a:path w="8446074" h="5827791">
                <a:moveTo>
                  <a:pt x="8446074" y="5827791"/>
                </a:moveTo>
                <a:lnTo>
                  <a:pt x="0" y="5827791"/>
                </a:lnTo>
                <a:lnTo>
                  <a:pt x="0" y="0"/>
                </a:lnTo>
                <a:lnTo>
                  <a:pt x="8446074" y="0"/>
                </a:lnTo>
                <a:lnTo>
                  <a:pt x="8446074" y="5827791"/>
                </a:lnTo>
                <a:close/>
              </a:path>
            </a:pathLst>
          </a:custGeom>
          <a:blipFill>
            <a:blip r:embed="rId4"/>
            <a:stretch>
              <a:fillRect/>
            </a:stretch>
          </a:blipFill>
        </p:spPr>
      </p:sp>
      <p:grpSp>
        <p:nvGrpSpPr>
          <p:cNvPr id="39" name="Group 39"/>
          <p:cNvGrpSpPr/>
          <p:nvPr/>
        </p:nvGrpSpPr>
        <p:grpSpPr>
          <a:xfrm>
            <a:off x="-408838" y="7097807"/>
            <a:ext cx="2046892" cy="3247844"/>
            <a:chOff x="0" y="0"/>
            <a:chExt cx="2729190" cy="4330458"/>
          </a:xfrm>
        </p:grpSpPr>
        <p:sp>
          <p:nvSpPr>
            <p:cNvPr id="40" name="Freeform 40"/>
            <p:cNvSpPr/>
            <p:nvPr/>
          </p:nvSpPr>
          <p:spPr>
            <a:xfrm rot="-1892542">
              <a:off x="412911" y="2297122"/>
              <a:ext cx="1092144" cy="1887074"/>
            </a:xfrm>
            <a:custGeom>
              <a:avLst/>
              <a:gdLst/>
              <a:ahLst/>
              <a:cxnLst/>
              <a:rect l="l" t="t" r="r" b="b"/>
              <a:pathLst>
                <a:path w="1092144" h="1887074">
                  <a:moveTo>
                    <a:pt x="0" y="0"/>
                  </a:moveTo>
                  <a:lnTo>
                    <a:pt x="1092144" y="0"/>
                  </a:lnTo>
                  <a:lnTo>
                    <a:pt x="1092144" y="1887074"/>
                  </a:lnTo>
                  <a:lnTo>
                    <a:pt x="0" y="188707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1" name="Freeform 41"/>
            <p:cNvSpPr/>
            <p:nvPr/>
          </p:nvSpPr>
          <p:spPr>
            <a:xfrm rot="-389348">
              <a:off x="1763481" y="1501564"/>
              <a:ext cx="882382" cy="1524634"/>
            </a:xfrm>
            <a:custGeom>
              <a:avLst/>
              <a:gdLst/>
              <a:ahLst/>
              <a:cxnLst/>
              <a:rect l="l" t="t" r="r" b="b"/>
              <a:pathLst>
                <a:path w="882382" h="1524634">
                  <a:moveTo>
                    <a:pt x="0" y="0"/>
                  </a:moveTo>
                  <a:lnTo>
                    <a:pt x="882382" y="0"/>
                  </a:lnTo>
                  <a:lnTo>
                    <a:pt x="882382" y="1524634"/>
                  </a:lnTo>
                  <a:lnTo>
                    <a:pt x="0" y="152463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2" name="Freeform 42"/>
            <p:cNvSpPr/>
            <p:nvPr/>
          </p:nvSpPr>
          <p:spPr>
            <a:xfrm rot="-830447">
              <a:off x="899043" y="83409"/>
              <a:ext cx="882382" cy="1524634"/>
            </a:xfrm>
            <a:custGeom>
              <a:avLst/>
              <a:gdLst/>
              <a:ahLst/>
              <a:cxnLst/>
              <a:rect l="l" t="t" r="r" b="b"/>
              <a:pathLst>
                <a:path w="882382" h="1524634">
                  <a:moveTo>
                    <a:pt x="0" y="0"/>
                  </a:moveTo>
                  <a:lnTo>
                    <a:pt x="882382" y="0"/>
                  </a:lnTo>
                  <a:lnTo>
                    <a:pt x="882382" y="1524635"/>
                  </a:lnTo>
                  <a:lnTo>
                    <a:pt x="0" y="1524635"/>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grpSp>
      <p:sp>
        <p:nvSpPr>
          <p:cNvPr id="43" name="Freeform 43"/>
          <p:cNvSpPr/>
          <p:nvPr/>
        </p:nvSpPr>
        <p:spPr>
          <a:xfrm rot="205096" flipH="1">
            <a:off x="16434719" y="1818329"/>
            <a:ext cx="819108" cy="1415305"/>
          </a:xfrm>
          <a:custGeom>
            <a:avLst/>
            <a:gdLst/>
            <a:ahLst/>
            <a:cxnLst/>
            <a:rect l="l" t="t" r="r" b="b"/>
            <a:pathLst>
              <a:path w="819108" h="1415305">
                <a:moveTo>
                  <a:pt x="819108" y="0"/>
                </a:moveTo>
                <a:lnTo>
                  <a:pt x="0" y="0"/>
                </a:lnTo>
                <a:lnTo>
                  <a:pt x="0" y="1415305"/>
                </a:lnTo>
                <a:lnTo>
                  <a:pt x="819108" y="1415305"/>
                </a:lnTo>
                <a:lnTo>
                  <a:pt x="819108"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4" name="Freeform 44"/>
          <p:cNvSpPr/>
          <p:nvPr/>
        </p:nvSpPr>
        <p:spPr>
          <a:xfrm rot="1173272" flipH="1">
            <a:off x="17453935" y="1506973"/>
            <a:ext cx="661787" cy="1143476"/>
          </a:xfrm>
          <a:custGeom>
            <a:avLst/>
            <a:gdLst/>
            <a:ahLst/>
            <a:cxnLst/>
            <a:rect l="l" t="t" r="r" b="b"/>
            <a:pathLst>
              <a:path w="661787" h="1143476">
                <a:moveTo>
                  <a:pt x="661787" y="0"/>
                </a:moveTo>
                <a:lnTo>
                  <a:pt x="0" y="0"/>
                </a:lnTo>
                <a:lnTo>
                  <a:pt x="0" y="1143475"/>
                </a:lnTo>
                <a:lnTo>
                  <a:pt x="661787" y="1143475"/>
                </a:lnTo>
                <a:lnTo>
                  <a:pt x="661787"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5" name="Freeform 45"/>
          <p:cNvSpPr/>
          <p:nvPr/>
        </p:nvSpPr>
        <p:spPr>
          <a:xfrm rot="732173" flipH="1">
            <a:off x="16763320" y="228697"/>
            <a:ext cx="661787" cy="1143476"/>
          </a:xfrm>
          <a:custGeom>
            <a:avLst/>
            <a:gdLst/>
            <a:ahLst/>
            <a:cxnLst/>
            <a:rect l="l" t="t" r="r" b="b"/>
            <a:pathLst>
              <a:path w="661787" h="1143476">
                <a:moveTo>
                  <a:pt x="661786" y="0"/>
                </a:moveTo>
                <a:lnTo>
                  <a:pt x="0" y="0"/>
                </a:lnTo>
                <a:lnTo>
                  <a:pt x="0" y="1143476"/>
                </a:lnTo>
                <a:lnTo>
                  <a:pt x="661786" y="1143476"/>
                </a:lnTo>
                <a:lnTo>
                  <a:pt x="661786"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6" name="Rectangle 45"/>
          <p:cNvSpPr/>
          <p:nvPr/>
        </p:nvSpPr>
        <p:spPr>
          <a:xfrm>
            <a:off x="6400800" y="465678"/>
            <a:ext cx="4285147" cy="914096"/>
          </a:xfrm>
          <a:prstGeom prst="rect">
            <a:avLst/>
          </a:prstGeom>
        </p:spPr>
        <p:txBody>
          <a:bodyPr wrap="none">
            <a:spAutoFit/>
          </a:bodyPr>
          <a:lstStyle/>
          <a:p>
            <a:pPr>
              <a:lnSpc>
                <a:spcPct val="115000"/>
              </a:lnSpc>
              <a:spcBef>
                <a:spcPts val="600"/>
              </a:spcBef>
              <a:spcAft>
                <a:spcPts val="600"/>
              </a:spcAft>
              <a:tabLst>
                <a:tab pos="1386840" algn="l"/>
              </a:tabLst>
            </a:pPr>
            <a:r>
              <a:rPr lang="en-US" sz="4800" b="1">
                <a:solidFill>
                  <a:srgbClr val="0070C0"/>
                </a:solidFill>
                <a:latin typeface="#9Slide07 SVNDessert Menu Scrip" panose="00000500000000000000" pitchFamily="2" charset="0"/>
                <a:ea typeface="Times New Roman" panose="02020603050405020304" pitchFamily="18" charset="0"/>
                <a:cs typeface="Times New Roman" panose="02020603050405020304" pitchFamily="18" charset="0"/>
              </a:rPr>
              <a:t>1. Định hướng</a:t>
            </a:r>
            <a:endParaRPr lang="en-GB" sz="4400">
              <a:effectLst/>
              <a:latin typeface="#9Slide07 SVNDessert Menu Scrip" panose="00000500000000000000" pitchFamily="2" charset="0"/>
              <a:ea typeface="Times New Roman" panose="02020603050405020304" pitchFamily="18" charset="0"/>
            </a:endParaRPr>
          </a:p>
        </p:txBody>
      </p:sp>
      <p:graphicFrame>
        <p:nvGraphicFramePr>
          <p:cNvPr id="47" name="Table 46"/>
          <p:cNvGraphicFramePr>
            <a:graphicFrameLocks noGrp="1"/>
          </p:cNvGraphicFramePr>
          <p:nvPr>
            <p:extLst>
              <p:ext uri="{D42A27DB-BD31-4B8C-83A1-F6EECF244321}">
                <p14:modId xmlns:p14="http://schemas.microsoft.com/office/powerpoint/2010/main" val="4159792699"/>
              </p:ext>
            </p:extLst>
          </p:nvPr>
        </p:nvGraphicFramePr>
        <p:xfrm>
          <a:off x="2707045" y="2584524"/>
          <a:ext cx="13649922" cy="6171241"/>
        </p:xfrm>
        <a:graphic>
          <a:graphicData uri="http://schemas.openxmlformats.org/drawingml/2006/table">
            <a:tbl>
              <a:tblPr firstRow="1" firstCol="1" bandRow="1"/>
              <a:tblGrid>
                <a:gridCol w="10830522"/>
                <a:gridCol w="2819400"/>
              </a:tblGrid>
              <a:tr h="3003160">
                <a:tc>
                  <a:txBody>
                    <a:bodyPr/>
                    <a:lstStyle/>
                    <a:p>
                      <a:pPr algn="ctr">
                        <a:lnSpc>
                          <a:spcPct val="115000"/>
                        </a:lnSpc>
                        <a:spcAft>
                          <a:spcPts val="0"/>
                        </a:spcAft>
                      </a:pPr>
                      <a:r>
                        <a:rPr lang="vi-VN" sz="2800" b="1" smtClean="0">
                          <a:solidFill>
                            <a:srgbClr val="FF0000"/>
                          </a:solidFill>
                          <a:effectLst/>
                          <a:latin typeface="iCiel Baliho Script" pitchFamily="50" charset="-93"/>
                          <a:ea typeface="Calibri" panose="020F0502020204030204" pitchFamily="34" charset="0"/>
                          <a:cs typeface="Times New Roman" panose="02020603050405020304" pitchFamily="18" charset="0"/>
                        </a:rPr>
                        <a:t>Phiếu học tập</a:t>
                      </a:r>
                      <a:r>
                        <a:rPr lang="fr-FR" sz="2800" b="1" spc="-75" smtClean="0">
                          <a:solidFill>
                            <a:srgbClr val="FF0000"/>
                          </a:solidFill>
                          <a:effectLst/>
                          <a:latin typeface="iCiel Baliho Script" pitchFamily="50" charset="-93"/>
                          <a:ea typeface="Calibri" panose="020F0502020204030204" pitchFamily="34" charset="0"/>
                          <a:cs typeface="Times New Roman" panose="02020603050405020304" pitchFamily="18" charset="0"/>
                        </a:rPr>
                        <a:t> </a:t>
                      </a:r>
                      <a:r>
                        <a:rPr lang="vi-VN" sz="2800" b="1" spc="-75" smtClean="0">
                          <a:solidFill>
                            <a:srgbClr val="FF0000"/>
                          </a:solidFill>
                          <a:effectLst/>
                          <a:latin typeface="iCiel Baliho Script" pitchFamily="50" charset="-93"/>
                          <a:ea typeface="Calibri" panose="020F0502020204030204" pitchFamily="34" charset="0"/>
                          <a:cs typeface="Times New Roman" panose="02020603050405020304" pitchFamily="18" charset="0"/>
                        </a:rPr>
                        <a:t>số</a:t>
                      </a:r>
                      <a:r>
                        <a:rPr lang="fr-FR" sz="2800" b="1" spc="-50" smtClean="0">
                          <a:solidFill>
                            <a:srgbClr val="FF0000"/>
                          </a:solidFill>
                          <a:effectLst/>
                          <a:latin typeface="iCiel Baliho Script" pitchFamily="50" charset="-93"/>
                          <a:ea typeface="Calibri" panose="020F0502020204030204" pitchFamily="34" charset="0"/>
                          <a:cs typeface="Times New Roman" panose="02020603050405020304" pitchFamily="18" charset="0"/>
                        </a:rPr>
                        <a:t> 1</a:t>
                      </a:r>
                      <a:endParaRPr lang="en-GB" sz="2400" smtClean="0">
                        <a:effectLst/>
                        <a:latin typeface="iCiel Baliho Script" pitchFamily="50" charset="-93"/>
                        <a:ea typeface="Times New Roman" panose="02020603050405020304" pitchFamily="18" charset="0"/>
                        <a:cs typeface="Times New Roman" panose="02020603050405020304" pitchFamily="18" charset="0"/>
                      </a:endParaRPr>
                    </a:p>
                    <a:p>
                      <a:pPr algn="ctr">
                        <a:lnSpc>
                          <a:spcPct val="115000"/>
                        </a:lnSpc>
                        <a:spcAft>
                          <a:spcPts val="0"/>
                        </a:spcAft>
                      </a:pPr>
                      <a:r>
                        <a:rPr lang="fr-FR" sz="2800" b="1" smtClean="0">
                          <a:solidFill>
                            <a:srgbClr val="0070C0"/>
                          </a:solidFill>
                          <a:effectLst/>
                          <a:latin typeface="#9Slide07 SVNDessert Menu Scrip" panose="00000500000000000000" pitchFamily="2" charset="0"/>
                          <a:ea typeface="Calibri" panose="020F0502020204030204" pitchFamily="34" charset="0"/>
                          <a:cs typeface="Times New Roman" panose="02020603050405020304" pitchFamily="18" charset="0"/>
                        </a:rPr>
                        <a:t>ĐẶC</a:t>
                      </a:r>
                      <a:r>
                        <a:rPr lang="fr-FR" sz="2800" b="1" spc="-85" smtClean="0">
                          <a:solidFill>
                            <a:srgbClr val="0070C0"/>
                          </a:solidFill>
                          <a:effectLst/>
                          <a:latin typeface="#9Slide07 SVNDessert Menu Scrip" panose="00000500000000000000" pitchFamily="2" charset="0"/>
                          <a:ea typeface="Calibri" panose="020F0502020204030204" pitchFamily="34" charset="0"/>
                          <a:cs typeface="Times New Roman" panose="02020603050405020304" pitchFamily="18" charset="0"/>
                        </a:rPr>
                        <a:t> </a:t>
                      </a:r>
                      <a:r>
                        <a:rPr lang="fr-FR" sz="2800" b="1" smtClean="0">
                          <a:solidFill>
                            <a:srgbClr val="0070C0"/>
                          </a:solidFill>
                          <a:effectLst/>
                          <a:latin typeface="#9Slide07 SVNDessert Menu Scrip" panose="00000500000000000000" pitchFamily="2" charset="0"/>
                          <a:ea typeface="Calibri" panose="020F0502020204030204" pitchFamily="34" charset="0"/>
                          <a:cs typeface="Times New Roman" panose="02020603050405020304" pitchFamily="18" charset="0"/>
                        </a:rPr>
                        <a:t>ĐIỂM</a:t>
                      </a:r>
                      <a:r>
                        <a:rPr lang="fr-FR" sz="2800" b="1" spc="-80" smtClean="0">
                          <a:solidFill>
                            <a:srgbClr val="0070C0"/>
                          </a:solidFill>
                          <a:effectLst/>
                          <a:latin typeface="#9Slide07 SVNDessert Menu Scrip" panose="00000500000000000000" pitchFamily="2" charset="0"/>
                          <a:ea typeface="Calibri" panose="020F0502020204030204" pitchFamily="34" charset="0"/>
                          <a:cs typeface="Times New Roman" panose="02020603050405020304" pitchFamily="18" charset="0"/>
                        </a:rPr>
                        <a:t> </a:t>
                      </a:r>
                      <a:r>
                        <a:rPr lang="fr-FR" sz="2800" b="1" smtClean="0">
                          <a:solidFill>
                            <a:srgbClr val="0070C0"/>
                          </a:solidFill>
                          <a:effectLst/>
                          <a:latin typeface="#9Slide07 SVNDessert Menu Scrip" panose="00000500000000000000" pitchFamily="2" charset="0"/>
                          <a:ea typeface="Calibri" panose="020F0502020204030204" pitchFamily="34" charset="0"/>
                          <a:cs typeface="Times New Roman" panose="02020603050405020304" pitchFamily="18" charset="0"/>
                        </a:rPr>
                        <a:t>KIỂU VĂN BẢN KIẾN NGHỊ VỀ MỘT VẤN ĐỀ ĐỜI SỐNG</a:t>
                      </a:r>
                      <a:endParaRPr lang="en-GB" sz="2400" smtClean="0">
                        <a:effectLst/>
                        <a:latin typeface="#9Slide07 SVNDessert Menu Scrip" panose="00000500000000000000" pitchFamily="2"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mj-lt"/>
                        <a:buAutoNum type="arabicPeriod"/>
                        <a:tabLst>
                          <a:tab pos="348615" algn="l"/>
                        </a:tabLst>
                      </a:pPr>
                      <a:r>
                        <a:rPr lang="vi-VN" sz="2800" spc="-20" smtClean="0">
                          <a:effectLst/>
                          <a:latin typeface="Times New Roman" panose="02020603050405020304" pitchFamily="18" charset="0"/>
                          <a:ea typeface="Times New Roman" panose="02020603050405020304" pitchFamily="18" charset="0"/>
                          <a:cs typeface="Times New Roman" panose="02020603050405020304" pitchFamily="18" charset="0"/>
                        </a:rPr>
                        <a:t>Yê</a:t>
                      </a:r>
                      <a:r>
                        <a:rPr lang="en-US" sz="2800" spc="-20" smtClean="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2800" spc="-65"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spc="-6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về nội dung của văn bản kiến nghị về một vấn đề đời sống:</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348615" algn="l"/>
                        </a:tabLst>
                      </a:pPr>
                      <a:r>
                        <a:rPr lang="en-US" sz="2800" spc="-1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374650" algn="l"/>
                        </a:tabLs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2. </a:t>
                      </a:r>
                      <a:r>
                        <a:rPr lang="vi-VN" sz="2800" smtClean="0">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spc="14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spc="14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về hình thức của văn bản kiến nghị về một vấn đề đời sống</a:t>
                      </a:r>
                      <a:r>
                        <a:rPr lang="en-US" sz="2800" spc="-2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tabLst>
                          <a:tab pos="374650" algn="l"/>
                        </a:tabLst>
                      </a:pPr>
                      <a:r>
                        <a:rPr lang="vi-VN" sz="2400" spc="-30" smtClean="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spc="-30" smtClean="0">
                          <a:effectLst/>
                          <a:latin typeface="Times New Roman" panose="02020603050405020304" pitchFamily="18" charset="0"/>
                          <a:ea typeface="Times New Roman" panose="02020603050405020304" pitchFamily="18" charset="0"/>
                          <a:cs typeface="Times New Roman" panose="02020603050405020304" pitchFamily="18" charset="0"/>
                        </a:rPr>
                        <a:t>Điền </a:t>
                      </a:r>
                      <a:r>
                        <a:rPr lang="en-US" sz="2800" spc="-30">
                          <a:effectLst/>
                          <a:latin typeface="Times New Roman" panose="02020603050405020304" pitchFamily="18" charset="0"/>
                          <a:ea typeface="Times New Roman" panose="02020603050405020304" pitchFamily="18" charset="0"/>
                          <a:cs typeface="Times New Roman" panose="02020603050405020304" pitchFamily="18" charset="0"/>
                        </a:rPr>
                        <a:t>vào </a:t>
                      </a:r>
                      <a:r>
                        <a:rPr lang="vi-VN" sz="2800" spc="-30" smtClean="0">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800" spc="-3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30">
                          <a:effectLst/>
                          <a:latin typeface="Times New Roman" panose="02020603050405020304" pitchFamily="18" charset="0"/>
                          <a:ea typeface="Times New Roman" panose="02020603050405020304" pitchFamily="18" charset="0"/>
                          <a:cs typeface="Times New Roman" panose="02020603050405020304" pitchFamily="18" charset="0"/>
                        </a:rPr>
                        <a:t>đồ sau bố cục chung của kiểu văn bản kiến nghị về một vấn đề đời sống:</a:t>
                      </a:r>
                      <a:endParaRPr lang="en-GB" sz="2400" spc="-3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57" marR="50857" marT="0" marB="0">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3600">
                        <a:latin typeface="Times New Roman" panose="02020603050405020304" pitchFamily="18" charset="0"/>
                        <a:cs typeface="Times New Roman" panose="02020603050405020304" pitchFamily="18" charset="0"/>
                      </a:endParaRPr>
                    </a:p>
                  </a:txBody>
                  <a:tcPr marL="67810" marR="67810" marT="33905" marB="33905">
                    <a:lnL w="28575" cap="flat" cmpd="sng" algn="ctr">
                      <a:solidFill>
                        <a:srgbClr val="C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r>
              <a:tr h="595029">
                <a:tc>
                  <a:txBody>
                    <a:bodyPr/>
                    <a:lstStyle/>
                    <a:p>
                      <a:pPr>
                        <a:lnSpc>
                          <a:spcPct val="115000"/>
                        </a:lnSpc>
                        <a:spcAft>
                          <a:spcPts val="0"/>
                        </a:spcAft>
                        <a:tabLst>
                          <a:tab pos="371475" algn="l"/>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Phần mở đầu</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57" marR="50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71475" algn="l"/>
                        </a:tabLst>
                      </a:pPr>
                      <a:r>
                        <a:rPr lang="en-US" sz="24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57" marR="50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a:lnSpc>
                          <a:spcPct val="115000"/>
                        </a:lnSpc>
                        <a:spcAft>
                          <a:spcPts val="0"/>
                        </a:spcAft>
                        <a:tabLst>
                          <a:tab pos="371475" algn="l"/>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Phần nội dung chính</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57" marR="50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71475" algn="l"/>
                        </a:tabLst>
                      </a:pPr>
                      <a:r>
                        <a:rPr lang="en-US" sz="24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57" marR="50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6260">
                <a:tc>
                  <a:txBody>
                    <a:bodyPr/>
                    <a:lstStyle/>
                    <a:p>
                      <a:pPr>
                        <a:lnSpc>
                          <a:spcPct val="115000"/>
                        </a:lnSpc>
                        <a:spcAft>
                          <a:spcPts val="0"/>
                        </a:spcAft>
                        <a:tabLst>
                          <a:tab pos="371475" algn="l"/>
                        </a:tabLst>
                      </a:pPr>
                      <a:r>
                        <a:rPr lang="en-US" sz="2800" b="1">
                          <a:effectLst/>
                          <a:latin typeface="Times New Roman" panose="02020603050405020304" pitchFamily="18" charset="0"/>
                          <a:ea typeface="Times New Roman" panose="02020603050405020304" pitchFamily="18" charset="0"/>
                          <a:cs typeface="Times New Roman" panose="02020603050405020304" pitchFamily="18" charset="0"/>
                        </a:rPr>
                        <a:t>Phần kết thúc</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857" marR="50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71475" algn="l"/>
                        </a:tabLst>
                      </a:pPr>
                      <a:r>
                        <a:rPr lang="en-US" sz="240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800">
                        <a:effectLst/>
                        <a:latin typeface="Times New Roman" panose="02020603050405020304" pitchFamily="18" charset="0"/>
                        <a:cs typeface="Times New Roman" panose="02020603050405020304" pitchFamily="18" charset="0"/>
                      </a:endParaRPr>
                    </a:p>
                  </a:txBody>
                  <a:tcPr marL="50857" marR="50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528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1000"/>
                                        <p:tgtEl>
                                          <p:spTgt spid="47"/>
                                        </p:tgtEl>
                                      </p:cBhvr>
                                    </p:animEffect>
                                    <p:anim calcmode="lin" valueType="num">
                                      <p:cBhvr>
                                        <p:cTn id="18" dur="1000" fill="hold"/>
                                        <p:tgtEl>
                                          <p:spTgt spid="47"/>
                                        </p:tgtEl>
                                        <p:attrNameLst>
                                          <p:attrName>ppt_x</p:attrName>
                                        </p:attrNameLst>
                                      </p:cBhvr>
                                      <p:tavLst>
                                        <p:tav tm="0">
                                          <p:val>
                                            <p:strVal val="#ppt_x"/>
                                          </p:val>
                                        </p:tav>
                                        <p:tav tm="100000">
                                          <p:val>
                                            <p:strVal val="#ppt_x"/>
                                          </p:val>
                                        </p:tav>
                                      </p:tavLst>
                                    </p:anim>
                                    <p:anim calcmode="lin" valueType="num">
                                      <p:cBhvr>
                                        <p:cTn id="1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3DEF6"/>
        </a:solidFill>
        <a:effectLst/>
      </p:bgPr>
    </p:bg>
    <p:spTree>
      <p:nvGrpSpPr>
        <p:cNvPr id="1" name=""/>
        <p:cNvGrpSpPr/>
        <p:nvPr/>
      </p:nvGrpSpPr>
      <p:grpSpPr>
        <a:xfrm>
          <a:off x="0" y="0"/>
          <a:ext cx="0" cy="0"/>
          <a:chOff x="0" y="0"/>
          <a:chExt cx="0" cy="0"/>
        </a:xfrm>
      </p:grpSpPr>
      <p:sp>
        <p:nvSpPr>
          <p:cNvPr id="2" name="Freeform 2"/>
          <p:cNvSpPr/>
          <p:nvPr/>
        </p:nvSpPr>
        <p:spPr>
          <a:xfrm>
            <a:off x="-896930" y="7620165"/>
            <a:ext cx="7729958" cy="5333671"/>
          </a:xfrm>
          <a:custGeom>
            <a:avLst/>
            <a:gdLst/>
            <a:ahLst/>
            <a:cxnLst/>
            <a:rect l="l" t="t" r="r" b="b"/>
            <a:pathLst>
              <a:path w="7729958" h="5333671">
                <a:moveTo>
                  <a:pt x="0" y="0"/>
                </a:moveTo>
                <a:lnTo>
                  <a:pt x="7729957" y="0"/>
                </a:lnTo>
                <a:lnTo>
                  <a:pt x="7729957" y="5333670"/>
                </a:lnTo>
                <a:lnTo>
                  <a:pt x="0" y="5333670"/>
                </a:lnTo>
                <a:lnTo>
                  <a:pt x="0" y="0"/>
                </a:lnTo>
                <a:close/>
              </a:path>
            </a:pathLst>
          </a:custGeom>
          <a:blipFill>
            <a:blip r:embed="rId2"/>
            <a:stretch>
              <a:fillRect/>
            </a:stretch>
          </a:blipFill>
        </p:spPr>
      </p:sp>
      <p:sp>
        <p:nvSpPr>
          <p:cNvPr id="3" name="Freeform 3"/>
          <p:cNvSpPr/>
          <p:nvPr/>
        </p:nvSpPr>
        <p:spPr>
          <a:xfrm>
            <a:off x="8955539" y="1028700"/>
            <a:ext cx="7427461" cy="8153400"/>
          </a:xfrm>
          <a:custGeom>
            <a:avLst/>
            <a:gdLst/>
            <a:ahLst/>
            <a:cxnLst/>
            <a:rect l="l" t="t" r="r" b="b"/>
            <a:pathLst>
              <a:path w="7058165" h="4709721">
                <a:moveTo>
                  <a:pt x="0" y="0"/>
                </a:moveTo>
                <a:lnTo>
                  <a:pt x="7058165" y="0"/>
                </a:lnTo>
                <a:lnTo>
                  <a:pt x="7058165" y="4709721"/>
                </a:lnTo>
                <a:lnTo>
                  <a:pt x="0" y="470972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rot="-460146">
            <a:off x="5387662" y="826797"/>
            <a:ext cx="3567877" cy="1092062"/>
          </a:xfrm>
          <a:custGeom>
            <a:avLst/>
            <a:gdLst/>
            <a:ahLst/>
            <a:cxnLst/>
            <a:rect l="l" t="t" r="r" b="b"/>
            <a:pathLst>
              <a:path w="3567877" h="1092062">
                <a:moveTo>
                  <a:pt x="0" y="0"/>
                </a:moveTo>
                <a:lnTo>
                  <a:pt x="3567877" y="0"/>
                </a:lnTo>
                <a:lnTo>
                  <a:pt x="3567877" y="1092061"/>
                </a:lnTo>
                <a:lnTo>
                  <a:pt x="0" y="109206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TextBox 5"/>
          <p:cNvSpPr txBox="1"/>
          <p:nvPr/>
        </p:nvSpPr>
        <p:spPr>
          <a:xfrm>
            <a:off x="9832223" y="1881136"/>
            <a:ext cx="5707630" cy="6155531"/>
          </a:xfrm>
          <a:prstGeom prst="rect">
            <a:avLst/>
          </a:prstGeom>
        </p:spPr>
        <p:txBody>
          <a:bodyPr lIns="0" tIns="0" rIns="0" bIns="0" rtlCol="0" anchor="t">
            <a:spAutoFit/>
          </a:bodyPr>
          <a:lstStyle/>
          <a:p>
            <a:pPr algn="just"/>
            <a:r>
              <a:rPr lang="en-US" sz="4000">
                <a:solidFill>
                  <a:prstClr val="black"/>
                </a:solidFill>
                <a:latin typeface="iCiel Baliho Script" pitchFamily="50" charset="-93"/>
              </a:rPr>
              <a:t>Kiến nghị là loại văn bản mà trong đó, người viết từ việc trình bày đầy đủ, rõ ràng về một vấn đề hoặc sự việc nào đó, nêu lên các đề nghị của mình, yêu cầu cá nhân hoặc cơ quan có thẩm quyền xem xét và giải quyết. Người viết kiến nghị là người chứng kiến hoặc có liên quan đến việc kiến nghị.</a:t>
            </a:r>
            <a:endParaRPr lang="en-GB" sz="4000">
              <a:solidFill>
                <a:prstClr val="black"/>
              </a:solidFill>
              <a:latin typeface="iCiel Baliho Script" pitchFamily="50" charset="-93"/>
            </a:endParaRPr>
          </a:p>
        </p:txBody>
      </p:sp>
      <p:sp>
        <p:nvSpPr>
          <p:cNvPr id="7" name="Freeform 7"/>
          <p:cNvSpPr/>
          <p:nvPr/>
        </p:nvSpPr>
        <p:spPr>
          <a:xfrm>
            <a:off x="13732673" y="-656555"/>
            <a:ext cx="5882269" cy="4058766"/>
          </a:xfrm>
          <a:custGeom>
            <a:avLst/>
            <a:gdLst/>
            <a:ahLst/>
            <a:cxnLst/>
            <a:rect l="l" t="t" r="r" b="b"/>
            <a:pathLst>
              <a:path w="5882269" h="4058766">
                <a:moveTo>
                  <a:pt x="0" y="0"/>
                </a:moveTo>
                <a:lnTo>
                  <a:pt x="5882270" y="0"/>
                </a:lnTo>
                <a:lnTo>
                  <a:pt x="5882270" y="4058766"/>
                </a:lnTo>
                <a:lnTo>
                  <a:pt x="0" y="4058766"/>
                </a:lnTo>
                <a:lnTo>
                  <a:pt x="0" y="0"/>
                </a:lnTo>
                <a:close/>
              </a:path>
            </a:pathLst>
          </a:custGeom>
          <a:blipFill>
            <a:blip r:embed="rId2"/>
            <a:stretch>
              <a:fillRect/>
            </a:stretch>
          </a:blipFill>
        </p:spPr>
      </p:sp>
      <p:sp>
        <p:nvSpPr>
          <p:cNvPr id="9" name="Freeform 9"/>
          <p:cNvSpPr/>
          <p:nvPr/>
        </p:nvSpPr>
        <p:spPr>
          <a:xfrm rot="-439483">
            <a:off x="841039" y="1322860"/>
            <a:ext cx="6061742" cy="4004056"/>
          </a:xfrm>
          <a:custGeom>
            <a:avLst/>
            <a:gdLst/>
            <a:ahLst/>
            <a:cxnLst/>
            <a:rect l="l" t="t" r="r" b="b"/>
            <a:pathLst>
              <a:path w="5466288" h="4004056">
                <a:moveTo>
                  <a:pt x="0" y="0"/>
                </a:moveTo>
                <a:lnTo>
                  <a:pt x="5466288" y="0"/>
                </a:lnTo>
                <a:lnTo>
                  <a:pt x="5466288" y="4004056"/>
                </a:lnTo>
                <a:lnTo>
                  <a:pt x="0" y="400405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0" name="TextBox 10"/>
          <p:cNvSpPr txBox="1"/>
          <p:nvPr/>
        </p:nvSpPr>
        <p:spPr>
          <a:xfrm>
            <a:off x="1018341" y="2718559"/>
            <a:ext cx="5878683" cy="1231106"/>
          </a:xfrm>
          <a:prstGeom prst="rect">
            <a:avLst/>
          </a:prstGeom>
        </p:spPr>
        <p:txBody>
          <a:bodyPr wrap="square" lIns="0" tIns="0" rIns="0" bIns="0" rtlCol="0" anchor="t">
            <a:spAutoFit/>
          </a:bodyPr>
          <a:lstStyle/>
          <a:p>
            <a:r>
              <a:rPr lang="en-US" sz="8000" b="1">
                <a:solidFill>
                  <a:prstClr val="black"/>
                </a:solidFill>
                <a:latin typeface="iCiel Baliho Script" pitchFamily="50" charset="-93"/>
              </a:rPr>
              <a:t>1.1. Khái niệm</a:t>
            </a:r>
            <a:endParaRPr lang="en-GB" sz="8000">
              <a:solidFill>
                <a:prstClr val="black"/>
              </a:solidFill>
              <a:latin typeface="iCiel Baliho Script" pitchFamily="50" charset="-93"/>
            </a:endParaRPr>
          </a:p>
        </p:txBody>
      </p:sp>
      <p:sp>
        <p:nvSpPr>
          <p:cNvPr id="13" name="Freeform 13"/>
          <p:cNvSpPr/>
          <p:nvPr/>
        </p:nvSpPr>
        <p:spPr>
          <a:xfrm rot="1377224" flipH="1">
            <a:off x="13416663" y="7656954"/>
            <a:ext cx="4243144" cy="1298749"/>
          </a:xfrm>
          <a:custGeom>
            <a:avLst/>
            <a:gdLst/>
            <a:ahLst/>
            <a:cxnLst/>
            <a:rect l="l" t="t" r="r" b="b"/>
            <a:pathLst>
              <a:path w="4243144" h="1298749">
                <a:moveTo>
                  <a:pt x="4243144" y="0"/>
                </a:moveTo>
                <a:lnTo>
                  <a:pt x="0" y="0"/>
                </a:lnTo>
                <a:lnTo>
                  <a:pt x="0" y="1298749"/>
                </a:lnTo>
                <a:lnTo>
                  <a:pt x="4243144" y="1298749"/>
                </a:lnTo>
                <a:lnTo>
                  <a:pt x="4243144"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35741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3DEF6"/>
        </a:solidFill>
        <a:effectLst/>
      </p:bgPr>
    </p:bg>
    <p:spTree>
      <p:nvGrpSpPr>
        <p:cNvPr id="1" name=""/>
        <p:cNvGrpSpPr/>
        <p:nvPr/>
      </p:nvGrpSpPr>
      <p:grpSpPr>
        <a:xfrm>
          <a:off x="0" y="0"/>
          <a:ext cx="0" cy="0"/>
          <a:chOff x="0" y="0"/>
          <a:chExt cx="0" cy="0"/>
        </a:xfrm>
      </p:grpSpPr>
      <p:sp>
        <p:nvSpPr>
          <p:cNvPr id="2" name="Freeform 2"/>
          <p:cNvSpPr/>
          <p:nvPr/>
        </p:nvSpPr>
        <p:spPr>
          <a:xfrm>
            <a:off x="-896930" y="7620165"/>
            <a:ext cx="7729958" cy="5333671"/>
          </a:xfrm>
          <a:custGeom>
            <a:avLst/>
            <a:gdLst/>
            <a:ahLst/>
            <a:cxnLst/>
            <a:rect l="l" t="t" r="r" b="b"/>
            <a:pathLst>
              <a:path w="7729958" h="5333671">
                <a:moveTo>
                  <a:pt x="0" y="0"/>
                </a:moveTo>
                <a:lnTo>
                  <a:pt x="7729957" y="0"/>
                </a:lnTo>
                <a:lnTo>
                  <a:pt x="7729957" y="5333670"/>
                </a:lnTo>
                <a:lnTo>
                  <a:pt x="0" y="5333670"/>
                </a:lnTo>
                <a:lnTo>
                  <a:pt x="0" y="0"/>
                </a:lnTo>
                <a:close/>
              </a:path>
            </a:pathLst>
          </a:custGeom>
          <a:blipFill>
            <a:blip r:embed="rId2"/>
            <a:stretch>
              <a:fillRect/>
            </a:stretch>
          </a:blipFill>
        </p:spPr>
      </p:sp>
      <p:sp>
        <p:nvSpPr>
          <p:cNvPr id="3" name="Freeform 3"/>
          <p:cNvSpPr/>
          <p:nvPr/>
        </p:nvSpPr>
        <p:spPr>
          <a:xfrm>
            <a:off x="8955539" y="1028700"/>
            <a:ext cx="7058165" cy="4709721"/>
          </a:xfrm>
          <a:custGeom>
            <a:avLst/>
            <a:gdLst/>
            <a:ahLst/>
            <a:cxnLst/>
            <a:rect l="l" t="t" r="r" b="b"/>
            <a:pathLst>
              <a:path w="7058165" h="4709721">
                <a:moveTo>
                  <a:pt x="0" y="0"/>
                </a:moveTo>
                <a:lnTo>
                  <a:pt x="7058165" y="0"/>
                </a:lnTo>
                <a:lnTo>
                  <a:pt x="7058165" y="4709721"/>
                </a:lnTo>
                <a:lnTo>
                  <a:pt x="0" y="470972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rot="-460146">
            <a:off x="5387662" y="826797"/>
            <a:ext cx="3567877" cy="1092062"/>
          </a:xfrm>
          <a:custGeom>
            <a:avLst/>
            <a:gdLst/>
            <a:ahLst/>
            <a:cxnLst/>
            <a:rect l="l" t="t" r="r" b="b"/>
            <a:pathLst>
              <a:path w="3567877" h="1092062">
                <a:moveTo>
                  <a:pt x="0" y="0"/>
                </a:moveTo>
                <a:lnTo>
                  <a:pt x="3567877" y="0"/>
                </a:lnTo>
                <a:lnTo>
                  <a:pt x="3567877" y="1092061"/>
                </a:lnTo>
                <a:lnTo>
                  <a:pt x="0" y="109206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TextBox 5"/>
          <p:cNvSpPr txBox="1"/>
          <p:nvPr/>
        </p:nvSpPr>
        <p:spPr>
          <a:xfrm>
            <a:off x="9769058" y="1894523"/>
            <a:ext cx="5707630" cy="2769989"/>
          </a:xfrm>
          <a:prstGeom prst="rect">
            <a:avLst/>
          </a:prstGeom>
        </p:spPr>
        <p:txBody>
          <a:bodyPr lIns="0" tIns="0" rIns="0" bIns="0" rtlCol="0" anchor="t">
            <a:spAutoFit/>
          </a:bodyPr>
          <a:lstStyle/>
          <a:p>
            <a:pPr algn="just"/>
            <a:r>
              <a:rPr lang="en-US" sz="3600">
                <a:latin typeface="Times New Roman" panose="02020603050405020304" pitchFamily="18" charset="0"/>
                <a:cs typeface="Times New Roman" panose="02020603050405020304" pitchFamily="18" charset="0"/>
              </a:rPr>
              <a:t>Tập thể lớn đề nghị với cô giáo (thầy giáo) chủ nhiệm về việc tổ chức đi xem một bộ phim liên quan đến các tác phẩm học trong nhà trường.</a:t>
            </a:r>
            <a:endParaRPr lang="en-GB" sz="3600">
              <a:latin typeface="Times New Roman" panose="02020603050405020304" pitchFamily="18" charset="0"/>
              <a:cs typeface="Times New Roman" panose="02020603050405020304" pitchFamily="18" charset="0"/>
            </a:endParaRPr>
          </a:p>
        </p:txBody>
      </p:sp>
      <p:sp>
        <p:nvSpPr>
          <p:cNvPr id="7" name="Freeform 7"/>
          <p:cNvSpPr/>
          <p:nvPr/>
        </p:nvSpPr>
        <p:spPr>
          <a:xfrm>
            <a:off x="13072569" y="-972666"/>
            <a:ext cx="5882269" cy="4058766"/>
          </a:xfrm>
          <a:custGeom>
            <a:avLst/>
            <a:gdLst/>
            <a:ahLst/>
            <a:cxnLst/>
            <a:rect l="l" t="t" r="r" b="b"/>
            <a:pathLst>
              <a:path w="5882269" h="4058766">
                <a:moveTo>
                  <a:pt x="0" y="0"/>
                </a:moveTo>
                <a:lnTo>
                  <a:pt x="5882270" y="0"/>
                </a:lnTo>
                <a:lnTo>
                  <a:pt x="5882270" y="4058766"/>
                </a:lnTo>
                <a:lnTo>
                  <a:pt x="0" y="4058766"/>
                </a:lnTo>
                <a:lnTo>
                  <a:pt x="0" y="0"/>
                </a:lnTo>
                <a:close/>
              </a:path>
            </a:pathLst>
          </a:custGeom>
          <a:blipFill>
            <a:blip r:embed="rId2"/>
            <a:stretch>
              <a:fillRect/>
            </a:stretch>
          </a:blipFill>
        </p:spPr>
      </p:sp>
      <p:sp>
        <p:nvSpPr>
          <p:cNvPr id="8" name="Freeform 8"/>
          <p:cNvSpPr/>
          <p:nvPr/>
        </p:nvSpPr>
        <p:spPr>
          <a:xfrm>
            <a:off x="6273236" y="5143500"/>
            <a:ext cx="10185964" cy="5143500"/>
          </a:xfrm>
          <a:custGeom>
            <a:avLst/>
            <a:gdLst/>
            <a:ahLst/>
            <a:cxnLst/>
            <a:rect l="l" t="t" r="r" b="b"/>
            <a:pathLst>
              <a:path w="7058165" h="4709721">
                <a:moveTo>
                  <a:pt x="0" y="0"/>
                </a:moveTo>
                <a:lnTo>
                  <a:pt x="7058165" y="0"/>
                </a:lnTo>
                <a:lnTo>
                  <a:pt x="7058165" y="4709721"/>
                </a:lnTo>
                <a:lnTo>
                  <a:pt x="0" y="470972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9" name="Freeform 9"/>
          <p:cNvSpPr/>
          <p:nvPr/>
        </p:nvSpPr>
        <p:spPr>
          <a:xfrm rot="-439483">
            <a:off x="843469" y="1360818"/>
            <a:ext cx="5466288" cy="4004056"/>
          </a:xfrm>
          <a:custGeom>
            <a:avLst/>
            <a:gdLst/>
            <a:ahLst/>
            <a:cxnLst/>
            <a:rect l="l" t="t" r="r" b="b"/>
            <a:pathLst>
              <a:path w="5466288" h="4004056">
                <a:moveTo>
                  <a:pt x="0" y="0"/>
                </a:moveTo>
                <a:lnTo>
                  <a:pt x="5466288" y="0"/>
                </a:lnTo>
                <a:lnTo>
                  <a:pt x="5466288" y="4004056"/>
                </a:lnTo>
                <a:lnTo>
                  <a:pt x="0" y="400405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0" name="TextBox 10"/>
          <p:cNvSpPr txBox="1"/>
          <p:nvPr/>
        </p:nvSpPr>
        <p:spPr>
          <a:xfrm>
            <a:off x="2209800" y="2674062"/>
            <a:ext cx="5244536" cy="1231106"/>
          </a:xfrm>
          <a:prstGeom prst="rect">
            <a:avLst/>
          </a:prstGeom>
        </p:spPr>
        <p:txBody>
          <a:bodyPr lIns="0" tIns="0" rIns="0" bIns="0" rtlCol="0" anchor="t">
            <a:spAutoFit/>
          </a:bodyPr>
          <a:lstStyle/>
          <a:p>
            <a:pPr algn="just"/>
            <a:r>
              <a:rPr lang="en-US" sz="8000" b="1">
                <a:latin typeface="iCiel Baliho Script" pitchFamily="50" charset="-93"/>
                <a:cs typeface="Times New Roman" panose="02020603050405020304" pitchFamily="18" charset="0"/>
              </a:rPr>
              <a:t>Ví dụ</a:t>
            </a:r>
            <a:endParaRPr lang="en-GB" sz="8000">
              <a:latin typeface="iCiel Baliho Script" pitchFamily="50" charset="-93"/>
              <a:cs typeface="Times New Roman" panose="02020603050405020304" pitchFamily="18" charset="0"/>
            </a:endParaRPr>
          </a:p>
        </p:txBody>
      </p:sp>
      <p:sp>
        <p:nvSpPr>
          <p:cNvPr id="11" name="TextBox 11"/>
          <p:cNvSpPr txBox="1"/>
          <p:nvPr/>
        </p:nvSpPr>
        <p:spPr>
          <a:xfrm>
            <a:off x="7171600" y="5832720"/>
            <a:ext cx="8449400" cy="3877985"/>
          </a:xfrm>
          <a:prstGeom prst="rect">
            <a:avLst/>
          </a:prstGeom>
        </p:spPr>
        <p:txBody>
          <a:bodyPr wrap="square" lIns="0" tIns="0" rIns="0" bIns="0" rtlCol="0" anchor="t">
            <a:spAutoFit/>
          </a:bodyPr>
          <a:lstStyle/>
          <a:p>
            <a:pPr algn="just"/>
            <a:r>
              <a:rPr lang="en-US" sz="3600">
                <a:latin typeface="Times New Roman" panose="02020603050405020304" pitchFamily="18" charset="0"/>
                <a:cs typeface="Times New Roman" panose="02020603050405020304" pitchFamily="18" charset="0"/>
              </a:rPr>
              <a:t>Một số gia đình trong khu tập thể (hoặc khu phố, xóm, thôn,…) kiến nghị với Ủy ban nhân dân địa phương giải quyết việc một công trường trong khi xây dựng đã làm tắc hết các đường cống, gây ngập úng và mất về sinh môi trường, ảnh hưởng lớn đến đời sống của khu dân cư,…</a:t>
            </a:r>
            <a:endParaRPr lang="en-US" sz="3200" spc="49">
              <a:solidFill>
                <a:srgbClr val="666666"/>
              </a:solidFill>
              <a:latin typeface="Times New Roman" panose="02020603050405020304" pitchFamily="18" charset="0"/>
              <a:cs typeface="Times New Roman" panose="02020603050405020304" pitchFamily="18" charset="0"/>
            </a:endParaRPr>
          </a:p>
        </p:txBody>
      </p:sp>
      <p:sp>
        <p:nvSpPr>
          <p:cNvPr id="13" name="Freeform 13"/>
          <p:cNvSpPr/>
          <p:nvPr/>
        </p:nvSpPr>
        <p:spPr>
          <a:xfrm rot="1377224" flipH="1">
            <a:off x="14063055" y="7797568"/>
            <a:ext cx="4243144" cy="1298749"/>
          </a:xfrm>
          <a:custGeom>
            <a:avLst/>
            <a:gdLst/>
            <a:ahLst/>
            <a:cxnLst/>
            <a:rect l="l" t="t" r="r" b="b"/>
            <a:pathLst>
              <a:path w="4243144" h="1298749">
                <a:moveTo>
                  <a:pt x="4243144" y="0"/>
                </a:moveTo>
                <a:lnTo>
                  <a:pt x="0" y="0"/>
                </a:lnTo>
                <a:lnTo>
                  <a:pt x="0" y="1298749"/>
                </a:lnTo>
                <a:lnTo>
                  <a:pt x="4243144" y="1298749"/>
                </a:lnTo>
                <a:lnTo>
                  <a:pt x="4243144"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59095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3DEF6"/>
        </a:solidFill>
        <a:effectLst/>
      </p:bgPr>
    </p:bg>
    <p:spTree>
      <p:nvGrpSpPr>
        <p:cNvPr id="1" name=""/>
        <p:cNvGrpSpPr/>
        <p:nvPr/>
      </p:nvGrpSpPr>
      <p:grpSpPr>
        <a:xfrm>
          <a:off x="0" y="0"/>
          <a:ext cx="0" cy="0"/>
          <a:chOff x="0" y="0"/>
          <a:chExt cx="0" cy="0"/>
        </a:xfrm>
      </p:grpSpPr>
      <p:sp>
        <p:nvSpPr>
          <p:cNvPr id="2" name="Freeform 2"/>
          <p:cNvSpPr/>
          <p:nvPr/>
        </p:nvSpPr>
        <p:spPr>
          <a:xfrm flipH="1">
            <a:off x="12660822" y="7459895"/>
            <a:ext cx="7962233" cy="5493940"/>
          </a:xfrm>
          <a:custGeom>
            <a:avLst/>
            <a:gdLst/>
            <a:ahLst/>
            <a:cxnLst/>
            <a:rect l="l" t="t" r="r" b="b"/>
            <a:pathLst>
              <a:path w="7962233" h="5493940">
                <a:moveTo>
                  <a:pt x="7962233" y="0"/>
                </a:moveTo>
                <a:lnTo>
                  <a:pt x="0" y="0"/>
                </a:lnTo>
                <a:lnTo>
                  <a:pt x="0" y="5493940"/>
                </a:lnTo>
                <a:lnTo>
                  <a:pt x="7962233" y="5493940"/>
                </a:lnTo>
                <a:lnTo>
                  <a:pt x="7962233" y="0"/>
                </a:lnTo>
                <a:close/>
              </a:path>
            </a:pathLst>
          </a:custGeom>
          <a:blipFill>
            <a:blip r:embed="rId2"/>
            <a:stretch>
              <a:fillRect/>
            </a:stretch>
          </a:blipFill>
        </p:spPr>
      </p:sp>
      <p:sp>
        <p:nvSpPr>
          <p:cNvPr id="3" name="Freeform 3"/>
          <p:cNvSpPr/>
          <p:nvPr/>
        </p:nvSpPr>
        <p:spPr>
          <a:xfrm flipH="1">
            <a:off x="9841568" y="3109430"/>
            <a:ext cx="6696530" cy="6209510"/>
          </a:xfrm>
          <a:custGeom>
            <a:avLst/>
            <a:gdLst/>
            <a:ahLst/>
            <a:cxnLst/>
            <a:rect l="l" t="t" r="r" b="b"/>
            <a:pathLst>
              <a:path w="6696530" h="6209510">
                <a:moveTo>
                  <a:pt x="6696531" y="0"/>
                </a:moveTo>
                <a:lnTo>
                  <a:pt x="0" y="0"/>
                </a:lnTo>
                <a:lnTo>
                  <a:pt x="0" y="6209510"/>
                </a:lnTo>
                <a:lnTo>
                  <a:pt x="6696531" y="6209510"/>
                </a:lnTo>
                <a:lnTo>
                  <a:pt x="6696531"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TextBox 4"/>
          <p:cNvSpPr txBox="1"/>
          <p:nvPr/>
        </p:nvSpPr>
        <p:spPr>
          <a:xfrm>
            <a:off x="10992516" y="4270163"/>
            <a:ext cx="4645068" cy="3693319"/>
          </a:xfrm>
          <a:prstGeom prst="rect">
            <a:avLst/>
          </a:prstGeom>
        </p:spPr>
        <p:txBody>
          <a:bodyPr lIns="0" tIns="0" rIns="0" bIns="0" rtlCol="0" anchor="t">
            <a:spAutoFit/>
          </a:bodyPr>
          <a:lstStyle/>
          <a:p>
            <a:pPr algn="just"/>
            <a:r>
              <a:rPr lang="en-US" sz="4000">
                <a:latin typeface="Times New Roman" panose="02020603050405020304" pitchFamily="18" charset="0"/>
                <a:cs typeface="Times New Roman" panose="02020603050405020304" pitchFamily="18" charset="0"/>
              </a:rPr>
              <a:t>Về hình thức: Văn bản kiến nghị cần trình bày trang trọng, ngắn gọn và rõ ràng theo một số mục quy định sẵn </a:t>
            </a:r>
            <a:endParaRPr lang="en-US" sz="3600" spc="45">
              <a:solidFill>
                <a:srgbClr val="666666"/>
              </a:solidFill>
              <a:latin typeface="Times New Roman" panose="02020603050405020304" pitchFamily="18" charset="0"/>
              <a:cs typeface="Times New Roman" panose="02020603050405020304" pitchFamily="18" charset="0"/>
            </a:endParaRPr>
          </a:p>
        </p:txBody>
      </p:sp>
      <p:sp>
        <p:nvSpPr>
          <p:cNvPr id="5" name="Freeform 5"/>
          <p:cNvSpPr/>
          <p:nvPr/>
        </p:nvSpPr>
        <p:spPr>
          <a:xfrm>
            <a:off x="1749901" y="3109430"/>
            <a:ext cx="6696530" cy="6209510"/>
          </a:xfrm>
          <a:custGeom>
            <a:avLst/>
            <a:gdLst/>
            <a:ahLst/>
            <a:cxnLst/>
            <a:rect l="l" t="t" r="r" b="b"/>
            <a:pathLst>
              <a:path w="6696530" h="6209510">
                <a:moveTo>
                  <a:pt x="0" y="0"/>
                </a:moveTo>
                <a:lnTo>
                  <a:pt x="6696531" y="0"/>
                </a:lnTo>
                <a:lnTo>
                  <a:pt x="6696531" y="6209510"/>
                </a:lnTo>
                <a:lnTo>
                  <a:pt x="0" y="620951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6"/>
          <p:cNvSpPr/>
          <p:nvPr/>
        </p:nvSpPr>
        <p:spPr>
          <a:xfrm flipH="1">
            <a:off x="-2796018" y="7970460"/>
            <a:ext cx="7395868" cy="2575679"/>
          </a:xfrm>
          <a:custGeom>
            <a:avLst/>
            <a:gdLst/>
            <a:ahLst/>
            <a:cxnLst/>
            <a:rect l="l" t="t" r="r" b="b"/>
            <a:pathLst>
              <a:path w="7395868" h="2575679">
                <a:moveTo>
                  <a:pt x="7395869" y="0"/>
                </a:moveTo>
                <a:lnTo>
                  <a:pt x="0" y="0"/>
                </a:lnTo>
                <a:lnTo>
                  <a:pt x="0" y="2575680"/>
                </a:lnTo>
                <a:lnTo>
                  <a:pt x="7395869" y="2575680"/>
                </a:lnTo>
                <a:lnTo>
                  <a:pt x="7395869" y="0"/>
                </a:lnTo>
                <a:close/>
              </a:path>
            </a:pathLst>
          </a:custGeom>
          <a:blipFill>
            <a:blip r:embed="rId2"/>
            <a:stretch>
              <a:fillRect b="-98128"/>
            </a:stretch>
          </a:blipFill>
        </p:spPr>
      </p:sp>
      <p:sp>
        <p:nvSpPr>
          <p:cNvPr id="7" name="Freeform 7"/>
          <p:cNvSpPr/>
          <p:nvPr/>
        </p:nvSpPr>
        <p:spPr>
          <a:xfrm>
            <a:off x="4204855" y="284166"/>
            <a:ext cx="10120745" cy="2825264"/>
          </a:xfrm>
          <a:custGeom>
            <a:avLst/>
            <a:gdLst/>
            <a:ahLst/>
            <a:cxnLst/>
            <a:rect l="l" t="t" r="r" b="b"/>
            <a:pathLst>
              <a:path w="7796392" h="2064680">
                <a:moveTo>
                  <a:pt x="0" y="0"/>
                </a:moveTo>
                <a:lnTo>
                  <a:pt x="7796392" y="0"/>
                </a:lnTo>
                <a:lnTo>
                  <a:pt x="7796392" y="2064680"/>
                </a:lnTo>
                <a:lnTo>
                  <a:pt x="0" y="2064680"/>
                </a:lnTo>
                <a:lnTo>
                  <a:pt x="0" y="0"/>
                </a:lnTo>
                <a:close/>
              </a:path>
            </a:pathLst>
          </a:custGeom>
          <a:blipFill>
            <a:blip r:embed="rId5">
              <a:extLst>
                <a:ext uri="{96DAC541-7B7A-43D3-8B79-37D633B846F1}">
                  <asvg:svgBlip xmlns="" xmlns:asvg="http://schemas.microsoft.com/office/drawing/2016/SVG/main" r:embed="rId6"/>
                </a:ext>
              </a:extLst>
            </a:blip>
            <a:stretch>
              <a:fillRect t="-46237"/>
            </a:stretch>
          </a:blipFill>
        </p:spPr>
      </p:sp>
      <p:sp>
        <p:nvSpPr>
          <p:cNvPr id="8" name="Freeform 8"/>
          <p:cNvSpPr/>
          <p:nvPr/>
        </p:nvSpPr>
        <p:spPr>
          <a:xfrm flipH="1">
            <a:off x="-3240788" y="1540007"/>
            <a:ext cx="5235486" cy="1766443"/>
          </a:xfrm>
          <a:custGeom>
            <a:avLst/>
            <a:gdLst/>
            <a:ahLst/>
            <a:cxnLst/>
            <a:rect l="l" t="t" r="r" b="b"/>
            <a:pathLst>
              <a:path w="5235486" h="1766443">
                <a:moveTo>
                  <a:pt x="5235486" y="0"/>
                </a:moveTo>
                <a:lnTo>
                  <a:pt x="0" y="0"/>
                </a:lnTo>
                <a:lnTo>
                  <a:pt x="0" y="1766443"/>
                </a:lnTo>
                <a:lnTo>
                  <a:pt x="5235486" y="1766443"/>
                </a:lnTo>
                <a:lnTo>
                  <a:pt x="5235486" y="0"/>
                </a:lnTo>
                <a:close/>
              </a:path>
            </a:pathLst>
          </a:custGeom>
          <a:blipFill>
            <a:blip r:embed="rId2"/>
            <a:stretch>
              <a:fillRect b="-104506"/>
            </a:stretch>
          </a:blipFill>
        </p:spPr>
      </p:sp>
      <p:sp>
        <p:nvSpPr>
          <p:cNvPr id="9" name="Freeform 9"/>
          <p:cNvSpPr/>
          <p:nvPr/>
        </p:nvSpPr>
        <p:spPr>
          <a:xfrm rot="746577" flipH="1">
            <a:off x="15416256" y="240248"/>
            <a:ext cx="1244530" cy="2716236"/>
          </a:xfrm>
          <a:custGeom>
            <a:avLst/>
            <a:gdLst/>
            <a:ahLst/>
            <a:cxnLst/>
            <a:rect l="l" t="t" r="r" b="b"/>
            <a:pathLst>
              <a:path w="1244530" h="2716236">
                <a:moveTo>
                  <a:pt x="1244530" y="0"/>
                </a:moveTo>
                <a:lnTo>
                  <a:pt x="0" y="0"/>
                </a:lnTo>
                <a:lnTo>
                  <a:pt x="0" y="2716236"/>
                </a:lnTo>
                <a:lnTo>
                  <a:pt x="1244530" y="2716236"/>
                </a:lnTo>
                <a:lnTo>
                  <a:pt x="124453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0" name="Freeform 10"/>
          <p:cNvSpPr/>
          <p:nvPr/>
        </p:nvSpPr>
        <p:spPr>
          <a:xfrm flipH="1">
            <a:off x="10929908" y="-1533504"/>
            <a:ext cx="8421914" cy="2813733"/>
          </a:xfrm>
          <a:custGeom>
            <a:avLst/>
            <a:gdLst/>
            <a:ahLst/>
            <a:cxnLst/>
            <a:rect l="l" t="t" r="r" b="b"/>
            <a:pathLst>
              <a:path w="8421914" h="2813733">
                <a:moveTo>
                  <a:pt x="8421914" y="0"/>
                </a:moveTo>
                <a:lnTo>
                  <a:pt x="0" y="0"/>
                </a:lnTo>
                <a:lnTo>
                  <a:pt x="0" y="2813733"/>
                </a:lnTo>
                <a:lnTo>
                  <a:pt x="8421914" y="2813733"/>
                </a:lnTo>
                <a:lnTo>
                  <a:pt x="8421914" y="0"/>
                </a:lnTo>
                <a:close/>
              </a:path>
            </a:pathLst>
          </a:custGeom>
          <a:blipFill>
            <a:blip r:embed="rId2"/>
            <a:stretch>
              <a:fillRect b="-106527"/>
            </a:stretch>
          </a:blipFill>
        </p:spPr>
      </p:sp>
      <p:sp>
        <p:nvSpPr>
          <p:cNvPr id="11" name="Freeform 11"/>
          <p:cNvSpPr/>
          <p:nvPr/>
        </p:nvSpPr>
        <p:spPr>
          <a:xfrm rot="-3178119" flipH="1">
            <a:off x="1052035" y="-459034"/>
            <a:ext cx="1885327" cy="4114800"/>
          </a:xfrm>
          <a:custGeom>
            <a:avLst/>
            <a:gdLst/>
            <a:ahLst/>
            <a:cxnLst/>
            <a:rect l="l" t="t" r="r" b="b"/>
            <a:pathLst>
              <a:path w="1885327" h="4114800">
                <a:moveTo>
                  <a:pt x="1885326" y="0"/>
                </a:moveTo>
                <a:lnTo>
                  <a:pt x="0" y="0"/>
                </a:lnTo>
                <a:lnTo>
                  <a:pt x="0" y="4114800"/>
                </a:lnTo>
                <a:lnTo>
                  <a:pt x="1885326" y="4114800"/>
                </a:lnTo>
                <a:lnTo>
                  <a:pt x="1885326"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3" name="TextBox 13"/>
          <p:cNvSpPr txBox="1"/>
          <p:nvPr/>
        </p:nvSpPr>
        <p:spPr>
          <a:xfrm>
            <a:off x="2775632" y="4142132"/>
            <a:ext cx="4645068" cy="4308872"/>
          </a:xfrm>
          <a:prstGeom prst="rect">
            <a:avLst/>
          </a:prstGeom>
        </p:spPr>
        <p:txBody>
          <a:bodyPr lIns="0" tIns="0" rIns="0" bIns="0" rtlCol="0" anchor="t">
            <a:spAutoFit/>
          </a:bodyPr>
          <a:lstStyle/>
          <a:p>
            <a:pPr algn="just"/>
            <a:r>
              <a:rPr lang="en-US" sz="4000">
                <a:latin typeface="Times New Roman" panose="02020603050405020304" pitchFamily="18" charset="0"/>
                <a:cs typeface="Times New Roman" panose="02020603050405020304" pitchFamily="18" charset="0"/>
              </a:rPr>
              <a:t>Về nội dung: Tìm hiểu tình huống khi nào phải kiến nghị; kiến nghị nhằm mục đích gì, nội dung kiến nghị và cơ quan nhận kiến nghị.</a:t>
            </a:r>
            <a:endParaRPr lang="en-US" sz="3600" spc="45">
              <a:solidFill>
                <a:srgbClr val="666666"/>
              </a:solidFill>
              <a:latin typeface="Times New Roman" panose="02020603050405020304" pitchFamily="18" charset="0"/>
              <a:cs typeface="Times New Roman" panose="02020603050405020304" pitchFamily="18" charset="0"/>
            </a:endParaRPr>
          </a:p>
        </p:txBody>
      </p:sp>
      <p:sp>
        <p:nvSpPr>
          <p:cNvPr id="15" name="TextBox 15"/>
          <p:cNvSpPr txBox="1"/>
          <p:nvPr/>
        </p:nvSpPr>
        <p:spPr>
          <a:xfrm>
            <a:off x="5098166" y="532836"/>
            <a:ext cx="8465434" cy="1661993"/>
          </a:xfrm>
          <a:prstGeom prst="rect">
            <a:avLst/>
          </a:prstGeom>
        </p:spPr>
        <p:txBody>
          <a:bodyPr wrap="square" lIns="0" tIns="0" rIns="0" bIns="0" rtlCol="0" anchor="t">
            <a:spAutoFit/>
          </a:bodyPr>
          <a:lstStyle/>
          <a:p>
            <a:pPr algn="just"/>
            <a:r>
              <a:rPr lang="en-US" sz="5400" b="1">
                <a:latin typeface="iCiel Baliho Script" pitchFamily="50" charset="-93"/>
              </a:rPr>
              <a:t>1.2. Điều cần chú ý khi làm văn bản kiến nghị về vấn đề đời sống</a:t>
            </a:r>
            <a:endParaRPr lang="en-GB" sz="5400">
              <a:latin typeface="iCiel Baliho Script" pitchFamily="50" charset="-93"/>
            </a:endParaRPr>
          </a:p>
        </p:txBody>
      </p:sp>
    </p:spTree>
    <p:extLst>
      <p:ext uri="{BB962C8B-B14F-4D97-AF65-F5344CB8AC3E}">
        <p14:creationId xmlns:p14="http://schemas.microsoft.com/office/powerpoint/2010/main" val="39498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CC1E6"/>
        </a:solidFill>
        <a:effectLst/>
      </p:bgPr>
    </p:bg>
    <p:spTree>
      <p:nvGrpSpPr>
        <p:cNvPr id="1" name=""/>
        <p:cNvGrpSpPr/>
        <p:nvPr/>
      </p:nvGrpSpPr>
      <p:grpSpPr>
        <a:xfrm>
          <a:off x="0" y="0"/>
          <a:ext cx="0" cy="0"/>
          <a:chOff x="0" y="0"/>
          <a:chExt cx="0" cy="0"/>
        </a:xfrm>
      </p:grpSpPr>
      <p:sp>
        <p:nvSpPr>
          <p:cNvPr id="2" name="Freeform 2"/>
          <p:cNvSpPr/>
          <p:nvPr/>
        </p:nvSpPr>
        <p:spPr>
          <a:xfrm>
            <a:off x="-665574" y="-1031245"/>
            <a:ext cx="9114690" cy="3131530"/>
          </a:xfrm>
          <a:custGeom>
            <a:avLst/>
            <a:gdLst/>
            <a:ahLst/>
            <a:cxnLst/>
            <a:rect l="l" t="t" r="r" b="b"/>
            <a:pathLst>
              <a:path w="9114690" h="3131530">
                <a:moveTo>
                  <a:pt x="0" y="0"/>
                </a:moveTo>
                <a:lnTo>
                  <a:pt x="9114690" y="0"/>
                </a:lnTo>
                <a:lnTo>
                  <a:pt x="9114690" y="3131530"/>
                </a:lnTo>
                <a:lnTo>
                  <a:pt x="0" y="3131530"/>
                </a:lnTo>
                <a:lnTo>
                  <a:pt x="0" y="0"/>
                </a:lnTo>
                <a:close/>
              </a:path>
            </a:pathLst>
          </a:custGeom>
          <a:blipFill>
            <a:blip r:embed="rId2"/>
            <a:stretch>
              <a:fillRect b="-100832"/>
            </a:stretch>
          </a:blipFill>
        </p:spPr>
      </p:sp>
      <p:sp>
        <p:nvSpPr>
          <p:cNvPr id="3" name="Freeform 3"/>
          <p:cNvSpPr/>
          <p:nvPr/>
        </p:nvSpPr>
        <p:spPr>
          <a:xfrm flipH="1">
            <a:off x="11492148" y="0"/>
            <a:ext cx="7044875" cy="2423229"/>
          </a:xfrm>
          <a:custGeom>
            <a:avLst/>
            <a:gdLst/>
            <a:ahLst/>
            <a:cxnLst/>
            <a:rect l="l" t="t" r="r" b="b"/>
            <a:pathLst>
              <a:path w="7044875" h="2423229">
                <a:moveTo>
                  <a:pt x="7044875" y="0"/>
                </a:moveTo>
                <a:lnTo>
                  <a:pt x="0" y="0"/>
                </a:lnTo>
                <a:lnTo>
                  <a:pt x="0" y="2423229"/>
                </a:lnTo>
                <a:lnTo>
                  <a:pt x="7044875" y="2423229"/>
                </a:lnTo>
                <a:lnTo>
                  <a:pt x="7044875" y="0"/>
                </a:lnTo>
                <a:close/>
              </a:path>
            </a:pathLst>
          </a:custGeom>
          <a:blipFill>
            <a:blip r:embed="rId2"/>
            <a:stretch>
              <a:fillRect b="-100598"/>
            </a:stretch>
          </a:blipFill>
        </p:spPr>
      </p:sp>
      <p:sp>
        <p:nvSpPr>
          <p:cNvPr id="4" name="Freeform 4"/>
          <p:cNvSpPr/>
          <p:nvPr/>
        </p:nvSpPr>
        <p:spPr>
          <a:xfrm>
            <a:off x="203625" y="2643231"/>
            <a:ext cx="2987990" cy="7053195"/>
          </a:xfrm>
          <a:custGeom>
            <a:avLst/>
            <a:gdLst/>
            <a:ahLst/>
            <a:cxnLst/>
            <a:rect l="l" t="t" r="r" b="b"/>
            <a:pathLst>
              <a:path w="2987990" h="7053195">
                <a:moveTo>
                  <a:pt x="0" y="0"/>
                </a:moveTo>
                <a:lnTo>
                  <a:pt x="2987990" y="0"/>
                </a:lnTo>
                <a:lnTo>
                  <a:pt x="2987990" y="7053195"/>
                </a:lnTo>
                <a:lnTo>
                  <a:pt x="0" y="705319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a:off x="1002736" y="3088002"/>
            <a:ext cx="1389768" cy="1389768"/>
          </a:xfrm>
          <a:custGeom>
            <a:avLst/>
            <a:gdLst/>
            <a:ahLst/>
            <a:cxnLst/>
            <a:rect l="l" t="t" r="r" b="b"/>
            <a:pathLst>
              <a:path w="1389768" h="1389768">
                <a:moveTo>
                  <a:pt x="0" y="0"/>
                </a:moveTo>
                <a:lnTo>
                  <a:pt x="1389768" y="0"/>
                </a:lnTo>
                <a:lnTo>
                  <a:pt x="1389768" y="1389768"/>
                </a:lnTo>
                <a:lnTo>
                  <a:pt x="0" y="1389768"/>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3952176" y="2643231"/>
            <a:ext cx="10221023" cy="7053195"/>
          </a:xfrm>
          <a:custGeom>
            <a:avLst/>
            <a:gdLst/>
            <a:ahLst/>
            <a:cxnLst/>
            <a:rect l="l" t="t" r="r" b="b"/>
            <a:pathLst>
              <a:path w="2987990" h="7053195">
                <a:moveTo>
                  <a:pt x="0" y="0"/>
                </a:moveTo>
                <a:lnTo>
                  <a:pt x="2987990" y="0"/>
                </a:lnTo>
                <a:lnTo>
                  <a:pt x="2987990" y="7053195"/>
                </a:lnTo>
                <a:lnTo>
                  <a:pt x="0" y="705319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Freeform 7"/>
          <p:cNvSpPr/>
          <p:nvPr/>
        </p:nvSpPr>
        <p:spPr>
          <a:xfrm>
            <a:off x="4747023" y="2897490"/>
            <a:ext cx="1389768" cy="1389768"/>
          </a:xfrm>
          <a:custGeom>
            <a:avLst/>
            <a:gdLst/>
            <a:ahLst/>
            <a:cxnLst/>
            <a:rect l="l" t="t" r="r" b="b"/>
            <a:pathLst>
              <a:path w="1389768" h="1389768">
                <a:moveTo>
                  <a:pt x="0" y="0"/>
                </a:moveTo>
                <a:lnTo>
                  <a:pt x="1389768" y="0"/>
                </a:lnTo>
                <a:lnTo>
                  <a:pt x="1389768" y="1389768"/>
                </a:lnTo>
                <a:lnTo>
                  <a:pt x="0" y="1389768"/>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0" name="Freeform 10"/>
          <p:cNvSpPr/>
          <p:nvPr/>
        </p:nvSpPr>
        <p:spPr>
          <a:xfrm>
            <a:off x="15096385" y="2643231"/>
            <a:ext cx="2987990" cy="7053195"/>
          </a:xfrm>
          <a:custGeom>
            <a:avLst/>
            <a:gdLst/>
            <a:ahLst/>
            <a:cxnLst/>
            <a:rect l="l" t="t" r="r" b="b"/>
            <a:pathLst>
              <a:path w="2987990" h="7053195">
                <a:moveTo>
                  <a:pt x="0" y="0"/>
                </a:moveTo>
                <a:lnTo>
                  <a:pt x="2987990" y="0"/>
                </a:lnTo>
                <a:lnTo>
                  <a:pt x="2987990" y="7053195"/>
                </a:lnTo>
                <a:lnTo>
                  <a:pt x="0" y="705319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1" name="Freeform 11"/>
          <p:cNvSpPr/>
          <p:nvPr/>
        </p:nvSpPr>
        <p:spPr>
          <a:xfrm>
            <a:off x="15917564" y="3088002"/>
            <a:ext cx="1389768" cy="1389768"/>
          </a:xfrm>
          <a:custGeom>
            <a:avLst/>
            <a:gdLst/>
            <a:ahLst/>
            <a:cxnLst/>
            <a:rect l="l" t="t" r="r" b="b"/>
            <a:pathLst>
              <a:path w="1389768" h="1389768">
                <a:moveTo>
                  <a:pt x="0" y="0"/>
                </a:moveTo>
                <a:lnTo>
                  <a:pt x="1389768" y="0"/>
                </a:lnTo>
                <a:lnTo>
                  <a:pt x="1389768" y="1389768"/>
                </a:lnTo>
                <a:lnTo>
                  <a:pt x="0" y="1389768"/>
                </a:lnTo>
                <a:lnTo>
                  <a:pt x="0" y="0"/>
                </a:lnTo>
                <a:close/>
              </a:path>
            </a:pathLst>
          </a:custGeom>
          <a:blipFill>
            <a:blip r:embed="rId9">
              <a:extLst>
                <a:ext uri="{96DAC541-7B7A-43D3-8B79-37D633B846F1}">
                  <asvg:svgBlip xmlns="" xmlns:asvg="http://schemas.microsoft.com/office/drawing/2016/SVG/main" r:embed="rId12"/>
                </a:ext>
              </a:extLst>
            </a:blip>
            <a:stretch>
              <a:fillRect/>
            </a:stretch>
          </a:blipFill>
        </p:spPr>
      </p:sp>
      <p:sp>
        <p:nvSpPr>
          <p:cNvPr id="14" name="Freeform 14"/>
          <p:cNvSpPr/>
          <p:nvPr/>
        </p:nvSpPr>
        <p:spPr>
          <a:xfrm>
            <a:off x="6323793" y="735137"/>
            <a:ext cx="5905866" cy="1395932"/>
          </a:xfrm>
          <a:custGeom>
            <a:avLst/>
            <a:gdLst/>
            <a:ahLst/>
            <a:cxnLst/>
            <a:rect l="l" t="t" r="r" b="b"/>
            <a:pathLst>
              <a:path w="5905866" h="1395932">
                <a:moveTo>
                  <a:pt x="0" y="0"/>
                </a:moveTo>
                <a:lnTo>
                  <a:pt x="5905866" y="0"/>
                </a:lnTo>
                <a:lnTo>
                  <a:pt x="5905866" y="1395932"/>
                </a:lnTo>
                <a:lnTo>
                  <a:pt x="0" y="1395932"/>
                </a:lnTo>
                <a:lnTo>
                  <a:pt x="0" y="0"/>
                </a:lnTo>
                <a:close/>
              </a:path>
            </a:pathLst>
          </a:custGeom>
          <a:blipFill>
            <a:blip r:embed="rId13">
              <a:extLst>
                <a:ext uri="{96DAC541-7B7A-43D3-8B79-37D633B846F1}">
                  <asvg:svgBlip xmlns="" xmlns:asvg="http://schemas.microsoft.com/office/drawing/2016/SVG/main" r:embed="rId16"/>
                </a:ext>
              </a:extLst>
            </a:blip>
            <a:stretch>
              <a:fillRect/>
            </a:stretch>
          </a:blipFill>
        </p:spPr>
      </p:sp>
      <p:sp>
        <p:nvSpPr>
          <p:cNvPr id="15" name="TextBox 15"/>
          <p:cNvSpPr txBox="1"/>
          <p:nvPr/>
        </p:nvSpPr>
        <p:spPr>
          <a:xfrm>
            <a:off x="6136791" y="660876"/>
            <a:ext cx="6014418" cy="1346522"/>
          </a:xfrm>
          <a:prstGeom prst="rect">
            <a:avLst/>
          </a:prstGeom>
        </p:spPr>
        <p:txBody>
          <a:bodyPr lIns="0" tIns="0" rIns="0" bIns="0" rtlCol="0" anchor="t">
            <a:spAutoFit/>
          </a:bodyPr>
          <a:lstStyle/>
          <a:p>
            <a:pPr algn="ctr">
              <a:lnSpc>
                <a:spcPts val="10500"/>
              </a:lnSpc>
            </a:pPr>
            <a:r>
              <a:rPr lang="en-US" sz="8000">
                <a:latin typeface="iCiel Baliho Script" pitchFamily="50" charset="-93"/>
              </a:rPr>
              <a:t>Bố cục</a:t>
            </a:r>
            <a:endParaRPr lang="en-US" sz="7500">
              <a:solidFill>
                <a:srgbClr val="698CAA"/>
              </a:solidFill>
              <a:latin typeface="iCiel Baliho Script" pitchFamily="50" charset="-93"/>
            </a:endParaRPr>
          </a:p>
        </p:txBody>
      </p:sp>
      <p:sp>
        <p:nvSpPr>
          <p:cNvPr id="16" name="TextBox 16"/>
          <p:cNvSpPr txBox="1"/>
          <p:nvPr/>
        </p:nvSpPr>
        <p:spPr>
          <a:xfrm>
            <a:off x="380357" y="4882314"/>
            <a:ext cx="2634525" cy="5252720"/>
          </a:xfrm>
          <a:prstGeom prst="rect">
            <a:avLst/>
          </a:prstGeom>
        </p:spPr>
        <p:txBody>
          <a:bodyPr lIns="0" tIns="0" rIns="0" bIns="0" rtlCol="0" anchor="t">
            <a:spAutoFit/>
          </a:bodyPr>
          <a:lstStyle/>
          <a:p>
            <a:pPr algn="just"/>
            <a:r>
              <a:rPr lang="en-US" sz="3600">
                <a:latin typeface="Times New Roman" panose="02020603050405020304" pitchFamily="18" charset="0"/>
                <a:cs typeface="Times New Roman" panose="02020603050405020304" pitchFamily="18" charset="0"/>
              </a:rPr>
              <a:t>Phần mở đầu: quốc hiệu, tiêu ngữ, địa điểm và thời gian, tên văn bản và nội dung kiến nghị.</a:t>
            </a:r>
            <a:endParaRPr lang="en-GB" sz="3600">
              <a:latin typeface="Times New Roman" panose="02020603050405020304" pitchFamily="18" charset="0"/>
              <a:cs typeface="Times New Roman" panose="02020603050405020304" pitchFamily="18" charset="0"/>
            </a:endParaRPr>
          </a:p>
          <a:p>
            <a:pPr algn="just">
              <a:lnSpc>
                <a:spcPts val="3195"/>
              </a:lnSpc>
            </a:pPr>
            <a:endParaRPr lang="en-US" sz="3600" spc="45">
              <a:solidFill>
                <a:srgbClr val="666666"/>
              </a:solidFill>
              <a:latin typeface="Times New Roman" panose="02020603050405020304" pitchFamily="18" charset="0"/>
              <a:cs typeface="Times New Roman" panose="02020603050405020304" pitchFamily="18" charset="0"/>
            </a:endParaRPr>
          </a:p>
          <a:p>
            <a:pPr algn="just">
              <a:lnSpc>
                <a:spcPts val="3195"/>
              </a:lnSpc>
            </a:pPr>
            <a:endParaRPr lang="en-US" sz="3600" spc="45">
              <a:solidFill>
                <a:srgbClr val="666666"/>
              </a:solidFill>
              <a:latin typeface="Times New Roman" panose="02020603050405020304" pitchFamily="18" charset="0"/>
              <a:cs typeface="Times New Roman" panose="02020603050405020304" pitchFamily="18" charset="0"/>
            </a:endParaRPr>
          </a:p>
        </p:txBody>
      </p:sp>
      <p:sp>
        <p:nvSpPr>
          <p:cNvPr id="17" name="TextBox 17"/>
          <p:cNvSpPr txBox="1"/>
          <p:nvPr/>
        </p:nvSpPr>
        <p:spPr>
          <a:xfrm>
            <a:off x="4864181" y="4305300"/>
            <a:ext cx="8825090" cy="4431983"/>
          </a:xfrm>
          <a:prstGeom prst="rect">
            <a:avLst/>
          </a:prstGeom>
        </p:spPr>
        <p:txBody>
          <a:bodyPr wrap="square" lIns="0" tIns="0" rIns="0" bIns="0" rtlCol="0" anchor="t">
            <a:spAutoFit/>
          </a:bodyPr>
          <a:lstStyle/>
          <a:p>
            <a:pPr algn="just"/>
            <a:r>
              <a:rPr lang="en-US" sz="3600">
                <a:latin typeface="Times New Roman" panose="02020603050405020304" pitchFamily="18" charset="0"/>
                <a:cs typeface="Times New Roman" panose="02020603050405020304" pitchFamily="18" charset="0"/>
              </a:rPr>
              <a:t>Phần nội dung chính:</a:t>
            </a:r>
            <a:endParaRPr lang="en-GB" sz="3600">
              <a:latin typeface="Times New Roman" panose="02020603050405020304" pitchFamily="18" charset="0"/>
              <a:cs typeface="Times New Roman" panose="02020603050405020304" pitchFamily="18" charset="0"/>
            </a:endParaRPr>
          </a:p>
          <a:p>
            <a:pPr algn="just"/>
            <a:r>
              <a:rPr lang="en-US" sz="3600">
                <a:latin typeface="Times New Roman" panose="02020603050405020304" pitchFamily="18" charset="0"/>
                <a:cs typeface="Times New Roman" panose="02020603050405020304" pitchFamily="18" charset="0"/>
              </a:rPr>
              <a:t>+ + Kiến nghị với ai? (Tên cơ quan, tổ chức, cá nhân có thẩm quyền).</a:t>
            </a:r>
            <a:endParaRPr lang="en-GB" sz="3600">
              <a:latin typeface="Times New Roman" panose="02020603050405020304" pitchFamily="18" charset="0"/>
              <a:cs typeface="Times New Roman" panose="02020603050405020304" pitchFamily="18" charset="0"/>
            </a:endParaRPr>
          </a:p>
          <a:p>
            <a:pPr algn="just"/>
            <a:r>
              <a:rPr lang="en-US" sz="3600">
                <a:latin typeface="Times New Roman" panose="02020603050405020304" pitchFamily="18" charset="0"/>
                <a:cs typeface="Times New Roman" panose="02020603050405020304" pitchFamily="18" charset="0"/>
              </a:rPr>
              <a:t>+ + Ai kiến nghị? (Họ tên, thông tin cơ bản về người viết)</a:t>
            </a:r>
            <a:endParaRPr lang="en-GB" sz="3600">
              <a:latin typeface="Times New Roman" panose="02020603050405020304" pitchFamily="18" charset="0"/>
              <a:cs typeface="Times New Roman" panose="02020603050405020304" pitchFamily="18" charset="0"/>
            </a:endParaRPr>
          </a:p>
          <a:p>
            <a:pPr algn="just"/>
            <a:r>
              <a:rPr lang="en-US" sz="3600">
                <a:latin typeface="Times New Roman" panose="02020603050405020304" pitchFamily="18" charset="0"/>
                <a:cs typeface="Times New Roman" panose="02020603050405020304" pitchFamily="18" charset="0"/>
              </a:rPr>
              <a:t>+ + Kiến nghị về việc gì? Kiến nghị để làm gì? (Nội dung vụ, nguyên nhân dẫn đến vụ việc, yêu cầu cụ thể…).</a:t>
            </a:r>
            <a:endParaRPr lang="en-GB" sz="3600">
              <a:latin typeface="Times New Roman" panose="02020603050405020304" pitchFamily="18" charset="0"/>
              <a:cs typeface="Times New Roman" panose="02020603050405020304" pitchFamily="18" charset="0"/>
            </a:endParaRPr>
          </a:p>
        </p:txBody>
      </p:sp>
      <p:sp>
        <p:nvSpPr>
          <p:cNvPr id="20" name="TextBox 20"/>
          <p:cNvSpPr txBox="1"/>
          <p:nvPr/>
        </p:nvSpPr>
        <p:spPr>
          <a:xfrm>
            <a:off x="15240000" y="4918252"/>
            <a:ext cx="2634525" cy="2769989"/>
          </a:xfrm>
          <a:prstGeom prst="rect">
            <a:avLst/>
          </a:prstGeom>
        </p:spPr>
        <p:txBody>
          <a:bodyPr lIns="0" tIns="0" rIns="0" bIns="0" rtlCol="0" anchor="t">
            <a:spAutoFit/>
          </a:bodyPr>
          <a:lstStyle/>
          <a:p>
            <a:pPr algn="just"/>
            <a:r>
              <a:rPr lang="en-US" sz="3600">
                <a:latin typeface="Times New Roman" panose="02020603050405020304" pitchFamily="18" charset="0"/>
                <a:cs typeface="Times New Roman" panose="02020603050405020304" pitchFamily="18" charset="0"/>
              </a:rPr>
              <a:t>Phần kết thúc: Lời kiến nghị, cam đoan, cảm ơn, chữ kí.</a:t>
            </a:r>
            <a:endParaRPr lang="en-US" sz="3600" spc="45">
              <a:solidFill>
                <a:srgbClr val="6666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167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par>
                                <p:cTn id="23" presetID="6" presetClass="entr" presetSubtype="1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circle(in)">
                                      <p:cBhvr>
                                        <p:cTn id="33" dur="2000"/>
                                        <p:tgtEl>
                                          <p:spTgt spid="17"/>
                                        </p:tgtEl>
                                      </p:cBhvr>
                                    </p:animEffect>
                                  </p:childTnLst>
                                </p:cTn>
                              </p:par>
                              <p:par>
                                <p:cTn id="34" presetID="6"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CC1E6"/>
        </a:solidFill>
        <a:effectLst/>
      </p:bgPr>
    </p:bg>
    <p:spTree>
      <p:nvGrpSpPr>
        <p:cNvPr id="1" name=""/>
        <p:cNvGrpSpPr/>
        <p:nvPr/>
      </p:nvGrpSpPr>
      <p:grpSpPr>
        <a:xfrm>
          <a:off x="0" y="0"/>
          <a:ext cx="0" cy="0"/>
          <a:chOff x="0" y="0"/>
          <a:chExt cx="0" cy="0"/>
        </a:xfrm>
      </p:grpSpPr>
      <p:sp>
        <p:nvSpPr>
          <p:cNvPr id="2" name="Freeform 2"/>
          <p:cNvSpPr/>
          <p:nvPr/>
        </p:nvSpPr>
        <p:spPr>
          <a:xfrm>
            <a:off x="7907512" y="8177809"/>
            <a:ext cx="6113598" cy="4218383"/>
          </a:xfrm>
          <a:custGeom>
            <a:avLst/>
            <a:gdLst/>
            <a:ahLst/>
            <a:cxnLst/>
            <a:rect l="l" t="t" r="r" b="b"/>
            <a:pathLst>
              <a:path w="6113598" h="4218383">
                <a:moveTo>
                  <a:pt x="0" y="0"/>
                </a:moveTo>
                <a:lnTo>
                  <a:pt x="6113598" y="0"/>
                </a:lnTo>
                <a:lnTo>
                  <a:pt x="6113598" y="4218382"/>
                </a:lnTo>
                <a:lnTo>
                  <a:pt x="0" y="4218382"/>
                </a:lnTo>
                <a:lnTo>
                  <a:pt x="0" y="0"/>
                </a:lnTo>
                <a:close/>
              </a:path>
            </a:pathLst>
          </a:custGeom>
          <a:blipFill>
            <a:blip r:embed="rId2"/>
            <a:stretch>
              <a:fillRect/>
            </a:stretch>
          </a:blipFill>
        </p:spPr>
      </p:sp>
      <p:sp>
        <p:nvSpPr>
          <p:cNvPr id="15" name="Freeform 15"/>
          <p:cNvSpPr/>
          <p:nvPr/>
        </p:nvSpPr>
        <p:spPr>
          <a:xfrm>
            <a:off x="5105400" y="3162674"/>
            <a:ext cx="9905999" cy="1309891"/>
          </a:xfrm>
          <a:custGeom>
            <a:avLst/>
            <a:gdLst/>
            <a:ahLst/>
            <a:cxnLst/>
            <a:rect l="l" t="t" r="r" b="b"/>
            <a:pathLst>
              <a:path w="3623680" h="679440">
                <a:moveTo>
                  <a:pt x="0" y="0"/>
                </a:moveTo>
                <a:lnTo>
                  <a:pt x="3623680" y="0"/>
                </a:lnTo>
                <a:lnTo>
                  <a:pt x="3623680" y="679440"/>
                </a:lnTo>
                <a:lnTo>
                  <a:pt x="0" y="679440"/>
                </a:lnTo>
                <a:lnTo>
                  <a:pt x="0" y="0"/>
                </a:lnTo>
                <a:close/>
              </a:path>
            </a:pathLst>
          </a:custGeom>
          <a:blipFill>
            <a:blip r:embed="rId3">
              <a:extLst>
                <a:ext uri="{96DAC541-7B7A-43D3-8B79-37D633B846F1}">
                  <asvg:svgBlip xmlns="" xmlns:asvg="http://schemas.microsoft.com/office/drawing/2016/SVG/main" r:embed="rId9"/>
                </a:ext>
              </a:extLst>
            </a:blip>
            <a:stretch>
              <a:fillRect/>
            </a:stretch>
          </a:blipFill>
        </p:spPr>
      </p:sp>
      <p:sp>
        <p:nvSpPr>
          <p:cNvPr id="17" name="Freeform 17"/>
          <p:cNvSpPr/>
          <p:nvPr/>
        </p:nvSpPr>
        <p:spPr>
          <a:xfrm>
            <a:off x="609600" y="4620091"/>
            <a:ext cx="7086600" cy="4858703"/>
          </a:xfrm>
          <a:custGeom>
            <a:avLst/>
            <a:gdLst/>
            <a:ahLst/>
            <a:cxnLst/>
            <a:rect l="l" t="t" r="r" b="b"/>
            <a:pathLst>
              <a:path w="3623680" h="679440">
                <a:moveTo>
                  <a:pt x="0" y="0"/>
                </a:moveTo>
                <a:lnTo>
                  <a:pt x="3623680" y="0"/>
                </a:lnTo>
                <a:lnTo>
                  <a:pt x="3623680" y="679440"/>
                </a:lnTo>
                <a:lnTo>
                  <a:pt x="0" y="679440"/>
                </a:lnTo>
                <a:lnTo>
                  <a:pt x="0" y="0"/>
                </a:lnTo>
                <a:close/>
              </a:path>
            </a:pathLst>
          </a:custGeom>
          <a:blipFill>
            <a:blip r:embed="rId3">
              <a:extLst>
                <a:ext uri="{96DAC541-7B7A-43D3-8B79-37D633B846F1}">
                  <asvg:svgBlip xmlns="" xmlns:asvg="http://schemas.microsoft.com/office/drawing/2016/SVG/main" r:embed="rId9"/>
                </a:ext>
              </a:extLst>
            </a:blip>
            <a:stretch>
              <a:fillRect/>
            </a:stretch>
          </a:blipFill>
        </p:spPr>
      </p:sp>
      <p:sp>
        <p:nvSpPr>
          <p:cNvPr id="18" name="Freeform 18"/>
          <p:cNvSpPr/>
          <p:nvPr/>
        </p:nvSpPr>
        <p:spPr>
          <a:xfrm>
            <a:off x="7924800" y="4738162"/>
            <a:ext cx="10210800" cy="5053538"/>
          </a:xfrm>
          <a:custGeom>
            <a:avLst/>
            <a:gdLst/>
            <a:ahLst/>
            <a:cxnLst/>
            <a:rect l="l" t="t" r="r" b="b"/>
            <a:pathLst>
              <a:path w="3623680" h="679440">
                <a:moveTo>
                  <a:pt x="0" y="0"/>
                </a:moveTo>
                <a:lnTo>
                  <a:pt x="3623680" y="0"/>
                </a:lnTo>
                <a:lnTo>
                  <a:pt x="3623680" y="679440"/>
                </a:lnTo>
                <a:lnTo>
                  <a:pt x="0" y="679440"/>
                </a:lnTo>
                <a:lnTo>
                  <a:pt x="0" y="0"/>
                </a:lnTo>
                <a:close/>
              </a:path>
            </a:pathLst>
          </a:custGeom>
          <a:blipFill>
            <a:blip r:embed="rId3">
              <a:extLst>
                <a:ext uri="{96DAC541-7B7A-43D3-8B79-37D633B846F1}">
                  <asvg:svgBlip xmlns="" xmlns:asvg="http://schemas.microsoft.com/office/drawing/2016/SVG/main" r:embed="rId9"/>
                </a:ext>
              </a:extLst>
            </a:blip>
            <a:stretch>
              <a:fillRect/>
            </a:stretch>
          </a:blipFill>
        </p:spPr>
      </p:sp>
      <p:sp>
        <p:nvSpPr>
          <p:cNvPr id="19" name="TextBox 19"/>
          <p:cNvSpPr txBox="1"/>
          <p:nvPr/>
        </p:nvSpPr>
        <p:spPr>
          <a:xfrm>
            <a:off x="5311511" y="3197595"/>
            <a:ext cx="9331058" cy="1096454"/>
          </a:xfrm>
          <a:prstGeom prst="rect">
            <a:avLst/>
          </a:prstGeom>
        </p:spPr>
        <p:txBody>
          <a:bodyPr wrap="square" lIns="0" tIns="0" rIns="0" bIns="0" rtlCol="0" anchor="t">
            <a:spAutoFit/>
          </a:bodyPr>
          <a:lstStyle/>
          <a:p>
            <a:pPr algn="ctr">
              <a:lnSpc>
                <a:spcPts val="4200"/>
              </a:lnSpc>
            </a:pPr>
            <a:r>
              <a:rPr lang="en-US" sz="4000" b="1">
                <a:latin typeface="iCiel Baliho Script" pitchFamily="50" charset="-93"/>
              </a:rPr>
              <a:t>Bài tập:</a:t>
            </a:r>
            <a:r>
              <a:rPr lang="en-US" sz="4000">
                <a:latin typeface="iCiel Baliho Script" pitchFamily="50" charset="-93"/>
              </a:rPr>
              <a:t> Hãy viết văn bản kiến nghị theo một trong hai tình huống sau đây</a:t>
            </a:r>
            <a:endParaRPr lang="en-US" sz="3600" spc="60">
              <a:solidFill>
                <a:srgbClr val="666666"/>
              </a:solidFill>
              <a:latin typeface="iCiel Baliho Script" pitchFamily="50" charset="-93"/>
            </a:endParaRPr>
          </a:p>
        </p:txBody>
      </p:sp>
      <p:sp>
        <p:nvSpPr>
          <p:cNvPr id="21" name="TextBox 21"/>
          <p:cNvSpPr txBox="1"/>
          <p:nvPr/>
        </p:nvSpPr>
        <p:spPr>
          <a:xfrm>
            <a:off x="1219200" y="5065490"/>
            <a:ext cx="6096000" cy="3877985"/>
          </a:xfrm>
          <a:prstGeom prst="rect">
            <a:avLst/>
          </a:prstGeom>
        </p:spPr>
        <p:txBody>
          <a:bodyPr wrap="square" lIns="0" tIns="0" rIns="0" bIns="0" rtlCol="0" anchor="t">
            <a:spAutoFit/>
          </a:bodyPr>
          <a:lstStyle/>
          <a:p>
            <a:pPr algn="just"/>
            <a:r>
              <a:rPr lang="vi-VN" sz="3600" b="1">
                <a:latin typeface="+mj-lt"/>
              </a:rPr>
              <a:t>Đề số (1): </a:t>
            </a:r>
            <a:r>
              <a:rPr lang="vi-VN" sz="3600">
                <a:latin typeface="+mj-lt"/>
              </a:rPr>
              <a:t>Có một bộ phim hay, liên quan tới tác phẩm đang học. Em thay mặt tập thể lớp viết một văn bản đề nghị cô giáo (thầy giáo) chủ nhiệm hoặc nhà trường tổ chức cho lớp (hoặc các lớp cùng khối 8) đi xem phim đó.</a:t>
            </a:r>
            <a:endParaRPr lang="en-GB" sz="3600">
              <a:latin typeface="+mj-lt"/>
            </a:endParaRPr>
          </a:p>
        </p:txBody>
      </p:sp>
      <p:sp>
        <p:nvSpPr>
          <p:cNvPr id="22" name="TextBox 22"/>
          <p:cNvSpPr txBox="1"/>
          <p:nvPr/>
        </p:nvSpPr>
        <p:spPr>
          <a:xfrm>
            <a:off x="8572902" y="5165065"/>
            <a:ext cx="9143999" cy="4431983"/>
          </a:xfrm>
          <a:prstGeom prst="rect">
            <a:avLst/>
          </a:prstGeom>
        </p:spPr>
        <p:txBody>
          <a:bodyPr wrap="square" lIns="0" tIns="0" rIns="0" bIns="0" rtlCol="0" anchor="t">
            <a:spAutoFit/>
          </a:bodyPr>
          <a:lstStyle/>
          <a:p>
            <a:pPr algn="just"/>
            <a:r>
              <a:rPr lang="vi-VN" sz="3600" b="1">
                <a:latin typeface="+mj-lt"/>
              </a:rPr>
              <a:t>Đề số (2): </a:t>
            </a:r>
            <a:r>
              <a:rPr lang="vi-VN" sz="3600">
                <a:latin typeface="+mj-lt"/>
              </a:rPr>
              <a:t>Trong khu vực gia đình em ở, có một địa điểm kinh doanh karaoke không bảo đảm tiêu chuẩn kĩ thuật, gây ồn ào, thậm chí nhiều lần để xảy ra xô xát,... ảnh hưởng rất lớn đến sinh hoạt của cả khu vực. Em hãy giúp các gia đình trong khu vực viết một văn bản kiến nghị gửi công an hoặc Ủy ban nhân dân địa phương để nêu ý kiến và kiến nghị giải quyết tình trạng đó</a:t>
            </a:r>
            <a:r>
              <a:rPr lang="vi-VN" sz="3600" smtClean="0">
                <a:latin typeface="+mj-lt"/>
              </a:rPr>
              <a:t>.</a:t>
            </a:r>
            <a:endParaRPr lang="en-GB" sz="3600">
              <a:latin typeface="+mj-lt"/>
            </a:endParaRPr>
          </a:p>
        </p:txBody>
      </p:sp>
      <p:sp>
        <p:nvSpPr>
          <p:cNvPr id="23" name="Freeform 23"/>
          <p:cNvSpPr/>
          <p:nvPr/>
        </p:nvSpPr>
        <p:spPr>
          <a:xfrm>
            <a:off x="3700567" y="-807509"/>
            <a:ext cx="10998583" cy="3665009"/>
          </a:xfrm>
          <a:custGeom>
            <a:avLst/>
            <a:gdLst/>
            <a:ahLst/>
            <a:cxnLst/>
            <a:rect l="l" t="t" r="r" b="b"/>
            <a:pathLst>
              <a:path w="10998583" h="4131699">
                <a:moveTo>
                  <a:pt x="0" y="0"/>
                </a:moveTo>
                <a:lnTo>
                  <a:pt x="10998584" y="0"/>
                </a:lnTo>
                <a:lnTo>
                  <a:pt x="10998584" y="4131699"/>
                </a:lnTo>
                <a:lnTo>
                  <a:pt x="0" y="413169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4" name="TextBox 24"/>
          <p:cNvSpPr txBox="1"/>
          <p:nvPr/>
        </p:nvSpPr>
        <p:spPr>
          <a:xfrm>
            <a:off x="4378609" y="1012539"/>
            <a:ext cx="9642501" cy="1346522"/>
          </a:xfrm>
          <a:prstGeom prst="rect">
            <a:avLst/>
          </a:prstGeom>
        </p:spPr>
        <p:txBody>
          <a:bodyPr lIns="0" tIns="0" rIns="0" bIns="0" rtlCol="0" anchor="t">
            <a:spAutoFit/>
          </a:bodyPr>
          <a:lstStyle/>
          <a:p>
            <a:pPr algn="ctr">
              <a:lnSpc>
                <a:spcPts val="10500"/>
              </a:lnSpc>
            </a:pPr>
            <a:r>
              <a:rPr lang="en-US" sz="8000" b="1">
                <a:latin typeface="#9Slide07 SVNDessert Menu Scrip" panose="00000500000000000000" pitchFamily="2" charset="0"/>
              </a:rPr>
              <a:t>2. Thực hành</a:t>
            </a:r>
            <a:endParaRPr lang="en-US" sz="7500">
              <a:solidFill>
                <a:srgbClr val="698CAA"/>
              </a:solidFill>
              <a:latin typeface="#9Slide07 SVNDessert Menu Scrip" panose="00000500000000000000" pitchFamily="2" charset="0"/>
            </a:endParaRPr>
          </a:p>
        </p:txBody>
      </p:sp>
      <p:sp>
        <p:nvSpPr>
          <p:cNvPr id="25" name="Freeform 25"/>
          <p:cNvSpPr/>
          <p:nvPr/>
        </p:nvSpPr>
        <p:spPr>
          <a:xfrm flipH="1">
            <a:off x="-1701791" y="1170891"/>
            <a:ext cx="6080400" cy="4195476"/>
          </a:xfrm>
          <a:custGeom>
            <a:avLst/>
            <a:gdLst/>
            <a:ahLst/>
            <a:cxnLst/>
            <a:rect l="l" t="t" r="r" b="b"/>
            <a:pathLst>
              <a:path w="6080400" h="4195476">
                <a:moveTo>
                  <a:pt x="6080401" y="0"/>
                </a:moveTo>
                <a:lnTo>
                  <a:pt x="0" y="0"/>
                </a:lnTo>
                <a:lnTo>
                  <a:pt x="0" y="4195476"/>
                </a:lnTo>
                <a:lnTo>
                  <a:pt x="6080401" y="4195476"/>
                </a:lnTo>
                <a:lnTo>
                  <a:pt x="6080401" y="0"/>
                </a:lnTo>
                <a:close/>
              </a:path>
            </a:pathLst>
          </a:custGeom>
          <a:blipFill>
            <a:blip r:embed="rId2">
              <a:alphaModFix amt="94000"/>
            </a:blip>
            <a:stretch>
              <a:fillRect/>
            </a:stretch>
          </a:blipFill>
        </p:spPr>
      </p:sp>
      <p:sp>
        <p:nvSpPr>
          <p:cNvPr id="26" name="Freeform 26"/>
          <p:cNvSpPr/>
          <p:nvPr/>
        </p:nvSpPr>
        <p:spPr>
          <a:xfrm>
            <a:off x="13144902" y="-949753"/>
            <a:ext cx="6113598" cy="4218383"/>
          </a:xfrm>
          <a:custGeom>
            <a:avLst/>
            <a:gdLst/>
            <a:ahLst/>
            <a:cxnLst/>
            <a:rect l="l" t="t" r="r" b="b"/>
            <a:pathLst>
              <a:path w="6113598" h="4218383">
                <a:moveTo>
                  <a:pt x="0" y="0"/>
                </a:moveTo>
                <a:lnTo>
                  <a:pt x="6113598" y="0"/>
                </a:lnTo>
                <a:lnTo>
                  <a:pt x="6113598" y="4218382"/>
                </a:lnTo>
                <a:lnTo>
                  <a:pt x="0" y="4218382"/>
                </a:lnTo>
                <a:lnTo>
                  <a:pt x="0" y="0"/>
                </a:lnTo>
                <a:close/>
              </a:path>
            </a:pathLst>
          </a:custGeom>
          <a:blipFill>
            <a:blip r:embed="rId2"/>
            <a:stretch>
              <a:fillRect/>
            </a:stretch>
          </a:blipFill>
        </p:spPr>
      </p:sp>
    </p:spTree>
    <p:extLst>
      <p:ext uri="{BB962C8B-B14F-4D97-AF65-F5344CB8AC3E}">
        <p14:creationId xmlns:p14="http://schemas.microsoft.com/office/powerpoint/2010/main" val="121211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1465</Words>
  <Application>Microsoft Office PowerPoint</Application>
  <PresentationFormat>Custom</PresentationFormat>
  <Paragraphs>106</Paragraphs>
  <Slides>17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#9Slide07 SVNDessert Menu Scrip</vt:lpstr>
      <vt:lpstr>Times New Roman</vt:lpstr>
      <vt:lpstr>iCiel Baliho Script</vt:lpstr>
      <vt:lpstr>Podkova</vt:lpstr>
      <vt:lpstr>Calibri</vt:lpstr>
      <vt:lpstr>Laries Script</vt:lpstr>
      <vt:lpstr>#9Slide05 Amplify</vt:lpstr>
      <vt:lpstr>iCiel Brush Up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Pink Yellow Playful Cute UI Style Portfolio Presentation</dc:title>
  <dc:creator>Huệ Nguyễn</dc:creator>
  <cp:lastModifiedBy>Administrator</cp:lastModifiedBy>
  <cp:revision>44</cp:revision>
  <dcterms:created xsi:type="dcterms:W3CDTF">2006-08-16T00:00:00Z</dcterms:created>
  <dcterms:modified xsi:type="dcterms:W3CDTF">2023-11-04T15:52:59Z</dcterms:modified>
  <dc:identifier>DAFo_5PLMrQ</dc:identifier>
</cp:coreProperties>
</file>