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77" r:id="rId6"/>
    <p:sldId id="276" r:id="rId7"/>
    <p:sldId id="278" r:id="rId8"/>
    <p:sldId id="279" r:id="rId9"/>
    <p:sldId id="281" r:id="rId10"/>
    <p:sldId id="282" r:id="rId11"/>
    <p:sldId id="283" r:id="rId12"/>
    <p:sldId id="284" r:id="rId13"/>
    <p:sldId id="285" r:id="rId14"/>
    <p:sldId id="287" r:id="rId15"/>
    <p:sldId id="288" r:id="rId16"/>
    <p:sldId id="289" r:id="rId17"/>
    <p:sldId id="286" r:id="rId18"/>
    <p:sldId id="263" r:id="rId19"/>
    <p:sldId id="262" r:id="rId20"/>
    <p:sldId id="290" r:id="rId21"/>
    <p:sldId id="293" r:id="rId22"/>
    <p:sldId id="291" r:id="rId23"/>
    <p:sldId id="292" r:id="rId24"/>
    <p:sldId id="294" r:id="rId25"/>
    <p:sldId id="272" r:id="rId26"/>
    <p:sldId id="295" r:id="rId27"/>
    <p:sldId id="298" r:id="rId28"/>
    <p:sldId id="297" r:id="rId29"/>
    <p:sldId id="296" r:id="rId30"/>
    <p:sldId id="299" r:id="rId31"/>
    <p:sldId id="264" r:id="rId32"/>
    <p:sldId id="261" r:id="rId33"/>
    <p:sldId id="268" r:id="rId34"/>
    <p:sldId id="265" r:id="rId35"/>
  </p:sldIdLst>
  <p:sldSz cx="18288000" cy="10287000"/>
  <p:notesSz cx="6858000" cy="9144000"/>
  <p:embeddedFontLst>
    <p:embeddedFont>
      <p:font typeface="#9Slide05 Amplify" panose="02000000000000000000" pitchFamily="2" charset="-93"/>
      <p:regular r:id="rId36"/>
    </p:embeddedFont>
    <p:embeddedFont>
      <p:font typeface="More Sugar" panose="020B0604020202020204" charset="0"/>
      <p:regular r:id="rId37"/>
    </p:embeddedFont>
    <p:embeddedFont>
      <p:font typeface="Calibri" panose="020F0502020204030204" pitchFamily="34" charset="0"/>
      <p:regular r:id="rId38"/>
      <p:bold r:id="rId39"/>
      <p:italic r:id="rId40"/>
      <p:boldItalic r:id="rId41"/>
    </p:embeddedFont>
    <p:embeddedFont>
      <p:font typeface="iCiel Sanelma" pitchFamily="50" charset="-93"/>
      <p:regular r:id="rId42"/>
    </p:embeddedFont>
    <p:embeddedFont>
      <p:font typeface="iCiel Bambola" panose="02000000000000000000" pitchFamily="50" charset="-93"/>
      <p:regular r:id="rId43"/>
    </p:embeddedFont>
    <p:embeddedFont>
      <p:font typeface="iCiel Soup of Justice" pitchFamily="2" charset="-93"/>
      <p:regular r:id="rId44"/>
    </p:embeddedFont>
    <p:embeddedFont>
      <p:font typeface="#9Slide07 SVNMomento" panose="00000500000000000000" pitchFamily="2" charset="0"/>
      <p:regular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66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26.svg"/><Relationship Id="rId7" Type="http://schemas.openxmlformats.org/officeDocument/2006/relationships/image" Target="../media/image19.sv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26.svg"/><Relationship Id="rId7" Type="http://schemas.openxmlformats.org/officeDocument/2006/relationships/image" Target="../media/image19.sv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svg"/></Relationships>
</file>

<file path=ppt/slides/_rels/slide12.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5.svg"/><Relationship Id="rId7" Type="http://schemas.openxmlformats.org/officeDocument/2006/relationships/image" Target="../media/image1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9.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37.svg"/></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5.svg"/><Relationship Id="rId7" Type="http://schemas.openxmlformats.org/officeDocument/2006/relationships/image" Target="../media/image1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9.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37.sv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33.sv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26.svg"/><Relationship Id="rId7" Type="http://schemas.openxmlformats.org/officeDocument/2006/relationships/image" Target="../media/image19.sv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svg"/></Relationships>
</file>

<file path=ppt/slides/_rels/slide17.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19.sv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9.svg"/></Relationships>
</file>

<file path=ppt/slides/_rels/slide2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eg"/><Relationship Id="rId7" Type="http://schemas.openxmlformats.org/officeDocument/2006/relationships/image" Target="../media/image47.sv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49.sv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7.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4.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6.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2.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9.svg"/></Relationships>
</file>

<file path=ppt/slides/_rels/slide3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6.jpeg"/><Relationship Id="rId7" Type="http://schemas.openxmlformats.org/officeDocument/2006/relationships/image" Target="../media/image47.sv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13.svg"/><Relationship Id="rId5" Type="http://schemas.openxmlformats.org/officeDocument/2006/relationships/image" Target="../media/image19.svg"/><Relationship Id="rId10"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49.svg"/></Relationships>
</file>

<file path=ppt/slides/_rels/slide3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35.svg"/><Relationship Id="rId7" Type="http://schemas.openxmlformats.org/officeDocument/2006/relationships/image" Target="../media/image1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19.svg"/><Relationship Id="rId10" Type="http://schemas.openxmlformats.org/officeDocument/2006/relationships/image" Target="../media/image3.png"/><Relationship Id="rId4" Type="http://schemas.openxmlformats.org/officeDocument/2006/relationships/image" Target="../media/image10.png"/><Relationship Id="rId9" Type="http://schemas.openxmlformats.org/officeDocument/2006/relationships/image" Target="../media/image37.svg"/></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34.xml.rels><?xml version="1.0" encoding="UTF-8" standalone="yes"?>
<Relationships xmlns="http://schemas.openxmlformats.org/package/2006/relationships"><Relationship Id="rId3" Type="http://schemas.openxmlformats.org/officeDocument/2006/relationships/image" Target="../media/image51.sv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5.svg"/><Relationship Id="rId3" Type="http://schemas.openxmlformats.org/officeDocument/2006/relationships/image" Target="../media/image26.svg"/><Relationship Id="rId7" Type="http://schemas.openxmlformats.org/officeDocument/2006/relationships/image" Target="../media/image19.svg"/><Relationship Id="rId12" Type="http://schemas.openxmlformats.org/officeDocument/2006/relationships/image" Target="../media/image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30.svg"/><Relationship Id="rId5" Type="http://schemas.openxmlformats.org/officeDocument/2006/relationships/image" Target="../media/image28.svg"/><Relationship Id="rId10"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24.sv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21.svg"/><Relationship Id="rId5" Type="http://schemas.openxmlformats.org/officeDocument/2006/relationships/image" Target="../media/image15.svg"/><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image" Target="../media/image19.svg"/></Relationships>
</file>

<file path=ppt/slides/_rels/slide8.xml.rels><?xml version="1.0" encoding="UTF-8" standalone="yes"?>
<Relationships xmlns="http://schemas.openxmlformats.org/package/2006/relationships"><Relationship Id="rId3" Type="http://schemas.openxmlformats.org/officeDocument/2006/relationships/image" Target="../media/image39.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41.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0.png"/><Relationship Id="rId4" Type="http://schemas.openxmlformats.org/officeDocument/2006/relationships/image" Target="../media/image3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396855"/>
            <a:ext cx="16535399" cy="9890145"/>
          </a:xfrm>
          <a:custGeom>
            <a:avLst/>
            <a:gdLst/>
            <a:ahLst/>
            <a:cxnLst/>
            <a:rect l="l" t="t" r="r" b="b"/>
            <a:pathLst>
              <a:path w="13098422" h="6794807">
                <a:moveTo>
                  <a:pt x="0" y="0"/>
                </a:moveTo>
                <a:lnTo>
                  <a:pt x="13098423" y="0"/>
                </a:lnTo>
                <a:lnTo>
                  <a:pt x="13098423" y="6794807"/>
                </a:lnTo>
                <a:lnTo>
                  <a:pt x="0" y="6794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28793" y="2746198"/>
            <a:ext cx="6591375" cy="4836421"/>
          </a:xfrm>
          <a:custGeom>
            <a:avLst/>
            <a:gdLst/>
            <a:ahLst/>
            <a:cxnLst/>
            <a:rect l="l" t="t" r="r" b="b"/>
            <a:pathLst>
              <a:path w="6591375" h="4836421">
                <a:moveTo>
                  <a:pt x="0" y="0"/>
                </a:moveTo>
                <a:lnTo>
                  <a:pt x="6591375" y="0"/>
                </a:lnTo>
                <a:lnTo>
                  <a:pt x="6591375" y="4836421"/>
                </a:lnTo>
                <a:lnTo>
                  <a:pt x="0" y="4836421"/>
                </a:lnTo>
                <a:lnTo>
                  <a:pt x="0" y="0"/>
                </a:lnTo>
                <a:close/>
              </a:path>
            </a:pathLst>
          </a:custGeom>
          <a:blipFill>
            <a:blip r:embed="rId4">
              <a:alphaModFix amt="59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987" y="6164206"/>
            <a:ext cx="3210626" cy="4122794"/>
          </a:xfrm>
          <a:custGeom>
            <a:avLst/>
            <a:gdLst/>
            <a:ahLst/>
            <a:cxnLst/>
            <a:rect l="l" t="t" r="r" b="b"/>
            <a:pathLst>
              <a:path w="3210626" h="4122794">
                <a:moveTo>
                  <a:pt x="0" y="0"/>
                </a:moveTo>
                <a:lnTo>
                  <a:pt x="3210626" y="0"/>
                </a:lnTo>
                <a:lnTo>
                  <a:pt x="3210626" y="4122794"/>
                </a:lnTo>
                <a:lnTo>
                  <a:pt x="0" y="4122794"/>
                </a:lnTo>
                <a:lnTo>
                  <a:pt x="0" y="0"/>
                </a:lnTo>
                <a:close/>
              </a:path>
            </a:pathLst>
          </a:custGeom>
          <a:blipFill>
            <a:blip r:embed="rId6"/>
            <a:stretch>
              <a:fillRect/>
            </a:stretch>
          </a:blipFill>
        </p:spPr>
      </p:sp>
      <p:sp>
        <p:nvSpPr>
          <p:cNvPr id="5" name="Freeform 5"/>
          <p:cNvSpPr/>
          <p:nvPr/>
        </p:nvSpPr>
        <p:spPr>
          <a:xfrm rot="-2598744">
            <a:off x="15331615" y="-462359"/>
            <a:ext cx="3231742" cy="3410809"/>
          </a:xfrm>
          <a:custGeom>
            <a:avLst/>
            <a:gdLst/>
            <a:ahLst/>
            <a:cxnLst/>
            <a:rect l="l" t="t" r="r" b="b"/>
            <a:pathLst>
              <a:path w="3231742" h="3410809">
                <a:moveTo>
                  <a:pt x="0" y="0"/>
                </a:moveTo>
                <a:lnTo>
                  <a:pt x="3231742" y="0"/>
                </a:lnTo>
                <a:lnTo>
                  <a:pt x="3231742" y="3410809"/>
                </a:lnTo>
                <a:lnTo>
                  <a:pt x="0" y="34108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5608131" y="6819900"/>
            <a:ext cx="2536648" cy="2627413"/>
          </a:xfrm>
          <a:custGeom>
            <a:avLst/>
            <a:gdLst/>
            <a:ahLst/>
            <a:cxnLst/>
            <a:rect l="l" t="t" r="r" b="b"/>
            <a:pathLst>
              <a:path w="2536648" h="2627413">
                <a:moveTo>
                  <a:pt x="0" y="0"/>
                </a:moveTo>
                <a:lnTo>
                  <a:pt x="2536648" y="0"/>
                </a:lnTo>
                <a:lnTo>
                  <a:pt x="2536648" y="2627413"/>
                </a:lnTo>
                <a:lnTo>
                  <a:pt x="0" y="26274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10866">
            <a:off x="1824507" y="1233505"/>
            <a:ext cx="2226033" cy="2226033"/>
          </a:xfrm>
          <a:custGeom>
            <a:avLst/>
            <a:gdLst/>
            <a:ahLst/>
            <a:cxnLst/>
            <a:rect l="l" t="t" r="r" b="b"/>
            <a:pathLst>
              <a:path w="2226033" h="2226033">
                <a:moveTo>
                  <a:pt x="0" y="0"/>
                </a:moveTo>
                <a:lnTo>
                  <a:pt x="2226033" y="0"/>
                </a:lnTo>
                <a:lnTo>
                  <a:pt x="2226033" y="2226033"/>
                </a:lnTo>
                <a:lnTo>
                  <a:pt x="0" y="22260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TextBox 8"/>
          <p:cNvSpPr txBox="1"/>
          <p:nvPr/>
        </p:nvSpPr>
        <p:spPr>
          <a:xfrm>
            <a:off x="3656455" y="2346521"/>
            <a:ext cx="12322350" cy="53091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lIns="0" tIns="0" rIns="0" bIns="0" rtlCol="0" anchor="t">
            <a:spAutoFit/>
          </a:bodyPr>
          <a:lstStyle/>
          <a:p>
            <a:pPr algn="ctr"/>
            <a:r>
              <a:rPr lang="en-US" sz="11500" b="1">
                <a:solidFill>
                  <a:schemeClr val="accent6">
                    <a:lumMod val="50000"/>
                  </a:schemeClr>
                </a:solidFill>
                <a:latin typeface="#9Slide07 SVNMomento" panose="00000500000000000000" pitchFamily="2" charset="0"/>
              </a:rPr>
              <a:t>Viết văn bản thuyết minh</a:t>
            </a:r>
            <a:endParaRPr lang="en-GB" sz="11500">
              <a:solidFill>
                <a:schemeClr val="accent6">
                  <a:lumMod val="50000"/>
                </a:schemeClr>
              </a:solidFill>
              <a:latin typeface="#9Slide07 SVNMomento" panose="00000500000000000000" pitchFamily="2" charset="0"/>
            </a:endParaRPr>
          </a:p>
          <a:p>
            <a:pPr algn="ctr"/>
            <a:r>
              <a:rPr lang="en-US" sz="11500" b="1">
                <a:solidFill>
                  <a:schemeClr val="accent6">
                    <a:lumMod val="50000"/>
                  </a:schemeClr>
                </a:solidFill>
                <a:latin typeface="#9Slide07 SVNMomento" panose="00000500000000000000" pitchFamily="2" charset="0"/>
              </a:rPr>
              <a:t>giải thích một hiện tượng tự nhiên</a:t>
            </a:r>
            <a:endParaRPr lang="en-GB" sz="11500">
              <a:solidFill>
                <a:schemeClr val="accent6">
                  <a:lumMod val="50000"/>
                </a:schemeClr>
              </a:solidFill>
              <a:latin typeface="#9Slide07 SVNMomento" panose="000005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028700" y="3003860"/>
            <a:ext cx="7707721" cy="5482117"/>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551579" y="3003860"/>
            <a:ext cx="7707721" cy="5482117"/>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028700" y="9220200"/>
            <a:ext cx="16230600" cy="0"/>
          </a:xfrm>
          <a:prstGeom prst="line">
            <a:avLst/>
          </a:prstGeom>
          <a:ln w="38100" cap="flat">
            <a:solidFill>
              <a:srgbClr val="A66A6A"/>
            </a:solidFill>
            <a:prstDash val="solid"/>
            <a:headEnd type="none" w="sm" len="sm"/>
            <a:tailEnd type="none" w="sm" len="sm"/>
          </a:ln>
        </p:spPr>
      </p:sp>
      <p:sp>
        <p:nvSpPr>
          <p:cNvPr id="5" name="Freeform 5"/>
          <p:cNvSpPr/>
          <p:nvPr/>
        </p:nvSpPr>
        <p:spPr>
          <a:xfrm>
            <a:off x="4882561" y="864688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530910"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174696"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14750">
            <a:off x="15301131" y="2500543"/>
            <a:ext cx="2001203" cy="1408346"/>
          </a:xfrm>
          <a:custGeom>
            <a:avLst/>
            <a:gdLst/>
            <a:ahLst/>
            <a:cxnLst/>
            <a:rect l="l" t="t" r="r" b="b"/>
            <a:pathLst>
              <a:path w="2001203" h="1408346">
                <a:moveTo>
                  <a:pt x="0" y="0"/>
                </a:moveTo>
                <a:lnTo>
                  <a:pt x="2001203" y="0"/>
                </a:lnTo>
                <a:lnTo>
                  <a:pt x="2001203" y="1408346"/>
                </a:lnTo>
                <a:lnTo>
                  <a:pt x="0" y="14083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609199">
            <a:off x="2698793" y="847477"/>
            <a:ext cx="1863587" cy="1863587"/>
          </a:xfrm>
          <a:custGeom>
            <a:avLst/>
            <a:gdLst/>
            <a:ahLst/>
            <a:cxnLst/>
            <a:rect l="l" t="t" r="r" b="b"/>
            <a:pathLst>
              <a:path w="1863587" h="1863587">
                <a:moveTo>
                  <a:pt x="0" y="0"/>
                </a:moveTo>
                <a:lnTo>
                  <a:pt x="1863587" y="0"/>
                </a:lnTo>
                <a:lnTo>
                  <a:pt x="1863587" y="1863586"/>
                </a:lnTo>
                <a:lnTo>
                  <a:pt x="0" y="18635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3849837" y="1028700"/>
            <a:ext cx="4903791" cy="954010"/>
          </a:xfrm>
          <a:custGeom>
            <a:avLst/>
            <a:gdLst/>
            <a:ahLst/>
            <a:cxnLst/>
            <a:rect l="l" t="t" r="r" b="b"/>
            <a:pathLst>
              <a:path w="4903791" h="954010">
                <a:moveTo>
                  <a:pt x="0" y="0"/>
                </a:moveTo>
                <a:lnTo>
                  <a:pt x="4903791" y="0"/>
                </a:lnTo>
                <a:lnTo>
                  <a:pt x="4903791" y="954010"/>
                </a:lnTo>
                <a:lnTo>
                  <a:pt x="0" y="95401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537319">
            <a:off x="6694382" y="2823677"/>
            <a:ext cx="1820825" cy="1281406"/>
          </a:xfrm>
          <a:custGeom>
            <a:avLst/>
            <a:gdLst/>
            <a:ahLst/>
            <a:cxnLst/>
            <a:rect l="l" t="t" r="r" b="b"/>
            <a:pathLst>
              <a:path w="1820825" h="1281406">
                <a:moveTo>
                  <a:pt x="0" y="0"/>
                </a:moveTo>
                <a:lnTo>
                  <a:pt x="1820825" y="0"/>
                </a:lnTo>
                <a:lnTo>
                  <a:pt x="1820825" y="1281406"/>
                </a:lnTo>
                <a:lnTo>
                  <a:pt x="0" y="12814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1776564" y="4052395"/>
            <a:ext cx="6681636" cy="3693319"/>
          </a:xfrm>
          <a:prstGeom prst="rect">
            <a:avLst/>
          </a:prstGeom>
        </p:spPr>
        <p:txBody>
          <a:bodyPr wrap="square" lIns="0" tIns="0" rIns="0" bIns="0" rtlCol="0" anchor="t">
            <a:spAutoFit/>
          </a:bodyPr>
          <a:lstStyle/>
          <a:p>
            <a:pPr algn="just"/>
            <a:r>
              <a:rPr lang="vi-VN" sz="4000" b="1">
                <a:latin typeface="Times New Roman" panose="02020603050405020304" pitchFamily="18" charset="0"/>
                <a:cs typeface="Times New Roman" panose="02020603050405020304" pitchFamily="18" charset="0"/>
              </a:rPr>
              <a:t>Bước 1: </a:t>
            </a:r>
            <a:r>
              <a:rPr lang="vi-VN" sz="4000">
                <a:latin typeface="Times New Roman" panose="02020603050405020304" pitchFamily="18" charset="0"/>
                <a:cs typeface="Times New Roman" panose="02020603050405020304" pitchFamily="18" charset="0"/>
              </a:rPr>
              <a:t>Xác định hiện tượng tự nhiên cần giới thiệu, giải thích. Lưu ý chọn những hiện tượng tự nhiên gần gũi với cuộc sống, hấp dẫn và phù hợp với trình độ hiểu biết của lứa tuổi,…</a:t>
            </a:r>
            <a:endParaRPr lang="en-GB" sz="4000">
              <a:solidFill>
                <a:prstClr val="black"/>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0457051" y="3833891"/>
            <a:ext cx="6162013" cy="4411464"/>
          </a:xfrm>
          <a:prstGeom prst="rect">
            <a:avLst/>
          </a:prstGeom>
        </p:spPr>
        <p:txBody>
          <a:bodyPr lIns="0" tIns="0" rIns="0" bIns="0" rtlCol="0" anchor="t">
            <a:spAutoFit/>
          </a:bodyPr>
          <a:lstStyle/>
          <a:p>
            <a:pPr algn="just">
              <a:lnSpc>
                <a:spcPts val="4311"/>
              </a:lnSpc>
              <a:spcBef>
                <a:spcPct val="0"/>
              </a:spcBef>
            </a:pPr>
            <a:r>
              <a:rPr lang="en-US" sz="4000" b="1">
                <a:latin typeface="Times New Roman" panose="02020603050405020304" pitchFamily="18" charset="0"/>
                <a:cs typeface="Times New Roman" panose="02020603050405020304" pitchFamily="18" charset="0"/>
              </a:rPr>
              <a:t>Bước 2: </a:t>
            </a:r>
            <a:r>
              <a:rPr lang="en-US" sz="4000">
                <a:latin typeface="Times New Roman" panose="02020603050405020304" pitchFamily="18" charset="0"/>
                <a:cs typeface="Times New Roman" panose="02020603050405020304" pitchFamily="18" charset="0"/>
              </a:rPr>
              <a:t>Tìm hiểu về hiện tượng tự nhiên đã xác định thông qua sách, báo, tài liệu khoa học, internet; đặc biệt, cần vận dụng các hiểu hiết từ những môn học khác như: Khoa học tự nhiên, Lịch sử và Địa lí,…</a:t>
            </a:r>
            <a:endParaRPr lang="en-US" sz="3600">
              <a:solidFill>
                <a:srgbClr val="A66A6A"/>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4648200" y="618125"/>
            <a:ext cx="10744199" cy="2003625"/>
          </a:xfrm>
          <a:prstGeom prst="rect">
            <a:avLst/>
          </a:prstGeom>
        </p:spPr>
        <p:txBody>
          <a:bodyPr wrap="square">
            <a:spAutoFit/>
          </a:bodyPr>
          <a:lstStyle/>
          <a:p>
            <a:pPr algn="ctr">
              <a:lnSpc>
                <a:spcPct val="115000"/>
              </a:lnSpc>
              <a:spcAft>
                <a:spcPts val="0"/>
              </a:spcAft>
            </a:pPr>
            <a:r>
              <a:rPr lang="vi-VN" sz="5400" b="1">
                <a:solidFill>
                  <a:schemeClr val="accent6">
                    <a:lumMod val="50000"/>
                  </a:schemeClr>
                </a:solidFill>
                <a:latin typeface="iCiel Sanelma" pitchFamily="50" charset="-93"/>
                <a:ea typeface="Calibri" panose="020F0502020204030204" pitchFamily="34" charset="0"/>
                <a:cs typeface="Times New Roman" panose="02020603050405020304" pitchFamily="18" charset="0"/>
              </a:rPr>
              <a:t>1.2. </a:t>
            </a:r>
            <a:r>
              <a:rPr lang="vi-VN" sz="5400" b="1">
                <a:solidFill>
                  <a:schemeClr val="accent6">
                    <a:lumMod val="50000"/>
                  </a:schemeClr>
                </a:solidFill>
                <a:latin typeface="iCiel Sanelma" pitchFamily="50" charset="-93"/>
                <a:ea typeface="MS Mincho"/>
                <a:cs typeface="Times New Roman" panose="02020603050405020304" pitchFamily="18" charset="0"/>
              </a:rPr>
              <a:t>Những điều cần chú ý khi viết bài thuyết minh giải thích một hiện tượng tự nhiên</a:t>
            </a:r>
            <a:endParaRPr lang="en-GB" sz="4800">
              <a:solidFill>
                <a:schemeClr val="accent6">
                  <a:lumMod val="50000"/>
                </a:schemeClr>
              </a:solidFill>
              <a:effectLst/>
              <a:latin typeface="iCiel Sanelma" pitchFamily="50" charset="-93"/>
              <a:ea typeface="Times New Roman" panose="02020603050405020304" pitchFamily="18" charset="0"/>
            </a:endParaRPr>
          </a:p>
        </p:txBody>
      </p:sp>
    </p:spTree>
    <p:extLst>
      <p:ext uri="{BB962C8B-B14F-4D97-AF65-F5344CB8AC3E}">
        <p14:creationId xmlns:p14="http://schemas.microsoft.com/office/powerpoint/2010/main" val="212220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barn(inVertical)">
                                      <p:cBhvr>
                                        <p:cTn id="21" dur="500"/>
                                        <p:tgtEl>
                                          <p:spTgt spid="15"/>
                                        </p:tgtEl>
                                      </p:cBhvr>
                                    </p:animEffect>
                                  </p:childTnLst>
                                </p:cTn>
                              </p:par>
                              <p:par>
                                <p:cTn id="22" presetID="16" presetClass="entr" presetSubtype="21"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barn(inVertical)">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circle(in)">
                                      <p:cBhvr>
                                        <p:cTn id="29" dur="2000"/>
                                        <p:tgtEl>
                                          <p:spTgt spid="16"/>
                                        </p:tgtEl>
                                      </p:cBhvr>
                                    </p:animEffect>
                                  </p:childTnLst>
                                </p:cTn>
                              </p:par>
                              <p:par>
                                <p:cTn id="30" presetID="6" presetClass="entr" presetSubtype="16"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circle(in)">
                                      <p:cBhvr>
                                        <p:cTn id="3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821896" y="629913"/>
            <a:ext cx="7707721" cy="7688329"/>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551579" y="3003860"/>
            <a:ext cx="7707721" cy="5482117"/>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028700" y="9220200"/>
            <a:ext cx="16230600" cy="0"/>
          </a:xfrm>
          <a:prstGeom prst="line">
            <a:avLst/>
          </a:prstGeom>
          <a:ln w="38100" cap="flat">
            <a:solidFill>
              <a:srgbClr val="A66A6A"/>
            </a:solidFill>
            <a:prstDash val="solid"/>
            <a:headEnd type="none" w="sm" len="sm"/>
            <a:tailEnd type="none" w="sm" len="sm"/>
          </a:ln>
        </p:spPr>
      </p:sp>
      <p:sp>
        <p:nvSpPr>
          <p:cNvPr id="5" name="Freeform 5"/>
          <p:cNvSpPr/>
          <p:nvPr/>
        </p:nvSpPr>
        <p:spPr>
          <a:xfrm>
            <a:off x="4882561" y="864688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530910"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174696"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14750">
            <a:off x="15301131" y="2500543"/>
            <a:ext cx="2001203" cy="1408346"/>
          </a:xfrm>
          <a:custGeom>
            <a:avLst/>
            <a:gdLst/>
            <a:ahLst/>
            <a:cxnLst/>
            <a:rect l="l" t="t" r="r" b="b"/>
            <a:pathLst>
              <a:path w="2001203" h="1408346">
                <a:moveTo>
                  <a:pt x="0" y="0"/>
                </a:moveTo>
                <a:lnTo>
                  <a:pt x="2001203" y="0"/>
                </a:lnTo>
                <a:lnTo>
                  <a:pt x="2001203" y="1408346"/>
                </a:lnTo>
                <a:lnTo>
                  <a:pt x="0" y="14083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609199">
            <a:off x="96906" y="19437"/>
            <a:ext cx="1863587" cy="1863587"/>
          </a:xfrm>
          <a:custGeom>
            <a:avLst/>
            <a:gdLst/>
            <a:ahLst/>
            <a:cxnLst/>
            <a:rect l="l" t="t" r="r" b="b"/>
            <a:pathLst>
              <a:path w="1863587" h="1863587">
                <a:moveTo>
                  <a:pt x="0" y="0"/>
                </a:moveTo>
                <a:lnTo>
                  <a:pt x="1863587" y="0"/>
                </a:lnTo>
                <a:lnTo>
                  <a:pt x="1863587" y="1863586"/>
                </a:lnTo>
                <a:lnTo>
                  <a:pt x="0" y="18635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3849837" y="1028700"/>
            <a:ext cx="4903791" cy="954010"/>
          </a:xfrm>
          <a:custGeom>
            <a:avLst/>
            <a:gdLst/>
            <a:ahLst/>
            <a:cxnLst/>
            <a:rect l="l" t="t" r="r" b="b"/>
            <a:pathLst>
              <a:path w="4903791" h="954010">
                <a:moveTo>
                  <a:pt x="0" y="0"/>
                </a:moveTo>
                <a:lnTo>
                  <a:pt x="4903791" y="0"/>
                </a:lnTo>
                <a:lnTo>
                  <a:pt x="4903791" y="954010"/>
                </a:lnTo>
                <a:lnTo>
                  <a:pt x="0" y="95401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537319">
            <a:off x="7940309" y="6864828"/>
            <a:ext cx="1820825" cy="1281406"/>
          </a:xfrm>
          <a:custGeom>
            <a:avLst/>
            <a:gdLst/>
            <a:ahLst/>
            <a:cxnLst/>
            <a:rect l="l" t="t" r="r" b="b"/>
            <a:pathLst>
              <a:path w="1820825" h="1281406">
                <a:moveTo>
                  <a:pt x="0" y="0"/>
                </a:moveTo>
                <a:lnTo>
                  <a:pt x="1820825" y="0"/>
                </a:lnTo>
                <a:lnTo>
                  <a:pt x="1820825" y="1281406"/>
                </a:lnTo>
                <a:lnTo>
                  <a:pt x="0" y="12814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1722701" y="1505705"/>
            <a:ext cx="6319719" cy="6093976"/>
          </a:xfrm>
          <a:prstGeom prst="rect">
            <a:avLst/>
          </a:prstGeom>
        </p:spPr>
        <p:txBody>
          <a:bodyPr lIns="0" tIns="0" rIns="0" bIns="0" rtlCol="0" anchor="t">
            <a:spAutoFit/>
          </a:bodyPr>
          <a:lstStyle/>
          <a:p>
            <a:pPr algn="just"/>
            <a:r>
              <a:rPr lang="en-US" sz="4400" b="1">
                <a:latin typeface="Times New Roman" panose="02020603050405020304" pitchFamily="18" charset="0"/>
                <a:cs typeface="Times New Roman" panose="02020603050405020304" pitchFamily="18" charset="0"/>
              </a:rPr>
              <a:t>Bước 3: </a:t>
            </a:r>
            <a:r>
              <a:rPr lang="en-US" sz="4400">
                <a:latin typeface="Times New Roman" panose="02020603050405020304" pitchFamily="18" charset="0"/>
                <a:cs typeface="Times New Roman" panose="02020603050405020304" pitchFamily="18" charset="0"/>
              </a:rPr>
              <a:t>Dựa vào thông tin thu được từ các tài liệu tin cậy, tổng hợp thành bài viết của cá nhân. Những thông tin, số liệu và nội dung dẫn nguyên văn cần ghi rõ nguồn trích và có thể nêu tên các tài liệu đã tham khảo ở cuối văn bản.</a:t>
            </a:r>
            <a:endParaRPr lang="en-GB" sz="4400">
              <a:solidFill>
                <a:prstClr val="black"/>
              </a:solidFill>
              <a:latin typeface="Times New Roman" panose="02020603050405020304" pitchFamily="18" charset="0"/>
              <a:cs typeface="Times New Roman" panose="02020603050405020304" pitchFamily="18" charset="0"/>
            </a:endParaRPr>
          </a:p>
        </p:txBody>
      </p:sp>
      <p:sp>
        <p:nvSpPr>
          <p:cNvPr id="16" name="TextBox 16"/>
          <p:cNvSpPr txBox="1"/>
          <p:nvPr/>
        </p:nvSpPr>
        <p:spPr>
          <a:xfrm>
            <a:off x="10460338" y="4360047"/>
            <a:ext cx="6162013" cy="2708434"/>
          </a:xfrm>
          <a:prstGeom prst="rect">
            <a:avLst/>
          </a:prstGeom>
        </p:spPr>
        <p:txBody>
          <a:bodyPr lIns="0" tIns="0" rIns="0" bIns="0" rtlCol="0" anchor="t">
            <a:spAutoFit/>
          </a:bodyPr>
          <a:lstStyle/>
          <a:p>
            <a:pPr algn="just">
              <a:spcBef>
                <a:spcPct val="0"/>
              </a:spcBef>
            </a:pPr>
            <a:r>
              <a:rPr lang="en-US" sz="4400" b="1">
                <a:latin typeface="Times New Roman" panose="02020603050405020304" pitchFamily="18" charset="0"/>
                <a:cs typeface="Times New Roman" panose="02020603050405020304" pitchFamily="18" charset="0"/>
              </a:rPr>
              <a:t>Bước 4: </a:t>
            </a:r>
            <a:r>
              <a:rPr lang="en-US" sz="4400">
                <a:latin typeface="Times New Roman" panose="02020603050405020304" pitchFamily="18" charset="0"/>
                <a:cs typeface="Times New Roman" panose="02020603050405020304" pitchFamily="18" charset="0"/>
              </a:rPr>
              <a:t>Tìm ý và lập dàn ý cho bài thuyết minh giải thích một hiện tượng tự nhiên.</a:t>
            </a:r>
            <a:endParaRPr lang="en-US" sz="4000">
              <a:solidFill>
                <a:srgbClr val="A66A6A"/>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07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2344262"/>
            <a:ext cx="16611600" cy="8209438"/>
          </a:xfrm>
          <a:custGeom>
            <a:avLst/>
            <a:gdLst/>
            <a:ahLst/>
            <a:cxnLst/>
            <a:rect l="l" t="t" r="r" b="b"/>
            <a:pathLst>
              <a:path w="10935626" h="7654938">
                <a:moveTo>
                  <a:pt x="0" y="0"/>
                </a:moveTo>
                <a:lnTo>
                  <a:pt x="10935626" y="0"/>
                </a:lnTo>
                <a:lnTo>
                  <a:pt x="10935626" y="7654938"/>
                </a:lnTo>
                <a:lnTo>
                  <a:pt x="0" y="7654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808">
            <a:off x="16329233" y="9442082"/>
            <a:ext cx="1754246" cy="792405"/>
          </a:xfrm>
          <a:custGeom>
            <a:avLst/>
            <a:gdLst/>
            <a:ahLst/>
            <a:cxnLst/>
            <a:rect l="l" t="t" r="r" b="b"/>
            <a:pathLst>
              <a:path w="1754246" h="792405">
                <a:moveTo>
                  <a:pt x="0" y="0"/>
                </a:moveTo>
                <a:lnTo>
                  <a:pt x="1754246" y="0"/>
                </a:lnTo>
                <a:lnTo>
                  <a:pt x="1754246" y="792405"/>
                </a:lnTo>
                <a:lnTo>
                  <a:pt x="0" y="7924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aphicFrame>
        <p:nvGraphicFramePr>
          <p:cNvPr id="4" name="Table 3"/>
          <p:cNvGraphicFramePr>
            <a:graphicFrameLocks noGrp="1"/>
          </p:cNvGraphicFramePr>
          <p:nvPr>
            <p:extLst>
              <p:ext uri="{D42A27DB-BD31-4B8C-83A1-F6EECF244321}">
                <p14:modId xmlns:p14="http://schemas.microsoft.com/office/powerpoint/2010/main" val="3183093548"/>
              </p:ext>
            </p:extLst>
          </p:nvPr>
        </p:nvGraphicFramePr>
        <p:xfrm>
          <a:off x="1943100" y="3349653"/>
          <a:ext cx="15430500" cy="6581154"/>
        </p:xfrm>
        <a:graphic>
          <a:graphicData uri="http://schemas.openxmlformats.org/drawingml/2006/table">
            <a:tbl>
              <a:tblPr firstRow="1" firstCol="1" bandRow="1"/>
              <a:tblGrid>
                <a:gridCol w="10887510"/>
                <a:gridCol w="4542990"/>
              </a:tblGrid>
              <a:tr h="791638">
                <a:tc gridSpan="2">
                  <a:txBody>
                    <a:bodyPr/>
                    <a:lstStyle/>
                    <a:p>
                      <a:pPr algn="ctr">
                        <a:lnSpc>
                          <a:spcPct val="115000"/>
                        </a:lnSpc>
                        <a:spcAft>
                          <a:spcPts val="0"/>
                        </a:spcAft>
                      </a:pPr>
                      <a:r>
                        <a:rPr lang="en-US" sz="4000" b="1">
                          <a:solidFill>
                            <a:srgbClr val="FF0000"/>
                          </a:solidFill>
                          <a:effectLst/>
                          <a:latin typeface="iCiel Sanelma" pitchFamily="50" charset="-93"/>
                          <a:ea typeface="Calibri" panose="020F0502020204030204" pitchFamily="34" charset="0"/>
                          <a:cs typeface="Times New Roman" panose="02020603050405020304" pitchFamily="18" charset="0"/>
                        </a:rPr>
                        <a:t>PHIẾU HỌC TẬP 02- </a:t>
                      </a:r>
                      <a:r>
                        <a:rPr lang="en-US" sz="4000" b="1">
                          <a:solidFill>
                            <a:srgbClr val="FF0000"/>
                          </a:solidFill>
                          <a:effectLst/>
                          <a:latin typeface="iCiel Sanelma" pitchFamily="50" charset="-93"/>
                          <a:ea typeface="Times New Roman" panose="02020603050405020304" pitchFamily="18" charset="0"/>
                          <a:cs typeface="Times New Roman" panose="02020603050405020304" pitchFamily="18" charset="0"/>
                        </a:rPr>
                        <a:t>PHIẾU TÌM Ý</a:t>
                      </a:r>
                      <a:endParaRPr lang="en-GB" sz="4000">
                        <a:effectLst/>
                        <a:latin typeface="iCiel Sanelma" pitchFamily="50" charset="-93"/>
                        <a:ea typeface="Times New Roman" panose="02020603050405020304" pitchFamily="18" charset="0"/>
                        <a:cs typeface="Times New Roman" panose="02020603050405020304" pitchFamily="18" charset="0"/>
                      </a:endParaRPr>
                    </a:p>
                    <a:p>
                      <a:pPr algn="ctr">
                        <a:lnSpc>
                          <a:spcPct val="115000"/>
                        </a:lnSpc>
                        <a:spcAft>
                          <a:spcPts val="0"/>
                        </a:spcAft>
                      </a:pPr>
                      <a:r>
                        <a:rPr lang="en-US" sz="4000" b="1">
                          <a:solidFill>
                            <a:srgbClr val="FF0000"/>
                          </a:solidFill>
                          <a:effectLst/>
                          <a:latin typeface="iCiel Sanelma" pitchFamily="50" charset="-93"/>
                          <a:ea typeface="Times New Roman" panose="02020603050405020304" pitchFamily="18" charset="0"/>
                          <a:cs typeface="Times New Roman" panose="02020603050405020304" pitchFamily="18" charset="0"/>
                        </a:rPr>
                        <a:t>Đề bài: Giới thiệu hiện tượng núi lửa.</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hMerge="1">
                  <a:txBody>
                    <a:bodyPr/>
                    <a:lstStyle/>
                    <a:p>
                      <a:endParaRPr lang="en-GB"/>
                    </a:p>
                  </a:txBody>
                  <a:tcPr/>
                </a:tc>
              </a:tr>
              <a:tr h="395819">
                <a:tc>
                  <a:txBody>
                    <a:bodyPr/>
                    <a:lstStyle/>
                    <a:p>
                      <a:pPr algn="ctr">
                        <a:lnSpc>
                          <a:spcPct val="115000"/>
                        </a:lnSpc>
                        <a:spcAft>
                          <a:spcPts val="0"/>
                        </a:spcAft>
                      </a:pPr>
                      <a:r>
                        <a:rPr lang="en-US" sz="4000" b="1">
                          <a:solidFill>
                            <a:srgbClr val="2323E5"/>
                          </a:solidFill>
                          <a:effectLst/>
                          <a:latin typeface="iCiel Sanelma" pitchFamily="50" charset="-93"/>
                          <a:ea typeface="Times New Roman" panose="02020603050405020304" pitchFamily="18" charset="0"/>
                          <a:cs typeface="Times New Roman" panose="02020603050405020304" pitchFamily="18" charset="0"/>
                        </a:rPr>
                        <a:t> Định hướng</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a:lnSpc>
                          <a:spcPct val="115000"/>
                        </a:lnSpc>
                        <a:spcAft>
                          <a:spcPts val="0"/>
                        </a:spcAft>
                      </a:pPr>
                      <a:r>
                        <a:rPr lang="en-US" sz="4000" b="1">
                          <a:solidFill>
                            <a:srgbClr val="2323E5"/>
                          </a:solidFill>
                          <a:effectLst/>
                          <a:latin typeface="iCiel Sanelma" pitchFamily="50" charset="-93"/>
                          <a:ea typeface="Times New Roman" panose="02020603050405020304" pitchFamily="18" charset="0"/>
                          <a:cs typeface="Times New Roman" panose="02020603050405020304" pitchFamily="18" charset="0"/>
                        </a:rPr>
                        <a:t>Dự kiến</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791638">
                <a:tc>
                  <a:txBody>
                    <a:bodyPr/>
                    <a:lstStyle/>
                    <a:p>
                      <a:pPr algn="just">
                        <a:lnSpc>
                          <a:spcPct val="115000"/>
                        </a:lnSpc>
                        <a:spcAft>
                          <a:spcPts val="0"/>
                        </a:spcAft>
                      </a:pPr>
                      <a:r>
                        <a:rPr lang="en-US" sz="4000">
                          <a:solidFill>
                            <a:srgbClr val="000000"/>
                          </a:solidFill>
                          <a:effectLst/>
                          <a:latin typeface="iCiel Sanelma" pitchFamily="50" charset="-93"/>
                          <a:ea typeface="Times New Roman" panose="02020603050405020304" pitchFamily="18" charset="0"/>
                          <a:cs typeface="Times New Roman" panose="02020603050405020304" pitchFamily="18" charset="0"/>
                        </a:rPr>
                        <a:t> 1. </a:t>
                      </a:r>
                      <a:r>
                        <a:rPr lang="vi-VN" sz="4000">
                          <a:solidFill>
                            <a:srgbClr val="000000"/>
                          </a:solidFill>
                          <a:effectLst/>
                          <a:latin typeface="iCiel Sanelma" pitchFamily="50" charset="-93"/>
                          <a:ea typeface="Times New Roman" panose="02020603050405020304" pitchFamily="18" charset="0"/>
                          <a:cs typeface="Times New Roman" panose="02020603050405020304" pitchFamily="18" charset="0"/>
                        </a:rPr>
                        <a:t>Núi lửa là gì?</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smtClean="0">
                          <a:effectLst/>
                          <a:latin typeface="iCiel Sanelma" pitchFamily="50" charset="-93"/>
                          <a:ea typeface="Calibri" panose="020F0502020204030204" pitchFamily="34" charset="0"/>
                          <a:cs typeface="Times New Roman" panose="02020603050405020304" pitchFamily="18" charset="0"/>
                        </a:rPr>
                        <a:t>……………………………………</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3864">
                <a:tc>
                  <a:txBody>
                    <a:bodyPr/>
                    <a:lstStyle/>
                    <a:p>
                      <a:pPr algn="just">
                        <a:lnSpc>
                          <a:spcPct val="115000"/>
                        </a:lnSpc>
                        <a:spcAft>
                          <a:spcPts val="0"/>
                        </a:spcAft>
                      </a:pPr>
                      <a:r>
                        <a:rPr lang="en-US" sz="4000">
                          <a:solidFill>
                            <a:srgbClr val="000000"/>
                          </a:solidFill>
                          <a:effectLst/>
                          <a:latin typeface="iCiel Sanelma" pitchFamily="50" charset="-93"/>
                          <a:ea typeface="Times New Roman" panose="02020603050405020304" pitchFamily="18" charset="0"/>
                          <a:cs typeface="Times New Roman" panose="02020603050405020304" pitchFamily="18" charset="0"/>
                        </a:rPr>
                        <a:t>2. </a:t>
                      </a:r>
                      <a:r>
                        <a:rPr lang="vi-VN" sz="4000">
                          <a:solidFill>
                            <a:srgbClr val="000000"/>
                          </a:solidFill>
                          <a:effectLst/>
                          <a:latin typeface="iCiel Sanelma" pitchFamily="50" charset="-93"/>
                          <a:ea typeface="Times New Roman" panose="02020603050405020304" pitchFamily="18" charset="0"/>
                          <a:cs typeface="Times New Roman" panose="02020603050405020304" pitchFamily="18" charset="0"/>
                        </a:rPr>
                        <a:t>Có những loại núi lửa nào</a:t>
                      </a:r>
                      <a:r>
                        <a:rPr lang="vi-VN" sz="4000" smtClean="0">
                          <a:solidFill>
                            <a:srgbClr val="000000"/>
                          </a:solidFill>
                          <a:effectLst/>
                          <a:latin typeface="iCiel Sanelma" pitchFamily="50" charset="-93"/>
                          <a:ea typeface="Times New Roman" panose="02020603050405020304" pitchFamily="18" charset="0"/>
                          <a:cs typeface="Times New Roman" panose="02020603050405020304" pitchFamily="18" charset="0"/>
                        </a:rPr>
                        <a:t>?</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smtClean="0">
                          <a:effectLst/>
                          <a:latin typeface="iCiel Sanelma" pitchFamily="50" charset="-93"/>
                          <a:ea typeface="Calibri" panose="020F0502020204030204" pitchFamily="34" charset="0"/>
                          <a:cs typeface="Times New Roman" panose="02020603050405020304" pitchFamily="18" charset="0"/>
                        </a:rPr>
                        <a:t>……………………………………</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638">
                <a:tc>
                  <a:txBody>
                    <a:bodyPr/>
                    <a:lstStyle/>
                    <a:p>
                      <a:pPr algn="just">
                        <a:lnSpc>
                          <a:spcPct val="115000"/>
                        </a:lnSpc>
                        <a:spcAft>
                          <a:spcPts val="0"/>
                        </a:spcAft>
                      </a:pPr>
                      <a:r>
                        <a:rPr lang="en-US" sz="4000">
                          <a:solidFill>
                            <a:srgbClr val="000000"/>
                          </a:solidFill>
                          <a:effectLst/>
                          <a:latin typeface="iCiel Sanelma" pitchFamily="50" charset="-93"/>
                          <a:ea typeface="Times New Roman" panose="02020603050405020304" pitchFamily="18" charset="0"/>
                          <a:cs typeface="Times New Roman" panose="02020603050405020304" pitchFamily="18" charset="0"/>
                        </a:rPr>
                        <a:t>3.</a:t>
                      </a:r>
                      <a:r>
                        <a:rPr lang="en-US" sz="4000">
                          <a:effectLst/>
                          <a:latin typeface="iCiel Sanelma" pitchFamily="50" charset="-93"/>
                          <a:ea typeface="Times New Roman" panose="02020603050405020304" pitchFamily="18" charset="0"/>
                          <a:cs typeface="Times New Roman" panose="02020603050405020304" pitchFamily="18" charset="0"/>
                        </a:rPr>
                        <a:t> </a:t>
                      </a:r>
                      <a:r>
                        <a:rPr lang="vi-VN" sz="4000">
                          <a:solidFill>
                            <a:srgbClr val="000000"/>
                          </a:solidFill>
                          <a:effectLst/>
                          <a:latin typeface="iCiel Sanelma" pitchFamily="50" charset="-93"/>
                          <a:ea typeface="Times New Roman" panose="02020603050405020304" pitchFamily="18" charset="0"/>
                          <a:cs typeface="Times New Roman" panose="02020603050405020304" pitchFamily="18" charset="0"/>
                        </a:rPr>
                        <a:t>Vì sao có hiện tượng núi lửa phun trào?</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smtClean="0">
                          <a:effectLst/>
                          <a:latin typeface="iCiel Sanelma" pitchFamily="50" charset="-93"/>
                          <a:ea typeface="Calibri" panose="020F0502020204030204" pitchFamily="34" charset="0"/>
                          <a:cs typeface="Times New Roman" panose="02020603050405020304" pitchFamily="18" charset="0"/>
                        </a:rPr>
                        <a:t>……………………………………</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638">
                <a:tc>
                  <a:txBody>
                    <a:bodyPr/>
                    <a:lstStyle/>
                    <a:p>
                      <a:pPr algn="just">
                        <a:lnSpc>
                          <a:spcPct val="115000"/>
                        </a:lnSpc>
                        <a:spcAft>
                          <a:spcPts val="0"/>
                        </a:spcAft>
                      </a:pPr>
                      <a:r>
                        <a:rPr lang="en-US" sz="4000">
                          <a:solidFill>
                            <a:srgbClr val="000000"/>
                          </a:solidFill>
                          <a:effectLst/>
                          <a:latin typeface="iCiel Sanelma" pitchFamily="50" charset="-93"/>
                          <a:ea typeface="Times New Roman" panose="02020603050405020304" pitchFamily="18" charset="0"/>
                          <a:cs typeface="Times New Roman" panose="02020603050405020304" pitchFamily="18" charset="0"/>
                        </a:rPr>
                        <a:t>4. </a:t>
                      </a:r>
                      <a:r>
                        <a:rPr lang="vi-VN" sz="4000">
                          <a:solidFill>
                            <a:srgbClr val="000000"/>
                          </a:solidFill>
                          <a:effectLst/>
                          <a:latin typeface="iCiel Sanelma" pitchFamily="50" charset="-93"/>
                          <a:ea typeface="Times New Roman" panose="02020603050405020304" pitchFamily="18" charset="0"/>
                          <a:cs typeface="Times New Roman" panose="02020603050405020304" pitchFamily="18" charset="0"/>
                        </a:rPr>
                        <a:t>Núi lửa phun trào mang lại những lợi ích và tác hại gì?</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smtClean="0">
                          <a:effectLst/>
                          <a:latin typeface="iCiel Sanelma" pitchFamily="50" charset="-93"/>
                          <a:ea typeface="Calibri" panose="020F0502020204030204" pitchFamily="34" charset="0"/>
                          <a:cs typeface="Times New Roman" panose="02020603050405020304" pitchFamily="18" charset="0"/>
                        </a:rPr>
                        <a:t>……………………………………</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7457">
                <a:tc>
                  <a:txBody>
                    <a:bodyPr/>
                    <a:lstStyle/>
                    <a:p>
                      <a:pPr algn="just">
                        <a:lnSpc>
                          <a:spcPct val="115000"/>
                        </a:lnSpc>
                        <a:spcAft>
                          <a:spcPts val="0"/>
                        </a:spcAft>
                      </a:pPr>
                      <a:r>
                        <a:rPr lang="en-US" sz="4000">
                          <a:solidFill>
                            <a:srgbClr val="000000"/>
                          </a:solidFill>
                          <a:effectLst/>
                          <a:latin typeface="iCiel Sanelma" pitchFamily="50" charset="-93"/>
                          <a:ea typeface="Times New Roman" panose="02020603050405020304" pitchFamily="18" charset="0"/>
                          <a:cs typeface="Times New Roman" panose="02020603050405020304" pitchFamily="18" charset="0"/>
                        </a:rPr>
                        <a:t>5. Giải pháp để tận dụng hoặc cách phòng chống những tác động của núi lửa là gì?</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000">
                          <a:effectLst/>
                          <a:latin typeface="iCiel Sanelma" pitchFamily="50" charset="-93"/>
                          <a:ea typeface="Calibri" panose="020F0502020204030204" pitchFamily="34" charset="0"/>
                          <a:cs typeface="Times New Roman" panose="02020603050405020304" pitchFamily="18" charset="0"/>
                        </a:rPr>
                        <a:t> </a:t>
                      </a:r>
                      <a:r>
                        <a:rPr lang="vi-VN" sz="4000" smtClean="0">
                          <a:effectLst/>
                          <a:latin typeface="iCiel Sanelma" pitchFamily="50" charset="-93"/>
                          <a:ea typeface="Calibri" panose="020F0502020204030204" pitchFamily="34" charset="0"/>
                          <a:cs typeface="Times New Roman" panose="02020603050405020304" pitchFamily="18" charset="0"/>
                        </a:rPr>
                        <a:t>…………………………………….</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4"/>
          <p:cNvSpPr/>
          <p:nvPr/>
        </p:nvSpPr>
        <p:spPr>
          <a:xfrm>
            <a:off x="7696200" y="244690"/>
            <a:ext cx="3821559" cy="1094915"/>
          </a:xfrm>
          <a:prstGeom prst="rect">
            <a:avLst/>
          </a:prstGeom>
        </p:spPr>
        <p:txBody>
          <a:bodyPr wrap="none">
            <a:spAutoFit/>
          </a:bodyPr>
          <a:lstStyle/>
          <a:p>
            <a:pPr>
              <a:lnSpc>
                <a:spcPct val="115000"/>
              </a:lnSpc>
              <a:spcAft>
                <a:spcPts val="0"/>
              </a:spcAft>
            </a:pPr>
            <a:r>
              <a:rPr lang="en-US" sz="6000" b="1">
                <a:solidFill>
                  <a:srgbClr val="FF0000"/>
                </a:solidFill>
                <a:latin typeface="iCiel Sanelma" pitchFamily="50" charset="-93"/>
                <a:ea typeface="MS Mincho"/>
                <a:cs typeface="Times New Roman" panose="02020603050405020304" pitchFamily="18" charset="0"/>
              </a:rPr>
              <a:t>II. Thực hành</a:t>
            </a:r>
            <a:endParaRPr lang="en-GB" sz="6000">
              <a:effectLst/>
              <a:latin typeface="iCiel Sanelma" pitchFamily="50" charset="-93"/>
              <a:ea typeface="Times New Roman" panose="02020603050405020304" pitchFamily="18" charset="0"/>
            </a:endParaRPr>
          </a:p>
        </p:txBody>
      </p:sp>
      <p:sp>
        <p:nvSpPr>
          <p:cNvPr id="6" name="Rectangle 5"/>
          <p:cNvSpPr/>
          <p:nvPr/>
        </p:nvSpPr>
        <p:spPr>
          <a:xfrm>
            <a:off x="5943600" y="1249347"/>
            <a:ext cx="8151590" cy="1094915"/>
          </a:xfrm>
          <a:prstGeom prst="rect">
            <a:avLst/>
          </a:prstGeom>
        </p:spPr>
        <p:txBody>
          <a:bodyPr wrap="none">
            <a:spAutoFit/>
          </a:bodyPr>
          <a:lstStyle/>
          <a:p>
            <a:pPr>
              <a:lnSpc>
                <a:spcPct val="115000"/>
              </a:lnSpc>
              <a:spcAft>
                <a:spcPts val="0"/>
              </a:spcAft>
            </a:pPr>
            <a:r>
              <a:rPr lang="en-US" sz="6000" b="1">
                <a:solidFill>
                  <a:srgbClr val="0070C0"/>
                </a:solidFill>
                <a:latin typeface="iCiel Sanelma" pitchFamily="50" charset="-93"/>
                <a:ea typeface="MS Mincho"/>
                <a:cs typeface="Times New Roman" panose="02020603050405020304" pitchFamily="18" charset="0"/>
              </a:rPr>
              <a:t>1. Thực hành viết theo các bước</a:t>
            </a:r>
            <a:endParaRPr lang="en-GB" sz="6000">
              <a:effectLst/>
              <a:latin typeface="iCiel Sanelma" pitchFamily="50" charset="-93"/>
              <a:ea typeface="Times New Roman" panose="02020603050405020304" pitchFamily="18" charset="0"/>
            </a:endParaRPr>
          </a:p>
        </p:txBody>
      </p:sp>
    </p:spTree>
    <p:extLst>
      <p:ext uri="{BB962C8B-B14F-4D97-AF65-F5344CB8AC3E}">
        <p14:creationId xmlns:p14="http://schemas.microsoft.com/office/powerpoint/2010/main" val="328519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7435088" y="2365830"/>
            <a:ext cx="4740557" cy="5555340"/>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518743" y="2365830"/>
            <a:ext cx="4740557" cy="5555340"/>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AutoShape 4"/>
          <p:cNvSpPr/>
          <p:nvPr/>
        </p:nvSpPr>
        <p:spPr>
          <a:xfrm>
            <a:off x="1028700" y="9220200"/>
            <a:ext cx="15845130" cy="0"/>
          </a:xfrm>
          <a:prstGeom prst="line">
            <a:avLst/>
          </a:prstGeom>
          <a:ln w="38100" cap="flat">
            <a:solidFill>
              <a:srgbClr val="A66A6A"/>
            </a:solidFill>
            <a:prstDash val="solid"/>
            <a:headEnd type="none" w="sm" len="sm"/>
            <a:tailEnd type="none" w="sm" len="sm"/>
          </a:ln>
        </p:spPr>
      </p:sp>
      <p:sp>
        <p:nvSpPr>
          <p:cNvPr id="5" name="AutoShape 5"/>
          <p:cNvSpPr/>
          <p:nvPr/>
        </p:nvSpPr>
        <p:spPr>
          <a:xfrm>
            <a:off x="942848" y="1057275"/>
            <a:ext cx="15930982" cy="0"/>
          </a:xfrm>
          <a:prstGeom prst="line">
            <a:avLst/>
          </a:prstGeom>
          <a:ln w="38100" cap="flat">
            <a:solidFill>
              <a:srgbClr val="A66A6A"/>
            </a:solidFill>
            <a:prstDash val="solid"/>
            <a:headEnd type="none" w="sm" len="sm"/>
            <a:tailEnd type="none" w="sm" len="sm"/>
          </a:ln>
        </p:spPr>
      </p:sp>
      <p:sp>
        <p:nvSpPr>
          <p:cNvPr id="6" name="Freeform 6"/>
          <p:cNvSpPr/>
          <p:nvPr/>
        </p:nvSpPr>
        <p:spPr>
          <a:xfrm>
            <a:off x="5269592"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7773534" y="862783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0277475"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69240" y="563677"/>
            <a:ext cx="1321556" cy="930045"/>
          </a:xfrm>
          <a:custGeom>
            <a:avLst/>
            <a:gdLst/>
            <a:ahLst/>
            <a:cxnLst/>
            <a:rect l="l" t="t" r="r" b="b"/>
            <a:pathLst>
              <a:path w="1321556" h="930045">
                <a:moveTo>
                  <a:pt x="0" y="0"/>
                </a:moveTo>
                <a:lnTo>
                  <a:pt x="1321556" y="0"/>
                </a:lnTo>
                <a:lnTo>
                  <a:pt x="1321556" y="930046"/>
                </a:lnTo>
                <a:lnTo>
                  <a:pt x="0" y="9300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5698633" y="563677"/>
            <a:ext cx="1321556" cy="930045"/>
          </a:xfrm>
          <a:custGeom>
            <a:avLst/>
            <a:gdLst/>
            <a:ahLst/>
            <a:cxnLst/>
            <a:rect l="l" t="t" r="r" b="b"/>
            <a:pathLst>
              <a:path w="1321556" h="930045">
                <a:moveTo>
                  <a:pt x="0" y="0"/>
                </a:moveTo>
                <a:lnTo>
                  <a:pt x="1321557" y="0"/>
                </a:lnTo>
                <a:lnTo>
                  <a:pt x="1321557" y="930046"/>
                </a:lnTo>
                <a:lnTo>
                  <a:pt x="0" y="9300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6039616" y="350018"/>
            <a:ext cx="5878857" cy="1143705"/>
          </a:xfrm>
          <a:custGeom>
            <a:avLst/>
            <a:gdLst/>
            <a:ahLst/>
            <a:cxnLst/>
            <a:rect l="l" t="t" r="r" b="b"/>
            <a:pathLst>
              <a:path w="5878857" h="1143705">
                <a:moveTo>
                  <a:pt x="0" y="0"/>
                </a:moveTo>
                <a:lnTo>
                  <a:pt x="5878857" y="0"/>
                </a:lnTo>
                <a:lnTo>
                  <a:pt x="5878857" y="1143705"/>
                </a:lnTo>
                <a:lnTo>
                  <a:pt x="0" y="11437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7942726" y="3296840"/>
            <a:ext cx="3868274" cy="3693319"/>
          </a:xfrm>
          <a:prstGeom prst="rect">
            <a:avLst/>
          </a:prstGeom>
        </p:spPr>
        <p:txBody>
          <a:bodyPr wrap="square" lIns="0" tIns="0" rIns="0" bIns="0" rtlCol="0" anchor="t">
            <a:spAutoFit/>
          </a:bodyPr>
          <a:lstStyle/>
          <a:p>
            <a:pPr algn="just"/>
            <a:r>
              <a:rPr lang="en-US" sz="4800" b="1">
                <a:solidFill>
                  <a:schemeClr val="bg1"/>
                </a:solidFill>
                <a:latin typeface="Times New Roman" panose="02020603050405020304" pitchFamily="18" charset="0"/>
                <a:cs typeface="Times New Roman" panose="02020603050405020304" pitchFamily="18" charset="0"/>
              </a:rPr>
              <a:t>Mục đích viết</a:t>
            </a:r>
            <a:r>
              <a:rPr lang="en-US" sz="4800">
                <a:solidFill>
                  <a:schemeClr val="bg1"/>
                </a:solidFill>
                <a:latin typeface="Times New Roman" panose="02020603050405020304" pitchFamily="18" charset="0"/>
                <a:cs typeface="Times New Roman" panose="02020603050405020304" pitchFamily="18" charset="0"/>
              </a:rPr>
              <a:t>: cung cấp tri thức khoa học về hiện tượng núi lửa. </a:t>
            </a:r>
            <a:endParaRPr lang="en-GB" sz="4800">
              <a:solidFill>
                <a:schemeClr val="bg1"/>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418268" y="4461033"/>
            <a:ext cx="6089492" cy="2708434"/>
          </a:xfrm>
          <a:prstGeom prst="rect">
            <a:avLst/>
          </a:prstGeom>
        </p:spPr>
        <p:txBody>
          <a:bodyPr lIns="0" tIns="0" rIns="0" bIns="0" rtlCol="0" anchor="t">
            <a:spAutoFit/>
          </a:bodyPr>
          <a:lstStyle/>
          <a:p>
            <a:pPr algn="ctr"/>
            <a:r>
              <a:rPr lang="en-US" sz="8800" b="1">
                <a:latin typeface="iCiel Sanelma" pitchFamily="50" charset="-93"/>
              </a:rPr>
              <a:t>a. Bước 1: Chuẩn bị</a:t>
            </a:r>
            <a:endParaRPr lang="en-GB" sz="8800">
              <a:latin typeface="iCiel Sanelma" pitchFamily="50" charset="-93"/>
            </a:endParaRPr>
          </a:p>
        </p:txBody>
      </p:sp>
      <p:sp>
        <p:nvSpPr>
          <p:cNvPr id="14" name="Freeform 14"/>
          <p:cNvSpPr/>
          <p:nvPr/>
        </p:nvSpPr>
        <p:spPr>
          <a:xfrm>
            <a:off x="3124200" y="3149499"/>
            <a:ext cx="1321556" cy="1696878"/>
          </a:xfrm>
          <a:custGeom>
            <a:avLst/>
            <a:gdLst/>
            <a:ahLst/>
            <a:cxnLst/>
            <a:rect l="l" t="t" r="r" b="b"/>
            <a:pathLst>
              <a:path w="1321556" h="1696878">
                <a:moveTo>
                  <a:pt x="0" y="0"/>
                </a:moveTo>
                <a:lnTo>
                  <a:pt x="1321556" y="0"/>
                </a:lnTo>
                <a:lnTo>
                  <a:pt x="1321556" y="1696878"/>
                </a:lnTo>
                <a:lnTo>
                  <a:pt x="0" y="1696878"/>
                </a:lnTo>
                <a:lnTo>
                  <a:pt x="0" y="0"/>
                </a:lnTo>
                <a:close/>
              </a:path>
            </a:pathLst>
          </a:custGeom>
          <a:blipFill>
            <a:blip r:embed="rId10"/>
            <a:stretch>
              <a:fillRect/>
            </a:stretch>
          </a:blipFill>
        </p:spPr>
      </p:sp>
      <p:sp>
        <p:nvSpPr>
          <p:cNvPr id="17" name="TextBox 17"/>
          <p:cNvSpPr txBox="1"/>
          <p:nvPr/>
        </p:nvSpPr>
        <p:spPr>
          <a:xfrm>
            <a:off x="12951894" y="3077166"/>
            <a:ext cx="3874253" cy="4431983"/>
          </a:xfrm>
          <a:prstGeom prst="rect">
            <a:avLst/>
          </a:prstGeom>
        </p:spPr>
        <p:txBody>
          <a:bodyPr wrap="square" lIns="0" tIns="0" rIns="0" bIns="0" rtlCol="0" anchor="t">
            <a:spAutoFit/>
          </a:bodyPr>
          <a:lstStyle/>
          <a:p>
            <a:pPr algn="just">
              <a:spcBef>
                <a:spcPct val="0"/>
              </a:spcBef>
            </a:pPr>
            <a:r>
              <a:rPr lang="en-US" sz="4800" b="1">
                <a:solidFill>
                  <a:schemeClr val="bg1"/>
                </a:solidFill>
                <a:latin typeface="Times New Roman" panose="02020603050405020304" pitchFamily="18" charset="0"/>
                <a:cs typeface="Times New Roman" panose="02020603050405020304" pitchFamily="18" charset="0"/>
              </a:rPr>
              <a:t>Người đọc: </a:t>
            </a:r>
            <a:r>
              <a:rPr lang="en-US" sz="4800">
                <a:solidFill>
                  <a:schemeClr val="bg1"/>
                </a:solidFill>
                <a:latin typeface="Times New Roman" panose="02020603050405020304" pitchFamily="18" charset="0"/>
                <a:cs typeface="Times New Roman" panose="02020603050405020304" pitchFamily="18" charset="0"/>
              </a:rPr>
              <a:t>có thể là thầy cô giáo bộ môn, bạn bè cùng lớp, phụ huynh,...</a:t>
            </a:r>
            <a:r>
              <a:rPr lang="en-US" sz="4400" smtClean="0">
                <a:solidFill>
                  <a:schemeClr val="bg1"/>
                </a:solidFill>
                <a:latin typeface="Times New Roman" panose="02020603050405020304" pitchFamily="18" charset="0"/>
                <a:cs typeface="Times New Roman" panose="02020603050405020304" pitchFamily="18" charset="0"/>
              </a:rPr>
              <a:t>.</a:t>
            </a:r>
            <a:endParaRPr lang="en-US" sz="44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67959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7435088" y="2365830"/>
            <a:ext cx="4740557" cy="5555340"/>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2518743" y="2365830"/>
            <a:ext cx="4740557" cy="5555340"/>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AutoShape 4"/>
          <p:cNvSpPr/>
          <p:nvPr/>
        </p:nvSpPr>
        <p:spPr>
          <a:xfrm>
            <a:off x="1028700" y="9220200"/>
            <a:ext cx="15845130" cy="0"/>
          </a:xfrm>
          <a:prstGeom prst="line">
            <a:avLst/>
          </a:prstGeom>
          <a:ln w="38100" cap="flat">
            <a:solidFill>
              <a:srgbClr val="A66A6A"/>
            </a:solidFill>
            <a:prstDash val="solid"/>
            <a:headEnd type="none" w="sm" len="sm"/>
            <a:tailEnd type="none" w="sm" len="sm"/>
          </a:ln>
        </p:spPr>
      </p:sp>
      <p:sp>
        <p:nvSpPr>
          <p:cNvPr id="5" name="AutoShape 5"/>
          <p:cNvSpPr/>
          <p:nvPr/>
        </p:nvSpPr>
        <p:spPr>
          <a:xfrm>
            <a:off x="835956" y="1493722"/>
            <a:ext cx="15930982" cy="0"/>
          </a:xfrm>
          <a:prstGeom prst="line">
            <a:avLst/>
          </a:prstGeom>
          <a:ln w="38100" cap="flat">
            <a:solidFill>
              <a:srgbClr val="A66A6A"/>
            </a:solidFill>
            <a:prstDash val="solid"/>
            <a:headEnd type="none" w="sm" len="sm"/>
            <a:tailEnd type="none" w="sm" len="sm"/>
          </a:ln>
        </p:spPr>
      </p:sp>
      <p:sp>
        <p:nvSpPr>
          <p:cNvPr id="6" name="Freeform 6"/>
          <p:cNvSpPr/>
          <p:nvPr/>
        </p:nvSpPr>
        <p:spPr>
          <a:xfrm>
            <a:off x="5269592"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7773534" y="862783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0277475"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69240" y="563677"/>
            <a:ext cx="1321556" cy="930045"/>
          </a:xfrm>
          <a:custGeom>
            <a:avLst/>
            <a:gdLst/>
            <a:ahLst/>
            <a:cxnLst/>
            <a:rect l="l" t="t" r="r" b="b"/>
            <a:pathLst>
              <a:path w="1321556" h="930045">
                <a:moveTo>
                  <a:pt x="0" y="0"/>
                </a:moveTo>
                <a:lnTo>
                  <a:pt x="1321556" y="0"/>
                </a:lnTo>
                <a:lnTo>
                  <a:pt x="1321556" y="930046"/>
                </a:lnTo>
                <a:lnTo>
                  <a:pt x="0" y="9300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5698633" y="563677"/>
            <a:ext cx="1321556" cy="930045"/>
          </a:xfrm>
          <a:custGeom>
            <a:avLst/>
            <a:gdLst/>
            <a:ahLst/>
            <a:cxnLst/>
            <a:rect l="l" t="t" r="r" b="b"/>
            <a:pathLst>
              <a:path w="1321556" h="930045">
                <a:moveTo>
                  <a:pt x="0" y="0"/>
                </a:moveTo>
                <a:lnTo>
                  <a:pt x="1321557" y="0"/>
                </a:lnTo>
                <a:lnTo>
                  <a:pt x="1321557" y="930046"/>
                </a:lnTo>
                <a:lnTo>
                  <a:pt x="0" y="9300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12649200" y="117209"/>
            <a:ext cx="5878857" cy="1143705"/>
          </a:xfrm>
          <a:custGeom>
            <a:avLst/>
            <a:gdLst/>
            <a:ahLst/>
            <a:cxnLst/>
            <a:rect l="l" t="t" r="r" b="b"/>
            <a:pathLst>
              <a:path w="5878857" h="1143705">
                <a:moveTo>
                  <a:pt x="0" y="0"/>
                </a:moveTo>
                <a:lnTo>
                  <a:pt x="5878857" y="0"/>
                </a:lnTo>
                <a:lnTo>
                  <a:pt x="5878857" y="1143705"/>
                </a:lnTo>
                <a:lnTo>
                  <a:pt x="0" y="11437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2" name="TextBox 12"/>
          <p:cNvSpPr txBox="1"/>
          <p:nvPr/>
        </p:nvSpPr>
        <p:spPr>
          <a:xfrm>
            <a:off x="7942726" y="4029471"/>
            <a:ext cx="3725280" cy="3077766"/>
          </a:xfrm>
          <a:prstGeom prst="rect">
            <a:avLst/>
          </a:prstGeom>
        </p:spPr>
        <p:txBody>
          <a:bodyPr lIns="0" tIns="0" rIns="0" bIns="0" rtlCol="0" anchor="t">
            <a:spAutoFit/>
          </a:bodyPr>
          <a:lstStyle/>
          <a:p>
            <a:pPr algn="just"/>
            <a:r>
              <a:rPr lang="en-US" sz="4000">
                <a:solidFill>
                  <a:schemeClr val="bg1"/>
                </a:solidFill>
                <a:latin typeface="Times New Roman" panose="02020603050405020304" pitchFamily="18" charset="0"/>
                <a:cs typeface="Times New Roman" panose="02020603050405020304" pitchFamily="18" charset="0"/>
              </a:rPr>
              <a:t>Kiểu văn bản chính: thuyết minh giải thích về một hiện tượng tự nhiên.</a:t>
            </a:r>
            <a:endParaRPr lang="en-GB" sz="4000">
              <a:solidFill>
                <a:schemeClr val="bg1"/>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5036698" y="-124621"/>
            <a:ext cx="10265720" cy="1769715"/>
          </a:xfrm>
          <a:prstGeom prst="rect">
            <a:avLst/>
          </a:prstGeom>
        </p:spPr>
        <p:txBody>
          <a:bodyPr wrap="square" lIns="0" tIns="0" rIns="0" bIns="0" rtlCol="0" anchor="t">
            <a:spAutoFit/>
          </a:bodyPr>
          <a:lstStyle/>
          <a:p>
            <a:r>
              <a:rPr lang="en-US" sz="11500" b="1">
                <a:latin typeface="#9Slide05 Amplify" panose="02000000000000000000" pitchFamily="2" charset="-93"/>
              </a:rPr>
              <a:t>Yêu cầu dạng bài</a:t>
            </a:r>
            <a:endParaRPr lang="en-GB" sz="11500">
              <a:solidFill>
                <a:prstClr val="black"/>
              </a:solidFill>
              <a:latin typeface="#9Slide05 Amplify" panose="02000000000000000000" pitchFamily="2" charset="-93"/>
            </a:endParaRPr>
          </a:p>
        </p:txBody>
      </p:sp>
      <p:sp>
        <p:nvSpPr>
          <p:cNvPr id="14" name="Freeform 14"/>
          <p:cNvSpPr/>
          <p:nvPr/>
        </p:nvSpPr>
        <p:spPr>
          <a:xfrm>
            <a:off x="-121252" y="8580700"/>
            <a:ext cx="1321556" cy="1696878"/>
          </a:xfrm>
          <a:custGeom>
            <a:avLst/>
            <a:gdLst/>
            <a:ahLst/>
            <a:cxnLst/>
            <a:rect l="l" t="t" r="r" b="b"/>
            <a:pathLst>
              <a:path w="1321556" h="1696878">
                <a:moveTo>
                  <a:pt x="0" y="0"/>
                </a:moveTo>
                <a:lnTo>
                  <a:pt x="1321556" y="0"/>
                </a:lnTo>
                <a:lnTo>
                  <a:pt x="1321556" y="1696878"/>
                </a:lnTo>
                <a:lnTo>
                  <a:pt x="0" y="1696878"/>
                </a:lnTo>
                <a:lnTo>
                  <a:pt x="0" y="0"/>
                </a:lnTo>
                <a:close/>
              </a:path>
            </a:pathLst>
          </a:custGeom>
          <a:blipFill>
            <a:blip r:embed="rId10"/>
            <a:stretch>
              <a:fillRect/>
            </a:stretch>
          </a:blipFill>
        </p:spPr>
      </p:sp>
      <p:sp>
        <p:nvSpPr>
          <p:cNvPr id="17" name="TextBox 17"/>
          <p:cNvSpPr txBox="1"/>
          <p:nvPr/>
        </p:nvSpPr>
        <p:spPr>
          <a:xfrm>
            <a:off x="13026381" y="3554886"/>
            <a:ext cx="3725280" cy="4129336"/>
          </a:xfrm>
          <a:prstGeom prst="rect">
            <a:avLst/>
          </a:prstGeom>
        </p:spPr>
        <p:txBody>
          <a:bodyPr lIns="0" tIns="0" rIns="0" bIns="0" rtlCol="0" anchor="t">
            <a:spAutoFit/>
          </a:bodyPr>
          <a:lstStyle/>
          <a:p>
            <a:pPr algn="just">
              <a:lnSpc>
                <a:spcPts val="4620"/>
              </a:lnSpc>
              <a:spcBef>
                <a:spcPct val="0"/>
              </a:spcBef>
            </a:pPr>
            <a:r>
              <a:rPr lang="en-US" sz="4000">
                <a:solidFill>
                  <a:schemeClr val="bg1"/>
                </a:solidFill>
                <a:latin typeface="Times New Roman" panose="02020603050405020304" pitchFamily="18" charset="0"/>
                <a:cs typeface="Times New Roman" panose="02020603050405020304" pitchFamily="18" charset="0"/>
              </a:rPr>
              <a:t>Phạm vi bằng chứng cần huy động: kiến thức địa lí và những hiểu biết xung quanh hiện tượng núi lửa.</a:t>
            </a:r>
          </a:p>
        </p:txBody>
      </p:sp>
      <p:sp>
        <p:nvSpPr>
          <p:cNvPr id="16" name="Freeform 2"/>
          <p:cNvSpPr/>
          <p:nvPr/>
        </p:nvSpPr>
        <p:spPr>
          <a:xfrm>
            <a:off x="1028700" y="2705610"/>
            <a:ext cx="4740557" cy="5555340"/>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15" name="Rectangle 14"/>
          <p:cNvSpPr/>
          <p:nvPr/>
        </p:nvSpPr>
        <p:spPr>
          <a:xfrm>
            <a:off x="1438368" y="3590454"/>
            <a:ext cx="3921219" cy="3785652"/>
          </a:xfrm>
          <a:prstGeom prst="rect">
            <a:avLst/>
          </a:prstGeom>
        </p:spPr>
        <p:txBody>
          <a:bodyPr wrap="square">
            <a:spAutoFit/>
          </a:bodyPr>
          <a:lstStyle/>
          <a:p>
            <a:pPr algn="just"/>
            <a:r>
              <a:rPr lang="en-US" sz="4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Trọng tâm cần làm rõ: khái niệm núi lửa, phân loại, nguyên nhân, tác hại và lợi ích của núi lửa.</a:t>
            </a:r>
            <a:endParaRPr lang="en-GB" sz="400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8777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down)">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barn(inVertical)">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barn(inVertical)">
                                      <p:cBhvr>
                                        <p:cTn id="3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7"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AutoShape 2"/>
          <p:cNvSpPr/>
          <p:nvPr/>
        </p:nvSpPr>
        <p:spPr>
          <a:xfrm>
            <a:off x="1867666" y="2772710"/>
            <a:ext cx="14583148" cy="0"/>
          </a:xfrm>
          <a:prstGeom prst="line">
            <a:avLst/>
          </a:prstGeom>
          <a:ln w="38100" cap="flat">
            <a:solidFill>
              <a:srgbClr val="A66A6A"/>
            </a:solidFill>
            <a:prstDash val="sysDot"/>
            <a:headEnd type="none" w="sm" len="sm"/>
            <a:tailEnd type="none" w="sm" len="sm"/>
          </a:ln>
        </p:spPr>
      </p:sp>
      <p:sp>
        <p:nvSpPr>
          <p:cNvPr id="3" name="Freeform 3"/>
          <p:cNvSpPr/>
          <p:nvPr/>
        </p:nvSpPr>
        <p:spPr>
          <a:xfrm>
            <a:off x="4285837" y="2189130"/>
            <a:ext cx="1207790" cy="1105128"/>
          </a:xfrm>
          <a:custGeom>
            <a:avLst/>
            <a:gdLst/>
            <a:ahLst/>
            <a:cxnLst/>
            <a:rect l="l" t="t" r="r" b="b"/>
            <a:pathLst>
              <a:path w="1207790" h="1105128">
                <a:moveTo>
                  <a:pt x="0" y="0"/>
                </a:moveTo>
                <a:lnTo>
                  <a:pt x="1207790" y="0"/>
                </a:lnTo>
                <a:lnTo>
                  <a:pt x="1207790" y="1105128"/>
                </a:lnTo>
                <a:lnTo>
                  <a:pt x="0" y="1105128"/>
                </a:lnTo>
                <a:lnTo>
                  <a:pt x="0" y="0"/>
                </a:lnTo>
                <a:close/>
              </a:path>
            </a:pathLst>
          </a:custGeom>
          <a:blipFill>
            <a:blip r:embed="rId2"/>
            <a:stretch>
              <a:fillRect/>
            </a:stretch>
          </a:blipFill>
        </p:spPr>
      </p:sp>
      <p:sp>
        <p:nvSpPr>
          <p:cNvPr id="4" name="Freeform 4"/>
          <p:cNvSpPr/>
          <p:nvPr/>
        </p:nvSpPr>
        <p:spPr>
          <a:xfrm>
            <a:off x="12359353" y="2251163"/>
            <a:ext cx="1241688" cy="1136144"/>
          </a:xfrm>
          <a:custGeom>
            <a:avLst/>
            <a:gdLst/>
            <a:ahLst/>
            <a:cxnLst/>
            <a:rect l="l" t="t" r="r" b="b"/>
            <a:pathLst>
              <a:path w="1241688" h="1136144">
                <a:moveTo>
                  <a:pt x="0" y="0"/>
                </a:moveTo>
                <a:lnTo>
                  <a:pt x="1241688" y="0"/>
                </a:lnTo>
                <a:lnTo>
                  <a:pt x="1241688" y="1136144"/>
                </a:lnTo>
                <a:lnTo>
                  <a:pt x="0" y="1136144"/>
                </a:lnTo>
                <a:lnTo>
                  <a:pt x="0" y="0"/>
                </a:lnTo>
                <a:close/>
              </a:path>
            </a:pathLst>
          </a:custGeom>
          <a:blipFill>
            <a:blip r:embed="rId2"/>
            <a:stretch>
              <a:fillRect/>
            </a:stretch>
          </a:blipFill>
        </p:spPr>
      </p:sp>
      <p:sp>
        <p:nvSpPr>
          <p:cNvPr id="5" name="Freeform 5"/>
          <p:cNvSpPr/>
          <p:nvPr/>
        </p:nvSpPr>
        <p:spPr>
          <a:xfrm>
            <a:off x="1221015" y="2251163"/>
            <a:ext cx="1293302" cy="1119294"/>
          </a:xfrm>
          <a:custGeom>
            <a:avLst/>
            <a:gdLst/>
            <a:ahLst/>
            <a:cxnLst/>
            <a:rect l="l" t="t" r="r" b="b"/>
            <a:pathLst>
              <a:path w="1293302" h="1119294">
                <a:moveTo>
                  <a:pt x="0" y="0"/>
                </a:moveTo>
                <a:lnTo>
                  <a:pt x="1293302" y="0"/>
                </a:lnTo>
                <a:lnTo>
                  <a:pt x="1293302" y="1119295"/>
                </a:lnTo>
                <a:lnTo>
                  <a:pt x="0" y="11192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5804163" y="2251163"/>
            <a:ext cx="1293302" cy="1119294"/>
          </a:xfrm>
          <a:custGeom>
            <a:avLst/>
            <a:gdLst/>
            <a:ahLst/>
            <a:cxnLst/>
            <a:rect l="l" t="t" r="r" b="b"/>
            <a:pathLst>
              <a:path w="1293302" h="1119294">
                <a:moveTo>
                  <a:pt x="0" y="0"/>
                </a:moveTo>
                <a:lnTo>
                  <a:pt x="1293302" y="0"/>
                </a:lnTo>
                <a:lnTo>
                  <a:pt x="1293302" y="1119295"/>
                </a:lnTo>
                <a:lnTo>
                  <a:pt x="0" y="11192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AutoShape 7"/>
          <p:cNvSpPr/>
          <p:nvPr/>
        </p:nvSpPr>
        <p:spPr>
          <a:xfrm>
            <a:off x="1028700" y="9144000"/>
            <a:ext cx="16053525" cy="0"/>
          </a:xfrm>
          <a:prstGeom prst="line">
            <a:avLst/>
          </a:prstGeom>
          <a:ln w="38100" cap="flat">
            <a:solidFill>
              <a:srgbClr val="A66A6A"/>
            </a:solidFill>
            <a:prstDash val="solid"/>
            <a:headEnd type="none" w="sm" len="sm"/>
            <a:tailEnd type="none" w="sm" len="sm"/>
          </a:ln>
        </p:spPr>
      </p:sp>
      <p:sp>
        <p:nvSpPr>
          <p:cNvPr id="8" name="Freeform 8"/>
          <p:cNvSpPr/>
          <p:nvPr/>
        </p:nvSpPr>
        <p:spPr>
          <a:xfrm>
            <a:off x="5038909" y="851353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7499011" y="848495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9961822" y="858973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1" name="TextBox 11"/>
          <p:cNvSpPr txBox="1"/>
          <p:nvPr/>
        </p:nvSpPr>
        <p:spPr>
          <a:xfrm>
            <a:off x="749662" y="-43134"/>
            <a:ext cx="16611600" cy="1563698"/>
          </a:xfrm>
          <a:prstGeom prst="rect">
            <a:avLst/>
          </a:prstGeom>
        </p:spPr>
        <p:txBody>
          <a:bodyPr wrap="square" lIns="0" tIns="0" rIns="0" bIns="0" rtlCol="0" anchor="t">
            <a:spAutoFit/>
          </a:bodyPr>
          <a:lstStyle/>
          <a:p>
            <a:pPr algn="ctr">
              <a:lnSpc>
                <a:spcPts val="13860"/>
              </a:lnSpc>
              <a:spcBef>
                <a:spcPct val="0"/>
              </a:spcBef>
            </a:pPr>
            <a:r>
              <a:rPr lang="en-US" sz="6600" b="1">
                <a:latin typeface="iCiel Sanelma" pitchFamily="50" charset="-93"/>
              </a:rPr>
              <a:t>b.</a:t>
            </a:r>
            <a:r>
              <a:rPr lang="en-US" sz="6600">
                <a:latin typeface="iCiel Sanelma" pitchFamily="50" charset="-93"/>
              </a:rPr>
              <a:t> </a:t>
            </a:r>
            <a:r>
              <a:rPr lang="en-US" sz="6600" b="1">
                <a:latin typeface="iCiel Sanelma" pitchFamily="50" charset="-93"/>
              </a:rPr>
              <a:t>B</a:t>
            </a:r>
            <a:r>
              <a:rPr lang="vi-VN" sz="6600" b="1">
                <a:latin typeface="iCiel Sanelma" pitchFamily="50" charset="-93"/>
              </a:rPr>
              <a:t>ước 2:</a:t>
            </a:r>
            <a:r>
              <a:rPr lang="vi-VN" sz="6600">
                <a:latin typeface="iCiel Sanelma" pitchFamily="50" charset="-93"/>
              </a:rPr>
              <a:t> </a:t>
            </a:r>
            <a:r>
              <a:rPr lang="vi-VN" sz="6600" b="1">
                <a:latin typeface="iCiel Sanelma" pitchFamily="50" charset="-93"/>
              </a:rPr>
              <a:t>Tìm ý </a:t>
            </a:r>
            <a:r>
              <a:rPr lang="en-US" sz="6600" b="1">
                <a:latin typeface="iCiel Sanelma" pitchFamily="50" charset="-93"/>
              </a:rPr>
              <a:t>và lập dàn ý</a:t>
            </a:r>
            <a:endParaRPr lang="en-US" sz="7200">
              <a:solidFill>
                <a:srgbClr val="A66A6A"/>
              </a:solidFill>
              <a:latin typeface="iCiel Sanelma" pitchFamily="50" charset="-93"/>
            </a:endParaRPr>
          </a:p>
        </p:txBody>
      </p:sp>
      <p:sp>
        <p:nvSpPr>
          <p:cNvPr id="12" name="TextBox 12"/>
          <p:cNvSpPr txBox="1"/>
          <p:nvPr/>
        </p:nvSpPr>
        <p:spPr>
          <a:xfrm>
            <a:off x="-271122" y="3410124"/>
            <a:ext cx="5897546" cy="564770"/>
          </a:xfrm>
          <a:prstGeom prst="rect">
            <a:avLst/>
          </a:prstGeom>
        </p:spPr>
        <p:txBody>
          <a:bodyPr lIns="0" tIns="0" rIns="0" bIns="0" rtlCol="0" anchor="t">
            <a:spAutoFit/>
          </a:bodyPr>
          <a:lstStyle/>
          <a:p>
            <a:pPr algn="ctr">
              <a:lnSpc>
                <a:spcPts val="4312"/>
              </a:lnSpc>
              <a:spcBef>
                <a:spcPct val="0"/>
              </a:spcBef>
            </a:pPr>
            <a:r>
              <a:rPr lang="fr-FR" sz="4400">
                <a:solidFill>
                  <a:schemeClr val="accent6">
                    <a:lumMod val="50000"/>
                  </a:schemeClr>
                </a:solidFill>
                <a:latin typeface="iCiel Sanelma" pitchFamily="50" charset="-93"/>
              </a:rPr>
              <a:t>Núi lửa là gì</a:t>
            </a:r>
            <a:endParaRPr lang="en-US" sz="4400">
              <a:solidFill>
                <a:schemeClr val="accent6">
                  <a:lumMod val="50000"/>
                </a:schemeClr>
              </a:solidFill>
              <a:latin typeface="iCiel Sanelma" pitchFamily="50" charset="-93"/>
            </a:endParaRPr>
          </a:p>
        </p:txBody>
      </p:sp>
      <p:sp>
        <p:nvSpPr>
          <p:cNvPr id="13" name="TextBox 13"/>
          <p:cNvSpPr txBox="1"/>
          <p:nvPr/>
        </p:nvSpPr>
        <p:spPr>
          <a:xfrm>
            <a:off x="11860606" y="3383472"/>
            <a:ext cx="5592978" cy="1116203"/>
          </a:xfrm>
          <a:prstGeom prst="rect">
            <a:avLst/>
          </a:prstGeom>
        </p:spPr>
        <p:txBody>
          <a:bodyPr wrap="square" lIns="0" tIns="0" rIns="0" bIns="0" rtlCol="0" anchor="t">
            <a:spAutoFit/>
          </a:bodyPr>
          <a:lstStyle/>
          <a:p>
            <a:pPr algn="ctr">
              <a:lnSpc>
                <a:spcPts val="4312"/>
              </a:lnSpc>
              <a:spcBef>
                <a:spcPct val="0"/>
              </a:spcBef>
            </a:pPr>
            <a:r>
              <a:rPr lang="en-US" sz="4400">
                <a:solidFill>
                  <a:schemeClr val="accent6">
                    <a:lumMod val="50000"/>
                  </a:schemeClr>
                </a:solidFill>
                <a:latin typeface="iCiel Sanelma" pitchFamily="50" charset="-93"/>
              </a:rPr>
              <a:t>Vì sao có hiện tượng núi lửa phun trào? </a:t>
            </a:r>
          </a:p>
        </p:txBody>
      </p:sp>
      <p:sp>
        <p:nvSpPr>
          <p:cNvPr id="16" name="Rectangle 15"/>
          <p:cNvSpPr/>
          <p:nvPr/>
        </p:nvSpPr>
        <p:spPr>
          <a:xfrm>
            <a:off x="7647563" y="1583276"/>
            <a:ext cx="2426172" cy="1015663"/>
          </a:xfrm>
          <a:prstGeom prst="rect">
            <a:avLst/>
          </a:prstGeom>
        </p:spPr>
        <p:txBody>
          <a:bodyPr wrap="square">
            <a:spAutoFit/>
          </a:bodyPr>
          <a:lstStyle/>
          <a:p>
            <a:r>
              <a:rPr lang="en-US" sz="6000" b="1">
                <a:solidFill>
                  <a:srgbClr val="0000CC"/>
                </a:solidFill>
                <a:latin typeface="iCiel Sanelma" pitchFamily="50" charset="-93"/>
                <a:ea typeface="Times New Roman" panose="02020603050405020304" pitchFamily="18" charset="0"/>
                <a:cs typeface="Times New Roman" panose="02020603050405020304" pitchFamily="18" charset="0"/>
              </a:rPr>
              <a:t>* Tìm ý</a:t>
            </a:r>
            <a:endParaRPr lang="en-GB" sz="6000">
              <a:latin typeface="iCiel Sanelma" pitchFamily="50" charset="-93"/>
              <a:cs typeface="Times New Roman" panose="02020603050405020304" pitchFamily="18" charset="0"/>
            </a:endParaRPr>
          </a:p>
        </p:txBody>
      </p:sp>
      <p:sp>
        <p:nvSpPr>
          <p:cNvPr id="17" name="Rectangle 16"/>
          <p:cNvSpPr/>
          <p:nvPr/>
        </p:nvSpPr>
        <p:spPr>
          <a:xfrm>
            <a:off x="228601" y="4278534"/>
            <a:ext cx="4139082" cy="4524315"/>
          </a:xfrm>
          <a:prstGeom prst="rect">
            <a:avLst/>
          </a:prstGeom>
        </p:spPr>
        <p:txBody>
          <a:bodyPr wrap="square">
            <a:spAutoFit/>
          </a:bodyPr>
          <a:lstStyle/>
          <a:p>
            <a:pPr algn="just"/>
            <a:r>
              <a:rPr lang="fr-FR" sz="3600">
                <a:solidFill>
                  <a:srgbClr val="000000"/>
                </a:solidFill>
                <a:latin typeface="Times New Roman" panose="02020603050405020304" pitchFamily="18" charset="0"/>
                <a:ea typeface="Times New Roman" panose="02020603050405020304" pitchFamily="18" charset="0"/>
              </a:rPr>
              <a:t>Núi lửa là một vết đứt gãy trên lớp vỏ của một hành tinh, như là Trái Đất cho phép dung nham, tro núi lửa, và khí thoát ra từ một lò mắc ma ở dưới bề mặt.</a:t>
            </a:r>
            <a:endParaRPr lang="en-GB" sz="3600"/>
          </a:p>
        </p:txBody>
      </p:sp>
      <p:sp>
        <p:nvSpPr>
          <p:cNvPr id="18" name="Rectangle 17"/>
          <p:cNvSpPr/>
          <p:nvPr/>
        </p:nvSpPr>
        <p:spPr>
          <a:xfrm>
            <a:off x="5456882" y="3178049"/>
            <a:ext cx="4910319" cy="769441"/>
          </a:xfrm>
          <a:prstGeom prst="rect">
            <a:avLst/>
          </a:prstGeom>
        </p:spPr>
        <p:txBody>
          <a:bodyPr wrap="none">
            <a:spAutoFit/>
          </a:bodyPr>
          <a:lstStyle/>
          <a:p>
            <a:r>
              <a:rPr lang="fr-FR" sz="4400">
                <a:solidFill>
                  <a:schemeClr val="accent6">
                    <a:lumMod val="50000"/>
                  </a:schemeClr>
                </a:solidFill>
                <a:latin typeface="iCiel Sanelma" pitchFamily="50" charset="-93"/>
                <a:ea typeface="Times New Roman" panose="02020603050405020304" pitchFamily="18" charset="0"/>
              </a:rPr>
              <a:t>Có những loại núi lửa nào?</a:t>
            </a:r>
            <a:endParaRPr lang="en-GB" sz="4400">
              <a:solidFill>
                <a:schemeClr val="accent6">
                  <a:lumMod val="50000"/>
                </a:schemeClr>
              </a:solidFill>
              <a:latin typeface="iCiel Sanelma" pitchFamily="50" charset="-93"/>
            </a:endParaRPr>
          </a:p>
        </p:txBody>
      </p:sp>
      <p:sp>
        <p:nvSpPr>
          <p:cNvPr id="19" name="Rectangle 18"/>
          <p:cNvSpPr/>
          <p:nvPr/>
        </p:nvSpPr>
        <p:spPr>
          <a:xfrm>
            <a:off x="5300999" y="4465944"/>
            <a:ext cx="5513037" cy="3914918"/>
          </a:xfrm>
          <a:prstGeom prst="rect">
            <a:avLst/>
          </a:prstGeom>
        </p:spPr>
        <p:txBody>
          <a:bodyPr wrap="square">
            <a:spAutoFit/>
          </a:bodyPr>
          <a:lstStyle/>
          <a:p>
            <a:pPr algn="just">
              <a:lnSpc>
                <a:spcPct val="115000"/>
              </a:lnSpc>
              <a:spcAft>
                <a:spcPts val="0"/>
              </a:spcAft>
            </a:pPr>
            <a:r>
              <a:rPr lang="fr-FR"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hình dáng, có 2 loại: núi lửa hình chóp và núi lửa hình khiên.</a:t>
            </a:r>
            <a:endParaRPr lang="en-GB" sz="3600">
              <a:latin typeface="Times New Roman" panose="02020603050405020304" pitchFamily="18" charset="0"/>
              <a:ea typeface="Times New Roman" panose="02020603050405020304" pitchFamily="18" charset="0"/>
            </a:endParaRPr>
          </a:p>
          <a:p>
            <a:pPr algn="just">
              <a:lnSpc>
                <a:spcPct val="115000"/>
              </a:lnSpc>
              <a:spcAft>
                <a:spcPts val="0"/>
              </a:spcAft>
            </a:pPr>
            <a:r>
              <a:rPr lang="fr-FR"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Dựa vào dạng thức hoạt động, có 3 loại: núi lửa thức, núi lửa ngủ, núi lửa chết.</a:t>
            </a:r>
            <a:endParaRPr lang="en-GB" sz="3600">
              <a:effectLst/>
              <a:latin typeface="Times New Roman" panose="02020603050405020304" pitchFamily="18" charset="0"/>
              <a:ea typeface="Times New Roman" panose="02020603050405020304" pitchFamily="18" charset="0"/>
            </a:endParaRPr>
          </a:p>
        </p:txBody>
      </p:sp>
      <p:sp>
        <p:nvSpPr>
          <p:cNvPr id="20" name="Rectangle 19"/>
          <p:cNvSpPr/>
          <p:nvPr/>
        </p:nvSpPr>
        <p:spPr>
          <a:xfrm>
            <a:off x="11560739" y="4755940"/>
            <a:ext cx="6192712" cy="3970318"/>
          </a:xfrm>
          <a:prstGeom prst="rect">
            <a:avLst/>
          </a:prstGeom>
        </p:spPr>
        <p:txBody>
          <a:bodyPr wrap="square">
            <a:spAutoFit/>
          </a:bodyPr>
          <a:lstStyle/>
          <a:p>
            <a:pPr algn="just"/>
            <a:r>
              <a:rPr lang="fr-FR" sz="3600">
                <a:solidFill>
                  <a:srgbClr val="000000"/>
                </a:solidFill>
                <a:latin typeface="Times New Roman" panose="02020603050405020304" pitchFamily="18" charset="0"/>
                <a:ea typeface="Times New Roman" panose="02020603050405020304" pitchFamily="18" charset="0"/>
              </a:rPr>
              <a:t>Đá nóng chảy liên tục được đẩy lên phía trên và kết quả là những ngọn núi liên tục tăng về độ cao. Khi áp lực của các dòng chảy mắc ma phun trào lên trên qua miệng núi thì gây ra hiện tượng núi lửa phun trào.</a:t>
            </a:r>
            <a:endParaRPr lang="en-GB" sz="3600"/>
          </a:p>
        </p:txBody>
      </p:sp>
    </p:spTree>
    <p:extLst>
      <p:ext uri="{BB962C8B-B14F-4D97-AF65-F5344CB8AC3E}">
        <p14:creationId xmlns:p14="http://schemas.microsoft.com/office/powerpoint/2010/main" val="112271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inVertical)">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914400" y="419100"/>
            <a:ext cx="7822021" cy="8667045"/>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551579" y="723900"/>
            <a:ext cx="7707721" cy="8276858"/>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028700" y="9220200"/>
            <a:ext cx="16230600" cy="0"/>
          </a:xfrm>
          <a:prstGeom prst="line">
            <a:avLst/>
          </a:prstGeom>
          <a:ln w="38100" cap="flat">
            <a:solidFill>
              <a:srgbClr val="A66A6A"/>
            </a:solidFill>
            <a:prstDash val="solid"/>
            <a:headEnd type="none" w="sm" len="sm"/>
            <a:tailEnd type="none" w="sm" len="sm"/>
          </a:ln>
        </p:spPr>
      </p:sp>
      <p:sp>
        <p:nvSpPr>
          <p:cNvPr id="5" name="Freeform 5"/>
          <p:cNvSpPr/>
          <p:nvPr/>
        </p:nvSpPr>
        <p:spPr>
          <a:xfrm>
            <a:off x="4882561" y="864688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530910"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174696"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14750">
            <a:off x="16164676" y="-266931"/>
            <a:ext cx="2001203" cy="1408346"/>
          </a:xfrm>
          <a:custGeom>
            <a:avLst/>
            <a:gdLst/>
            <a:ahLst/>
            <a:cxnLst/>
            <a:rect l="l" t="t" r="r" b="b"/>
            <a:pathLst>
              <a:path w="2001203" h="1408346">
                <a:moveTo>
                  <a:pt x="0" y="0"/>
                </a:moveTo>
                <a:lnTo>
                  <a:pt x="2001203" y="0"/>
                </a:lnTo>
                <a:lnTo>
                  <a:pt x="2001203" y="1408346"/>
                </a:lnTo>
                <a:lnTo>
                  <a:pt x="0" y="14083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609199">
            <a:off x="-165064" y="-130303"/>
            <a:ext cx="1863587" cy="1863587"/>
          </a:xfrm>
          <a:custGeom>
            <a:avLst/>
            <a:gdLst/>
            <a:ahLst/>
            <a:cxnLst/>
            <a:rect l="l" t="t" r="r" b="b"/>
            <a:pathLst>
              <a:path w="1863587" h="1863587">
                <a:moveTo>
                  <a:pt x="0" y="0"/>
                </a:moveTo>
                <a:lnTo>
                  <a:pt x="1863587" y="0"/>
                </a:lnTo>
                <a:lnTo>
                  <a:pt x="1863587" y="1863586"/>
                </a:lnTo>
                <a:lnTo>
                  <a:pt x="0" y="18635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3849837" y="1028700"/>
            <a:ext cx="4903791" cy="954010"/>
          </a:xfrm>
          <a:custGeom>
            <a:avLst/>
            <a:gdLst/>
            <a:ahLst/>
            <a:cxnLst/>
            <a:rect l="l" t="t" r="r" b="b"/>
            <a:pathLst>
              <a:path w="4903791" h="954010">
                <a:moveTo>
                  <a:pt x="0" y="0"/>
                </a:moveTo>
                <a:lnTo>
                  <a:pt x="4903791" y="0"/>
                </a:lnTo>
                <a:lnTo>
                  <a:pt x="4903791" y="954010"/>
                </a:lnTo>
                <a:lnTo>
                  <a:pt x="0" y="95401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537319">
            <a:off x="7223253" y="160788"/>
            <a:ext cx="1820825" cy="1281406"/>
          </a:xfrm>
          <a:custGeom>
            <a:avLst/>
            <a:gdLst/>
            <a:ahLst/>
            <a:cxnLst/>
            <a:rect l="l" t="t" r="r" b="b"/>
            <a:pathLst>
              <a:path w="1820825" h="1281406">
                <a:moveTo>
                  <a:pt x="0" y="0"/>
                </a:moveTo>
                <a:lnTo>
                  <a:pt x="1820825" y="0"/>
                </a:lnTo>
                <a:lnTo>
                  <a:pt x="1820825" y="1281406"/>
                </a:lnTo>
                <a:lnTo>
                  <a:pt x="0" y="12814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TextBox 13"/>
          <p:cNvSpPr txBox="1"/>
          <p:nvPr/>
        </p:nvSpPr>
        <p:spPr>
          <a:xfrm>
            <a:off x="2667000" y="1546293"/>
            <a:ext cx="5497145" cy="1197251"/>
          </a:xfrm>
          <a:prstGeom prst="rect">
            <a:avLst/>
          </a:prstGeom>
        </p:spPr>
        <p:txBody>
          <a:bodyPr wrap="square" lIns="0" tIns="0" rIns="0" bIns="0" rtlCol="0" anchor="t">
            <a:spAutoFit/>
          </a:bodyPr>
          <a:lstStyle/>
          <a:p>
            <a:pPr algn="just">
              <a:lnSpc>
                <a:spcPts val="4620"/>
              </a:lnSpc>
              <a:spcBef>
                <a:spcPct val="0"/>
              </a:spcBef>
            </a:pPr>
            <a:r>
              <a:rPr lang="fr-FR" sz="4800">
                <a:solidFill>
                  <a:schemeClr val="accent6">
                    <a:lumMod val="50000"/>
                  </a:schemeClr>
                </a:solidFill>
                <a:latin typeface="iCiel Sanelma" pitchFamily="50" charset="-93"/>
              </a:rPr>
              <a:t>Núi lửa phun trào mang lại những lợi ích và tác hại gì?</a:t>
            </a:r>
            <a:endParaRPr lang="en-US" sz="4400">
              <a:solidFill>
                <a:schemeClr val="accent6">
                  <a:lumMod val="50000"/>
                </a:schemeClr>
              </a:solidFill>
              <a:latin typeface="iCiel Sanelma" pitchFamily="50" charset="-93"/>
            </a:endParaRPr>
          </a:p>
        </p:txBody>
      </p:sp>
      <p:sp>
        <p:nvSpPr>
          <p:cNvPr id="14" name="TextBox 14"/>
          <p:cNvSpPr txBox="1"/>
          <p:nvPr/>
        </p:nvSpPr>
        <p:spPr>
          <a:xfrm>
            <a:off x="11298466" y="1213117"/>
            <a:ext cx="5323886" cy="2215991"/>
          </a:xfrm>
          <a:prstGeom prst="rect">
            <a:avLst/>
          </a:prstGeom>
        </p:spPr>
        <p:txBody>
          <a:bodyPr wrap="square" lIns="0" tIns="0" rIns="0" bIns="0" rtlCol="0" anchor="t">
            <a:spAutoFit/>
          </a:bodyPr>
          <a:lstStyle/>
          <a:p>
            <a:pPr algn="just"/>
            <a:r>
              <a:rPr lang="fr-FR" sz="4800">
                <a:solidFill>
                  <a:schemeClr val="accent6">
                    <a:lumMod val="50000"/>
                  </a:schemeClr>
                </a:solidFill>
                <a:latin typeface="iCiel Sanelma" pitchFamily="50" charset="-93"/>
              </a:rPr>
              <a:t>Giải pháp tận dụng hoặc cách phòng chống những tác động của núi lửa:</a:t>
            </a:r>
            <a:endParaRPr lang="en-GB" sz="4800">
              <a:solidFill>
                <a:schemeClr val="accent6">
                  <a:lumMod val="50000"/>
                </a:schemeClr>
              </a:solidFill>
              <a:latin typeface="iCiel Sanelma" pitchFamily="50" charset="-93"/>
            </a:endParaRPr>
          </a:p>
        </p:txBody>
      </p:sp>
      <p:sp>
        <p:nvSpPr>
          <p:cNvPr id="15" name="TextBox 15"/>
          <p:cNvSpPr txBox="1"/>
          <p:nvPr/>
        </p:nvSpPr>
        <p:spPr>
          <a:xfrm>
            <a:off x="1371600" y="3036798"/>
            <a:ext cx="7136037" cy="5539978"/>
          </a:xfrm>
          <a:prstGeom prst="rect">
            <a:avLst/>
          </a:prstGeom>
        </p:spPr>
        <p:txBody>
          <a:bodyPr wrap="square" lIns="0" tIns="0" rIns="0" bIns="0" rtlCol="0" anchor="t">
            <a:spAutoFit/>
          </a:bodyPr>
          <a:lstStyle/>
          <a:p>
            <a:pPr algn="just"/>
            <a:r>
              <a:rPr lang="fr-FR" sz="4000">
                <a:latin typeface="Times New Roman" panose="02020603050405020304" pitchFamily="18" charset="0"/>
                <a:cs typeface="Times New Roman" panose="02020603050405020304" pitchFamily="18" charset="0"/>
              </a:rPr>
              <a:t>→ Lợi ích: mỏ khoáng sản phong phú, năng lượng địa nhiệt, đất đai tơi xốp, màu mỡ.</a:t>
            </a:r>
            <a:endParaRPr lang="en-GB" sz="4000">
              <a:latin typeface="Times New Roman" panose="02020603050405020304" pitchFamily="18" charset="0"/>
              <a:cs typeface="Times New Roman" panose="02020603050405020304" pitchFamily="18" charset="0"/>
            </a:endParaRPr>
          </a:p>
          <a:p>
            <a:pPr algn="just"/>
            <a:r>
              <a:rPr lang="fr-FR" sz="4000">
                <a:latin typeface="Times New Roman" panose="02020603050405020304" pitchFamily="18" charset="0"/>
                <a:cs typeface="Times New Roman" panose="02020603050405020304" pitchFamily="18" charset="0"/>
              </a:rPr>
              <a:t>→Tác hại: Gây cháy rừng, làm biến đổi môi trường sinh thái, suy giảm tài nguyên sinh học của vùng bị ảnh hưởng, tăng tính nhạy cảm của những thiên tai nguy hiểm như: lũ lụt, lở đất, sói mòn…</a:t>
            </a:r>
            <a:endParaRPr lang="en-GB" sz="4000">
              <a:latin typeface="Times New Roman" panose="02020603050405020304" pitchFamily="18" charset="0"/>
              <a:cs typeface="Times New Roman" panose="02020603050405020304" pitchFamily="18" charset="0"/>
            </a:endParaRPr>
          </a:p>
        </p:txBody>
      </p:sp>
      <p:sp>
        <p:nvSpPr>
          <p:cNvPr id="16" name="TextBox 16"/>
          <p:cNvSpPr txBox="1"/>
          <p:nvPr/>
        </p:nvSpPr>
        <p:spPr>
          <a:xfrm>
            <a:off x="10439400" y="3876771"/>
            <a:ext cx="6456061" cy="3860031"/>
          </a:xfrm>
          <a:prstGeom prst="rect">
            <a:avLst/>
          </a:prstGeom>
        </p:spPr>
        <p:txBody>
          <a:bodyPr wrap="square" lIns="0" tIns="0" rIns="0" bIns="0" rtlCol="0" anchor="t">
            <a:spAutoFit/>
          </a:bodyPr>
          <a:lstStyle/>
          <a:p>
            <a:pPr algn="just">
              <a:lnSpc>
                <a:spcPts val="4311"/>
              </a:lnSpc>
              <a:spcBef>
                <a:spcPct val="0"/>
              </a:spcBef>
            </a:pPr>
            <a:r>
              <a:rPr lang="fr-FR" sz="4000">
                <a:latin typeface="Times New Roman" panose="02020603050405020304" pitchFamily="18" charset="0"/>
                <a:cs typeface="Times New Roman" panose="02020603050405020304" pitchFamily="18" charset="0"/>
              </a:rPr>
              <a:t>Nếu ở nơi có cảnh báo sắp xảy ra hiện tượng núi lửa phải kịp thời di chuyển đến nơi an toàn. Đến tham quan nơi có núi lửa đã chết thì phải hiện cách quy định về an toàn, cũng như về vệ sinh môi trường, …</a:t>
            </a:r>
            <a:r>
              <a:rPr lang="en-US" sz="3600" smtClean="0">
                <a:latin typeface="Times New Roman" panose="02020603050405020304" pitchFamily="18" charset="0"/>
                <a:cs typeface="Times New Roman" panose="02020603050405020304" pitchFamily="18" charset="0"/>
              </a:rPr>
              <a:t>.</a:t>
            </a:r>
            <a:endParaRPr 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56688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barn(inVertical)">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3581400" y="1866900"/>
            <a:ext cx="10935626" cy="7654938"/>
          </a:xfrm>
          <a:custGeom>
            <a:avLst/>
            <a:gdLst/>
            <a:ahLst/>
            <a:cxnLst/>
            <a:rect l="l" t="t" r="r" b="b"/>
            <a:pathLst>
              <a:path w="10935626" h="7654938">
                <a:moveTo>
                  <a:pt x="0" y="0"/>
                </a:moveTo>
                <a:lnTo>
                  <a:pt x="10935626" y="0"/>
                </a:lnTo>
                <a:lnTo>
                  <a:pt x="10935626" y="7654938"/>
                </a:lnTo>
                <a:lnTo>
                  <a:pt x="0" y="7654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808">
            <a:off x="14321880" y="8472614"/>
            <a:ext cx="1754246" cy="792405"/>
          </a:xfrm>
          <a:custGeom>
            <a:avLst/>
            <a:gdLst/>
            <a:ahLst/>
            <a:cxnLst/>
            <a:rect l="l" t="t" r="r" b="b"/>
            <a:pathLst>
              <a:path w="1754246" h="792405">
                <a:moveTo>
                  <a:pt x="0" y="0"/>
                </a:moveTo>
                <a:lnTo>
                  <a:pt x="1754246" y="0"/>
                </a:lnTo>
                <a:lnTo>
                  <a:pt x="1754246" y="792405"/>
                </a:lnTo>
                <a:lnTo>
                  <a:pt x="0" y="7924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5181600" y="-114300"/>
            <a:ext cx="8152109" cy="1673279"/>
          </a:xfrm>
          <a:prstGeom prst="rect">
            <a:avLst/>
          </a:prstGeom>
        </p:spPr>
        <p:txBody>
          <a:bodyPr lIns="0" tIns="0" rIns="0" bIns="0" rtlCol="0" anchor="t">
            <a:spAutoFit/>
          </a:bodyPr>
          <a:lstStyle/>
          <a:p>
            <a:pPr algn="ctr">
              <a:lnSpc>
                <a:spcPts val="13860"/>
              </a:lnSpc>
              <a:spcBef>
                <a:spcPct val="0"/>
              </a:spcBef>
            </a:pPr>
            <a:r>
              <a:rPr lang="fr-FR" sz="8000" b="1">
                <a:effectLst>
                  <a:outerShdw blurRad="38100" dist="38100" dir="2700000" algn="tl">
                    <a:srgbClr val="000000">
                      <a:alpha val="43137"/>
                    </a:srgbClr>
                  </a:outerShdw>
                </a:effectLst>
                <a:latin typeface="iCiel Sanelma" pitchFamily="50" charset="-93"/>
              </a:rPr>
              <a:t>*</a:t>
            </a:r>
            <a:r>
              <a:rPr lang="vi-VN" sz="8000" b="1">
                <a:effectLst>
                  <a:outerShdw blurRad="38100" dist="38100" dir="2700000" algn="tl">
                    <a:srgbClr val="000000">
                      <a:alpha val="43137"/>
                    </a:srgbClr>
                  </a:outerShdw>
                </a:effectLst>
                <a:latin typeface="iCiel Sanelma" pitchFamily="50" charset="-93"/>
              </a:rPr>
              <a:t> Lập dàn ý</a:t>
            </a:r>
            <a:endParaRPr lang="en-US" sz="8800" b="1">
              <a:solidFill>
                <a:srgbClr val="A66A6A"/>
              </a:solidFill>
              <a:effectLst>
                <a:outerShdw blurRad="38100" dist="38100" dir="2700000" algn="tl">
                  <a:srgbClr val="000000">
                    <a:alpha val="43137"/>
                  </a:srgbClr>
                </a:outerShdw>
              </a:effectLst>
              <a:latin typeface="iCiel Sanelma" pitchFamily="50" charset="-93"/>
            </a:endParaRPr>
          </a:p>
        </p:txBody>
      </p:sp>
      <p:graphicFrame>
        <p:nvGraphicFramePr>
          <p:cNvPr id="6" name="Table 5"/>
          <p:cNvGraphicFramePr>
            <a:graphicFrameLocks noGrp="1"/>
          </p:cNvGraphicFramePr>
          <p:nvPr>
            <p:extLst>
              <p:ext uri="{D42A27DB-BD31-4B8C-83A1-F6EECF244321}">
                <p14:modId xmlns:p14="http://schemas.microsoft.com/office/powerpoint/2010/main" val="3803145932"/>
              </p:ext>
            </p:extLst>
          </p:nvPr>
        </p:nvGraphicFramePr>
        <p:xfrm>
          <a:off x="4191000" y="3619500"/>
          <a:ext cx="9714854" cy="4907280"/>
        </p:xfrm>
        <a:graphic>
          <a:graphicData uri="http://schemas.openxmlformats.org/drawingml/2006/table">
            <a:tbl>
              <a:tblPr firstRow="1" firstCol="1" bandRow="1"/>
              <a:tblGrid>
                <a:gridCol w="1681417"/>
                <a:gridCol w="8033437"/>
              </a:tblGrid>
              <a:tr h="168243">
                <a:tc>
                  <a:txBody>
                    <a:bodyPr/>
                    <a:lstStyle/>
                    <a:p>
                      <a:pPr algn="just">
                        <a:lnSpc>
                          <a:spcPct val="115000"/>
                        </a:lnSpc>
                        <a:spcAft>
                          <a:spcPts val="0"/>
                        </a:spcAf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Mở bài</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75000"/>
                      </a:schemeClr>
                    </a:solidFill>
                  </a:tcPr>
                </a:tc>
                <a:tc>
                  <a:txBody>
                    <a:bodyPr/>
                    <a:lstStyle/>
                    <a:p>
                      <a:pPr algn="just">
                        <a:lnSpc>
                          <a:spcPct val="115000"/>
                        </a:lnSpc>
                        <a:spcAft>
                          <a:spcPts val="0"/>
                        </a:spcAft>
                      </a:pPr>
                      <a:r>
                        <a:rPr lang="en-US" sz="40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Giới thiệu khái quát về hiện tượng tự nhiên được thuyết minh</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75000"/>
                      </a:schemeClr>
                    </a:solidFill>
                  </a:tcPr>
                </a:tc>
              </a:tr>
              <a:tr h="0">
                <a:tc>
                  <a:txBody>
                    <a:bodyPr/>
                    <a:lstStyle/>
                    <a:p>
                      <a:pPr algn="just">
                        <a:lnSpc>
                          <a:spcPct val="115000"/>
                        </a:lnSpc>
                        <a:spcAft>
                          <a:spcPts val="0"/>
                        </a:spcAf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Thân bài</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c>
                  <a:txBody>
                    <a:bodyPr/>
                    <a:lstStyle/>
                    <a:p>
                      <a:pPr algn="just">
                        <a:lnSpc>
                          <a:spcPct val="115000"/>
                        </a:lnSpc>
                        <a:spcAft>
                          <a:spcPts val="0"/>
                        </a:spcAft>
                      </a:pPr>
                      <a:r>
                        <a:rPr lang="en-US" sz="40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Thuyết minh giải thích về hiện tượng bằng các đoạn văn theo ý đã lập.</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60000"/>
                        <a:lumOff val="40000"/>
                      </a:schemeClr>
                    </a:solidFill>
                  </a:tcPr>
                </a:tc>
              </a:tr>
              <a:tr h="0">
                <a:tc>
                  <a:txBody>
                    <a:bodyPr/>
                    <a:lstStyle/>
                    <a:p>
                      <a:pPr algn="just">
                        <a:lnSpc>
                          <a:spcPct val="115000"/>
                        </a:lnSpc>
                        <a:spcAft>
                          <a:spcPts val="0"/>
                        </a:spcAft>
                      </a:pPr>
                      <a:r>
                        <a:rPr lang="en-US" sz="4000" b="1">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Kết bài</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c>
                  <a:txBody>
                    <a:bodyPr/>
                    <a:lstStyle/>
                    <a:p>
                      <a:pPr algn="just">
                        <a:lnSpc>
                          <a:spcPct val="115000"/>
                        </a:lnSpc>
                        <a:spcAft>
                          <a:spcPts val="0"/>
                        </a:spcAft>
                      </a:pPr>
                      <a:r>
                        <a:rPr lang="en-US" sz="4000">
                          <a:solidFill>
                            <a:srgbClr val="000000"/>
                          </a:solidFill>
                          <a:effectLst/>
                          <a:latin typeface="iCiel Bambola" panose="02000000000000000000" pitchFamily="50" charset="-93"/>
                          <a:ea typeface="Times New Roman" panose="02020603050405020304" pitchFamily="18" charset="0"/>
                          <a:cs typeface="Times New Roman" panose="02020603050405020304" pitchFamily="18" charset="0"/>
                        </a:rPr>
                        <a:t>Khái quát lại nội dung chính về hiện tượng và suy nghĩ của bản thân về hiện tượng tự nhiên ấy.</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0" marR="0" marT="0" marB="0">
                    <a:lnL>
                      <a:noFill/>
                    </a:lnL>
                    <a:lnR>
                      <a:noFill/>
                    </a:lnR>
                    <a:lnT>
                      <a:noFill/>
                    </a:lnT>
                    <a:lnB>
                      <a:noFill/>
                    </a:lnB>
                    <a:solidFill>
                      <a:schemeClr val="accent6">
                        <a:lumMod val="40000"/>
                        <a:lumOff val="60000"/>
                      </a:schemeClr>
                    </a:solidFill>
                  </a:tcPr>
                </a:tc>
              </a:tr>
            </a:tbl>
          </a:graphicData>
        </a:graphic>
      </p:graphicFrame>
    </p:spTree>
    <p:extLst>
      <p:ext uri="{BB962C8B-B14F-4D97-AF65-F5344CB8AC3E}">
        <p14:creationId xmlns:p14="http://schemas.microsoft.com/office/powerpoint/2010/main" val="3120997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502440" y="3449510"/>
            <a:ext cx="4235404" cy="4374325"/>
            <a:chOff x="0" y="0"/>
            <a:chExt cx="6350000" cy="6558280"/>
          </a:xfrm>
        </p:grpSpPr>
        <p:sp>
          <p:nvSpPr>
            <p:cNvPr id="3" name="Freeform 3"/>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2"/>
              <a:stretch>
                <a:fillRect l="-27567" r="-27567"/>
              </a:stretch>
            </a:blipFill>
          </p:spPr>
        </p:sp>
        <p:sp>
          <p:nvSpPr>
            <p:cNvPr id="4" name="Freeform 4"/>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A66A6A"/>
            </a:solidFill>
          </p:spPr>
        </p:sp>
      </p:grpSp>
      <p:grpSp>
        <p:nvGrpSpPr>
          <p:cNvPr id="5" name="Group 5"/>
          <p:cNvGrpSpPr>
            <a:grpSpLocks noChangeAspect="1"/>
          </p:cNvGrpSpPr>
          <p:nvPr/>
        </p:nvGrpSpPr>
        <p:grpSpPr>
          <a:xfrm>
            <a:off x="6174524" y="3449510"/>
            <a:ext cx="4235404" cy="4374325"/>
            <a:chOff x="0" y="0"/>
            <a:chExt cx="6350000" cy="6558280"/>
          </a:xfrm>
        </p:grpSpPr>
        <p:sp>
          <p:nvSpPr>
            <p:cNvPr id="6" name="Freeform 6"/>
            <p:cNvSpPr/>
            <p:nvPr/>
          </p:nvSpPr>
          <p:spPr>
            <a:xfrm>
              <a:off x="74930" y="74930"/>
              <a:ext cx="6200140" cy="6408420"/>
            </a:xfrm>
            <a:custGeom>
              <a:avLst/>
              <a:gdLst/>
              <a:ahLst/>
              <a:cxnLst/>
              <a:rect l="l" t="t" r="r" b="b"/>
              <a:pathLst>
                <a:path w="6200140" h="6408420">
                  <a:moveTo>
                    <a:pt x="6200140" y="5351780"/>
                  </a:moveTo>
                  <a:cubicBezTo>
                    <a:pt x="6200140" y="5935980"/>
                    <a:pt x="5726430" y="6408420"/>
                    <a:pt x="5143500" y="6408420"/>
                  </a:cubicBezTo>
                  <a:lnTo>
                    <a:pt x="1056640" y="6408420"/>
                  </a:lnTo>
                  <a:cubicBezTo>
                    <a:pt x="472440" y="6408420"/>
                    <a:pt x="0" y="5934710"/>
                    <a:pt x="0" y="5351780"/>
                  </a:cubicBezTo>
                  <a:lnTo>
                    <a:pt x="0" y="1056640"/>
                  </a:lnTo>
                  <a:cubicBezTo>
                    <a:pt x="0" y="472440"/>
                    <a:pt x="473710" y="0"/>
                    <a:pt x="1056640" y="0"/>
                  </a:cubicBezTo>
                  <a:lnTo>
                    <a:pt x="5143500" y="0"/>
                  </a:lnTo>
                  <a:cubicBezTo>
                    <a:pt x="5727700" y="0"/>
                    <a:pt x="6200140" y="473710"/>
                    <a:pt x="6200140" y="1056640"/>
                  </a:cubicBezTo>
                  <a:lnTo>
                    <a:pt x="6200140" y="5351780"/>
                  </a:lnTo>
                  <a:close/>
                </a:path>
              </a:pathLst>
            </a:custGeom>
            <a:blipFill>
              <a:blip r:embed="rId3"/>
              <a:stretch>
                <a:fillRect l="-27567" r="-27567"/>
              </a:stretch>
            </a:blipFill>
          </p:spPr>
        </p:sp>
        <p:sp>
          <p:nvSpPr>
            <p:cNvPr id="7" name="Freeform 7"/>
            <p:cNvSpPr/>
            <p:nvPr/>
          </p:nvSpPr>
          <p:spPr>
            <a:xfrm>
              <a:off x="0" y="0"/>
              <a:ext cx="6350000" cy="6558280"/>
            </a:xfrm>
            <a:custGeom>
              <a:avLst/>
              <a:gdLst/>
              <a:ahLst/>
              <a:cxnLst/>
              <a:rect l="l" t="t" r="r" b="b"/>
              <a:pathLst>
                <a:path w="6350000" h="6558280">
                  <a:moveTo>
                    <a:pt x="5218430" y="6558280"/>
                  </a:moveTo>
                  <a:lnTo>
                    <a:pt x="1131570" y="6558280"/>
                  </a:lnTo>
                  <a:cubicBezTo>
                    <a:pt x="508000" y="6558280"/>
                    <a:pt x="0" y="6050280"/>
                    <a:pt x="0" y="5426710"/>
                  </a:cubicBezTo>
                  <a:lnTo>
                    <a:pt x="0" y="1131570"/>
                  </a:lnTo>
                  <a:cubicBezTo>
                    <a:pt x="0" y="508000"/>
                    <a:pt x="508000" y="0"/>
                    <a:pt x="1131570" y="0"/>
                  </a:cubicBezTo>
                  <a:lnTo>
                    <a:pt x="5218430" y="0"/>
                  </a:lnTo>
                  <a:cubicBezTo>
                    <a:pt x="5842000" y="0"/>
                    <a:pt x="6350000" y="508000"/>
                    <a:pt x="6350000" y="1131570"/>
                  </a:cubicBezTo>
                  <a:lnTo>
                    <a:pt x="6350000" y="5425440"/>
                  </a:lnTo>
                  <a:cubicBezTo>
                    <a:pt x="6350000" y="6050280"/>
                    <a:pt x="5842000" y="6558280"/>
                    <a:pt x="5218430" y="6558280"/>
                  </a:cubicBezTo>
                  <a:close/>
                  <a:moveTo>
                    <a:pt x="1131570" y="149860"/>
                  </a:moveTo>
                  <a:cubicBezTo>
                    <a:pt x="590550" y="149860"/>
                    <a:pt x="149860" y="590550"/>
                    <a:pt x="149860" y="1131570"/>
                  </a:cubicBezTo>
                  <a:lnTo>
                    <a:pt x="149860" y="5425440"/>
                  </a:lnTo>
                  <a:cubicBezTo>
                    <a:pt x="149860" y="5966460"/>
                    <a:pt x="590550" y="6407150"/>
                    <a:pt x="1131570" y="6407150"/>
                  </a:cubicBezTo>
                  <a:lnTo>
                    <a:pt x="5218430" y="6407150"/>
                  </a:lnTo>
                  <a:cubicBezTo>
                    <a:pt x="5759450" y="6407150"/>
                    <a:pt x="6200140" y="5966460"/>
                    <a:pt x="6200140" y="5425440"/>
                  </a:cubicBezTo>
                  <a:lnTo>
                    <a:pt x="6200140" y="1131570"/>
                  </a:lnTo>
                  <a:cubicBezTo>
                    <a:pt x="6200140" y="590550"/>
                    <a:pt x="5759450" y="149860"/>
                    <a:pt x="5218430" y="149860"/>
                  </a:cubicBezTo>
                  <a:lnTo>
                    <a:pt x="1131570" y="149860"/>
                  </a:lnTo>
                  <a:close/>
                </a:path>
              </a:pathLst>
            </a:custGeom>
            <a:solidFill>
              <a:srgbClr val="A66A6A"/>
            </a:solidFill>
          </p:spPr>
        </p:sp>
      </p:grpSp>
      <p:sp>
        <p:nvSpPr>
          <p:cNvPr id="8" name="AutoShape 8"/>
          <p:cNvSpPr/>
          <p:nvPr/>
        </p:nvSpPr>
        <p:spPr>
          <a:xfrm>
            <a:off x="1195968" y="9134475"/>
            <a:ext cx="16063332" cy="0"/>
          </a:xfrm>
          <a:prstGeom prst="line">
            <a:avLst/>
          </a:prstGeom>
          <a:ln w="38100" cap="flat">
            <a:solidFill>
              <a:srgbClr val="A66A6A"/>
            </a:solidFill>
            <a:prstDash val="solid"/>
            <a:headEnd type="none" w="sm" len="sm"/>
            <a:tailEnd type="none" w="sm" len="sm"/>
          </a:ln>
        </p:spPr>
      </p:sp>
      <p:sp>
        <p:nvSpPr>
          <p:cNvPr id="9" name="Freeform 9"/>
          <p:cNvSpPr/>
          <p:nvPr/>
        </p:nvSpPr>
        <p:spPr>
          <a:xfrm>
            <a:off x="5480669" y="852305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a:off x="10239154" y="8589821"/>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1" name="Freeform 11"/>
          <p:cNvSpPr/>
          <p:nvPr/>
        </p:nvSpPr>
        <p:spPr>
          <a:xfrm>
            <a:off x="7862068" y="852305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2" name="TextBox 12"/>
          <p:cNvSpPr txBox="1"/>
          <p:nvPr/>
        </p:nvSpPr>
        <p:spPr>
          <a:xfrm>
            <a:off x="1720780" y="1372158"/>
            <a:ext cx="6398463" cy="1477328"/>
          </a:xfrm>
          <a:prstGeom prst="rect">
            <a:avLst/>
          </a:prstGeom>
        </p:spPr>
        <p:txBody>
          <a:bodyPr lIns="0" tIns="0" rIns="0" bIns="0" rtlCol="0" anchor="t">
            <a:spAutoFit/>
          </a:bodyPr>
          <a:lstStyle/>
          <a:p>
            <a:r>
              <a:rPr lang="en-US" sz="9600" b="1">
                <a:latin typeface="iCiel Sanelma" pitchFamily="50" charset="-93"/>
              </a:rPr>
              <a:t>c. Bước 3: </a:t>
            </a:r>
            <a:r>
              <a:rPr lang="vi-VN" sz="9600" b="1">
                <a:latin typeface="iCiel Sanelma" pitchFamily="50" charset="-93"/>
              </a:rPr>
              <a:t>Viết</a:t>
            </a:r>
            <a:endParaRPr lang="en-GB" sz="9600">
              <a:latin typeface="iCiel Sanelma" pitchFamily="50" charset="-93"/>
            </a:endParaRPr>
          </a:p>
        </p:txBody>
      </p:sp>
      <p:sp>
        <p:nvSpPr>
          <p:cNvPr id="13" name="TextBox 13"/>
          <p:cNvSpPr txBox="1"/>
          <p:nvPr/>
        </p:nvSpPr>
        <p:spPr>
          <a:xfrm>
            <a:off x="11201400" y="818160"/>
            <a:ext cx="6003846" cy="4062651"/>
          </a:xfrm>
          <a:prstGeom prst="rect">
            <a:avLst/>
          </a:prstGeom>
        </p:spPr>
        <p:txBody>
          <a:bodyPr lIns="0" tIns="0" rIns="0" bIns="0" rtlCol="0" anchor="t">
            <a:spAutoFit/>
          </a:bodyPr>
          <a:lstStyle/>
          <a:p>
            <a:pPr algn="just"/>
            <a:r>
              <a:rPr lang="en-US" sz="4400">
                <a:latin typeface="Times New Roman" panose="02020603050405020304" pitchFamily="18" charset="0"/>
                <a:cs typeface="Times New Roman" panose="02020603050405020304" pitchFamily="18" charset="0"/>
              </a:rPr>
              <a:t>- Viết đoạn văn theo dàn ý đã lập. Khi viết, cần sử dụng các từ ngữ, câu văn biểu cảm thể hiện được chính xác, sinh động cảm xúc, suy nghĩ của em.</a:t>
            </a:r>
            <a:endParaRPr lang="en-GB" sz="4400">
              <a:latin typeface="Times New Roman" panose="02020603050405020304" pitchFamily="18" charset="0"/>
              <a:cs typeface="Times New Roman" panose="02020603050405020304" pitchFamily="18" charset="0"/>
            </a:endParaRPr>
          </a:p>
        </p:txBody>
      </p:sp>
      <p:sp>
        <p:nvSpPr>
          <p:cNvPr id="17" name="Rectangle 16"/>
          <p:cNvSpPr/>
          <p:nvPr/>
        </p:nvSpPr>
        <p:spPr>
          <a:xfrm>
            <a:off x="11172371" y="5561093"/>
            <a:ext cx="6429829" cy="1446550"/>
          </a:xfrm>
          <a:prstGeom prst="rect">
            <a:avLst/>
          </a:prstGeom>
        </p:spPr>
        <p:txBody>
          <a:bodyPr wrap="square">
            <a:spAutoFit/>
          </a:bodyPr>
          <a:lstStyle/>
          <a:p>
            <a:pPr algn="just"/>
            <a:r>
              <a:rPr lang="en-US" sz="4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Đảm bảo yếu tố về hình thức của một đoạn văn.</a:t>
            </a:r>
            <a:endParaRPr lang="en-GB" sz="440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anim calcmode="lin" valueType="num">
                                      <p:cBhvr>
                                        <p:cTn id="8"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85800" y="647700"/>
            <a:ext cx="16306800" cy="10058400"/>
          </a:xfrm>
          <a:custGeom>
            <a:avLst/>
            <a:gdLst/>
            <a:ahLst/>
            <a:cxnLst/>
            <a:rect l="l" t="t" r="r" b="b"/>
            <a:pathLst>
              <a:path w="10935626" h="7654938">
                <a:moveTo>
                  <a:pt x="0" y="0"/>
                </a:moveTo>
                <a:lnTo>
                  <a:pt x="10935626" y="0"/>
                </a:lnTo>
                <a:lnTo>
                  <a:pt x="10935626" y="7654938"/>
                </a:lnTo>
                <a:lnTo>
                  <a:pt x="0" y="7654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808">
            <a:off x="14424233" y="2531306"/>
            <a:ext cx="1754246" cy="792405"/>
          </a:xfrm>
          <a:custGeom>
            <a:avLst/>
            <a:gdLst/>
            <a:ahLst/>
            <a:cxnLst/>
            <a:rect l="l" t="t" r="r" b="b"/>
            <a:pathLst>
              <a:path w="1754246" h="792405">
                <a:moveTo>
                  <a:pt x="0" y="0"/>
                </a:moveTo>
                <a:lnTo>
                  <a:pt x="1754246" y="0"/>
                </a:lnTo>
                <a:lnTo>
                  <a:pt x="1754246" y="792405"/>
                </a:lnTo>
                <a:lnTo>
                  <a:pt x="0" y="7924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TextBox 4"/>
          <p:cNvSpPr txBox="1"/>
          <p:nvPr/>
        </p:nvSpPr>
        <p:spPr>
          <a:xfrm>
            <a:off x="2948681" y="2705100"/>
            <a:ext cx="10324454" cy="1661993"/>
          </a:xfrm>
          <a:prstGeom prst="rect">
            <a:avLst/>
          </a:prstGeom>
        </p:spPr>
        <p:txBody>
          <a:bodyPr wrap="square" lIns="0" tIns="0" rIns="0" bIns="0" rtlCol="0" anchor="t">
            <a:spAutoFit/>
          </a:bodyPr>
          <a:lstStyle/>
          <a:p>
            <a:pPr algn="ctr"/>
            <a:r>
              <a:rPr lang="vi-VN" sz="5400" b="1">
                <a:latin typeface="iCiel Sanelma" pitchFamily="50" charset="-93"/>
              </a:rPr>
              <a:t>2.2. Rèn luyện kĩ năng viết đoạn văn diễn dịch, quy nạp và phối hợp</a:t>
            </a:r>
            <a:endParaRPr lang="en-GB" sz="5400">
              <a:latin typeface="iCiel Sanelma" pitchFamily="50" charset="-93"/>
            </a:endParaRPr>
          </a:p>
        </p:txBody>
      </p:sp>
      <p:sp>
        <p:nvSpPr>
          <p:cNvPr id="5" name="TextBox 5"/>
          <p:cNvSpPr txBox="1"/>
          <p:nvPr/>
        </p:nvSpPr>
        <p:spPr>
          <a:xfrm>
            <a:off x="1851064" y="4864862"/>
            <a:ext cx="13274636" cy="1846659"/>
          </a:xfrm>
          <a:prstGeom prst="rect">
            <a:avLst/>
          </a:prstGeom>
        </p:spPr>
        <p:txBody>
          <a:bodyPr wrap="square" lIns="0" tIns="0" rIns="0" bIns="0" rtlCol="0" anchor="t">
            <a:spAutoFit/>
          </a:bodyPr>
          <a:lstStyle/>
          <a:p>
            <a:pPr marL="742950" indent="-742950" algn="just">
              <a:buAutoNum type="alphaLcParenR"/>
            </a:pPr>
            <a:r>
              <a:rPr lang="vi-VN" sz="4000" b="1" smtClean="0">
                <a:latin typeface="iCiel Sanelma" pitchFamily="50" charset="-93"/>
                <a:cs typeface="Times New Roman" panose="02020603050405020304" pitchFamily="18" charset="0"/>
              </a:rPr>
              <a:t>Cách thức</a:t>
            </a:r>
            <a:endParaRPr lang="vi-VN" sz="4000">
              <a:latin typeface="Times New Roman" panose="02020603050405020304" pitchFamily="18" charset="0"/>
              <a:cs typeface="Times New Roman" panose="02020603050405020304" pitchFamily="18" charset="0"/>
            </a:endParaRPr>
          </a:p>
          <a:p>
            <a:pPr algn="just"/>
            <a:r>
              <a:rPr lang="vi-VN" sz="4000" smtClean="0">
                <a:latin typeface="Times New Roman" panose="02020603050405020304" pitchFamily="18" charset="0"/>
                <a:cs typeface="Times New Roman" panose="02020603050405020304" pitchFamily="18" charset="0"/>
              </a:rPr>
              <a:t>Xem </a:t>
            </a:r>
            <a:r>
              <a:rPr lang="vi-VN" sz="4000">
                <a:latin typeface="Times New Roman" panose="02020603050405020304" pitchFamily="18" charset="0"/>
                <a:cs typeface="Times New Roman" panose="02020603050405020304" pitchFamily="18" charset="0"/>
              </a:rPr>
              <a:t>phần Kiến thức ngữ văn về đặc điểm của đoạn văn diễn dịch, quy nạp, phối hợp để vận dụng rèn luyện kĩ năng viết.</a:t>
            </a:r>
            <a:endParaRPr lang="en-GB" sz="4000">
              <a:latin typeface="Times New Roman" panose="02020603050405020304" pitchFamily="18" charset="0"/>
              <a:cs typeface="Times New Roman" panose="02020603050405020304" pitchFamily="18" charset="0"/>
            </a:endParaRPr>
          </a:p>
        </p:txBody>
      </p:sp>
      <p:sp>
        <p:nvSpPr>
          <p:cNvPr id="6" name="Rectangle 5"/>
          <p:cNvSpPr/>
          <p:nvPr/>
        </p:nvSpPr>
        <p:spPr>
          <a:xfrm>
            <a:off x="1851064" y="7124700"/>
            <a:ext cx="13274636" cy="2215991"/>
          </a:xfrm>
          <a:prstGeom prst="rect">
            <a:avLst/>
          </a:prstGeom>
        </p:spPr>
        <p:txBody>
          <a:bodyPr wrap="square">
            <a:spAutoFit/>
          </a:bodyPr>
          <a:lstStyle/>
          <a:p>
            <a:pPr algn="just">
              <a:lnSpc>
                <a:spcPct val="115000"/>
              </a:lnSpc>
              <a:spcAft>
                <a:spcPts val="0"/>
              </a:spcAft>
            </a:pPr>
            <a:r>
              <a:rPr lang="vi-VN" sz="4000" b="1">
                <a:solidFill>
                  <a:srgbClr val="000000"/>
                </a:solidFill>
                <a:latin typeface="iCiel Sanelma" pitchFamily="50" charset="-93"/>
                <a:ea typeface="Times New Roman" panose="02020603050405020304" pitchFamily="18" charset="0"/>
                <a:cs typeface="Times New Roman" panose="02020603050405020304" pitchFamily="18" charset="0"/>
              </a:rPr>
              <a:t>b) Bài tập</a:t>
            </a:r>
            <a:endParaRPr lang="en-GB" sz="4000" b="1">
              <a:latin typeface="iCiel Sanelma" pitchFamily="50" charset="-93"/>
              <a:ea typeface="Times New Roman" panose="02020603050405020304" pitchFamily="18" charset="0"/>
              <a:cs typeface="Times New Roman" panose="02020603050405020304" pitchFamily="18" charset="0"/>
            </a:endParaRPr>
          </a:p>
          <a:p>
            <a:pPr algn="just">
              <a:lnSpc>
                <a:spcPct val="115000"/>
              </a:lnSpc>
              <a:spcAft>
                <a:spcPts val="0"/>
              </a:spcAft>
            </a:pPr>
            <a:r>
              <a:rPr lang="vi-VN" sz="40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 đề văn trên, từ ý khái quát “Núi lửa khi phun trào mang lại nhiều lợi ích”, em hãy hoàn thành các đoạn văn theo ba cách:</a:t>
            </a:r>
            <a:endParaRPr lang="en-GB" sz="40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7850896" y="1300511"/>
            <a:ext cx="2327748" cy="1638152"/>
          </a:xfrm>
          <a:custGeom>
            <a:avLst/>
            <a:gdLst/>
            <a:ahLst/>
            <a:cxnLst/>
            <a:rect l="l" t="t" r="r" b="b"/>
            <a:pathLst>
              <a:path w="2327748" h="1638152">
                <a:moveTo>
                  <a:pt x="0" y="0"/>
                </a:moveTo>
                <a:lnTo>
                  <a:pt x="2327748" y="0"/>
                </a:lnTo>
                <a:lnTo>
                  <a:pt x="2327748" y="1638152"/>
                </a:lnTo>
                <a:lnTo>
                  <a:pt x="0" y="16381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77075" y="317131"/>
            <a:ext cx="7315200" cy="1423139"/>
          </a:xfrm>
          <a:custGeom>
            <a:avLst/>
            <a:gdLst/>
            <a:ahLst/>
            <a:cxnLst/>
            <a:rect l="l" t="t" r="r" b="b"/>
            <a:pathLst>
              <a:path w="7315200" h="1423139">
                <a:moveTo>
                  <a:pt x="0" y="0"/>
                </a:moveTo>
                <a:lnTo>
                  <a:pt x="7315200" y="0"/>
                </a:lnTo>
                <a:lnTo>
                  <a:pt x="7315200" y="1423138"/>
                </a:lnTo>
                <a:lnTo>
                  <a:pt x="0" y="1423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1291415" y="317131"/>
            <a:ext cx="7315200" cy="1423139"/>
          </a:xfrm>
          <a:custGeom>
            <a:avLst/>
            <a:gdLst/>
            <a:ahLst/>
            <a:cxnLst/>
            <a:rect l="l" t="t" r="r" b="b"/>
            <a:pathLst>
              <a:path w="7315200" h="1423139">
                <a:moveTo>
                  <a:pt x="7315200" y="0"/>
                </a:moveTo>
                <a:lnTo>
                  <a:pt x="0" y="0"/>
                </a:lnTo>
                <a:lnTo>
                  <a:pt x="0" y="1423138"/>
                </a:lnTo>
                <a:lnTo>
                  <a:pt x="7315200" y="1423138"/>
                </a:lnTo>
                <a:lnTo>
                  <a:pt x="73152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AutoShape 5"/>
          <p:cNvSpPr/>
          <p:nvPr/>
        </p:nvSpPr>
        <p:spPr>
          <a:xfrm>
            <a:off x="1028700" y="920115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flipH="1">
            <a:off x="13841882" y="2309533"/>
            <a:ext cx="2548803" cy="2393751"/>
          </a:xfrm>
          <a:custGeom>
            <a:avLst/>
            <a:gdLst/>
            <a:ahLst/>
            <a:cxnLst/>
            <a:rect l="l" t="t" r="r" b="b"/>
            <a:pathLst>
              <a:path w="2548803" h="2393751">
                <a:moveTo>
                  <a:pt x="2548803" y="0"/>
                </a:moveTo>
                <a:lnTo>
                  <a:pt x="0" y="0"/>
                </a:lnTo>
                <a:lnTo>
                  <a:pt x="0" y="2393750"/>
                </a:lnTo>
                <a:lnTo>
                  <a:pt x="2548803" y="2393750"/>
                </a:lnTo>
                <a:lnTo>
                  <a:pt x="254880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7640455"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5104090"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178644" y="8504118"/>
            <a:ext cx="1374315" cy="1394064"/>
          </a:xfrm>
          <a:custGeom>
            <a:avLst/>
            <a:gdLst/>
            <a:ahLst/>
            <a:cxnLst/>
            <a:rect l="l" t="t" r="r" b="b"/>
            <a:pathLst>
              <a:path w="1374315" h="1394064">
                <a:moveTo>
                  <a:pt x="0" y="0"/>
                </a:moveTo>
                <a:lnTo>
                  <a:pt x="1374314" y="0"/>
                </a:lnTo>
                <a:lnTo>
                  <a:pt x="1374314"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6899414">
            <a:off x="2852909" y="2164633"/>
            <a:ext cx="1854232" cy="2057400"/>
          </a:xfrm>
          <a:custGeom>
            <a:avLst/>
            <a:gdLst/>
            <a:ahLst/>
            <a:cxnLst/>
            <a:rect l="l" t="t" r="r" b="b"/>
            <a:pathLst>
              <a:path w="1854232" h="2057400">
                <a:moveTo>
                  <a:pt x="0" y="0"/>
                </a:moveTo>
                <a:lnTo>
                  <a:pt x="1854231" y="0"/>
                </a:lnTo>
                <a:lnTo>
                  <a:pt x="1854231" y="2057400"/>
                </a:lnTo>
                <a:lnTo>
                  <a:pt x="0" y="20574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5119146" y="2993308"/>
            <a:ext cx="8049709" cy="353943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vi-VN" sz="11500" b="1">
                <a:solidFill>
                  <a:schemeClr val="accent6">
                    <a:lumMod val="50000"/>
                  </a:schemeClr>
                </a:solidFill>
                <a:latin typeface="iCiel Soup of Justice" pitchFamily="2" charset="-93"/>
              </a:rPr>
              <a:t>HOẠT ĐỘNG </a:t>
            </a:r>
            <a:r>
              <a:rPr lang="vi-VN" sz="11500" b="1" smtClean="0">
                <a:solidFill>
                  <a:schemeClr val="accent6">
                    <a:lumMod val="50000"/>
                  </a:schemeClr>
                </a:solidFill>
                <a:latin typeface="iCiel Soup of Justice" pitchFamily="2" charset="-93"/>
              </a:rPr>
              <a:t>1 </a:t>
            </a:r>
            <a:r>
              <a:rPr lang="pt-BR" sz="11500" b="1">
                <a:solidFill>
                  <a:schemeClr val="accent6">
                    <a:lumMod val="50000"/>
                  </a:schemeClr>
                </a:solidFill>
                <a:latin typeface="iCiel Soup of Justice" pitchFamily="2" charset="-93"/>
              </a:rPr>
              <a:t>KHỞI ĐỘNG</a:t>
            </a:r>
            <a:endParaRPr lang="en-GB" sz="11500">
              <a:solidFill>
                <a:schemeClr val="accent6">
                  <a:lumMod val="50000"/>
                </a:schemeClr>
              </a:solidFill>
              <a:latin typeface="iCiel Soup of Justice" pitchFamily="2"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377430" y="3919187"/>
            <a:ext cx="4316524" cy="4154692"/>
            <a:chOff x="30480" y="591820"/>
            <a:chExt cx="12736830" cy="12259310"/>
          </a:xfrm>
        </p:grpSpPr>
        <p:sp>
          <p:nvSpPr>
            <p:cNvPr id="3" name="Freeform 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19221" t="-5134" r="-18734" b="5134"/>
              </a:stretch>
            </a:blipFill>
          </p:spPr>
        </p:sp>
      </p:grpSp>
      <p:grpSp>
        <p:nvGrpSpPr>
          <p:cNvPr id="4" name="Group 4"/>
          <p:cNvGrpSpPr>
            <a:grpSpLocks noChangeAspect="1"/>
          </p:cNvGrpSpPr>
          <p:nvPr/>
        </p:nvGrpSpPr>
        <p:grpSpPr>
          <a:xfrm>
            <a:off x="12369689" y="1593230"/>
            <a:ext cx="4374454" cy="4210451"/>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351" t="-5134" r="-18864" b="5134"/>
              </a:stretch>
            </a:blipFill>
          </p:spPr>
        </p:sp>
      </p:grpSp>
      <p:sp>
        <p:nvSpPr>
          <p:cNvPr id="6" name="AutoShape 6"/>
          <p:cNvSpPr/>
          <p:nvPr/>
        </p:nvSpPr>
        <p:spPr>
          <a:xfrm>
            <a:off x="1298002" y="9088755"/>
            <a:ext cx="15961298" cy="0"/>
          </a:xfrm>
          <a:prstGeom prst="line">
            <a:avLst/>
          </a:prstGeom>
          <a:ln w="38100" cap="flat">
            <a:solidFill>
              <a:srgbClr val="A66A6A"/>
            </a:solidFill>
            <a:prstDash val="solid"/>
            <a:headEnd type="none" w="sm" len="sm"/>
            <a:tailEnd type="none" w="sm" len="sm"/>
          </a:ln>
        </p:spPr>
      </p:sp>
      <p:sp>
        <p:nvSpPr>
          <p:cNvPr id="7" name="Freeform 7"/>
          <p:cNvSpPr/>
          <p:nvPr/>
        </p:nvSpPr>
        <p:spPr>
          <a:xfrm>
            <a:off x="5725454" y="851543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377430" y="849638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1205820" y="847733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919115">
            <a:off x="15938251" y="1646338"/>
            <a:ext cx="611256" cy="1555688"/>
          </a:xfrm>
          <a:custGeom>
            <a:avLst/>
            <a:gdLst/>
            <a:ahLst/>
            <a:cxnLst/>
            <a:rect l="l" t="t" r="r" b="b"/>
            <a:pathLst>
              <a:path w="611256" h="1555688">
                <a:moveTo>
                  <a:pt x="0" y="0"/>
                </a:moveTo>
                <a:lnTo>
                  <a:pt x="611255" y="0"/>
                </a:lnTo>
                <a:lnTo>
                  <a:pt x="611255" y="1555688"/>
                </a:lnTo>
                <a:lnTo>
                  <a:pt x="0" y="15556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1844679">
            <a:off x="8980185" y="3587812"/>
            <a:ext cx="611256" cy="1555688"/>
          </a:xfrm>
          <a:custGeom>
            <a:avLst/>
            <a:gdLst/>
            <a:ahLst/>
            <a:cxnLst/>
            <a:rect l="l" t="t" r="r" b="b"/>
            <a:pathLst>
              <a:path w="611256" h="1555688">
                <a:moveTo>
                  <a:pt x="0" y="0"/>
                </a:moveTo>
                <a:lnTo>
                  <a:pt x="611256" y="0"/>
                </a:lnTo>
                <a:lnTo>
                  <a:pt x="611256" y="1555688"/>
                </a:lnTo>
                <a:lnTo>
                  <a:pt x="0" y="15556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rot="-2451598">
            <a:off x="10223517" y="2503942"/>
            <a:ext cx="1430458" cy="1587193"/>
          </a:xfrm>
          <a:custGeom>
            <a:avLst/>
            <a:gdLst/>
            <a:ahLst/>
            <a:cxnLst/>
            <a:rect l="l" t="t" r="r" b="b"/>
            <a:pathLst>
              <a:path w="1430458" h="1587193">
                <a:moveTo>
                  <a:pt x="0" y="0"/>
                </a:moveTo>
                <a:lnTo>
                  <a:pt x="1430458" y="0"/>
                </a:lnTo>
                <a:lnTo>
                  <a:pt x="1430458" y="1587193"/>
                </a:lnTo>
                <a:lnTo>
                  <a:pt x="0" y="15871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5609205">
            <a:off x="12119260" y="673655"/>
            <a:ext cx="1430458" cy="1587193"/>
          </a:xfrm>
          <a:custGeom>
            <a:avLst/>
            <a:gdLst/>
            <a:ahLst/>
            <a:cxnLst/>
            <a:rect l="l" t="t" r="r" b="b"/>
            <a:pathLst>
              <a:path w="1430458" h="1587193">
                <a:moveTo>
                  <a:pt x="0" y="0"/>
                </a:moveTo>
                <a:lnTo>
                  <a:pt x="1430457" y="0"/>
                </a:lnTo>
                <a:lnTo>
                  <a:pt x="1430457" y="1587193"/>
                </a:lnTo>
                <a:lnTo>
                  <a:pt x="0" y="15871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151722">
            <a:off x="13855197" y="6600873"/>
            <a:ext cx="1735845" cy="1221601"/>
          </a:xfrm>
          <a:custGeom>
            <a:avLst/>
            <a:gdLst/>
            <a:ahLst/>
            <a:cxnLst/>
            <a:rect l="l" t="t" r="r" b="b"/>
            <a:pathLst>
              <a:path w="1735845" h="1221601">
                <a:moveTo>
                  <a:pt x="0" y="0"/>
                </a:moveTo>
                <a:lnTo>
                  <a:pt x="1735845" y="0"/>
                </a:lnTo>
                <a:lnTo>
                  <a:pt x="1735845" y="1221601"/>
                </a:lnTo>
                <a:lnTo>
                  <a:pt x="0" y="12216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5" name="TextBox 15"/>
          <p:cNvSpPr txBox="1"/>
          <p:nvPr/>
        </p:nvSpPr>
        <p:spPr>
          <a:xfrm>
            <a:off x="1867968" y="517374"/>
            <a:ext cx="6209232" cy="1846659"/>
          </a:xfrm>
          <a:prstGeom prst="rect">
            <a:avLst/>
          </a:prstGeom>
        </p:spPr>
        <p:txBody>
          <a:bodyPr wrap="square" lIns="0" tIns="0" rIns="0" bIns="0" rtlCol="0" anchor="t">
            <a:spAutoFit/>
          </a:bodyPr>
          <a:lstStyle/>
          <a:p>
            <a:pPr>
              <a:spcBef>
                <a:spcPct val="0"/>
              </a:spcBef>
            </a:pPr>
            <a:r>
              <a:rPr lang="en-US" sz="6000" b="1">
                <a:latin typeface="iCiel Sanelma" pitchFamily="50" charset="-93"/>
              </a:rPr>
              <a:t>Bước 4: Xem lại, chỉnh sửa và rút kinh nghiệm</a:t>
            </a:r>
            <a:endParaRPr lang="en-US" sz="6600">
              <a:solidFill>
                <a:srgbClr val="A66A6A"/>
              </a:solidFill>
              <a:latin typeface="iCiel Sanelma" pitchFamily="50" charset="-93"/>
            </a:endParaRPr>
          </a:p>
        </p:txBody>
      </p:sp>
      <p:sp>
        <p:nvSpPr>
          <p:cNvPr id="18" name="TextBox 18"/>
          <p:cNvSpPr txBox="1"/>
          <p:nvPr/>
        </p:nvSpPr>
        <p:spPr>
          <a:xfrm>
            <a:off x="1681291" y="2709453"/>
            <a:ext cx="6014909" cy="2215991"/>
          </a:xfrm>
          <a:prstGeom prst="rect">
            <a:avLst/>
          </a:prstGeom>
        </p:spPr>
        <p:txBody>
          <a:bodyPr wrap="square" lIns="0" tIns="0" rIns="0" bIns="0" rtlCol="0" anchor="t">
            <a:spAutoFit/>
          </a:bodyPr>
          <a:lstStyle/>
          <a:p>
            <a:pPr algn="just"/>
            <a:r>
              <a:rPr lang="vi-VN" sz="4800">
                <a:latin typeface="Times New Roman" panose="02020603050405020304" pitchFamily="18" charset="0"/>
                <a:cs typeface="Times New Roman" panose="02020603050405020304" pitchFamily="18" charset="0"/>
              </a:rPr>
              <a:t>- Kiểm tra về nội dung và hình thức (bố cục, diễn đạt, trình bày).</a:t>
            </a:r>
            <a:endParaRPr lang="en-GB" sz="4800">
              <a:latin typeface="Times New Roman" panose="02020603050405020304" pitchFamily="18" charset="0"/>
              <a:cs typeface="Times New Roman" panose="02020603050405020304" pitchFamily="18" charset="0"/>
            </a:endParaRPr>
          </a:p>
        </p:txBody>
      </p:sp>
      <p:sp>
        <p:nvSpPr>
          <p:cNvPr id="19" name="TextBox 19"/>
          <p:cNvSpPr txBox="1"/>
          <p:nvPr/>
        </p:nvSpPr>
        <p:spPr>
          <a:xfrm>
            <a:off x="1665154" y="5078382"/>
            <a:ext cx="5805604" cy="2215991"/>
          </a:xfrm>
          <a:prstGeom prst="rect">
            <a:avLst/>
          </a:prstGeom>
        </p:spPr>
        <p:txBody>
          <a:bodyPr lIns="0" tIns="0" rIns="0" bIns="0" rtlCol="0" anchor="t">
            <a:spAutoFit/>
          </a:bodyPr>
          <a:lstStyle/>
          <a:p>
            <a:pPr algn="just"/>
            <a:r>
              <a:rPr lang="vi-VN" sz="4800">
                <a:latin typeface="Times New Roman" panose="02020603050405020304" pitchFamily="18" charset="0"/>
                <a:cs typeface="Times New Roman" panose="02020603050405020304" pitchFamily="18" charset="0"/>
              </a:rPr>
              <a:t>- Nhận biết các lỗi còn mắc phải và cách chỉnh sửa.</a:t>
            </a:r>
            <a:endParaRPr lang="en-GB" sz="4800">
              <a:latin typeface="Times New Roman" panose="02020603050405020304" pitchFamily="18" charset="0"/>
              <a:cs typeface="Times New Roman" panose="02020603050405020304" pitchFamily="18" charset="0"/>
            </a:endParaRPr>
          </a:p>
        </p:txBody>
      </p:sp>
      <p:sp>
        <p:nvSpPr>
          <p:cNvPr id="20" name="Rectangle 19"/>
          <p:cNvSpPr/>
          <p:nvPr/>
        </p:nvSpPr>
        <p:spPr>
          <a:xfrm>
            <a:off x="1524000" y="7447311"/>
            <a:ext cx="6676956" cy="830997"/>
          </a:xfrm>
          <a:prstGeom prst="rect">
            <a:avLst/>
          </a:prstGeom>
        </p:spPr>
        <p:txBody>
          <a:bodyPr wrap="none">
            <a:spAutoFit/>
          </a:bodyPr>
          <a:lstStyle/>
          <a:p>
            <a:pPr algn="just"/>
            <a:r>
              <a:rPr lang="en-US" sz="4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Tự đánh giá kết quả viết.</a:t>
            </a:r>
            <a:endParaRPr lang="en-GB" sz="4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33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19"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324600" y="190500"/>
            <a:ext cx="11582400" cy="8915400"/>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362974" cy="2461892"/>
          </a:xfrm>
          <a:prstGeom prst="rect">
            <a:avLst/>
          </a:prstGeom>
        </p:spPr>
        <p:txBody>
          <a:bodyPr lIns="0" tIns="0" rIns="0" bIns="0" rtlCol="0" anchor="t">
            <a:spAutoFit/>
          </a:bodyPr>
          <a:lstStyle/>
          <a:p>
            <a:pPr algn="ctr">
              <a:lnSpc>
                <a:spcPts val="9504"/>
              </a:lnSpc>
            </a:pPr>
            <a:r>
              <a:rPr lang="en-US" sz="9600">
                <a:latin typeface="iCiel Sanelma" pitchFamily="50" charset="-93"/>
              </a:rPr>
              <a:t>Đoạn văn diễn dịch</a:t>
            </a:r>
            <a:endParaRPr lang="en-US" sz="9900">
              <a:solidFill>
                <a:srgbClr val="A66A6A"/>
              </a:solidFill>
              <a:latin typeface="iCiel Sanelma" pitchFamily="50" charset="-93"/>
            </a:endParaRPr>
          </a:p>
        </p:txBody>
      </p:sp>
      <p:graphicFrame>
        <p:nvGraphicFramePr>
          <p:cNvPr id="4" name="Table 3"/>
          <p:cNvGraphicFramePr>
            <a:graphicFrameLocks noGrp="1"/>
          </p:cNvGraphicFramePr>
          <p:nvPr>
            <p:extLst>
              <p:ext uri="{D42A27DB-BD31-4B8C-83A1-F6EECF244321}">
                <p14:modId xmlns:p14="http://schemas.microsoft.com/office/powerpoint/2010/main" val="1218184431"/>
              </p:ext>
            </p:extLst>
          </p:nvPr>
        </p:nvGraphicFramePr>
        <p:xfrm>
          <a:off x="7712224" y="1726314"/>
          <a:ext cx="9661377" cy="6668962"/>
        </p:xfrm>
        <a:graphic>
          <a:graphicData uri="http://schemas.openxmlformats.org/drawingml/2006/table">
            <a:tbl>
              <a:tblPr firstRow="1" firstCol="1" bandRow="1"/>
              <a:tblGrid>
                <a:gridCol w="2727177"/>
                <a:gridCol w="6934200"/>
              </a:tblGrid>
              <a:tr h="518799">
                <a:tc>
                  <a:txBody>
                    <a:bodyPr/>
                    <a:lstStyle/>
                    <a:p>
                      <a:pPr algn="ctr">
                        <a:lnSpc>
                          <a:spcPct val="115000"/>
                        </a:lnSpc>
                        <a:spcAft>
                          <a:spcPts val="0"/>
                        </a:spcAft>
                      </a:pPr>
                      <a:r>
                        <a:rPr lang="en-US" sz="4000" b="1">
                          <a:solidFill>
                            <a:srgbClr val="000000"/>
                          </a:solidFill>
                          <a:effectLst/>
                          <a:latin typeface="iCiel Sanelma" pitchFamily="50" charset="-93"/>
                          <a:ea typeface="Times New Roman" panose="02020603050405020304" pitchFamily="18" charset="0"/>
                          <a:cs typeface="Times New Roman" panose="02020603050405020304" pitchFamily="18" charset="0"/>
                        </a:rPr>
                        <a:t>Cách thức</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54479" marR="54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000" b="1">
                          <a:solidFill>
                            <a:srgbClr val="000000"/>
                          </a:solidFill>
                          <a:effectLst/>
                          <a:latin typeface="iCiel Sanelma" pitchFamily="50" charset="-93"/>
                          <a:ea typeface="Times New Roman" panose="02020603050405020304" pitchFamily="18" charset="0"/>
                          <a:cs typeface="Times New Roman" panose="02020603050405020304" pitchFamily="18" charset="0"/>
                        </a:rPr>
                        <a:t>Nội dung cụ thể</a:t>
                      </a:r>
                      <a:endParaRPr lang="en-GB" sz="4000">
                        <a:effectLst/>
                        <a:latin typeface="iCiel Sanelma" pitchFamily="50" charset="-93"/>
                        <a:ea typeface="Times New Roman" panose="02020603050405020304" pitchFamily="18" charset="0"/>
                        <a:cs typeface="Times New Roman" panose="02020603050405020304" pitchFamily="18" charset="0"/>
                      </a:endParaRPr>
                    </a:p>
                  </a:txBody>
                  <a:tcPr marL="54479" marR="54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8198">
                <a:tc>
                  <a:txBody>
                    <a:bodyPr/>
                    <a:lstStyle/>
                    <a:p>
                      <a:pPr>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ý khái quát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79" marR="54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 lửa khi phun trào mang lại nhiều lợi ích.</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79" marR="54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46258">
                <a:tc>
                  <a:txBody>
                    <a:bodyPr/>
                    <a:lstStyle/>
                    <a:p>
                      <a:pPr>
                        <a:lnSpc>
                          <a:spcPct val="115000"/>
                        </a:lnSpc>
                        <a:spcAft>
                          <a:spcPts val="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bằng các ý cụ thể</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79" marR="54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12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 hết, chúng mang lại nguồn mỏ khoáng sản phong phú:…</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Núi lửa còn mang lại năng lượng địa nhiệt: Hơi nóng từ miệng núi lửa có thể được sử dụng để chạy các tua bin sản sinh ra điện năng…</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30480" marR="30480" algn="just">
                        <a:lnSpc>
                          <a:spcPct val="115000"/>
                        </a:lnSpc>
                        <a:spcAft>
                          <a:spcPts val="12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Ngoài ra, tro bụi mà lửa phun trào có thể làm đất đai tơi xốp, màu mỡ</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3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479" marR="544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8837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936814" y="651882"/>
            <a:ext cx="9801863" cy="7853743"/>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362974" cy="2461892"/>
          </a:xfrm>
          <a:prstGeom prst="rect">
            <a:avLst/>
          </a:prstGeom>
        </p:spPr>
        <p:txBody>
          <a:bodyPr lIns="0" tIns="0" rIns="0" bIns="0" rtlCol="0" anchor="t">
            <a:spAutoFit/>
          </a:bodyPr>
          <a:lstStyle/>
          <a:p>
            <a:pPr algn="ctr">
              <a:lnSpc>
                <a:spcPts val="9504"/>
              </a:lnSpc>
            </a:pPr>
            <a:r>
              <a:rPr lang="en-US" sz="9600">
                <a:latin typeface="iCiel Sanelma" pitchFamily="50" charset="-93"/>
              </a:rPr>
              <a:t>Đoạn văn quy nạp</a:t>
            </a:r>
            <a:endParaRPr lang="en-US" sz="9900">
              <a:solidFill>
                <a:srgbClr val="A66A6A"/>
              </a:solidFill>
              <a:latin typeface="iCiel Sanelma" pitchFamily="50" charset="-93"/>
            </a:endParaRPr>
          </a:p>
        </p:txBody>
      </p:sp>
      <p:graphicFrame>
        <p:nvGraphicFramePr>
          <p:cNvPr id="12" name="Table 11"/>
          <p:cNvGraphicFramePr>
            <a:graphicFrameLocks noGrp="1"/>
          </p:cNvGraphicFramePr>
          <p:nvPr>
            <p:extLst>
              <p:ext uri="{D42A27DB-BD31-4B8C-83A1-F6EECF244321}">
                <p14:modId xmlns:p14="http://schemas.microsoft.com/office/powerpoint/2010/main" val="3376135037"/>
              </p:ext>
            </p:extLst>
          </p:nvPr>
        </p:nvGraphicFramePr>
        <p:xfrm>
          <a:off x="8610600" y="2171700"/>
          <a:ext cx="7391400" cy="5573268"/>
        </p:xfrm>
        <a:graphic>
          <a:graphicData uri="http://schemas.openxmlformats.org/drawingml/2006/table">
            <a:tbl>
              <a:tblPr firstRow="1" firstCol="1" bandRow="1">
                <a:effectLst>
                  <a:outerShdw blurRad="50800" dist="38100" algn="l" rotWithShape="0">
                    <a:prstClr val="black">
                      <a:alpha val="40000"/>
                    </a:prstClr>
                  </a:outerShdw>
                </a:effectLst>
              </a:tblPr>
              <a:tblGrid>
                <a:gridCol w="2667000"/>
                <a:gridCol w="4724400"/>
              </a:tblGrid>
              <a:tr h="914400">
                <a:tc>
                  <a:txBody>
                    <a:bodyPr/>
                    <a:lstStyle/>
                    <a:p>
                      <a:pPr algn="ctr">
                        <a:lnSpc>
                          <a:spcPct val="115000"/>
                        </a:lnSpc>
                        <a:spcAft>
                          <a:spcPts val="0"/>
                        </a:spcAft>
                      </a:pPr>
                      <a:r>
                        <a:rPr lang="en-US" sz="5400" b="1">
                          <a:solidFill>
                            <a:srgbClr val="000000"/>
                          </a:solidFill>
                          <a:effectLst/>
                          <a:latin typeface="iCiel Sanelma" pitchFamily="50" charset="-93"/>
                          <a:ea typeface="Times New Roman" panose="02020603050405020304" pitchFamily="18" charset="0"/>
                          <a:cs typeface="Times New Roman" panose="02020603050405020304" pitchFamily="18" charset="0"/>
                        </a:rPr>
                        <a:t>Cách thức</a:t>
                      </a:r>
                      <a:endParaRPr lang="en-GB" sz="5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5400" b="1">
                          <a:solidFill>
                            <a:srgbClr val="000000"/>
                          </a:solidFill>
                          <a:effectLst/>
                          <a:latin typeface="iCiel Sanelma" pitchFamily="50" charset="-93"/>
                          <a:ea typeface="Times New Roman" panose="02020603050405020304" pitchFamily="18" charset="0"/>
                          <a:cs typeface="Times New Roman" panose="02020603050405020304" pitchFamily="18" charset="0"/>
                        </a:rPr>
                        <a:t>Nội dung cụ thể</a:t>
                      </a:r>
                      <a:endParaRPr lang="en-GB" sz="5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371">
                <a:tc>
                  <a:txBody>
                    <a:bodyPr/>
                    <a:lstStyle/>
                    <a:p>
                      <a:pPr>
                        <a:lnSpc>
                          <a:spcPct val="115000"/>
                        </a:lnSpc>
                        <a:spcAft>
                          <a:spcPts val="0"/>
                        </a:spcAft>
                      </a:pPr>
                      <a:r>
                        <a:rPr lang="en-US"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các ý cụ thể </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44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90057">
                <a:tc>
                  <a:txBody>
                    <a:bodyPr/>
                    <a:lstStyle/>
                    <a:p>
                      <a:pPr>
                        <a:lnSpc>
                          <a:spcPct val="115000"/>
                        </a:lnSpc>
                        <a:spcAft>
                          <a:spcPts val="0"/>
                        </a:spcAft>
                      </a:pPr>
                      <a:r>
                        <a:rPr lang="en-US" sz="4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ý khái quát</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1200"/>
                        </a:spcAft>
                      </a:pPr>
                      <a:r>
                        <a:rPr lang="en-US" sz="4400">
                          <a:effectLst/>
                          <a:latin typeface="Times New Roman" panose="02020603050405020304" pitchFamily="18" charset="0"/>
                          <a:ea typeface="Times New Roman" panose="02020603050405020304" pitchFamily="18" charset="0"/>
                          <a:cs typeface="Times New Roman" panose="02020603050405020304" pitchFamily="18" charset="0"/>
                        </a:rPr>
                        <a:t>Như vậy, núi lửa đã mang lại cho con người thật nhiều lợi ích.</a:t>
                      </a:r>
                      <a:endParaRPr lang="en-GB" sz="4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7998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936814" y="651882"/>
            <a:ext cx="9801863" cy="7853743"/>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362974" cy="2461892"/>
          </a:xfrm>
          <a:prstGeom prst="rect">
            <a:avLst/>
          </a:prstGeom>
        </p:spPr>
        <p:txBody>
          <a:bodyPr lIns="0" tIns="0" rIns="0" bIns="0" rtlCol="0" anchor="t">
            <a:spAutoFit/>
          </a:bodyPr>
          <a:lstStyle/>
          <a:p>
            <a:pPr algn="ctr">
              <a:lnSpc>
                <a:spcPts val="9504"/>
              </a:lnSpc>
            </a:pPr>
            <a:r>
              <a:rPr lang="en-US" sz="9600">
                <a:latin typeface="iCiel Sanelma" pitchFamily="50" charset="-93"/>
              </a:rPr>
              <a:t>Đoạn văn phối hợp</a:t>
            </a:r>
            <a:endParaRPr lang="en-US" sz="9900">
              <a:solidFill>
                <a:srgbClr val="A66A6A"/>
              </a:solidFill>
              <a:latin typeface="iCiel Sanelma" pitchFamily="50" charset="-93"/>
            </a:endParaRPr>
          </a:p>
        </p:txBody>
      </p:sp>
      <p:graphicFrame>
        <p:nvGraphicFramePr>
          <p:cNvPr id="4" name="Table 3"/>
          <p:cNvGraphicFramePr>
            <a:graphicFrameLocks noGrp="1"/>
          </p:cNvGraphicFramePr>
          <p:nvPr>
            <p:extLst>
              <p:ext uri="{D42A27DB-BD31-4B8C-83A1-F6EECF244321}">
                <p14:modId xmlns:p14="http://schemas.microsoft.com/office/powerpoint/2010/main" val="1889851851"/>
              </p:ext>
            </p:extLst>
          </p:nvPr>
        </p:nvGraphicFramePr>
        <p:xfrm>
          <a:off x="8077200" y="2019300"/>
          <a:ext cx="8000999" cy="5638800"/>
        </p:xfrm>
        <a:graphic>
          <a:graphicData uri="http://schemas.openxmlformats.org/drawingml/2006/table">
            <a:tbl>
              <a:tblPr firstRow="1" firstCol="1" bandRow="1">
                <a:effectLst>
                  <a:outerShdw blurRad="50800" dist="38100" dir="2700000" algn="tl" rotWithShape="0">
                    <a:prstClr val="black">
                      <a:alpha val="40000"/>
                    </a:prstClr>
                  </a:outerShdw>
                </a:effectLst>
              </a:tblPr>
              <a:tblGrid>
                <a:gridCol w="2117910"/>
                <a:gridCol w="5883089"/>
              </a:tblGrid>
              <a:tr h="805543">
                <a:tc>
                  <a:txBody>
                    <a:bodyPr/>
                    <a:lstStyle/>
                    <a:p>
                      <a:pPr algn="ctr">
                        <a:lnSpc>
                          <a:spcPct val="115000"/>
                        </a:lnSpc>
                        <a:spcAft>
                          <a:spcPts val="0"/>
                        </a:spcAft>
                      </a:pPr>
                      <a:r>
                        <a:rPr lang="en-US" sz="4400" b="1">
                          <a:solidFill>
                            <a:srgbClr val="000000"/>
                          </a:solidFill>
                          <a:effectLst/>
                          <a:latin typeface="iCiel Sanelma" pitchFamily="50" charset="-93"/>
                          <a:ea typeface="Times New Roman" panose="02020603050405020304" pitchFamily="18" charset="0"/>
                          <a:cs typeface="Times New Roman" panose="02020603050405020304" pitchFamily="18" charset="0"/>
                        </a:rPr>
                        <a:t>Cách thức</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US" sz="4400" b="1">
                          <a:solidFill>
                            <a:srgbClr val="000000"/>
                          </a:solidFill>
                          <a:effectLst/>
                          <a:latin typeface="iCiel Sanelma" pitchFamily="50" charset="-93"/>
                          <a:ea typeface="Times New Roman" panose="02020603050405020304" pitchFamily="18" charset="0"/>
                          <a:cs typeface="Times New Roman" panose="02020603050405020304" pitchFamily="18" charset="0"/>
                        </a:rPr>
                        <a:t>Nội dung cụ thể</a:t>
                      </a:r>
                      <a:endParaRPr lang="en-GB" sz="4400">
                        <a:effectLst/>
                        <a:latin typeface="iCiel Sanelma" pitchFamily="50" charset="-93"/>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08314">
                <a:tc>
                  <a:txBody>
                    <a:bodyPr/>
                    <a:lstStyle/>
                    <a:p>
                      <a:pPr>
                        <a:lnSpc>
                          <a:spcPct val="115000"/>
                        </a:lnSpc>
                        <a:spcAft>
                          <a:spcPts val="0"/>
                        </a:spcAft>
                      </a:pPr>
                      <a:r>
                        <a:rPr lang="en-US" sz="2800" b="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ý khái quát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13857">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bằng các ý cụ thể </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8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11086">
                <a:tc>
                  <a:txBody>
                    <a:bodyPr/>
                    <a:lstStyle/>
                    <a:p>
                      <a:pPr>
                        <a:lnSpc>
                          <a:spcPct val="115000"/>
                        </a:lnSpc>
                        <a:spcAft>
                          <a:spcPts val="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 hợp các ý cụ thể</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0480" marR="30480" algn="just">
                        <a:lnSpc>
                          <a:spcPct val="115000"/>
                        </a:lnSpc>
                        <a:spcAft>
                          <a:spcPts val="1200"/>
                        </a:spcAft>
                      </a:pPr>
                      <a:r>
                        <a:rPr lang="en-US" sz="28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 vậy, núi lửa không chỉ gây ra những tác hại ghê gớm mà chúng còn đem lại cho con người nhiều lợi ích.</a:t>
                      </a:r>
                      <a:endParaRPr lang="en-GB"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4438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7850896" y="1300511"/>
            <a:ext cx="2327748" cy="1638152"/>
          </a:xfrm>
          <a:custGeom>
            <a:avLst/>
            <a:gdLst/>
            <a:ahLst/>
            <a:cxnLst/>
            <a:rect l="l" t="t" r="r" b="b"/>
            <a:pathLst>
              <a:path w="2327748" h="1638152">
                <a:moveTo>
                  <a:pt x="0" y="0"/>
                </a:moveTo>
                <a:lnTo>
                  <a:pt x="2327748" y="0"/>
                </a:lnTo>
                <a:lnTo>
                  <a:pt x="2327748" y="1638152"/>
                </a:lnTo>
                <a:lnTo>
                  <a:pt x="0" y="16381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77075" y="317131"/>
            <a:ext cx="7315200" cy="1423139"/>
          </a:xfrm>
          <a:custGeom>
            <a:avLst/>
            <a:gdLst/>
            <a:ahLst/>
            <a:cxnLst/>
            <a:rect l="l" t="t" r="r" b="b"/>
            <a:pathLst>
              <a:path w="7315200" h="1423139">
                <a:moveTo>
                  <a:pt x="0" y="0"/>
                </a:moveTo>
                <a:lnTo>
                  <a:pt x="7315200" y="0"/>
                </a:lnTo>
                <a:lnTo>
                  <a:pt x="7315200" y="1423138"/>
                </a:lnTo>
                <a:lnTo>
                  <a:pt x="0" y="1423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1291415" y="317131"/>
            <a:ext cx="7315200" cy="1423139"/>
          </a:xfrm>
          <a:custGeom>
            <a:avLst/>
            <a:gdLst/>
            <a:ahLst/>
            <a:cxnLst/>
            <a:rect l="l" t="t" r="r" b="b"/>
            <a:pathLst>
              <a:path w="7315200" h="1423139">
                <a:moveTo>
                  <a:pt x="7315200" y="0"/>
                </a:moveTo>
                <a:lnTo>
                  <a:pt x="0" y="0"/>
                </a:lnTo>
                <a:lnTo>
                  <a:pt x="0" y="1423138"/>
                </a:lnTo>
                <a:lnTo>
                  <a:pt x="7315200" y="1423138"/>
                </a:lnTo>
                <a:lnTo>
                  <a:pt x="73152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AutoShape 5"/>
          <p:cNvSpPr/>
          <p:nvPr/>
        </p:nvSpPr>
        <p:spPr>
          <a:xfrm>
            <a:off x="1028700" y="920115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flipH="1">
            <a:off x="13841882" y="2309533"/>
            <a:ext cx="2548803" cy="2393751"/>
          </a:xfrm>
          <a:custGeom>
            <a:avLst/>
            <a:gdLst/>
            <a:ahLst/>
            <a:cxnLst/>
            <a:rect l="l" t="t" r="r" b="b"/>
            <a:pathLst>
              <a:path w="2548803" h="2393751">
                <a:moveTo>
                  <a:pt x="2548803" y="0"/>
                </a:moveTo>
                <a:lnTo>
                  <a:pt x="0" y="0"/>
                </a:lnTo>
                <a:lnTo>
                  <a:pt x="0" y="2393750"/>
                </a:lnTo>
                <a:lnTo>
                  <a:pt x="2548803" y="2393750"/>
                </a:lnTo>
                <a:lnTo>
                  <a:pt x="254880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7640455"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5104090"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178644" y="8504118"/>
            <a:ext cx="1374315" cy="1394064"/>
          </a:xfrm>
          <a:custGeom>
            <a:avLst/>
            <a:gdLst/>
            <a:ahLst/>
            <a:cxnLst/>
            <a:rect l="l" t="t" r="r" b="b"/>
            <a:pathLst>
              <a:path w="1374315" h="1394064">
                <a:moveTo>
                  <a:pt x="0" y="0"/>
                </a:moveTo>
                <a:lnTo>
                  <a:pt x="1374314" y="0"/>
                </a:lnTo>
                <a:lnTo>
                  <a:pt x="1374314"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6899414">
            <a:off x="2852909" y="2164633"/>
            <a:ext cx="1854232" cy="2057400"/>
          </a:xfrm>
          <a:custGeom>
            <a:avLst/>
            <a:gdLst/>
            <a:ahLst/>
            <a:cxnLst/>
            <a:rect l="l" t="t" r="r" b="b"/>
            <a:pathLst>
              <a:path w="1854232" h="2057400">
                <a:moveTo>
                  <a:pt x="0" y="0"/>
                </a:moveTo>
                <a:lnTo>
                  <a:pt x="1854231" y="0"/>
                </a:lnTo>
                <a:lnTo>
                  <a:pt x="1854231" y="2057400"/>
                </a:lnTo>
                <a:lnTo>
                  <a:pt x="0" y="20574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5119146" y="2993308"/>
            <a:ext cx="8049709"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en-US" sz="9600" b="1">
                <a:latin typeface="iCiel Soup of Justice" pitchFamily="2" charset="-93"/>
              </a:rPr>
              <a:t>HOẠT ĐỘNG </a:t>
            </a:r>
            <a:r>
              <a:rPr lang="en-US" sz="9600" b="1" smtClean="0">
                <a:latin typeface="iCiel Soup of Justice" pitchFamily="2" charset="-93"/>
              </a:rPr>
              <a:t>3 </a:t>
            </a:r>
            <a:r>
              <a:rPr lang="en-US" sz="9600" b="1">
                <a:latin typeface="iCiel Soup of Justice" pitchFamily="2" charset="-93"/>
              </a:rPr>
              <a:t>LUYỆN TẬP</a:t>
            </a:r>
            <a:endParaRPr lang="en-GB" sz="9600">
              <a:latin typeface="iCiel Soup of Justice" pitchFamily="2" charset="-93"/>
            </a:endParaRPr>
          </a:p>
        </p:txBody>
      </p:sp>
    </p:spTree>
    <p:extLst>
      <p:ext uri="{BB962C8B-B14F-4D97-AF65-F5344CB8AC3E}">
        <p14:creationId xmlns:p14="http://schemas.microsoft.com/office/powerpoint/2010/main" val="40327775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3363822" y="1316031"/>
            <a:ext cx="10935626" cy="7654938"/>
          </a:xfrm>
          <a:custGeom>
            <a:avLst/>
            <a:gdLst/>
            <a:ahLst/>
            <a:cxnLst/>
            <a:rect l="l" t="t" r="r" b="b"/>
            <a:pathLst>
              <a:path w="10935626" h="7654938">
                <a:moveTo>
                  <a:pt x="0" y="0"/>
                </a:moveTo>
                <a:lnTo>
                  <a:pt x="10935626" y="0"/>
                </a:lnTo>
                <a:lnTo>
                  <a:pt x="10935626" y="7654938"/>
                </a:lnTo>
                <a:lnTo>
                  <a:pt x="0" y="7654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808">
            <a:off x="11604833" y="7863013"/>
            <a:ext cx="1754246" cy="792405"/>
          </a:xfrm>
          <a:custGeom>
            <a:avLst/>
            <a:gdLst/>
            <a:ahLst/>
            <a:cxnLst/>
            <a:rect l="l" t="t" r="r" b="b"/>
            <a:pathLst>
              <a:path w="1754246" h="792405">
                <a:moveTo>
                  <a:pt x="0" y="0"/>
                </a:moveTo>
                <a:lnTo>
                  <a:pt x="1754246" y="0"/>
                </a:lnTo>
                <a:lnTo>
                  <a:pt x="1754246" y="792405"/>
                </a:lnTo>
                <a:lnTo>
                  <a:pt x="0" y="7924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TextBox 5"/>
          <p:cNvSpPr txBox="1"/>
          <p:nvPr/>
        </p:nvSpPr>
        <p:spPr>
          <a:xfrm>
            <a:off x="4953000" y="3142693"/>
            <a:ext cx="8001000" cy="4431983"/>
          </a:xfrm>
          <a:prstGeom prst="rect">
            <a:avLst/>
          </a:prstGeom>
        </p:spPr>
        <p:txBody>
          <a:bodyPr wrap="square" lIns="0" tIns="0" rIns="0" bIns="0" rtlCol="0" anchor="t">
            <a:spAutoFit/>
          </a:bodyPr>
          <a:lstStyle/>
          <a:p>
            <a:pPr algn="just"/>
            <a:r>
              <a:rPr lang="vi-VN" sz="7200" smtClean="0">
                <a:latin typeface="iCiel Bambola" panose="02000000000000000000" pitchFamily="50" charset="-93"/>
              </a:rPr>
              <a:t>Đọc đoạn </a:t>
            </a:r>
            <a:r>
              <a:rPr lang="vi-VN" sz="7200">
                <a:latin typeface="iCiel Bambola" panose="02000000000000000000" pitchFamily="50" charset="-93"/>
              </a:rPr>
              <a:t>văn tham khảo </a:t>
            </a:r>
            <a:r>
              <a:rPr lang="vi-VN" sz="7200" smtClean="0">
                <a:latin typeface="iCiel Bambola" panose="02000000000000000000" pitchFamily="50" charset="-93"/>
              </a:rPr>
              <a:t>và hãy nhận </a:t>
            </a:r>
            <a:r>
              <a:rPr lang="vi-VN" sz="7200">
                <a:latin typeface="iCiel Bambola" panose="02000000000000000000" pitchFamily="50" charset="-93"/>
              </a:rPr>
              <a:t>xét và rút kinh nghiệm cho bản thân khi viết bài.</a:t>
            </a:r>
            <a:endParaRPr lang="en-GB" sz="7200">
              <a:latin typeface="iCiel Bambola" panose="02000000000000000000" pitchFamily="50" charset="-93"/>
            </a:endParaRPr>
          </a:p>
        </p:txBody>
      </p:sp>
    </p:spTree>
    <p:extLst>
      <p:ext uri="{BB962C8B-B14F-4D97-AF65-F5344CB8AC3E}">
        <p14:creationId xmlns:p14="http://schemas.microsoft.com/office/powerpoint/2010/main" val="3653999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1"/>
            <a:ext cx="16535399" cy="10287000"/>
          </a:xfrm>
          <a:custGeom>
            <a:avLst/>
            <a:gdLst/>
            <a:ahLst/>
            <a:cxnLst/>
            <a:rect l="l" t="t" r="r" b="b"/>
            <a:pathLst>
              <a:path w="13098422" h="6794807">
                <a:moveTo>
                  <a:pt x="0" y="0"/>
                </a:moveTo>
                <a:lnTo>
                  <a:pt x="13098423" y="0"/>
                </a:lnTo>
                <a:lnTo>
                  <a:pt x="13098423" y="6794807"/>
                </a:lnTo>
                <a:lnTo>
                  <a:pt x="0" y="6794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28793" y="2746198"/>
            <a:ext cx="6591375" cy="4836421"/>
          </a:xfrm>
          <a:custGeom>
            <a:avLst/>
            <a:gdLst/>
            <a:ahLst/>
            <a:cxnLst/>
            <a:rect l="l" t="t" r="r" b="b"/>
            <a:pathLst>
              <a:path w="6591375" h="4836421">
                <a:moveTo>
                  <a:pt x="0" y="0"/>
                </a:moveTo>
                <a:lnTo>
                  <a:pt x="6591375" y="0"/>
                </a:lnTo>
                <a:lnTo>
                  <a:pt x="6591375" y="4836421"/>
                </a:lnTo>
                <a:lnTo>
                  <a:pt x="0" y="4836421"/>
                </a:lnTo>
                <a:lnTo>
                  <a:pt x="0" y="0"/>
                </a:lnTo>
                <a:close/>
              </a:path>
            </a:pathLst>
          </a:custGeom>
          <a:blipFill>
            <a:blip r:embed="rId4">
              <a:alphaModFix amt="59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685800" y="6591300"/>
            <a:ext cx="3210626" cy="4122794"/>
          </a:xfrm>
          <a:custGeom>
            <a:avLst/>
            <a:gdLst/>
            <a:ahLst/>
            <a:cxnLst/>
            <a:rect l="l" t="t" r="r" b="b"/>
            <a:pathLst>
              <a:path w="3210626" h="4122794">
                <a:moveTo>
                  <a:pt x="0" y="0"/>
                </a:moveTo>
                <a:lnTo>
                  <a:pt x="3210626" y="0"/>
                </a:lnTo>
                <a:lnTo>
                  <a:pt x="3210626" y="4122794"/>
                </a:lnTo>
                <a:lnTo>
                  <a:pt x="0" y="4122794"/>
                </a:lnTo>
                <a:lnTo>
                  <a:pt x="0" y="0"/>
                </a:lnTo>
                <a:close/>
              </a:path>
            </a:pathLst>
          </a:custGeom>
          <a:blipFill>
            <a:blip r:embed="rId6"/>
            <a:stretch>
              <a:fillRect/>
            </a:stretch>
          </a:blipFill>
        </p:spPr>
      </p:sp>
      <p:sp>
        <p:nvSpPr>
          <p:cNvPr id="5" name="Freeform 5"/>
          <p:cNvSpPr/>
          <p:nvPr/>
        </p:nvSpPr>
        <p:spPr>
          <a:xfrm rot="-2598744">
            <a:off x="15881606" y="-873242"/>
            <a:ext cx="3231742" cy="3410809"/>
          </a:xfrm>
          <a:custGeom>
            <a:avLst/>
            <a:gdLst/>
            <a:ahLst/>
            <a:cxnLst/>
            <a:rect l="l" t="t" r="r" b="b"/>
            <a:pathLst>
              <a:path w="3231742" h="3410809">
                <a:moveTo>
                  <a:pt x="0" y="0"/>
                </a:moveTo>
                <a:lnTo>
                  <a:pt x="3231742" y="0"/>
                </a:lnTo>
                <a:lnTo>
                  <a:pt x="3231742" y="3410809"/>
                </a:lnTo>
                <a:lnTo>
                  <a:pt x="0" y="34108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6078200" y="7886700"/>
            <a:ext cx="2536648" cy="2627413"/>
          </a:xfrm>
          <a:custGeom>
            <a:avLst/>
            <a:gdLst/>
            <a:ahLst/>
            <a:cxnLst/>
            <a:rect l="l" t="t" r="r" b="b"/>
            <a:pathLst>
              <a:path w="2536648" h="2627413">
                <a:moveTo>
                  <a:pt x="0" y="0"/>
                </a:moveTo>
                <a:lnTo>
                  <a:pt x="2536648" y="0"/>
                </a:lnTo>
                <a:lnTo>
                  <a:pt x="2536648" y="2627413"/>
                </a:lnTo>
                <a:lnTo>
                  <a:pt x="0" y="26274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10866">
            <a:off x="732084" y="166320"/>
            <a:ext cx="2226033" cy="2226033"/>
          </a:xfrm>
          <a:custGeom>
            <a:avLst/>
            <a:gdLst/>
            <a:ahLst/>
            <a:cxnLst/>
            <a:rect l="l" t="t" r="r" b="b"/>
            <a:pathLst>
              <a:path w="2226033" h="2226033">
                <a:moveTo>
                  <a:pt x="0" y="0"/>
                </a:moveTo>
                <a:lnTo>
                  <a:pt x="2226033" y="0"/>
                </a:lnTo>
                <a:lnTo>
                  <a:pt x="2226033" y="2226033"/>
                </a:lnTo>
                <a:lnTo>
                  <a:pt x="0" y="22260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9" name="Rectangle 8"/>
          <p:cNvSpPr/>
          <p:nvPr/>
        </p:nvSpPr>
        <p:spPr>
          <a:xfrm>
            <a:off x="4003153" y="832163"/>
            <a:ext cx="10642657" cy="894347"/>
          </a:xfrm>
          <a:prstGeom prst="rect">
            <a:avLst/>
          </a:prstGeom>
        </p:spPr>
        <p:txBody>
          <a:bodyPr wrap="none">
            <a:spAutoFit/>
          </a:bodyPr>
          <a:lstStyle/>
          <a:p>
            <a:pPr algn="ctr">
              <a:lnSpc>
                <a:spcPct val="115000"/>
              </a:lnSpc>
              <a:spcAft>
                <a:spcPts val="0"/>
              </a:spcAft>
            </a:pPr>
            <a:r>
              <a:rPr lang="en-US" sz="4800" b="1">
                <a:latin typeface="iCiel Sanelma" pitchFamily="50" charset="-93"/>
                <a:ea typeface="Times New Roman" panose="02020603050405020304" pitchFamily="18" charset="0"/>
                <a:cs typeface="Times New Roman" panose="02020603050405020304" pitchFamily="18" charset="0"/>
              </a:rPr>
              <a:t>Thuyết minh giải thích hiện tượng tự nhiên núi lửa </a:t>
            </a:r>
            <a:endParaRPr lang="en-GB" sz="4400">
              <a:effectLst/>
              <a:latin typeface="iCiel Sanelma" pitchFamily="50" charset="-93"/>
              <a:ea typeface="Times New Roman" panose="02020603050405020304" pitchFamily="18" charset="0"/>
            </a:endParaRPr>
          </a:p>
        </p:txBody>
      </p:sp>
      <p:sp>
        <p:nvSpPr>
          <p:cNvPr id="10" name="Rectangle 9"/>
          <p:cNvSpPr/>
          <p:nvPr/>
        </p:nvSpPr>
        <p:spPr>
          <a:xfrm>
            <a:off x="2743200" y="1769989"/>
            <a:ext cx="13563599" cy="7341497"/>
          </a:xfrm>
          <a:prstGeom prst="rect">
            <a:avLst/>
          </a:prstGeom>
        </p:spPr>
        <p:txBody>
          <a:bodyPr wrap="square">
            <a:spAutoFit/>
          </a:bodyPr>
          <a:lstStyle/>
          <a:p>
            <a:pPr>
              <a:lnSpc>
                <a:spcPct val="115000"/>
              </a:lnSpc>
              <a:spcAft>
                <a:spcPts val="600"/>
              </a:spcAft>
            </a:pPr>
            <a:r>
              <a:rPr lang="en-US" sz="3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 lửa phun trào vừa là một hiện tượng thiên nhiên kỳ thú vừa là một thảm họa vì gây ra nhiều hậu quả nặng nề cho cuộc sống của con người. Vậy núi lửa là gì? Nguyên nhân gây ra núi lửa như thế nào? </a:t>
            </a:r>
            <a:endParaRPr lang="en-GB" sz="340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34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Núi lửa là ngọn núi có miệng ở đỉnh, qua đó, từng thời kỳ, các chất khoáng được nóng chảy với nhiệt độ và áp suất cao bị phun ra ngoài. Núi lửa phun trào là một hiện tượng tự nhiên trên Trái Đất hay các hành tinh khác vẫn còn hoạt động địa chấn, với các vỏ thạch quyển dịch chuyển trên lõi khoáng chất nóng chảy. Khi núi lửa phun trào, một phần năng lượng đã ẩn sâu trong lòng hành tinh sẽ được giải phóng. Một ngọn núi lửa hoàn chỉnh sẽ có cấu tạo gồm các bộ phận như sau: nguồn dung nham, đường dẫn nhanh, ngưỡng, lỗ thoát, ống dẫn,  cổ họng núi lửa, miệng núi lửa. Các sản phẩm núi lửa phun trào ra bên ngoài bao gồm lớp tro bụi, dòng dung nham và khói.</a:t>
            </a:r>
            <a:endParaRPr lang="en-GB" sz="3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41461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396855"/>
            <a:ext cx="16535399" cy="9890145"/>
          </a:xfrm>
          <a:custGeom>
            <a:avLst/>
            <a:gdLst/>
            <a:ahLst/>
            <a:cxnLst/>
            <a:rect l="l" t="t" r="r" b="b"/>
            <a:pathLst>
              <a:path w="13098422" h="6794807">
                <a:moveTo>
                  <a:pt x="0" y="0"/>
                </a:moveTo>
                <a:lnTo>
                  <a:pt x="13098423" y="0"/>
                </a:lnTo>
                <a:lnTo>
                  <a:pt x="13098423" y="6794807"/>
                </a:lnTo>
                <a:lnTo>
                  <a:pt x="0" y="6794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28793" y="2746198"/>
            <a:ext cx="6591375" cy="4836421"/>
          </a:xfrm>
          <a:custGeom>
            <a:avLst/>
            <a:gdLst/>
            <a:ahLst/>
            <a:cxnLst/>
            <a:rect l="l" t="t" r="r" b="b"/>
            <a:pathLst>
              <a:path w="6591375" h="4836421">
                <a:moveTo>
                  <a:pt x="0" y="0"/>
                </a:moveTo>
                <a:lnTo>
                  <a:pt x="6591375" y="0"/>
                </a:lnTo>
                <a:lnTo>
                  <a:pt x="6591375" y="4836421"/>
                </a:lnTo>
                <a:lnTo>
                  <a:pt x="0" y="4836421"/>
                </a:lnTo>
                <a:lnTo>
                  <a:pt x="0" y="0"/>
                </a:lnTo>
                <a:close/>
              </a:path>
            </a:pathLst>
          </a:custGeom>
          <a:blipFill>
            <a:blip r:embed="rId4">
              <a:alphaModFix amt="59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987" y="6164206"/>
            <a:ext cx="3210626" cy="4122794"/>
          </a:xfrm>
          <a:custGeom>
            <a:avLst/>
            <a:gdLst/>
            <a:ahLst/>
            <a:cxnLst/>
            <a:rect l="l" t="t" r="r" b="b"/>
            <a:pathLst>
              <a:path w="3210626" h="4122794">
                <a:moveTo>
                  <a:pt x="0" y="0"/>
                </a:moveTo>
                <a:lnTo>
                  <a:pt x="3210626" y="0"/>
                </a:lnTo>
                <a:lnTo>
                  <a:pt x="3210626" y="4122794"/>
                </a:lnTo>
                <a:lnTo>
                  <a:pt x="0" y="4122794"/>
                </a:lnTo>
                <a:lnTo>
                  <a:pt x="0" y="0"/>
                </a:lnTo>
                <a:close/>
              </a:path>
            </a:pathLst>
          </a:custGeom>
          <a:blipFill>
            <a:blip r:embed="rId6"/>
            <a:stretch>
              <a:fillRect/>
            </a:stretch>
          </a:blipFill>
        </p:spPr>
      </p:sp>
      <p:sp>
        <p:nvSpPr>
          <p:cNvPr id="5" name="Freeform 5"/>
          <p:cNvSpPr/>
          <p:nvPr/>
        </p:nvSpPr>
        <p:spPr>
          <a:xfrm rot="-2598744">
            <a:off x="16062527" y="-696122"/>
            <a:ext cx="3231742" cy="3410809"/>
          </a:xfrm>
          <a:custGeom>
            <a:avLst/>
            <a:gdLst/>
            <a:ahLst/>
            <a:cxnLst/>
            <a:rect l="l" t="t" r="r" b="b"/>
            <a:pathLst>
              <a:path w="3231742" h="3410809">
                <a:moveTo>
                  <a:pt x="0" y="0"/>
                </a:moveTo>
                <a:lnTo>
                  <a:pt x="3231742" y="0"/>
                </a:lnTo>
                <a:lnTo>
                  <a:pt x="3231742" y="3410809"/>
                </a:lnTo>
                <a:lnTo>
                  <a:pt x="0" y="34108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6020876" y="7668658"/>
            <a:ext cx="2536648" cy="2627413"/>
          </a:xfrm>
          <a:custGeom>
            <a:avLst/>
            <a:gdLst/>
            <a:ahLst/>
            <a:cxnLst/>
            <a:rect l="l" t="t" r="r" b="b"/>
            <a:pathLst>
              <a:path w="2536648" h="2627413">
                <a:moveTo>
                  <a:pt x="0" y="0"/>
                </a:moveTo>
                <a:lnTo>
                  <a:pt x="2536648" y="0"/>
                </a:lnTo>
                <a:lnTo>
                  <a:pt x="2536648" y="2627413"/>
                </a:lnTo>
                <a:lnTo>
                  <a:pt x="0" y="26274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10866">
            <a:off x="472309" y="315360"/>
            <a:ext cx="2226033" cy="2226033"/>
          </a:xfrm>
          <a:custGeom>
            <a:avLst/>
            <a:gdLst/>
            <a:ahLst/>
            <a:cxnLst/>
            <a:rect l="l" t="t" r="r" b="b"/>
            <a:pathLst>
              <a:path w="2226033" h="2226033">
                <a:moveTo>
                  <a:pt x="0" y="0"/>
                </a:moveTo>
                <a:lnTo>
                  <a:pt x="2226033" y="0"/>
                </a:lnTo>
                <a:lnTo>
                  <a:pt x="2226033" y="2226033"/>
                </a:lnTo>
                <a:lnTo>
                  <a:pt x="0" y="22260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Rectangle 7"/>
          <p:cNvSpPr/>
          <p:nvPr/>
        </p:nvSpPr>
        <p:spPr>
          <a:xfrm>
            <a:off x="2903146" y="1621711"/>
            <a:ext cx="13175053" cy="7216719"/>
          </a:xfrm>
          <a:prstGeom prst="rect">
            <a:avLst/>
          </a:prstGeom>
        </p:spPr>
        <p:txBody>
          <a:bodyPr wrap="square">
            <a:spAutoFit/>
          </a:bodyPr>
          <a:lstStyle/>
          <a:p>
            <a:pPr algn="just">
              <a:lnSpc>
                <a:spcPct val="115000"/>
              </a:lnSpc>
              <a:spcAft>
                <a:spcPts val="600"/>
              </a:spcAft>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Núi lửa được chia thành nhiều cách phân loại khác nhau, nhưng chủ yếu được chia thành hai cách đó là dựa theo hình dáng bao gồm núi lửa hình chóp và núi lửa hình khiên và dựa vào dạng thức hoạt động chứa ba loại: núi lửa thức, núi lửa ngủ và núi lửa chết.</a:t>
            </a:r>
            <a:endParaRPr lang="en-GB" sz="280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Vậy nguyên nhân dẫn đến núi lửa phun trảo là gì? Núi lửa phun trào là hiện tượng các magma nằm sâu dưới lòng đất tuôn trào ra ngoài thông qua các vết nứt lục địa. Khi đá được đun nóng và tan chảy, chúng sẽ dãn nở ra, do đó, cần phải có nhiều không gian hơn. Ở một số khu vực trên Trái Đất, các dãy núi liên tục được nâng lên cao hơn. Áp suất ở phía dưới nó không lớn nên hình thành một hồ chứa đá nóng chảy hay còn gọi là mắc ma được hình thành bên dưới. Đá nóng chảy liên tục được đẩy lên phía trên và kết quả là những ngọn núi liên tục tăng về độ cao. Khi áp lực của các dòng chảy mắc ma cao hơn cộng với áp lực tạo bởi lớp đất đá bên trên, dòng mắc ma phun trào lên trên qua miệng núi gây ra hiện tượng núi lửa phun trào. Trong quá trình núi lửa phun trào, khí ga nóng và các chất thể rắn khác cũng bị hất tung lên không trung. Những chất được phun trào ra từ miệng núi lửa sẽ rơi xuống, tràn trên sườn núi và chân núi, hình thành một ngọn núi hình nón.</a:t>
            </a:r>
            <a:endParaRPr lang="en-GB" sz="2800"/>
          </a:p>
        </p:txBody>
      </p:sp>
    </p:spTree>
    <p:extLst>
      <p:ext uri="{BB962C8B-B14F-4D97-AF65-F5344CB8AC3E}">
        <p14:creationId xmlns:p14="http://schemas.microsoft.com/office/powerpoint/2010/main" val="2364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396855"/>
            <a:ext cx="16535399" cy="9890145"/>
          </a:xfrm>
          <a:custGeom>
            <a:avLst/>
            <a:gdLst/>
            <a:ahLst/>
            <a:cxnLst/>
            <a:rect l="l" t="t" r="r" b="b"/>
            <a:pathLst>
              <a:path w="13098422" h="6794807">
                <a:moveTo>
                  <a:pt x="0" y="0"/>
                </a:moveTo>
                <a:lnTo>
                  <a:pt x="13098423" y="0"/>
                </a:lnTo>
                <a:lnTo>
                  <a:pt x="13098423" y="6794807"/>
                </a:lnTo>
                <a:lnTo>
                  <a:pt x="0" y="6794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28793" y="2746198"/>
            <a:ext cx="6591375" cy="4836421"/>
          </a:xfrm>
          <a:custGeom>
            <a:avLst/>
            <a:gdLst/>
            <a:ahLst/>
            <a:cxnLst/>
            <a:rect l="l" t="t" r="r" b="b"/>
            <a:pathLst>
              <a:path w="6591375" h="4836421">
                <a:moveTo>
                  <a:pt x="0" y="0"/>
                </a:moveTo>
                <a:lnTo>
                  <a:pt x="6591375" y="0"/>
                </a:lnTo>
                <a:lnTo>
                  <a:pt x="6591375" y="4836421"/>
                </a:lnTo>
                <a:lnTo>
                  <a:pt x="0" y="4836421"/>
                </a:lnTo>
                <a:lnTo>
                  <a:pt x="0" y="0"/>
                </a:lnTo>
                <a:close/>
              </a:path>
            </a:pathLst>
          </a:custGeom>
          <a:blipFill>
            <a:blip r:embed="rId4">
              <a:alphaModFix amt="59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987" y="6164206"/>
            <a:ext cx="3210626" cy="4122794"/>
          </a:xfrm>
          <a:custGeom>
            <a:avLst/>
            <a:gdLst/>
            <a:ahLst/>
            <a:cxnLst/>
            <a:rect l="l" t="t" r="r" b="b"/>
            <a:pathLst>
              <a:path w="3210626" h="4122794">
                <a:moveTo>
                  <a:pt x="0" y="0"/>
                </a:moveTo>
                <a:lnTo>
                  <a:pt x="3210626" y="0"/>
                </a:lnTo>
                <a:lnTo>
                  <a:pt x="3210626" y="4122794"/>
                </a:lnTo>
                <a:lnTo>
                  <a:pt x="0" y="4122794"/>
                </a:lnTo>
                <a:lnTo>
                  <a:pt x="0" y="0"/>
                </a:lnTo>
                <a:close/>
              </a:path>
            </a:pathLst>
          </a:custGeom>
          <a:blipFill>
            <a:blip r:embed="rId6"/>
            <a:stretch>
              <a:fillRect/>
            </a:stretch>
          </a:blipFill>
        </p:spPr>
      </p:sp>
      <p:sp>
        <p:nvSpPr>
          <p:cNvPr id="5" name="Freeform 5"/>
          <p:cNvSpPr/>
          <p:nvPr/>
        </p:nvSpPr>
        <p:spPr>
          <a:xfrm rot="-2598744">
            <a:off x="15331615" y="-462359"/>
            <a:ext cx="3231742" cy="3410809"/>
          </a:xfrm>
          <a:custGeom>
            <a:avLst/>
            <a:gdLst/>
            <a:ahLst/>
            <a:cxnLst/>
            <a:rect l="l" t="t" r="r" b="b"/>
            <a:pathLst>
              <a:path w="3231742" h="3410809">
                <a:moveTo>
                  <a:pt x="0" y="0"/>
                </a:moveTo>
                <a:lnTo>
                  <a:pt x="3231742" y="0"/>
                </a:lnTo>
                <a:lnTo>
                  <a:pt x="3231742" y="3410809"/>
                </a:lnTo>
                <a:lnTo>
                  <a:pt x="0" y="34108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6078200" y="8115300"/>
            <a:ext cx="2536648" cy="2627413"/>
          </a:xfrm>
          <a:custGeom>
            <a:avLst/>
            <a:gdLst/>
            <a:ahLst/>
            <a:cxnLst/>
            <a:rect l="l" t="t" r="r" b="b"/>
            <a:pathLst>
              <a:path w="2536648" h="2627413">
                <a:moveTo>
                  <a:pt x="0" y="0"/>
                </a:moveTo>
                <a:lnTo>
                  <a:pt x="2536648" y="0"/>
                </a:lnTo>
                <a:lnTo>
                  <a:pt x="2536648" y="2627413"/>
                </a:lnTo>
                <a:lnTo>
                  <a:pt x="0" y="26274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10866">
            <a:off x="159417" y="-214295"/>
            <a:ext cx="2226033" cy="2226033"/>
          </a:xfrm>
          <a:custGeom>
            <a:avLst/>
            <a:gdLst/>
            <a:ahLst/>
            <a:cxnLst/>
            <a:rect l="l" t="t" r="r" b="b"/>
            <a:pathLst>
              <a:path w="2226033" h="2226033">
                <a:moveTo>
                  <a:pt x="0" y="0"/>
                </a:moveTo>
                <a:lnTo>
                  <a:pt x="2226033" y="0"/>
                </a:lnTo>
                <a:lnTo>
                  <a:pt x="2226033" y="2226033"/>
                </a:lnTo>
                <a:lnTo>
                  <a:pt x="0" y="22260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Rectangle 7"/>
          <p:cNvSpPr/>
          <p:nvPr/>
        </p:nvSpPr>
        <p:spPr>
          <a:xfrm>
            <a:off x="3276600" y="1243045"/>
            <a:ext cx="12772527" cy="8262005"/>
          </a:xfrm>
          <a:prstGeom prst="rect">
            <a:avLst/>
          </a:prstGeom>
        </p:spPr>
        <p:txBody>
          <a:bodyPr wrap="square">
            <a:spAutoFit/>
          </a:bodyPr>
          <a:lstStyle/>
          <a:p>
            <a:pPr algn="just">
              <a:lnSpc>
                <a:spcPct val="115000"/>
              </a:lnSpc>
              <a:spcAft>
                <a:spcPts val="600"/>
              </a:spcAft>
            </a:pPr>
            <a:r>
              <a:rPr lang="en-US" sz="27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Việc hiểu rõ núi lửa là gì, cách thức hoạt động của núi lửa cho ta thấy được những tác hại nghiêm trọng của núi lửa cũng như hậu quả nguy hại khi núi lửa phun trào lớn đến mức nào. Đầu tiên, nó gây ảnh hưởng đến các hoạt động địa chất, rõ nhất là động đất: Trong quá trình phun trào, trước khi các vật liệu núi lửa phun lên trên mặt, chúng di chuyển theo họng núi lửa từ dưới sâu lên, cọ sát tạo nên các chấn động có khi kèm theo tiếng nổ tạo thành động đất yếu, cục bộ. Từ động đất, liên tiếp gây ra các hiện tượng trượt lở đất, nứt đất, sụt lún. Ngoài ra, núi lửa phun trào làm biến đổi bề mặt địa hình: dung nham núi lửa quánh lại thường tạo thành các dạng địa hình thoải như vòm thoải cao nguyên hoặc lớp phủ dung nham. Không những vậy, nó còn làm ảnh hưởng tới môi trường sống của con người, gây cháy rừng, làm biến đổi môi trường sinh thái và gây nên thảm họa sóng thần:</a:t>
            </a:r>
            <a:endParaRPr lang="en-GB" sz="270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27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Bên cạnh đó, núi lửa cũng mang lại những lợi ích đáng kể. Bởi các ngọn núi lửa cũng là nơi đem đến cho con người nhiều tài nguyên khoáng sản, năng lượng địa nhiệt, đất đai canh tác màu mỡ và cả tiềm năng du lịch. Dung nham mắc-ma phun trào từ trong lòng quả đất có chứa rất nhiều thành phần khoáng sản. Các khoáng sản này bao gồm thiếc, bạc, vàng, đồng và thậm chí kim cương cũng hiện diện trong đá núi lửa. Đây được coi là nơi lý tưởng cho sự phát triển của ngành công nghiệp khai mỏ quy mô lớn và các hoạt động khai mỏ nhỏ lẻ mang tính cá nhân hoặc do một nhóm nhỏ dân địa phương chung tay khai thác.</a:t>
            </a:r>
            <a:endParaRPr lang="en-GB" sz="2700"/>
          </a:p>
        </p:txBody>
      </p:sp>
    </p:spTree>
    <p:extLst>
      <p:ext uri="{BB962C8B-B14F-4D97-AF65-F5344CB8AC3E}">
        <p14:creationId xmlns:p14="http://schemas.microsoft.com/office/powerpoint/2010/main" val="365611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396855"/>
            <a:ext cx="16535399" cy="9890145"/>
          </a:xfrm>
          <a:custGeom>
            <a:avLst/>
            <a:gdLst/>
            <a:ahLst/>
            <a:cxnLst/>
            <a:rect l="l" t="t" r="r" b="b"/>
            <a:pathLst>
              <a:path w="13098422" h="6794807">
                <a:moveTo>
                  <a:pt x="0" y="0"/>
                </a:moveTo>
                <a:lnTo>
                  <a:pt x="13098423" y="0"/>
                </a:lnTo>
                <a:lnTo>
                  <a:pt x="13098423" y="6794807"/>
                </a:lnTo>
                <a:lnTo>
                  <a:pt x="0" y="679480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6028793" y="2746198"/>
            <a:ext cx="6591375" cy="4836421"/>
          </a:xfrm>
          <a:custGeom>
            <a:avLst/>
            <a:gdLst/>
            <a:ahLst/>
            <a:cxnLst/>
            <a:rect l="l" t="t" r="r" b="b"/>
            <a:pathLst>
              <a:path w="6591375" h="4836421">
                <a:moveTo>
                  <a:pt x="0" y="0"/>
                </a:moveTo>
                <a:lnTo>
                  <a:pt x="6591375" y="0"/>
                </a:lnTo>
                <a:lnTo>
                  <a:pt x="6591375" y="4836421"/>
                </a:lnTo>
                <a:lnTo>
                  <a:pt x="0" y="4836421"/>
                </a:lnTo>
                <a:lnTo>
                  <a:pt x="0" y="0"/>
                </a:lnTo>
                <a:close/>
              </a:path>
            </a:pathLst>
          </a:custGeom>
          <a:blipFill>
            <a:blip r:embed="rId4">
              <a:alphaModFix amt="59000"/>
              <a:extLst>
                <a:ext uri="{96DAC541-7B7A-43D3-8B79-37D633B846F1}">
                  <asvg:svgBlip xmlns:asvg="http://schemas.microsoft.com/office/drawing/2016/SVG/main" xmlns="" r:embed="rId5"/>
                </a:ext>
              </a:extLst>
            </a:blip>
            <a:stretch>
              <a:fillRect/>
            </a:stretch>
          </a:blipFill>
        </p:spPr>
      </p:sp>
      <p:sp>
        <p:nvSpPr>
          <p:cNvPr id="4" name="Freeform 4"/>
          <p:cNvSpPr/>
          <p:nvPr/>
        </p:nvSpPr>
        <p:spPr>
          <a:xfrm>
            <a:off x="-19987" y="6164206"/>
            <a:ext cx="3210626" cy="4122794"/>
          </a:xfrm>
          <a:custGeom>
            <a:avLst/>
            <a:gdLst/>
            <a:ahLst/>
            <a:cxnLst/>
            <a:rect l="l" t="t" r="r" b="b"/>
            <a:pathLst>
              <a:path w="3210626" h="4122794">
                <a:moveTo>
                  <a:pt x="0" y="0"/>
                </a:moveTo>
                <a:lnTo>
                  <a:pt x="3210626" y="0"/>
                </a:lnTo>
                <a:lnTo>
                  <a:pt x="3210626" y="4122794"/>
                </a:lnTo>
                <a:lnTo>
                  <a:pt x="0" y="4122794"/>
                </a:lnTo>
                <a:lnTo>
                  <a:pt x="0" y="0"/>
                </a:lnTo>
                <a:close/>
              </a:path>
            </a:pathLst>
          </a:custGeom>
          <a:blipFill>
            <a:blip r:embed="rId6"/>
            <a:stretch>
              <a:fillRect/>
            </a:stretch>
          </a:blipFill>
        </p:spPr>
      </p:sp>
      <p:sp>
        <p:nvSpPr>
          <p:cNvPr id="5" name="Freeform 5"/>
          <p:cNvSpPr/>
          <p:nvPr/>
        </p:nvSpPr>
        <p:spPr>
          <a:xfrm rot="-2598744">
            <a:off x="15331615" y="-462359"/>
            <a:ext cx="3231742" cy="3410809"/>
          </a:xfrm>
          <a:custGeom>
            <a:avLst/>
            <a:gdLst/>
            <a:ahLst/>
            <a:cxnLst/>
            <a:rect l="l" t="t" r="r" b="b"/>
            <a:pathLst>
              <a:path w="3231742" h="3410809">
                <a:moveTo>
                  <a:pt x="0" y="0"/>
                </a:moveTo>
                <a:lnTo>
                  <a:pt x="3231742" y="0"/>
                </a:lnTo>
                <a:lnTo>
                  <a:pt x="3231742" y="3410809"/>
                </a:lnTo>
                <a:lnTo>
                  <a:pt x="0" y="3410809"/>
                </a:lnTo>
                <a:lnTo>
                  <a:pt x="0" y="0"/>
                </a:lnTo>
                <a:close/>
              </a:path>
            </a:pathLst>
          </a:custGeom>
          <a:blipFill>
            <a:blip r:embed="rId7">
              <a:extLst>
                <a:ext uri="{96DAC541-7B7A-43D3-8B79-37D633B846F1}">
                  <asvg:svgBlip xmlns:asvg="http://schemas.microsoft.com/office/drawing/2016/SVG/main" xmlns="" r:embed="rId8"/>
                </a:ext>
              </a:extLst>
            </a:blip>
            <a:stretch>
              <a:fillRect/>
            </a:stretch>
          </a:blipFill>
        </p:spPr>
      </p:sp>
      <p:sp>
        <p:nvSpPr>
          <p:cNvPr id="6" name="Freeform 6"/>
          <p:cNvSpPr/>
          <p:nvPr/>
        </p:nvSpPr>
        <p:spPr>
          <a:xfrm>
            <a:off x="15608131" y="6819900"/>
            <a:ext cx="2536648" cy="2627413"/>
          </a:xfrm>
          <a:custGeom>
            <a:avLst/>
            <a:gdLst/>
            <a:ahLst/>
            <a:cxnLst/>
            <a:rect l="l" t="t" r="r" b="b"/>
            <a:pathLst>
              <a:path w="2536648" h="2627413">
                <a:moveTo>
                  <a:pt x="0" y="0"/>
                </a:moveTo>
                <a:lnTo>
                  <a:pt x="2536648" y="0"/>
                </a:lnTo>
                <a:lnTo>
                  <a:pt x="2536648" y="2627413"/>
                </a:lnTo>
                <a:lnTo>
                  <a:pt x="0" y="2627413"/>
                </a:lnTo>
                <a:lnTo>
                  <a:pt x="0" y="0"/>
                </a:lnTo>
                <a:close/>
              </a:path>
            </a:pathLst>
          </a:custGeom>
          <a:blipFill>
            <a:blip r:embed="rId9">
              <a:extLst>
                <a:ext uri="{96DAC541-7B7A-43D3-8B79-37D633B846F1}">
                  <asvg:svgBlip xmlns:asvg="http://schemas.microsoft.com/office/drawing/2016/SVG/main" xmlns="" r:embed="rId10"/>
                </a:ext>
              </a:extLst>
            </a:blip>
            <a:stretch>
              <a:fillRect/>
            </a:stretch>
          </a:blipFill>
        </p:spPr>
      </p:sp>
      <p:sp>
        <p:nvSpPr>
          <p:cNvPr id="7" name="Freeform 7"/>
          <p:cNvSpPr/>
          <p:nvPr/>
        </p:nvSpPr>
        <p:spPr>
          <a:xfrm rot="710866">
            <a:off x="359688" y="304127"/>
            <a:ext cx="2226033" cy="2226033"/>
          </a:xfrm>
          <a:custGeom>
            <a:avLst/>
            <a:gdLst/>
            <a:ahLst/>
            <a:cxnLst/>
            <a:rect l="l" t="t" r="r" b="b"/>
            <a:pathLst>
              <a:path w="2226033" h="2226033">
                <a:moveTo>
                  <a:pt x="0" y="0"/>
                </a:moveTo>
                <a:lnTo>
                  <a:pt x="2226033" y="0"/>
                </a:lnTo>
                <a:lnTo>
                  <a:pt x="2226033" y="2226033"/>
                </a:lnTo>
                <a:lnTo>
                  <a:pt x="0" y="2226033"/>
                </a:lnTo>
                <a:lnTo>
                  <a:pt x="0" y="0"/>
                </a:lnTo>
                <a:close/>
              </a:path>
            </a:pathLst>
          </a:custGeom>
          <a:blipFill>
            <a:blip r:embed="rId11">
              <a:extLst>
                <a:ext uri="{96DAC541-7B7A-43D3-8B79-37D633B846F1}">
                  <asvg:svgBlip xmlns:asvg="http://schemas.microsoft.com/office/drawing/2016/SVG/main" xmlns="" r:embed="rId12"/>
                </a:ext>
              </a:extLst>
            </a:blip>
            <a:stretch>
              <a:fillRect/>
            </a:stretch>
          </a:blipFill>
        </p:spPr>
      </p:sp>
      <p:sp>
        <p:nvSpPr>
          <p:cNvPr id="8" name="Rectangle 7"/>
          <p:cNvSpPr/>
          <p:nvPr/>
        </p:nvSpPr>
        <p:spPr>
          <a:xfrm>
            <a:off x="3314950" y="1555922"/>
            <a:ext cx="12293181" cy="7891391"/>
          </a:xfrm>
          <a:prstGeom prst="rect">
            <a:avLst/>
          </a:prstGeom>
        </p:spPr>
        <p:txBody>
          <a:bodyPr wrap="square">
            <a:spAutoFit/>
          </a:bodyPr>
          <a:lstStyle/>
          <a:p>
            <a:pPr algn="just">
              <a:lnSpc>
                <a:spcPct val="115000"/>
              </a:lnSpc>
              <a:spcAft>
                <a:spcPts val="600"/>
              </a:spcAft>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Hàng năm vào các mùa khác nhau, các ngọn núi lửa cũng là nơi thu hút hàng triệu du khách tham quan. Đa phần du khách chờ đến thời khắc được tận mắt ngắm nhìn những khối tro bụi nóng màu đỏ lửa bắn tung lên bầu trời. Những ngọn núi lửa ít hoạt động thì lại cuốn hút du khách bởi việc chiêm ngưỡng những màn hơi và khói thoát ra từ các lỗ thông khí thiên nhiên trên mặt đất.</a:t>
            </a:r>
            <a:endParaRPr lang="en-GB" sz="3200">
              <a:latin typeface="Times New Roman" panose="02020603050405020304" pitchFamily="18" charset="0"/>
              <a:ea typeface="Times New Roman" panose="02020603050405020304" pitchFamily="18" charset="0"/>
            </a:endParaRPr>
          </a:p>
          <a:p>
            <a:pPr algn="just">
              <a:lnSpc>
                <a:spcPct val="115000"/>
              </a:lnSpc>
              <a:spcAft>
                <a:spcPts val="600"/>
              </a:spcAft>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Tóm lại, ta thấy được sức ảnh hưởng lớn lao của núi lửa đến đời sống con người, đặc biệt là những người đang sống trong vùng gần núi lửa phun trào. Các tác động tự nhiên này vừa mang tới những hiểm nguy những vẫn tồn tại các mặt lợi ích đáng kể để mang lại nền kinh tế cho con người.</a:t>
            </a:r>
            <a:endParaRPr lang="en-GB" sz="3200">
              <a:latin typeface="Times New Roman" panose="02020603050405020304" pitchFamily="18" charset="0"/>
              <a:ea typeface="Times New Roman" panose="02020603050405020304" pitchFamily="18" charset="0"/>
            </a:endParaRPr>
          </a:p>
          <a:p>
            <a:pPr algn="just">
              <a:lnSpc>
                <a:spcPct val="115000"/>
              </a:lnSpc>
              <a:spcAft>
                <a:spcPts val="0"/>
              </a:spcAft>
            </a:pPr>
            <a:r>
              <a:rPr lang="en-US" sz="36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(st)</a:t>
            </a:r>
            <a:endParaRPr lang="en-GB" sz="3600"/>
          </a:p>
        </p:txBody>
      </p:sp>
    </p:spTree>
    <p:extLst>
      <p:ext uri="{BB962C8B-B14F-4D97-AF65-F5344CB8AC3E}">
        <p14:creationId xmlns:p14="http://schemas.microsoft.com/office/powerpoint/2010/main" val="151256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936814" y="651882"/>
            <a:ext cx="9801863" cy="7853743"/>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8322236" y="2278081"/>
            <a:ext cx="7696199" cy="5078313"/>
          </a:xfrm>
          <a:prstGeom prst="rect">
            <a:avLst/>
          </a:prstGeom>
        </p:spPr>
        <p:txBody>
          <a:bodyPr wrap="square" lIns="0" tIns="0" rIns="0" bIns="0" rtlCol="0" anchor="t">
            <a:spAutoFit/>
          </a:bodyPr>
          <a:lstStyle/>
          <a:p>
            <a:pPr algn="just"/>
            <a:r>
              <a:rPr lang="en-US" sz="6600">
                <a:latin typeface="iCiel Sanelma" pitchFamily="50" charset="-93"/>
              </a:rPr>
              <a:t>1. Ở lớp 6,7, các em đã được học kĩ năng viết những kiểu bài thuyết minh nào? </a:t>
            </a:r>
            <a:r>
              <a:rPr lang="en-US" sz="6600" smtClean="0">
                <a:latin typeface="iCiel Sanelma" pitchFamily="50" charset="-93"/>
              </a:rPr>
              <a:t>Kĩ </a:t>
            </a:r>
            <a:r>
              <a:rPr lang="en-US" sz="6600">
                <a:latin typeface="iCiel Sanelma" pitchFamily="50" charset="-93"/>
              </a:rPr>
              <a:t>năng viết các kiểu bài đó khác nhau như thế nào?</a:t>
            </a:r>
            <a:endParaRPr lang="en-GB" sz="6600">
              <a:latin typeface="iCiel Sanelma" pitchFamily="50" charset="-93"/>
            </a:endParaRPr>
          </a:p>
        </p:txBody>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362974" cy="2492428"/>
          </a:xfrm>
          <a:prstGeom prst="rect">
            <a:avLst/>
          </a:prstGeom>
        </p:spPr>
        <p:txBody>
          <a:bodyPr lIns="0" tIns="0" rIns="0" bIns="0" rtlCol="0" anchor="t">
            <a:spAutoFit/>
          </a:bodyPr>
          <a:lstStyle/>
          <a:p>
            <a:pPr algn="ctr">
              <a:lnSpc>
                <a:spcPts val="9504"/>
              </a:lnSpc>
            </a:pPr>
            <a:r>
              <a:rPr lang="en-US" sz="9900">
                <a:solidFill>
                  <a:srgbClr val="A66A6A"/>
                </a:solidFill>
                <a:latin typeface="More Sugar"/>
              </a:rPr>
              <a:t>Our Vision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7850896" y="1300511"/>
            <a:ext cx="2327748" cy="1638152"/>
          </a:xfrm>
          <a:custGeom>
            <a:avLst/>
            <a:gdLst/>
            <a:ahLst/>
            <a:cxnLst/>
            <a:rect l="l" t="t" r="r" b="b"/>
            <a:pathLst>
              <a:path w="2327748" h="1638152">
                <a:moveTo>
                  <a:pt x="0" y="0"/>
                </a:moveTo>
                <a:lnTo>
                  <a:pt x="2327748" y="0"/>
                </a:lnTo>
                <a:lnTo>
                  <a:pt x="2327748" y="1638152"/>
                </a:lnTo>
                <a:lnTo>
                  <a:pt x="0" y="16381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77075" y="317131"/>
            <a:ext cx="7315200" cy="1423139"/>
          </a:xfrm>
          <a:custGeom>
            <a:avLst/>
            <a:gdLst/>
            <a:ahLst/>
            <a:cxnLst/>
            <a:rect l="l" t="t" r="r" b="b"/>
            <a:pathLst>
              <a:path w="7315200" h="1423139">
                <a:moveTo>
                  <a:pt x="0" y="0"/>
                </a:moveTo>
                <a:lnTo>
                  <a:pt x="7315200" y="0"/>
                </a:lnTo>
                <a:lnTo>
                  <a:pt x="7315200" y="1423138"/>
                </a:lnTo>
                <a:lnTo>
                  <a:pt x="0" y="1423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1291415" y="317131"/>
            <a:ext cx="7315200" cy="1423139"/>
          </a:xfrm>
          <a:custGeom>
            <a:avLst/>
            <a:gdLst/>
            <a:ahLst/>
            <a:cxnLst/>
            <a:rect l="l" t="t" r="r" b="b"/>
            <a:pathLst>
              <a:path w="7315200" h="1423139">
                <a:moveTo>
                  <a:pt x="7315200" y="0"/>
                </a:moveTo>
                <a:lnTo>
                  <a:pt x="0" y="0"/>
                </a:lnTo>
                <a:lnTo>
                  <a:pt x="0" y="1423138"/>
                </a:lnTo>
                <a:lnTo>
                  <a:pt x="7315200" y="1423138"/>
                </a:lnTo>
                <a:lnTo>
                  <a:pt x="73152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AutoShape 5"/>
          <p:cNvSpPr/>
          <p:nvPr/>
        </p:nvSpPr>
        <p:spPr>
          <a:xfrm>
            <a:off x="1028700" y="920115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flipH="1">
            <a:off x="13841882" y="2309533"/>
            <a:ext cx="2548803" cy="2393751"/>
          </a:xfrm>
          <a:custGeom>
            <a:avLst/>
            <a:gdLst/>
            <a:ahLst/>
            <a:cxnLst/>
            <a:rect l="l" t="t" r="r" b="b"/>
            <a:pathLst>
              <a:path w="2548803" h="2393751">
                <a:moveTo>
                  <a:pt x="2548803" y="0"/>
                </a:moveTo>
                <a:lnTo>
                  <a:pt x="0" y="0"/>
                </a:lnTo>
                <a:lnTo>
                  <a:pt x="0" y="2393750"/>
                </a:lnTo>
                <a:lnTo>
                  <a:pt x="2548803" y="2393750"/>
                </a:lnTo>
                <a:lnTo>
                  <a:pt x="254880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7640455"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5104090"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178644" y="8504118"/>
            <a:ext cx="1374315" cy="1394064"/>
          </a:xfrm>
          <a:custGeom>
            <a:avLst/>
            <a:gdLst/>
            <a:ahLst/>
            <a:cxnLst/>
            <a:rect l="l" t="t" r="r" b="b"/>
            <a:pathLst>
              <a:path w="1374315" h="1394064">
                <a:moveTo>
                  <a:pt x="0" y="0"/>
                </a:moveTo>
                <a:lnTo>
                  <a:pt x="1374314" y="0"/>
                </a:lnTo>
                <a:lnTo>
                  <a:pt x="1374314"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6899414">
            <a:off x="2852909" y="2164633"/>
            <a:ext cx="1854232" cy="2057400"/>
          </a:xfrm>
          <a:custGeom>
            <a:avLst/>
            <a:gdLst/>
            <a:ahLst/>
            <a:cxnLst/>
            <a:rect l="l" t="t" r="r" b="b"/>
            <a:pathLst>
              <a:path w="1854232" h="2057400">
                <a:moveTo>
                  <a:pt x="0" y="0"/>
                </a:moveTo>
                <a:lnTo>
                  <a:pt x="1854231" y="0"/>
                </a:lnTo>
                <a:lnTo>
                  <a:pt x="1854231" y="2057400"/>
                </a:lnTo>
                <a:lnTo>
                  <a:pt x="0" y="20574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5119146" y="2993308"/>
            <a:ext cx="8049709" cy="2954655"/>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en-US" sz="9600" b="1">
                <a:solidFill>
                  <a:prstClr val="black"/>
                </a:solidFill>
                <a:latin typeface="iCiel Soup of Justice" pitchFamily="2" charset="-93"/>
              </a:rPr>
              <a:t>HOẠT ĐỘNG </a:t>
            </a:r>
            <a:r>
              <a:rPr lang="vi-VN" sz="9600" b="1" smtClean="0">
                <a:solidFill>
                  <a:prstClr val="black"/>
                </a:solidFill>
                <a:latin typeface="iCiel Soup of Justice" pitchFamily="2" charset="-93"/>
              </a:rPr>
              <a:t>4</a:t>
            </a:r>
          </a:p>
          <a:p>
            <a:pPr algn="ctr"/>
            <a:r>
              <a:rPr lang="vi-VN" sz="9600" b="1" smtClean="0">
                <a:solidFill>
                  <a:prstClr val="black"/>
                </a:solidFill>
                <a:latin typeface="iCiel Soup of Justice" pitchFamily="2" charset="-93"/>
              </a:rPr>
              <a:t>VẬN DỤNG</a:t>
            </a:r>
            <a:endParaRPr lang="en-GB" sz="9600">
              <a:solidFill>
                <a:prstClr val="black"/>
              </a:solidFill>
              <a:latin typeface="iCiel Soup of Justice" pitchFamily="2" charset="-93"/>
            </a:endParaRPr>
          </a:p>
        </p:txBody>
      </p:sp>
    </p:spTree>
    <p:extLst>
      <p:ext uri="{BB962C8B-B14F-4D97-AF65-F5344CB8AC3E}">
        <p14:creationId xmlns:p14="http://schemas.microsoft.com/office/powerpoint/2010/main" val="30798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8377430" y="3919187"/>
            <a:ext cx="4316524" cy="4154692"/>
            <a:chOff x="30480" y="591820"/>
            <a:chExt cx="12736830" cy="12259310"/>
          </a:xfrm>
        </p:grpSpPr>
        <p:sp>
          <p:nvSpPr>
            <p:cNvPr id="3" name="Freeform 3"/>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2"/>
              <a:stretch>
                <a:fillRect l="-19221" t="-5134" r="-18734" b="5134"/>
              </a:stretch>
            </a:blipFill>
          </p:spPr>
        </p:sp>
      </p:grpSp>
      <p:grpSp>
        <p:nvGrpSpPr>
          <p:cNvPr id="4" name="Group 4"/>
          <p:cNvGrpSpPr>
            <a:grpSpLocks noChangeAspect="1"/>
          </p:cNvGrpSpPr>
          <p:nvPr/>
        </p:nvGrpSpPr>
        <p:grpSpPr>
          <a:xfrm>
            <a:off x="12369689" y="1593230"/>
            <a:ext cx="4374454" cy="4210451"/>
            <a:chOff x="30480" y="591820"/>
            <a:chExt cx="12736830" cy="12259310"/>
          </a:xfrm>
        </p:grpSpPr>
        <p:sp>
          <p:nvSpPr>
            <p:cNvPr id="5" name="Freeform 5"/>
            <p:cNvSpPr/>
            <p:nvPr/>
          </p:nvSpPr>
          <p:spPr>
            <a:xfrm>
              <a:off x="30480" y="591820"/>
              <a:ext cx="12736830" cy="12259310"/>
            </a:xfrm>
            <a:custGeom>
              <a:avLst/>
              <a:gdLst/>
              <a:ahLst/>
              <a:cxnLst/>
              <a:rect l="l" t="t" r="r" b="b"/>
              <a:pathLst>
                <a:path w="12736830" h="12259310">
                  <a:moveTo>
                    <a:pt x="11925300" y="4271010"/>
                  </a:moveTo>
                  <a:cubicBezTo>
                    <a:pt x="10819131" y="2120900"/>
                    <a:pt x="8590281" y="544830"/>
                    <a:pt x="6215380" y="297180"/>
                  </a:cubicBezTo>
                  <a:cubicBezTo>
                    <a:pt x="4277360" y="0"/>
                    <a:pt x="3002280" y="913130"/>
                    <a:pt x="1960880" y="2170430"/>
                  </a:cubicBezTo>
                  <a:cubicBezTo>
                    <a:pt x="919480" y="3427730"/>
                    <a:pt x="365760" y="5030470"/>
                    <a:pt x="142240" y="6647180"/>
                  </a:cubicBezTo>
                  <a:cubicBezTo>
                    <a:pt x="24130" y="7500620"/>
                    <a:pt x="0" y="8406130"/>
                    <a:pt x="361950" y="9188450"/>
                  </a:cubicBezTo>
                  <a:cubicBezTo>
                    <a:pt x="820420" y="10180319"/>
                    <a:pt x="1822450" y="10811510"/>
                    <a:pt x="2842260" y="11203940"/>
                  </a:cubicBezTo>
                  <a:cubicBezTo>
                    <a:pt x="5585460" y="12259310"/>
                    <a:pt x="8953500" y="11850370"/>
                    <a:pt x="11088370" y="9828530"/>
                  </a:cubicBezTo>
                  <a:cubicBezTo>
                    <a:pt x="11756390" y="9196070"/>
                    <a:pt x="12303760" y="8403590"/>
                    <a:pt x="12499340" y="7504430"/>
                  </a:cubicBezTo>
                  <a:cubicBezTo>
                    <a:pt x="12736830" y="6413500"/>
                    <a:pt x="12435840" y="5264150"/>
                    <a:pt x="11925300" y="4271010"/>
                  </a:cubicBezTo>
                  <a:close/>
                </a:path>
              </a:pathLst>
            </a:custGeom>
            <a:blipFill>
              <a:blip r:embed="rId3"/>
              <a:stretch>
                <a:fillRect l="-19351" t="-5134" r="-18864" b="5134"/>
              </a:stretch>
            </a:blipFill>
          </p:spPr>
        </p:sp>
      </p:grpSp>
      <p:sp>
        <p:nvSpPr>
          <p:cNvPr id="6" name="AutoShape 6"/>
          <p:cNvSpPr/>
          <p:nvPr/>
        </p:nvSpPr>
        <p:spPr>
          <a:xfrm>
            <a:off x="1298002" y="9088755"/>
            <a:ext cx="15961298" cy="0"/>
          </a:xfrm>
          <a:prstGeom prst="line">
            <a:avLst/>
          </a:prstGeom>
          <a:ln w="38100" cap="flat">
            <a:solidFill>
              <a:srgbClr val="A66A6A"/>
            </a:solidFill>
            <a:prstDash val="solid"/>
            <a:headEnd type="none" w="sm" len="sm"/>
            <a:tailEnd type="none" w="sm" len="sm"/>
          </a:ln>
        </p:spPr>
      </p:sp>
      <p:sp>
        <p:nvSpPr>
          <p:cNvPr id="7" name="Freeform 7"/>
          <p:cNvSpPr/>
          <p:nvPr/>
        </p:nvSpPr>
        <p:spPr>
          <a:xfrm>
            <a:off x="5725454" y="851543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8377430" y="849638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11205820" y="847733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919115">
            <a:off x="15938251" y="1646338"/>
            <a:ext cx="611256" cy="1555688"/>
          </a:xfrm>
          <a:custGeom>
            <a:avLst/>
            <a:gdLst/>
            <a:ahLst/>
            <a:cxnLst/>
            <a:rect l="l" t="t" r="r" b="b"/>
            <a:pathLst>
              <a:path w="611256" h="1555688">
                <a:moveTo>
                  <a:pt x="0" y="0"/>
                </a:moveTo>
                <a:lnTo>
                  <a:pt x="611255" y="0"/>
                </a:lnTo>
                <a:lnTo>
                  <a:pt x="611255" y="1555688"/>
                </a:lnTo>
                <a:lnTo>
                  <a:pt x="0" y="15556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1844679">
            <a:off x="8980185" y="3587812"/>
            <a:ext cx="611256" cy="1555688"/>
          </a:xfrm>
          <a:custGeom>
            <a:avLst/>
            <a:gdLst/>
            <a:ahLst/>
            <a:cxnLst/>
            <a:rect l="l" t="t" r="r" b="b"/>
            <a:pathLst>
              <a:path w="611256" h="1555688">
                <a:moveTo>
                  <a:pt x="0" y="0"/>
                </a:moveTo>
                <a:lnTo>
                  <a:pt x="611256" y="0"/>
                </a:lnTo>
                <a:lnTo>
                  <a:pt x="611256" y="1555688"/>
                </a:lnTo>
                <a:lnTo>
                  <a:pt x="0" y="1555688"/>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2" name="Freeform 12"/>
          <p:cNvSpPr/>
          <p:nvPr/>
        </p:nvSpPr>
        <p:spPr>
          <a:xfrm rot="-2451598">
            <a:off x="10223517" y="2503942"/>
            <a:ext cx="1430458" cy="1587193"/>
          </a:xfrm>
          <a:custGeom>
            <a:avLst/>
            <a:gdLst/>
            <a:ahLst/>
            <a:cxnLst/>
            <a:rect l="l" t="t" r="r" b="b"/>
            <a:pathLst>
              <a:path w="1430458" h="1587193">
                <a:moveTo>
                  <a:pt x="0" y="0"/>
                </a:moveTo>
                <a:lnTo>
                  <a:pt x="1430458" y="0"/>
                </a:lnTo>
                <a:lnTo>
                  <a:pt x="1430458" y="1587193"/>
                </a:lnTo>
                <a:lnTo>
                  <a:pt x="0" y="15871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3" name="Freeform 13"/>
          <p:cNvSpPr/>
          <p:nvPr/>
        </p:nvSpPr>
        <p:spPr>
          <a:xfrm rot="-5609205">
            <a:off x="12119260" y="673655"/>
            <a:ext cx="1430458" cy="1587193"/>
          </a:xfrm>
          <a:custGeom>
            <a:avLst/>
            <a:gdLst/>
            <a:ahLst/>
            <a:cxnLst/>
            <a:rect l="l" t="t" r="r" b="b"/>
            <a:pathLst>
              <a:path w="1430458" h="1587193">
                <a:moveTo>
                  <a:pt x="0" y="0"/>
                </a:moveTo>
                <a:lnTo>
                  <a:pt x="1430457" y="0"/>
                </a:lnTo>
                <a:lnTo>
                  <a:pt x="1430457" y="1587193"/>
                </a:lnTo>
                <a:lnTo>
                  <a:pt x="0" y="1587193"/>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rot="-1151722">
            <a:off x="13855197" y="6600873"/>
            <a:ext cx="1735845" cy="1221601"/>
          </a:xfrm>
          <a:custGeom>
            <a:avLst/>
            <a:gdLst/>
            <a:ahLst/>
            <a:cxnLst/>
            <a:rect l="l" t="t" r="r" b="b"/>
            <a:pathLst>
              <a:path w="1735845" h="1221601">
                <a:moveTo>
                  <a:pt x="0" y="0"/>
                </a:moveTo>
                <a:lnTo>
                  <a:pt x="1735845" y="0"/>
                </a:lnTo>
                <a:lnTo>
                  <a:pt x="1735845" y="1221601"/>
                </a:lnTo>
                <a:lnTo>
                  <a:pt x="0" y="122160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9" name="TextBox 19"/>
          <p:cNvSpPr txBox="1"/>
          <p:nvPr/>
        </p:nvSpPr>
        <p:spPr>
          <a:xfrm>
            <a:off x="1298002" y="2679276"/>
            <a:ext cx="6375571" cy="3693319"/>
          </a:xfrm>
          <a:prstGeom prst="rect">
            <a:avLst/>
          </a:prstGeom>
        </p:spPr>
        <p:txBody>
          <a:bodyPr wrap="square" lIns="0" tIns="0" rIns="0" bIns="0" rtlCol="0" anchor="t">
            <a:spAutoFit/>
          </a:bodyPr>
          <a:lstStyle/>
          <a:p>
            <a:pPr algn="just"/>
            <a:r>
              <a:rPr lang="vi-VN" sz="8000" b="1">
                <a:latin typeface="iCiel Bambola" panose="02000000000000000000" pitchFamily="50" charset="-93"/>
              </a:rPr>
              <a:t>Đề bài: </a:t>
            </a:r>
            <a:r>
              <a:rPr lang="vi-VN" sz="8000" b="1" i="1">
                <a:latin typeface="iCiel Bambola" panose="02000000000000000000" pitchFamily="50" charset="-93"/>
              </a:rPr>
              <a:t>Giới thiệu về hiện tượng nhật thực.</a:t>
            </a:r>
            <a:endParaRPr lang="en-GB" sz="8000">
              <a:latin typeface="iCiel Bambola" panose="02000000000000000000" pitchFamily="50" charset="-93"/>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5068367" y="1323977"/>
            <a:ext cx="8114233" cy="7459776"/>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13328354" y="2055358"/>
            <a:ext cx="4740557" cy="6898141"/>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4" name="AutoShape 4"/>
          <p:cNvSpPr/>
          <p:nvPr/>
        </p:nvSpPr>
        <p:spPr>
          <a:xfrm>
            <a:off x="1028700" y="9220200"/>
            <a:ext cx="15845130" cy="0"/>
          </a:xfrm>
          <a:prstGeom prst="line">
            <a:avLst/>
          </a:prstGeom>
          <a:ln w="38100" cap="flat">
            <a:solidFill>
              <a:srgbClr val="A66A6A"/>
            </a:solidFill>
            <a:prstDash val="solid"/>
            <a:headEnd type="none" w="sm" len="sm"/>
            <a:tailEnd type="none" w="sm" len="sm"/>
          </a:ln>
        </p:spPr>
      </p:sp>
      <p:sp>
        <p:nvSpPr>
          <p:cNvPr id="5" name="AutoShape 5"/>
          <p:cNvSpPr/>
          <p:nvPr/>
        </p:nvSpPr>
        <p:spPr>
          <a:xfrm>
            <a:off x="942848" y="1057275"/>
            <a:ext cx="15930982" cy="0"/>
          </a:xfrm>
          <a:prstGeom prst="line">
            <a:avLst/>
          </a:prstGeom>
          <a:ln w="38100" cap="flat">
            <a:solidFill>
              <a:srgbClr val="A66A6A"/>
            </a:solidFill>
            <a:prstDash val="solid"/>
            <a:headEnd type="none" w="sm" len="sm"/>
            <a:tailEnd type="none" w="sm" len="sm"/>
          </a:ln>
        </p:spPr>
      </p:sp>
      <p:sp>
        <p:nvSpPr>
          <p:cNvPr id="6" name="Freeform 6"/>
          <p:cNvSpPr/>
          <p:nvPr/>
        </p:nvSpPr>
        <p:spPr>
          <a:xfrm>
            <a:off x="5269592"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a:off x="7773534" y="862783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8" name="Freeform 8"/>
          <p:cNvSpPr/>
          <p:nvPr/>
        </p:nvSpPr>
        <p:spPr>
          <a:xfrm>
            <a:off x="10277475"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9" name="Freeform 9"/>
          <p:cNvSpPr/>
          <p:nvPr/>
        </p:nvSpPr>
        <p:spPr>
          <a:xfrm>
            <a:off x="769240" y="563677"/>
            <a:ext cx="1321556" cy="930045"/>
          </a:xfrm>
          <a:custGeom>
            <a:avLst/>
            <a:gdLst/>
            <a:ahLst/>
            <a:cxnLst/>
            <a:rect l="l" t="t" r="r" b="b"/>
            <a:pathLst>
              <a:path w="1321556" h="930045">
                <a:moveTo>
                  <a:pt x="0" y="0"/>
                </a:moveTo>
                <a:lnTo>
                  <a:pt x="1321556" y="0"/>
                </a:lnTo>
                <a:lnTo>
                  <a:pt x="1321556" y="930046"/>
                </a:lnTo>
                <a:lnTo>
                  <a:pt x="0" y="9300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a:off x="15698633" y="563677"/>
            <a:ext cx="1321556" cy="930045"/>
          </a:xfrm>
          <a:custGeom>
            <a:avLst/>
            <a:gdLst/>
            <a:ahLst/>
            <a:cxnLst/>
            <a:rect l="l" t="t" r="r" b="b"/>
            <a:pathLst>
              <a:path w="1321556" h="930045">
                <a:moveTo>
                  <a:pt x="0" y="0"/>
                </a:moveTo>
                <a:lnTo>
                  <a:pt x="1321557" y="0"/>
                </a:lnTo>
                <a:lnTo>
                  <a:pt x="1321557" y="930046"/>
                </a:lnTo>
                <a:lnTo>
                  <a:pt x="0" y="930046"/>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a:off x="6039616" y="350018"/>
            <a:ext cx="5878857" cy="1143705"/>
          </a:xfrm>
          <a:custGeom>
            <a:avLst/>
            <a:gdLst/>
            <a:ahLst/>
            <a:cxnLst/>
            <a:rect l="l" t="t" r="r" b="b"/>
            <a:pathLst>
              <a:path w="5878857" h="1143705">
                <a:moveTo>
                  <a:pt x="0" y="0"/>
                </a:moveTo>
                <a:lnTo>
                  <a:pt x="5878857" y="0"/>
                </a:lnTo>
                <a:lnTo>
                  <a:pt x="5878857" y="1143705"/>
                </a:lnTo>
                <a:lnTo>
                  <a:pt x="0" y="1143705"/>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2289936" y="-165056"/>
            <a:ext cx="1321556" cy="1696878"/>
          </a:xfrm>
          <a:custGeom>
            <a:avLst/>
            <a:gdLst/>
            <a:ahLst/>
            <a:cxnLst/>
            <a:rect l="l" t="t" r="r" b="b"/>
            <a:pathLst>
              <a:path w="1321556" h="1696878">
                <a:moveTo>
                  <a:pt x="0" y="0"/>
                </a:moveTo>
                <a:lnTo>
                  <a:pt x="1321556" y="0"/>
                </a:lnTo>
                <a:lnTo>
                  <a:pt x="1321556" y="1696878"/>
                </a:lnTo>
                <a:lnTo>
                  <a:pt x="0" y="1696878"/>
                </a:lnTo>
                <a:lnTo>
                  <a:pt x="0" y="0"/>
                </a:lnTo>
                <a:close/>
              </a:path>
            </a:pathLst>
          </a:custGeom>
          <a:blipFill>
            <a:blip r:embed="rId10"/>
            <a:stretch>
              <a:fillRect/>
            </a:stretch>
          </a:blipFill>
        </p:spPr>
      </p:sp>
      <p:sp>
        <p:nvSpPr>
          <p:cNvPr id="20" name="Freeform 2"/>
          <p:cNvSpPr/>
          <p:nvPr/>
        </p:nvSpPr>
        <p:spPr>
          <a:xfrm>
            <a:off x="529036" y="1930169"/>
            <a:ext cx="4426246" cy="6697664"/>
          </a:xfrm>
          <a:custGeom>
            <a:avLst/>
            <a:gdLst/>
            <a:ahLst/>
            <a:cxnLst/>
            <a:rect l="l" t="t" r="r" b="b"/>
            <a:pathLst>
              <a:path w="4740557" h="5555340">
                <a:moveTo>
                  <a:pt x="0" y="0"/>
                </a:moveTo>
                <a:lnTo>
                  <a:pt x="4740557" y="0"/>
                </a:lnTo>
                <a:lnTo>
                  <a:pt x="4740557" y="5555340"/>
                </a:lnTo>
                <a:lnTo>
                  <a:pt x="0" y="555534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1" name="Rectangle 20"/>
          <p:cNvSpPr/>
          <p:nvPr/>
        </p:nvSpPr>
        <p:spPr>
          <a:xfrm>
            <a:off x="949204" y="3238500"/>
            <a:ext cx="3698995" cy="2959272"/>
          </a:xfrm>
          <a:prstGeom prst="rect">
            <a:avLst/>
          </a:prstGeom>
        </p:spPr>
        <p:txBody>
          <a:bodyPr wrap="square">
            <a:spAutoFit/>
          </a:bodyPr>
          <a:lstStyle/>
          <a:p>
            <a:pPr marL="742950" indent="-742950" algn="ctr">
              <a:lnSpc>
                <a:spcPct val="115000"/>
              </a:lnSpc>
              <a:spcAft>
                <a:spcPts val="0"/>
              </a:spcAft>
              <a:buAutoNum type="arabicPeriod"/>
            </a:pPr>
            <a:r>
              <a:rPr lang="vi-VN" sz="5400" smtClean="0">
                <a:solidFill>
                  <a:schemeClr val="bg1"/>
                </a:solidFill>
                <a:latin typeface="iCiel Sanelma" pitchFamily="50" charset="-93"/>
                <a:ea typeface="Calibri" panose="020F0502020204030204" pitchFamily="34" charset="0"/>
                <a:cs typeface="Times New Roman" panose="02020603050405020304" pitchFamily="18" charset="0"/>
              </a:rPr>
              <a:t>Mở bài</a:t>
            </a:r>
            <a:endParaRPr lang="vi-VN" sz="540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Giới thiệu khái quát về hiện thượng nhật thực.</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Rectangle 21"/>
          <p:cNvSpPr/>
          <p:nvPr/>
        </p:nvSpPr>
        <p:spPr>
          <a:xfrm>
            <a:off x="5582183" y="1621742"/>
            <a:ext cx="7086600" cy="6987041"/>
          </a:xfrm>
          <a:prstGeom prst="rect">
            <a:avLst/>
          </a:prstGeom>
        </p:spPr>
        <p:txBody>
          <a:bodyPr wrap="square">
            <a:spAutoFit/>
          </a:bodyPr>
          <a:lstStyle/>
          <a:p>
            <a:pPr algn="ctr">
              <a:lnSpc>
                <a:spcPct val="115000"/>
              </a:lnSpc>
              <a:spcAft>
                <a:spcPts val="0"/>
              </a:spcAft>
            </a:pPr>
            <a:r>
              <a:rPr lang="vi-VN" sz="4000">
                <a:solidFill>
                  <a:schemeClr val="bg1"/>
                </a:solidFill>
                <a:latin typeface="iCiel Sanelma" pitchFamily="50" charset="-93"/>
                <a:ea typeface="Calibri" panose="020F0502020204030204" pitchFamily="34" charset="0"/>
                <a:cs typeface="Times New Roman" panose="02020603050405020304" pitchFamily="18" charset="0"/>
              </a:rPr>
              <a:t>2</a:t>
            </a:r>
            <a:r>
              <a:rPr lang="vi-VN" sz="5400">
                <a:solidFill>
                  <a:schemeClr val="bg1"/>
                </a:solidFill>
                <a:latin typeface="iCiel Sanelma" pitchFamily="50" charset="-93"/>
                <a:ea typeface="Calibri" panose="020F0502020204030204" pitchFamily="34" charset="0"/>
                <a:cs typeface="Times New Roman" panose="02020603050405020304" pitchFamily="18" charset="0"/>
              </a:rPr>
              <a:t>. Thân </a:t>
            </a:r>
            <a:r>
              <a:rPr lang="vi-VN" sz="5400" smtClean="0">
                <a:solidFill>
                  <a:schemeClr val="bg1"/>
                </a:solidFill>
                <a:latin typeface="iCiel Sanelma" pitchFamily="50" charset="-93"/>
                <a:ea typeface="Calibri" panose="020F0502020204030204" pitchFamily="34" charset="0"/>
                <a:cs typeface="Times New Roman" panose="02020603050405020304" pitchFamily="18" charset="0"/>
              </a:rPr>
              <a:t>bài</a:t>
            </a:r>
            <a:endParaRPr lang="en-GB" sz="54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Nhật thực là gì?</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Nguyên nhân xảy ra nhật thực.</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Phân loại nhật thực.</a:t>
            </a:r>
            <a:endParaRPr lang="en-GB"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a:t>
            </a: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Nhật thực toàn phần.</a:t>
            </a:r>
            <a:endParaRPr lang="en-GB" sz="3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Nhật thực một phần.</a:t>
            </a:r>
            <a:endParaRPr lang="en-GB" sz="3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Nhật thực hình khuyên.</a:t>
            </a:r>
            <a:endParaRPr lang="en-GB" sz="3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Nhật thực lai</a:t>
            </a:r>
            <a:endParaRPr lang="en-GB" sz="3600" i="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Bef>
                <a:spcPts val="200"/>
              </a:spcBef>
              <a:spcAft>
                <a:spcPts val="0"/>
              </a:spcAft>
            </a:pP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Cách xem hiện tượng nhật thực an toàn.</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3" name="Rectangle 22"/>
          <p:cNvSpPr/>
          <p:nvPr/>
        </p:nvSpPr>
        <p:spPr>
          <a:xfrm>
            <a:off x="13667387" y="3238500"/>
            <a:ext cx="4004544" cy="4127284"/>
          </a:xfrm>
          <a:prstGeom prst="rect">
            <a:avLst/>
          </a:prstGeom>
        </p:spPr>
        <p:txBody>
          <a:bodyPr wrap="square">
            <a:spAutoFit/>
          </a:bodyPr>
          <a:lstStyle/>
          <a:p>
            <a:pPr algn="ctr">
              <a:lnSpc>
                <a:spcPct val="115000"/>
              </a:lnSpc>
              <a:spcAft>
                <a:spcPts val="0"/>
              </a:spcAft>
            </a:pPr>
            <a:r>
              <a:rPr lang="vi-VN" sz="4800">
                <a:solidFill>
                  <a:schemeClr val="bg1"/>
                </a:solidFill>
                <a:latin typeface="iCiel Sanelma" pitchFamily="50" charset="-93"/>
                <a:ea typeface="Calibri" panose="020F0502020204030204" pitchFamily="34" charset="0"/>
                <a:cs typeface="Times New Roman" panose="02020603050405020304" pitchFamily="18" charset="0"/>
              </a:rPr>
              <a:t>3. Kết </a:t>
            </a:r>
            <a:r>
              <a:rPr lang="vi-VN" sz="4800" smtClean="0">
                <a:solidFill>
                  <a:schemeClr val="bg1"/>
                </a:solidFill>
                <a:latin typeface="iCiel Sanelma" pitchFamily="50" charset="-93"/>
                <a:ea typeface="Calibri" panose="020F0502020204030204" pitchFamily="34" charset="0"/>
                <a:cs typeface="Times New Roman" panose="02020603050405020304" pitchFamily="18" charset="0"/>
              </a:rPr>
              <a:t>luận</a:t>
            </a:r>
            <a:endParaRPr lang="vi-VN" sz="48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15000"/>
              </a:lnSpc>
              <a:spcAft>
                <a:spcPts val="0"/>
              </a:spcAft>
            </a:pPr>
            <a:r>
              <a:rPr lang="vi-VN" sz="360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r>
              <a:rPr lang="vi-VN" sz="3600">
                <a:solidFill>
                  <a:schemeClr val="bg1"/>
                </a:solidFill>
                <a:latin typeface="Times New Roman" panose="02020603050405020304" pitchFamily="18" charset="0"/>
                <a:ea typeface="Calibri" panose="020F0502020204030204" pitchFamily="34" charset="0"/>
                <a:cs typeface="Times New Roman" panose="02020603050405020304" pitchFamily="18" charset="0"/>
              </a:rPr>
              <a:t>Khẳng định nhật thực là một hiện tượng thiên nhiên kì thú, thu hút con người. </a:t>
            </a:r>
            <a:endParaRPr lang="en-GB" sz="360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936814" y="651882"/>
            <a:ext cx="9801863" cy="7853743"/>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8917735" y="2578857"/>
            <a:ext cx="6864970" cy="4154984"/>
          </a:xfrm>
          <a:prstGeom prst="rect">
            <a:avLst/>
          </a:prstGeom>
        </p:spPr>
        <p:txBody>
          <a:bodyPr lIns="0" tIns="0" rIns="0" bIns="0" rtlCol="0" anchor="t">
            <a:spAutoFit/>
          </a:bodyPr>
          <a:lstStyle/>
          <a:p>
            <a:r>
              <a:rPr lang="vi-VN" sz="5400" smtClean="0">
                <a:latin typeface="iCiel Bambola" panose="02000000000000000000" pitchFamily="50" charset="-93"/>
              </a:rPr>
              <a:t>- </a:t>
            </a:r>
            <a:r>
              <a:rPr lang="vi-VN" sz="5400">
                <a:latin typeface="iCiel Bambola" panose="02000000000000000000" pitchFamily="50" charset="-93"/>
              </a:rPr>
              <a:t>Hoàn thiện lại bài viết theo bảng kiểm.</a:t>
            </a:r>
            <a:endParaRPr lang="en-GB" sz="5400">
              <a:latin typeface="iCiel Bambola" panose="02000000000000000000" pitchFamily="50" charset="-93"/>
            </a:endParaRPr>
          </a:p>
          <a:p>
            <a:r>
              <a:rPr lang="vi-VN" sz="5400">
                <a:latin typeface="iCiel Bambola" panose="02000000000000000000" pitchFamily="50" charset="-93"/>
              </a:rPr>
              <a:t>- Chuẩn bị bài nói và nghe: Văn bản kiến nghị về một vấn đề đời sống</a:t>
            </a:r>
            <a:endParaRPr lang="en-GB" sz="5400">
              <a:effectLst/>
              <a:latin typeface="iCiel Bambola" panose="02000000000000000000" pitchFamily="50" charset="-93"/>
            </a:endParaRPr>
          </a:p>
        </p:txBody>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172009" cy="2461892"/>
          </a:xfrm>
          <a:prstGeom prst="rect">
            <a:avLst/>
          </a:prstGeom>
        </p:spPr>
        <p:txBody>
          <a:bodyPr wrap="square" lIns="0" tIns="0" rIns="0" bIns="0" rtlCol="0" anchor="t">
            <a:spAutoFit/>
          </a:bodyPr>
          <a:lstStyle/>
          <a:p>
            <a:pPr algn="ctr">
              <a:lnSpc>
                <a:spcPts val="9504"/>
              </a:lnSpc>
            </a:pPr>
            <a:r>
              <a:rPr lang="vi-VN" sz="9600" b="1">
                <a:latin typeface="iCiel Sanelma" pitchFamily="50" charset="-93"/>
              </a:rPr>
              <a:t>Chuẩn bị ở nhà</a:t>
            </a:r>
            <a:endParaRPr lang="en-US" sz="9900">
              <a:solidFill>
                <a:srgbClr val="A66A6A"/>
              </a:solidFill>
              <a:latin typeface="iCiel Sanelma" pitchFamily="50" charset="-93"/>
            </a:endParaRPr>
          </a:p>
        </p:txBody>
      </p:sp>
    </p:spTree>
    <p:extLst>
      <p:ext uri="{BB962C8B-B14F-4D97-AF65-F5344CB8AC3E}">
        <p14:creationId xmlns:p14="http://schemas.microsoft.com/office/powerpoint/2010/main" val="1505058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2518164" y="2577333"/>
            <a:ext cx="13251672" cy="5466315"/>
          </a:xfrm>
          <a:custGeom>
            <a:avLst/>
            <a:gdLst/>
            <a:ahLst/>
            <a:cxnLst/>
            <a:rect l="l" t="t" r="r" b="b"/>
            <a:pathLst>
              <a:path w="13251672" h="5466315">
                <a:moveTo>
                  <a:pt x="0" y="0"/>
                </a:moveTo>
                <a:lnTo>
                  <a:pt x="13251672" y="0"/>
                </a:lnTo>
                <a:lnTo>
                  <a:pt x="13251672" y="5466315"/>
                </a:lnTo>
                <a:lnTo>
                  <a:pt x="0" y="546631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TextBox 3"/>
          <p:cNvSpPr txBox="1"/>
          <p:nvPr/>
        </p:nvSpPr>
        <p:spPr>
          <a:xfrm>
            <a:off x="5475868" y="3894741"/>
            <a:ext cx="7336265" cy="1818151"/>
          </a:xfrm>
          <a:prstGeom prst="rect">
            <a:avLst/>
          </a:prstGeom>
        </p:spPr>
        <p:txBody>
          <a:bodyPr lIns="0" tIns="0" rIns="0" bIns="0" rtlCol="0" anchor="t">
            <a:spAutoFit/>
          </a:bodyPr>
          <a:lstStyle/>
          <a:p>
            <a:pPr algn="ctr">
              <a:lnSpc>
                <a:spcPts val="14761"/>
              </a:lnSpc>
              <a:spcBef>
                <a:spcPct val="0"/>
              </a:spcBef>
            </a:pPr>
            <a:r>
              <a:rPr lang="en-US" sz="10544">
                <a:solidFill>
                  <a:srgbClr val="A66A6A"/>
                </a:solidFill>
                <a:latin typeface="More Sugar"/>
              </a:rPr>
              <a:t>Thank You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017814" y="2248980"/>
            <a:ext cx="7707721" cy="5482117"/>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9540693" y="2248980"/>
            <a:ext cx="7707721" cy="5482117"/>
          </a:xfrm>
          <a:custGeom>
            <a:avLst/>
            <a:gdLst/>
            <a:ahLst/>
            <a:cxnLst/>
            <a:rect l="l" t="t" r="r" b="b"/>
            <a:pathLst>
              <a:path w="7707721" h="5482117">
                <a:moveTo>
                  <a:pt x="0" y="0"/>
                </a:moveTo>
                <a:lnTo>
                  <a:pt x="7707721" y="0"/>
                </a:lnTo>
                <a:lnTo>
                  <a:pt x="7707721" y="5482116"/>
                </a:lnTo>
                <a:lnTo>
                  <a:pt x="0" y="548211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AutoShape 4"/>
          <p:cNvSpPr/>
          <p:nvPr/>
        </p:nvSpPr>
        <p:spPr>
          <a:xfrm>
            <a:off x="1028700" y="9220200"/>
            <a:ext cx="16230600" cy="0"/>
          </a:xfrm>
          <a:prstGeom prst="line">
            <a:avLst/>
          </a:prstGeom>
          <a:ln w="38100" cap="flat">
            <a:solidFill>
              <a:srgbClr val="A66A6A"/>
            </a:solidFill>
            <a:prstDash val="solid"/>
            <a:headEnd type="none" w="sm" len="sm"/>
            <a:tailEnd type="none" w="sm" len="sm"/>
          </a:ln>
        </p:spPr>
      </p:sp>
      <p:sp>
        <p:nvSpPr>
          <p:cNvPr id="5" name="Freeform 5"/>
          <p:cNvSpPr/>
          <p:nvPr/>
        </p:nvSpPr>
        <p:spPr>
          <a:xfrm>
            <a:off x="4882561" y="864688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6" name="Freeform 6"/>
          <p:cNvSpPr/>
          <p:nvPr/>
        </p:nvSpPr>
        <p:spPr>
          <a:xfrm>
            <a:off x="7530910"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10174696" y="86087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8" name="Freeform 8"/>
          <p:cNvSpPr/>
          <p:nvPr/>
        </p:nvSpPr>
        <p:spPr>
          <a:xfrm rot="814750">
            <a:off x="15566098" y="1411673"/>
            <a:ext cx="2001203" cy="1408346"/>
          </a:xfrm>
          <a:custGeom>
            <a:avLst/>
            <a:gdLst/>
            <a:ahLst/>
            <a:cxnLst/>
            <a:rect l="l" t="t" r="r" b="b"/>
            <a:pathLst>
              <a:path w="2001203" h="1408346">
                <a:moveTo>
                  <a:pt x="0" y="0"/>
                </a:moveTo>
                <a:lnTo>
                  <a:pt x="2001203" y="0"/>
                </a:lnTo>
                <a:lnTo>
                  <a:pt x="2001203" y="1408346"/>
                </a:lnTo>
                <a:lnTo>
                  <a:pt x="0" y="14083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rot="1609199">
            <a:off x="2698793" y="847477"/>
            <a:ext cx="1863587" cy="1863587"/>
          </a:xfrm>
          <a:custGeom>
            <a:avLst/>
            <a:gdLst/>
            <a:ahLst/>
            <a:cxnLst/>
            <a:rect l="l" t="t" r="r" b="b"/>
            <a:pathLst>
              <a:path w="1863587" h="1863587">
                <a:moveTo>
                  <a:pt x="0" y="0"/>
                </a:moveTo>
                <a:lnTo>
                  <a:pt x="1863587" y="0"/>
                </a:lnTo>
                <a:lnTo>
                  <a:pt x="1863587" y="1863586"/>
                </a:lnTo>
                <a:lnTo>
                  <a:pt x="0" y="186358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0" name="Freeform 10"/>
          <p:cNvSpPr/>
          <p:nvPr/>
        </p:nvSpPr>
        <p:spPr>
          <a:xfrm>
            <a:off x="13849837" y="1028700"/>
            <a:ext cx="4903791" cy="954010"/>
          </a:xfrm>
          <a:custGeom>
            <a:avLst/>
            <a:gdLst/>
            <a:ahLst/>
            <a:cxnLst/>
            <a:rect l="l" t="t" r="r" b="b"/>
            <a:pathLst>
              <a:path w="4903791" h="954010">
                <a:moveTo>
                  <a:pt x="0" y="0"/>
                </a:moveTo>
                <a:lnTo>
                  <a:pt x="4903791" y="0"/>
                </a:lnTo>
                <a:lnTo>
                  <a:pt x="4903791" y="954010"/>
                </a:lnTo>
                <a:lnTo>
                  <a:pt x="0" y="954010"/>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11" name="Freeform 11"/>
          <p:cNvSpPr/>
          <p:nvPr/>
        </p:nvSpPr>
        <p:spPr>
          <a:xfrm rot="537319">
            <a:off x="7174984" y="1790210"/>
            <a:ext cx="1820825" cy="1281406"/>
          </a:xfrm>
          <a:custGeom>
            <a:avLst/>
            <a:gdLst/>
            <a:ahLst/>
            <a:cxnLst/>
            <a:rect l="l" t="t" r="r" b="b"/>
            <a:pathLst>
              <a:path w="1820825" h="1281406">
                <a:moveTo>
                  <a:pt x="0" y="0"/>
                </a:moveTo>
                <a:lnTo>
                  <a:pt x="1820825" y="0"/>
                </a:lnTo>
                <a:lnTo>
                  <a:pt x="1820825" y="1281406"/>
                </a:lnTo>
                <a:lnTo>
                  <a:pt x="0" y="128140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5" name="TextBox 15"/>
          <p:cNvSpPr txBox="1"/>
          <p:nvPr/>
        </p:nvSpPr>
        <p:spPr>
          <a:xfrm>
            <a:off x="1765678" y="3344444"/>
            <a:ext cx="6319719" cy="3385542"/>
          </a:xfrm>
          <a:prstGeom prst="rect">
            <a:avLst/>
          </a:prstGeom>
        </p:spPr>
        <p:txBody>
          <a:bodyPr lIns="0" tIns="0" rIns="0" bIns="0" rtlCol="0" anchor="t">
            <a:spAutoFit/>
          </a:bodyPr>
          <a:lstStyle/>
          <a:p>
            <a:r>
              <a:rPr lang="en-US" sz="4400">
                <a:latin typeface="Times New Roman" panose="02020603050405020304" pitchFamily="18" charset="0"/>
                <a:cs typeface="Times New Roman" panose="02020603050405020304" pitchFamily="18" charset="0"/>
              </a:rPr>
              <a:t>+ Viết văn bản t</a:t>
            </a:r>
            <a:r>
              <a:rPr lang="vi-VN" sz="4400">
                <a:latin typeface="Times New Roman" panose="02020603050405020304" pitchFamily="18" charset="0"/>
                <a:cs typeface="Times New Roman" panose="02020603050405020304" pitchFamily="18" charset="0"/>
              </a:rPr>
              <a:t>huyết minh thuật lại một sự kiện. </a:t>
            </a:r>
            <a:endParaRPr lang="en-GB" sz="4400">
              <a:latin typeface="Times New Roman" panose="02020603050405020304" pitchFamily="18" charset="0"/>
              <a:cs typeface="Times New Roman" panose="02020603050405020304" pitchFamily="18" charset="0"/>
            </a:endParaRPr>
          </a:p>
          <a:p>
            <a:r>
              <a:rPr lang="vi-VN" sz="4400">
                <a:latin typeface="Times New Roman" panose="02020603050405020304" pitchFamily="18" charset="0"/>
                <a:cs typeface="Times New Roman" panose="02020603050405020304" pitchFamily="18" charset="0"/>
              </a:rPr>
              <a:t>+ Viết văn bản thuyết minh về quy tắc, luật lệ trong trò chơi hay hoạt </a:t>
            </a:r>
            <a:r>
              <a:rPr lang="vi-VN" sz="4400" smtClean="0">
                <a:latin typeface="Times New Roman" panose="02020603050405020304" pitchFamily="18" charset="0"/>
                <a:cs typeface="Times New Roman" panose="02020603050405020304" pitchFamily="18" charset="0"/>
              </a:rPr>
              <a:t>động.</a:t>
            </a:r>
            <a:endParaRPr lang="en-GB" sz="4400">
              <a:latin typeface="Times New Roman" panose="02020603050405020304" pitchFamily="18" charset="0"/>
              <a:cs typeface="Times New Roman" panose="02020603050405020304" pitchFamily="18" charset="0"/>
            </a:endParaRPr>
          </a:p>
        </p:txBody>
      </p:sp>
      <p:sp>
        <p:nvSpPr>
          <p:cNvPr id="16" name="TextBox 16"/>
          <p:cNvSpPr txBox="1"/>
          <p:nvPr/>
        </p:nvSpPr>
        <p:spPr>
          <a:xfrm>
            <a:off x="10446165" y="3125940"/>
            <a:ext cx="6459349" cy="3860031"/>
          </a:xfrm>
          <a:prstGeom prst="rect">
            <a:avLst/>
          </a:prstGeom>
        </p:spPr>
        <p:txBody>
          <a:bodyPr wrap="square" lIns="0" tIns="0" rIns="0" bIns="0" rtlCol="0" anchor="t">
            <a:spAutoFit/>
          </a:bodyPr>
          <a:lstStyle/>
          <a:p>
            <a:pPr algn="just">
              <a:lnSpc>
                <a:spcPts val="4311"/>
              </a:lnSpc>
              <a:spcBef>
                <a:spcPct val="0"/>
              </a:spcBef>
            </a:pPr>
            <a:r>
              <a:rPr lang="en-US" sz="4400">
                <a:latin typeface="Times New Roman" panose="02020603050405020304" pitchFamily="18" charset="0"/>
                <a:cs typeface="Times New Roman" panose="02020603050405020304" pitchFamily="18" charset="0"/>
                <a:sym typeface="Wingdings" panose="05000000000000000000" pitchFamily="2" charset="2"/>
              </a:rPr>
              <a:t></a:t>
            </a:r>
            <a:r>
              <a:rPr lang="vi-VN" sz="4400">
                <a:latin typeface="Times New Roman" panose="02020603050405020304" pitchFamily="18" charset="0"/>
                <a:cs typeface="Times New Roman" panose="02020603050405020304" pitchFamily="18" charset="0"/>
              </a:rPr>
              <a:t> Kĩ </a:t>
            </a:r>
            <a:r>
              <a:rPr lang="vi-VN" sz="4400" smtClean="0">
                <a:latin typeface="Times New Roman" panose="02020603050405020304" pitchFamily="18" charset="0"/>
                <a:cs typeface="Times New Roman" panose="02020603050405020304" pitchFamily="18" charset="0"/>
              </a:rPr>
              <a:t>năng </a:t>
            </a:r>
            <a:r>
              <a:rPr lang="vi-VN" sz="4400">
                <a:latin typeface="Times New Roman" panose="02020603050405020304" pitchFamily="18" charset="0"/>
                <a:cs typeface="Times New Roman" panose="02020603050405020304" pitchFamily="18" charset="0"/>
              </a:rPr>
              <a:t>viết hai kiểu bài này là giống nhau đều dùng phương thức thuyết minh tức là cung cấp tri thức về đối tượng. Khác về đối tượng thuyết minh, cách thức tiến hành là khác nhau.</a:t>
            </a:r>
            <a:endParaRPr lang="en-US" sz="4000">
              <a:solidFill>
                <a:srgbClr val="A66A6A"/>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936814" y="651882"/>
            <a:ext cx="9801863" cy="7853743"/>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8686800" y="2319603"/>
            <a:ext cx="6864970" cy="4431983"/>
          </a:xfrm>
          <a:prstGeom prst="rect">
            <a:avLst/>
          </a:prstGeom>
        </p:spPr>
        <p:txBody>
          <a:bodyPr lIns="0" tIns="0" rIns="0" bIns="0" rtlCol="0" anchor="t">
            <a:spAutoFit/>
          </a:bodyPr>
          <a:lstStyle/>
          <a:p>
            <a:pPr algn="just"/>
            <a:r>
              <a:rPr lang="en-US" sz="7200">
                <a:latin typeface="iCiel Sanelma" pitchFamily="50" charset="-93"/>
              </a:rPr>
              <a:t>2. Em hãy lấy ví dụ về văn bản thuyết minh giải thích về một hiện tượng tự nhiên đã học? </a:t>
            </a:r>
            <a:endParaRPr lang="en-GB" sz="7200">
              <a:latin typeface="iCiel Sanelma" pitchFamily="50" charset="-93"/>
            </a:endParaRPr>
          </a:p>
        </p:txBody>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362974" cy="2492428"/>
          </a:xfrm>
          <a:prstGeom prst="rect">
            <a:avLst/>
          </a:prstGeom>
        </p:spPr>
        <p:txBody>
          <a:bodyPr lIns="0" tIns="0" rIns="0" bIns="0" rtlCol="0" anchor="t">
            <a:spAutoFit/>
          </a:bodyPr>
          <a:lstStyle/>
          <a:p>
            <a:pPr algn="ctr">
              <a:lnSpc>
                <a:spcPts val="9504"/>
              </a:lnSpc>
            </a:pPr>
            <a:r>
              <a:rPr lang="en-US" sz="9900">
                <a:solidFill>
                  <a:srgbClr val="A66A6A"/>
                </a:solidFill>
                <a:latin typeface="More Sugar"/>
              </a:rPr>
              <a:t>Our Vision</a:t>
            </a:r>
          </a:p>
        </p:txBody>
      </p:sp>
    </p:spTree>
    <p:extLst>
      <p:ext uri="{BB962C8B-B14F-4D97-AF65-F5344CB8AC3E}">
        <p14:creationId xmlns:p14="http://schemas.microsoft.com/office/powerpoint/2010/main" val="1823020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6936814" y="651882"/>
            <a:ext cx="9801863" cy="7853743"/>
          </a:xfrm>
          <a:custGeom>
            <a:avLst/>
            <a:gdLst/>
            <a:ahLst/>
            <a:cxnLst/>
            <a:rect l="l" t="t" r="r" b="b"/>
            <a:pathLst>
              <a:path w="9801863" h="7853743">
                <a:moveTo>
                  <a:pt x="0" y="0"/>
                </a:moveTo>
                <a:lnTo>
                  <a:pt x="9801863" y="0"/>
                </a:lnTo>
                <a:lnTo>
                  <a:pt x="9801863" y="7853742"/>
                </a:lnTo>
                <a:lnTo>
                  <a:pt x="0" y="7853742"/>
                </a:lnTo>
                <a:lnTo>
                  <a:pt x="0" y="0"/>
                </a:lnTo>
                <a:close/>
              </a:path>
            </a:pathLst>
          </a:custGeom>
          <a:blipFill>
            <a:blip r:embed="rId2">
              <a:alphaModFix amt="77000"/>
            </a:blip>
            <a:stretch>
              <a:fillRect/>
            </a:stretch>
          </a:blipFill>
        </p:spPr>
      </p:sp>
      <p:sp>
        <p:nvSpPr>
          <p:cNvPr id="3" name="Freeform 3"/>
          <p:cNvSpPr/>
          <p:nvPr/>
        </p:nvSpPr>
        <p:spPr>
          <a:xfrm>
            <a:off x="1549323" y="2557832"/>
            <a:ext cx="5387492" cy="3326765"/>
          </a:xfrm>
          <a:custGeom>
            <a:avLst/>
            <a:gdLst/>
            <a:ahLst/>
            <a:cxnLst/>
            <a:rect l="l" t="t" r="r" b="b"/>
            <a:pathLst>
              <a:path w="5387492" h="3326765">
                <a:moveTo>
                  <a:pt x="0" y="0"/>
                </a:moveTo>
                <a:lnTo>
                  <a:pt x="5387491" y="0"/>
                </a:lnTo>
                <a:lnTo>
                  <a:pt x="5387491" y="3326765"/>
                </a:lnTo>
                <a:lnTo>
                  <a:pt x="0" y="332676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4" name="TextBox 4"/>
          <p:cNvSpPr txBox="1"/>
          <p:nvPr/>
        </p:nvSpPr>
        <p:spPr>
          <a:xfrm>
            <a:off x="8458200" y="2154581"/>
            <a:ext cx="7343775" cy="5416868"/>
          </a:xfrm>
          <a:prstGeom prst="rect">
            <a:avLst/>
          </a:prstGeom>
        </p:spPr>
        <p:txBody>
          <a:bodyPr wrap="square" lIns="0" tIns="0" rIns="0" bIns="0" rtlCol="0" anchor="t">
            <a:spAutoFit/>
          </a:bodyPr>
          <a:lstStyle/>
          <a:p>
            <a:pPr algn="just"/>
            <a:r>
              <a:rPr lang="vi-VN" sz="4400">
                <a:latin typeface="+mj-lt"/>
              </a:rPr>
              <a:t>2. Ví dụ về văn bản thuyết minh giải thích một hiện tượng tự nhiên như: </a:t>
            </a:r>
            <a:r>
              <a:rPr lang="vi-VN" sz="4400" i="1">
                <a:latin typeface="+mj-lt"/>
              </a:rPr>
              <a:t>Sao băng </a:t>
            </a:r>
            <a:r>
              <a:rPr lang="vi-VN" sz="4400">
                <a:latin typeface="+mj-lt"/>
              </a:rPr>
              <a:t>(Theo Hồng Nhung</a:t>
            </a:r>
            <a:r>
              <a:rPr lang="vi-VN" sz="4400" i="1">
                <a:latin typeface="+mj-lt"/>
              </a:rPr>
              <a:t>); Nước biển dâng: bài toán khó cần giải trong thế kỉ XXI </a:t>
            </a:r>
            <a:r>
              <a:rPr lang="vi-VN" sz="4400">
                <a:latin typeface="+mj-lt"/>
              </a:rPr>
              <a:t>(Theo Lưu Quang Hưng); </a:t>
            </a:r>
            <a:r>
              <a:rPr lang="vi-VN" sz="4400" i="1">
                <a:latin typeface="+mj-lt"/>
              </a:rPr>
              <a:t>Lũ lụt là gì? Nguyên nhân và tác hại</a:t>
            </a:r>
            <a:r>
              <a:rPr lang="vi-VN" sz="4400">
                <a:latin typeface="+mj-lt"/>
              </a:rPr>
              <a:t> </a:t>
            </a:r>
            <a:r>
              <a:rPr lang="en-US" sz="4400">
                <a:latin typeface="+mj-lt"/>
              </a:rPr>
              <a:t>(Theo Mơ Kiều)</a:t>
            </a:r>
            <a:endParaRPr lang="en-GB" sz="4400">
              <a:latin typeface="+mj-lt"/>
            </a:endParaRPr>
          </a:p>
        </p:txBody>
      </p:sp>
      <p:sp>
        <p:nvSpPr>
          <p:cNvPr id="5" name="AutoShape 5"/>
          <p:cNvSpPr/>
          <p:nvPr/>
        </p:nvSpPr>
        <p:spPr>
          <a:xfrm>
            <a:off x="1028700" y="925830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a:off x="4995842" y="8676854"/>
            <a:ext cx="1146417" cy="1162892"/>
          </a:xfrm>
          <a:custGeom>
            <a:avLst/>
            <a:gdLst/>
            <a:ahLst/>
            <a:cxnLst/>
            <a:rect l="l" t="t" r="r" b="b"/>
            <a:pathLst>
              <a:path w="1146417" h="1162892">
                <a:moveTo>
                  <a:pt x="0" y="0"/>
                </a:moveTo>
                <a:lnTo>
                  <a:pt x="1146418" y="0"/>
                </a:lnTo>
                <a:lnTo>
                  <a:pt x="1146418" y="1162892"/>
                </a:lnTo>
                <a:lnTo>
                  <a:pt x="0" y="1162892"/>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7" name="Freeform 7"/>
          <p:cNvSpPr/>
          <p:nvPr/>
        </p:nvSpPr>
        <p:spPr>
          <a:xfrm>
            <a:off x="7712224"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8" name="Freeform 8"/>
          <p:cNvSpPr/>
          <p:nvPr/>
        </p:nvSpPr>
        <p:spPr>
          <a:xfrm>
            <a:off x="10489360" y="8646883"/>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TextBox 9"/>
          <p:cNvSpPr txBox="1"/>
          <p:nvPr/>
        </p:nvSpPr>
        <p:spPr>
          <a:xfrm>
            <a:off x="1549323" y="4184895"/>
            <a:ext cx="4362974" cy="2492428"/>
          </a:xfrm>
          <a:prstGeom prst="rect">
            <a:avLst/>
          </a:prstGeom>
        </p:spPr>
        <p:txBody>
          <a:bodyPr lIns="0" tIns="0" rIns="0" bIns="0" rtlCol="0" anchor="t">
            <a:spAutoFit/>
          </a:bodyPr>
          <a:lstStyle/>
          <a:p>
            <a:pPr algn="ctr">
              <a:lnSpc>
                <a:spcPts val="9504"/>
              </a:lnSpc>
            </a:pPr>
            <a:r>
              <a:rPr lang="en-US" sz="9900">
                <a:solidFill>
                  <a:srgbClr val="A66A6A"/>
                </a:solidFill>
                <a:latin typeface="More Sugar"/>
              </a:rPr>
              <a:t>Our Vision</a:t>
            </a:r>
          </a:p>
        </p:txBody>
      </p:sp>
    </p:spTree>
    <p:extLst>
      <p:ext uri="{BB962C8B-B14F-4D97-AF65-F5344CB8AC3E}">
        <p14:creationId xmlns:p14="http://schemas.microsoft.com/office/powerpoint/2010/main" val="404765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7850896" y="1300511"/>
            <a:ext cx="2327748" cy="1638152"/>
          </a:xfrm>
          <a:custGeom>
            <a:avLst/>
            <a:gdLst/>
            <a:ahLst/>
            <a:cxnLst/>
            <a:rect l="l" t="t" r="r" b="b"/>
            <a:pathLst>
              <a:path w="2327748" h="1638152">
                <a:moveTo>
                  <a:pt x="0" y="0"/>
                </a:moveTo>
                <a:lnTo>
                  <a:pt x="2327748" y="0"/>
                </a:lnTo>
                <a:lnTo>
                  <a:pt x="2327748" y="1638152"/>
                </a:lnTo>
                <a:lnTo>
                  <a:pt x="0" y="1638152"/>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a:off x="-577075" y="317131"/>
            <a:ext cx="7315200" cy="1423139"/>
          </a:xfrm>
          <a:custGeom>
            <a:avLst/>
            <a:gdLst/>
            <a:ahLst/>
            <a:cxnLst/>
            <a:rect l="l" t="t" r="r" b="b"/>
            <a:pathLst>
              <a:path w="7315200" h="1423139">
                <a:moveTo>
                  <a:pt x="0" y="0"/>
                </a:moveTo>
                <a:lnTo>
                  <a:pt x="7315200" y="0"/>
                </a:lnTo>
                <a:lnTo>
                  <a:pt x="7315200" y="1423138"/>
                </a:lnTo>
                <a:lnTo>
                  <a:pt x="0" y="1423138"/>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4" name="Freeform 4"/>
          <p:cNvSpPr/>
          <p:nvPr/>
        </p:nvSpPr>
        <p:spPr>
          <a:xfrm flipH="1">
            <a:off x="11291415" y="317131"/>
            <a:ext cx="7315200" cy="1423139"/>
          </a:xfrm>
          <a:custGeom>
            <a:avLst/>
            <a:gdLst/>
            <a:ahLst/>
            <a:cxnLst/>
            <a:rect l="l" t="t" r="r" b="b"/>
            <a:pathLst>
              <a:path w="7315200" h="1423139">
                <a:moveTo>
                  <a:pt x="7315200" y="0"/>
                </a:moveTo>
                <a:lnTo>
                  <a:pt x="0" y="0"/>
                </a:lnTo>
                <a:lnTo>
                  <a:pt x="0" y="1423138"/>
                </a:lnTo>
                <a:lnTo>
                  <a:pt x="7315200" y="1423138"/>
                </a:lnTo>
                <a:lnTo>
                  <a:pt x="731520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5" name="AutoShape 5"/>
          <p:cNvSpPr/>
          <p:nvPr/>
        </p:nvSpPr>
        <p:spPr>
          <a:xfrm>
            <a:off x="1028700" y="9201150"/>
            <a:ext cx="16230600" cy="0"/>
          </a:xfrm>
          <a:prstGeom prst="line">
            <a:avLst/>
          </a:prstGeom>
          <a:ln w="38100" cap="flat">
            <a:solidFill>
              <a:srgbClr val="BE7676"/>
            </a:solidFill>
            <a:prstDash val="solid"/>
            <a:headEnd type="none" w="sm" len="sm"/>
            <a:tailEnd type="none" w="sm" len="sm"/>
          </a:ln>
        </p:spPr>
      </p:sp>
      <p:sp>
        <p:nvSpPr>
          <p:cNvPr id="6" name="Freeform 6"/>
          <p:cNvSpPr/>
          <p:nvPr/>
        </p:nvSpPr>
        <p:spPr>
          <a:xfrm flipH="1">
            <a:off x="13841882" y="2309533"/>
            <a:ext cx="2548803" cy="2393751"/>
          </a:xfrm>
          <a:custGeom>
            <a:avLst/>
            <a:gdLst/>
            <a:ahLst/>
            <a:cxnLst/>
            <a:rect l="l" t="t" r="r" b="b"/>
            <a:pathLst>
              <a:path w="2548803" h="2393751">
                <a:moveTo>
                  <a:pt x="2548803" y="0"/>
                </a:moveTo>
                <a:lnTo>
                  <a:pt x="0" y="0"/>
                </a:lnTo>
                <a:lnTo>
                  <a:pt x="0" y="2393750"/>
                </a:lnTo>
                <a:lnTo>
                  <a:pt x="2548803" y="2393750"/>
                </a:lnTo>
                <a:lnTo>
                  <a:pt x="2548803"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7" name="Freeform 7"/>
          <p:cNvSpPr/>
          <p:nvPr/>
        </p:nvSpPr>
        <p:spPr>
          <a:xfrm>
            <a:off x="7640455"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8" name="Freeform 8"/>
          <p:cNvSpPr/>
          <p:nvPr/>
        </p:nvSpPr>
        <p:spPr>
          <a:xfrm>
            <a:off x="5104090" y="8504118"/>
            <a:ext cx="1374315" cy="1394064"/>
          </a:xfrm>
          <a:custGeom>
            <a:avLst/>
            <a:gdLst/>
            <a:ahLst/>
            <a:cxnLst/>
            <a:rect l="l" t="t" r="r" b="b"/>
            <a:pathLst>
              <a:path w="1374315" h="1394064">
                <a:moveTo>
                  <a:pt x="0" y="0"/>
                </a:moveTo>
                <a:lnTo>
                  <a:pt x="1374315" y="0"/>
                </a:lnTo>
                <a:lnTo>
                  <a:pt x="1374315"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9" name="Freeform 9"/>
          <p:cNvSpPr/>
          <p:nvPr/>
        </p:nvSpPr>
        <p:spPr>
          <a:xfrm>
            <a:off x="10178644" y="8504118"/>
            <a:ext cx="1374315" cy="1394064"/>
          </a:xfrm>
          <a:custGeom>
            <a:avLst/>
            <a:gdLst/>
            <a:ahLst/>
            <a:cxnLst/>
            <a:rect l="l" t="t" r="r" b="b"/>
            <a:pathLst>
              <a:path w="1374315" h="1394064">
                <a:moveTo>
                  <a:pt x="0" y="0"/>
                </a:moveTo>
                <a:lnTo>
                  <a:pt x="1374314" y="0"/>
                </a:lnTo>
                <a:lnTo>
                  <a:pt x="1374314" y="1394064"/>
                </a:lnTo>
                <a:lnTo>
                  <a:pt x="0" y="1394064"/>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0" name="Freeform 10"/>
          <p:cNvSpPr/>
          <p:nvPr/>
        </p:nvSpPr>
        <p:spPr>
          <a:xfrm rot="-6899414">
            <a:off x="2852909" y="2164633"/>
            <a:ext cx="1854232" cy="2057400"/>
          </a:xfrm>
          <a:custGeom>
            <a:avLst/>
            <a:gdLst/>
            <a:ahLst/>
            <a:cxnLst/>
            <a:rect l="l" t="t" r="r" b="b"/>
            <a:pathLst>
              <a:path w="1854232" h="2057400">
                <a:moveTo>
                  <a:pt x="0" y="0"/>
                </a:moveTo>
                <a:lnTo>
                  <a:pt x="1854231" y="0"/>
                </a:lnTo>
                <a:lnTo>
                  <a:pt x="1854231" y="2057400"/>
                </a:lnTo>
                <a:lnTo>
                  <a:pt x="0" y="20574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TextBox 11"/>
          <p:cNvSpPr txBox="1"/>
          <p:nvPr/>
        </p:nvSpPr>
        <p:spPr>
          <a:xfrm>
            <a:off x="5119146" y="2993308"/>
            <a:ext cx="8049709" cy="443198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pPr algn="ctr"/>
            <a:r>
              <a:rPr lang="en-US" sz="9600" b="1">
                <a:solidFill>
                  <a:schemeClr val="accent6">
                    <a:lumMod val="50000"/>
                  </a:schemeClr>
                </a:solidFill>
                <a:latin typeface="iCiel Soup of Justice" pitchFamily="2" charset="-93"/>
              </a:rPr>
              <a:t>HOẠT ĐỘNG </a:t>
            </a:r>
            <a:r>
              <a:rPr lang="en-US" sz="9600" b="1" smtClean="0">
                <a:solidFill>
                  <a:schemeClr val="accent6">
                    <a:lumMod val="50000"/>
                  </a:schemeClr>
                </a:solidFill>
                <a:latin typeface="iCiel Soup of Justice" pitchFamily="2" charset="-93"/>
              </a:rPr>
              <a:t>2 </a:t>
            </a:r>
            <a:r>
              <a:rPr lang="en-US" sz="9600" b="1">
                <a:solidFill>
                  <a:schemeClr val="accent6">
                    <a:lumMod val="50000"/>
                  </a:schemeClr>
                </a:solidFill>
                <a:latin typeface="iCiel Soup of Justice" pitchFamily="2" charset="-93"/>
              </a:rPr>
              <a:t>HÌNH THÀNH KIẾN THỨC</a:t>
            </a:r>
            <a:endParaRPr lang="en-GB" sz="9600">
              <a:solidFill>
                <a:schemeClr val="accent6">
                  <a:lumMod val="50000"/>
                </a:schemeClr>
              </a:solidFill>
              <a:latin typeface="iCiel Soup of Justice" pitchFamily="2" charset="-93"/>
            </a:endParaRPr>
          </a:p>
        </p:txBody>
      </p:sp>
    </p:spTree>
    <p:extLst>
      <p:ext uri="{BB962C8B-B14F-4D97-AF65-F5344CB8AC3E}">
        <p14:creationId xmlns:p14="http://schemas.microsoft.com/office/powerpoint/2010/main" val="322046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Freeform 2"/>
          <p:cNvSpPr/>
          <p:nvPr/>
        </p:nvSpPr>
        <p:spPr>
          <a:xfrm>
            <a:off x="1143000" y="1618984"/>
            <a:ext cx="15773400" cy="7772399"/>
          </a:xfrm>
          <a:custGeom>
            <a:avLst/>
            <a:gdLst/>
            <a:ahLst/>
            <a:cxnLst/>
            <a:rect l="l" t="t" r="r" b="b"/>
            <a:pathLst>
              <a:path w="10935626" h="7654938">
                <a:moveTo>
                  <a:pt x="0" y="0"/>
                </a:moveTo>
                <a:lnTo>
                  <a:pt x="10935626" y="0"/>
                </a:lnTo>
                <a:lnTo>
                  <a:pt x="10935626" y="7654938"/>
                </a:lnTo>
                <a:lnTo>
                  <a:pt x="0" y="7654938"/>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08808">
            <a:off x="16329233" y="9442082"/>
            <a:ext cx="1754246" cy="792405"/>
          </a:xfrm>
          <a:custGeom>
            <a:avLst/>
            <a:gdLst/>
            <a:ahLst/>
            <a:cxnLst/>
            <a:rect l="l" t="t" r="r" b="b"/>
            <a:pathLst>
              <a:path w="1754246" h="792405">
                <a:moveTo>
                  <a:pt x="0" y="0"/>
                </a:moveTo>
                <a:lnTo>
                  <a:pt x="1754246" y="0"/>
                </a:lnTo>
                <a:lnTo>
                  <a:pt x="1754246" y="792405"/>
                </a:lnTo>
                <a:lnTo>
                  <a:pt x="0" y="79240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Rectangle 5"/>
          <p:cNvSpPr/>
          <p:nvPr/>
        </p:nvSpPr>
        <p:spPr>
          <a:xfrm>
            <a:off x="6934200" y="5443"/>
            <a:ext cx="4855816" cy="14290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a:spAutoFit/>
          </a:bodyPr>
          <a:lstStyle/>
          <a:p>
            <a:pPr>
              <a:lnSpc>
                <a:spcPct val="115000"/>
              </a:lnSpc>
              <a:spcAft>
                <a:spcPts val="0"/>
              </a:spcAft>
            </a:pPr>
            <a:r>
              <a:rPr lang="vi-VN" sz="8000" b="1">
                <a:solidFill>
                  <a:srgbClr val="FF0000"/>
                </a:solidFill>
                <a:latin typeface="iCiel Sanelma" pitchFamily="50" charset="-93"/>
                <a:ea typeface="Times New Roman" panose="02020603050405020304" pitchFamily="18" charset="0"/>
                <a:cs typeface="Times New Roman" panose="02020603050405020304" pitchFamily="18" charset="0"/>
              </a:rPr>
              <a:t>1. Định hướng</a:t>
            </a:r>
            <a:endParaRPr lang="en-GB" sz="7200">
              <a:effectLst/>
              <a:latin typeface="iCiel Sanelma" pitchFamily="50" charset="-93"/>
              <a:ea typeface="Times New Roman" panose="02020603050405020304" pitchFamily="18" charset="0"/>
            </a:endParaRPr>
          </a:p>
        </p:txBody>
      </p:sp>
      <p:graphicFrame>
        <p:nvGraphicFramePr>
          <p:cNvPr id="7" name="Table 6"/>
          <p:cNvGraphicFramePr>
            <a:graphicFrameLocks noGrp="1"/>
          </p:cNvGraphicFramePr>
          <p:nvPr>
            <p:extLst>
              <p:ext uri="{D42A27DB-BD31-4B8C-83A1-F6EECF244321}">
                <p14:modId xmlns:p14="http://schemas.microsoft.com/office/powerpoint/2010/main" val="2517226481"/>
              </p:ext>
            </p:extLst>
          </p:nvPr>
        </p:nvGraphicFramePr>
        <p:xfrm>
          <a:off x="1477327" y="2824828"/>
          <a:ext cx="14981873" cy="5976271"/>
        </p:xfrm>
        <a:graphic>
          <a:graphicData uri="http://schemas.openxmlformats.org/drawingml/2006/table">
            <a:tbl>
              <a:tblPr firstRow="1" firstCol="1" bandRow="1"/>
              <a:tblGrid>
                <a:gridCol w="14981873"/>
              </a:tblGrid>
              <a:tr h="5976271">
                <a:tc>
                  <a:txBody>
                    <a:bodyPr/>
                    <a:lstStyle/>
                    <a:p>
                      <a:pPr marL="403860" marR="528320" algn="ctr">
                        <a:lnSpc>
                          <a:spcPct val="115000"/>
                        </a:lnSpc>
                        <a:spcAft>
                          <a:spcPts val="0"/>
                        </a:spcAft>
                      </a:pPr>
                      <a:r>
                        <a:rPr lang="vi-VN" sz="4000" b="1" smtClean="0">
                          <a:solidFill>
                            <a:srgbClr val="FF0000"/>
                          </a:solidFill>
                          <a:effectLst/>
                          <a:latin typeface="iCiel Bambola" panose="02000000000000000000" pitchFamily="50" charset="-93"/>
                          <a:ea typeface="Calibri" panose="020F0502020204030204" pitchFamily="34" charset="0"/>
                          <a:cs typeface="Times New Roman" panose="02020603050405020304" pitchFamily="18" charset="0"/>
                        </a:rPr>
                        <a:t>Phiếu học số</a:t>
                      </a:r>
                      <a:r>
                        <a:rPr lang="vi-VN" sz="4000" b="1" spc="-50" smtClean="0">
                          <a:solidFill>
                            <a:srgbClr val="FF0000"/>
                          </a:solidFill>
                          <a:effectLst/>
                          <a:latin typeface="iCiel Bambola" panose="02000000000000000000" pitchFamily="50" charset="-93"/>
                          <a:ea typeface="Calibri" panose="020F0502020204030204" pitchFamily="34" charset="0"/>
                          <a:cs typeface="Times New Roman" panose="02020603050405020304" pitchFamily="18" charset="0"/>
                        </a:rPr>
                        <a:t> </a:t>
                      </a:r>
                      <a:r>
                        <a:rPr lang="vi-VN" sz="4000" b="1" spc="-50">
                          <a:solidFill>
                            <a:srgbClr val="FF0000"/>
                          </a:solidFill>
                          <a:effectLst/>
                          <a:latin typeface="iCiel Bambola" panose="02000000000000000000" pitchFamily="50" charset="-93"/>
                          <a:ea typeface="Calibri" panose="020F0502020204030204" pitchFamily="34" charset="0"/>
                          <a:cs typeface="Times New Roman" panose="02020603050405020304" pitchFamily="18" charset="0"/>
                        </a:rPr>
                        <a:t>1</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p>
                      <a:pPr marL="1141095" marR="1159510" algn="ctr">
                        <a:lnSpc>
                          <a:spcPct val="115000"/>
                        </a:lnSpc>
                        <a:spcAft>
                          <a:spcPts val="0"/>
                        </a:spcAft>
                      </a:pPr>
                      <a:r>
                        <a:rPr lang="vi-VN" sz="4000" b="1" smtClean="0">
                          <a:solidFill>
                            <a:srgbClr val="0070C0"/>
                          </a:solidFill>
                          <a:effectLst/>
                          <a:latin typeface="iCiel Bambola" panose="02000000000000000000" pitchFamily="50" charset="-93"/>
                          <a:ea typeface="Calibri" panose="020F0502020204030204" pitchFamily="34" charset="0"/>
                          <a:cs typeface="Times New Roman" panose="02020603050405020304" pitchFamily="18" charset="0"/>
                        </a:rPr>
                        <a:t>Đặc điểm kiểu bài thuyết  minh giải thích một hiện tượng tự nhiên</a:t>
                      </a:r>
                      <a:endParaRPr lang="en-GB" sz="4000" smtClean="0">
                        <a:effectLst/>
                        <a:latin typeface="iCiel Bambola" panose="02000000000000000000" pitchFamily="50" charset="-93"/>
                        <a:ea typeface="Times New Roman" panose="02020603050405020304" pitchFamily="18" charset="0"/>
                        <a:cs typeface="Times New Roman" panose="02020603050405020304" pitchFamily="18" charset="0"/>
                      </a:endParaRPr>
                    </a:p>
                    <a:p>
                      <a:pPr marL="742950" lvl="1" indent="-285750">
                        <a:lnSpc>
                          <a:spcPct val="115000"/>
                        </a:lnSpc>
                        <a:spcAft>
                          <a:spcPts val="1000"/>
                        </a:spcAft>
                        <a:buFont typeface="+mj-lt"/>
                        <a:buAutoNum type="arabicPeriod"/>
                        <a:tabLst>
                          <a:tab pos="348615" algn="l"/>
                        </a:tabLst>
                      </a:pPr>
                      <a:r>
                        <a:rPr lang="vi-VN" sz="4000" spc="-20" smtClean="0">
                          <a:effectLst/>
                          <a:latin typeface="iCiel Bambola" panose="02000000000000000000" pitchFamily="50" charset="-93"/>
                          <a:ea typeface="Times New Roman" panose="02020603050405020304" pitchFamily="18" charset="0"/>
                          <a:cs typeface="Times New Roman" panose="02020603050405020304" pitchFamily="18" charset="0"/>
                        </a:rPr>
                        <a:t>Văn bản</a:t>
                      </a:r>
                      <a:r>
                        <a:rPr lang="vi-VN" sz="4000" spc="-25" smtClean="0">
                          <a:effectLst/>
                          <a:latin typeface="iCiel Bambola" panose="02000000000000000000" pitchFamily="50" charset="-93"/>
                          <a:ea typeface="Times New Roman" panose="02020603050405020304" pitchFamily="18" charset="0"/>
                          <a:cs typeface="Times New Roman" panose="02020603050405020304" pitchFamily="18" charset="0"/>
                        </a:rPr>
                        <a:t> thuyết minh giải thích một hiện tượng tự nhiên là: ……..</a:t>
                      </a:r>
                      <a:r>
                        <a:rPr lang="vi-VN" sz="4000" spc="-10" smtClean="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spc="-30" smtClean="0">
                        <a:effectLst/>
                        <a:latin typeface="iCiel Bambola" panose="02000000000000000000" pitchFamily="50" charset="-93"/>
                        <a:ea typeface="Times New Roman" panose="02020603050405020304" pitchFamily="18" charset="0"/>
                        <a:cs typeface="Times New Roman" panose="02020603050405020304" pitchFamily="18" charset="0"/>
                      </a:endParaRPr>
                    </a:p>
                    <a:p>
                      <a:pPr marL="742950" marR="325755" lvl="1" indent="-285750">
                        <a:lnSpc>
                          <a:spcPct val="115000"/>
                        </a:lnSpc>
                        <a:spcAft>
                          <a:spcPts val="1000"/>
                        </a:spcAft>
                        <a:buFont typeface="+mj-lt"/>
                        <a:buAutoNum type="arabicPeriod"/>
                        <a:tabLst>
                          <a:tab pos="374650" algn="l"/>
                        </a:tabLst>
                      </a:pPr>
                      <a:r>
                        <a:rPr lang="vi-VN" sz="4000" spc="-30" smtClean="0">
                          <a:effectLst/>
                          <a:latin typeface="iCiel Bambola" panose="02000000000000000000" pitchFamily="50" charset="-93"/>
                          <a:ea typeface="Times New Roman" panose="02020603050405020304" pitchFamily="18" charset="0"/>
                          <a:cs typeface="Times New Roman" panose="02020603050405020304" pitchFamily="18" charset="0"/>
                        </a:rPr>
                        <a:t>Nội </a:t>
                      </a:r>
                      <a:r>
                        <a:rPr lang="vi-VN" sz="4000" spc="-30">
                          <a:effectLst/>
                          <a:latin typeface="iCiel Bambola" panose="02000000000000000000" pitchFamily="50" charset="-93"/>
                          <a:ea typeface="Times New Roman" panose="02020603050405020304" pitchFamily="18" charset="0"/>
                          <a:cs typeface="Times New Roman" panose="02020603050405020304" pitchFamily="18" charset="0"/>
                        </a:rPr>
                        <a:t>dung chính </a:t>
                      </a:r>
                      <a:r>
                        <a:rPr lang="vi-VN" sz="4000" spc="-20">
                          <a:effectLst/>
                          <a:latin typeface="iCiel Bambola" panose="02000000000000000000" pitchFamily="50" charset="-93"/>
                          <a:ea typeface="Times New Roman" panose="02020603050405020304" pitchFamily="18" charset="0"/>
                          <a:cs typeface="Times New Roman" panose="02020603050405020304" pitchFamily="18" charset="0"/>
                        </a:rPr>
                        <a:t>văn bản</a:t>
                      </a:r>
                      <a:r>
                        <a:rPr lang="vi-VN" sz="4000" spc="-25">
                          <a:effectLst/>
                          <a:latin typeface="iCiel Bambola" panose="02000000000000000000" pitchFamily="50" charset="-93"/>
                          <a:ea typeface="Times New Roman" panose="02020603050405020304" pitchFamily="18" charset="0"/>
                          <a:cs typeface="Times New Roman" panose="02020603050405020304" pitchFamily="18" charset="0"/>
                        </a:rPr>
                        <a:t> thuyết minh giải thích một hiện tượng tự nhiên thường tập trung vào các thông tin chính:</a:t>
                      </a:r>
                      <a:endParaRPr lang="en-GB" sz="4000" spc="-30">
                        <a:effectLst/>
                        <a:latin typeface="iCiel Bambola" panose="02000000000000000000" pitchFamily="50" charset="-93"/>
                        <a:ea typeface="Times New Roman" panose="02020603050405020304" pitchFamily="18" charset="0"/>
                        <a:cs typeface="Times New Roman" panose="02020603050405020304" pitchFamily="18" charset="0"/>
                      </a:endParaRPr>
                    </a:p>
                    <a:p>
                      <a:pPr marL="201930" marR="325755">
                        <a:lnSpc>
                          <a:spcPct val="115000"/>
                        </a:lnSpc>
                        <a:spcAft>
                          <a:spcPts val="1000"/>
                        </a:spcAft>
                        <a:tabLst>
                          <a:tab pos="371475" algn="l"/>
                        </a:tabLst>
                      </a:pPr>
                      <a:r>
                        <a:rPr lang="en-US" sz="4000" smtClean="0">
                          <a:effectLst/>
                          <a:latin typeface="iCiel Bambola" panose="02000000000000000000" pitchFamily="50" charset="-93"/>
                          <a:ea typeface="Times New Roman" panose="02020603050405020304" pitchFamily="18" charset="0"/>
                          <a:cs typeface="Times New Roman" panose="02020603050405020304" pitchFamily="18" charset="0"/>
                        </a:rPr>
                        <a:t>...........................................................................................................</a:t>
                      </a:r>
                      <a:endParaRPr lang="en-GB" sz="4000">
                        <a:effectLst/>
                        <a:latin typeface="iCiel Bambola" panose="02000000000000000000" pitchFamily="50" charset="-93"/>
                        <a:ea typeface="Times New Roman" panose="02020603050405020304" pitchFamily="18" charset="0"/>
                        <a:cs typeface="Times New Roman" panose="02020603050405020304" pitchFamily="18" charset="0"/>
                      </a:endParaRPr>
                    </a:p>
                  </a:txBody>
                  <a:tcPr marL="68580" marR="68580" marT="0" marB="0">
                    <a:lnL w="28575" cap="flat" cmpd="sng" algn="ctr">
                      <a:solidFill>
                        <a:srgbClr val="C00000"/>
                      </a:solidFill>
                      <a:prstDash val="solid"/>
                      <a:round/>
                      <a:headEnd type="none" w="med" len="med"/>
                      <a:tailEnd type="none" w="med" len="med"/>
                    </a:lnL>
                    <a:lnR w="28575" cap="flat" cmpd="sng" algn="ctr">
                      <a:solidFill>
                        <a:srgbClr val="C00000"/>
                      </a:solidFill>
                      <a:prstDash val="solid"/>
                      <a:round/>
                      <a:headEnd type="none" w="med" len="med"/>
                      <a:tailEnd type="none" w="med" len="med"/>
                    </a:lnR>
                    <a:lnT w="28575" cap="flat" cmpd="sng" algn="ctr">
                      <a:solidFill>
                        <a:srgbClr val="C00000"/>
                      </a:solidFill>
                      <a:prstDash val="solid"/>
                      <a:round/>
                      <a:headEnd type="none" w="med" len="med"/>
                      <a:tailEnd type="none" w="med" len="med"/>
                    </a:lnT>
                    <a:lnB w="28575" cap="flat" cmpd="sng" algn="ctr">
                      <a:solidFill>
                        <a:srgbClr val="C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36285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DCDC"/>
        </a:solidFill>
        <a:effectLst/>
      </p:bgPr>
    </p:bg>
    <p:spTree>
      <p:nvGrpSpPr>
        <p:cNvPr id="1" name=""/>
        <p:cNvGrpSpPr/>
        <p:nvPr/>
      </p:nvGrpSpPr>
      <p:grpSpPr>
        <a:xfrm>
          <a:off x="0" y="0"/>
          <a:ext cx="0" cy="0"/>
          <a:chOff x="0" y="0"/>
          <a:chExt cx="0" cy="0"/>
        </a:xfrm>
      </p:grpSpPr>
      <p:sp>
        <p:nvSpPr>
          <p:cNvPr id="2" name="AutoShape 2"/>
          <p:cNvSpPr/>
          <p:nvPr/>
        </p:nvSpPr>
        <p:spPr>
          <a:xfrm>
            <a:off x="1787343" y="1776490"/>
            <a:ext cx="14583148" cy="0"/>
          </a:xfrm>
          <a:prstGeom prst="line">
            <a:avLst/>
          </a:prstGeom>
          <a:ln w="38100" cap="flat">
            <a:solidFill>
              <a:srgbClr val="A66A6A"/>
            </a:solidFill>
            <a:prstDash val="sysDot"/>
            <a:headEnd type="none" w="sm" len="sm"/>
            <a:tailEnd type="none" w="sm" len="sm"/>
          </a:ln>
        </p:spPr>
      </p:sp>
      <p:sp>
        <p:nvSpPr>
          <p:cNvPr id="3" name="Freeform 3"/>
          <p:cNvSpPr/>
          <p:nvPr/>
        </p:nvSpPr>
        <p:spPr>
          <a:xfrm>
            <a:off x="4205514" y="1192910"/>
            <a:ext cx="1207790" cy="1105128"/>
          </a:xfrm>
          <a:custGeom>
            <a:avLst/>
            <a:gdLst/>
            <a:ahLst/>
            <a:cxnLst/>
            <a:rect l="l" t="t" r="r" b="b"/>
            <a:pathLst>
              <a:path w="1207790" h="1105128">
                <a:moveTo>
                  <a:pt x="0" y="0"/>
                </a:moveTo>
                <a:lnTo>
                  <a:pt x="1207790" y="0"/>
                </a:lnTo>
                <a:lnTo>
                  <a:pt x="1207790" y="1105128"/>
                </a:lnTo>
                <a:lnTo>
                  <a:pt x="0" y="1105128"/>
                </a:lnTo>
                <a:lnTo>
                  <a:pt x="0" y="0"/>
                </a:lnTo>
                <a:close/>
              </a:path>
            </a:pathLst>
          </a:custGeom>
          <a:blipFill>
            <a:blip r:embed="rId2"/>
            <a:stretch>
              <a:fillRect/>
            </a:stretch>
          </a:blipFill>
        </p:spPr>
      </p:sp>
      <p:sp>
        <p:nvSpPr>
          <p:cNvPr id="4" name="Freeform 4"/>
          <p:cNvSpPr/>
          <p:nvPr/>
        </p:nvSpPr>
        <p:spPr>
          <a:xfrm>
            <a:off x="12279030" y="1254943"/>
            <a:ext cx="1241688" cy="1136144"/>
          </a:xfrm>
          <a:custGeom>
            <a:avLst/>
            <a:gdLst/>
            <a:ahLst/>
            <a:cxnLst/>
            <a:rect l="l" t="t" r="r" b="b"/>
            <a:pathLst>
              <a:path w="1241688" h="1136144">
                <a:moveTo>
                  <a:pt x="0" y="0"/>
                </a:moveTo>
                <a:lnTo>
                  <a:pt x="1241688" y="0"/>
                </a:lnTo>
                <a:lnTo>
                  <a:pt x="1241688" y="1136144"/>
                </a:lnTo>
                <a:lnTo>
                  <a:pt x="0" y="1136144"/>
                </a:lnTo>
                <a:lnTo>
                  <a:pt x="0" y="0"/>
                </a:lnTo>
                <a:close/>
              </a:path>
            </a:pathLst>
          </a:custGeom>
          <a:blipFill>
            <a:blip r:embed="rId2"/>
            <a:stretch>
              <a:fillRect/>
            </a:stretch>
          </a:blipFill>
        </p:spPr>
      </p:sp>
      <p:sp>
        <p:nvSpPr>
          <p:cNvPr id="5" name="Freeform 5"/>
          <p:cNvSpPr/>
          <p:nvPr/>
        </p:nvSpPr>
        <p:spPr>
          <a:xfrm>
            <a:off x="1140692" y="1254943"/>
            <a:ext cx="1293302" cy="1119294"/>
          </a:xfrm>
          <a:custGeom>
            <a:avLst/>
            <a:gdLst/>
            <a:ahLst/>
            <a:cxnLst/>
            <a:rect l="l" t="t" r="r" b="b"/>
            <a:pathLst>
              <a:path w="1293302" h="1119294">
                <a:moveTo>
                  <a:pt x="0" y="0"/>
                </a:moveTo>
                <a:lnTo>
                  <a:pt x="1293302" y="0"/>
                </a:lnTo>
                <a:lnTo>
                  <a:pt x="1293302" y="1119295"/>
                </a:lnTo>
                <a:lnTo>
                  <a:pt x="0" y="11192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6" name="Freeform 6"/>
          <p:cNvSpPr/>
          <p:nvPr/>
        </p:nvSpPr>
        <p:spPr>
          <a:xfrm>
            <a:off x="15723840" y="1254943"/>
            <a:ext cx="1293302" cy="1119294"/>
          </a:xfrm>
          <a:custGeom>
            <a:avLst/>
            <a:gdLst/>
            <a:ahLst/>
            <a:cxnLst/>
            <a:rect l="l" t="t" r="r" b="b"/>
            <a:pathLst>
              <a:path w="1293302" h="1119294">
                <a:moveTo>
                  <a:pt x="0" y="0"/>
                </a:moveTo>
                <a:lnTo>
                  <a:pt x="1293302" y="0"/>
                </a:lnTo>
                <a:lnTo>
                  <a:pt x="1293302" y="1119295"/>
                </a:lnTo>
                <a:lnTo>
                  <a:pt x="0" y="1119295"/>
                </a:lnTo>
                <a:lnTo>
                  <a:pt x="0" y="0"/>
                </a:lnTo>
                <a:close/>
              </a:path>
            </a:pathLst>
          </a:custGeom>
          <a:blipFill>
            <a:blip r:embed="rId3">
              <a:extLst>
                <a:ext uri="{96DAC541-7B7A-43D3-8B79-37D633B846F1}">
                  <asvg:svgBlip xmlns:asvg="http://schemas.microsoft.com/office/drawing/2016/SVG/main" xmlns="" r:embed="rId4"/>
                </a:ext>
              </a:extLst>
            </a:blip>
            <a:stretch>
              <a:fillRect/>
            </a:stretch>
          </a:blipFill>
        </p:spPr>
      </p:sp>
      <p:sp>
        <p:nvSpPr>
          <p:cNvPr id="7" name="AutoShape 7"/>
          <p:cNvSpPr/>
          <p:nvPr/>
        </p:nvSpPr>
        <p:spPr>
          <a:xfrm>
            <a:off x="1028700" y="9144000"/>
            <a:ext cx="16053525" cy="0"/>
          </a:xfrm>
          <a:prstGeom prst="line">
            <a:avLst/>
          </a:prstGeom>
          <a:ln w="38100" cap="flat">
            <a:solidFill>
              <a:srgbClr val="A66A6A"/>
            </a:solidFill>
            <a:prstDash val="solid"/>
            <a:headEnd type="none" w="sm" len="sm"/>
            <a:tailEnd type="none" w="sm" len="sm"/>
          </a:ln>
        </p:spPr>
      </p:sp>
      <p:sp>
        <p:nvSpPr>
          <p:cNvPr id="8" name="Freeform 8"/>
          <p:cNvSpPr/>
          <p:nvPr/>
        </p:nvSpPr>
        <p:spPr>
          <a:xfrm>
            <a:off x="5038909" y="851353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9" name="Freeform 9"/>
          <p:cNvSpPr/>
          <p:nvPr/>
        </p:nvSpPr>
        <p:spPr>
          <a:xfrm>
            <a:off x="7499011" y="8484958"/>
            <a:ext cx="1205511" cy="1222834"/>
          </a:xfrm>
          <a:custGeom>
            <a:avLst/>
            <a:gdLst/>
            <a:ahLst/>
            <a:cxnLst/>
            <a:rect l="l" t="t" r="r" b="b"/>
            <a:pathLst>
              <a:path w="1205511" h="1222834">
                <a:moveTo>
                  <a:pt x="0" y="0"/>
                </a:moveTo>
                <a:lnTo>
                  <a:pt x="1205511" y="0"/>
                </a:lnTo>
                <a:lnTo>
                  <a:pt x="1205511"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0" name="Freeform 10"/>
          <p:cNvSpPr/>
          <p:nvPr/>
        </p:nvSpPr>
        <p:spPr>
          <a:xfrm>
            <a:off x="9961822" y="8589733"/>
            <a:ext cx="1205511" cy="1222834"/>
          </a:xfrm>
          <a:custGeom>
            <a:avLst/>
            <a:gdLst/>
            <a:ahLst/>
            <a:cxnLst/>
            <a:rect l="l" t="t" r="r" b="b"/>
            <a:pathLst>
              <a:path w="1205511" h="1222834">
                <a:moveTo>
                  <a:pt x="0" y="0"/>
                </a:moveTo>
                <a:lnTo>
                  <a:pt x="1205510" y="0"/>
                </a:lnTo>
                <a:lnTo>
                  <a:pt x="1205510" y="1222834"/>
                </a:lnTo>
                <a:lnTo>
                  <a:pt x="0" y="1222834"/>
                </a:lnTo>
                <a:lnTo>
                  <a:pt x="0" y="0"/>
                </a:lnTo>
                <a:close/>
              </a:path>
            </a:pathLst>
          </a:custGeom>
          <a:blipFill>
            <a:blip r:embed="rId5">
              <a:extLst>
                <a:ext uri="{96DAC541-7B7A-43D3-8B79-37D633B846F1}">
                  <asvg:svgBlip xmlns:asvg="http://schemas.microsoft.com/office/drawing/2016/SVG/main" xmlns="" r:embed="rId6"/>
                </a:ext>
              </a:extLst>
            </a:blip>
            <a:stretch>
              <a:fillRect/>
            </a:stretch>
          </a:blipFill>
        </p:spPr>
      </p:sp>
      <p:sp>
        <p:nvSpPr>
          <p:cNvPr id="12" name="TextBox 12"/>
          <p:cNvSpPr txBox="1"/>
          <p:nvPr/>
        </p:nvSpPr>
        <p:spPr>
          <a:xfrm>
            <a:off x="7013049" y="396032"/>
            <a:ext cx="5897546" cy="110799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lIns="0" tIns="0" rIns="0" bIns="0" rtlCol="0" anchor="t">
            <a:spAutoFit/>
          </a:bodyPr>
          <a:lstStyle/>
          <a:p>
            <a:r>
              <a:rPr lang="vi-VN" sz="7200" b="1">
                <a:latin typeface="iCiel Sanelma" pitchFamily="50" charset="-93"/>
              </a:rPr>
              <a:t>1.1. Khái niệm </a:t>
            </a:r>
            <a:endParaRPr lang="en-GB" sz="7200">
              <a:latin typeface="iCiel Sanelma" pitchFamily="50" charset="-93"/>
            </a:endParaRPr>
          </a:p>
        </p:txBody>
      </p:sp>
      <p:sp>
        <p:nvSpPr>
          <p:cNvPr id="13" name="TextBox 13"/>
          <p:cNvSpPr txBox="1"/>
          <p:nvPr/>
        </p:nvSpPr>
        <p:spPr>
          <a:xfrm>
            <a:off x="8001000" y="2330758"/>
            <a:ext cx="9583214" cy="6771084"/>
          </a:xfrm>
          <a:prstGeom prst="rect">
            <a:avLst/>
          </a:prstGeom>
        </p:spPr>
        <p:txBody>
          <a:bodyPr wrap="square" lIns="0" tIns="0" rIns="0" bIns="0" rtlCol="0" anchor="t">
            <a:spAutoFit/>
          </a:bodyPr>
          <a:lstStyle/>
          <a:p>
            <a:pPr algn="just"/>
            <a:r>
              <a:rPr lang="vi-VN" sz="4400">
                <a:latin typeface="+mj-lt"/>
              </a:rPr>
              <a:t>- Nội dung chính của loại văn bản này thường tập trung vào một số thông tin chính như:</a:t>
            </a:r>
            <a:endParaRPr lang="en-GB" sz="4400">
              <a:latin typeface="+mj-lt"/>
            </a:endParaRPr>
          </a:p>
          <a:p>
            <a:pPr algn="just"/>
            <a:r>
              <a:rPr lang="vi-VN" sz="4400">
                <a:latin typeface="+mj-lt"/>
              </a:rPr>
              <a:t>+ Đó là hiện tượng gì? </a:t>
            </a:r>
            <a:endParaRPr lang="en-GB" sz="4400">
              <a:latin typeface="+mj-lt"/>
            </a:endParaRPr>
          </a:p>
          <a:p>
            <a:pPr algn="just"/>
            <a:r>
              <a:rPr lang="vi-VN" sz="4400">
                <a:latin typeface="+mj-lt"/>
              </a:rPr>
              <a:t>+ Biểu hiện như thế nào?</a:t>
            </a:r>
            <a:endParaRPr lang="en-GB" sz="4400">
              <a:latin typeface="+mj-lt"/>
            </a:endParaRPr>
          </a:p>
          <a:p>
            <a:pPr algn="just"/>
            <a:r>
              <a:rPr lang="vi-VN" sz="4400">
                <a:latin typeface="+mj-lt"/>
              </a:rPr>
              <a:t>+ Vì sao có hiện tượng này? </a:t>
            </a:r>
            <a:endParaRPr lang="en-GB" sz="4400">
              <a:latin typeface="+mj-lt"/>
            </a:endParaRPr>
          </a:p>
          <a:p>
            <a:pPr algn="just"/>
            <a:r>
              <a:rPr lang="vi-VN" sz="4400">
                <a:latin typeface="+mj-lt"/>
              </a:rPr>
              <a:t>+ Những tác dụng hoặc tác hại của hiện tượng thiên nhiên ấy là gì?...</a:t>
            </a:r>
            <a:endParaRPr lang="en-GB" sz="4400">
              <a:latin typeface="+mj-lt"/>
            </a:endParaRPr>
          </a:p>
          <a:p>
            <a:pPr algn="just"/>
            <a:r>
              <a:rPr lang="vi-VN" sz="4400">
                <a:latin typeface="+mj-lt"/>
              </a:rPr>
              <a:t>+ Tận dụng hoặc phòng chống, khắc phục tác động của hiện tượng đó như thế nào? </a:t>
            </a:r>
            <a:endParaRPr lang="en-US" sz="4400">
              <a:solidFill>
                <a:srgbClr val="A66A6A"/>
              </a:solidFill>
              <a:latin typeface="+mj-lt"/>
            </a:endParaRPr>
          </a:p>
        </p:txBody>
      </p:sp>
      <p:sp>
        <p:nvSpPr>
          <p:cNvPr id="16" name="Rectangle 15"/>
          <p:cNvSpPr/>
          <p:nvPr/>
        </p:nvSpPr>
        <p:spPr>
          <a:xfrm>
            <a:off x="1340327" y="2505693"/>
            <a:ext cx="4937670" cy="6321731"/>
          </a:xfrm>
          <a:prstGeom prst="rect">
            <a:avLst/>
          </a:prstGeom>
        </p:spPr>
        <p:txBody>
          <a:bodyPr wrap="square">
            <a:spAutoFit/>
          </a:bodyPr>
          <a:lstStyle/>
          <a:p>
            <a:pPr algn="just">
              <a:lnSpc>
                <a:spcPct val="115000"/>
              </a:lnSpc>
              <a:spcAft>
                <a:spcPts val="0"/>
              </a:spcAft>
            </a:pPr>
            <a:r>
              <a:rPr lang="vi-VN" sz="4400">
                <a:solidFill>
                  <a:srgbClr val="000000"/>
                </a:solidFill>
                <a:latin typeface="+mj-lt"/>
                <a:ea typeface="Times New Roman" panose="02020603050405020304" pitchFamily="18" charset="0"/>
                <a:cs typeface="Times New Roman" panose="02020603050405020304" pitchFamily="18" charset="0"/>
              </a:rPr>
              <a:t>- Văn bản thuyết minh giải thích một hiện tượng tự nhiên là loại văn bản thông tin nhằm giới thiệu những hiểu biết khoa học cơ bản về hiện tượng đó. </a:t>
            </a:r>
            <a:endParaRPr lang="en-GB" sz="4400">
              <a:effectLst/>
              <a:latin typeface="+mj-lt"/>
              <a:ea typeface="Times New Roman" panose="02020603050405020304" pitchFamily="18" charset="0"/>
            </a:endParaRPr>
          </a:p>
        </p:txBody>
      </p:sp>
    </p:spTree>
    <p:extLst>
      <p:ext uri="{BB962C8B-B14F-4D97-AF65-F5344CB8AC3E}">
        <p14:creationId xmlns:p14="http://schemas.microsoft.com/office/powerpoint/2010/main" val="1632923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466</TotalTime>
  <Words>2111</Words>
  <Application>Microsoft Office PowerPoint</Application>
  <PresentationFormat>Custom</PresentationFormat>
  <Paragraphs>145</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Arial</vt:lpstr>
      <vt:lpstr>#9Slide05 Amplify</vt:lpstr>
      <vt:lpstr>Wingdings</vt:lpstr>
      <vt:lpstr>More Sugar</vt:lpstr>
      <vt:lpstr>Calibri</vt:lpstr>
      <vt:lpstr>Times New Roman</vt:lpstr>
      <vt:lpstr>iCiel Sanelma</vt:lpstr>
      <vt:lpstr>iCiel Bambola</vt:lpstr>
      <vt:lpstr>MS Mincho</vt:lpstr>
      <vt:lpstr>iCiel Soup of Justice</vt:lpstr>
      <vt:lpstr>#9Slide07 SVNMomento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 Pink Yellow Playful Cute UI Style Portfolio Presentation</dc:title>
  <cp:lastModifiedBy>asus PC</cp:lastModifiedBy>
  <cp:revision>87</cp:revision>
  <dcterms:created xsi:type="dcterms:W3CDTF">2006-08-16T00:00:00Z</dcterms:created>
  <dcterms:modified xsi:type="dcterms:W3CDTF">2023-07-22T12:46:54Z</dcterms:modified>
  <dc:identifier>DAFo_5PLMrQ</dc:identifier>
</cp:coreProperties>
</file>