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0" r:id="rId4"/>
    <p:sldId id="353" r:id="rId5"/>
    <p:sldId id="354" r:id="rId6"/>
    <p:sldId id="355" r:id="rId7"/>
    <p:sldId id="356" r:id="rId8"/>
    <p:sldId id="357" r:id="rId9"/>
    <p:sldId id="358" r:id="rId10"/>
    <p:sldId id="359" r:id="rId11"/>
    <p:sldId id="360" r:id="rId12"/>
    <p:sldId id="361" r:id="rId13"/>
    <p:sldId id="362" r:id="rId14"/>
    <p:sldId id="363" r:id="rId15"/>
    <p:sldId id="266" r:id="rId16"/>
    <p:sldId id="267" r:id="rId17"/>
    <p:sldId id="365" r:id="rId18"/>
    <p:sldId id="364" r:id="rId19"/>
    <p:sldId id="315" r:id="rId20"/>
    <p:sldId id="366" r:id="rId21"/>
    <p:sldId id="367" r:id="rId22"/>
    <p:sldId id="318" r:id="rId23"/>
    <p:sldId id="368" r:id="rId24"/>
    <p:sldId id="369" r:id="rId25"/>
    <p:sldId id="370" r:id="rId26"/>
    <p:sldId id="371" r:id="rId27"/>
    <p:sldId id="372" r:id="rId28"/>
    <p:sldId id="373" r:id="rId29"/>
    <p:sldId id="374" r:id="rId30"/>
    <p:sldId id="375" r:id="rId31"/>
    <p:sldId id="376" r:id="rId32"/>
    <p:sldId id="377" r:id="rId33"/>
    <p:sldId id="379" r:id="rId34"/>
    <p:sldId id="378" r:id="rId35"/>
    <p:sldId id="380" r:id="rId36"/>
    <p:sldId id="381" r:id="rId37"/>
    <p:sldId id="336" r:id="rId38"/>
    <p:sldId id="386" r:id="rId39"/>
    <p:sldId id="382" r:id="rId40"/>
    <p:sldId id="383" r:id="rId41"/>
    <p:sldId id="384" r:id="rId42"/>
    <p:sldId id="385" r:id="rId43"/>
    <p:sldId id="387" r:id="rId44"/>
    <p:sldId id="389" r:id="rId45"/>
    <p:sldId id="388" r:id="rId46"/>
    <p:sldId id="390" r:id="rId47"/>
    <p:sldId id="322" r:id="rId48"/>
    <p:sldId id="391" r:id="rId49"/>
    <p:sldId id="392" r:id="rId50"/>
    <p:sldId id="393" r:id="rId51"/>
    <p:sldId id="394" r:id="rId52"/>
    <p:sldId id="395" r:id="rId53"/>
    <p:sldId id="396" r:id="rId54"/>
    <p:sldId id="337" r:id="rId55"/>
    <p:sldId id="324" r:id="rId56"/>
    <p:sldId id="397" r:id="rId57"/>
    <p:sldId id="398" r:id="rId58"/>
    <p:sldId id="399" r:id="rId59"/>
    <p:sldId id="347" r:id="rId60"/>
    <p:sldId id="328" r:id="rId61"/>
    <p:sldId id="400" r:id="rId62"/>
    <p:sldId id="402" r:id="rId63"/>
    <p:sldId id="401" r:id="rId64"/>
    <p:sldId id="403" r:id="rId65"/>
    <p:sldId id="351" r:id="rId66"/>
    <p:sldId id="404" r:id="rId67"/>
    <p:sldId id="405" r:id="rId68"/>
    <p:sldId id="406" r:id="rId69"/>
    <p:sldId id="407" r:id="rId70"/>
    <p:sldId id="408" r:id="rId71"/>
    <p:sldId id="409" r:id="rId72"/>
    <p:sldId id="410" r:id="rId73"/>
    <p:sldId id="411" r:id="rId74"/>
    <p:sldId id="412" r:id="rId75"/>
    <p:sldId id="414" r:id="rId76"/>
    <p:sldId id="413" r:id="rId77"/>
    <p:sldId id="415" r:id="rId78"/>
    <p:sldId id="417" r:id="rId79"/>
    <p:sldId id="416" r:id="rId80"/>
    <p:sldId id="418" r:id="rId81"/>
    <p:sldId id="419" r:id="rId82"/>
    <p:sldId id="420" r:id="rId83"/>
    <p:sldId id="421" r:id="rId84"/>
    <p:sldId id="422" r:id="rId85"/>
    <p:sldId id="279" r:id="rId86"/>
    <p:sldId id="423" r:id="rId87"/>
    <p:sldId id="424" r:id="rId88"/>
    <p:sldId id="425" r:id="rId89"/>
    <p:sldId id="426" r:id="rId90"/>
    <p:sldId id="427" r:id="rId91"/>
    <p:sldId id="428" r:id="rId92"/>
    <p:sldId id="429" r:id="rId93"/>
    <p:sldId id="430" r:id="rId94"/>
    <p:sldId id="431" r:id="rId95"/>
    <p:sldId id="432" r:id="rId96"/>
    <p:sldId id="433" r:id="rId97"/>
    <p:sldId id="434" r:id="rId98"/>
    <p:sldId id="435" r:id="rId99"/>
    <p:sldId id="436" r:id="rId100"/>
    <p:sldId id="437" r:id="rId101"/>
    <p:sldId id="438" r:id="rId102"/>
    <p:sldId id="439" r:id="rId103"/>
    <p:sldId id="440" r:id="rId104"/>
    <p:sldId id="441" r:id="rId105"/>
    <p:sldId id="352" r:id="rId10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682" autoAdjust="0"/>
    <p:restoredTop sz="94660"/>
  </p:normalViewPr>
  <p:slideViewPr>
    <p:cSldViewPr snapToGrid="0">
      <p:cViewPr varScale="1">
        <p:scale>
          <a:sx n="69" d="100"/>
          <a:sy n="69" d="100"/>
        </p:scale>
        <p:origin x="30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presProps" Target="pres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FDA7CE-33F5-4023-ACD1-32ACD19FB681}" type="datetimeFigureOut">
              <a:rPr lang="en-US" smtClean="0"/>
              <a:t>18/3/2024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EE87AE-36FC-4E9F-A775-E7BCAA569CF6}" type="slidenum">
              <a:rPr lang="en-US" smtClean="0"/>
              <a:t>‹#›</a:t>
            </a:fld>
            <a:endParaRPr lang="en-US"/>
          </a:p>
        </p:txBody>
      </p:sp>
    </p:spTree>
    <p:extLst>
      <p:ext uri="{BB962C8B-B14F-4D97-AF65-F5344CB8AC3E}">
        <p14:creationId xmlns:p14="http://schemas.microsoft.com/office/powerpoint/2010/main" val="1572421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FDA7CE-33F5-4023-ACD1-32ACD19FB681}" type="datetimeFigureOut">
              <a:rPr lang="en-US" smtClean="0"/>
              <a:t>18/3/2024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EE87AE-36FC-4E9F-A775-E7BCAA569CF6}" type="slidenum">
              <a:rPr lang="en-US" smtClean="0"/>
              <a:t>‹#›</a:t>
            </a:fld>
            <a:endParaRPr lang="en-US"/>
          </a:p>
        </p:txBody>
      </p:sp>
    </p:spTree>
    <p:extLst>
      <p:ext uri="{BB962C8B-B14F-4D97-AF65-F5344CB8AC3E}">
        <p14:creationId xmlns:p14="http://schemas.microsoft.com/office/powerpoint/2010/main" val="3557080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FDA7CE-33F5-4023-ACD1-32ACD19FB681}" type="datetimeFigureOut">
              <a:rPr lang="en-US" smtClean="0"/>
              <a:t>18/3/2024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EE87AE-36FC-4E9F-A775-E7BCAA569CF6}" type="slidenum">
              <a:rPr lang="en-US" smtClean="0"/>
              <a:t>‹#›</a:t>
            </a:fld>
            <a:endParaRPr lang="en-US"/>
          </a:p>
        </p:txBody>
      </p:sp>
    </p:spTree>
    <p:extLst>
      <p:ext uri="{BB962C8B-B14F-4D97-AF65-F5344CB8AC3E}">
        <p14:creationId xmlns:p14="http://schemas.microsoft.com/office/powerpoint/2010/main" val="442251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FDA7CE-33F5-4023-ACD1-32ACD19FB681}" type="datetimeFigureOut">
              <a:rPr lang="en-US" smtClean="0"/>
              <a:t>18/3/2024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EE87AE-36FC-4E9F-A775-E7BCAA569CF6}" type="slidenum">
              <a:rPr lang="en-US" smtClean="0"/>
              <a:t>‹#›</a:t>
            </a:fld>
            <a:endParaRPr lang="en-US"/>
          </a:p>
        </p:txBody>
      </p:sp>
    </p:spTree>
    <p:extLst>
      <p:ext uri="{BB962C8B-B14F-4D97-AF65-F5344CB8AC3E}">
        <p14:creationId xmlns:p14="http://schemas.microsoft.com/office/powerpoint/2010/main" val="1397930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FFDA7CE-33F5-4023-ACD1-32ACD19FB681}" type="datetimeFigureOut">
              <a:rPr lang="en-US" smtClean="0"/>
              <a:t>18/3/2024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EE87AE-36FC-4E9F-A775-E7BCAA569CF6}" type="slidenum">
              <a:rPr lang="en-US" smtClean="0"/>
              <a:t>‹#›</a:t>
            </a:fld>
            <a:endParaRPr lang="en-US"/>
          </a:p>
        </p:txBody>
      </p:sp>
    </p:spTree>
    <p:extLst>
      <p:ext uri="{BB962C8B-B14F-4D97-AF65-F5344CB8AC3E}">
        <p14:creationId xmlns:p14="http://schemas.microsoft.com/office/powerpoint/2010/main" val="4200384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FDA7CE-33F5-4023-ACD1-32ACD19FB681}" type="datetimeFigureOut">
              <a:rPr lang="en-US" smtClean="0"/>
              <a:t>18/3/2024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EE87AE-36FC-4E9F-A775-E7BCAA569CF6}" type="slidenum">
              <a:rPr lang="en-US" smtClean="0"/>
              <a:t>‹#›</a:t>
            </a:fld>
            <a:endParaRPr lang="en-US"/>
          </a:p>
        </p:txBody>
      </p:sp>
    </p:spTree>
    <p:extLst>
      <p:ext uri="{BB962C8B-B14F-4D97-AF65-F5344CB8AC3E}">
        <p14:creationId xmlns:p14="http://schemas.microsoft.com/office/powerpoint/2010/main" val="2324195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FDA7CE-33F5-4023-ACD1-32ACD19FB681}" type="datetimeFigureOut">
              <a:rPr lang="en-US" smtClean="0"/>
              <a:t>18/3/2024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EE87AE-36FC-4E9F-A775-E7BCAA569CF6}" type="slidenum">
              <a:rPr lang="en-US" smtClean="0"/>
              <a:t>‹#›</a:t>
            </a:fld>
            <a:endParaRPr lang="en-US"/>
          </a:p>
        </p:txBody>
      </p:sp>
    </p:spTree>
    <p:extLst>
      <p:ext uri="{BB962C8B-B14F-4D97-AF65-F5344CB8AC3E}">
        <p14:creationId xmlns:p14="http://schemas.microsoft.com/office/powerpoint/2010/main" val="4078116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FDA7CE-33F5-4023-ACD1-32ACD19FB681}" type="datetimeFigureOut">
              <a:rPr lang="en-US" smtClean="0"/>
              <a:t>18/3/2024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EE87AE-36FC-4E9F-A775-E7BCAA569CF6}" type="slidenum">
              <a:rPr lang="en-US" smtClean="0"/>
              <a:t>‹#›</a:t>
            </a:fld>
            <a:endParaRPr lang="en-US"/>
          </a:p>
        </p:txBody>
      </p:sp>
    </p:spTree>
    <p:extLst>
      <p:ext uri="{BB962C8B-B14F-4D97-AF65-F5344CB8AC3E}">
        <p14:creationId xmlns:p14="http://schemas.microsoft.com/office/powerpoint/2010/main" val="275640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FDA7CE-33F5-4023-ACD1-32ACD19FB681}" type="datetimeFigureOut">
              <a:rPr lang="en-US" smtClean="0"/>
              <a:t>18/3/2024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EE87AE-36FC-4E9F-A775-E7BCAA569CF6}" type="slidenum">
              <a:rPr lang="en-US" smtClean="0"/>
              <a:t>‹#›</a:t>
            </a:fld>
            <a:endParaRPr lang="en-US"/>
          </a:p>
        </p:txBody>
      </p:sp>
    </p:spTree>
    <p:extLst>
      <p:ext uri="{BB962C8B-B14F-4D97-AF65-F5344CB8AC3E}">
        <p14:creationId xmlns:p14="http://schemas.microsoft.com/office/powerpoint/2010/main" val="2876886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FFDA7CE-33F5-4023-ACD1-32ACD19FB681}" type="datetimeFigureOut">
              <a:rPr lang="en-US" smtClean="0"/>
              <a:t>18/3/2024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EE87AE-36FC-4E9F-A775-E7BCAA569CF6}" type="slidenum">
              <a:rPr lang="en-US" smtClean="0"/>
              <a:t>‹#›</a:t>
            </a:fld>
            <a:endParaRPr lang="en-US"/>
          </a:p>
        </p:txBody>
      </p:sp>
    </p:spTree>
    <p:extLst>
      <p:ext uri="{BB962C8B-B14F-4D97-AF65-F5344CB8AC3E}">
        <p14:creationId xmlns:p14="http://schemas.microsoft.com/office/powerpoint/2010/main" val="2625945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FFDA7CE-33F5-4023-ACD1-32ACD19FB681}" type="datetimeFigureOut">
              <a:rPr lang="en-US" smtClean="0"/>
              <a:t>18/3/2024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EE87AE-36FC-4E9F-A775-E7BCAA569CF6}" type="slidenum">
              <a:rPr lang="en-US" smtClean="0"/>
              <a:t>‹#›</a:t>
            </a:fld>
            <a:endParaRPr lang="en-US"/>
          </a:p>
        </p:txBody>
      </p:sp>
    </p:spTree>
    <p:extLst>
      <p:ext uri="{BB962C8B-B14F-4D97-AF65-F5344CB8AC3E}">
        <p14:creationId xmlns:p14="http://schemas.microsoft.com/office/powerpoint/2010/main" val="1859369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FDA7CE-33F5-4023-ACD1-32ACD19FB681}" type="datetimeFigureOut">
              <a:rPr lang="en-US" smtClean="0"/>
              <a:t>18/3/2024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EE87AE-36FC-4E9F-A775-E7BCAA569CF6}" type="slidenum">
              <a:rPr lang="en-US" smtClean="0"/>
              <a:t>‹#›</a:t>
            </a:fld>
            <a:endParaRPr lang="en-US"/>
          </a:p>
        </p:txBody>
      </p:sp>
    </p:spTree>
    <p:extLst>
      <p:ext uri="{BB962C8B-B14F-4D97-AF65-F5344CB8AC3E}">
        <p14:creationId xmlns:p14="http://schemas.microsoft.com/office/powerpoint/2010/main" val="35539402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hyperlink" Target="https://www.vietjack.com/soan-van-lop-8-cd/phan-tich-mot-tac-pham-truyen-trong-sach-ngu-van-8.jsp" TargetMode="Externa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812"/>
            <a:ext cx="12192000" cy="6857564"/>
          </a:xfrm>
          <a:prstGeom prst="rect">
            <a:avLst/>
          </a:prstGeom>
        </p:spPr>
      </p:pic>
      <p:sp>
        <p:nvSpPr>
          <p:cNvPr id="5" name="Rectangle 4"/>
          <p:cNvSpPr/>
          <p:nvPr/>
        </p:nvSpPr>
        <p:spPr>
          <a:xfrm>
            <a:off x="1034472" y="2708553"/>
            <a:ext cx="9291782" cy="1300677"/>
          </a:xfrm>
          <a:prstGeom prst="rect">
            <a:avLst/>
          </a:prstGeom>
        </p:spPr>
        <p:txBody>
          <a:bodyPr wrap="square">
            <a:spAutoFit/>
          </a:bodyPr>
          <a:lstStyle/>
          <a:p>
            <a:pPr algn="ctr">
              <a:lnSpc>
                <a:spcPct val="130000"/>
              </a:lnSpc>
              <a:spcAft>
                <a:spcPts val="0"/>
              </a:spcAft>
            </a:pPr>
            <a:r>
              <a:rPr lang="en-US" sz="6600" b="1" dirty="0">
                <a:latin typeface="Times New Roman" panose="02020603050405020304" pitchFamily="18" charset="0"/>
                <a:ea typeface="Calibri" panose="020F0502020204030204" pitchFamily="34" charset="0"/>
                <a:cs typeface="Times New Roman" panose="02020603050405020304" pitchFamily="18" charset="0"/>
              </a:rPr>
              <a:t>ÔN TẬP </a:t>
            </a:r>
            <a:r>
              <a:rPr lang="en-US" sz="6600" b="1" dirty="0" smtClean="0">
                <a:latin typeface="Times New Roman" panose="02020603050405020304" pitchFamily="18" charset="0"/>
                <a:ea typeface="Calibri" panose="020F0502020204030204" pitchFamily="34" charset="0"/>
                <a:cs typeface="Times New Roman" panose="02020603050405020304" pitchFamily="18" charset="0"/>
              </a:rPr>
              <a:t>CUỐI KÌ II</a:t>
            </a:r>
            <a:endParaRPr lang="en-US" sz="6600" dirty="0"/>
          </a:p>
        </p:txBody>
      </p:sp>
    </p:spTree>
    <p:extLst>
      <p:ext uri="{BB962C8B-B14F-4D97-AF65-F5344CB8AC3E}">
        <p14:creationId xmlns:p14="http://schemas.microsoft.com/office/powerpoint/2010/main" val="184534251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70716"/>
            <a:ext cx="12192000" cy="6787284"/>
          </a:xfrm>
        </p:spPr>
      </p:pic>
      <p:sp>
        <p:nvSpPr>
          <p:cNvPr id="7" name="Rounded Rectangle 6"/>
          <p:cNvSpPr/>
          <p:nvPr/>
        </p:nvSpPr>
        <p:spPr>
          <a:xfrm>
            <a:off x="6179126" y="5420287"/>
            <a:ext cx="3121891" cy="703888"/>
          </a:xfrm>
          <a:prstGeom prst="roundRect">
            <a:avLst/>
          </a:prstGeom>
          <a:ln w="76200"/>
        </p:spPr>
        <p:style>
          <a:lnRef idx="2">
            <a:schemeClr val="accent2"/>
          </a:lnRef>
          <a:fillRef idx="1">
            <a:schemeClr val="lt1"/>
          </a:fillRef>
          <a:effectRef idx="0">
            <a:schemeClr val="accent2"/>
          </a:effectRef>
          <a:fontRef idx="minor">
            <a:schemeClr val="dk1"/>
          </a:fontRef>
        </p:style>
        <p:txBody>
          <a:bodyPr rtlCol="0" anchor="ctr"/>
          <a:lstStyle/>
          <a:p>
            <a:r>
              <a:rPr lang="en-US" sz="3200" b="1" dirty="0" err="1">
                <a:solidFill>
                  <a:srgbClr val="FF0000"/>
                </a:solidFill>
              </a:rPr>
              <a:t>Đáp</a:t>
            </a:r>
            <a:r>
              <a:rPr lang="en-US" sz="3200" b="1" dirty="0">
                <a:solidFill>
                  <a:srgbClr val="FF0000"/>
                </a:solidFill>
              </a:rPr>
              <a:t> </a:t>
            </a:r>
            <a:r>
              <a:rPr lang="en-US" sz="3200" b="1" dirty="0" err="1">
                <a:solidFill>
                  <a:srgbClr val="FF0000"/>
                </a:solidFill>
              </a:rPr>
              <a:t>án</a:t>
            </a:r>
            <a:r>
              <a:rPr lang="en-US" sz="3200" b="1" dirty="0">
                <a:solidFill>
                  <a:srgbClr val="FF0000"/>
                </a:solidFill>
              </a:rPr>
              <a:t>: </a:t>
            </a:r>
            <a:r>
              <a:rPr lang="en-US" sz="3200" b="1" dirty="0" smtClean="0">
                <a:solidFill>
                  <a:srgbClr val="FF0000"/>
                </a:solidFill>
              </a:rPr>
              <a:t>D</a:t>
            </a:r>
            <a:endParaRPr lang="en-US" sz="3200" b="1" dirty="0">
              <a:solidFill>
                <a:srgbClr val="FF0000"/>
              </a:solidFill>
            </a:endParaRPr>
          </a:p>
        </p:txBody>
      </p:sp>
      <p:sp>
        <p:nvSpPr>
          <p:cNvPr id="8" name="Rectangle 7"/>
          <p:cNvSpPr/>
          <p:nvPr/>
        </p:nvSpPr>
        <p:spPr>
          <a:xfrm>
            <a:off x="286327" y="544946"/>
            <a:ext cx="11633200" cy="2677656"/>
          </a:xfrm>
          <a:prstGeom prst="rect">
            <a:avLst/>
          </a:prstGeom>
          <a:ln w="57150"/>
        </p:spPr>
        <p:style>
          <a:lnRef idx="2">
            <a:schemeClr val="accent1"/>
          </a:lnRef>
          <a:fillRef idx="1">
            <a:schemeClr val="lt1"/>
          </a:fillRef>
          <a:effectRef idx="0">
            <a:schemeClr val="accent1"/>
          </a:effectRef>
          <a:fontRef idx="minor">
            <a:schemeClr val="dk1"/>
          </a:fontRef>
        </p:style>
        <p:txBody>
          <a:bodyPr wrap="square">
            <a:spAutoFit/>
          </a:bodyPr>
          <a:lstStyle/>
          <a:p>
            <a:r>
              <a:rPr lang="en-US" sz="2800" b="1" dirty="0" err="1" smtClean="0">
                <a:latin typeface="Times New Roman" panose="02020603050405020304" pitchFamily="18" charset="0"/>
                <a:cs typeface="Times New Roman" panose="02020603050405020304" pitchFamily="18" charset="0"/>
              </a:rPr>
              <a:t>Câu</a:t>
            </a:r>
            <a:r>
              <a:rPr lang="en-US" sz="2800" b="1" dirty="0" smtClean="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8. </a:t>
            </a:r>
            <a:r>
              <a:rPr lang="en-US" sz="2800" dirty="0" err="1">
                <a:latin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cs typeface="Times New Roman" panose="02020603050405020304" pitchFamily="18" charset="0"/>
              </a:rPr>
              <a:t> in </a:t>
            </a:r>
            <a:r>
              <a:rPr lang="en-US" sz="2800" dirty="0" err="1">
                <a:latin typeface="Times New Roman" panose="02020603050405020304" pitchFamily="18" charset="0"/>
                <a:cs typeface="Times New Roman" panose="02020603050405020304" pitchFamily="18" charset="0"/>
              </a:rPr>
              <a:t>đậm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Hương</a:t>
            </a:r>
            <a:r>
              <a:rPr lang="en-US" sz="2800" dirty="0">
                <a:latin typeface="Times New Roman" panose="02020603050405020304" pitchFamily="18" charset="0"/>
                <a:cs typeface="Times New Roman" panose="02020603050405020304" pitchFamily="18" charset="0"/>
              </a:rPr>
              <a:t> – </a:t>
            </a:r>
            <a:r>
              <a:rPr lang="en-US" sz="2800" b="1" dirty="0" err="1">
                <a:latin typeface="Times New Roman" panose="02020603050405020304" pitchFamily="18" charset="0"/>
                <a:cs typeface="Times New Roman" panose="02020603050405020304" pitchFamily="18" charset="0"/>
              </a:rPr>
              <a:t>dòng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mộng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xứ</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Huế</a:t>
            </a:r>
            <a:r>
              <a:rPr lang="en-US" sz="2800" b="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bao</a:t>
            </a:r>
            <a:r>
              <a:rPr lang="en-US" sz="2800" dirty="0">
                <a:latin typeface="Times New Roman" panose="02020603050405020304" pitchFamily="18" charset="0"/>
                <a:cs typeface="Times New Roman" panose="02020603050405020304" pitchFamily="18" charset="0"/>
              </a:rPr>
              <a:t> du </a:t>
            </a:r>
            <a:r>
              <a:rPr lang="en-US" sz="2800" dirty="0" err="1">
                <a:latin typeface="Times New Roman" panose="02020603050405020304" pitchFamily="18" charset="0"/>
                <a:cs typeface="Times New Roman" panose="02020603050405020304" pitchFamily="18" charset="0"/>
              </a:rPr>
              <a:t>khách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A.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thán</a:t>
            </a:r>
            <a:r>
              <a:rPr lang="en-US" sz="2800" dirty="0">
                <a:latin typeface="Times New Roman" panose="02020603050405020304" pitchFamily="18" charset="0"/>
                <a:cs typeface="Times New Roman" panose="02020603050405020304" pitchFamily="18" charset="0"/>
              </a:rPr>
              <a:t>  </a:t>
            </a:r>
          </a:p>
          <a:p>
            <a:r>
              <a:rPr lang="en-US" sz="2800" dirty="0">
                <a:latin typeface="Times New Roman" panose="02020603050405020304" pitchFamily="18" charset="0"/>
                <a:cs typeface="Times New Roman" panose="02020603050405020304" pitchFamily="18" charset="0"/>
              </a:rPr>
              <a:t>B.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gọi</a:t>
            </a:r>
            <a:r>
              <a:rPr lang="vi-VN"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đáp</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C.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thái</a:t>
            </a:r>
            <a:r>
              <a:rPr lang="en-US" sz="2800" dirty="0">
                <a:latin typeface="Times New Roman" panose="02020603050405020304" pitchFamily="18" charset="0"/>
                <a:cs typeface="Times New Roman" panose="02020603050405020304" pitchFamily="18" charset="0"/>
              </a:rPr>
              <a:t>   </a:t>
            </a:r>
          </a:p>
          <a:p>
            <a:r>
              <a:rPr lang="en-US" sz="2800" dirty="0">
                <a:latin typeface="Times New Roman" panose="02020603050405020304" pitchFamily="18" charset="0"/>
                <a:cs typeface="Times New Roman" panose="02020603050405020304" pitchFamily="18" charset="0"/>
              </a:rPr>
              <a:t>D.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chú</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545734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8690" y="529875"/>
            <a:ext cx="11656291" cy="5831853"/>
          </a:xfrm>
          <a:prstGeom prst="rect">
            <a:avLst/>
          </a:prstGeom>
          <a:ln w="57150"/>
        </p:spPr>
        <p:style>
          <a:lnRef idx="2">
            <a:schemeClr val="accent4"/>
          </a:lnRef>
          <a:fillRef idx="1">
            <a:schemeClr val="lt1"/>
          </a:fillRef>
          <a:effectRef idx="0">
            <a:schemeClr val="accent4"/>
          </a:effectRef>
          <a:fontRef idx="minor">
            <a:schemeClr val="dk1"/>
          </a:fontRef>
        </p:style>
        <p:txBody>
          <a:bodyPr wrap="square">
            <a:spAutoFit/>
          </a:bodyPr>
          <a:lstStyle/>
          <a:p>
            <a:pPr>
              <a:lnSpc>
                <a:spcPct val="150000"/>
              </a:lnSpc>
            </a:pPr>
            <a:r>
              <a:rPr lang="en-US" sz="2800" b="1" dirty="0" err="1">
                <a:solidFill>
                  <a:srgbClr val="0070C0"/>
                </a:solidFill>
                <a:latin typeface="Times New Roman" panose="02020603050405020304" pitchFamily="18" charset="0"/>
                <a:cs typeface="Times New Roman" panose="02020603050405020304" pitchFamily="18" charset="0"/>
              </a:rPr>
              <a:t>Thực</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hiện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các</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yêu</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cầu</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sau</a:t>
            </a:r>
            <a:r>
              <a:rPr lang="en-US" sz="2800" b="1" dirty="0">
                <a:solidFill>
                  <a:srgbClr val="0070C0"/>
                </a:solidFill>
                <a:latin typeface="Times New Roman" panose="02020603050405020304" pitchFamily="18" charset="0"/>
                <a:cs typeface="Times New Roman" panose="02020603050405020304" pitchFamily="18" charset="0"/>
              </a:rPr>
              <a:t>:</a:t>
            </a:r>
            <a:endParaRPr lang="en-US" sz="2800" dirty="0">
              <a:solidFill>
                <a:srgbClr val="0070C0"/>
              </a:solidFill>
              <a:latin typeface="Times New Roman" panose="02020603050405020304" pitchFamily="18" charset="0"/>
              <a:cs typeface="Times New Roman" panose="02020603050405020304" pitchFamily="18" charset="0"/>
            </a:endParaRPr>
          </a:p>
          <a:p>
            <a:pPr>
              <a:lnSpc>
                <a:spcPct val="150000"/>
              </a:lnSpc>
            </a:pPr>
            <a:r>
              <a:rPr lang="en-US" sz="2800"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Câu</a:t>
            </a:r>
            <a:r>
              <a:rPr lang="en-US" sz="2800" b="1" dirty="0">
                <a:solidFill>
                  <a:srgbClr val="0070C0"/>
                </a:solidFill>
                <a:latin typeface="Times New Roman" panose="02020603050405020304" pitchFamily="18" charset="0"/>
                <a:cs typeface="Times New Roman" panose="02020603050405020304" pitchFamily="18" charset="0"/>
              </a:rPr>
              <a:t> 8.</a:t>
            </a:r>
            <a:r>
              <a:rPr lang="en-US" sz="2800" b="1" i="1" dirty="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Chi tiết nào trong văn bản khiến em ấn tượng nhất? Vì sao? </a:t>
            </a:r>
            <a:endParaRPr lang="en-US" sz="2800" dirty="0" smtClean="0">
              <a:solidFill>
                <a:srgbClr val="0070C0"/>
              </a:solidFill>
              <a:latin typeface="Times New Roman" panose="02020603050405020304" pitchFamily="18" charset="0"/>
              <a:cs typeface="Times New Roman" panose="02020603050405020304" pitchFamily="18" charset="0"/>
            </a:endParaRPr>
          </a:p>
          <a:p>
            <a:pPr>
              <a:lnSpc>
                <a:spcPct val="150000"/>
              </a:lnSpc>
            </a:pPr>
            <a:r>
              <a:rPr lang="en-US" sz="2800" dirty="0" err="1" smtClean="0">
                <a:solidFill>
                  <a:srgbClr val="0070C0"/>
                </a:solidFill>
                <a:latin typeface="Times New Roman" panose="02020603050405020304" pitchFamily="18" charset="0"/>
                <a:cs typeface="Times New Roman" panose="02020603050405020304" pitchFamily="18" charset="0"/>
              </a:rPr>
              <a:t>Câu</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a:solidFill>
                  <a:srgbClr val="0070C0"/>
                </a:solidFill>
                <a:latin typeface="Times New Roman" panose="02020603050405020304" pitchFamily="18" charset="0"/>
                <a:cs typeface="Times New Roman" panose="02020603050405020304" pitchFamily="18" charset="0"/>
              </a:rPr>
              <a:t>9. </a:t>
            </a:r>
            <a:r>
              <a:rPr lang="en-US" sz="2800" dirty="0" err="1">
                <a:solidFill>
                  <a:srgbClr val="0070C0"/>
                </a:solidFill>
                <a:latin typeface="Times New Roman" panose="02020603050405020304" pitchFamily="18" charset="0"/>
                <a:cs typeface="Times New Roman" panose="02020603050405020304" pitchFamily="18" charset="0"/>
              </a:rPr>
              <a:t>Nếu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em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cái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Gái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trong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hoàn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cảnh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đình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như</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vậy</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em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sẽ</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làm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gì</a:t>
            </a:r>
            <a:r>
              <a:rPr lang="en-US" sz="2800" dirty="0">
                <a:solidFill>
                  <a:srgbClr val="0070C0"/>
                </a:solidFill>
                <a:latin typeface="Times New Roman" panose="02020603050405020304" pitchFamily="18" charset="0"/>
                <a:cs typeface="Times New Roman" panose="02020603050405020304" pitchFamily="18" charset="0"/>
              </a:rPr>
              <a:t>?</a:t>
            </a:r>
          </a:p>
          <a:p>
            <a:pPr>
              <a:lnSpc>
                <a:spcPct val="150000"/>
              </a:lnSpc>
            </a:pPr>
            <a:r>
              <a:rPr lang="en-US" sz="2800" b="1" dirty="0" err="1" smtClean="0">
                <a:solidFill>
                  <a:srgbClr val="0070C0"/>
                </a:solidFill>
                <a:latin typeface="Times New Roman" panose="02020603050405020304" pitchFamily="18" charset="0"/>
                <a:cs typeface="Times New Roman" panose="02020603050405020304" pitchFamily="18" charset="0"/>
              </a:rPr>
              <a:t>Câu</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a:solidFill>
                  <a:srgbClr val="0070C0"/>
                </a:solidFill>
                <a:latin typeface="Times New Roman" panose="02020603050405020304" pitchFamily="18" charset="0"/>
                <a:cs typeface="Times New Roman" panose="02020603050405020304" pitchFamily="18" charset="0"/>
              </a:rPr>
              <a:t>10. </a:t>
            </a:r>
            <a:r>
              <a:rPr lang="fr-FR" sz="2800" dirty="0">
                <a:solidFill>
                  <a:srgbClr val="0070C0"/>
                </a:solidFill>
                <a:latin typeface="Times New Roman" panose="02020603050405020304" pitchFamily="18" charset="0"/>
                <a:cs typeface="Times New Roman" panose="02020603050405020304" pitchFamily="18" charset="0"/>
              </a:rPr>
              <a:t>Qua </a:t>
            </a:r>
            <a:r>
              <a:rPr lang="fr-FR" sz="2800" dirty="0" err="1">
                <a:solidFill>
                  <a:srgbClr val="0070C0"/>
                </a:solidFill>
                <a:latin typeface="Times New Roman" panose="02020603050405020304" pitchFamily="18" charset="0"/>
                <a:cs typeface="Times New Roman" panose="02020603050405020304" pitchFamily="18" charset="0"/>
              </a:rPr>
              <a:t>văn</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bản</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hãy</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viết</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đoạn</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văn</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ngắn</a:t>
            </a:r>
            <a:r>
              <a:rPr lang="fr-FR" sz="2800" dirty="0">
                <a:solidFill>
                  <a:srgbClr val="0070C0"/>
                </a:solidFill>
                <a:latin typeface="Times New Roman" panose="02020603050405020304" pitchFamily="18" charset="0"/>
                <a:cs typeface="Times New Roman" panose="02020603050405020304" pitchFamily="18" charset="0"/>
              </a:rPr>
              <a:t> (7 – 10 </a:t>
            </a:r>
            <a:r>
              <a:rPr lang="fr-FR" sz="2800" dirty="0" err="1">
                <a:solidFill>
                  <a:srgbClr val="0070C0"/>
                </a:solidFill>
                <a:latin typeface="Times New Roman" panose="02020603050405020304" pitchFamily="18" charset="0"/>
                <a:cs typeface="Times New Roman" panose="02020603050405020304" pitchFamily="18" charset="0"/>
              </a:rPr>
              <a:t>câu</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trình</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bày</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suy</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nghĩ</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về</a:t>
            </a:r>
            <a:r>
              <a:rPr lang="fr-FR"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hình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ảnh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người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nông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dân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Việt</a:t>
            </a:r>
            <a:r>
              <a:rPr lang="en-US" sz="2800" dirty="0">
                <a:solidFill>
                  <a:srgbClr val="0070C0"/>
                </a:solidFill>
                <a:latin typeface="Times New Roman" panose="02020603050405020304" pitchFamily="18" charset="0"/>
                <a:cs typeface="Times New Roman" panose="02020603050405020304" pitchFamily="18" charset="0"/>
              </a:rPr>
              <a:t> Nam </a:t>
            </a:r>
            <a:r>
              <a:rPr lang="en-US" sz="2800" dirty="0" err="1">
                <a:solidFill>
                  <a:srgbClr val="0070C0"/>
                </a:solidFill>
                <a:latin typeface="Times New Roman" panose="02020603050405020304" pitchFamily="18" charset="0"/>
                <a:cs typeface="Times New Roman" panose="02020603050405020304" pitchFamily="18" charset="0"/>
              </a:rPr>
              <a:t>trước</a:t>
            </a:r>
            <a:r>
              <a:rPr lang="en-US" sz="2800" dirty="0">
                <a:solidFill>
                  <a:srgbClr val="0070C0"/>
                </a:solidFill>
                <a:latin typeface="Times New Roman" panose="02020603050405020304" pitchFamily="18" charset="0"/>
                <a:cs typeface="Times New Roman" panose="02020603050405020304" pitchFamily="18" charset="0"/>
              </a:rPr>
              <a:t> CM </a:t>
            </a:r>
            <a:r>
              <a:rPr lang="en-US" sz="2800" dirty="0" err="1">
                <a:solidFill>
                  <a:srgbClr val="0070C0"/>
                </a:solidFill>
                <a:latin typeface="Times New Roman" panose="02020603050405020304" pitchFamily="18" charset="0"/>
                <a:cs typeface="Times New Roman" panose="02020603050405020304" pitchFamily="18" charset="0"/>
              </a:rPr>
              <a:t>tháng</a:t>
            </a:r>
            <a:r>
              <a:rPr lang="en-US" sz="2800" dirty="0">
                <a:solidFill>
                  <a:srgbClr val="0070C0"/>
                </a:solidFill>
                <a:latin typeface="Times New Roman" panose="02020603050405020304" pitchFamily="18" charset="0"/>
                <a:cs typeface="Times New Roman" panose="02020603050405020304" pitchFamily="18" charset="0"/>
              </a:rPr>
              <a:t> 8.</a:t>
            </a:r>
          </a:p>
          <a:p>
            <a:pPr>
              <a:lnSpc>
                <a:spcPct val="150000"/>
              </a:lnSpc>
            </a:pPr>
            <a:r>
              <a:rPr lang="en-US" sz="2800" b="1" dirty="0">
                <a:solidFill>
                  <a:srgbClr val="0070C0"/>
                </a:solidFill>
                <a:latin typeface="Times New Roman" panose="02020603050405020304" pitchFamily="18" charset="0"/>
                <a:cs typeface="Times New Roman" panose="02020603050405020304" pitchFamily="18" charset="0"/>
              </a:rPr>
              <a:t>PHẦN II. VIẾT (4,0 </a:t>
            </a:r>
            <a:r>
              <a:rPr lang="en-US" sz="2800" b="1" dirty="0" err="1">
                <a:solidFill>
                  <a:srgbClr val="0070C0"/>
                </a:solidFill>
                <a:latin typeface="Times New Roman" panose="02020603050405020304" pitchFamily="18" charset="0"/>
                <a:cs typeface="Times New Roman" panose="02020603050405020304" pitchFamily="18" charset="0"/>
              </a:rPr>
              <a:t>điểm</a:t>
            </a:r>
            <a:r>
              <a:rPr lang="en-US" sz="2800" b="1" dirty="0">
                <a:solidFill>
                  <a:srgbClr val="0070C0"/>
                </a:solidFill>
                <a:latin typeface="Times New Roman" panose="02020603050405020304" pitchFamily="18" charset="0"/>
                <a:cs typeface="Times New Roman" panose="02020603050405020304" pitchFamily="18" charset="0"/>
              </a:rPr>
              <a:t>)</a:t>
            </a:r>
            <a:endParaRPr lang="en-US" sz="2800" dirty="0">
              <a:solidFill>
                <a:srgbClr val="0070C0"/>
              </a:solidFill>
              <a:latin typeface="Times New Roman" panose="02020603050405020304" pitchFamily="18" charset="0"/>
              <a:cs typeface="Times New Roman" panose="02020603050405020304" pitchFamily="18" charset="0"/>
            </a:endParaRPr>
          </a:p>
          <a:p>
            <a:pPr>
              <a:lnSpc>
                <a:spcPct val="150000"/>
              </a:lnSpc>
            </a:pPr>
            <a:r>
              <a:rPr lang="vi-VN" sz="2800" dirty="0">
                <a:solidFill>
                  <a:srgbClr val="0070C0"/>
                </a:solidFill>
                <a:latin typeface="Times New Roman" panose="02020603050405020304" pitchFamily="18" charset="0"/>
                <a:cs typeface="Times New Roman" panose="02020603050405020304" pitchFamily="18" charset="0"/>
              </a:rPr>
              <a:t>E</a:t>
            </a:r>
            <a:r>
              <a:rPr lang="en-US" sz="2800" dirty="0">
                <a:solidFill>
                  <a:srgbClr val="0070C0"/>
                </a:solidFill>
                <a:latin typeface="Times New Roman" panose="02020603050405020304" pitchFamily="18" charset="0"/>
                <a:cs typeface="Times New Roman" panose="02020603050405020304" pitchFamily="18" charset="0"/>
              </a:rPr>
              <a:t>m </a:t>
            </a:r>
            <a:r>
              <a:rPr lang="en-US" sz="2800" dirty="0" err="1">
                <a:solidFill>
                  <a:srgbClr val="0070C0"/>
                </a:solidFill>
                <a:latin typeface="Times New Roman" panose="02020603050405020304" pitchFamily="18" charset="0"/>
                <a:cs typeface="Times New Roman" panose="02020603050405020304" pitchFamily="18" charset="0"/>
              </a:rPr>
              <a:t>hãy</a:t>
            </a:r>
            <a:r>
              <a:rPr lang="en-US" sz="2800" dirty="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viết bài văn </a:t>
            </a:r>
            <a:r>
              <a:rPr lang="en-US" sz="2800" dirty="0" err="1">
                <a:solidFill>
                  <a:srgbClr val="0070C0"/>
                </a:solidFill>
                <a:latin typeface="Times New Roman" panose="02020603050405020304" pitchFamily="18" charset="0"/>
                <a:cs typeface="Times New Roman" panose="02020603050405020304" pitchFamily="18" charset="0"/>
              </a:rPr>
              <a:t>nêu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suy</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nghĩ</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về</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sức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mạnh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tình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mẫu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tử</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trong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cuộc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sống</a:t>
            </a:r>
            <a:r>
              <a:rPr lang="en-US" sz="2800" dirty="0">
                <a:solidFill>
                  <a:srgbClr val="0070C0"/>
                </a:solidFill>
                <a:latin typeface="Times New Roman" panose="02020603050405020304" pitchFamily="18" charset="0"/>
                <a:cs typeface="Times New Roman" panose="02020603050405020304" pitchFamily="18" charset="0"/>
              </a:rPr>
              <a:t>.</a:t>
            </a:r>
          </a:p>
          <a:p>
            <a:pPr algn="just" fontAlgn="base">
              <a:lnSpc>
                <a:spcPct val="150000"/>
              </a:lnSpc>
            </a:pPr>
            <a:endParaRPr lang="en-US" sz="2800" dirty="0">
              <a:solidFill>
                <a:srgbClr val="0070C0"/>
              </a:solidFill>
              <a:latin typeface="Times New Roman" panose="02020603050405020304" pitchFamily="18" charset="0"/>
              <a:cs typeface="Times New Roman" panose="02020603050405020304" pitchFamily="18" charset="0"/>
            </a:endParaRPr>
          </a:p>
          <a:p>
            <a:pPr algn="just" fontAlgn="base">
              <a:lnSpc>
                <a:spcPct val="150000"/>
              </a:lnSpc>
            </a:pPr>
            <a:endParaRPr lang="en-US" sz="28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787273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59346" y="991693"/>
            <a:ext cx="9624290" cy="4401205"/>
          </a:xfrm>
          <a:prstGeom prst="rect">
            <a:avLst/>
          </a:prstGeom>
          <a:ln w="57150"/>
        </p:spPr>
        <p:style>
          <a:lnRef idx="2">
            <a:schemeClr val="accent4"/>
          </a:lnRef>
          <a:fillRef idx="1">
            <a:schemeClr val="lt1"/>
          </a:fillRef>
          <a:effectRef idx="0">
            <a:schemeClr val="accent4"/>
          </a:effectRef>
          <a:fontRef idx="minor">
            <a:schemeClr val="dk1"/>
          </a:fontRef>
        </p:style>
        <p:txBody>
          <a:bodyPr wrap="square">
            <a:spAutoFit/>
          </a:bodyPr>
          <a:lstStyle/>
          <a:p>
            <a:r>
              <a:rPr lang="en-US" sz="2800" b="1" dirty="0" smtClean="0">
                <a:latin typeface="Times New Roman" panose="02020603050405020304" pitchFamily="18" charset="0"/>
                <a:cs typeface="Times New Roman" panose="02020603050405020304" pitchFamily="18" charset="0"/>
              </a:rPr>
              <a:t>GỢI Ý CÂU 8</a:t>
            </a:r>
          </a:p>
          <a:p>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1 chi </a:t>
            </a:r>
            <a:r>
              <a:rPr lang="en-US" sz="2800" dirty="0" err="1">
                <a:latin typeface="Times New Roman" panose="02020603050405020304" pitchFamily="18" charset="0"/>
                <a:cs typeface="Times New Roman" panose="02020603050405020304" pitchFamily="18" charset="0"/>
              </a:rPr>
              <a:t>tiết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trích</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cs typeface="Times New Roman" panose="02020603050405020304" pitchFamily="18" charset="0"/>
              </a:rPr>
              <a:t> dung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chi </a:t>
            </a:r>
            <a:r>
              <a:rPr lang="en-US" sz="2800" dirty="0" err="1">
                <a:latin typeface="Times New Roman" panose="02020603050405020304" pitchFamily="18" charset="0"/>
                <a:cs typeface="Times New Roman" panose="02020603050405020304" pitchFamily="18" charset="0"/>
              </a:rPr>
              <a:t>tiết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ấy</a:t>
            </a:r>
            <a:r>
              <a:rPr lang="en-US" sz="2800" dirty="0">
                <a:latin typeface="Times New Roman" panose="02020603050405020304" pitchFamily="18" charset="0"/>
                <a:cs typeface="Times New Roman" panose="02020603050405020304" pitchFamily="18" charset="0"/>
              </a:rPr>
              <a:t>.</a:t>
            </a:r>
          </a:p>
          <a:p>
            <a:r>
              <a:rPr lang="en-US" sz="2800" b="1" dirty="0" smtClean="0">
                <a:latin typeface="Times New Roman" panose="02020603050405020304" pitchFamily="18" charset="0"/>
                <a:cs typeface="Times New Roman" panose="02020603050405020304" pitchFamily="18" charset="0"/>
              </a:rPr>
              <a:t>CÂU 9 </a:t>
            </a:r>
          </a:p>
          <a:p>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mẹ</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tập</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giúp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mẹ</a:t>
            </a:r>
            <a:r>
              <a:rPr lang="en-US" sz="2800" dirty="0">
                <a:latin typeface="Times New Roman" panose="02020603050405020304" pitchFamily="18" charset="0"/>
                <a:cs typeface="Times New Roman" panose="02020603050405020304" pitchFamily="18" charset="0"/>
              </a:rPr>
              <a:t>…</a:t>
            </a:r>
          </a:p>
          <a:p>
            <a:pPr algn="just" fontAlgn="base">
              <a:lnSpc>
                <a:spcPct val="150000"/>
              </a:lnSpc>
            </a:pPr>
            <a:endParaRPr lang="en-US" sz="2800" dirty="0">
              <a:solidFill>
                <a:srgbClr val="0070C0"/>
              </a:solidFill>
              <a:latin typeface="Times New Roman" panose="02020603050405020304" pitchFamily="18" charset="0"/>
              <a:cs typeface="Times New Roman" panose="02020603050405020304" pitchFamily="18" charset="0"/>
            </a:endParaRPr>
          </a:p>
          <a:p>
            <a:pPr algn="just" fontAlgn="base">
              <a:lnSpc>
                <a:spcPct val="150000"/>
              </a:lnSpc>
            </a:pPr>
            <a:endParaRPr lang="en-US" sz="28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845987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1000"/>
                                        <p:tgtEl>
                                          <p:spTgt spid="2">
                                            <p:txEl>
                                              <p:pRg st="1" end="1"/>
                                            </p:txEl>
                                          </p:spTgt>
                                        </p:tgtEl>
                                      </p:cBhvr>
                                    </p:animEffect>
                                    <p:anim calcmode="lin" valueType="num">
                                      <p:cBhvr>
                                        <p:cTn id="20"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Effect transition="in" filter="fade">
                                      <p:cBhvr>
                                        <p:cTn id="24" dur="1000"/>
                                        <p:tgtEl>
                                          <p:spTgt spid="2">
                                            <p:txEl>
                                              <p:pRg st="2" end="2"/>
                                            </p:txEl>
                                          </p:spTgt>
                                        </p:tgtEl>
                                      </p:cBhvr>
                                    </p:animEffect>
                                    <p:anim calcmode="lin" valueType="num">
                                      <p:cBhvr>
                                        <p:cTn id="2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Effect transition="in" filter="fade">
                                      <p:cBhvr>
                                        <p:cTn id="31" dur="1000"/>
                                        <p:tgtEl>
                                          <p:spTgt spid="2">
                                            <p:txEl>
                                              <p:pRg st="3" end="3"/>
                                            </p:txEl>
                                          </p:spTgt>
                                        </p:tgtEl>
                                      </p:cBhvr>
                                    </p:animEffect>
                                    <p:anim calcmode="lin" valueType="num">
                                      <p:cBhvr>
                                        <p:cTn id="3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3" end="3"/>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
                                            <p:txEl>
                                              <p:pRg st="4" end="4"/>
                                            </p:txEl>
                                          </p:spTgt>
                                        </p:tgtEl>
                                        <p:attrNameLst>
                                          <p:attrName>style.visibility</p:attrName>
                                        </p:attrNameLst>
                                      </p:cBhvr>
                                      <p:to>
                                        <p:strVal val="visible"/>
                                      </p:to>
                                    </p:set>
                                    <p:animEffect transition="in" filter="fade">
                                      <p:cBhvr>
                                        <p:cTn id="36" dur="1000"/>
                                        <p:tgtEl>
                                          <p:spTgt spid="2">
                                            <p:txEl>
                                              <p:pRg st="4" end="4"/>
                                            </p:txEl>
                                          </p:spTgt>
                                        </p:tgtEl>
                                      </p:cBhvr>
                                    </p:animEffect>
                                    <p:anim calcmode="lin" valueType="num">
                                      <p:cBhvr>
                                        <p:cTn id="37"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2">
                                            <p:txEl>
                                              <p:pRg st="5" end="5"/>
                                            </p:txEl>
                                          </p:spTgt>
                                        </p:tgtEl>
                                        <p:attrNameLst>
                                          <p:attrName>style.visibility</p:attrName>
                                        </p:attrNameLst>
                                      </p:cBhvr>
                                      <p:to>
                                        <p:strVal val="visible"/>
                                      </p:to>
                                    </p:set>
                                    <p:animEffect transition="in" filter="fade">
                                      <p:cBhvr>
                                        <p:cTn id="41" dur="1000"/>
                                        <p:tgtEl>
                                          <p:spTgt spid="2">
                                            <p:txEl>
                                              <p:pRg st="5" end="5"/>
                                            </p:txEl>
                                          </p:spTgt>
                                        </p:tgtEl>
                                      </p:cBhvr>
                                    </p:animEffect>
                                    <p:anim calcmode="lin" valueType="num">
                                      <p:cBhvr>
                                        <p:cTn id="42"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2">
                                            <p:txEl>
                                              <p:pRg st="5" end="5"/>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2">
                                            <p:txEl>
                                              <p:pRg st="6" end="6"/>
                                            </p:txEl>
                                          </p:spTgt>
                                        </p:tgtEl>
                                        <p:attrNameLst>
                                          <p:attrName>style.visibility</p:attrName>
                                        </p:attrNameLst>
                                      </p:cBhvr>
                                      <p:to>
                                        <p:strVal val="visible"/>
                                      </p:to>
                                    </p:set>
                                    <p:animEffect transition="in" filter="fade">
                                      <p:cBhvr>
                                        <p:cTn id="46" dur="1000"/>
                                        <p:tgtEl>
                                          <p:spTgt spid="2">
                                            <p:txEl>
                                              <p:pRg st="6" end="6"/>
                                            </p:txEl>
                                          </p:spTgt>
                                        </p:tgtEl>
                                      </p:cBhvr>
                                    </p:animEffect>
                                    <p:anim calcmode="lin" valueType="num">
                                      <p:cBhvr>
                                        <p:cTn id="47"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8"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0363" y="816202"/>
            <a:ext cx="11212946" cy="4832092"/>
          </a:xfrm>
          <a:prstGeom prst="rect">
            <a:avLst/>
          </a:prstGeom>
          <a:ln w="57150"/>
        </p:spPr>
        <p:style>
          <a:lnRef idx="2">
            <a:schemeClr val="accent4"/>
          </a:lnRef>
          <a:fillRef idx="1">
            <a:schemeClr val="lt1"/>
          </a:fillRef>
          <a:effectRef idx="0">
            <a:schemeClr val="accent4"/>
          </a:effectRef>
          <a:fontRef idx="minor">
            <a:schemeClr val="dk1"/>
          </a:fontRef>
        </p:style>
        <p:txBody>
          <a:bodyPr wrap="square">
            <a:spAutoFit/>
          </a:bodyPr>
          <a:lstStyle/>
          <a:p>
            <a:r>
              <a:rPr lang="en-US" sz="2800" b="1" dirty="0" smtClean="0">
                <a:latin typeface="Times New Roman" panose="02020603050405020304" pitchFamily="18" charset="0"/>
                <a:cs typeface="Times New Roman" panose="02020603050405020304" pitchFamily="18" charset="0"/>
              </a:rPr>
              <a:t>GỢI Ý CÂU 10</a:t>
            </a:r>
          </a:p>
          <a:p>
            <a:r>
              <a:rPr lang="fr-FR" sz="2800" b="1" dirty="0" err="1" smtClean="0">
                <a:latin typeface="Times New Roman" panose="02020603050405020304" pitchFamily="18" charset="0"/>
                <a:cs typeface="Times New Roman" panose="02020603050405020304" pitchFamily="18" charset="0"/>
              </a:rPr>
              <a:t>Đoạn</a:t>
            </a:r>
            <a:r>
              <a:rPr lang="fr-FR" sz="2800" b="1" dirty="0" smtClean="0">
                <a:latin typeface="Times New Roman" panose="02020603050405020304" pitchFamily="18" charset="0"/>
                <a:cs typeface="Times New Roman" panose="02020603050405020304" pitchFamily="18" charset="0"/>
              </a:rPr>
              <a:t> </a:t>
            </a:r>
            <a:r>
              <a:rPr lang="fr-FR" sz="2800" b="1" dirty="0" err="1">
                <a:latin typeface="Times New Roman" panose="02020603050405020304" pitchFamily="18" charset="0"/>
                <a:cs typeface="Times New Roman" panose="02020603050405020304" pitchFamily="18" charset="0"/>
              </a:rPr>
              <a:t>văn</a:t>
            </a:r>
            <a:r>
              <a:rPr lang="fr-FR" sz="2800" b="1" dirty="0">
                <a:latin typeface="Times New Roman" panose="02020603050405020304" pitchFamily="18" charset="0"/>
                <a:cs typeface="Times New Roman" panose="02020603050405020304" pitchFamily="18" charset="0"/>
              </a:rPr>
              <a:t> </a:t>
            </a:r>
            <a:r>
              <a:rPr lang="fr-FR" sz="2800" b="1" dirty="0" err="1">
                <a:latin typeface="Times New Roman" panose="02020603050405020304" pitchFamily="18" charset="0"/>
                <a:cs typeface="Times New Roman" panose="02020603050405020304" pitchFamily="18" charset="0"/>
              </a:rPr>
              <a:t>đảm</a:t>
            </a:r>
            <a:r>
              <a:rPr lang="fr-FR" sz="2800" b="1" dirty="0">
                <a:latin typeface="Times New Roman" panose="02020603050405020304" pitchFamily="18" charset="0"/>
                <a:cs typeface="Times New Roman" panose="02020603050405020304" pitchFamily="18" charset="0"/>
              </a:rPr>
              <a:t> </a:t>
            </a:r>
            <a:r>
              <a:rPr lang="fr-FR" sz="2800" b="1" dirty="0" err="1">
                <a:latin typeface="Times New Roman" panose="02020603050405020304" pitchFamily="18" charset="0"/>
                <a:cs typeface="Times New Roman" panose="02020603050405020304" pitchFamily="18" charset="0"/>
              </a:rPr>
              <a:t>bảo</a:t>
            </a:r>
            <a:r>
              <a:rPr lang="fr-FR" sz="2800" b="1" dirty="0">
                <a:latin typeface="Times New Roman" panose="02020603050405020304" pitchFamily="18" charset="0"/>
                <a:cs typeface="Times New Roman" panose="02020603050405020304" pitchFamily="18" charset="0"/>
              </a:rPr>
              <a:t> </a:t>
            </a:r>
            <a:r>
              <a:rPr lang="fr-FR" sz="2800" b="1" dirty="0" err="1">
                <a:latin typeface="Times New Roman" panose="02020603050405020304" pitchFamily="18" charset="0"/>
                <a:cs typeface="Times New Roman" panose="02020603050405020304" pitchFamily="18" charset="0"/>
              </a:rPr>
              <a:t>các</a:t>
            </a:r>
            <a:r>
              <a:rPr lang="fr-FR" sz="2800" b="1" dirty="0">
                <a:latin typeface="Times New Roman" panose="02020603050405020304" pitchFamily="18" charset="0"/>
                <a:cs typeface="Times New Roman" panose="02020603050405020304" pitchFamily="18" charset="0"/>
              </a:rPr>
              <a:t> </a:t>
            </a:r>
            <a:r>
              <a:rPr lang="fr-FR" sz="2800" b="1" dirty="0" err="1">
                <a:latin typeface="Times New Roman" panose="02020603050405020304" pitchFamily="18" charset="0"/>
                <a:cs typeface="Times New Roman" panose="02020603050405020304" pitchFamily="18" charset="0"/>
              </a:rPr>
              <a:t>yêu</a:t>
            </a:r>
            <a:r>
              <a:rPr lang="fr-FR" sz="2800" b="1" dirty="0">
                <a:latin typeface="Times New Roman" panose="02020603050405020304" pitchFamily="18" charset="0"/>
                <a:cs typeface="Times New Roman" panose="02020603050405020304" pitchFamily="18" charset="0"/>
              </a:rPr>
              <a:t> </a:t>
            </a:r>
            <a:r>
              <a:rPr lang="fr-FR" sz="2800" b="1" dirty="0" err="1">
                <a:latin typeface="Times New Roman" panose="02020603050405020304" pitchFamily="18" charset="0"/>
                <a:cs typeface="Times New Roman" panose="02020603050405020304" pitchFamily="18" charset="0"/>
              </a:rPr>
              <a:t>cầu</a:t>
            </a:r>
            <a:r>
              <a:rPr lang="fr-FR"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Hình</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thức</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Đảm</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bảo</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về</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số</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câu</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không</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được</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gạch</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đầu</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dòng</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không</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mắc</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lỗi</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chính</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tả</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ngữ</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pháp</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Hành</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văn</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trong</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sáng</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trôi</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chảy</a:t>
            </a:r>
            <a:r>
              <a:rPr lang="fr-FR"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Nội</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dung</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Suy</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nghĩ</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về</a:t>
            </a:r>
            <a:r>
              <a:rPr lang="fr-FR"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Việt</a:t>
            </a:r>
            <a:r>
              <a:rPr lang="en-US" sz="2800" dirty="0">
                <a:latin typeface="Times New Roman" panose="02020603050405020304" pitchFamily="18" charset="0"/>
                <a:cs typeface="Times New Roman" panose="02020603050405020304" pitchFamily="18" charset="0"/>
              </a:rPr>
              <a:t> Nam </a:t>
            </a:r>
            <a:r>
              <a:rPr lang="en-US" sz="2800" dirty="0" err="1">
                <a:latin typeface="Times New Roman" panose="02020603050405020304" pitchFamily="18" charset="0"/>
                <a:cs typeface="Times New Roman" panose="02020603050405020304" pitchFamily="18" charset="0"/>
              </a:rPr>
              <a:t>trước</a:t>
            </a:r>
            <a:r>
              <a:rPr lang="en-US" sz="2800" dirty="0">
                <a:latin typeface="Times New Roman" panose="02020603050405020304" pitchFamily="18" charset="0"/>
                <a:cs typeface="Times New Roman" panose="02020603050405020304" pitchFamily="18" charset="0"/>
              </a:rPr>
              <a:t> CM </a:t>
            </a:r>
            <a:r>
              <a:rPr lang="en-US" sz="2800" dirty="0" err="1">
                <a:latin typeface="Times New Roman" panose="02020603050405020304" pitchFamily="18" charset="0"/>
                <a:cs typeface="Times New Roman" panose="02020603050405020304" pitchFamily="18" charset="0"/>
              </a:rPr>
              <a:t>tháng</a:t>
            </a:r>
            <a:r>
              <a:rPr lang="en-US" sz="2800" dirty="0">
                <a:latin typeface="Times New Roman" panose="02020603050405020304" pitchFamily="18" charset="0"/>
                <a:cs typeface="Times New Roman" panose="02020603050405020304" pitchFamily="18" charset="0"/>
              </a:rPr>
              <a:t> 8:</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Nghèo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cực</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đẹp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hồn</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Chân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thật</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Luôn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đùm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Luôn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no </a:t>
            </a:r>
            <a:r>
              <a:rPr lang="en-US" sz="2800" dirty="0" err="1">
                <a:latin typeface="Times New Roman" panose="02020603050405020304" pitchFamily="18" charset="0"/>
                <a:cs typeface="Times New Roman" panose="02020603050405020304" pitchFamily="18" charset="0"/>
              </a:rPr>
              <a:t>đủ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hơn</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375986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1000"/>
                                        <p:tgtEl>
                                          <p:spTgt spid="2">
                                            <p:txEl>
                                              <p:pRg st="1" end="1"/>
                                            </p:txEl>
                                          </p:spTgt>
                                        </p:tgtEl>
                                      </p:cBhvr>
                                    </p:animEffect>
                                    <p:anim calcmode="lin" valueType="num">
                                      <p:cBhvr>
                                        <p:cTn id="2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Effect transition="in" filter="fade">
                                      <p:cBhvr>
                                        <p:cTn id="28" dur="1000"/>
                                        <p:tgtEl>
                                          <p:spTgt spid="2">
                                            <p:txEl>
                                              <p:pRg st="2" end="2"/>
                                            </p:txEl>
                                          </p:spTgt>
                                        </p:tgtEl>
                                      </p:cBhvr>
                                    </p:animEffect>
                                    <p:anim calcmode="lin" valueType="num">
                                      <p:cBhvr>
                                        <p:cTn id="29"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3" end="3"/>
                                            </p:txEl>
                                          </p:spTgt>
                                        </p:tgtEl>
                                        <p:attrNameLst>
                                          <p:attrName>style.visibility</p:attrName>
                                        </p:attrNameLst>
                                      </p:cBhvr>
                                      <p:to>
                                        <p:strVal val="visible"/>
                                      </p:to>
                                    </p:set>
                                    <p:animEffect transition="in" filter="fade">
                                      <p:cBhvr>
                                        <p:cTn id="35" dur="1000"/>
                                        <p:tgtEl>
                                          <p:spTgt spid="2">
                                            <p:txEl>
                                              <p:pRg st="3" end="3"/>
                                            </p:txEl>
                                          </p:spTgt>
                                        </p:tgtEl>
                                      </p:cBhvr>
                                    </p:animEffect>
                                    <p:anim calcmode="lin" valueType="num">
                                      <p:cBhvr>
                                        <p:cTn id="36"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4" end="4"/>
                                            </p:txEl>
                                          </p:spTgt>
                                        </p:tgtEl>
                                        <p:attrNameLst>
                                          <p:attrName>style.visibility</p:attrName>
                                        </p:attrNameLst>
                                      </p:cBhvr>
                                      <p:to>
                                        <p:strVal val="visible"/>
                                      </p:to>
                                    </p:set>
                                    <p:animEffect transition="in" filter="fade">
                                      <p:cBhvr>
                                        <p:cTn id="42" dur="1000"/>
                                        <p:tgtEl>
                                          <p:spTgt spid="2">
                                            <p:txEl>
                                              <p:pRg st="4" end="4"/>
                                            </p:txEl>
                                          </p:spTgt>
                                        </p:tgtEl>
                                      </p:cBhvr>
                                    </p:animEffect>
                                    <p:anim calcmode="lin" valueType="num">
                                      <p:cBhvr>
                                        <p:cTn id="43"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5" end="5"/>
                                            </p:txEl>
                                          </p:spTgt>
                                        </p:tgtEl>
                                        <p:attrNameLst>
                                          <p:attrName>style.visibility</p:attrName>
                                        </p:attrNameLst>
                                      </p:cBhvr>
                                      <p:to>
                                        <p:strVal val="visible"/>
                                      </p:to>
                                    </p:set>
                                    <p:animEffect transition="in" filter="fade">
                                      <p:cBhvr>
                                        <p:cTn id="49" dur="1000"/>
                                        <p:tgtEl>
                                          <p:spTgt spid="2">
                                            <p:txEl>
                                              <p:pRg st="5" end="5"/>
                                            </p:txEl>
                                          </p:spTgt>
                                        </p:tgtEl>
                                      </p:cBhvr>
                                    </p:animEffect>
                                    <p:anim calcmode="lin" valueType="num">
                                      <p:cBhvr>
                                        <p:cTn id="50"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
                                            <p:txEl>
                                              <p:pRg st="6" end="6"/>
                                            </p:txEl>
                                          </p:spTgt>
                                        </p:tgtEl>
                                        <p:attrNameLst>
                                          <p:attrName>style.visibility</p:attrName>
                                        </p:attrNameLst>
                                      </p:cBhvr>
                                      <p:to>
                                        <p:strVal val="visible"/>
                                      </p:to>
                                    </p:set>
                                    <p:animEffect transition="in" filter="fade">
                                      <p:cBhvr>
                                        <p:cTn id="56" dur="1000"/>
                                        <p:tgtEl>
                                          <p:spTgt spid="2">
                                            <p:txEl>
                                              <p:pRg st="6" end="6"/>
                                            </p:txEl>
                                          </p:spTgt>
                                        </p:tgtEl>
                                      </p:cBhvr>
                                    </p:animEffect>
                                    <p:anim calcmode="lin" valueType="num">
                                      <p:cBhvr>
                                        <p:cTn id="57"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2">
                                            <p:txEl>
                                              <p:pRg st="7" end="7"/>
                                            </p:txEl>
                                          </p:spTgt>
                                        </p:tgtEl>
                                        <p:attrNameLst>
                                          <p:attrName>style.visibility</p:attrName>
                                        </p:attrNameLst>
                                      </p:cBhvr>
                                      <p:to>
                                        <p:strVal val="visible"/>
                                      </p:to>
                                    </p:set>
                                    <p:animEffect transition="in" filter="fade">
                                      <p:cBhvr>
                                        <p:cTn id="63" dur="1000"/>
                                        <p:tgtEl>
                                          <p:spTgt spid="2">
                                            <p:txEl>
                                              <p:pRg st="7" end="7"/>
                                            </p:txEl>
                                          </p:spTgt>
                                        </p:tgtEl>
                                      </p:cBhvr>
                                    </p:animEffect>
                                    <p:anim calcmode="lin" valueType="num">
                                      <p:cBhvr>
                                        <p:cTn id="64"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2">
                                            <p:txEl>
                                              <p:pRg st="8" end="8"/>
                                            </p:txEl>
                                          </p:spTgt>
                                        </p:tgtEl>
                                        <p:attrNameLst>
                                          <p:attrName>style.visibility</p:attrName>
                                        </p:attrNameLst>
                                      </p:cBhvr>
                                      <p:to>
                                        <p:strVal val="visible"/>
                                      </p:to>
                                    </p:set>
                                    <p:animEffect transition="in" filter="fade">
                                      <p:cBhvr>
                                        <p:cTn id="70" dur="1000"/>
                                        <p:tgtEl>
                                          <p:spTgt spid="2">
                                            <p:txEl>
                                              <p:pRg st="8" end="8"/>
                                            </p:txEl>
                                          </p:spTgt>
                                        </p:tgtEl>
                                      </p:cBhvr>
                                    </p:animEffect>
                                    <p:anim calcmode="lin" valueType="num">
                                      <p:cBhvr>
                                        <p:cTn id="71"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72"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5709" y="492929"/>
            <a:ext cx="11212946" cy="6124754"/>
          </a:xfrm>
          <a:prstGeom prst="rect">
            <a:avLst/>
          </a:prstGeom>
          <a:ln w="57150"/>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en-SG" sz="2800" b="1" dirty="0" smtClean="0">
                <a:solidFill>
                  <a:srgbClr val="0070C0"/>
                </a:solidFill>
                <a:latin typeface="Times New Roman" panose="02020603050405020304" pitchFamily="18" charset="0"/>
                <a:cs typeface="Times New Roman" panose="02020603050405020304" pitchFamily="18" charset="0"/>
              </a:rPr>
              <a:t>II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smtClean="0">
                <a:solidFill>
                  <a:srgbClr val="0070C0"/>
                </a:solidFill>
                <a:latin typeface="Times New Roman" panose="02020603050405020304" pitchFamily="18" charset="0"/>
                <a:cs typeface="Times New Roman" panose="02020603050405020304" pitchFamily="18" charset="0"/>
              </a:rPr>
              <a:t>- </a:t>
            </a:r>
            <a:r>
              <a:rPr lang="en-SG" sz="2800" b="1" dirty="0" smtClean="0">
                <a:solidFill>
                  <a:srgbClr val="0070C0"/>
                </a:solidFill>
                <a:latin typeface="Times New Roman" panose="02020603050405020304" pitchFamily="18" charset="0"/>
                <a:cs typeface="Times New Roman" panose="02020603050405020304" pitchFamily="18" charset="0"/>
              </a:rPr>
              <a:t>LÀM VĂN</a:t>
            </a:r>
            <a:endParaRPr lang="en-US" sz="2800" dirty="0">
              <a:latin typeface="Times New Roman" panose="02020603050405020304" pitchFamily="18" charset="0"/>
              <a:cs typeface="Times New Roman" panose="02020603050405020304" pitchFamily="18" charset="0"/>
            </a:endParaRPr>
          </a:p>
          <a:p>
            <a:pPr algn="just"/>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Mở</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mẫu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a:t>
            </a:r>
          </a:p>
          <a:p>
            <a:pPr algn="just"/>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algn="just"/>
            <a:r>
              <a:rPr lang="en-US" sz="2800" b="1" dirty="0">
                <a:latin typeface="Times New Roman" panose="02020603050405020304" pitchFamily="18" charset="0"/>
                <a:cs typeface="Times New Roman" panose="02020603050405020304" pitchFamily="18" charset="0"/>
              </a:rPr>
              <a:t>1. </a:t>
            </a:r>
            <a:r>
              <a:rPr lang="en-US" sz="2800" b="1" dirty="0" err="1">
                <a:latin typeface="Times New Roman" panose="02020603050405020304" pitchFamily="18" charset="0"/>
                <a:cs typeface="Times New Roman" panose="02020603050405020304" pitchFamily="18" charset="0"/>
              </a:rPr>
              <a:t>Phân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tích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sức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mạnh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mẫu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cuộc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sống</a:t>
            </a:r>
            <a:r>
              <a:rPr lang="en-US"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algn="just"/>
            <a:r>
              <a:rPr lang="en-US" sz="2800" b="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mẫu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thiêng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liêng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giữa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gắn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con.</a:t>
            </a:r>
          </a:p>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mẫu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tử</a:t>
            </a:r>
            <a:r>
              <a:rPr lang="en-US" sz="2800" dirty="0">
                <a:latin typeface="Times New Roman" panose="02020603050405020304" pitchFamily="18" charset="0"/>
                <a:cs typeface="Times New Roman" panose="02020603050405020304" pitchFamily="18" charset="0"/>
              </a:rPr>
              <a:t>:</a:t>
            </a:r>
          </a:p>
          <a:p>
            <a:pPr algn="just"/>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Ngay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nâng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che</a:t>
            </a:r>
            <a:r>
              <a:rPr lang="en-US" sz="2800" dirty="0">
                <a:latin typeface="Times New Roman" panose="02020603050405020304" pitchFamily="18" charset="0"/>
                <a:cs typeface="Times New Roman" panose="02020603050405020304" pitchFamily="18" charset="0"/>
              </a:rPr>
              <a:t>.</a:t>
            </a:r>
          </a:p>
          <a:p>
            <a:pPr algn="just"/>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cùng</a:t>
            </a:r>
            <a:r>
              <a:rPr lang="en-US" sz="2800" dirty="0">
                <a:latin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thách</a:t>
            </a:r>
            <a:endParaRPr lang="en-US"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Dành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đời</a:t>
            </a:r>
            <a:r>
              <a:rPr lang="en-US" sz="2800" dirty="0">
                <a:latin typeface="Times New Roman" panose="02020603050405020304" pitchFamily="18" charset="0"/>
                <a:cs typeface="Times New Roman" panose="02020603050405020304" pitchFamily="18" charset="0"/>
              </a:rPr>
              <a:t> lo </a:t>
            </a:r>
            <a:r>
              <a:rPr lang="en-US" sz="2800" dirty="0" err="1">
                <a:latin typeface="Times New Roman" panose="02020603050405020304" pitchFamily="18" charset="0"/>
                <a:cs typeface="Times New Roman" panose="02020603050405020304" pitchFamily="18" charset="0"/>
              </a:rPr>
              <a:t>lắng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bởi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niềm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nhìn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hạnh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trưởng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a:t>
            </a:r>
          </a:p>
          <a:p>
            <a:pPr algn="just"/>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505040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1000"/>
                                        <p:tgtEl>
                                          <p:spTgt spid="2">
                                            <p:txEl>
                                              <p:pRg st="1" end="1"/>
                                            </p:txEl>
                                          </p:spTgt>
                                        </p:tgtEl>
                                      </p:cBhvr>
                                    </p:animEffect>
                                    <p:anim calcmode="lin" valueType="num">
                                      <p:cBhvr>
                                        <p:cTn id="2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Effect transition="in" filter="fade">
                                      <p:cBhvr>
                                        <p:cTn id="28" dur="1000"/>
                                        <p:tgtEl>
                                          <p:spTgt spid="2">
                                            <p:txEl>
                                              <p:pRg st="2" end="2"/>
                                            </p:txEl>
                                          </p:spTgt>
                                        </p:tgtEl>
                                      </p:cBhvr>
                                    </p:animEffect>
                                    <p:anim calcmode="lin" valueType="num">
                                      <p:cBhvr>
                                        <p:cTn id="29"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3" end="3"/>
                                            </p:txEl>
                                          </p:spTgt>
                                        </p:tgtEl>
                                        <p:attrNameLst>
                                          <p:attrName>style.visibility</p:attrName>
                                        </p:attrNameLst>
                                      </p:cBhvr>
                                      <p:to>
                                        <p:strVal val="visible"/>
                                      </p:to>
                                    </p:set>
                                    <p:animEffect transition="in" filter="fade">
                                      <p:cBhvr>
                                        <p:cTn id="35" dur="1000"/>
                                        <p:tgtEl>
                                          <p:spTgt spid="2">
                                            <p:txEl>
                                              <p:pRg st="3" end="3"/>
                                            </p:txEl>
                                          </p:spTgt>
                                        </p:tgtEl>
                                      </p:cBhvr>
                                    </p:animEffect>
                                    <p:anim calcmode="lin" valueType="num">
                                      <p:cBhvr>
                                        <p:cTn id="36"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4" end="4"/>
                                            </p:txEl>
                                          </p:spTgt>
                                        </p:tgtEl>
                                        <p:attrNameLst>
                                          <p:attrName>style.visibility</p:attrName>
                                        </p:attrNameLst>
                                      </p:cBhvr>
                                      <p:to>
                                        <p:strVal val="visible"/>
                                      </p:to>
                                    </p:set>
                                    <p:animEffect transition="in" filter="fade">
                                      <p:cBhvr>
                                        <p:cTn id="42" dur="1000"/>
                                        <p:tgtEl>
                                          <p:spTgt spid="2">
                                            <p:txEl>
                                              <p:pRg st="4" end="4"/>
                                            </p:txEl>
                                          </p:spTgt>
                                        </p:tgtEl>
                                      </p:cBhvr>
                                    </p:animEffect>
                                    <p:anim calcmode="lin" valueType="num">
                                      <p:cBhvr>
                                        <p:cTn id="43"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5" end="5"/>
                                            </p:txEl>
                                          </p:spTgt>
                                        </p:tgtEl>
                                        <p:attrNameLst>
                                          <p:attrName>style.visibility</p:attrName>
                                        </p:attrNameLst>
                                      </p:cBhvr>
                                      <p:to>
                                        <p:strVal val="visible"/>
                                      </p:to>
                                    </p:set>
                                    <p:animEffect transition="in" filter="fade">
                                      <p:cBhvr>
                                        <p:cTn id="49" dur="1000"/>
                                        <p:tgtEl>
                                          <p:spTgt spid="2">
                                            <p:txEl>
                                              <p:pRg st="5" end="5"/>
                                            </p:txEl>
                                          </p:spTgt>
                                        </p:tgtEl>
                                      </p:cBhvr>
                                    </p:animEffect>
                                    <p:anim calcmode="lin" valueType="num">
                                      <p:cBhvr>
                                        <p:cTn id="50"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
                                            <p:txEl>
                                              <p:pRg st="6" end="6"/>
                                            </p:txEl>
                                          </p:spTgt>
                                        </p:tgtEl>
                                        <p:attrNameLst>
                                          <p:attrName>style.visibility</p:attrName>
                                        </p:attrNameLst>
                                      </p:cBhvr>
                                      <p:to>
                                        <p:strVal val="visible"/>
                                      </p:to>
                                    </p:set>
                                    <p:animEffect transition="in" filter="fade">
                                      <p:cBhvr>
                                        <p:cTn id="56" dur="1000"/>
                                        <p:tgtEl>
                                          <p:spTgt spid="2">
                                            <p:txEl>
                                              <p:pRg st="6" end="6"/>
                                            </p:txEl>
                                          </p:spTgt>
                                        </p:tgtEl>
                                      </p:cBhvr>
                                    </p:animEffect>
                                    <p:anim calcmode="lin" valueType="num">
                                      <p:cBhvr>
                                        <p:cTn id="57"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2">
                                            <p:txEl>
                                              <p:pRg st="7" end="7"/>
                                            </p:txEl>
                                          </p:spTgt>
                                        </p:tgtEl>
                                        <p:attrNameLst>
                                          <p:attrName>style.visibility</p:attrName>
                                        </p:attrNameLst>
                                      </p:cBhvr>
                                      <p:to>
                                        <p:strVal val="visible"/>
                                      </p:to>
                                    </p:set>
                                    <p:animEffect transition="in" filter="fade">
                                      <p:cBhvr>
                                        <p:cTn id="63" dur="1000"/>
                                        <p:tgtEl>
                                          <p:spTgt spid="2">
                                            <p:txEl>
                                              <p:pRg st="7" end="7"/>
                                            </p:txEl>
                                          </p:spTgt>
                                        </p:tgtEl>
                                      </p:cBhvr>
                                    </p:animEffect>
                                    <p:anim calcmode="lin" valueType="num">
                                      <p:cBhvr>
                                        <p:cTn id="64"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2">
                                            <p:txEl>
                                              <p:pRg st="8" end="8"/>
                                            </p:txEl>
                                          </p:spTgt>
                                        </p:tgtEl>
                                        <p:attrNameLst>
                                          <p:attrName>style.visibility</p:attrName>
                                        </p:attrNameLst>
                                      </p:cBhvr>
                                      <p:to>
                                        <p:strVal val="visible"/>
                                      </p:to>
                                    </p:set>
                                    <p:animEffect transition="in" filter="fade">
                                      <p:cBhvr>
                                        <p:cTn id="70" dur="1000"/>
                                        <p:tgtEl>
                                          <p:spTgt spid="2">
                                            <p:txEl>
                                              <p:pRg st="8" end="8"/>
                                            </p:txEl>
                                          </p:spTgt>
                                        </p:tgtEl>
                                      </p:cBhvr>
                                    </p:animEffect>
                                    <p:anim calcmode="lin" valueType="num">
                                      <p:cBhvr>
                                        <p:cTn id="71"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72"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3964" y="117693"/>
            <a:ext cx="11804072" cy="6740307"/>
          </a:xfrm>
          <a:prstGeom prst="rect">
            <a:avLst/>
          </a:prstGeom>
          <a:ln w="57150"/>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en-SG" sz="2700" b="1" dirty="0" smtClean="0">
                <a:solidFill>
                  <a:srgbClr val="0070C0"/>
                </a:solidFill>
                <a:latin typeface="Times New Roman" panose="02020603050405020304" pitchFamily="18" charset="0"/>
                <a:cs typeface="Times New Roman" panose="02020603050405020304" pitchFamily="18" charset="0"/>
              </a:rPr>
              <a:t>II</a:t>
            </a:r>
            <a:r>
              <a:rPr lang="en-US" sz="2700" dirty="0">
                <a:solidFill>
                  <a:srgbClr val="0070C0"/>
                </a:solidFill>
                <a:latin typeface="Times New Roman" panose="02020603050405020304" pitchFamily="18" charset="0"/>
                <a:cs typeface="Times New Roman" panose="02020603050405020304" pitchFamily="18" charset="0"/>
              </a:rPr>
              <a:t> </a:t>
            </a:r>
            <a:r>
              <a:rPr lang="en-US" sz="2700" dirty="0" smtClean="0">
                <a:solidFill>
                  <a:srgbClr val="0070C0"/>
                </a:solidFill>
                <a:latin typeface="Times New Roman" panose="02020603050405020304" pitchFamily="18" charset="0"/>
                <a:cs typeface="Times New Roman" panose="02020603050405020304" pitchFamily="18" charset="0"/>
              </a:rPr>
              <a:t>- </a:t>
            </a:r>
            <a:r>
              <a:rPr lang="en-SG" sz="2700" b="1" dirty="0" smtClean="0">
                <a:solidFill>
                  <a:srgbClr val="0070C0"/>
                </a:solidFill>
                <a:latin typeface="Times New Roman" panose="02020603050405020304" pitchFamily="18" charset="0"/>
                <a:cs typeface="Times New Roman" panose="02020603050405020304" pitchFamily="18" charset="0"/>
              </a:rPr>
              <a:t>LÀM VĂN</a:t>
            </a:r>
            <a:endParaRPr lang="en-US" sz="2700" dirty="0">
              <a:latin typeface="Times New Roman" panose="02020603050405020304" pitchFamily="18" charset="0"/>
              <a:cs typeface="Times New Roman" panose="02020603050405020304" pitchFamily="18" charset="0"/>
            </a:endParaRPr>
          </a:p>
          <a:p>
            <a:pPr algn="just"/>
            <a:r>
              <a:rPr lang="en-US" sz="2700" dirty="0">
                <a:latin typeface="Times New Roman" panose="02020603050405020304" pitchFamily="18" charset="0"/>
                <a:cs typeface="Times New Roman" panose="02020603050405020304" pitchFamily="18" charset="0"/>
              </a:rPr>
              <a:t>- Ý </a:t>
            </a:r>
            <a:r>
              <a:rPr lang="en-US" sz="2700" dirty="0" err="1">
                <a:latin typeface="Times New Roman" panose="02020603050405020304" pitchFamily="18" charset="0"/>
                <a:cs typeface="Times New Roman" panose="02020603050405020304" pitchFamily="18" charset="0"/>
              </a:rPr>
              <a:t>nghĩa</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của</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tình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mẫu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tử</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trong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cuộc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sống</a:t>
            </a:r>
            <a:r>
              <a:rPr lang="en-US" sz="2700" dirty="0">
                <a:latin typeface="Times New Roman" panose="02020603050405020304" pitchFamily="18" charset="0"/>
                <a:cs typeface="Times New Roman" panose="02020603050405020304" pitchFamily="18" charset="0"/>
              </a:rPr>
              <a:t>:</a:t>
            </a:r>
          </a:p>
          <a:p>
            <a:pPr algn="just"/>
            <a:r>
              <a:rPr lang="en-US" sz="2700" dirty="0">
                <a:latin typeface="Times New Roman" panose="02020603050405020304" pitchFamily="18" charset="0"/>
                <a:cs typeface="Times New Roman" panose="02020603050405020304" pitchFamily="18" charset="0"/>
              </a:rPr>
              <a:t>  + </a:t>
            </a:r>
            <a:r>
              <a:rPr lang="en-US" sz="2700" dirty="0" err="1">
                <a:latin typeface="Times New Roman" panose="02020603050405020304" pitchFamily="18" charset="0"/>
                <a:cs typeface="Times New Roman" panose="02020603050405020304" pitchFamily="18" charset="0"/>
              </a:rPr>
              <a:t>Tình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mẫu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tử</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là</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sức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mạnh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kì</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diệu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giúp</a:t>
            </a:r>
            <a:r>
              <a:rPr lang="en-US" sz="2700" dirty="0">
                <a:latin typeface="Times New Roman" panose="02020603050405020304" pitchFamily="18" charset="0"/>
                <a:cs typeface="Times New Roman" panose="02020603050405020304" pitchFamily="18" charset="0"/>
              </a:rPr>
              <a:t> con </a:t>
            </a:r>
            <a:r>
              <a:rPr lang="en-US" sz="2700" dirty="0" err="1">
                <a:latin typeface="Times New Roman" panose="02020603050405020304" pitchFamily="18" charset="0"/>
                <a:cs typeface="Times New Roman" panose="02020603050405020304" pitchFamily="18" charset="0"/>
              </a:rPr>
              <a:t>người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vượt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lên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những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khó</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khăn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của</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cuộc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sống</a:t>
            </a:r>
            <a:r>
              <a:rPr lang="en-US" sz="2700" dirty="0">
                <a:latin typeface="Times New Roman" panose="02020603050405020304" pitchFamily="18" charset="0"/>
                <a:cs typeface="Times New Roman" panose="02020603050405020304" pitchFamily="18" charset="0"/>
              </a:rPr>
              <a:t>.</a:t>
            </a:r>
          </a:p>
          <a:p>
            <a:pPr algn="just"/>
            <a:r>
              <a:rPr lang="en-US" sz="2700" dirty="0">
                <a:latin typeface="Times New Roman" panose="02020603050405020304" pitchFamily="18" charset="0"/>
                <a:cs typeface="Times New Roman" panose="02020603050405020304" pitchFamily="18" charset="0"/>
              </a:rPr>
              <a:t>  + </a:t>
            </a:r>
            <a:r>
              <a:rPr lang="en-US" sz="2700" dirty="0" err="1">
                <a:latin typeface="Times New Roman" panose="02020603050405020304" pitchFamily="18" charset="0"/>
                <a:cs typeface="Times New Roman" panose="02020603050405020304" pitchFamily="18" charset="0"/>
              </a:rPr>
              <a:t>Làm</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cuộc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đời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mỗi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người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ấm</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áp</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hơn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giúp</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cho</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mỗi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chúng</a:t>
            </a:r>
            <a:r>
              <a:rPr lang="en-US" sz="2700" dirty="0">
                <a:latin typeface="Times New Roman" panose="02020603050405020304" pitchFamily="18" charset="0"/>
                <a:cs typeface="Times New Roman" panose="02020603050405020304" pitchFamily="18" charset="0"/>
              </a:rPr>
              <a:t> ta </a:t>
            </a:r>
            <a:r>
              <a:rPr lang="en-US" sz="2700" dirty="0" err="1">
                <a:latin typeface="Times New Roman" panose="02020603050405020304" pitchFamily="18" charset="0"/>
                <a:cs typeface="Times New Roman" panose="02020603050405020304" pitchFamily="18" charset="0"/>
              </a:rPr>
              <a:t>có</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được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cuộc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sống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hạnh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phúc</a:t>
            </a:r>
            <a:r>
              <a:rPr lang="en-US" sz="2700" dirty="0">
                <a:latin typeface="Times New Roman" panose="02020603050405020304" pitchFamily="18" charset="0"/>
                <a:cs typeface="Times New Roman" panose="02020603050405020304" pitchFamily="18" charset="0"/>
              </a:rPr>
              <a:t>.</a:t>
            </a:r>
          </a:p>
          <a:p>
            <a:pPr algn="just"/>
            <a:r>
              <a:rPr lang="en-US" sz="2700" dirty="0">
                <a:latin typeface="Times New Roman" panose="02020603050405020304" pitchFamily="18" charset="0"/>
                <a:cs typeface="Times New Roman" panose="02020603050405020304" pitchFamily="18" charset="0"/>
              </a:rPr>
              <a:t>  + </a:t>
            </a:r>
            <a:r>
              <a:rPr lang="en-US" sz="2700" dirty="0" err="1">
                <a:latin typeface="Times New Roman" panose="02020603050405020304" pitchFamily="18" charset="0"/>
                <a:cs typeface="Times New Roman" panose="02020603050405020304" pitchFamily="18" charset="0"/>
              </a:rPr>
              <a:t>Tình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mẫu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tử</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có</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thể</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soi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sáng</a:t>
            </a:r>
            <a:r>
              <a:rPr lang="en-US" sz="2700" dirty="0">
                <a:latin typeface="Times New Roman" panose="02020603050405020304" pitchFamily="18" charset="0"/>
                <a:cs typeface="Times New Roman" panose="02020603050405020304" pitchFamily="18" charset="0"/>
              </a:rPr>
              <a:t> con </a:t>
            </a:r>
            <a:r>
              <a:rPr lang="en-US" sz="2700" dirty="0" err="1">
                <a:latin typeface="Times New Roman" panose="02020603050405020304" pitchFamily="18" charset="0"/>
                <a:cs typeface="Times New Roman" panose="02020603050405020304" pitchFamily="18" charset="0"/>
              </a:rPr>
              <a:t>đường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cho</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mỗi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người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giúp</a:t>
            </a:r>
            <a:r>
              <a:rPr lang="en-US" sz="2700" dirty="0">
                <a:latin typeface="Times New Roman" panose="02020603050405020304" pitchFamily="18" charset="0"/>
                <a:cs typeface="Times New Roman" panose="02020603050405020304" pitchFamily="18" charset="0"/>
              </a:rPr>
              <a:t> con </a:t>
            </a:r>
            <a:r>
              <a:rPr lang="en-US" sz="2700" dirty="0" err="1">
                <a:latin typeface="Times New Roman" panose="02020603050405020304" pitchFamily="18" charset="0"/>
                <a:cs typeface="Times New Roman" panose="02020603050405020304" pitchFamily="18" charset="0"/>
              </a:rPr>
              <a:t>người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thức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tỉnh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khi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lầm</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đường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lạc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lối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sống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tốt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hơn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và</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sống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có</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trách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nhiệm</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hơn</a:t>
            </a:r>
            <a:r>
              <a:rPr lang="en-US" sz="2700" dirty="0">
                <a:latin typeface="Times New Roman" panose="02020603050405020304" pitchFamily="18" charset="0"/>
                <a:cs typeface="Times New Roman" panose="02020603050405020304" pitchFamily="18" charset="0"/>
              </a:rPr>
              <a:t>.</a:t>
            </a:r>
          </a:p>
          <a:p>
            <a:pPr algn="just"/>
            <a:r>
              <a:rPr lang="en-US" sz="2700" b="1" dirty="0">
                <a:latin typeface="Times New Roman" panose="02020603050405020304" pitchFamily="18" charset="0"/>
                <a:cs typeface="Times New Roman" panose="02020603050405020304" pitchFamily="18" charset="0"/>
              </a:rPr>
              <a:t>2. </a:t>
            </a:r>
            <a:r>
              <a:rPr lang="en-US" sz="2700" b="1" dirty="0" err="1">
                <a:latin typeface="Times New Roman" panose="02020603050405020304" pitchFamily="18" charset="0"/>
                <a:cs typeface="Times New Roman" panose="02020603050405020304" pitchFamily="18" charset="0"/>
              </a:rPr>
              <a:t>Bài</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học</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nhận</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thức</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và</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hành</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động</a:t>
            </a:r>
            <a:endParaRPr lang="en-US" sz="2700" dirty="0">
              <a:latin typeface="Times New Roman" panose="02020603050405020304" pitchFamily="18" charset="0"/>
              <a:cs typeface="Times New Roman" panose="02020603050405020304" pitchFamily="18" charset="0"/>
            </a:endParaRPr>
          </a:p>
          <a:p>
            <a:pPr algn="just"/>
            <a:r>
              <a:rPr lang="en-US" sz="2700" dirty="0">
                <a:latin typeface="Times New Roman" panose="02020603050405020304" pitchFamily="18" charset="0"/>
                <a:cs typeface="Times New Roman" panose="02020603050405020304" pitchFamily="18" charset="0"/>
              </a:rPr>
              <a:t>  - </a:t>
            </a:r>
            <a:r>
              <a:rPr lang="en-US" sz="2700" dirty="0" err="1">
                <a:latin typeface="Times New Roman" panose="02020603050405020304" pitchFamily="18" charset="0"/>
                <a:cs typeface="Times New Roman" panose="02020603050405020304" pitchFamily="18" charset="0"/>
              </a:rPr>
              <a:t>Mỗi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người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cần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thấy</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được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vai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trò</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của</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tình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mẫu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tử</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trong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cuộc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sống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biết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trân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trọng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và</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gìn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giữ</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tình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mẫu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tử</a:t>
            </a:r>
            <a:r>
              <a:rPr lang="en-US" sz="2700" dirty="0">
                <a:latin typeface="Times New Roman" panose="02020603050405020304" pitchFamily="18" charset="0"/>
                <a:cs typeface="Times New Roman" panose="02020603050405020304" pitchFamily="18" charset="0"/>
              </a:rPr>
              <a:t>.</a:t>
            </a:r>
          </a:p>
          <a:p>
            <a:pPr algn="just"/>
            <a:r>
              <a:rPr lang="en-US" sz="2700" dirty="0">
                <a:latin typeface="Times New Roman" panose="02020603050405020304" pitchFamily="18" charset="0"/>
                <a:cs typeface="Times New Roman" panose="02020603050405020304" pitchFamily="18" charset="0"/>
              </a:rPr>
              <a:t>  - </a:t>
            </a:r>
            <a:r>
              <a:rPr lang="en-US" sz="2700" dirty="0" err="1">
                <a:latin typeface="Times New Roman" panose="02020603050405020304" pitchFamily="18" charset="0"/>
                <a:cs typeface="Times New Roman" panose="02020603050405020304" pitchFamily="18" charset="0"/>
              </a:rPr>
              <a:t>Mỗi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chúng</a:t>
            </a:r>
            <a:r>
              <a:rPr lang="en-US" sz="2700" dirty="0">
                <a:latin typeface="Times New Roman" panose="02020603050405020304" pitchFamily="18" charset="0"/>
                <a:cs typeface="Times New Roman" panose="02020603050405020304" pitchFamily="18" charset="0"/>
              </a:rPr>
              <a:t> ta </a:t>
            </a:r>
            <a:r>
              <a:rPr lang="en-US" sz="2700" dirty="0" err="1">
                <a:latin typeface="Times New Roman" panose="02020603050405020304" pitchFamily="18" charset="0"/>
                <a:cs typeface="Times New Roman" panose="02020603050405020304" pitchFamily="18" charset="0"/>
              </a:rPr>
              <a:t>hãy</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dành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những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hành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động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thiết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thực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cụ</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thể</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để</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đáp</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đền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tình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cảm</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của</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mẹ</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dành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cho</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mình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biết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vâng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lời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nghe</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theo</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lời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dạy</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bảo</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của</a:t>
            </a:r>
            <a:r>
              <a:rPr lang="en-US" sz="2700" dirty="0">
                <a:latin typeface="Times New Roman" panose="02020603050405020304" pitchFamily="18" charset="0"/>
                <a:cs typeface="Times New Roman" panose="02020603050405020304" pitchFamily="18" charset="0"/>
              </a:rPr>
              <a:t> cha </a:t>
            </a:r>
            <a:r>
              <a:rPr lang="en-US" sz="2700" dirty="0" err="1">
                <a:latin typeface="Times New Roman" panose="02020603050405020304" pitchFamily="18" charset="0"/>
                <a:cs typeface="Times New Roman" panose="02020603050405020304" pitchFamily="18" charset="0"/>
              </a:rPr>
              <a:t>mẹ</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siêng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năng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học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hành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để</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không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phụ</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công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ơn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nuôi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dưỡng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quan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tâm</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giúp</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đỡ</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từ</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những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việc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nhỏ</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nhặt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nhất</a:t>
            </a:r>
            <a:endParaRPr lang="en-US" sz="2700" dirty="0">
              <a:latin typeface="Times New Roman" panose="02020603050405020304" pitchFamily="18" charset="0"/>
              <a:cs typeface="Times New Roman" panose="02020603050405020304" pitchFamily="18" charset="0"/>
            </a:endParaRPr>
          </a:p>
          <a:p>
            <a:pPr algn="just"/>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Kết</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bài</a:t>
            </a:r>
            <a:r>
              <a:rPr lang="en-US" sz="2700" b="1" dirty="0">
                <a:latin typeface="Times New Roman" panose="02020603050405020304" pitchFamily="18" charset="0"/>
                <a:cs typeface="Times New Roman" panose="02020603050405020304" pitchFamily="18" charset="0"/>
              </a:rPr>
              <a: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Khẳng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định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lại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vấn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đề</a:t>
            </a:r>
            <a:r>
              <a:rPr lang="en-US" sz="2700" dirty="0" smtClean="0">
                <a:latin typeface="Times New Roman" panose="02020603050405020304" pitchFamily="18" charset="0"/>
                <a:cs typeface="Times New Roman" panose="02020603050405020304" pitchFamily="18" charset="0"/>
              </a:rPr>
              <a:t>.</a:t>
            </a:r>
            <a:endParaRPr lang="en-US" sz="2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091296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127345" cy="6815682"/>
          </a:xfrm>
        </p:spPr>
      </p:pic>
      <p:sp>
        <p:nvSpPr>
          <p:cNvPr id="3" name="TextBox 2"/>
          <p:cNvSpPr txBox="1"/>
          <p:nvPr/>
        </p:nvSpPr>
        <p:spPr>
          <a:xfrm>
            <a:off x="3708400" y="2268026"/>
            <a:ext cx="4775200" cy="1323439"/>
          </a:xfrm>
          <a:prstGeom prst="rect">
            <a:avLst/>
          </a:prstGeom>
          <a:noFill/>
        </p:spPr>
        <p:txBody>
          <a:bodyPr wrap="square" rtlCol="0">
            <a:spAutoFit/>
          </a:bodyPr>
          <a:lstStyle/>
          <a:p>
            <a:r>
              <a:rPr lang="en-US" sz="8000" b="1" dirty="0" smtClean="0"/>
              <a:t>TẠM BIỆT!</a:t>
            </a:r>
            <a:endParaRPr lang="en-US" sz="8000" b="1" dirty="0"/>
          </a:p>
        </p:txBody>
      </p:sp>
    </p:spTree>
    <p:extLst>
      <p:ext uri="{BB962C8B-B14F-4D97-AF65-F5344CB8AC3E}">
        <p14:creationId xmlns:p14="http://schemas.microsoft.com/office/powerpoint/2010/main" val="175187873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70716"/>
            <a:ext cx="12192000" cy="6787284"/>
          </a:xfrm>
        </p:spPr>
      </p:pic>
      <p:sp>
        <p:nvSpPr>
          <p:cNvPr id="7" name="Rounded Rectangle 6"/>
          <p:cNvSpPr/>
          <p:nvPr/>
        </p:nvSpPr>
        <p:spPr>
          <a:xfrm>
            <a:off x="6179126" y="5420287"/>
            <a:ext cx="3121891" cy="703888"/>
          </a:xfrm>
          <a:prstGeom prst="roundRect">
            <a:avLst/>
          </a:prstGeom>
          <a:ln w="76200"/>
        </p:spPr>
        <p:style>
          <a:lnRef idx="2">
            <a:schemeClr val="accent2"/>
          </a:lnRef>
          <a:fillRef idx="1">
            <a:schemeClr val="lt1"/>
          </a:fillRef>
          <a:effectRef idx="0">
            <a:schemeClr val="accent2"/>
          </a:effectRef>
          <a:fontRef idx="minor">
            <a:schemeClr val="dk1"/>
          </a:fontRef>
        </p:style>
        <p:txBody>
          <a:bodyPr rtlCol="0" anchor="ctr"/>
          <a:lstStyle/>
          <a:p>
            <a:r>
              <a:rPr lang="en-US" sz="3200" b="1" dirty="0" err="1">
                <a:solidFill>
                  <a:srgbClr val="FF0000"/>
                </a:solidFill>
              </a:rPr>
              <a:t>Đáp</a:t>
            </a:r>
            <a:r>
              <a:rPr lang="en-US" sz="3200" b="1" dirty="0">
                <a:solidFill>
                  <a:srgbClr val="FF0000"/>
                </a:solidFill>
              </a:rPr>
              <a:t> </a:t>
            </a:r>
            <a:r>
              <a:rPr lang="en-US" sz="3200" b="1" dirty="0" err="1">
                <a:solidFill>
                  <a:srgbClr val="FF0000"/>
                </a:solidFill>
              </a:rPr>
              <a:t>án</a:t>
            </a:r>
            <a:r>
              <a:rPr lang="en-US" sz="3200" b="1" dirty="0">
                <a:solidFill>
                  <a:srgbClr val="FF0000"/>
                </a:solidFill>
              </a:rPr>
              <a:t>: </a:t>
            </a:r>
            <a:r>
              <a:rPr lang="en-US" sz="3200" b="1" dirty="0" smtClean="0">
                <a:solidFill>
                  <a:srgbClr val="FF0000"/>
                </a:solidFill>
              </a:rPr>
              <a:t>B</a:t>
            </a:r>
            <a:endParaRPr lang="en-US" sz="3200" b="1" dirty="0">
              <a:solidFill>
                <a:srgbClr val="FF0000"/>
              </a:solidFill>
            </a:endParaRPr>
          </a:p>
        </p:txBody>
      </p:sp>
      <p:sp>
        <p:nvSpPr>
          <p:cNvPr id="8" name="Rectangle 7"/>
          <p:cNvSpPr/>
          <p:nvPr/>
        </p:nvSpPr>
        <p:spPr>
          <a:xfrm>
            <a:off x="1071418" y="534107"/>
            <a:ext cx="9282546" cy="3046988"/>
          </a:xfrm>
          <a:prstGeom prst="rect">
            <a:avLst/>
          </a:prstGeom>
          <a:ln w="57150"/>
        </p:spPr>
        <p:style>
          <a:lnRef idx="2">
            <a:schemeClr val="accent1"/>
          </a:lnRef>
          <a:fillRef idx="1">
            <a:schemeClr val="lt1"/>
          </a:fillRef>
          <a:effectRef idx="0">
            <a:schemeClr val="accent1"/>
          </a:effectRef>
          <a:fontRef idx="minor">
            <a:schemeClr val="dk1"/>
          </a:fontRef>
        </p:style>
        <p:txBody>
          <a:bodyPr wrap="square">
            <a:spAutoFit/>
          </a:bodyPr>
          <a:lstStyle/>
          <a:p>
            <a:r>
              <a:rPr lang="en-US" sz="3200" b="1" dirty="0" err="1" smtClean="0">
                <a:latin typeface="Times New Roman" panose="02020603050405020304" pitchFamily="18" charset="0"/>
                <a:cs typeface="Times New Roman" panose="02020603050405020304" pitchFamily="18" charset="0"/>
              </a:rPr>
              <a:t>Câu</a:t>
            </a:r>
            <a:r>
              <a:rPr lang="en-US" sz="3200" b="1" dirty="0" smtClean="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9</a:t>
            </a:r>
            <a:r>
              <a:rPr lang="en-US" sz="3200" dirty="0">
                <a:latin typeface="Times New Roman" panose="02020603050405020304" pitchFamily="18" charset="0"/>
                <a:cs typeface="Times New Roman" panose="02020603050405020304" pitchFamily="18" charset="0"/>
              </a:rPr>
              <a:t>. </a:t>
            </a:r>
            <a:r>
              <a:rPr lang="vi-VN" sz="3200" b="1" dirty="0">
                <a:latin typeface="Times New Roman" panose="02020603050405020304" pitchFamily="18" charset="0"/>
                <a:cs typeface="Times New Roman" panose="02020603050405020304" pitchFamily="18" charset="0"/>
              </a:rPr>
              <a:t>Câu: “</a:t>
            </a:r>
            <a:r>
              <a:rPr lang="vi-VN" sz="3200" b="1" i="1" dirty="0">
                <a:latin typeface="Times New Roman" panose="02020603050405020304" pitchFamily="18" charset="0"/>
                <a:cs typeface="Times New Roman" panose="02020603050405020304" pitchFamily="18" charset="0"/>
              </a:rPr>
              <a:t>Các cậu ơi, hãy chịu khó đợi một chút!” </a:t>
            </a:r>
            <a:r>
              <a:rPr lang="vi-VN" sz="3200" b="1" dirty="0">
                <a:latin typeface="Times New Roman" panose="02020603050405020304" pitchFamily="18" charset="0"/>
                <a:cs typeface="Times New Roman" panose="02020603050405020304" pitchFamily="18" charset="0"/>
              </a:rPr>
              <a:t>thuộc kiểu câu</a:t>
            </a:r>
            <a:endParaRPr lang="en-US" sz="3200" b="1" dirty="0">
              <a:latin typeface="Times New Roman" panose="02020603050405020304" pitchFamily="18" charset="0"/>
              <a:cs typeface="Times New Roman" panose="02020603050405020304" pitchFamily="18" charset="0"/>
            </a:endParaRPr>
          </a:p>
          <a:p>
            <a:r>
              <a:rPr lang="vi-VN" sz="3200" dirty="0">
                <a:latin typeface="Times New Roman" panose="02020603050405020304" pitchFamily="18" charset="0"/>
                <a:cs typeface="Times New Roman" panose="02020603050405020304" pitchFamily="18" charset="0"/>
              </a:rPr>
              <a:t>A. Câu cảm </a:t>
            </a:r>
            <a:endParaRPr lang="en-US" sz="3200" dirty="0">
              <a:latin typeface="Times New Roman" panose="02020603050405020304" pitchFamily="18" charset="0"/>
              <a:cs typeface="Times New Roman" panose="02020603050405020304" pitchFamily="18" charset="0"/>
            </a:endParaRPr>
          </a:p>
          <a:p>
            <a:r>
              <a:rPr lang="vi-VN" sz="3200" dirty="0">
                <a:latin typeface="Times New Roman" panose="02020603050405020304" pitchFamily="18" charset="0"/>
                <a:cs typeface="Times New Roman" panose="02020603050405020304" pitchFamily="18" charset="0"/>
              </a:rPr>
              <a:t>B. Câu khiến    </a:t>
            </a:r>
            <a:endParaRPr lang="en-US" sz="3200" dirty="0">
              <a:latin typeface="Times New Roman" panose="02020603050405020304" pitchFamily="18" charset="0"/>
              <a:cs typeface="Times New Roman" panose="02020603050405020304" pitchFamily="18" charset="0"/>
            </a:endParaRPr>
          </a:p>
          <a:p>
            <a:r>
              <a:rPr lang="vi-VN" sz="3200" dirty="0">
                <a:latin typeface="Times New Roman" panose="02020603050405020304" pitchFamily="18" charset="0"/>
                <a:cs typeface="Times New Roman" panose="02020603050405020304" pitchFamily="18" charset="0"/>
              </a:rPr>
              <a:t>C. Câu kể</a:t>
            </a:r>
            <a:endParaRPr lang="en-US" sz="3200" dirty="0">
              <a:latin typeface="Times New Roman" panose="02020603050405020304" pitchFamily="18" charset="0"/>
              <a:cs typeface="Times New Roman" panose="02020603050405020304" pitchFamily="18" charset="0"/>
            </a:endParaRPr>
          </a:p>
          <a:p>
            <a:r>
              <a:rPr lang="vi-VN" sz="3200" dirty="0">
                <a:latin typeface="Times New Roman" panose="02020603050405020304" pitchFamily="18" charset="0"/>
                <a:cs typeface="Times New Roman" panose="02020603050405020304" pitchFamily="18" charset="0"/>
              </a:rPr>
              <a:t>D. Câu hỏi</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2465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70716"/>
            <a:ext cx="12192000" cy="6787284"/>
          </a:xfrm>
        </p:spPr>
      </p:pic>
      <p:sp>
        <p:nvSpPr>
          <p:cNvPr id="7" name="Rounded Rectangle 6"/>
          <p:cNvSpPr/>
          <p:nvPr/>
        </p:nvSpPr>
        <p:spPr>
          <a:xfrm>
            <a:off x="6179126" y="5420287"/>
            <a:ext cx="3121891" cy="703888"/>
          </a:xfrm>
          <a:prstGeom prst="roundRect">
            <a:avLst/>
          </a:prstGeom>
          <a:ln w="76200"/>
        </p:spPr>
        <p:style>
          <a:lnRef idx="2">
            <a:schemeClr val="accent2"/>
          </a:lnRef>
          <a:fillRef idx="1">
            <a:schemeClr val="lt1"/>
          </a:fillRef>
          <a:effectRef idx="0">
            <a:schemeClr val="accent2"/>
          </a:effectRef>
          <a:fontRef idx="minor">
            <a:schemeClr val="dk1"/>
          </a:fontRef>
        </p:style>
        <p:txBody>
          <a:bodyPr rtlCol="0" anchor="ctr"/>
          <a:lstStyle/>
          <a:p>
            <a:r>
              <a:rPr lang="en-US" sz="3200" b="1" dirty="0" err="1">
                <a:solidFill>
                  <a:srgbClr val="FF0000"/>
                </a:solidFill>
              </a:rPr>
              <a:t>Đáp</a:t>
            </a:r>
            <a:r>
              <a:rPr lang="en-US" sz="3200" b="1" dirty="0">
                <a:solidFill>
                  <a:srgbClr val="FF0000"/>
                </a:solidFill>
              </a:rPr>
              <a:t> </a:t>
            </a:r>
            <a:r>
              <a:rPr lang="en-US" sz="3200" b="1" dirty="0" err="1">
                <a:solidFill>
                  <a:srgbClr val="FF0000"/>
                </a:solidFill>
              </a:rPr>
              <a:t>án</a:t>
            </a:r>
            <a:r>
              <a:rPr lang="en-US" sz="3200" b="1" dirty="0">
                <a:solidFill>
                  <a:srgbClr val="FF0000"/>
                </a:solidFill>
              </a:rPr>
              <a:t>: </a:t>
            </a:r>
            <a:r>
              <a:rPr lang="en-US" sz="3200" b="1" dirty="0" smtClean="0">
                <a:solidFill>
                  <a:srgbClr val="FF0000"/>
                </a:solidFill>
              </a:rPr>
              <a:t>C</a:t>
            </a:r>
            <a:endParaRPr lang="en-US" sz="3200" b="1" dirty="0">
              <a:solidFill>
                <a:srgbClr val="FF0000"/>
              </a:solidFill>
            </a:endParaRPr>
          </a:p>
        </p:txBody>
      </p:sp>
      <p:sp>
        <p:nvSpPr>
          <p:cNvPr id="8" name="Rectangle 7"/>
          <p:cNvSpPr/>
          <p:nvPr/>
        </p:nvSpPr>
        <p:spPr>
          <a:xfrm>
            <a:off x="286327" y="544946"/>
            <a:ext cx="11633200" cy="2677656"/>
          </a:xfrm>
          <a:prstGeom prst="rect">
            <a:avLst/>
          </a:prstGeom>
          <a:ln w="57150"/>
        </p:spPr>
        <p:style>
          <a:lnRef idx="2">
            <a:schemeClr val="accent1"/>
          </a:lnRef>
          <a:fillRef idx="1">
            <a:schemeClr val="lt1"/>
          </a:fillRef>
          <a:effectRef idx="0">
            <a:schemeClr val="accent1"/>
          </a:effectRef>
          <a:fontRef idx="minor">
            <a:schemeClr val="dk1"/>
          </a:fontRef>
        </p:style>
        <p:txBody>
          <a:bodyPr wrap="square">
            <a:spAutoFit/>
          </a:bodyPr>
          <a:lstStyle/>
          <a:p>
            <a:r>
              <a:rPr lang="en-US" sz="2800" b="1" dirty="0" err="1" smtClean="0">
                <a:latin typeface="Times New Roman" panose="02020603050405020304" pitchFamily="18" charset="0"/>
                <a:cs typeface="Times New Roman" panose="02020603050405020304" pitchFamily="18" charset="0"/>
              </a:rPr>
              <a:t>Câu</a:t>
            </a:r>
            <a:r>
              <a:rPr lang="en-US" sz="2800" b="1" dirty="0" smtClean="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10. Đặc điểm sau đây là của thể loại văn học nào?</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a:t>
            </a:r>
            <a:r>
              <a:rPr lang="en-US" sz="2800" i="1" dirty="0">
                <a:latin typeface="Times New Roman" panose="02020603050405020304" pitchFamily="18" charset="0"/>
                <a:cs typeface="Times New Roman" panose="02020603050405020304" pitchFamily="18" charset="0"/>
              </a:rPr>
              <a:t>l</a:t>
            </a:r>
            <a:r>
              <a:rPr lang="vi-VN" sz="2800" i="1" dirty="0">
                <a:latin typeface="Times New Roman" panose="02020603050405020304" pitchFamily="18" charset="0"/>
                <a:cs typeface="Times New Roman" panose="02020603050405020304" pitchFamily="18" charset="0"/>
              </a:rPr>
              <a:t>à một thể loại truyện chứa đựng cái hài, dùng tiếng cười làm phương tiện chủ yếu để giải trí hoặc châm biếm</a:t>
            </a:r>
            <a:r>
              <a:rPr lang="en-US" sz="2800" i="1" dirty="0">
                <a:latin typeface="Times New Roman" panose="02020603050405020304" pitchFamily="18" charset="0"/>
                <a:cs typeface="Times New Roman" panose="02020603050405020304" pitchFamily="18" charset="0"/>
              </a:rPr>
              <a:t>,</a:t>
            </a:r>
            <a:r>
              <a:rPr lang="vi-VN" sz="2800" i="1" dirty="0">
                <a:latin typeface="Times New Roman" panose="02020603050405020304" pitchFamily="18" charset="0"/>
                <a:cs typeface="Times New Roman" panose="02020603050405020304" pitchFamily="18" charset="0"/>
              </a:rPr>
              <a:t> phê phán những thói hư tật xấu trong xã hội.</a:t>
            </a:r>
            <a:r>
              <a:rPr lang="en-US" sz="2800"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A. </a:t>
            </a:r>
            <a:r>
              <a:rPr lang="en-US" sz="2800" dirty="0" err="1">
                <a:latin typeface="Times New Roman" panose="02020603050405020304" pitchFamily="18" charset="0"/>
                <a:cs typeface="Times New Roman" panose="02020603050405020304" pitchFamily="18" charset="0"/>
              </a:rPr>
              <a:t>Truyện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C. </a:t>
            </a:r>
            <a:r>
              <a:rPr lang="en-US" sz="2800" dirty="0" err="1">
                <a:latin typeface="Times New Roman" panose="02020603050405020304" pitchFamily="18" charset="0"/>
                <a:cs typeface="Times New Roman" panose="02020603050405020304" pitchFamily="18" charset="0"/>
              </a:rPr>
              <a:t>Truyện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cười</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B. </a:t>
            </a:r>
            <a:r>
              <a:rPr lang="en-US" sz="2800" dirty="0" err="1">
                <a:latin typeface="Times New Roman" panose="02020603050405020304" pitchFamily="18" charset="0"/>
                <a:cs typeface="Times New Roman" panose="02020603050405020304" pitchFamily="18" charset="0"/>
              </a:rPr>
              <a:t>Hài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kịch</a:t>
            </a:r>
            <a:r>
              <a:rPr lang="en-US" sz="2800" dirty="0">
                <a:latin typeface="Times New Roman" panose="02020603050405020304" pitchFamily="18" charset="0"/>
                <a:cs typeface="Times New Roman" panose="02020603050405020304" pitchFamily="18" charset="0"/>
              </a:rPr>
              <a:t>                      D. </a:t>
            </a:r>
            <a:r>
              <a:rPr lang="vi-VN" sz="2800" dirty="0">
                <a:latin typeface="Times New Roman" panose="02020603050405020304" pitchFamily="18" charset="0"/>
                <a:cs typeface="Times New Roman" panose="02020603050405020304" pitchFamily="18" charset="0"/>
              </a:rPr>
              <a:t>Truyện ngắn</a:t>
            </a: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818595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70716"/>
            <a:ext cx="12192000" cy="6787284"/>
          </a:xfrm>
        </p:spPr>
      </p:pic>
      <p:sp>
        <p:nvSpPr>
          <p:cNvPr id="7" name="Rounded Rectangle 6"/>
          <p:cNvSpPr/>
          <p:nvPr/>
        </p:nvSpPr>
        <p:spPr>
          <a:xfrm>
            <a:off x="6179126" y="5420287"/>
            <a:ext cx="3121891" cy="703888"/>
          </a:xfrm>
          <a:prstGeom prst="roundRect">
            <a:avLst/>
          </a:prstGeom>
          <a:ln w="76200"/>
        </p:spPr>
        <p:style>
          <a:lnRef idx="2">
            <a:schemeClr val="accent2"/>
          </a:lnRef>
          <a:fillRef idx="1">
            <a:schemeClr val="lt1"/>
          </a:fillRef>
          <a:effectRef idx="0">
            <a:schemeClr val="accent2"/>
          </a:effectRef>
          <a:fontRef idx="minor">
            <a:schemeClr val="dk1"/>
          </a:fontRef>
        </p:style>
        <p:txBody>
          <a:bodyPr rtlCol="0" anchor="ctr"/>
          <a:lstStyle/>
          <a:p>
            <a:r>
              <a:rPr lang="en-US" sz="3200" b="1" dirty="0" err="1">
                <a:solidFill>
                  <a:srgbClr val="FF0000"/>
                </a:solidFill>
              </a:rPr>
              <a:t>Đáp</a:t>
            </a:r>
            <a:r>
              <a:rPr lang="en-US" sz="3200" b="1" dirty="0">
                <a:solidFill>
                  <a:srgbClr val="FF0000"/>
                </a:solidFill>
              </a:rPr>
              <a:t> </a:t>
            </a:r>
            <a:r>
              <a:rPr lang="en-US" sz="3200" b="1" dirty="0" err="1">
                <a:solidFill>
                  <a:srgbClr val="FF0000"/>
                </a:solidFill>
              </a:rPr>
              <a:t>án</a:t>
            </a:r>
            <a:r>
              <a:rPr lang="en-US" sz="3200" b="1" dirty="0">
                <a:solidFill>
                  <a:srgbClr val="FF0000"/>
                </a:solidFill>
              </a:rPr>
              <a:t>: </a:t>
            </a:r>
            <a:r>
              <a:rPr lang="en-US" sz="3200" b="1" dirty="0" smtClean="0">
                <a:solidFill>
                  <a:srgbClr val="FF0000"/>
                </a:solidFill>
              </a:rPr>
              <a:t>A</a:t>
            </a:r>
            <a:endParaRPr lang="en-US" sz="3200" b="1" dirty="0">
              <a:solidFill>
                <a:srgbClr val="FF0000"/>
              </a:solidFill>
            </a:endParaRPr>
          </a:p>
        </p:txBody>
      </p:sp>
      <p:sp>
        <p:nvSpPr>
          <p:cNvPr id="8" name="Rectangle 7"/>
          <p:cNvSpPr/>
          <p:nvPr/>
        </p:nvSpPr>
        <p:spPr>
          <a:xfrm>
            <a:off x="286327" y="544946"/>
            <a:ext cx="11633200" cy="2677656"/>
          </a:xfrm>
          <a:prstGeom prst="rect">
            <a:avLst/>
          </a:prstGeom>
          <a:ln w="57150"/>
        </p:spPr>
        <p:style>
          <a:lnRef idx="2">
            <a:schemeClr val="accent1"/>
          </a:lnRef>
          <a:fillRef idx="1">
            <a:schemeClr val="lt1"/>
          </a:fillRef>
          <a:effectRef idx="0">
            <a:schemeClr val="accent1"/>
          </a:effectRef>
          <a:fontRef idx="minor">
            <a:schemeClr val="dk1"/>
          </a:fontRef>
        </p:style>
        <p:txBody>
          <a:bodyPr wrap="square">
            <a:spAutoFit/>
          </a:bodyPr>
          <a:lstStyle/>
          <a:p>
            <a:r>
              <a:rPr lang="en-US" sz="2800" b="1" dirty="0" err="1" smtClean="0">
                <a:latin typeface="Times New Roman" panose="02020603050405020304" pitchFamily="18" charset="0"/>
                <a:cs typeface="Times New Roman" panose="02020603050405020304" pitchFamily="18" charset="0"/>
              </a:rPr>
              <a:t>Câu</a:t>
            </a:r>
            <a:r>
              <a:rPr lang="en-US" sz="2800" b="1"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11. Ý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không</a:t>
            </a:r>
            <a:r>
              <a:rPr lang="en-US" sz="2800" b="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cười</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A. </a:t>
            </a:r>
            <a:r>
              <a:rPr lang="en-US" sz="2800" dirty="0" err="1">
                <a:latin typeface="Times New Roman" panose="02020603050405020304" pitchFamily="18" charset="0"/>
                <a:cs typeface="Times New Roman" panose="02020603050405020304" pitchFamily="18" charset="0"/>
              </a:rPr>
              <a:t>Nghệ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thuật</a:t>
            </a:r>
            <a:r>
              <a:rPr lang="en-US" sz="2800" dirty="0">
                <a:latin typeface="Times New Roman" panose="02020603050405020304" pitchFamily="18" charset="0"/>
                <a:cs typeface="Times New Roman" panose="02020603050405020304" pitchFamily="18" charset="0"/>
              </a:rPr>
              <a:t> so </a:t>
            </a:r>
            <a:r>
              <a:rPr lang="en-US" sz="2800" dirty="0" err="1">
                <a:latin typeface="Times New Roman" panose="02020603050405020304" pitchFamily="18" charset="0"/>
                <a:cs typeface="Times New Roman" panose="02020603050405020304" pitchFamily="18" charset="0"/>
              </a:rPr>
              <a:t>sánh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hóa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đạt</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B.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ngắn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dã</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nhị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cs typeface="Times New Roman" panose="02020603050405020304" pitchFamily="18" charset="0"/>
              </a:rPr>
              <a:t> ý</a:t>
            </a:r>
          </a:p>
          <a:p>
            <a:r>
              <a:rPr lang="en-US" sz="2800" dirty="0">
                <a:latin typeface="Times New Roman" panose="02020603050405020304" pitchFamily="18" charset="0"/>
                <a:cs typeface="Times New Roman" panose="02020603050405020304" pitchFamily="18" charset="0"/>
              </a:rPr>
              <a:t>C. </a:t>
            </a:r>
            <a:r>
              <a:rPr lang="en-US" sz="2800" dirty="0" err="1">
                <a:latin typeface="Times New Roman" panose="02020603050405020304" pitchFamily="18" charset="0"/>
                <a:cs typeface="Times New Roman" panose="02020603050405020304" pitchFamily="18" charset="0"/>
              </a:rPr>
              <a:t>Kín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người</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D. </a:t>
            </a:r>
            <a:r>
              <a:rPr lang="en-US" sz="2800" dirty="0" err="1">
                <a:latin typeface="Times New Roman" panose="02020603050405020304" pitchFamily="18" charset="0"/>
                <a:cs typeface="Times New Roman" panose="02020603050405020304" pitchFamily="18" charset="0"/>
              </a:rPr>
              <a:t>Xây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cốt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ngờ</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cười</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36373622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70716"/>
            <a:ext cx="12192000" cy="6787284"/>
          </a:xfrm>
        </p:spPr>
      </p:pic>
      <p:sp>
        <p:nvSpPr>
          <p:cNvPr id="7" name="Rounded Rectangle 6"/>
          <p:cNvSpPr/>
          <p:nvPr/>
        </p:nvSpPr>
        <p:spPr>
          <a:xfrm>
            <a:off x="6179126" y="5420287"/>
            <a:ext cx="3121891" cy="703888"/>
          </a:xfrm>
          <a:prstGeom prst="roundRect">
            <a:avLst/>
          </a:prstGeom>
          <a:ln w="76200"/>
        </p:spPr>
        <p:style>
          <a:lnRef idx="2">
            <a:schemeClr val="accent2"/>
          </a:lnRef>
          <a:fillRef idx="1">
            <a:schemeClr val="lt1"/>
          </a:fillRef>
          <a:effectRef idx="0">
            <a:schemeClr val="accent2"/>
          </a:effectRef>
          <a:fontRef idx="minor">
            <a:schemeClr val="dk1"/>
          </a:fontRef>
        </p:style>
        <p:txBody>
          <a:bodyPr rtlCol="0" anchor="ctr"/>
          <a:lstStyle/>
          <a:p>
            <a:r>
              <a:rPr lang="en-US" sz="3200" b="1" dirty="0" err="1">
                <a:solidFill>
                  <a:srgbClr val="FF0000"/>
                </a:solidFill>
              </a:rPr>
              <a:t>Đáp</a:t>
            </a:r>
            <a:r>
              <a:rPr lang="en-US" sz="3200" b="1" dirty="0">
                <a:solidFill>
                  <a:srgbClr val="FF0000"/>
                </a:solidFill>
              </a:rPr>
              <a:t> </a:t>
            </a:r>
            <a:r>
              <a:rPr lang="en-US" sz="3200" b="1" dirty="0" err="1">
                <a:solidFill>
                  <a:srgbClr val="FF0000"/>
                </a:solidFill>
              </a:rPr>
              <a:t>án</a:t>
            </a:r>
            <a:r>
              <a:rPr lang="en-US" sz="3200" b="1" dirty="0">
                <a:solidFill>
                  <a:srgbClr val="FF0000"/>
                </a:solidFill>
              </a:rPr>
              <a:t>: </a:t>
            </a:r>
            <a:r>
              <a:rPr lang="en-US" sz="3200" b="1" dirty="0" smtClean="0">
                <a:solidFill>
                  <a:srgbClr val="FF0000"/>
                </a:solidFill>
              </a:rPr>
              <a:t>C</a:t>
            </a:r>
            <a:endParaRPr lang="en-US" sz="3200" b="1" dirty="0">
              <a:solidFill>
                <a:srgbClr val="FF0000"/>
              </a:solidFill>
            </a:endParaRPr>
          </a:p>
        </p:txBody>
      </p:sp>
      <p:sp>
        <p:nvSpPr>
          <p:cNvPr id="8" name="Rectangle 7"/>
          <p:cNvSpPr/>
          <p:nvPr/>
        </p:nvSpPr>
        <p:spPr>
          <a:xfrm>
            <a:off x="286327" y="544946"/>
            <a:ext cx="11633200" cy="2677656"/>
          </a:xfrm>
          <a:prstGeom prst="rect">
            <a:avLst/>
          </a:prstGeom>
          <a:ln w="57150"/>
        </p:spPr>
        <p:style>
          <a:lnRef idx="2">
            <a:schemeClr val="accent1"/>
          </a:lnRef>
          <a:fillRef idx="1">
            <a:schemeClr val="lt1"/>
          </a:fillRef>
          <a:effectRef idx="0">
            <a:schemeClr val="accent1"/>
          </a:effectRef>
          <a:fontRef idx="minor">
            <a:schemeClr val="dk1"/>
          </a:fontRef>
        </p:style>
        <p:txBody>
          <a:bodyPr wrap="square">
            <a:spAutoFit/>
          </a:bodyPr>
          <a:lstStyle/>
          <a:p>
            <a:r>
              <a:rPr lang="en-US" sz="2800" dirty="0" err="1" smtClean="0">
                <a:latin typeface="Times New Roman" panose="02020603050405020304" pitchFamily="18" charset="0"/>
                <a:cs typeface="Times New Roman" panose="02020603050405020304" pitchFamily="18" charset="0"/>
              </a:rPr>
              <a:t>Câu</a:t>
            </a:r>
            <a:r>
              <a:rPr lang="en-US" sz="2800" dirty="0" smtClean="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12. Dòng nào sau đây nêu đúng nghĩa hàm ẩn của câu tục ngữ “</a:t>
            </a:r>
            <a:r>
              <a:rPr lang="vi-VN" sz="2800" i="1" dirty="0">
                <a:latin typeface="Times New Roman" panose="02020603050405020304" pitchFamily="18" charset="0"/>
                <a:cs typeface="Times New Roman" panose="02020603050405020304" pitchFamily="18" charset="0"/>
              </a:rPr>
              <a:t>Cái nết đánh chết cái đẹp</a:t>
            </a:r>
            <a:r>
              <a:rPr lang="vi-VN"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A. Sự mâu thuẫn giữa vẻ bề ngoài và tâm hồn bên trong</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B.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trọng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bạc</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C. </a:t>
            </a:r>
            <a:r>
              <a:rPr lang="en-US" sz="2800" dirty="0" err="1">
                <a:latin typeface="Times New Roman" panose="02020603050405020304" pitchFamily="18" charset="0"/>
                <a:cs typeface="Times New Roman" panose="02020603050405020304" pitchFamily="18" charset="0"/>
              </a:rPr>
              <a:t>Cái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đẹp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hẳn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đẹp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ngoài</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D. </a:t>
            </a:r>
            <a:r>
              <a:rPr lang="en-US" sz="2800" dirty="0" err="1">
                <a:latin typeface="Times New Roman" panose="02020603050405020304" pitchFamily="18" charset="0"/>
                <a:cs typeface="Times New Roman" panose="02020603050405020304" pitchFamily="18" charset="0"/>
              </a:rPr>
              <a:t>Vẻ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đẹp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trọng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đẹp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130818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128" y="0"/>
            <a:ext cx="12192000" cy="6817435"/>
          </a:xfrm>
        </p:spPr>
      </p:pic>
      <p:sp>
        <p:nvSpPr>
          <p:cNvPr id="5" name="Rectangle 4"/>
          <p:cNvSpPr/>
          <p:nvPr/>
        </p:nvSpPr>
        <p:spPr>
          <a:xfrm>
            <a:off x="2452254" y="1270983"/>
            <a:ext cx="7287491" cy="1569660"/>
          </a:xfrm>
          <a:prstGeom prst="rect">
            <a:avLst/>
          </a:prstGeom>
        </p:spPr>
        <p:txBody>
          <a:bodyPr wrap="square">
            <a:spAutoFit/>
          </a:bodyPr>
          <a:lstStyle/>
          <a:p>
            <a:pPr>
              <a:lnSpc>
                <a:spcPct val="150000"/>
              </a:lnSpc>
            </a:pPr>
            <a:r>
              <a:rPr lang="en-US" sz="3200" b="1" dirty="0">
                <a:solidFill>
                  <a:srgbClr val="7030A0"/>
                </a:solidFill>
                <a:latin typeface="Times New Roman" panose="02020603050405020304" pitchFamily="18" charset="0"/>
                <a:cs typeface="Times New Roman" panose="02020603050405020304" pitchFamily="18" charset="0"/>
              </a:rPr>
              <a:t>HOẠT ĐỘNG 2: ÔN TẬP</a:t>
            </a:r>
            <a:endParaRPr lang="en-US" sz="3200" dirty="0">
              <a:solidFill>
                <a:srgbClr val="7030A0"/>
              </a:solidFill>
              <a:latin typeface="Times New Roman" panose="02020603050405020304" pitchFamily="18" charset="0"/>
              <a:cs typeface="Times New Roman" panose="02020603050405020304" pitchFamily="18" charset="0"/>
            </a:endParaRPr>
          </a:p>
          <a:p>
            <a:pPr>
              <a:lnSpc>
                <a:spcPct val="150000"/>
              </a:lnSpc>
            </a:pPr>
            <a:r>
              <a:rPr lang="en-US" sz="3200" b="1" dirty="0" smtClean="0">
                <a:solidFill>
                  <a:srgbClr val="7030A0"/>
                </a:solidFill>
                <a:latin typeface="Times New Roman" panose="02020603050405020304" pitchFamily="18" charset="0"/>
                <a:cs typeface="Times New Roman" panose="02020603050405020304" pitchFamily="18" charset="0"/>
              </a:rPr>
              <a:t>  ĐỌC HIỂU VĂN BẢN </a:t>
            </a:r>
            <a:endParaRPr lang="en-US" sz="3200" dirty="0">
              <a:solidFill>
                <a:srgbClr val="7030A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0" b="98956" l="625" r="100000">
                        <a14:foregroundMark x1="51750" y1="12924" x2="59125" y2="15405"/>
                        <a14:foregroundMark x1="56000" y1="22063" x2="60000" y2="21540"/>
                        <a14:foregroundMark x1="8625" y1="48695" x2="16000" y2="52480"/>
                        <a14:foregroundMark x1="10375" y1="58877" x2="15000" y2="58094"/>
                        <a14:backgroundMark x1="51750" y1="82637" x2="51750" y2="82637"/>
                        <a14:backgroundMark x1="39500" y1="84856" x2="39500" y2="84856"/>
                        <a14:backgroundMark x1="37125" y1="78198" x2="37125" y2="78198"/>
                        <a14:backgroundMark x1="21000" y1="84856" x2="21000" y2="84856"/>
                      </a14:backgroundRemoval>
                    </a14:imgEffect>
                  </a14:imgLayer>
                </a14:imgProps>
              </a:ext>
            </a:extLst>
          </a:blip>
          <a:stretch>
            <a:fillRect/>
          </a:stretch>
        </p:blipFill>
        <p:spPr>
          <a:xfrm rot="19914179">
            <a:off x="7405017" y="1753588"/>
            <a:ext cx="4212606" cy="4033571"/>
          </a:xfrm>
          <a:prstGeom prst="rect">
            <a:avLst/>
          </a:prstGeom>
        </p:spPr>
      </p:pic>
    </p:spTree>
    <p:extLst>
      <p:ext uri="{BB962C8B-B14F-4D97-AF65-F5344CB8AC3E}">
        <p14:creationId xmlns:p14="http://schemas.microsoft.com/office/powerpoint/2010/main" val="118901038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128" y="73890"/>
            <a:ext cx="11914908" cy="6608618"/>
          </a:xfrm>
          <a:prstGeom prst="rect">
            <a:avLst/>
          </a:prstGeom>
          <a:ln w="57150">
            <a:prstDash val="sysDot"/>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4" name="TextBox 3"/>
          <p:cNvSpPr txBox="1"/>
          <p:nvPr/>
        </p:nvSpPr>
        <p:spPr>
          <a:xfrm>
            <a:off x="83128" y="270165"/>
            <a:ext cx="11914908"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Câu</a:t>
            </a:r>
            <a:r>
              <a:rPr lang="en-US" sz="2800" b="1" dirty="0">
                <a:solidFill>
                  <a:srgbClr val="FF0000"/>
                </a:solidFill>
                <a:latin typeface="Times New Roman" panose="02020603050405020304" pitchFamily="18" charset="0"/>
                <a:cs typeface="Times New Roman" panose="02020603050405020304" pitchFamily="18" charset="0"/>
              </a:rPr>
              <a:t> 1. </a:t>
            </a:r>
            <a:r>
              <a:rPr lang="en-US" sz="2800" b="1" dirty="0" err="1">
                <a:solidFill>
                  <a:srgbClr val="FF0000"/>
                </a:solidFill>
                <a:latin typeface="Times New Roman" panose="02020603050405020304" pitchFamily="18" charset="0"/>
                <a:cs typeface="Times New Roman" panose="02020603050405020304" pitchFamily="18" charset="0"/>
              </a:rPr>
              <a:t>Thống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kê</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tên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thể</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loại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kiểu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văn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bản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tên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văn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bản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đã</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học</a:t>
            </a:r>
            <a:r>
              <a:rPr lang="en-US" sz="2800" b="1" dirty="0">
                <a:solidFill>
                  <a:srgbClr val="FF0000"/>
                </a:solidFill>
                <a:latin typeface="Times New Roman" panose="02020603050405020304" pitchFamily="18" charset="0"/>
                <a:cs typeface="Times New Roman" panose="02020603050405020304" pitchFamily="18" charset="0"/>
              </a:rPr>
              <a:t> ở </a:t>
            </a:r>
            <a:r>
              <a:rPr lang="en-US" sz="2800" b="1" dirty="0" err="1">
                <a:solidFill>
                  <a:srgbClr val="FF0000"/>
                </a:solidFill>
                <a:latin typeface="Times New Roman" panose="02020603050405020304" pitchFamily="18" charset="0"/>
                <a:cs typeface="Times New Roman" panose="02020603050405020304" pitchFamily="18" charset="0"/>
              </a:rPr>
              <a:t>kì</a:t>
            </a:r>
            <a:r>
              <a:rPr lang="en-US" sz="2800" b="1" dirty="0">
                <a:solidFill>
                  <a:srgbClr val="FF0000"/>
                </a:solidFill>
                <a:latin typeface="Times New Roman" panose="02020603050405020304" pitchFamily="18" charset="0"/>
                <a:cs typeface="Times New Roman" panose="02020603050405020304" pitchFamily="18" charset="0"/>
              </a:rPr>
              <a:t> II:</a:t>
            </a:r>
            <a:endParaRPr lang="en-US" sz="2800" dirty="0">
              <a:solidFill>
                <a:srgbClr val="FF0000"/>
              </a:solidFill>
              <a:latin typeface="Times New Roman" panose="02020603050405020304" pitchFamily="18" charset="0"/>
              <a:cs typeface="Times New Roman" panose="02020603050405020304" pitchFamily="18" charset="0"/>
            </a:endParaRPr>
          </a:p>
        </p:txBody>
      </p:sp>
      <p:cxnSp>
        <p:nvCxnSpPr>
          <p:cNvPr id="6" name="Straight Arrow Connector 5"/>
          <p:cNvCxnSpPr/>
          <p:nvPr/>
        </p:nvCxnSpPr>
        <p:spPr>
          <a:xfrm>
            <a:off x="3556000" y="2650836"/>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5" name="Table 4"/>
          <p:cNvGraphicFramePr>
            <a:graphicFrameLocks noGrp="1"/>
          </p:cNvGraphicFramePr>
          <p:nvPr>
            <p:extLst>
              <p:ext uri="{D42A27DB-BD31-4B8C-83A1-F6EECF244321}">
                <p14:modId xmlns:p14="http://schemas.microsoft.com/office/powerpoint/2010/main" val="2441209803"/>
              </p:ext>
            </p:extLst>
          </p:nvPr>
        </p:nvGraphicFramePr>
        <p:xfrm>
          <a:off x="517237" y="1824167"/>
          <a:ext cx="10603345" cy="3106928"/>
        </p:xfrm>
        <a:graphic>
          <a:graphicData uri="http://schemas.openxmlformats.org/drawingml/2006/table">
            <a:tbl>
              <a:tblPr firstRow="1" firstCol="1" bandRow="1">
                <a:tableStyleId>{93296810-A885-4BE3-A3E7-6D5BEEA58F35}</a:tableStyleId>
              </a:tblPr>
              <a:tblGrid>
                <a:gridCol w="3149564">
                  <a:extLst>
                    <a:ext uri="{9D8B030D-6E8A-4147-A177-3AD203B41FA5}">
                      <a16:colId xmlns:a16="http://schemas.microsoft.com/office/drawing/2014/main" val="1966226025"/>
                    </a:ext>
                  </a:extLst>
                </a:gridCol>
                <a:gridCol w="3918579">
                  <a:extLst>
                    <a:ext uri="{9D8B030D-6E8A-4147-A177-3AD203B41FA5}">
                      <a16:colId xmlns:a16="http://schemas.microsoft.com/office/drawing/2014/main" val="2896389003"/>
                    </a:ext>
                  </a:extLst>
                </a:gridCol>
                <a:gridCol w="3535202">
                  <a:extLst>
                    <a:ext uri="{9D8B030D-6E8A-4147-A177-3AD203B41FA5}">
                      <a16:colId xmlns:a16="http://schemas.microsoft.com/office/drawing/2014/main" val="2922122825"/>
                    </a:ext>
                  </a:extLst>
                </a:gridCol>
              </a:tblGrid>
              <a:tr h="0">
                <a:tc>
                  <a:txBody>
                    <a:bodyPr/>
                    <a:lstStyle/>
                    <a:p>
                      <a:pPr algn="ctr">
                        <a:lnSpc>
                          <a:spcPct val="130000"/>
                        </a:lnSpc>
                        <a:spcAft>
                          <a:spcPts val="0"/>
                        </a:spcAft>
                      </a:pPr>
                      <a:r>
                        <a:rPr lang="en-US" sz="2800">
                          <a:effectLst/>
                          <a:latin typeface="Times New Roman" panose="02020603050405020304" pitchFamily="18" charset="0"/>
                          <a:cs typeface="Times New Roman" panose="02020603050405020304" pitchFamily="18" charset="0"/>
                        </a:rPr>
                        <a:t>Loại</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0"/>
                        </a:spcAft>
                      </a:pPr>
                      <a:r>
                        <a:rPr lang="en-US" sz="2800">
                          <a:effectLst/>
                          <a:latin typeface="Times New Roman" panose="02020603050405020304" pitchFamily="18" charset="0"/>
                          <a:cs typeface="Times New Roman" panose="02020603050405020304" pitchFamily="18" charset="0"/>
                        </a:rPr>
                        <a:t>Thể loại hoặc kiểu văn bản</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0"/>
                        </a:spcAft>
                      </a:pPr>
                      <a:r>
                        <a:rPr lang="en-US" sz="2800">
                          <a:effectLst/>
                          <a:latin typeface="Times New Roman" panose="02020603050405020304" pitchFamily="18" charset="0"/>
                          <a:cs typeface="Times New Roman" panose="02020603050405020304" pitchFamily="18" charset="0"/>
                        </a:rPr>
                        <a:t>Tên văn bản đã học</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31676496"/>
                  </a:ext>
                </a:extLst>
              </a:tr>
              <a:tr h="0">
                <a:tc>
                  <a:txBody>
                    <a:bodyPr/>
                    <a:lstStyle/>
                    <a:p>
                      <a:pPr algn="just">
                        <a:lnSpc>
                          <a:spcPct val="130000"/>
                        </a:lnSpc>
                        <a:spcAft>
                          <a:spcPts val="0"/>
                        </a:spcAft>
                      </a:pPr>
                      <a:r>
                        <a:rPr lang="en-US" sz="2800">
                          <a:effectLst/>
                          <a:latin typeface="Times New Roman" panose="02020603050405020304" pitchFamily="18" charset="0"/>
                          <a:cs typeface="Times New Roman" panose="02020603050405020304" pitchFamily="18" charset="0"/>
                        </a:rPr>
                        <a:t>Văn bản văn học</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spcAft>
                          <a:spcPts val="0"/>
                        </a:spcAf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Truyện</a:t>
                      </a:r>
                      <a:r>
                        <a:rPr lang="en-US" sz="2800" dirty="0">
                          <a:effectLst/>
                          <a:latin typeface="Times New Roman" panose="02020603050405020304" pitchFamily="18" charset="0"/>
                          <a:cs typeface="Times New Roman" panose="02020603050405020304" pitchFamily="18" charset="0"/>
                        </a:rPr>
                        <a:t> </a:t>
                      </a:r>
                      <a:r>
                        <a:rPr lang="vi-VN" sz="2800" dirty="0">
                          <a:effectLst/>
                          <a:latin typeface="Times New Roman" panose="02020603050405020304" pitchFamily="18" charset="0"/>
                          <a:cs typeface="Times New Roman" panose="02020603050405020304" pitchFamily="18" charset="0"/>
                        </a:rPr>
                        <a:t>ngắn</a:t>
                      </a:r>
                      <a:endParaRPr lang="en-US" sz="2800" dirty="0">
                        <a:effectLst/>
                        <a:latin typeface="Times New Roman" panose="02020603050405020304" pitchFamily="18" charset="0"/>
                        <a:cs typeface="Times New Roman" panose="02020603050405020304" pitchFamily="18" charset="0"/>
                      </a:endParaRPr>
                    </a:p>
                    <a:p>
                      <a:pPr algn="just">
                        <a:lnSpc>
                          <a:spcPct val="130000"/>
                        </a:lnSpc>
                        <a:spcAft>
                          <a:spcPts val="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spcAft>
                          <a:spcPts val="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08533788"/>
                  </a:ext>
                </a:extLst>
              </a:tr>
              <a:tr h="0">
                <a:tc>
                  <a:txBody>
                    <a:bodyPr/>
                    <a:lstStyle/>
                    <a:p>
                      <a:pPr algn="just">
                        <a:lnSpc>
                          <a:spcPct val="130000"/>
                        </a:lnSpc>
                        <a:spcAft>
                          <a:spcPts val="0"/>
                        </a:spcAft>
                      </a:pPr>
                      <a:r>
                        <a:rPr lang="en-US" sz="2800">
                          <a:effectLst/>
                          <a:latin typeface="Times New Roman" panose="02020603050405020304" pitchFamily="18" charset="0"/>
                          <a:cs typeface="Times New Roman" panose="02020603050405020304" pitchFamily="18" charset="0"/>
                        </a:rPr>
                        <a:t>Văn bản nghị luận</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spcAft>
                          <a:spcPts val="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spcAft>
                          <a:spcPts val="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6946305"/>
                  </a:ext>
                </a:extLst>
              </a:tr>
              <a:tr h="0">
                <a:tc>
                  <a:txBody>
                    <a:bodyPr/>
                    <a:lstStyle/>
                    <a:p>
                      <a:pPr algn="just">
                        <a:lnSpc>
                          <a:spcPct val="130000"/>
                        </a:lnSpc>
                        <a:spcAft>
                          <a:spcPts val="0"/>
                        </a:spcAft>
                      </a:pPr>
                      <a:r>
                        <a:rPr lang="en-US" sz="2800">
                          <a:effectLst/>
                          <a:latin typeface="Times New Roman" panose="02020603050405020304" pitchFamily="18" charset="0"/>
                          <a:cs typeface="Times New Roman" panose="02020603050405020304" pitchFamily="18" charset="0"/>
                        </a:rPr>
                        <a:t>Văn bản thông tin</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spcAft>
                          <a:spcPts val="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spcAft>
                          <a:spcPts val="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75634169"/>
                  </a:ext>
                </a:extLst>
              </a:tr>
            </a:tbl>
          </a:graphicData>
        </a:graphic>
      </p:graphicFrame>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backgroundRemoval t="0" b="98956" l="625" r="100000">
                        <a14:foregroundMark x1="51750" y1="12924" x2="59125" y2="15405"/>
                        <a14:foregroundMark x1="56000" y1="22063" x2="60000" y2="21540"/>
                        <a14:foregroundMark x1="8625" y1="48695" x2="16000" y2="52480"/>
                        <a14:foregroundMark x1="10375" y1="58877" x2="15000" y2="58094"/>
                        <a14:backgroundMark x1="51750" y1="82637" x2="51750" y2="82637"/>
                        <a14:backgroundMark x1="39500" y1="84856" x2="39500" y2="84856"/>
                        <a14:backgroundMark x1="37125" y1="78198" x2="37125" y2="78198"/>
                        <a14:backgroundMark x1="21000" y1="84856" x2="21000" y2="84856"/>
                      </a14:backgroundRemoval>
                    </a14:imgEffect>
                  </a14:imgLayer>
                </a14:imgProps>
              </a:ext>
            </a:extLst>
          </a:blip>
          <a:stretch>
            <a:fillRect/>
          </a:stretch>
        </p:blipFill>
        <p:spPr>
          <a:xfrm rot="19914179">
            <a:off x="9280592" y="4464425"/>
            <a:ext cx="2213543" cy="2119468"/>
          </a:xfrm>
          <a:prstGeom prst="rect">
            <a:avLst/>
          </a:prstGeom>
        </p:spPr>
      </p:pic>
    </p:spTree>
    <p:extLst>
      <p:ext uri="{BB962C8B-B14F-4D97-AF65-F5344CB8AC3E}">
        <p14:creationId xmlns:p14="http://schemas.microsoft.com/office/powerpoint/2010/main" val="369319750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128" y="73890"/>
            <a:ext cx="11914908" cy="6608618"/>
          </a:xfrm>
          <a:prstGeom prst="rect">
            <a:avLst/>
          </a:prstGeom>
          <a:ln w="57150">
            <a:prstDash val="sysDot"/>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4" name="TextBox 3"/>
          <p:cNvSpPr txBox="1"/>
          <p:nvPr/>
        </p:nvSpPr>
        <p:spPr>
          <a:xfrm>
            <a:off x="83128" y="270165"/>
            <a:ext cx="11914908"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Câu</a:t>
            </a:r>
            <a:r>
              <a:rPr lang="en-US" sz="2800" b="1" dirty="0">
                <a:solidFill>
                  <a:srgbClr val="FF0000"/>
                </a:solidFill>
                <a:latin typeface="Times New Roman" panose="02020603050405020304" pitchFamily="18" charset="0"/>
                <a:cs typeface="Times New Roman" panose="02020603050405020304" pitchFamily="18" charset="0"/>
              </a:rPr>
              <a:t> 1. </a:t>
            </a:r>
            <a:r>
              <a:rPr lang="en-US" sz="2800" b="1" dirty="0" err="1">
                <a:solidFill>
                  <a:srgbClr val="FF0000"/>
                </a:solidFill>
                <a:latin typeface="Times New Roman" panose="02020603050405020304" pitchFamily="18" charset="0"/>
                <a:cs typeface="Times New Roman" panose="02020603050405020304" pitchFamily="18" charset="0"/>
              </a:rPr>
              <a:t>Thống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kê</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tên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thể</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loại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kiểu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văn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bản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tên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văn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bản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đã</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học</a:t>
            </a:r>
            <a:r>
              <a:rPr lang="en-US" sz="2800" b="1" dirty="0">
                <a:solidFill>
                  <a:srgbClr val="FF0000"/>
                </a:solidFill>
                <a:latin typeface="Times New Roman" panose="02020603050405020304" pitchFamily="18" charset="0"/>
                <a:cs typeface="Times New Roman" panose="02020603050405020304" pitchFamily="18" charset="0"/>
              </a:rPr>
              <a:t> ở </a:t>
            </a:r>
            <a:r>
              <a:rPr lang="en-US" sz="2800" b="1" dirty="0" err="1">
                <a:solidFill>
                  <a:srgbClr val="FF0000"/>
                </a:solidFill>
                <a:latin typeface="Times New Roman" panose="02020603050405020304" pitchFamily="18" charset="0"/>
                <a:cs typeface="Times New Roman" panose="02020603050405020304" pitchFamily="18" charset="0"/>
              </a:rPr>
              <a:t>kì</a:t>
            </a:r>
            <a:r>
              <a:rPr lang="en-US" sz="2800" b="1" dirty="0">
                <a:solidFill>
                  <a:srgbClr val="FF0000"/>
                </a:solidFill>
                <a:latin typeface="Times New Roman" panose="02020603050405020304" pitchFamily="18" charset="0"/>
                <a:cs typeface="Times New Roman" panose="02020603050405020304" pitchFamily="18" charset="0"/>
              </a:rPr>
              <a:t> II:</a:t>
            </a:r>
            <a:endParaRPr lang="en-US" sz="2800" dirty="0">
              <a:solidFill>
                <a:srgbClr val="FF0000"/>
              </a:solidFill>
              <a:latin typeface="Times New Roman" panose="02020603050405020304" pitchFamily="18" charset="0"/>
              <a:cs typeface="Times New Roman" panose="02020603050405020304" pitchFamily="18" charset="0"/>
            </a:endParaRPr>
          </a:p>
        </p:txBody>
      </p:sp>
      <p:cxnSp>
        <p:nvCxnSpPr>
          <p:cNvPr id="6" name="Straight Arrow Connector 5"/>
          <p:cNvCxnSpPr/>
          <p:nvPr/>
        </p:nvCxnSpPr>
        <p:spPr>
          <a:xfrm>
            <a:off x="3556000" y="2650836"/>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3" name="Table 2"/>
          <p:cNvGraphicFramePr>
            <a:graphicFrameLocks noGrp="1"/>
          </p:cNvGraphicFramePr>
          <p:nvPr>
            <p:extLst>
              <p:ext uri="{D42A27DB-BD31-4B8C-83A1-F6EECF244321}">
                <p14:modId xmlns:p14="http://schemas.microsoft.com/office/powerpoint/2010/main" val="3352794050"/>
              </p:ext>
            </p:extLst>
          </p:nvPr>
        </p:nvGraphicFramePr>
        <p:xfrm>
          <a:off x="286327" y="1177626"/>
          <a:ext cx="11508510" cy="5120640"/>
        </p:xfrm>
        <a:graphic>
          <a:graphicData uri="http://schemas.openxmlformats.org/drawingml/2006/table">
            <a:tbl>
              <a:tblPr firstRow="1" firstCol="1" bandRow="1">
                <a:tableStyleId>{93296810-A885-4BE3-A3E7-6D5BEEA58F35}</a:tableStyleId>
              </a:tblPr>
              <a:tblGrid>
                <a:gridCol w="1034474">
                  <a:extLst>
                    <a:ext uri="{9D8B030D-6E8A-4147-A177-3AD203B41FA5}">
                      <a16:colId xmlns:a16="http://schemas.microsoft.com/office/drawing/2014/main" val="3116645087"/>
                    </a:ext>
                  </a:extLst>
                </a:gridCol>
                <a:gridCol w="1764146">
                  <a:extLst>
                    <a:ext uri="{9D8B030D-6E8A-4147-A177-3AD203B41FA5}">
                      <a16:colId xmlns:a16="http://schemas.microsoft.com/office/drawing/2014/main" val="2513617547"/>
                    </a:ext>
                  </a:extLst>
                </a:gridCol>
                <a:gridCol w="8709890">
                  <a:extLst>
                    <a:ext uri="{9D8B030D-6E8A-4147-A177-3AD203B41FA5}">
                      <a16:colId xmlns:a16="http://schemas.microsoft.com/office/drawing/2014/main" val="3897679052"/>
                    </a:ext>
                  </a:extLst>
                </a:gridCol>
              </a:tblGrid>
              <a:tr h="117604">
                <a:tc>
                  <a:txBody>
                    <a:bodyPr/>
                    <a:lstStyle/>
                    <a:p>
                      <a:pPr algn="ctr">
                        <a:lnSpc>
                          <a:spcPct val="100000"/>
                        </a:lnSpc>
                        <a:spcAft>
                          <a:spcPts val="0"/>
                        </a:spcAft>
                      </a:pPr>
                      <a:r>
                        <a:rPr lang="vi-VN" sz="2400">
                          <a:effectLst/>
                          <a:latin typeface="Times New Roman" panose="02020603050405020304" pitchFamily="18" charset="0"/>
                          <a:cs typeface="Times New Roman" panose="02020603050405020304" pitchFamily="18" charset="0"/>
                        </a:rPr>
                        <a:t>Loại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31315" marR="31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vi-VN" sz="2400">
                          <a:effectLst/>
                          <a:latin typeface="Times New Roman" panose="02020603050405020304" pitchFamily="18" charset="0"/>
                          <a:cs typeface="Times New Roman" panose="02020603050405020304" pitchFamily="18" charset="0"/>
                        </a:rPr>
                        <a:t>Thể loại hoặc kiểu VB</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31315" marR="31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2400">
                          <a:effectLst/>
                          <a:latin typeface="Times New Roman" panose="02020603050405020304" pitchFamily="18" charset="0"/>
                          <a:cs typeface="Times New Roman" panose="02020603050405020304" pitchFamily="18" charset="0"/>
                        </a:rPr>
                        <a:t>Tên văn bản đã học</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31315" marR="31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43407185"/>
                  </a:ext>
                </a:extLst>
              </a:tr>
              <a:tr h="588019">
                <a:tc rowSpan="3">
                  <a:txBody>
                    <a:bodyPr/>
                    <a:lstStyle/>
                    <a:p>
                      <a:pPr algn="just">
                        <a:lnSpc>
                          <a:spcPct val="100000"/>
                        </a:lnSpc>
                        <a:spcAft>
                          <a:spcPts val="0"/>
                        </a:spcAft>
                      </a:pPr>
                      <a:r>
                        <a:rPr lang="en-US" sz="2400">
                          <a:effectLst/>
                          <a:latin typeface="Times New Roman" panose="02020603050405020304" pitchFamily="18" charset="0"/>
                          <a:cs typeface="Times New Roman" panose="02020603050405020304" pitchFamily="18" charset="0"/>
                        </a:rPr>
                        <a:t>Văn bản văn học</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31315" marR="31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pPr>
                      <a:r>
                        <a:rPr lang="en-US" sz="2400">
                          <a:effectLst/>
                          <a:latin typeface="Times New Roman" panose="02020603050405020304" pitchFamily="18" charset="0"/>
                          <a:cs typeface="Times New Roman" panose="02020603050405020304" pitchFamily="18" charset="0"/>
                        </a:rPr>
                        <a:t>Truyện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31315" marR="31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0"/>
                        </a:spcAft>
                      </a:pPr>
                      <a:r>
                        <a:rPr lang="vi-VN" sz="2400">
                          <a:effectLst/>
                          <a:latin typeface="Times New Roman" panose="02020603050405020304" pitchFamily="18" charset="0"/>
                          <a:cs typeface="Times New Roman" panose="02020603050405020304" pitchFamily="18" charset="0"/>
                        </a:rPr>
                        <a:t>- Lão Hạc (Nam Cao)</a:t>
                      </a:r>
                      <a:endParaRPr lang="en-US" sz="2400">
                        <a:effectLst/>
                        <a:latin typeface="Times New Roman" panose="02020603050405020304" pitchFamily="18" charset="0"/>
                        <a:cs typeface="Times New Roman" panose="02020603050405020304" pitchFamily="18" charset="0"/>
                      </a:endParaRPr>
                    </a:p>
                    <a:p>
                      <a:pPr>
                        <a:lnSpc>
                          <a:spcPct val="100000"/>
                        </a:lnSpc>
                        <a:spcAft>
                          <a:spcPts val="0"/>
                        </a:spcAft>
                      </a:pPr>
                      <a:r>
                        <a:rPr lang="vi-VN" sz="2400">
                          <a:effectLst/>
                          <a:latin typeface="Times New Roman" panose="02020603050405020304" pitchFamily="18" charset="0"/>
                          <a:cs typeface="Times New Roman" panose="02020603050405020304" pitchFamily="18" charset="0"/>
                        </a:rPr>
                        <a:t>- Trong mắt trẻ (Trích Hoàng tử bé, Ê-xu-pe-ri)</a:t>
                      </a:r>
                      <a:endParaRPr lang="en-US" sz="2400">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vi-VN" sz="2400">
                          <a:effectLst/>
                          <a:latin typeface="Times New Roman" panose="02020603050405020304" pitchFamily="18" charset="0"/>
                          <a:cs typeface="Times New Roman" panose="02020603050405020304" pitchFamily="18" charset="0"/>
                        </a:rPr>
                        <a:t>- Người thầy đầu tiên (Ai-ma-tốp</a:t>
                      </a:r>
                      <a:r>
                        <a:rPr lang="en-US" sz="2400">
                          <a:effectLst/>
                          <a:latin typeface="Times New Roman" panose="02020603050405020304" pitchFamily="18" charset="0"/>
                          <a:cs typeface="Times New Roman" panose="02020603050405020304" pitchFamily="18" charset="0"/>
                        </a:rPr>
                        <a:t>)</a:t>
                      </a:r>
                      <a:r>
                        <a:rPr lang="vi-VN"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315" marR="31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49200127"/>
                  </a:ext>
                </a:extLst>
              </a:tr>
              <a:tr h="823226">
                <a:tc vMerge="1">
                  <a:txBody>
                    <a:bodyPr/>
                    <a:lstStyle/>
                    <a:p>
                      <a:endParaRPr lang="en-US"/>
                    </a:p>
                  </a:txBody>
                  <a:tcPr/>
                </a:tc>
                <a:tc>
                  <a:txBody>
                    <a:bodyPr/>
                    <a:lstStyle/>
                    <a:p>
                      <a:pPr algn="just">
                        <a:lnSpc>
                          <a:spcPct val="100000"/>
                        </a:lnSpc>
                        <a:spcAft>
                          <a:spcPts val="0"/>
                        </a:spcAft>
                      </a:pPr>
                      <a:r>
                        <a:rPr lang="vi-VN" sz="2400">
                          <a:effectLst/>
                          <a:latin typeface="Times New Roman" panose="02020603050405020304" pitchFamily="18" charset="0"/>
                          <a:cs typeface="Times New Roman" panose="02020603050405020304" pitchFamily="18" charset="0"/>
                        </a:rPr>
                        <a:t>Thơ Đường luật</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31315" marR="31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0"/>
                        </a:spcAft>
                      </a:pPr>
                      <a:r>
                        <a:rPr lang="vi-VN" sz="2400" dirty="0">
                          <a:effectLst/>
                          <a:latin typeface="Times New Roman" panose="02020603050405020304" pitchFamily="18" charset="0"/>
                          <a:cs typeface="Times New Roman" panose="02020603050405020304" pitchFamily="18" charset="0"/>
                        </a:rPr>
                        <a:t>- Mời trầu (Hồ Xuân Hương)</a:t>
                      </a:r>
                      <a:endParaRPr lang="en-US" sz="2400" dirty="0">
                        <a:effectLst/>
                        <a:latin typeface="Times New Roman" panose="02020603050405020304" pitchFamily="18" charset="0"/>
                        <a:cs typeface="Times New Roman" panose="02020603050405020304" pitchFamily="18" charset="0"/>
                      </a:endParaRPr>
                    </a:p>
                    <a:p>
                      <a:pPr>
                        <a:lnSpc>
                          <a:spcPct val="100000"/>
                        </a:lnSpc>
                        <a:spcAft>
                          <a:spcPts val="0"/>
                        </a:spcAft>
                      </a:pPr>
                      <a:r>
                        <a:rPr lang="vi-VN" sz="2400" dirty="0">
                          <a:effectLst/>
                          <a:latin typeface="Times New Roman" panose="02020603050405020304" pitchFamily="18" charset="0"/>
                          <a:cs typeface="Times New Roman" panose="02020603050405020304" pitchFamily="18" charset="0"/>
                        </a:rPr>
                        <a:t>- Vịnh khoa thi Hương (Trần Tế Xương)</a:t>
                      </a:r>
                      <a:endParaRPr lang="en-US" sz="2400" dirty="0">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en-US" sz="2400" dirty="0">
                          <a:effectLst/>
                          <a:latin typeface="Times New Roman" panose="02020603050405020304" pitchFamily="18" charset="0"/>
                          <a:cs typeface="Times New Roman" panose="02020603050405020304" pitchFamily="18" charset="0"/>
                        </a:rPr>
                        <a:t>- </a:t>
                      </a:r>
                      <a:r>
                        <a:rPr lang="vi-VN" sz="2400" dirty="0">
                          <a:effectLst/>
                          <a:latin typeface="Times New Roman" panose="02020603050405020304" pitchFamily="18" charset="0"/>
                          <a:cs typeface="Times New Roman" panose="02020603050405020304" pitchFamily="18" charset="0"/>
                        </a:rPr>
                        <a:t>Xa ngắm thác núi Lư </a:t>
                      </a:r>
                      <a:r>
                        <a:rPr lang="en-US" sz="2400" dirty="0">
                          <a:effectLst/>
                          <a:latin typeface="Times New Roman" panose="02020603050405020304" pitchFamily="18" charset="0"/>
                          <a:cs typeface="Times New Roman" panose="02020603050405020304" pitchFamily="18" charset="0"/>
                        </a:rPr>
                        <a:t>(</a:t>
                      </a:r>
                      <a:r>
                        <a:rPr lang="vi-VN" sz="2400" dirty="0">
                          <a:effectLst/>
                          <a:latin typeface="Times New Roman" panose="02020603050405020304" pitchFamily="18" charset="0"/>
                          <a:cs typeface="Times New Roman" panose="02020603050405020304" pitchFamily="18" charset="0"/>
                        </a:rPr>
                        <a:t>Lý Bạch)</a:t>
                      </a:r>
                      <a:endParaRPr lang="en-US" sz="2400" dirty="0">
                        <a:effectLst/>
                        <a:latin typeface="Times New Roman" panose="02020603050405020304" pitchFamily="18" charset="0"/>
                        <a:cs typeface="Times New Roman" panose="02020603050405020304" pitchFamily="18" charset="0"/>
                      </a:endParaRPr>
                    </a:p>
                    <a:p>
                      <a:pPr>
                        <a:lnSpc>
                          <a:spcPct val="100000"/>
                        </a:lnSpc>
                        <a:spcAft>
                          <a:spcPts val="0"/>
                        </a:spcAft>
                      </a:pPr>
                      <a:r>
                        <a:rPr lang="vi-VN" sz="2400" dirty="0">
                          <a:effectLst/>
                          <a:latin typeface="Times New Roman" panose="02020603050405020304" pitchFamily="18" charset="0"/>
                          <a:cs typeface="Times New Roman" panose="02020603050405020304" pitchFamily="18" charset="0"/>
                        </a:rPr>
                        <a:t>- Cảnh khuya (Hồ Chí Minh</a:t>
                      </a:r>
                      <a:r>
                        <a:rPr lang="vi-VN" sz="2400" dirty="0" smtClean="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cs typeface="Times New Roman" panose="02020603050405020304" pitchFamily="18" charset="0"/>
                      </a:endParaRPr>
                    </a:p>
                  </a:txBody>
                  <a:tcPr marL="31315" marR="31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5463285"/>
                  </a:ext>
                </a:extLst>
              </a:tr>
              <a:tr h="823226">
                <a:tc vMerge="1">
                  <a:txBody>
                    <a:bodyPr/>
                    <a:lstStyle/>
                    <a:p>
                      <a:endParaRPr lang="en-US"/>
                    </a:p>
                  </a:txBody>
                  <a:tcPr/>
                </a:tc>
                <a:tc>
                  <a:txBody>
                    <a:bodyPr/>
                    <a:lstStyle/>
                    <a:p>
                      <a:pPr algn="just">
                        <a:lnSpc>
                          <a:spcPct val="100000"/>
                        </a:lnSpc>
                        <a:spcAft>
                          <a:spcPts val="0"/>
                        </a:spcAft>
                      </a:pPr>
                      <a:r>
                        <a:rPr lang="vi-VN" sz="2400">
                          <a:effectLst/>
                          <a:latin typeface="Times New Roman" panose="02020603050405020304" pitchFamily="18" charset="0"/>
                          <a:cs typeface="Times New Roman" panose="02020603050405020304" pitchFamily="18" charset="0"/>
                        </a:rPr>
                        <a:t>Truyện lịch sử và tiểu thuyết</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31315" marR="31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0"/>
                        </a:spcAft>
                      </a:pPr>
                      <a:r>
                        <a:rPr lang="vi-VN" sz="2400" dirty="0">
                          <a:effectLst/>
                          <a:latin typeface="Times New Roman" panose="02020603050405020304" pitchFamily="18" charset="0"/>
                          <a:cs typeface="Times New Roman" panose="02020603050405020304" pitchFamily="18" charset="0"/>
                        </a:rPr>
                        <a:t>- Quang Trung đại phá quân Thanh (Trích Hoàng Lê nhất thống chí, Ngô gia văn phái)</a:t>
                      </a:r>
                      <a:endParaRPr lang="en-US" sz="2400" dirty="0">
                        <a:effectLst/>
                        <a:latin typeface="Times New Roman" panose="02020603050405020304" pitchFamily="18" charset="0"/>
                        <a:cs typeface="Times New Roman" panose="02020603050405020304" pitchFamily="18" charset="0"/>
                      </a:endParaRPr>
                    </a:p>
                    <a:p>
                      <a:pPr>
                        <a:lnSpc>
                          <a:spcPct val="100000"/>
                        </a:lnSpc>
                        <a:spcAft>
                          <a:spcPts val="0"/>
                        </a:spcAft>
                      </a:pPr>
                      <a:r>
                        <a:rPr lang="vi-VN" sz="2400" dirty="0">
                          <a:effectLst/>
                          <a:latin typeface="Times New Roman" panose="02020603050405020304" pitchFamily="18" charset="0"/>
                          <a:cs typeface="Times New Roman" panose="02020603050405020304" pitchFamily="18" charset="0"/>
                        </a:rPr>
                        <a:t>- Đánh nhau với cối xay gió (Trích Đôn ki-hô-tê, Xéc-van-tét)</a:t>
                      </a:r>
                      <a:endParaRPr lang="en-US" sz="2400" dirty="0">
                        <a:effectLst/>
                        <a:latin typeface="Times New Roman" panose="02020603050405020304" pitchFamily="18" charset="0"/>
                        <a:cs typeface="Times New Roman" panose="02020603050405020304" pitchFamily="18" charset="0"/>
                      </a:endParaRPr>
                    </a:p>
                    <a:p>
                      <a:pPr>
                        <a:lnSpc>
                          <a:spcPct val="100000"/>
                        </a:lnSpc>
                        <a:spcAft>
                          <a:spcPts val="0"/>
                        </a:spcAft>
                      </a:pPr>
                      <a:r>
                        <a:rPr lang="vi-VN" sz="2400" dirty="0">
                          <a:effectLst/>
                          <a:latin typeface="Times New Roman" panose="02020603050405020304" pitchFamily="18" charset="0"/>
                          <a:cs typeface="Times New Roman" panose="02020603050405020304" pitchFamily="18" charset="0"/>
                        </a:rPr>
                        <a:t>- Bên bờ Thiên Mạc (Hà Ân)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315" marR="31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6253221"/>
                  </a:ext>
                </a:extLst>
              </a:tr>
            </a:tbl>
          </a:graphicData>
        </a:graphic>
      </p:graphicFrame>
    </p:spTree>
    <p:extLst>
      <p:ext uri="{BB962C8B-B14F-4D97-AF65-F5344CB8AC3E}">
        <p14:creationId xmlns:p14="http://schemas.microsoft.com/office/powerpoint/2010/main" val="283165657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128" y="73890"/>
            <a:ext cx="11914908" cy="6608618"/>
          </a:xfrm>
          <a:prstGeom prst="rect">
            <a:avLst/>
          </a:prstGeom>
          <a:ln w="57150">
            <a:prstDash val="sysDot"/>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4" name="TextBox 3"/>
          <p:cNvSpPr txBox="1"/>
          <p:nvPr/>
        </p:nvSpPr>
        <p:spPr>
          <a:xfrm>
            <a:off x="83128" y="270165"/>
            <a:ext cx="11914908"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Câu</a:t>
            </a:r>
            <a:r>
              <a:rPr lang="en-US" sz="2800" b="1" dirty="0">
                <a:solidFill>
                  <a:srgbClr val="FF0000"/>
                </a:solidFill>
                <a:latin typeface="Times New Roman" panose="02020603050405020304" pitchFamily="18" charset="0"/>
                <a:cs typeface="Times New Roman" panose="02020603050405020304" pitchFamily="18" charset="0"/>
              </a:rPr>
              <a:t> 1. </a:t>
            </a:r>
            <a:r>
              <a:rPr lang="en-US" sz="2800" b="1" dirty="0" err="1">
                <a:solidFill>
                  <a:srgbClr val="FF0000"/>
                </a:solidFill>
                <a:latin typeface="Times New Roman" panose="02020603050405020304" pitchFamily="18" charset="0"/>
                <a:cs typeface="Times New Roman" panose="02020603050405020304" pitchFamily="18" charset="0"/>
              </a:rPr>
              <a:t>Thống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kê</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tên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thể</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loại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kiểu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văn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bản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tên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văn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bản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đã</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học</a:t>
            </a:r>
            <a:r>
              <a:rPr lang="en-US" sz="2800" b="1" dirty="0">
                <a:solidFill>
                  <a:srgbClr val="FF0000"/>
                </a:solidFill>
                <a:latin typeface="Times New Roman" panose="02020603050405020304" pitchFamily="18" charset="0"/>
                <a:cs typeface="Times New Roman" panose="02020603050405020304" pitchFamily="18" charset="0"/>
              </a:rPr>
              <a:t> ở </a:t>
            </a:r>
            <a:r>
              <a:rPr lang="en-US" sz="2800" b="1" dirty="0" err="1">
                <a:solidFill>
                  <a:srgbClr val="FF0000"/>
                </a:solidFill>
                <a:latin typeface="Times New Roman" panose="02020603050405020304" pitchFamily="18" charset="0"/>
                <a:cs typeface="Times New Roman" panose="02020603050405020304" pitchFamily="18" charset="0"/>
              </a:rPr>
              <a:t>kì</a:t>
            </a:r>
            <a:r>
              <a:rPr lang="en-US" sz="2800" b="1" dirty="0">
                <a:solidFill>
                  <a:srgbClr val="FF0000"/>
                </a:solidFill>
                <a:latin typeface="Times New Roman" panose="02020603050405020304" pitchFamily="18" charset="0"/>
                <a:cs typeface="Times New Roman" panose="02020603050405020304" pitchFamily="18" charset="0"/>
              </a:rPr>
              <a:t> II:</a:t>
            </a:r>
            <a:endParaRPr lang="en-US" sz="2800" dirty="0">
              <a:solidFill>
                <a:srgbClr val="FF0000"/>
              </a:solidFill>
              <a:latin typeface="Times New Roman" panose="02020603050405020304" pitchFamily="18" charset="0"/>
              <a:cs typeface="Times New Roman" panose="02020603050405020304" pitchFamily="18" charset="0"/>
            </a:endParaRPr>
          </a:p>
        </p:txBody>
      </p:sp>
      <p:cxnSp>
        <p:nvCxnSpPr>
          <p:cNvPr id="6" name="Straight Arrow Connector 5"/>
          <p:cNvCxnSpPr/>
          <p:nvPr/>
        </p:nvCxnSpPr>
        <p:spPr>
          <a:xfrm>
            <a:off x="3556000" y="2650836"/>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3" name="Table 2"/>
          <p:cNvGraphicFramePr>
            <a:graphicFrameLocks noGrp="1"/>
          </p:cNvGraphicFramePr>
          <p:nvPr>
            <p:extLst>
              <p:ext uri="{D42A27DB-BD31-4B8C-83A1-F6EECF244321}">
                <p14:modId xmlns:p14="http://schemas.microsoft.com/office/powerpoint/2010/main" val="2189746393"/>
              </p:ext>
            </p:extLst>
          </p:nvPr>
        </p:nvGraphicFramePr>
        <p:xfrm>
          <a:off x="286327" y="1553078"/>
          <a:ext cx="11508510" cy="4612578"/>
        </p:xfrm>
        <a:graphic>
          <a:graphicData uri="http://schemas.openxmlformats.org/drawingml/2006/table">
            <a:tbl>
              <a:tblPr firstRow="1" firstCol="1" bandRow="1">
                <a:tableStyleId>{93296810-A885-4BE3-A3E7-6D5BEEA58F35}</a:tableStyleId>
              </a:tblPr>
              <a:tblGrid>
                <a:gridCol w="1034474">
                  <a:extLst>
                    <a:ext uri="{9D8B030D-6E8A-4147-A177-3AD203B41FA5}">
                      <a16:colId xmlns:a16="http://schemas.microsoft.com/office/drawing/2014/main" val="3116645087"/>
                    </a:ext>
                  </a:extLst>
                </a:gridCol>
                <a:gridCol w="2447636">
                  <a:extLst>
                    <a:ext uri="{9D8B030D-6E8A-4147-A177-3AD203B41FA5}">
                      <a16:colId xmlns:a16="http://schemas.microsoft.com/office/drawing/2014/main" val="2513617547"/>
                    </a:ext>
                  </a:extLst>
                </a:gridCol>
                <a:gridCol w="8026400">
                  <a:extLst>
                    <a:ext uri="{9D8B030D-6E8A-4147-A177-3AD203B41FA5}">
                      <a16:colId xmlns:a16="http://schemas.microsoft.com/office/drawing/2014/main" val="3897679052"/>
                    </a:ext>
                  </a:extLst>
                </a:gridCol>
              </a:tblGrid>
              <a:tr h="117604">
                <a:tc>
                  <a:txBody>
                    <a:bodyPr/>
                    <a:lstStyle/>
                    <a:p>
                      <a:pPr algn="ctr">
                        <a:lnSpc>
                          <a:spcPct val="130000"/>
                        </a:lnSpc>
                        <a:spcAft>
                          <a:spcPts val="0"/>
                        </a:spcAft>
                      </a:pPr>
                      <a:r>
                        <a:rPr lang="vi-VN" sz="2400">
                          <a:effectLst/>
                          <a:latin typeface="Times New Roman" panose="02020603050405020304" pitchFamily="18" charset="0"/>
                          <a:cs typeface="Times New Roman" panose="02020603050405020304" pitchFamily="18" charset="0"/>
                        </a:rPr>
                        <a:t>Loại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31315" marR="31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0"/>
                        </a:spcAft>
                      </a:pPr>
                      <a:r>
                        <a:rPr lang="vi-VN" sz="2400">
                          <a:effectLst/>
                          <a:latin typeface="Times New Roman" panose="02020603050405020304" pitchFamily="18" charset="0"/>
                          <a:cs typeface="Times New Roman" panose="02020603050405020304" pitchFamily="18" charset="0"/>
                        </a:rPr>
                        <a:t>Thể loại hoặc kiểu VB</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31315" marR="31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0"/>
                        </a:spcAft>
                      </a:pPr>
                      <a:r>
                        <a:rPr lang="en-US" sz="2400">
                          <a:effectLst/>
                          <a:latin typeface="Times New Roman" panose="02020603050405020304" pitchFamily="18" charset="0"/>
                          <a:cs typeface="Times New Roman" panose="02020603050405020304" pitchFamily="18" charset="0"/>
                        </a:rPr>
                        <a:t>Tên văn bản đã học</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31315" marR="31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43407185"/>
                  </a:ext>
                </a:extLst>
              </a:tr>
              <a:tr h="940830">
                <a:tc>
                  <a:txBody>
                    <a:bodyPr/>
                    <a:lstStyle/>
                    <a:p>
                      <a:pPr algn="just">
                        <a:lnSpc>
                          <a:spcPct val="130000"/>
                        </a:lnSpc>
                        <a:spcAft>
                          <a:spcPts val="0"/>
                        </a:spcAft>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Văn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bản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nghị</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luận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315" marR="31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spcAft>
                          <a:spcPts val="0"/>
                        </a:spcAft>
                      </a:pPr>
                      <a:r>
                        <a:rPr lang="vi-VN" sz="2400">
                          <a:effectLst/>
                          <a:latin typeface="Times New Roman" panose="02020603050405020304" pitchFamily="18" charset="0"/>
                          <a:cs typeface="Times New Roman" panose="02020603050405020304" pitchFamily="18" charset="0"/>
                        </a:rPr>
                        <a:t>Nghị luận văn học</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31315" marR="31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30000"/>
                        </a:lnSpc>
                        <a:spcAft>
                          <a:spcPts val="0"/>
                        </a:spcAft>
                      </a:pPr>
                      <a:r>
                        <a:rPr lang="vi-VN" sz="2400">
                          <a:effectLst/>
                          <a:latin typeface="Times New Roman" panose="02020603050405020304" pitchFamily="18" charset="0"/>
                          <a:cs typeface="Times New Roman" panose="02020603050405020304" pitchFamily="18" charset="0"/>
                        </a:rPr>
                        <a:t>- Vẻ đẹp của bài thơ Cảnh khuya (Lê Trí Viễn)</a:t>
                      </a:r>
                      <a:endParaRPr lang="en-US" sz="2400">
                        <a:effectLst/>
                        <a:latin typeface="Times New Roman" panose="02020603050405020304" pitchFamily="18" charset="0"/>
                        <a:cs typeface="Times New Roman" panose="02020603050405020304" pitchFamily="18" charset="0"/>
                      </a:endParaRPr>
                    </a:p>
                    <a:p>
                      <a:pPr>
                        <a:lnSpc>
                          <a:spcPct val="130000"/>
                        </a:lnSpc>
                        <a:spcAft>
                          <a:spcPts val="0"/>
                        </a:spcAft>
                      </a:pPr>
                      <a:r>
                        <a:rPr lang="vi-VN" sz="2400">
                          <a:effectLst/>
                          <a:latin typeface="Times New Roman" panose="02020603050405020304" pitchFamily="18" charset="0"/>
                          <a:cs typeface="Times New Roman" panose="02020603050405020304" pitchFamily="18" charset="0"/>
                        </a:rPr>
                        <a:t>- Chiều sâu của truyện Lão Hạc (Văn Giá)</a:t>
                      </a:r>
                      <a:endParaRPr lang="en-US" sz="2400">
                        <a:effectLst/>
                        <a:latin typeface="Times New Roman" panose="02020603050405020304" pitchFamily="18" charset="0"/>
                        <a:cs typeface="Times New Roman" panose="02020603050405020304" pitchFamily="18" charset="0"/>
                      </a:endParaRPr>
                    </a:p>
                    <a:p>
                      <a:pPr>
                        <a:lnSpc>
                          <a:spcPct val="130000"/>
                        </a:lnSpc>
                        <a:spcAft>
                          <a:spcPts val="0"/>
                        </a:spcAft>
                      </a:pPr>
                      <a:r>
                        <a:rPr lang="vi-VN" sz="2400">
                          <a:effectLst/>
                          <a:latin typeface="Times New Roman" panose="02020603050405020304" pitchFamily="18" charset="0"/>
                          <a:cs typeface="Times New Roman" panose="02020603050405020304" pitchFamily="18" charset="0"/>
                        </a:rPr>
                        <a:t>- Nắng mới, áo đỏ và nét cười đen nhánh (Về bài thơ Nắng mới của Lưu Trọng Lư, Lê Quang Hưng)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315" marR="31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22254188"/>
                  </a:ext>
                </a:extLst>
              </a:tr>
              <a:tr h="1058434">
                <a:tc>
                  <a:txBody>
                    <a:bodyPr/>
                    <a:lstStyle/>
                    <a:p>
                      <a:pPr algn="just">
                        <a:lnSpc>
                          <a:spcPct val="130000"/>
                        </a:lnSpc>
                        <a:spcAft>
                          <a:spcPts val="0"/>
                        </a:spcAft>
                      </a:pPr>
                      <a:r>
                        <a:rPr lang="en-US" sz="2400">
                          <a:effectLst/>
                          <a:latin typeface="Times New Roman" panose="02020603050405020304" pitchFamily="18" charset="0"/>
                          <a:cs typeface="Times New Roman" panose="02020603050405020304" pitchFamily="18" charset="0"/>
                        </a:rPr>
                        <a:t>Văn bản thông tin</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31315" marR="31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spcAft>
                          <a:spcPts val="0"/>
                        </a:spcAft>
                      </a:pPr>
                      <a:r>
                        <a:rPr lang="vi-VN" sz="2400">
                          <a:effectLst/>
                          <a:latin typeface="Times New Roman" panose="02020603050405020304" pitchFamily="18" charset="0"/>
                          <a:cs typeface="Times New Roman" panose="02020603050405020304" pitchFamily="18" charset="0"/>
                        </a:rPr>
                        <a:t>Giới thiệu về một cuốn sách hay một bộ phim</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31315" marR="31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spcAft>
                          <a:spcPts val="0"/>
                        </a:spcAft>
                      </a:pPr>
                      <a:r>
                        <a:rPr lang="vi-VN"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Lá</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cờ</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thêu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sáu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chữ</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phẩm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không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bao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giờ</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cũ</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dành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thiếu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nhi</a:t>
                      </a:r>
                      <a:r>
                        <a:rPr lang="en-US" sz="2400" dirty="0">
                          <a:effectLst/>
                          <a:latin typeface="Times New Roman" panose="02020603050405020304" pitchFamily="18" charset="0"/>
                          <a:cs typeface="Times New Roman" panose="02020603050405020304" pitchFamily="18" charset="0"/>
                        </a:rPr>
                        <a:t> (Theo sachhaynendoc.net)</a:t>
                      </a:r>
                    </a:p>
                    <a:p>
                      <a:pPr algn="just">
                        <a:lnSpc>
                          <a:spcPct val="130000"/>
                        </a:lnSpc>
                        <a:spcAft>
                          <a:spcPts val="0"/>
                        </a:spcAft>
                      </a:pPr>
                      <a:r>
                        <a:rPr lang="vi-VN" sz="2400" dirty="0">
                          <a:effectLst/>
                          <a:latin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cs typeface="Times New Roman" panose="02020603050405020304" pitchFamily="18" charset="0"/>
                        </a:rPr>
                        <a:t>B</a:t>
                      </a:r>
                      <a:r>
                        <a:rPr lang="vi-VN" sz="2400" dirty="0">
                          <a:effectLst/>
                          <a:latin typeface="Times New Roman" panose="02020603050405020304" pitchFamily="18" charset="0"/>
                          <a:cs typeface="Times New Roman" panose="02020603050405020304" pitchFamily="18" charset="0"/>
                        </a:rPr>
                        <a:t>ộ phim Người cha và con gái (</a:t>
                      </a:r>
                      <a:r>
                        <a:rPr lang="en-US" sz="2400" dirty="0">
                          <a:effectLst/>
                          <a:latin typeface="Times New Roman" panose="02020603050405020304" pitchFamily="18" charset="0"/>
                          <a:cs typeface="Times New Roman" panose="02020603050405020304" pitchFamily="18" charset="0"/>
                        </a:rPr>
                        <a:t>Theo vtc.vn)</a:t>
                      </a:r>
                    </a:p>
                    <a:p>
                      <a:pPr algn="just">
                        <a:lnSpc>
                          <a:spcPct val="130000"/>
                        </a:lnSpc>
                        <a:spcAft>
                          <a:spcPts val="0"/>
                        </a:spcAft>
                      </a:pPr>
                      <a:r>
                        <a:rPr lang="vi-VN" sz="2400" dirty="0">
                          <a:effectLst/>
                          <a:latin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cs typeface="Times New Roman" panose="02020603050405020304" pitchFamily="18" charset="0"/>
                        </a:rPr>
                        <a:t>C</a:t>
                      </a:r>
                      <a:r>
                        <a:rPr lang="vi-VN" sz="2400" dirty="0">
                          <a:effectLst/>
                          <a:latin typeface="Times New Roman" panose="02020603050405020304" pitchFamily="18" charset="0"/>
                          <a:cs typeface="Times New Roman" panose="02020603050405020304" pitchFamily="18" charset="0"/>
                        </a:rPr>
                        <a:t>uốn sách Chìa khoá vũ trụ của Gioóc-giơ </a:t>
                      </a:r>
                      <a:r>
                        <a:rPr lang="en-US" sz="2400" dirty="0">
                          <a:effectLst/>
                          <a:latin typeface="Times New Roman" panose="02020603050405020304" pitchFamily="18" charset="0"/>
                          <a:cs typeface="Times New Roman" panose="02020603050405020304" pitchFamily="18" charset="0"/>
                        </a:rPr>
                        <a:t>(Theo </a:t>
                      </a:r>
                      <a:r>
                        <a:rPr lang="en-US" sz="2400" dirty="0" err="1">
                          <a:effectLst/>
                          <a:latin typeface="Times New Roman" panose="02020603050405020304" pitchFamily="18" charset="0"/>
                          <a:cs typeface="Times New Roman" panose="02020603050405020304" pitchFamily="18" charset="0"/>
                        </a:rPr>
                        <a:t>Phúc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Yên</a:t>
                      </a:r>
                      <a:r>
                        <a:rPr lang="en-US" sz="2400" dirty="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315" marR="31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698483"/>
                  </a:ext>
                </a:extLst>
              </a:tr>
            </a:tbl>
          </a:graphicData>
        </a:graphic>
      </p:graphicFrame>
    </p:spTree>
    <p:extLst>
      <p:ext uri="{BB962C8B-B14F-4D97-AF65-F5344CB8AC3E}">
        <p14:creationId xmlns:p14="http://schemas.microsoft.com/office/powerpoint/2010/main" val="308511675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3548" y="178301"/>
            <a:ext cx="11693237" cy="6608618"/>
          </a:xfrm>
          <a:prstGeom prst="rect">
            <a:avLst/>
          </a:prstGeom>
          <a:ln w="57150">
            <a:prstDash val="sysDot"/>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cxnSp>
        <p:nvCxnSpPr>
          <p:cNvPr id="6" name="Straight Arrow Connector 5"/>
          <p:cNvCxnSpPr/>
          <p:nvPr/>
        </p:nvCxnSpPr>
        <p:spPr>
          <a:xfrm>
            <a:off x="3556000" y="2650836"/>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Rectangle 1"/>
          <p:cNvSpPr>
            <a:spLocks noChangeArrowheads="1"/>
          </p:cNvSpPr>
          <p:nvPr/>
        </p:nvSpPr>
        <p:spPr bwMode="auto">
          <a:xfrm>
            <a:off x="1237673" y="485198"/>
            <a:ext cx="917170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lang="en-US" sz="2800" b="1" dirty="0" err="1">
                <a:solidFill>
                  <a:srgbClr val="FF0000"/>
                </a:solidFill>
                <a:latin typeface="Times New Roman" panose="02020603050405020304" pitchFamily="18" charset="0"/>
                <a:cs typeface="Times New Roman" panose="02020603050405020304" pitchFamily="18" charset="0"/>
              </a:rPr>
              <a:t>Nhiệm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vụ</a:t>
            </a:r>
            <a:r>
              <a:rPr lang="en-US" sz="2800" b="1" dirty="0">
                <a:solidFill>
                  <a:srgbClr val="FF0000"/>
                </a:solidFill>
                <a:latin typeface="Times New Roman" panose="02020603050405020304" pitchFamily="18" charset="0"/>
                <a:cs typeface="Times New Roman" panose="02020603050405020304" pitchFamily="18" charset="0"/>
              </a:rPr>
              <a:t> 2: </a:t>
            </a:r>
            <a:r>
              <a:rPr lang="en-US" sz="2800" b="1" dirty="0" err="1">
                <a:solidFill>
                  <a:srgbClr val="FF0000"/>
                </a:solidFill>
                <a:latin typeface="Times New Roman" panose="02020603050405020304" pitchFamily="18" charset="0"/>
                <a:cs typeface="Times New Roman" panose="02020603050405020304" pitchFamily="18" charset="0"/>
              </a:rPr>
              <a:t>Nội</a:t>
            </a:r>
            <a:r>
              <a:rPr lang="en-US" sz="2800" b="1" dirty="0">
                <a:solidFill>
                  <a:srgbClr val="FF0000"/>
                </a:solidFill>
                <a:latin typeface="Times New Roman" panose="02020603050405020304" pitchFamily="18" charset="0"/>
                <a:cs typeface="Times New Roman" panose="02020603050405020304" pitchFamily="18" charset="0"/>
              </a:rPr>
              <a:t> dung </a:t>
            </a:r>
            <a:r>
              <a:rPr lang="vi-VN" sz="2800" b="1" dirty="0">
                <a:solidFill>
                  <a:srgbClr val="FF0000"/>
                </a:solidFill>
                <a:latin typeface="Times New Roman" panose="02020603050405020304" pitchFamily="18" charset="0"/>
                <a:cs typeface="Times New Roman" panose="02020603050405020304" pitchFamily="18" charset="0"/>
              </a:rPr>
              <a:t>chính, hình thức, cách đọc hiểu của các thể loại đã học trong kì II. </a:t>
            </a:r>
            <a:endParaRPr kumimoji="0" lang="en-US" altLang="en-US" sz="2800" b="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923962285"/>
              </p:ext>
            </p:extLst>
          </p:nvPr>
        </p:nvGraphicFramePr>
        <p:xfrm>
          <a:off x="757382" y="1642788"/>
          <a:ext cx="10972800" cy="2133600"/>
        </p:xfrm>
        <a:graphic>
          <a:graphicData uri="http://schemas.openxmlformats.org/drawingml/2006/table">
            <a:tbl>
              <a:tblPr firstRow="1" firstCol="1" bandRow="1">
                <a:tableStyleId>{ED083AE6-46FA-4A59-8FB0-9F97EB10719F}</a:tableStyleId>
              </a:tblPr>
              <a:tblGrid>
                <a:gridCol w="10972800">
                  <a:extLst>
                    <a:ext uri="{9D8B030D-6E8A-4147-A177-3AD203B41FA5}">
                      <a16:colId xmlns:a16="http://schemas.microsoft.com/office/drawing/2014/main" val="915653062"/>
                    </a:ext>
                  </a:extLst>
                </a:gridCol>
              </a:tblGrid>
              <a:tr h="0">
                <a:tc>
                  <a:txBody>
                    <a:bodyPr/>
                    <a:lstStyle/>
                    <a:p>
                      <a:pPr algn="ctr">
                        <a:spcAft>
                          <a:spcPts val="0"/>
                        </a:spcAft>
                      </a:pPr>
                      <a:r>
                        <a:rPr lang="en-US" sz="2800" b="0" dirty="0" smtClean="0">
                          <a:ln w="9525" cap="flat" cmpd="sng" algn="ctr">
                            <a:solidFill>
                              <a:srgbClr val="FF0000"/>
                            </a:solidFill>
                            <a:prstDash val="solid"/>
                            <a:round/>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NHÓM</a:t>
                      </a:r>
                      <a:r>
                        <a:rPr lang="en-US" sz="2800" b="0" baseline="0" dirty="0" smtClean="0">
                          <a:ln w="9525" cap="flat" cmpd="sng" algn="ctr">
                            <a:solidFill>
                              <a:srgbClr val="FF0000"/>
                            </a:solidFill>
                            <a:prstDash val="solid"/>
                            <a:round/>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 1 - </a:t>
                      </a:r>
                      <a:r>
                        <a:rPr lang="vi-VN" sz="2800" b="0" dirty="0" smtClean="0">
                          <a:ln w="9525" cap="flat" cmpd="sng" algn="ctr">
                            <a:solidFill>
                              <a:srgbClr val="FF0000"/>
                            </a:solidFill>
                            <a:prstDash val="solid"/>
                            <a:round/>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PHT </a:t>
                      </a:r>
                      <a:r>
                        <a:rPr lang="vi-VN" sz="2800" b="0" dirty="0">
                          <a:ln w="9525" cap="flat" cmpd="sng" algn="ctr">
                            <a:solidFill>
                              <a:srgbClr val="FF0000"/>
                            </a:solidFill>
                            <a:prstDash val="solid"/>
                            <a:round/>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số 02- Câu 2/SGK: </a:t>
                      </a:r>
                      <a:r>
                        <a:rPr lang="vi-VN" sz="2800" b="0" dirty="0">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(Nhóm 1)</a:t>
                      </a:r>
                      <a:endPar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15898612"/>
                  </a:ext>
                </a:extLst>
              </a:tr>
              <a:tr h="948690">
                <a:tc>
                  <a:txBody>
                    <a:bodyPr/>
                    <a:lstStyle/>
                    <a:p>
                      <a:pPr algn="ctr">
                        <a:spcAft>
                          <a:spcPts val="0"/>
                        </a:spcAft>
                      </a:pPr>
                      <a:r>
                        <a:rPr lang="vi-VN" sz="2800" b="0" dirty="0">
                          <a:effectLst/>
                          <a:latin typeface="Times New Roman" panose="02020603050405020304" pitchFamily="18" charset="0"/>
                          <a:cs typeface="Times New Roman" panose="02020603050405020304" pitchFamily="18" charset="0"/>
                        </a:rPr>
                        <a:t>Văn bản truyện ở Bài 6. </a:t>
                      </a:r>
                      <a:endParaRPr lang="en-US" sz="2800" b="0" dirty="0">
                        <a:effectLst/>
                        <a:latin typeface="Times New Roman" panose="02020603050405020304" pitchFamily="18" charset="0"/>
                        <a:cs typeface="Times New Roman" panose="02020603050405020304" pitchFamily="18" charset="0"/>
                      </a:endParaRPr>
                    </a:p>
                    <a:p>
                      <a:pPr algn="just">
                        <a:spcAft>
                          <a:spcPts val="0"/>
                        </a:spcAft>
                      </a:pPr>
                      <a:r>
                        <a:rPr lang="vi-VN" sz="2800" b="0" dirty="0">
                          <a:effectLst/>
                          <a:latin typeface="Times New Roman" panose="02020603050405020304" pitchFamily="18" charset="0"/>
                          <a:cs typeface="Times New Roman" panose="02020603050405020304" pitchFamily="18" charset="0"/>
                        </a:rPr>
                        <a:t>a. </a:t>
                      </a:r>
                      <a:r>
                        <a:rPr lang="en-US" sz="2800" b="0" dirty="0" err="1">
                          <a:effectLst/>
                          <a:latin typeface="Times New Roman" panose="02020603050405020304" pitchFamily="18" charset="0"/>
                          <a:cs typeface="Times New Roman" panose="02020603050405020304" pitchFamily="18" charset="0"/>
                        </a:rPr>
                        <a:t>Nêu</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nội</a:t>
                      </a:r>
                      <a:r>
                        <a:rPr lang="en-US" sz="2800" b="0" dirty="0">
                          <a:effectLst/>
                          <a:latin typeface="Times New Roman" panose="02020603050405020304" pitchFamily="18" charset="0"/>
                          <a:cs typeface="Times New Roman" panose="02020603050405020304" pitchFamily="18" charset="0"/>
                        </a:rPr>
                        <a:t> dung </a:t>
                      </a:r>
                      <a:r>
                        <a:rPr lang="en-US" sz="2800" b="0" dirty="0" err="1">
                          <a:effectLst/>
                          <a:latin typeface="Times New Roman" panose="02020603050405020304" pitchFamily="18" charset="0"/>
                          <a:cs typeface="Times New Roman" panose="02020603050405020304" pitchFamily="18" charset="0"/>
                        </a:rPr>
                        <a:t>chính</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của</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các</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văn</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bản</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truyện</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đa</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học</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trong</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Bài</a:t>
                      </a:r>
                      <a:r>
                        <a:rPr lang="en-US" sz="2800" b="0" dirty="0">
                          <a:effectLst/>
                          <a:latin typeface="Times New Roman" panose="02020603050405020304" pitchFamily="18" charset="0"/>
                          <a:cs typeface="Times New Roman" panose="02020603050405020304" pitchFamily="18" charset="0"/>
                        </a:rPr>
                        <a:t> 6;</a:t>
                      </a:r>
                    </a:p>
                    <a:p>
                      <a:pPr algn="just">
                        <a:spcAft>
                          <a:spcPts val="0"/>
                        </a:spcAft>
                      </a:pPr>
                      <a:r>
                        <a:rPr lang="vi-VN" sz="2800" b="0" dirty="0">
                          <a:effectLst/>
                          <a:latin typeface="Times New Roman" panose="02020603050405020304" pitchFamily="18" charset="0"/>
                          <a:cs typeface="Times New Roman" panose="02020603050405020304" pitchFamily="18" charset="0"/>
                        </a:rPr>
                        <a:t>b.</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Nhận</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xét</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va</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phân</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tích</a:t>
                      </a:r>
                      <a:r>
                        <a:rPr lang="en-US" sz="2800" b="0" dirty="0">
                          <a:effectLst/>
                          <a:latin typeface="Times New Roman" panose="02020603050405020304" pitchFamily="18" charset="0"/>
                          <a:cs typeface="Times New Roman" panose="02020603050405020304" pitchFamily="18" charset="0"/>
                        </a:rPr>
                        <a:t> ý </a:t>
                      </a:r>
                      <a:r>
                        <a:rPr lang="en-US" sz="2800" b="0" dirty="0" err="1">
                          <a:effectLst/>
                          <a:latin typeface="Times New Roman" panose="02020603050405020304" pitchFamily="18" charset="0"/>
                          <a:cs typeface="Times New Roman" panose="02020603050405020304" pitchFamily="18" charset="0"/>
                        </a:rPr>
                        <a:t>nghĩa</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nhân</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văn</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được</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thê</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hiện</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trong</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các</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văn</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bản</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này</a:t>
                      </a:r>
                      <a:r>
                        <a:rPr lang="en-US" sz="2800" b="0" dirty="0">
                          <a:effectLst/>
                          <a:latin typeface="Times New Roman" panose="02020603050405020304" pitchFamily="18" charset="0"/>
                          <a:cs typeface="Times New Roman" panose="02020603050405020304" pitchFamily="18" charset="0"/>
                        </a:rPr>
                        <a:t>.</a:t>
                      </a:r>
                      <a:endPar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8560612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781686949"/>
              </p:ext>
            </p:extLst>
          </p:nvPr>
        </p:nvGraphicFramePr>
        <p:xfrm>
          <a:off x="757382" y="4127370"/>
          <a:ext cx="10972800" cy="1706880"/>
        </p:xfrm>
        <a:graphic>
          <a:graphicData uri="http://schemas.openxmlformats.org/drawingml/2006/table">
            <a:tbl>
              <a:tblPr firstRow="1" firstCol="1" bandRow="1">
                <a:tableStyleId>{E8B1032C-EA38-4F05-BA0D-38AFFFC7BED3}</a:tableStyleId>
              </a:tblPr>
              <a:tblGrid>
                <a:gridCol w="10972800">
                  <a:extLst>
                    <a:ext uri="{9D8B030D-6E8A-4147-A177-3AD203B41FA5}">
                      <a16:colId xmlns:a16="http://schemas.microsoft.com/office/drawing/2014/main" val="4164378746"/>
                    </a:ext>
                  </a:extLst>
                </a:gridCol>
              </a:tblGrid>
              <a:tr h="0">
                <a:tc>
                  <a:txBody>
                    <a:bodyPr/>
                    <a:lstStyle/>
                    <a:p>
                      <a:pPr algn="ctr">
                        <a:spcAft>
                          <a:spcPts val="0"/>
                        </a:spcAft>
                      </a:pPr>
                      <a:r>
                        <a:rPr lang="en-US" sz="2800" b="0" dirty="0" smtClean="0">
                          <a:ln w="9525" cap="flat" cmpd="sng" algn="ctr">
                            <a:solidFill>
                              <a:srgbClr val="FF0000"/>
                            </a:solidFill>
                            <a:prstDash val="solid"/>
                            <a:round/>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NHÓM</a:t>
                      </a:r>
                      <a:r>
                        <a:rPr lang="en-US" sz="2800" b="0" baseline="0" dirty="0" smtClean="0">
                          <a:ln w="9525" cap="flat" cmpd="sng" algn="ctr">
                            <a:solidFill>
                              <a:srgbClr val="FF0000"/>
                            </a:solidFill>
                            <a:prstDash val="solid"/>
                            <a:round/>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 2 - </a:t>
                      </a:r>
                      <a:r>
                        <a:rPr lang="vi-VN" sz="2800" b="0" dirty="0" smtClean="0">
                          <a:ln w="9525" cap="flat" cmpd="sng" algn="ctr">
                            <a:solidFill>
                              <a:srgbClr val="FF0000"/>
                            </a:solidFill>
                            <a:prstDash val="solid"/>
                            <a:round/>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PHT </a:t>
                      </a:r>
                      <a:r>
                        <a:rPr lang="vi-VN" sz="2800" b="0" dirty="0">
                          <a:ln w="9525" cap="flat" cmpd="sng" algn="ctr">
                            <a:solidFill>
                              <a:srgbClr val="FF0000"/>
                            </a:solidFill>
                            <a:prstDash val="solid"/>
                            <a:round/>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số 03- Câu 3/SGK: </a:t>
                      </a:r>
                      <a:r>
                        <a:rPr lang="vi-VN" sz="2800" b="0" dirty="0">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(Nhóm 2)</a:t>
                      </a:r>
                      <a:endPar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98015774"/>
                  </a:ext>
                </a:extLst>
              </a:tr>
              <a:tr h="948690">
                <a:tc>
                  <a:txBody>
                    <a:bodyPr/>
                    <a:lstStyle/>
                    <a:p>
                      <a:pPr algn="just">
                        <a:spcAft>
                          <a:spcPts val="0"/>
                        </a:spcAft>
                      </a:pPr>
                      <a:r>
                        <a:rPr lang="vi-VN" sz="2800" b="0" dirty="0">
                          <a:effectLst/>
                          <a:latin typeface="Times New Roman" panose="02020603050405020304" pitchFamily="18" charset="0"/>
                          <a:cs typeface="Times New Roman" panose="02020603050405020304" pitchFamily="18" charset="0"/>
                        </a:rPr>
                        <a:t>a. </a:t>
                      </a:r>
                      <a:r>
                        <a:rPr lang="en-US" sz="2800" b="0" dirty="0" err="1">
                          <a:effectLst/>
                          <a:latin typeface="Times New Roman" panose="02020603050405020304" pitchFamily="18" charset="0"/>
                          <a:cs typeface="Times New Roman" panose="02020603050405020304" pitchFamily="18" charset="0"/>
                        </a:rPr>
                        <a:t>Những</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đặc</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điểm</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cần</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chu</a:t>
                      </a:r>
                      <a:r>
                        <a:rPr lang="en-US" sz="2800" b="0" dirty="0">
                          <a:effectLst/>
                          <a:latin typeface="Times New Roman" panose="02020603050405020304" pitchFamily="18" charset="0"/>
                          <a:cs typeface="Times New Roman" panose="02020603050405020304" pitchFamily="18" charset="0"/>
                        </a:rPr>
                        <a:t>́ ý </a:t>
                      </a:r>
                      <a:r>
                        <a:rPr lang="en-US" sz="2800" b="0" dirty="0" err="1">
                          <a:effectLst/>
                          <a:latin typeface="Times New Roman" panose="02020603050405020304" pitchFamily="18" charset="0"/>
                          <a:cs typeface="Times New Roman" panose="02020603050405020304" pitchFamily="18" charset="0"/>
                        </a:rPr>
                        <a:t>của</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thê</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loại</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thơ</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Đường</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luật</a:t>
                      </a:r>
                      <a:r>
                        <a:rPr lang="en-US" sz="2800" b="0" dirty="0">
                          <a:effectLst/>
                          <a:latin typeface="Times New Roman" panose="02020603050405020304" pitchFamily="18" charset="0"/>
                          <a:cs typeface="Times New Roman" panose="02020603050405020304" pitchFamily="18" charset="0"/>
                        </a:rPr>
                        <a:t> là </a:t>
                      </a:r>
                      <a:r>
                        <a:rPr lang="en-US" sz="2800" b="0" dirty="0" err="1">
                          <a:effectLst/>
                          <a:latin typeface="Times New Roman" panose="02020603050405020304" pitchFamily="18" charset="0"/>
                          <a:cs typeface="Times New Roman" panose="02020603050405020304" pitchFamily="18" charset="0"/>
                        </a:rPr>
                        <a:t>gi</a:t>
                      </a:r>
                      <a:r>
                        <a:rPr lang="en-US" sz="2800" b="0" dirty="0">
                          <a:effectLst/>
                          <a:latin typeface="Times New Roman" panose="02020603050405020304" pitchFamily="18" charset="0"/>
                          <a:cs typeface="Times New Roman" panose="02020603050405020304" pitchFamily="18" charset="0"/>
                        </a:rPr>
                        <a:t>̀? </a:t>
                      </a:r>
                    </a:p>
                    <a:p>
                      <a:pPr algn="just">
                        <a:spcAft>
                          <a:spcPts val="0"/>
                        </a:spcAft>
                      </a:pPr>
                      <a:r>
                        <a:rPr lang="vi-VN" sz="2800" b="0" dirty="0">
                          <a:effectLst/>
                          <a:latin typeface="Times New Roman" panose="02020603050405020304" pitchFamily="18" charset="0"/>
                          <a:cs typeface="Times New Roman" panose="02020603050405020304" pitchFamily="18" charset="0"/>
                        </a:rPr>
                        <a:t>b. </a:t>
                      </a:r>
                      <a:r>
                        <a:rPr lang="en-US" sz="2800" b="0" dirty="0">
                          <a:effectLst/>
                          <a:latin typeface="Times New Roman" panose="02020603050405020304" pitchFamily="18" charset="0"/>
                          <a:cs typeface="Times New Roman" panose="02020603050405020304" pitchFamily="18" charset="0"/>
                        </a:rPr>
                        <a:t>Chỉ </a:t>
                      </a:r>
                      <a:r>
                        <a:rPr lang="en-US" sz="2800" b="0" dirty="0" err="1">
                          <a:effectLst/>
                          <a:latin typeface="Times New Roman" panose="02020603050405020304" pitchFamily="18" charset="0"/>
                          <a:cs typeface="Times New Roman" panose="02020603050405020304" pitchFamily="18" charset="0"/>
                        </a:rPr>
                        <a:t>ra</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va</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nhận</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xét</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một</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sô</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thu</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pháp</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nghê</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thuật</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trào</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phúng</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được</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sư</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dụng</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trong</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các</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bài</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thơ</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Đường</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luật</a:t>
                      </a:r>
                      <a:r>
                        <a:rPr lang="en-US" sz="2800" b="0" dirty="0">
                          <a:effectLst/>
                          <a:latin typeface="Times New Roman" panose="02020603050405020304" pitchFamily="18" charset="0"/>
                          <a:cs typeface="Times New Roman" panose="02020603050405020304" pitchFamily="18" charset="0"/>
                        </a:rPr>
                        <a:t> ở </a:t>
                      </a:r>
                      <a:r>
                        <a:rPr lang="en-US" sz="2800" b="0" dirty="0" err="1">
                          <a:effectLst/>
                          <a:latin typeface="Times New Roman" panose="02020603050405020304" pitchFamily="18" charset="0"/>
                          <a:cs typeface="Times New Roman" panose="02020603050405020304" pitchFamily="18" charset="0"/>
                        </a:rPr>
                        <a:t>Bài</a:t>
                      </a:r>
                      <a:r>
                        <a:rPr lang="en-US" sz="2800" b="0" dirty="0">
                          <a:effectLst/>
                          <a:latin typeface="Times New Roman" panose="02020603050405020304" pitchFamily="18" charset="0"/>
                          <a:cs typeface="Times New Roman" panose="02020603050405020304" pitchFamily="18" charset="0"/>
                        </a:rPr>
                        <a:t> 7.</a:t>
                      </a:r>
                      <a:endPar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97970425"/>
                  </a:ext>
                </a:extLst>
              </a:tr>
            </a:tbl>
          </a:graphicData>
        </a:graphic>
      </p:graphicFrame>
    </p:spTree>
    <p:extLst>
      <p:ext uri="{BB962C8B-B14F-4D97-AF65-F5344CB8AC3E}">
        <p14:creationId xmlns:p14="http://schemas.microsoft.com/office/powerpoint/2010/main" val="340428364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40565"/>
            <a:ext cx="12192000" cy="6817435"/>
          </a:xfrm>
        </p:spPr>
      </p:pic>
      <p:sp>
        <p:nvSpPr>
          <p:cNvPr id="5" name="Rectangle 4"/>
          <p:cNvSpPr/>
          <p:nvPr/>
        </p:nvSpPr>
        <p:spPr>
          <a:xfrm>
            <a:off x="1773383" y="1027906"/>
            <a:ext cx="8275781" cy="1692771"/>
          </a:xfrm>
          <a:prstGeom prst="rect">
            <a:avLst/>
          </a:prstGeom>
        </p:spPr>
        <p:txBody>
          <a:bodyPr wrap="square">
            <a:spAutoFit/>
          </a:bodyPr>
          <a:lstStyle/>
          <a:p>
            <a:pPr marR="91440" algn="ctr">
              <a:lnSpc>
                <a:spcPct val="130000"/>
              </a:lnSpc>
              <a:spcAft>
                <a:spcPts val="0"/>
              </a:spcAft>
            </a:pPr>
            <a:r>
              <a:rPr lang="da-DK" sz="40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HOẠT ĐỘNG 1: </a:t>
            </a:r>
            <a:r>
              <a:rPr lang="en-US" sz="40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KHỞI ĐỘNG </a:t>
            </a:r>
            <a:endParaRPr lang="en-US" sz="40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0"/>
              </a:spcAft>
            </a:pPr>
            <a:r>
              <a:rPr lang="en-US" sz="40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748145" y="2662637"/>
            <a:ext cx="10049164" cy="2332946"/>
          </a:xfrm>
          <a:prstGeom prst="rect">
            <a:avLst/>
          </a:prstGeom>
        </p:spPr>
        <p:txBody>
          <a:bodyPr wrap="square">
            <a:spAutoFit/>
          </a:bodyPr>
          <a:lstStyle/>
          <a:p>
            <a:pPr>
              <a:lnSpc>
                <a:spcPct val="130000"/>
              </a:lnSpc>
              <a:spcAft>
                <a:spcPts val="0"/>
              </a:spcAft>
              <a:tabLst>
                <a:tab pos="1386840" algn="l"/>
              </a:tabLst>
            </a:pPr>
            <a:r>
              <a:rPr lang="en-US" sz="2800" dirty="0">
                <a:solidFill>
                  <a:srgbClr val="0D0D0D"/>
                </a:solidFill>
                <a:latin typeface="Times New Roman" panose="02020603050405020304" pitchFamily="18" charset="0"/>
                <a:ea typeface="MS Mincho"/>
              </a:rPr>
              <a:t>- GV </a:t>
            </a:r>
            <a:r>
              <a:rPr lang="en-US" sz="2800" dirty="0" err="1">
                <a:solidFill>
                  <a:srgbClr val="0D0D0D"/>
                </a:solidFill>
                <a:latin typeface="Times New Roman" panose="02020603050405020304" pitchFamily="18" charset="0"/>
                <a:ea typeface="MS Mincho"/>
              </a:rPr>
              <a:t>đọc</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câu</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hỏi</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Mỗi</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câu</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hỏi</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sẽ</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có</a:t>
            </a:r>
            <a:r>
              <a:rPr lang="en-US" sz="2800" dirty="0">
                <a:solidFill>
                  <a:srgbClr val="0D0D0D"/>
                </a:solidFill>
                <a:latin typeface="Times New Roman" panose="02020603050405020304" pitchFamily="18" charset="0"/>
                <a:ea typeface="MS Mincho"/>
              </a:rPr>
              <a:t> 15s </a:t>
            </a:r>
            <a:r>
              <a:rPr lang="en-US" sz="2800" dirty="0" err="1">
                <a:solidFill>
                  <a:srgbClr val="0D0D0D"/>
                </a:solidFill>
                <a:latin typeface="Times New Roman" panose="02020603050405020304" pitchFamily="18" charset="0"/>
                <a:ea typeface="MS Mincho"/>
              </a:rPr>
              <a:t>suy</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nghĩ</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và</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trả</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lời</a:t>
            </a:r>
            <a:r>
              <a:rPr lang="en-US" sz="2800" dirty="0">
                <a:solidFill>
                  <a:srgbClr val="0D0D0D"/>
                </a:solidFill>
                <a:latin typeface="Times New Roman" panose="02020603050405020304" pitchFamily="18" charset="0"/>
                <a:ea typeface="MS Mincho"/>
              </a:rPr>
              <a:t>.</a:t>
            </a:r>
            <a:endParaRPr lang="en-US" sz="2800" dirty="0">
              <a:latin typeface="Times New Roman" panose="02020603050405020304" pitchFamily="18" charset="0"/>
              <a:ea typeface="Times New Roman" panose="02020603050405020304" pitchFamily="18" charset="0"/>
            </a:endParaRPr>
          </a:p>
          <a:p>
            <a:pPr>
              <a:lnSpc>
                <a:spcPct val="130000"/>
              </a:lnSpc>
              <a:spcAft>
                <a:spcPts val="0"/>
              </a:spcAft>
              <a:tabLst>
                <a:tab pos="1386840" algn="l"/>
              </a:tabLst>
            </a:pPr>
            <a:r>
              <a:rPr lang="en-US" sz="2800" dirty="0">
                <a:solidFill>
                  <a:srgbClr val="0D0D0D"/>
                </a:solidFill>
                <a:latin typeface="Times New Roman" panose="02020603050405020304" pitchFamily="18" charset="0"/>
                <a:ea typeface="MS Mincho"/>
              </a:rPr>
              <a:t>- HS </a:t>
            </a:r>
            <a:r>
              <a:rPr lang="en-US" sz="2800" dirty="0" err="1">
                <a:solidFill>
                  <a:srgbClr val="0D0D0D"/>
                </a:solidFill>
                <a:latin typeface="Times New Roman" panose="02020603050405020304" pitchFamily="18" charset="0"/>
                <a:ea typeface="MS Mincho"/>
              </a:rPr>
              <a:t>được</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gọi</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phải</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đưa</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ra</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câu</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trả</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lời</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nhanh</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Nếu</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quá</a:t>
            </a:r>
            <a:r>
              <a:rPr lang="en-US" sz="2800" dirty="0">
                <a:solidFill>
                  <a:srgbClr val="0D0D0D"/>
                </a:solidFill>
                <a:latin typeface="Times New Roman" panose="02020603050405020304" pitchFamily="18" charset="0"/>
                <a:ea typeface="MS Mincho"/>
              </a:rPr>
              <a:t> 15s </a:t>
            </a:r>
            <a:r>
              <a:rPr lang="en-US" sz="2800" dirty="0" err="1">
                <a:solidFill>
                  <a:srgbClr val="0D0D0D"/>
                </a:solidFill>
                <a:latin typeface="Times New Roman" panose="02020603050405020304" pitchFamily="18" charset="0"/>
                <a:ea typeface="MS Mincho"/>
              </a:rPr>
              <a:t>mà</a:t>
            </a:r>
            <a:r>
              <a:rPr lang="en-US" sz="2800" dirty="0">
                <a:solidFill>
                  <a:srgbClr val="0D0D0D"/>
                </a:solidFill>
                <a:latin typeface="Times New Roman" panose="02020603050405020304" pitchFamily="18" charset="0"/>
                <a:ea typeface="MS Mincho"/>
              </a:rPr>
              <a:t> HS </a:t>
            </a:r>
            <a:r>
              <a:rPr lang="en-US" sz="2800" dirty="0" err="1">
                <a:solidFill>
                  <a:srgbClr val="0D0D0D"/>
                </a:solidFill>
                <a:latin typeface="Times New Roman" panose="02020603050405020304" pitchFamily="18" charset="0"/>
                <a:ea typeface="MS Mincho"/>
              </a:rPr>
              <a:t>không</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đưa</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ra</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được</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câu</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trả</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lời</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đúng</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sẽ</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phải</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dừng</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cuộc</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chơi</a:t>
            </a:r>
            <a:r>
              <a:rPr lang="en-US" sz="2800" dirty="0">
                <a:solidFill>
                  <a:srgbClr val="0D0D0D"/>
                </a:solidFill>
                <a:latin typeface="Times New Roman" panose="02020603050405020304" pitchFamily="18" charset="0"/>
                <a:ea typeface="MS Mincho"/>
              </a:rPr>
              <a:t>, GV </a:t>
            </a:r>
            <a:r>
              <a:rPr lang="en-US" sz="2800" dirty="0" err="1">
                <a:solidFill>
                  <a:srgbClr val="0D0D0D"/>
                </a:solidFill>
                <a:latin typeface="Times New Roman" panose="02020603050405020304" pitchFamily="18" charset="0"/>
                <a:ea typeface="MS Mincho"/>
              </a:rPr>
              <a:t>chọn</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tiếp</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một</a:t>
            </a:r>
            <a:r>
              <a:rPr lang="en-US" sz="2800" dirty="0">
                <a:solidFill>
                  <a:srgbClr val="0D0D0D"/>
                </a:solidFill>
                <a:latin typeface="Times New Roman" panose="02020603050405020304" pitchFamily="18" charset="0"/>
                <a:ea typeface="MS Mincho"/>
              </a:rPr>
              <a:t> HS </a:t>
            </a:r>
            <a:r>
              <a:rPr lang="en-US" sz="2800" dirty="0" err="1">
                <a:solidFill>
                  <a:srgbClr val="0D0D0D"/>
                </a:solidFill>
                <a:latin typeface="Times New Roman" panose="02020603050405020304" pitchFamily="18" charset="0"/>
                <a:ea typeface="MS Mincho"/>
              </a:rPr>
              <a:t>khác</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tiếp</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tục</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trả</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lời</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các</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câu</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hỏi</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còn</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lại</a:t>
            </a:r>
            <a:r>
              <a:rPr lang="en-US" sz="2800" dirty="0">
                <a:solidFill>
                  <a:srgbClr val="0D0D0D"/>
                </a:solidFill>
                <a:latin typeface="Times New Roman" panose="02020603050405020304" pitchFamily="18" charset="0"/>
                <a:ea typeface="MS Mincho"/>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5874037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3548" y="178301"/>
            <a:ext cx="11693237" cy="6608618"/>
          </a:xfrm>
          <a:prstGeom prst="rect">
            <a:avLst/>
          </a:prstGeom>
          <a:ln w="57150">
            <a:prstDash val="sysDot"/>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cxnSp>
        <p:nvCxnSpPr>
          <p:cNvPr id="6" name="Straight Arrow Connector 5"/>
          <p:cNvCxnSpPr/>
          <p:nvPr/>
        </p:nvCxnSpPr>
        <p:spPr>
          <a:xfrm>
            <a:off x="3556000" y="2650836"/>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Rectangle 1"/>
          <p:cNvSpPr>
            <a:spLocks noChangeArrowheads="1"/>
          </p:cNvSpPr>
          <p:nvPr/>
        </p:nvSpPr>
        <p:spPr bwMode="auto">
          <a:xfrm>
            <a:off x="1237673" y="485198"/>
            <a:ext cx="917170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lang="en-US" sz="2800" b="1" dirty="0" err="1">
                <a:solidFill>
                  <a:srgbClr val="FF0000"/>
                </a:solidFill>
                <a:latin typeface="Times New Roman" panose="02020603050405020304" pitchFamily="18" charset="0"/>
                <a:cs typeface="Times New Roman" panose="02020603050405020304" pitchFamily="18" charset="0"/>
              </a:rPr>
              <a:t>Nhiệm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vụ</a:t>
            </a:r>
            <a:r>
              <a:rPr lang="en-US" sz="2800" b="1" dirty="0">
                <a:solidFill>
                  <a:srgbClr val="FF0000"/>
                </a:solidFill>
                <a:latin typeface="Times New Roman" panose="02020603050405020304" pitchFamily="18" charset="0"/>
                <a:cs typeface="Times New Roman" panose="02020603050405020304" pitchFamily="18" charset="0"/>
              </a:rPr>
              <a:t> 2: </a:t>
            </a:r>
            <a:r>
              <a:rPr lang="en-US" sz="2800" b="1" dirty="0" err="1">
                <a:solidFill>
                  <a:srgbClr val="FF0000"/>
                </a:solidFill>
                <a:latin typeface="Times New Roman" panose="02020603050405020304" pitchFamily="18" charset="0"/>
                <a:cs typeface="Times New Roman" panose="02020603050405020304" pitchFamily="18" charset="0"/>
              </a:rPr>
              <a:t>Nội</a:t>
            </a:r>
            <a:r>
              <a:rPr lang="en-US" sz="2800" b="1" dirty="0">
                <a:solidFill>
                  <a:srgbClr val="FF0000"/>
                </a:solidFill>
                <a:latin typeface="Times New Roman" panose="02020603050405020304" pitchFamily="18" charset="0"/>
                <a:cs typeface="Times New Roman" panose="02020603050405020304" pitchFamily="18" charset="0"/>
              </a:rPr>
              <a:t> dung </a:t>
            </a:r>
            <a:r>
              <a:rPr lang="vi-VN" sz="2800" b="1" dirty="0">
                <a:solidFill>
                  <a:srgbClr val="FF0000"/>
                </a:solidFill>
                <a:latin typeface="Times New Roman" panose="02020603050405020304" pitchFamily="18" charset="0"/>
                <a:cs typeface="Times New Roman" panose="02020603050405020304" pitchFamily="18" charset="0"/>
              </a:rPr>
              <a:t>chính, hình thức, cách đọc hiểu của các thể loại đã học trong kì II. </a:t>
            </a:r>
            <a:endParaRPr kumimoji="0" lang="en-US" altLang="en-US" sz="2800" b="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740621612"/>
              </p:ext>
            </p:extLst>
          </p:nvPr>
        </p:nvGraphicFramePr>
        <p:xfrm>
          <a:off x="877455" y="1947305"/>
          <a:ext cx="10400146" cy="3883152"/>
        </p:xfrm>
        <a:graphic>
          <a:graphicData uri="http://schemas.openxmlformats.org/drawingml/2006/table">
            <a:tbl>
              <a:tblPr firstRow="1" firstCol="1" bandRow="1">
                <a:tableStyleId>{ED083AE6-46FA-4A59-8FB0-9F97EB10719F}</a:tableStyleId>
              </a:tblPr>
              <a:tblGrid>
                <a:gridCol w="10400146">
                  <a:extLst>
                    <a:ext uri="{9D8B030D-6E8A-4147-A177-3AD203B41FA5}">
                      <a16:colId xmlns:a16="http://schemas.microsoft.com/office/drawing/2014/main" val="4133789279"/>
                    </a:ext>
                  </a:extLst>
                </a:gridCol>
              </a:tblGrid>
              <a:tr h="0">
                <a:tc>
                  <a:txBody>
                    <a:bodyPr/>
                    <a:lstStyle/>
                    <a:p>
                      <a:pPr>
                        <a:lnSpc>
                          <a:spcPct val="130000"/>
                        </a:lnSpc>
                        <a:spcAft>
                          <a:spcPts val="0"/>
                        </a:spcAft>
                      </a:pPr>
                      <a:r>
                        <a:rPr lang="en-US" sz="2800" b="0" dirty="0" smtClean="0">
                          <a:ln w="9525" cap="flat" cmpd="sng" algn="ctr">
                            <a:solidFill>
                              <a:srgbClr val="FF0000"/>
                            </a:solidFill>
                            <a:prstDash val="solid"/>
                            <a:round/>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NHÓM</a:t>
                      </a:r>
                      <a:r>
                        <a:rPr lang="en-US" sz="2800" b="0" baseline="0" dirty="0" smtClean="0">
                          <a:ln w="9525" cap="flat" cmpd="sng" algn="ctr">
                            <a:solidFill>
                              <a:srgbClr val="FF0000"/>
                            </a:solidFill>
                            <a:prstDash val="solid"/>
                            <a:round/>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 3 - </a:t>
                      </a:r>
                      <a:r>
                        <a:rPr lang="vi-VN" sz="2800" b="0" dirty="0" smtClean="0">
                          <a:ln w="9525" cap="flat" cmpd="sng" algn="ctr">
                            <a:solidFill>
                              <a:srgbClr val="FF0000"/>
                            </a:solidFill>
                            <a:prstDash val="solid"/>
                            <a:round/>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PHT </a:t>
                      </a:r>
                      <a:r>
                        <a:rPr lang="vi-VN" sz="2800" b="0" dirty="0">
                          <a:ln w="9525" cap="flat" cmpd="sng" algn="ctr">
                            <a:solidFill>
                              <a:srgbClr val="FF0000"/>
                            </a:solidFill>
                            <a:prstDash val="solid"/>
                            <a:round/>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số 04- Câu 4/SGK: </a:t>
                      </a:r>
                      <a:r>
                        <a:rPr lang="vi-VN" sz="2800" b="0" dirty="0">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(Nhóm 3)</a:t>
                      </a:r>
                      <a:endPar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53518704"/>
                  </a:ext>
                </a:extLst>
              </a:tr>
              <a:tr h="0">
                <a:tc>
                  <a:txBody>
                    <a:bodyPr/>
                    <a:lstStyle/>
                    <a:p>
                      <a:pPr>
                        <a:lnSpc>
                          <a:spcPct val="130000"/>
                        </a:lnSpc>
                        <a:spcAft>
                          <a:spcPts val="0"/>
                        </a:spcAft>
                      </a:pPr>
                      <a:r>
                        <a:rPr lang="en-US" sz="2800" b="0" dirty="0" err="1">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Nhận</a:t>
                      </a:r>
                      <a:r>
                        <a:rPr lang="en-US" sz="2800" b="0" dirty="0">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 </a:t>
                      </a:r>
                      <a:r>
                        <a:rPr lang="en-US" sz="2800" b="0" dirty="0" err="1">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xét</a:t>
                      </a:r>
                      <a:r>
                        <a:rPr lang="en-US" sz="2800" b="0" dirty="0">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 </a:t>
                      </a:r>
                      <a:r>
                        <a:rPr lang="en-US" sz="2800" b="0" dirty="0" err="1">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vê</a:t>
                      </a:r>
                      <a:r>
                        <a:rPr lang="en-US" sz="2800" b="0" dirty="0">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 </a:t>
                      </a:r>
                      <a:r>
                        <a:rPr lang="en-US" sz="2800" b="0" dirty="0" err="1">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nội</a:t>
                      </a:r>
                      <a:r>
                        <a:rPr lang="en-US" sz="2800" b="0" dirty="0">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 dung </a:t>
                      </a:r>
                      <a:r>
                        <a:rPr lang="en-US" sz="2800" b="0" dirty="0" err="1">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va</a:t>
                      </a:r>
                      <a:r>
                        <a:rPr lang="en-US" sz="2800" b="0" dirty="0">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 </a:t>
                      </a:r>
                      <a:r>
                        <a:rPr lang="en-US" sz="2800" b="0" dirty="0" err="1">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hình</a:t>
                      </a:r>
                      <a:r>
                        <a:rPr lang="en-US" sz="2800" b="0" dirty="0">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 </a:t>
                      </a:r>
                      <a:r>
                        <a:rPr lang="en-US" sz="2800" b="0" dirty="0" err="1" smtClean="0">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thức</a:t>
                      </a:r>
                      <a:r>
                        <a:rPr lang="en-US" sz="2800" b="0" dirty="0" smtClean="0">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 NT</a:t>
                      </a:r>
                      <a:r>
                        <a:rPr lang="en-US" sz="2800" b="0" baseline="0" dirty="0" smtClean="0">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 </a:t>
                      </a:r>
                      <a:r>
                        <a:rPr lang="en-US" sz="2800" b="0" dirty="0" err="1" smtClean="0">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của</a:t>
                      </a:r>
                      <a:r>
                        <a:rPr lang="en-US" sz="2800" b="0" dirty="0" smtClean="0">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 </a:t>
                      </a:r>
                      <a:r>
                        <a:rPr lang="en-US" sz="2800" b="0" dirty="0" err="1">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các</a:t>
                      </a:r>
                      <a:r>
                        <a:rPr lang="en-US" sz="2800" b="0" dirty="0">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 </a:t>
                      </a:r>
                      <a:r>
                        <a:rPr lang="en-US" sz="2800" b="0" dirty="0" err="1">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văn</a:t>
                      </a:r>
                      <a:r>
                        <a:rPr lang="en-US" sz="2800" b="0" dirty="0">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 </a:t>
                      </a:r>
                      <a:r>
                        <a:rPr lang="en-US" sz="2800" b="0" dirty="0" err="1">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bản</a:t>
                      </a:r>
                      <a:r>
                        <a:rPr lang="en-US" sz="2800" b="0" dirty="0">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 </a:t>
                      </a:r>
                      <a:r>
                        <a:rPr lang="en-US" sz="2800" b="0" dirty="0" err="1">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đọc</a:t>
                      </a:r>
                      <a:r>
                        <a:rPr lang="en-US" sz="2800" b="0" dirty="0">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 </a:t>
                      </a:r>
                      <a:r>
                        <a:rPr lang="en-US" sz="2800" b="0" dirty="0" err="1">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hiểu</a:t>
                      </a:r>
                      <a:r>
                        <a:rPr lang="en-US" sz="2800" b="0" dirty="0">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 ở </a:t>
                      </a:r>
                      <a:r>
                        <a:rPr lang="en-US" sz="2800" b="0" dirty="0" err="1">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Bài</a:t>
                      </a:r>
                      <a:r>
                        <a:rPr lang="en-US" sz="2800" b="0" dirty="0">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 8:</a:t>
                      </a:r>
                      <a:endParaRPr lang="en-US" sz="2800" b="0" dirty="0">
                        <a:effectLst/>
                        <a:latin typeface="Times New Roman" panose="02020603050405020304" pitchFamily="18" charset="0"/>
                        <a:cs typeface="Times New Roman" panose="02020603050405020304" pitchFamily="18" charset="0"/>
                      </a:endParaRPr>
                    </a:p>
                    <a:p>
                      <a:pPr>
                        <a:lnSpc>
                          <a:spcPct val="130000"/>
                        </a:lnSpc>
                        <a:spcAft>
                          <a:spcPts val="0"/>
                        </a:spcAft>
                      </a:pPr>
                      <a:r>
                        <a:rPr lang="en-US" sz="2800" b="0" dirty="0">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a. </a:t>
                      </a:r>
                      <a:r>
                        <a:rPr lang="en-US" sz="2800" b="0" dirty="0" err="1">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Nội</a:t>
                      </a:r>
                      <a:r>
                        <a:rPr lang="en-US" sz="2800" b="0" dirty="0">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 dung </a:t>
                      </a:r>
                      <a:r>
                        <a:rPr lang="en-US" sz="2800" b="0" dirty="0" err="1">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chính</a:t>
                      </a:r>
                      <a:r>
                        <a:rPr lang="en-US" sz="2800" b="0" dirty="0">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 </a:t>
                      </a:r>
                      <a:r>
                        <a:rPr lang="en-US" sz="2800" b="0" dirty="0" err="1">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của</a:t>
                      </a:r>
                      <a:r>
                        <a:rPr lang="en-US" sz="2800" b="0" dirty="0">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 </a:t>
                      </a:r>
                      <a:r>
                        <a:rPr lang="en-US" sz="2800" b="0" dirty="0" err="1">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các</a:t>
                      </a:r>
                      <a:r>
                        <a:rPr lang="en-US" sz="2800" b="0" dirty="0">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 </a:t>
                      </a:r>
                      <a:r>
                        <a:rPr lang="en-US" sz="2800" b="0" dirty="0" err="1">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văn</a:t>
                      </a:r>
                      <a:r>
                        <a:rPr lang="en-US" sz="2800" b="0" dirty="0">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 </a:t>
                      </a:r>
                      <a:r>
                        <a:rPr lang="en-US" sz="2800" b="0" dirty="0" err="1">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bản</a:t>
                      </a:r>
                      <a:r>
                        <a:rPr lang="en-US" sz="2800" b="0" dirty="0">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 </a:t>
                      </a:r>
                      <a:r>
                        <a:rPr lang="en-US" sz="2800" b="0" dirty="0" err="1">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đọc</a:t>
                      </a:r>
                      <a:r>
                        <a:rPr lang="en-US" sz="2800" b="0" dirty="0">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 </a:t>
                      </a:r>
                      <a:r>
                        <a:rPr lang="en-US" sz="2800" b="0" dirty="0" err="1">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hiểu</a:t>
                      </a:r>
                      <a:r>
                        <a:rPr lang="en-US" sz="2800" b="0" dirty="0">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 là </a:t>
                      </a:r>
                      <a:r>
                        <a:rPr lang="en-US" sz="2800" b="0" dirty="0" err="1">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gi</a:t>
                      </a:r>
                      <a:r>
                        <a:rPr lang="en-US" sz="2800" b="0" dirty="0">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 </a:t>
                      </a:r>
                      <a:r>
                        <a:rPr lang="en-US" sz="2800" b="0" dirty="0" err="1">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Đê</a:t>
                      </a:r>
                      <a:r>
                        <a:rPr lang="en-US" sz="2800" b="0" dirty="0">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 </a:t>
                      </a:r>
                      <a:r>
                        <a:rPr lang="en-US" sz="2800" b="0" dirty="0" err="1">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tài</a:t>
                      </a:r>
                      <a:r>
                        <a:rPr lang="en-US" sz="2800" b="0" dirty="0">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 </a:t>
                      </a:r>
                      <a:r>
                        <a:rPr lang="en-US" sz="2800" b="0" dirty="0" err="1">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va</a:t>
                      </a:r>
                      <a:r>
                        <a:rPr lang="en-US" sz="2800" b="0" dirty="0">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 </a:t>
                      </a:r>
                      <a:r>
                        <a:rPr lang="en-US" sz="2800" b="0" dirty="0" err="1">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chu</a:t>
                      </a:r>
                      <a:r>
                        <a:rPr lang="en-US" sz="2800" b="0" dirty="0">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 </a:t>
                      </a:r>
                      <a:r>
                        <a:rPr lang="en-US" sz="2800" b="0" dirty="0" err="1">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đê</a:t>
                      </a:r>
                      <a:r>
                        <a:rPr lang="en-US" sz="2800" b="0" dirty="0">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 </a:t>
                      </a:r>
                      <a:r>
                        <a:rPr lang="en-US" sz="2800" b="0" dirty="0" err="1">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của</a:t>
                      </a:r>
                      <a:r>
                        <a:rPr lang="en-US" sz="2800" b="0" dirty="0">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 </a:t>
                      </a:r>
                      <a:r>
                        <a:rPr lang="en-US" sz="2800" b="0" dirty="0" err="1">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các</a:t>
                      </a:r>
                      <a:r>
                        <a:rPr lang="en-US" sz="2800" b="0" dirty="0">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 </a:t>
                      </a:r>
                      <a:r>
                        <a:rPr lang="en-US" sz="2800" b="0" dirty="0" err="1">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văn</a:t>
                      </a:r>
                      <a:r>
                        <a:rPr lang="en-US" sz="2800" b="0" dirty="0">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 </a:t>
                      </a:r>
                      <a:r>
                        <a:rPr lang="en-US" sz="2800" b="0" dirty="0" err="1">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bản</a:t>
                      </a:r>
                      <a:r>
                        <a:rPr lang="en-US" sz="2800" b="0" dirty="0">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 </a:t>
                      </a:r>
                      <a:r>
                        <a:rPr lang="en-US" sz="2800" b="0" dirty="0" err="1">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truyện</a:t>
                      </a:r>
                      <a:r>
                        <a:rPr lang="en-US" sz="2800" b="0" dirty="0">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 </a:t>
                      </a:r>
                      <a:r>
                        <a:rPr lang="en-US" sz="2800" b="0" dirty="0" err="1">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lịch</a:t>
                      </a:r>
                      <a:r>
                        <a:rPr lang="en-US" sz="2800" b="0" dirty="0">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 </a:t>
                      </a:r>
                      <a:r>
                        <a:rPr lang="en-US" sz="2800" b="0" dirty="0" err="1">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sư</a:t>
                      </a:r>
                      <a:r>
                        <a:rPr lang="en-US" sz="2800" b="0" dirty="0">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 có </a:t>
                      </a:r>
                      <a:r>
                        <a:rPr lang="en-US" sz="2800" b="0" dirty="0" err="1">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gi</a:t>
                      </a:r>
                      <a:r>
                        <a:rPr lang="en-US" sz="2800" b="0" dirty="0">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 </a:t>
                      </a:r>
                      <a:r>
                        <a:rPr lang="en-US" sz="2800" b="0" dirty="0" err="1">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giống</a:t>
                      </a:r>
                      <a:r>
                        <a:rPr lang="en-US" sz="2800" b="0" dirty="0">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 </a:t>
                      </a:r>
                      <a:r>
                        <a:rPr lang="en-US" sz="2800" b="0" dirty="0" err="1">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nhau</a:t>
                      </a:r>
                      <a:r>
                        <a:rPr lang="en-US" sz="2800" b="0" dirty="0">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a:t>
                      </a:r>
                      <a:endParaRPr lang="en-US" sz="2800" b="0" dirty="0">
                        <a:effectLst/>
                        <a:latin typeface="Times New Roman" panose="02020603050405020304" pitchFamily="18" charset="0"/>
                        <a:cs typeface="Times New Roman" panose="02020603050405020304" pitchFamily="18" charset="0"/>
                      </a:endParaRPr>
                    </a:p>
                    <a:p>
                      <a:pPr>
                        <a:lnSpc>
                          <a:spcPct val="130000"/>
                        </a:lnSpc>
                        <a:spcAft>
                          <a:spcPts val="0"/>
                        </a:spcAft>
                      </a:pPr>
                      <a:r>
                        <a:rPr lang="en-US" sz="2800" b="0" dirty="0">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b. </a:t>
                      </a:r>
                      <a:r>
                        <a:rPr lang="en-US" sz="2800" b="0" dirty="0" err="1">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Nhận</a:t>
                      </a:r>
                      <a:r>
                        <a:rPr lang="en-US" sz="2800" b="0" dirty="0">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 </a:t>
                      </a:r>
                      <a:r>
                        <a:rPr lang="en-US" sz="2800" b="0" dirty="0" err="1">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xét</a:t>
                      </a:r>
                      <a:r>
                        <a:rPr lang="en-US" sz="2800" b="0" dirty="0">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 </a:t>
                      </a:r>
                      <a:r>
                        <a:rPr lang="en-US" sz="2800" b="0" dirty="0" err="1">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đặc</a:t>
                      </a:r>
                      <a:r>
                        <a:rPr lang="en-US" sz="2800" b="0" dirty="0">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 </a:t>
                      </a:r>
                      <a:r>
                        <a:rPr lang="en-US" sz="2800" b="0" dirty="0" err="1">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điểm</a:t>
                      </a:r>
                      <a:r>
                        <a:rPr lang="en-US" sz="2800" b="0" dirty="0">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 </a:t>
                      </a:r>
                      <a:r>
                        <a:rPr lang="en-US" sz="2800" b="0" dirty="0" err="1">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nổi</a:t>
                      </a:r>
                      <a:r>
                        <a:rPr lang="en-US" sz="2800" b="0" dirty="0">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 </a:t>
                      </a:r>
                      <a:r>
                        <a:rPr lang="en-US" sz="2800" b="0" dirty="0" err="1">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bật</a:t>
                      </a:r>
                      <a:r>
                        <a:rPr lang="en-US" sz="2800" b="0" dirty="0">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 </a:t>
                      </a:r>
                      <a:r>
                        <a:rPr lang="en-US" sz="2800" b="0" dirty="0" err="1">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vê</a:t>
                      </a:r>
                      <a:r>
                        <a:rPr lang="en-US" sz="2800" b="0" dirty="0">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 </a:t>
                      </a:r>
                      <a:r>
                        <a:rPr lang="en-US" sz="2800" b="0" dirty="0" err="1">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hình</a:t>
                      </a:r>
                      <a:r>
                        <a:rPr lang="en-US" sz="2800" b="0" dirty="0">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 </a:t>
                      </a:r>
                      <a:r>
                        <a:rPr lang="en-US" sz="2800" b="0" dirty="0" err="1">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thức</a:t>
                      </a:r>
                      <a:r>
                        <a:rPr lang="en-US" sz="2800" b="0" dirty="0">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 </a:t>
                      </a:r>
                      <a:r>
                        <a:rPr lang="en-US" sz="2800" b="0" dirty="0" err="1">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thê</a:t>
                      </a:r>
                      <a:r>
                        <a:rPr lang="en-US" sz="2800" b="0" dirty="0">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 </a:t>
                      </a:r>
                      <a:r>
                        <a:rPr lang="en-US" sz="2800" b="0" dirty="0" err="1">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loại</a:t>
                      </a:r>
                      <a:r>
                        <a:rPr lang="en-US" sz="2800" b="0" dirty="0">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 </a:t>
                      </a:r>
                      <a:r>
                        <a:rPr lang="en-US" sz="2800" b="0" dirty="0" err="1">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của</a:t>
                      </a:r>
                      <a:r>
                        <a:rPr lang="en-US" sz="2800" b="0" dirty="0">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 </a:t>
                      </a:r>
                      <a:r>
                        <a:rPr lang="en-US" sz="2800" b="0" dirty="0" err="1">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các</a:t>
                      </a:r>
                      <a:r>
                        <a:rPr lang="en-US" sz="2800" b="0" dirty="0">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 </a:t>
                      </a:r>
                      <a:r>
                        <a:rPr lang="en-US" sz="2800" b="0" dirty="0" err="1">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văn</a:t>
                      </a:r>
                      <a:r>
                        <a:rPr lang="en-US" sz="2800" b="0" dirty="0">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 </a:t>
                      </a:r>
                      <a:r>
                        <a:rPr lang="en-US" sz="2800" b="0" dirty="0" err="1">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bản</a:t>
                      </a:r>
                      <a:r>
                        <a:rPr lang="en-US" sz="2800" b="0" dirty="0">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 </a:t>
                      </a:r>
                      <a:r>
                        <a:rPr lang="en-US" sz="2800" b="0" dirty="0" err="1">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truyện</a:t>
                      </a:r>
                      <a:r>
                        <a:rPr lang="en-US" sz="2800" b="0" dirty="0">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 </a:t>
                      </a:r>
                      <a:r>
                        <a:rPr lang="en-US" sz="2800" b="0" dirty="0" err="1">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lịch</a:t>
                      </a:r>
                      <a:r>
                        <a:rPr lang="en-US" sz="2800" b="0" dirty="0">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 </a:t>
                      </a:r>
                      <a:r>
                        <a:rPr lang="en-US" sz="2800" b="0" dirty="0" err="1">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sư</a:t>
                      </a:r>
                      <a:r>
                        <a:rPr lang="en-US" sz="2800" b="0" dirty="0">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 </a:t>
                      </a:r>
                      <a:r>
                        <a:rPr lang="en-US" sz="2800" b="0" dirty="0" err="1">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va</a:t>
                      </a:r>
                      <a:r>
                        <a:rPr lang="en-US" sz="2800" b="0" dirty="0">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 </a:t>
                      </a:r>
                      <a:r>
                        <a:rPr lang="en-US" sz="2800" b="0" dirty="0" err="1">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nêu</a:t>
                      </a:r>
                      <a:r>
                        <a:rPr lang="en-US" sz="2800" b="0" dirty="0">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 </a:t>
                      </a:r>
                      <a:r>
                        <a:rPr lang="en-US" sz="2800" b="0" dirty="0" err="1">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các</a:t>
                      </a:r>
                      <a:r>
                        <a:rPr lang="en-US" sz="2800" b="0" dirty="0">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 </a:t>
                      </a:r>
                      <a:r>
                        <a:rPr lang="en-US" sz="2800" b="0" dirty="0" err="1">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lưu</a:t>
                      </a:r>
                      <a:r>
                        <a:rPr lang="en-US" sz="2800" b="0" dirty="0">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 ý </a:t>
                      </a:r>
                      <a:r>
                        <a:rPr lang="en-US" sz="2800" b="0" dirty="0" err="1">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vê</a:t>
                      </a:r>
                      <a:r>
                        <a:rPr lang="en-US" sz="2800" b="0" dirty="0">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 </a:t>
                      </a:r>
                      <a:r>
                        <a:rPr lang="en-US" sz="2800" b="0" dirty="0" err="1">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cách</a:t>
                      </a:r>
                      <a:r>
                        <a:rPr lang="en-US" sz="2800" b="0" dirty="0">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 </a:t>
                      </a:r>
                      <a:r>
                        <a:rPr lang="en-US" sz="2800" b="0" dirty="0" err="1">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đọc</a:t>
                      </a:r>
                      <a:r>
                        <a:rPr lang="en-US" sz="2800" b="0" dirty="0">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 </a:t>
                      </a:r>
                      <a:r>
                        <a:rPr lang="en-US" sz="2800" b="0" dirty="0" err="1">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hiểu</a:t>
                      </a:r>
                      <a:r>
                        <a:rPr lang="en-US" sz="2800" b="0" dirty="0">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 </a:t>
                      </a:r>
                      <a:r>
                        <a:rPr lang="en-US" sz="2800" b="0" dirty="0" err="1">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các</a:t>
                      </a:r>
                      <a:r>
                        <a:rPr lang="en-US" sz="2800" b="0" dirty="0">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 </a:t>
                      </a:r>
                      <a:r>
                        <a:rPr lang="en-US" sz="2800" b="0" dirty="0" err="1">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truyện</a:t>
                      </a:r>
                      <a:r>
                        <a:rPr lang="en-US" sz="2800" b="0" dirty="0">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 </a:t>
                      </a:r>
                      <a:r>
                        <a:rPr lang="en-US" sz="2800" b="0" dirty="0" err="1">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này</a:t>
                      </a:r>
                      <a:r>
                        <a:rPr lang="en-US" sz="2800" b="0" dirty="0" smtClean="0">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a:t>
                      </a:r>
                      <a:endParaRPr lang="en-US" sz="2800" b="0" dirty="0">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59500274"/>
                  </a:ext>
                </a:extLst>
              </a:tr>
            </a:tbl>
          </a:graphicData>
        </a:graphic>
      </p:graphicFrame>
    </p:spTree>
    <p:extLst>
      <p:ext uri="{BB962C8B-B14F-4D97-AF65-F5344CB8AC3E}">
        <p14:creationId xmlns:p14="http://schemas.microsoft.com/office/powerpoint/2010/main" val="370668802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42"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anim calcmode="lin" valueType="num">
                                      <p:cBhvr>
                                        <p:cTn id="11" dur="1000" fill="hold"/>
                                        <p:tgtEl>
                                          <p:spTgt spid="3"/>
                                        </p:tgtEl>
                                        <p:attrNameLst>
                                          <p:attrName>ppt_x</p:attrName>
                                        </p:attrNameLst>
                                      </p:cBhvr>
                                      <p:tavLst>
                                        <p:tav tm="0">
                                          <p:val>
                                            <p:strVal val="#ppt_x"/>
                                          </p:val>
                                        </p:tav>
                                        <p:tav tm="100000">
                                          <p:val>
                                            <p:strVal val="#ppt_x"/>
                                          </p:val>
                                        </p:tav>
                                      </p:tavLst>
                                    </p:anim>
                                    <p:anim calcmode="lin" valueType="num">
                                      <p:cBhvr>
                                        <p:cTn id="1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3548" y="178301"/>
            <a:ext cx="11693237" cy="6608618"/>
          </a:xfrm>
          <a:prstGeom prst="rect">
            <a:avLst/>
          </a:prstGeom>
          <a:ln w="57150">
            <a:prstDash val="sysDot"/>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cxnSp>
        <p:nvCxnSpPr>
          <p:cNvPr id="6" name="Straight Arrow Connector 5"/>
          <p:cNvCxnSpPr/>
          <p:nvPr/>
        </p:nvCxnSpPr>
        <p:spPr>
          <a:xfrm>
            <a:off x="3556000" y="2650836"/>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Rectangle 1"/>
          <p:cNvSpPr>
            <a:spLocks noChangeArrowheads="1"/>
          </p:cNvSpPr>
          <p:nvPr/>
        </p:nvSpPr>
        <p:spPr bwMode="auto">
          <a:xfrm>
            <a:off x="1237673" y="485198"/>
            <a:ext cx="917170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lang="en-US" sz="2800" b="1" dirty="0" err="1">
                <a:solidFill>
                  <a:srgbClr val="FF0000"/>
                </a:solidFill>
                <a:latin typeface="Times New Roman" panose="02020603050405020304" pitchFamily="18" charset="0"/>
                <a:cs typeface="Times New Roman" panose="02020603050405020304" pitchFamily="18" charset="0"/>
              </a:rPr>
              <a:t>Nhiệm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vụ</a:t>
            </a:r>
            <a:r>
              <a:rPr lang="en-US" sz="2800" b="1" dirty="0">
                <a:solidFill>
                  <a:srgbClr val="FF0000"/>
                </a:solidFill>
                <a:latin typeface="Times New Roman" panose="02020603050405020304" pitchFamily="18" charset="0"/>
                <a:cs typeface="Times New Roman" panose="02020603050405020304" pitchFamily="18" charset="0"/>
              </a:rPr>
              <a:t> 2: </a:t>
            </a:r>
            <a:r>
              <a:rPr lang="en-US" sz="2800" b="1" dirty="0" err="1">
                <a:solidFill>
                  <a:srgbClr val="FF0000"/>
                </a:solidFill>
                <a:latin typeface="Times New Roman" panose="02020603050405020304" pitchFamily="18" charset="0"/>
                <a:cs typeface="Times New Roman" panose="02020603050405020304" pitchFamily="18" charset="0"/>
              </a:rPr>
              <a:t>Nội</a:t>
            </a:r>
            <a:r>
              <a:rPr lang="en-US" sz="2800" b="1" dirty="0">
                <a:solidFill>
                  <a:srgbClr val="FF0000"/>
                </a:solidFill>
                <a:latin typeface="Times New Roman" panose="02020603050405020304" pitchFamily="18" charset="0"/>
                <a:cs typeface="Times New Roman" panose="02020603050405020304" pitchFamily="18" charset="0"/>
              </a:rPr>
              <a:t> dung </a:t>
            </a:r>
            <a:r>
              <a:rPr lang="vi-VN" sz="2800" b="1" dirty="0">
                <a:solidFill>
                  <a:srgbClr val="FF0000"/>
                </a:solidFill>
                <a:latin typeface="Times New Roman" panose="02020603050405020304" pitchFamily="18" charset="0"/>
                <a:cs typeface="Times New Roman" panose="02020603050405020304" pitchFamily="18" charset="0"/>
              </a:rPr>
              <a:t>chính, hình thức, cách đọc hiểu của các thể loại đã học trong kì II. </a:t>
            </a:r>
            <a:endParaRPr kumimoji="0" lang="en-US" altLang="en-US" sz="2800" b="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86929032"/>
              </p:ext>
            </p:extLst>
          </p:nvPr>
        </p:nvGraphicFramePr>
        <p:xfrm>
          <a:off x="683491" y="1746202"/>
          <a:ext cx="11240655" cy="1664208"/>
        </p:xfrm>
        <a:graphic>
          <a:graphicData uri="http://schemas.openxmlformats.org/drawingml/2006/table">
            <a:tbl>
              <a:tblPr firstRow="1" firstCol="1" bandRow="1">
                <a:tableStyleId>{5DA37D80-6434-44D0-A028-1B22A696006F}</a:tableStyleId>
              </a:tblPr>
              <a:tblGrid>
                <a:gridCol w="11240655">
                  <a:extLst>
                    <a:ext uri="{9D8B030D-6E8A-4147-A177-3AD203B41FA5}">
                      <a16:colId xmlns:a16="http://schemas.microsoft.com/office/drawing/2014/main" val="3067447109"/>
                    </a:ext>
                  </a:extLst>
                </a:gridCol>
              </a:tblGrid>
              <a:tr h="0">
                <a:tc>
                  <a:txBody>
                    <a:bodyPr/>
                    <a:lstStyle/>
                    <a:p>
                      <a:pPr>
                        <a:lnSpc>
                          <a:spcPct val="130000"/>
                        </a:lnSpc>
                        <a:spcAft>
                          <a:spcPts val="0"/>
                        </a:spcAft>
                      </a:pPr>
                      <a:r>
                        <a:rPr lang="en-US" sz="2800" b="0" dirty="0" smtClean="0">
                          <a:ln w="9525" cap="flat" cmpd="sng" algn="ctr">
                            <a:solidFill>
                              <a:srgbClr val="FF0000"/>
                            </a:solidFill>
                            <a:prstDash val="solid"/>
                            <a:round/>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NHÓM</a:t>
                      </a:r>
                      <a:r>
                        <a:rPr lang="en-US" sz="2800" b="0" baseline="0" dirty="0" smtClean="0">
                          <a:ln w="9525" cap="flat" cmpd="sng" algn="ctr">
                            <a:solidFill>
                              <a:srgbClr val="FF0000"/>
                            </a:solidFill>
                            <a:prstDash val="solid"/>
                            <a:round/>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 4 - </a:t>
                      </a:r>
                      <a:r>
                        <a:rPr lang="vi-VN" sz="2800" b="0" dirty="0" smtClean="0">
                          <a:ln w="9525" cap="flat" cmpd="sng" algn="ctr">
                            <a:solidFill>
                              <a:srgbClr val="FF0000"/>
                            </a:solidFill>
                            <a:prstDash val="solid"/>
                            <a:round/>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PHT </a:t>
                      </a:r>
                      <a:r>
                        <a:rPr lang="vi-VN" sz="2800" b="0" dirty="0">
                          <a:ln w="9525" cap="flat" cmpd="sng" algn="ctr">
                            <a:solidFill>
                              <a:srgbClr val="FF0000"/>
                            </a:solidFill>
                            <a:prstDash val="solid"/>
                            <a:round/>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số 05- Câu 5/SGK: </a:t>
                      </a:r>
                      <a:r>
                        <a:rPr lang="vi-VN" sz="2800" b="0" dirty="0">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(Nhóm 4)</a:t>
                      </a:r>
                      <a:endPar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69794295"/>
                  </a:ext>
                </a:extLst>
              </a:tr>
              <a:tr h="0">
                <a:tc>
                  <a:txBody>
                    <a:bodyPr/>
                    <a:lstStyle/>
                    <a:p>
                      <a:pPr>
                        <a:lnSpc>
                          <a:spcPct val="130000"/>
                        </a:lnSpc>
                        <a:spcAft>
                          <a:spcPts val="0"/>
                        </a:spcAft>
                      </a:pPr>
                      <a:r>
                        <a:rPr lang="vi-VN" sz="2800" b="0" dirty="0">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a. </a:t>
                      </a:r>
                      <a:r>
                        <a:rPr lang="en-US" sz="2800" b="0" dirty="0" err="1">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Các</a:t>
                      </a:r>
                      <a:r>
                        <a:rPr lang="en-US" sz="2800" b="0" dirty="0">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 </a:t>
                      </a:r>
                      <a:r>
                        <a:rPr lang="en-US" sz="2800" b="0" dirty="0" err="1">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văn</a:t>
                      </a:r>
                      <a:r>
                        <a:rPr lang="en-US" sz="2800" b="0" dirty="0">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 </a:t>
                      </a:r>
                      <a:r>
                        <a:rPr lang="en-US" sz="2800" b="0" dirty="0" err="1">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bản</a:t>
                      </a:r>
                      <a:r>
                        <a:rPr lang="en-US" sz="2800" b="0" dirty="0">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 </a:t>
                      </a:r>
                      <a:r>
                        <a:rPr lang="en-US" sz="2800" b="0" dirty="0" err="1">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trong</a:t>
                      </a:r>
                      <a:r>
                        <a:rPr lang="en-US" sz="2800" b="0" dirty="0">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 </a:t>
                      </a:r>
                      <a:r>
                        <a:rPr lang="en-US" sz="2800" b="0" dirty="0" err="1">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Bài</a:t>
                      </a:r>
                      <a:r>
                        <a:rPr lang="en-US" sz="2800" b="0" dirty="0">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 9 </a:t>
                      </a:r>
                      <a:r>
                        <a:rPr lang="en-US" sz="2800" b="0" dirty="0" err="1">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có</a:t>
                      </a:r>
                      <a:r>
                        <a:rPr lang="en-US" sz="2800" b="0" dirty="0">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 </a:t>
                      </a:r>
                      <a:r>
                        <a:rPr lang="en-US" sz="2800" b="0" dirty="0" err="1">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điểm</a:t>
                      </a:r>
                      <a:r>
                        <a:rPr lang="en-US" sz="2800" b="0" dirty="0">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 </a:t>
                      </a:r>
                      <a:r>
                        <a:rPr lang="en-US" sz="2800" b="0" dirty="0" err="1">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gì</a:t>
                      </a:r>
                      <a:r>
                        <a:rPr lang="en-US" sz="2800" b="0" dirty="0">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 </a:t>
                      </a:r>
                      <a:r>
                        <a:rPr lang="en-US" sz="2800" b="0" dirty="0" err="1">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chung</a:t>
                      </a:r>
                      <a:r>
                        <a:rPr lang="en-US" sz="2800" b="0" dirty="0">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 </a:t>
                      </a:r>
                      <a:endParaRPr lang="en-US" sz="2800" b="0" dirty="0">
                        <a:effectLst/>
                        <a:latin typeface="Times New Roman" panose="02020603050405020304" pitchFamily="18" charset="0"/>
                        <a:cs typeface="Times New Roman" panose="02020603050405020304" pitchFamily="18" charset="0"/>
                      </a:endParaRPr>
                    </a:p>
                    <a:p>
                      <a:pPr>
                        <a:lnSpc>
                          <a:spcPct val="130000"/>
                        </a:lnSpc>
                        <a:spcAft>
                          <a:spcPts val="0"/>
                        </a:spcAft>
                      </a:pPr>
                      <a:r>
                        <a:rPr lang="vi-VN" sz="2800" b="0" dirty="0">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b. </a:t>
                      </a:r>
                      <a:r>
                        <a:rPr lang="en-US" sz="2800" b="0" dirty="0" err="1">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Cần</a:t>
                      </a:r>
                      <a:r>
                        <a:rPr lang="en-US" sz="2800" b="0" dirty="0">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 </a:t>
                      </a:r>
                      <a:r>
                        <a:rPr lang="en-US" sz="2800" b="0" dirty="0" err="1">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chú</a:t>
                      </a:r>
                      <a:r>
                        <a:rPr lang="en-US" sz="2800" b="0" dirty="0">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 ý </a:t>
                      </a:r>
                      <a:r>
                        <a:rPr lang="en-US" sz="2800" b="0" dirty="0" err="1">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những</a:t>
                      </a:r>
                      <a:r>
                        <a:rPr lang="en-US" sz="2800" b="0" dirty="0">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 </a:t>
                      </a:r>
                      <a:r>
                        <a:rPr lang="en-US" sz="2800" b="0" dirty="0" err="1">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gì</a:t>
                      </a:r>
                      <a:r>
                        <a:rPr lang="en-US" sz="2800" b="0" dirty="0">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 </a:t>
                      </a:r>
                      <a:r>
                        <a:rPr lang="en-US" sz="2800" b="0" dirty="0" err="1">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về</a:t>
                      </a:r>
                      <a:r>
                        <a:rPr lang="en-US" sz="2800" b="0" dirty="0">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 </a:t>
                      </a:r>
                      <a:r>
                        <a:rPr lang="en-US" sz="2800" b="0" dirty="0" err="1">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cách</a:t>
                      </a:r>
                      <a:r>
                        <a:rPr lang="en-US" sz="2800" b="0" dirty="0">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 </a:t>
                      </a:r>
                      <a:r>
                        <a:rPr lang="en-US" sz="2800" b="0" dirty="0" err="1">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đọc</a:t>
                      </a:r>
                      <a:r>
                        <a:rPr lang="en-US" sz="2800" b="0" dirty="0">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 </a:t>
                      </a:r>
                      <a:r>
                        <a:rPr lang="en-US" sz="2800" b="0" dirty="0" err="1">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các</a:t>
                      </a:r>
                      <a:r>
                        <a:rPr lang="en-US" sz="2800" b="0" dirty="0">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 </a:t>
                      </a:r>
                      <a:r>
                        <a:rPr lang="en-US" sz="2800" b="0" dirty="0" err="1">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văn</a:t>
                      </a:r>
                      <a:r>
                        <a:rPr lang="en-US" sz="2800" b="0" dirty="0">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 </a:t>
                      </a:r>
                      <a:r>
                        <a:rPr lang="en-US" sz="2800" b="0" dirty="0" err="1">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bản</a:t>
                      </a:r>
                      <a:r>
                        <a:rPr lang="en-US" sz="2800" b="0" dirty="0">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 </a:t>
                      </a:r>
                      <a:r>
                        <a:rPr lang="en-US" sz="2800" b="0" dirty="0" err="1">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này</a:t>
                      </a:r>
                      <a:r>
                        <a:rPr lang="en-US" sz="2800" b="0" dirty="0">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a:t>
                      </a:r>
                      <a:endPar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76900313"/>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142763944"/>
              </p:ext>
            </p:extLst>
          </p:nvPr>
        </p:nvGraphicFramePr>
        <p:xfrm>
          <a:off x="683491" y="3939295"/>
          <a:ext cx="11323294" cy="1608836"/>
        </p:xfrm>
        <a:graphic>
          <a:graphicData uri="http://schemas.openxmlformats.org/drawingml/2006/table">
            <a:tbl>
              <a:tblPr firstRow="1" firstCol="1" bandRow="1">
                <a:tableStyleId>{E8B1032C-EA38-4F05-BA0D-38AFFFC7BED3}</a:tableStyleId>
              </a:tblPr>
              <a:tblGrid>
                <a:gridCol w="11323294">
                  <a:extLst>
                    <a:ext uri="{9D8B030D-6E8A-4147-A177-3AD203B41FA5}">
                      <a16:colId xmlns:a16="http://schemas.microsoft.com/office/drawing/2014/main" val="484804559"/>
                    </a:ext>
                  </a:extLst>
                </a:gridCol>
              </a:tblGrid>
              <a:tr h="0">
                <a:tc>
                  <a:txBody>
                    <a:bodyPr/>
                    <a:lstStyle/>
                    <a:p>
                      <a:pPr>
                        <a:lnSpc>
                          <a:spcPct val="130000"/>
                        </a:lnSpc>
                        <a:spcAft>
                          <a:spcPts val="0"/>
                        </a:spcAft>
                      </a:pPr>
                      <a:r>
                        <a:rPr lang="en-US" sz="2800" b="0" dirty="0" smtClean="0">
                          <a:ln w="9525" cap="flat" cmpd="sng" algn="ctr">
                            <a:solidFill>
                              <a:srgbClr val="FF0000"/>
                            </a:solidFill>
                            <a:prstDash val="solid"/>
                            <a:round/>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NHÓM</a:t>
                      </a:r>
                      <a:r>
                        <a:rPr lang="en-US" sz="2800" b="0" baseline="0" dirty="0" smtClean="0">
                          <a:ln w="9525" cap="flat" cmpd="sng" algn="ctr">
                            <a:solidFill>
                              <a:srgbClr val="FF0000"/>
                            </a:solidFill>
                            <a:prstDash val="solid"/>
                            <a:round/>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 5 - </a:t>
                      </a:r>
                      <a:r>
                        <a:rPr lang="vi-VN" sz="2800" b="0" dirty="0" smtClean="0">
                          <a:ln w="9525" cap="flat" cmpd="sng" algn="ctr">
                            <a:solidFill>
                              <a:srgbClr val="FF0000"/>
                            </a:solidFill>
                            <a:prstDash val="solid"/>
                            <a:round/>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PHT </a:t>
                      </a:r>
                      <a:r>
                        <a:rPr lang="vi-VN" sz="2800" b="0" dirty="0">
                          <a:ln w="9525" cap="flat" cmpd="sng" algn="ctr">
                            <a:solidFill>
                              <a:srgbClr val="FF0000"/>
                            </a:solidFill>
                            <a:prstDash val="solid"/>
                            <a:round/>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số 06- Câu 6/SGK: </a:t>
                      </a:r>
                      <a:r>
                        <a:rPr lang="vi-VN" sz="2800" b="0" dirty="0">
                          <a:ln>
                            <a:noFill/>
                          </a:ln>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(Nhóm 5)</a:t>
                      </a:r>
                      <a:endPar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0452312"/>
                  </a:ext>
                </a:extLst>
              </a:tr>
              <a:tr h="0">
                <a:tc>
                  <a:txBody>
                    <a:bodyPr/>
                    <a:lstStyle/>
                    <a:p>
                      <a:pPr>
                        <a:lnSpc>
                          <a:spcPct val="130000"/>
                        </a:lnSpc>
                        <a:spcAft>
                          <a:spcPts val="0"/>
                        </a:spcAft>
                      </a:pPr>
                      <a:r>
                        <a:rPr lang="vi-VN" sz="2800" b="0" dirty="0">
                          <a:effectLst/>
                          <a:latin typeface="Times New Roman" panose="02020603050405020304" pitchFamily="18" charset="0"/>
                          <a:cs typeface="Times New Roman" panose="02020603050405020304" pitchFamily="18" charset="0"/>
                        </a:rPr>
                        <a:t>a. </a:t>
                      </a:r>
                      <a:r>
                        <a:rPr lang="en-US" sz="2800" b="0" dirty="0" err="1">
                          <a:effectLst/>
                          <a:latin typeface="Times New Roman" panose="02020603050405020304" pitchFamily="18" charset="0"/>
                          <a:cs typeface="Times New Roman" panose="02020603050405020304" pitchFamily="18" charset="0"/>
                        </a:rPr>
                        <a:t>Đề</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tài</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và</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kiểu</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bài</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của</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các</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văn</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bản</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thông</a:t>
                      </a:r>
                      <a:r>
                        <a:rPr lang="en-US" sz="2800" b="0" dirty="0">
                          <a:effectLst/>
                          <a:latin typeface="Times New Roman" panose="02020603050405020304" pitchFamily="18" charset="0"/>
                          <a:cs typeface="Times New Roman" panose="02020603050405020304" pitchFamily="18" charset="0"/>
                        </a:rPr>
                        <a:t> tin ở </a:t>
                      </a:r>
                      <a:r>
                        <a:rPr lang="en-US" sz="2800" b="0" dirty="0" err="1">
                          <a:effectLst/>
                          <a:latin typeface="Times New Roman" panose="02020603050405020304" pitchFamily="18" charset="0"/>
                          <a:cs typeface="Times New Roman" panose="02020603050405020304" pitchFamily="18" charset="0"/>
                        </a:rPr>
                        <a:t>Bài</a:t>
                      </a:r>
                      <a:r>
                        <a:rPr lang="en-US" sz="2800" b="0" dirty="0">
                          <a:effectLst/>
                          <a:latin typeface="Times New Roman" panose="02020603050405020304" pitchFamily="18" charset="0"/>
                          <a:cs typeface="Times New Roman" panose="02020603050405020304" pitchFamily="18" charset="0"/>
                        </a:rPr>
                        <a:t> 10 </a:t>
                      </a:r>
                      <a:r>
                        <a:rPr lang="en-US" sz="2800" b="0" dirty="0" err="1">
                          <a:effectLst/>
                          <a:latin typeface="Times New Roman" panose="02020603050405020304" pitchFamily="18" charset="0"/>
                          <a:cs typeface="Times New Roman" panose="02020603050405020304" pitchFamily="18" charset="0"/>
                        </a:rPr>
                        <a:t>có</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gì</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đặc</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sắc</a:t>
                      </a:r>
                      <a:r>
                        <a:rPr lang="en-US" sz="2800" b="0" dirty="0">
                          <a:effectLst/>
                          <a:latin typeface="Times New Roman" panose="02020603050405020304" pitchFamily="18" charset="0"/>
                          <a:cs typeface="Times New Roman" panose="02020603050405020304" pitchFamily="18" charset="0"/>
                        </a:rPr>
                        <a:t>?</a:t>
                      </a:r>
                    </a:p>
                    <a:p>
                      <a:pPr>
                        <a:lnSpc>
                          <a:spcPct val="130000"/>
                        </a:lnSpc>
                        <a:spcAft>
                          <a:spcPts val="0"/>
                        </a:spcAft>
                      </a:pPr>
                      <a:r>
                        <a:rPr lang="vi-VN" sz="2800" b="0" dirty="0">
                          <a:effectLst/>
                          <a:latin typeface="Times New Roman" panose="02020603050405020304" pitchFamily="18" charset="0"/>
                          <a:cs typeface="Times New Roman" panose="02020603050405020304" pitchFamily="18" charset="0"/>
                        </a:rPr>
                        <a:t>b.</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Nêu</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các</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lưu</a:t>
                      </a:r>
                      <a:r>
                        <a:rPr lang="en-US" sz="2800" b="0" dirty="0">
                          <a:effectLst/>
                          <a:latin typeface="Times New Roman" panose="02020603050405020304" pitchFamily="18" charset="0"/>
                          <a:cs typeface="Times New Roman" panose="02020603050405020304" pitchFamily="18" charset="0"/>
                        </a:rPr>
                        <a:t> ý </a:t>
                      </a:r>
                      <a:r>
                        <a:rPr lang="en-US" sz="2800" b="0" dirty="0" err="1">
                          <a:effectLst/>
                          <a:latin typeface="Times New Roman" panose="02020603050405020304" pitchFamily="18" charset="0"/>
                          <a:cs typeface="Times New Roman" panose="02020603050405020304" pitchFamily="18" charset="0"/>
                        </a:rPr>
                        <a:t>về</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cách</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đọc</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các</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văn</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bản</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thông</a:t>
                      </a:r>
                      <a:r>
                        <a:rPr lang="en-US" sz="2800" b="0" dirty="0">
                          <a:effectLst/>
                          <a:latin typeface="Times New Roman" panose="02020603050405020304" pitchFamily="18" charset="0"/>
                          <a:cs typeface="Times New Roman" panose="02020603050405020304" pitchFamily="18" charset="0"/>
                        </a:rPr>
                        <a:t> tin </a:t>
                      </a:r>
                      <a:r>
                        <a:rPr lang="en-US" sz="2800" b="0" dirty="0" err="1">
                          <a:effectLst/>
                          <a:latin typeface="Times New Roman" panose="02020603050405020304" pitchFamily="18" charset="0"/>
                          <a:cs typeface="Times New Roman" panose="02020603050405020304" pitchFamily="18" charset="0"/>
                        </a:rPr>
                        <a:t>trong</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Bài</a:t>
                      </a:r>
                      <a:r>
                        <a:rPr lang="en-US" sz="2800" b="0" dirty="0">
                          <a:effectLst/>
                          <a:latin typeface="Times New Roman" panose="02020603050405020304" pitchFamily="18" charset="0"/>
                          <a:cs typeface="Times New Roman" panose="02020603050405020304" pitchFamily="18" charset="0"/>
                        </a:rPr>
                        <a:t> 10.</a:t>
                      </a:r>
                      <a:endPar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80693924"/>
                  </a:ext>
                </a:extLst>
              </a:tr>
            </a:tbl>
          </a:graphicData>
        </a:graphic>
      </p:graphicFrame>
    </p:spTree>
    <p:extLst>
      <p:ext uri="{BB962C8B-B14F-4D97-AF65-F5344CB8AC3E}">
        <p14:creationId xmlns:p14="http://schemas.microsoft.com/office/powerpoint/2010/main" val="22971540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1408" y="106326"/>
            <a:ext cx="11693237" cy="6608618"/>
          </a:xfrm>
          <a:prstGeom prst="rect">
            <a:avLst/>
          </a:prstGeom>
          <a:ln w="57150">
            <a:prstDash val="sysDot"/>
          </a:ln>
        </p:spPr>
        <p:style>
          <a:lnRef idx="2">
            <a:schemeClr val="accent5"/>
          </a:lnRef>
          <a:fillRef idx="1">
            <a:schemeClr val="lt1"/>
          </a:fillRef>
          <a:effectRef idx="0">
            <a:schemeClr val="accent5"/>
          </a:effectRef>
          <a:fontRef idx="minor">
            <a:schemeClr val="dk1"/>
          </a:fontRef>
        </p:style>
        <p:txBody>
          <a:bodyPr rtlCol="0" anchor="ctr"/>
          <a:lstStyle/>
          <a:p>
            <a:endParaRPr lang="en-US" dirty="0"/>
          </a:p>
        </p:txBody>
      </p:sp>
      <p:cxnSp>
        <p:nvCxnSpPr>
          <p:cNvPr id="6" name="Straight Arrow Connector 5"/>
          <p:cNvCxnSpPr/>
          <p:nvPr/>
        </p:nvCxnSpPr>
        <p:spPr>
          <a:xfrm>
            <a:off x="3556000" y="2650836"/>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63420" y="1630326"/>
            <a:ext cx="11166762" cy="2035173"/>
          </a:xfrm>
          <a:prstGeom prst="rect">
            <a:avLst/>
          </a:prstGeom>
          <a:noFill/>
        </p:spPr>
        <p:txBody>
          <a:bodyPr wrap="square" rtlCol="0">
            <a:spAutoFit/>
          </a:bodyPr>
          <a:lstStyle/>
          <a:p>
            <a:pPr algn="just">
              <a:lnSpc>
                <a:spcPct val="150000"/>
              </a:lnSpc>
            </a:pPr>
            <a:r>
              <a:rPr lang="vi-VN" sz="2800" b="1" dirty="0">
                <a:solidFill>
                  <a:srgbClr val="FF0000"/>
                </a:solidFill>
                <a:latin typeface="Times New Roman" panose="02020603050405020304" pitchFamily="18" charset="0"/>
                <a:cs typeface="Times New Roman" panose="02020603050405020304" pitchFamily="18" charset="0"/>
              </a:rPr>
              <a:t>Câu 7:</a:t>
            </a:r>
            <a:r>
              <a:rPr lang="vi-VN"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Nêu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những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điểm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giống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nhau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khác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nhau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về</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phần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Đọc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hiểu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trong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sách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Ngữ</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văn</a:t>
            </a:r>
            <a:r>
              <a:rPr lang="en-US" sz="2800" dirty="0">
                <a:solidFill>
                  <a:srgbClr val="FF0000"/>
                </a:solidFill>
                <a:latin typeface="Times New Roman" panose="02020603050405020304" pitchFamily="18" charset="0"/>
                <a:cs typeface="Times New Roman" panose="02020603050405020304" pitchFamily="18" charset="0"/>
              </a:rPr>
              <a:t> 8, </a:t>
            </a:r>
            <a:r>
              <a:rPr lang="en-US" sz="2800" dirty="0" err="1">
                <a:solidFill>
                  <a:srgbClr val="FF0000"/>
                </a:solidFill>
                <a:latin typeface="Times New Roman" panose="02020603050405020304" pitchFamily="18" charset="0"/>
                <a:cs typeface="Times New Roman" panose="02020603050405020304" pitchFamily="18" charset="0"/>
              </a:rPr>
              <a:t>tập</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hai</a:t>
            </a:r>
            <a:r>
              <a:rPr lang="en-US" sz="2800" dirty="0">
                <a:solidFill>
                  <a:srgbClr val="FF0000"/>
                </a:solidFill>
                <a:latin typeface="Times New Roman" panose="02020603050405020304" pitchFamily="18" charset="0"/>
                <a:cs typeface="Times New Roman" panose="02020603050405020304" pitchFamily="18" charset="0"/>
              </a:rPr>
              <a:t> so </a:t>
            </a:r>
            <a:r>
              <a:rPr lang="en-US" sz="2800" dirty="0" err="1">
                <a:solidFill>
                  <a:srgbClr val="FF0000"/>
                </a:solidFill>
                <a:latin typeface="Times New Roman" panose="02020603050405020304" pitchFamily="18" charset="0"/>
                <a:cs typeface="Times New Roman" panose="02020603050405020304" pitchFamily="18" charset="0"/>
              </a:rPr>
              <a:t>với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Ngữ</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văn</a:t>
            </a:r>
            <a:r>
              <a:rPr lang="en-US" sz="2800" dirty="0">
                <a:solidFill>
                  <a:srgbClr val="FF0000"/>
                </a:solidFill>
                <a:latin typeface="Times New Roman" panose="02020603050405020304" pitchFamily="18" charset="0"/>
                <a:cs typeface="Times New Roman" panose="02020603050405020304" pitchFamily="18" charset="0"/>
              </a:rPr>
              <a:t> 8, </a:t>
            </a:r>
            <a:r>
              <a:rPr lang="en-US" sz="2800" dirty="0" err="1">
                <a:solidFill>
                  <a:srgbClr val="FF0000"/>
                </a:solidFill>
                <a:latin typeface="Times New Roman" panose="02020603050405020304" pitchFamily="18" charset="0"/>
                <a:cs typeface="Times New Roman" panose="02020603050405020304" pitchFamily="18" charset="0"/>
              </a:rPr>
              <a:t>tập</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một</a:t>
            </a:r>
            <a:r>
              <a:rPr lang="en-US" sz="2800" dirty="0">
                <a:solidFill>
                  <a:srgbClr val="FF0000"/>
                </a:solidFill>
                <a:latin typeface="Times New Roman" panose="02020603050405020304" pitchFamily="18" charset="0"/>
                <a:cs typeface="Times New Roman" panose="02020603050405020304" pitchFamily="18" charset="0"/>
              </a:rPr>
              <a:t>.</a:t>
            </a:r>
          </a:p>
          <a:p>
            <a:pPr algn="just">
              <a:lnSpc>
                <a:spcPct val="150000"/>
              </a:lnSpc>
            </a:pPr>
            <a:endParaRPr lang="en-US" sz="3200" dirty="0">
              <a:solidFill>
                <a:srgbClr val="FF0000"/>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backgroundRemoval t="0" b="98956" l="625" r="100000">
                        <a14:foregroundMark x1="51750" y1="12924" x2="59125" y2="15405"/>
                        <a14:foregroundMark x1="56000" y1="22063" x2="60000" y2="21540"/>
                        <a14:foregroundMark x1="8625" y1="48695" x2="16000" y2="52480"/>
                        <a14:foregroundMark x1="10375" y1="58877" x2="15000" y2="58094"/>
                        <a14:backgroundMark x1="51750" y1="82637" x2="51750" y2="82637"/>
                        <a14:backgroundMark x1="39500" y1="84856" x2="39500" y2="84856"/>
                        <a14:backgroundMark x1="37125" y1="78198" x2="37125" y2="78198"/>
                        <a14:backgroundMark x1="21000" y1="84856" x2="21000" y2="84856"/>
                      </a14:backgroundRemoval>
                    </a14:imgEffect>
                  </a14:imgLayer>
                </a14:imgProps>
              </a:ext>
            </a:extLst>
          </a:blip>
          <a:stretch>
            <a:fillRect/>
          </a:stretch>
        </p:blipFill>
        <p:spPr>
          <a:xfrm rot="19914179">
            <a:off x="6676645" y="2436992"/>
            <a:ext cx="4504933" cy="4313475"/>
          </a:xfrm>
          <a:prstGeom prst="rect">
            <a:avLst/>
          </a:prstGeom>
        </p:spPr>
      </p:pic>
    </p:spTree>
    <p:extLst>
      <p:ext uri="{BB962C8B-B14F-4D97-AF65-F5344CB8AC3E}">
        <p14:creationId xmlns:p14="http://schemas.microsoft.com/office/powerpoint/2010/main" val="362609654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95297580"/>
              </p:ext>
            </p:extLst>
          </p:nvPr>
        </p:nvGraphicFramePr>
        <p:xfrm>
          <a:off x="360218" y="929698"/>
          <a:ext cx="11517745" cy="5230368"/>
        </p:xfrm>
        <a:graphic>
          <a:graphicData uri="http://schemas.openxmlformats.org/drawingml/2006/table">
            <a:tbl>
              <a:tblPr firstRow="1" firstCol="1" bandRow="1">
                <a:tableStyleId>{912C8C85-51F0-491E-9774-3900AFEF0FD7}</a:tableStyleId>
              </a:tblPr>
              <a:tblGrid>
                <a:gridCol w="1213556">
                  <a:extLst>
                    <a:ext uri="{9D8B030D-6E8A-4147-A177-3AD203B41FA5}">
                      <a16:colId xmlns:a16="http://schemas.microsoft.com/office/drawing/2014/main" val="1282622690"/>
                    </a:ext>
                  </a:extLst>
                </a:gridCol>
                <a:gridCol w="4876343">
                  <a:extLst>
                    <a:ext uri="{9D8B030D-6E8A-4147-A177-3AD203B41FA5}">
                      <a16:colId xmlns:a16="http://schemas.microsoft.com/office/drawing/2014/main" val="2526574661"/>
                    </a:ext>
                  </a:extLst>
                </a:gridCol>
                <a:gridCol w="5427846">
                  <a:extLst>
                    <a:ext uri="{9D8B030D-6E8A-4147-A177-3AD203B41FA5}">
                      <a16:colId xmlns:a16="http://schemas.microsoft.com/office/drawing/2014/main" val="1323769598"/>
                    </a:ext>
                  </a:extLst>
                </a:gridCol>
              </a:tblGrid>
              <a:tr h="212260">
                <a:tc gridSpan="3">
                  <a:txBody>
                    <a:bodyPr/>
                    <a:lstStyle/>
                    <a:p>
                      <a:pPr algn="just">
                        <a:lnSpc>
                          <a:spcPct val="130000"/>
                        </a:lnSpc>
                        <a:spcAft>
                          <a:spcPts val="0"/>
                        </a:spcAft>
                      </a:pPr>
                      <a:r>
                        <a:rPr lang="vi-VN" sz="2400" dirty="0">
                          <a:effectLst/>
                          <a:latin typeface="Times New Roman" panose="02020603050405020304" pitchFamily="18" charset="0"/>
                          <a:cs typeface="Times New Roman" panose="02020603050405020304" pitchFamily="18" charset="0"/>
                        </a:rPr>
                        <a:t>PHT </a:t>
                      </a:r>
                      <a:r>
                        <a:rPr lang="en-US" sz="2400" dirty="0">
                          <a:effectLst/>
                          <a:latin typeface="Times New Roman" panose="02020603050405020304" pitchFamily="18" charset="0"/>
                          <a:cs typeface="Times New Roman" panose="02020603050405020304" pitchFamily="18" charset="0"/>
                        </a:rPr>
                        <a:t>02- </a:t>
                      </a:r>
                      <a:r>
                        <a:rPr lang="en-US" sz="2400" dirty="0" err="1">
                          <a:effectLst/>
                          <a:latin typeface="Times New Roman" panose="02020603050405020304" pitchFamily="18" charset="0"/>
                          <a:cs typeface="Times New Roman" panose="02020603050405020304" pitchFamily="18" charset="0"/>
                        </a:rPr>
                        <a:t>Câu</a:t>
                      </a:r>
                      <a:r>
                        <a:rPr lang="en-US" sz="2400" dirty="0">
                          <a:effectLst/>
                          <a:latin typeface="Times New Roman" panose="02020603050405020304" pitchFamily="18" charset="0"/>
                          <a:cs typeface="Times New Roman" panose="02020603050405020304" pitchFamily="18" charset="0"/>
                        </a:rPr>
                        <a:t> 2</a:t>
                      </a:r>
                      <a:r>
                        <a:rPr lang="vi-VN"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Nội</a:t>
                      </a:r>
                      <a:r>
                        <a:rPr lang="en-US" sz="2400" dirty="0">
                          <a:effectLst/>
                          <a:latin typeface="Times New Roman" panose="02020603050405020304" pitchFamily="18" charset="0"/>
                          <a:cs typeface="Times New Roman" panose="02020603050405020304" pitchFamily="18" charset="0"/>
                        </a:rPr>
                        <a:t> dung </a:t>
                      </a:r>
                      <a:r>
                        <a:rPr lang="en-US" sz="2400" dirty="0" err="1">
                          <a:effectLst/>
                          <a:latin typeface="Times New Roman" panose="02020603050405020304" pitchFamily="18" charset="0"/>
                          <a:cs typeface="Times New Roman" panose="02020603050405020304" pitchFamily="18" charset="0"/>
                        </a:rPr>
                        <a:t>chính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văn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bản</a:t>
                      </a:r>
                      <a:r>
                        <a:rPr lang="en-US" sz="2400" dirty="0">
                          <a:effectLst/>
                          <a:latin typeface="Times New Roman" panose="02020603050405020304" pitchFamily="18" charset="0"/>
                          <a:cs typeface="Times New Roman" panose="02020603050405020304" pitchFamily="18" charset="0"/>
                        </a:rPr>
                        <a:t> </a:t>
                      </a:r>
                      <a:r>
                        <a:rPr lang="vi-VN" sz="2400" dirty="0">
                          <a:effectLst/>
                          <a:latin typeface="Times New Roman" panose="02020603050405020304" pitchFamily="18" charset="0"/>
                          <a:cs typeface="Times New Roman" panose="02020603050405020304" pitchFamily="18" charset="0"/>
                        </a:rPr>
                        <a:t>truyện ở Bài 6, nhận xét về ý nghĩa nhân văn được thể hiện trong các văn bản này.</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260" marR="282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2812440"/>
                  </a:ext>
                </a:extLst>
              </a:tr>
              <a:tr h="318391">
                <a:tc>
                  <a:txBody>
                    <a:bodyPr/>
                    <a:lstStyle/>
                    <a:p>
                      <a:pPr algn="just">
                        <a:lnSpc>
                          <a:spcPct val="130000"/>
                        </a:lnSpc>
                        <a:spcAft>
                          <a:spcPts val="0"/>
                        </a:spcAft>
                      </a:pPr>
                      <a:r>
                        <a:rPr lang="en-US" sz="2400">
                          <a:effectLst/>
                          <a:latin typeface="Times New Roman" panose="02020603050405020304" pitchFamily="18" charset="0"/>
                          <a:cs typeface="Times New Roman" panose="02020603050405020304" pitchFamily="18" charset="0"/>
                        </a:rPr>
                        <a:t>Tên văn bản</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28260" marR="282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spcAft>
                          <a:spcPts val="0"/>
                        </a:spcAft>
                      </a:pPr>
                      <a:r>
                        <a:rPr lang="en-US" sz="2400" dirty="0" err="1">
                          <a:effectLst/>
                          <a:latin typeface="Times New Roman" panose="02020603050405020304" pitchFamily="18" charset="0"/>
                          <a:cs typeface="Times New Roman" panose="02020603050405020304" pitchFamily="18" charset="0"/>
                        </a:rPr>
                        <a:t>Nội</a:t>
                      </a:r>
                      <a:r>
                        <a:rPr lang="en-US" sz="2400" dirty="0">
                          <a:effectLst/>
                          <a:latin typeface="Times New Roman" panose="02020603050405020304" pitchFamily="18" charset="0"/>
                          <a:cs typeface="Times New Roman" panose="02020603050405020304" pitchFamily="18" charset="0"/>
                        </a:rPr>
                        <a:t> dung </a:t>
                      </a:r>
                      <a:r>
                        <a:rPr lang="en-US" sz="2400" dirty="0" err="1">
                          <a:effectLst/>
                          <a:latin typeface="Times New Roman" panose="02020603050405020304" pitchFamily="18" charset="0"/>
                          <a:cs typeface="Times New Roman" panose="02020603050405020304" pitchFamily="18" charset="0"/>
                        </a:rPr>
                        <a:t>chính</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260" marR="282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spcAft>
                          <a:spcPts val="0"/>
                        </a:spcAft>
                      </a:pPr>
                      <a:r>
                        <a:rPr lang="vi-VN" sz="2400">
                          <a:effectLst/>
                          <a:latin typeface="Times New Roman" panose="02020603050405020304" pitchFamily="18" charset="0"/>
                          <a:cs typeface="Times New Roman" panose="02020603050405020304" pitchFamily="18" charset="0"/>
                        </a:rPr>
                        <a:t>Nhận xét về ý nghĩa nhân văn</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28260" marR="282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2768744"/>
                  </a:ext>
                </a:extLst>
              </a:tr>
              <a:tr h="849042">
                <a:tc>
                  <a:txBody>
                    <a:bodyPr/>
                    <a:lstStyle/>
                    <a:p>
                      <a:pPr algn="just">
                        <a:lnSpc>
                          <a:spcPct val="130000"/>
                        </a:lnSpc>
                        <a:spcAft>
                          <a:spcPts val="0"/>
                        </a:spcAft>
                      </a:pPr>
                      <a:r>
                        <a:rPr lang="vi-VN" sz="2400">
                          <a:effectLst/>
                          <a:latin typeface="Times New Roman" panose="02020603050405020304" pitchFamily="18" charset="0"/>
                          <a:cs typeface="Times New Roman" panose="02020603050405020304" pitchFamily="18" charset="0"/>
                        </a:rPr>
                        <a:t>Lão Hạc</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28260" marR="282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30000"/>
                        </a:lnSpc>
                        <a:spcAft>
                          <a:spcPts val="0"/>
                        </a:spcAft>
                      </a:pPr>
                      <a:r>
                        <a:rPr lang="vi-VN" sz="2400">
                          <a:effectLst/>
                          <a:latin typeface="Times New Roman" panose="02020603050405020304" pitchFamily="18" charset="0"/>
                          <a:cs typeface="Times New Roman" panose="02020603050405020304" pitchFamily="18" charset="0"/>
                        </a:rPr>
                        <a:t>- Tác phẩm phản ánh chân thực và cảm động số phận đau thương của người nông dân trong xã hội cũ và ca ngợi cao quý của họ.</a:t>
                      </a:r>
                      <a:endParaRPr lang="en-US" sz="2400">
                        <a:effectLst/>
                        <a:latin typeface="Times New Roman" panose="02020603050405020304" pitchFamily="18" charset="0"/>
                        <a:cs typeface="Times New Roman" panose="02020603050405020304" pitchFamily="18" charset="0"/>
                      </a:endParaRPr>
                    </a:p>
                    <a:p>
                      <a:pPr algn="just">
                        <a:lnSpc>
                          <a:spcPct val="130000"/>
                        </a:lnSpc>
                        <a:spcAft>
                          <a:spcPts val="0"/>
                        </a:spcAft>
                      </a:pPr>
                      <a:r>
                        <a:rPr lang="vi-VN" sz="2400">
                          <a:effectLst/>
                          <a:latin typeface="Times New Roman" panose="02020603050405020304" pitchFamily="18" charset="0"/>
                          <a:cs typeface="Times New Roman" panose="02020603050405020304" pitchFamily="18" charset="0"/>
                        </a:rPr>
                        <a:t>- Đồng thời tác giả gửi gắm </a:t>
                      </a:r>
                      <a:r>
                        <a:rPr lang="en-US" sz="2400">
                          <a:effectLst/>
                          <a:latin typeface="Times New Roman" panose="02020603050405020304" pitchFamily="18" charset="0"/>
                          <a:cs typeface="Times New Roman" panose="02020603050405020304" pitchFamily="18" charset="0"/>
                        </a:rPr>
                        <a:t>tấm lòng yêu thương, trân trọng đối với người nông dân trong xã hội </a:t>
                      </a:r>
                      <a:r>
                        <a:rPr lang="vi-VN" sz="2400">
                          <a:effectLst/>
                          <a:latin typeface="Times New Roman" panose="02020603050405020304" pitchFamily="18" charset="0"/>
                          <a:cs typeface="Times New Roman" panose="02020603050405020304" pitchFamily="18" charset="0"/>
                        </a:rPr>
                        <a:t>ấy.</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28260" marR="282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spcAft>
                          <a:spcPts val="0"/>
                        </a:spcAft>
                      </a:pPr>
                      <a:r>
                        <a:rPr lang="vi-VN" sz="2400" dirty="0">
                          <a:effectLst/>
                          <a:latin typeface="Times New Roman" panose="02020603050405020304" pitchFamily="18" charset="0"/>
                          <a:cs typeface="Times New Roman" panose="02020603050405020304" pitchFamily="18" charset="0"/>
                        </a:rPr>
                        <a:t>Giúp người đọc hiểu và cảm thông sâu sắc với những kiếp người khốn khổ, tủi nhục; hiểu được tình cảm cha con sâu nặng, giá trị nhân cách và việc giữ gìn giá trị nhân cách, phẩm giá của con người (lão Hạc thà chết chứ nhất định không làm mất nhân cách và sự lương thiện của mình),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260" marR="282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5363235"/>
                  </a:ext>
                </a:extLst>
              </a:tr>
            </a:tbl>
          </a:graphicData>
        </a:graphic>
      </p:graphicFrame>
      <p:sp>
        <p:nvSpPr>
          <p:cNvPr id="3" name="TextBox 2"/>
          <p:cNvSpPr txBox="1"/>
          <p:nvPr/>
        </p:nvSpPr>
        <p:spPr>
          <a:xfrm>
            <a:off x="3971635" y="230909"/>
            <a:ext cx="2955637" cy="523220"/>
          </a:xfrm>
          <a:prstGeom prst="rect">
            <a:avLst/>
          </a:prstGeom>
          <a:noFill/>
        </p:spPr>
        <p:txBody>
          <a:bodyPr wrap="square" rtlCol="0">
            <a:spAutoFit/>
          </a:bodyPr>
          <a:lstStyle/>
          <a:p>
            <a:r>
              <a:rPr lang="en-US" sz="2800" b="1" dirty="0" smtClean="0">
                <a:solidFill>
                  <a:srgbClr val="FF0000"/>
                </a:solidFill>
              </a:rPr>
              <a:t>GỢI Ý ĐÁP ÁN</a:t>
            </a:r>
            <a:endParaRPr lang="en-US" sz="2800" b="1" dirty="0">
              <a:solidFill>
                <a:srgbClr val="FF0000"/>
              </a:solidFill>
            </a:endParaRPr>
          </a:p>
        </p:txBody>
      </p:sp>
    </p:spTree>
    <p:extLst>
      <p:ext uri="{BB962C8B-B14F-4D97-AF65-F5344CB8AC3E}">
        <p14:creationId xmlns:p14="http://schemas.microsoft.com/office/powerpoint/2010/main" val="129650669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60218" y="929698"/>
          <a:ext cx="11517745" cy="5230368"/>
        </p:xfrm>
        <a:graphic>
          <a:graphicData uri="http://schemas.openxmlformats.org/drawingml/2006/table">
            <a:tbl>
              <a:tblPr firstRow="1" firstCol="1" bandRow="1">
                <a:tableStyleId>{912C8C85-51F0-491E-9774-3900AFEF0FD7}</a:tableStyleId>
              </a:tblPr>
              <a:tblGrid>
                <a:gridCol w="1213556">
                  <a:extLst>
                    <a:ext uri="{9D8B030D-6E8A-4147-A177-3AD203B41FA5}">
                      <a16:colId xmlns:a16="http://schemas.microsoft.com/office/drawing/2014/main" val="1282622690"/>
                    </a:ext>
                  </a:extLst>
                </a:gridCol>
                <a:gridCol w="4876343">
                  <a:extLst>
                    <a:ext uri="{9D8B030D-6E8A-4147-A177-3AD203B41FA5}">
                      <a16:colId xmlns:a16="http://schemas.microsoft.com/office/drawing/2014/main" val="2526574661"/>
                    </a:ext>
                  </a:extLst>
                </a:gridCol>
                <a:gridCol w="5427846">
                  <a:extLst>
                    <a:ext uri="{9D8B030D-6E8A-4147-A177-3AD203B41FA5}">
                      <a16:colId xmlns:a16="http://schemas.microsoft.com/office/drawing/2014/main" val="1323769598"/>
                    </a:ext>
                  </a:extLst>
                </a:gridCol>
              </a:tblGrid>
              <a:tr h="212260">
                <a:tc gridSpan="3">
                  <a:txBody>
                    <a:bodyPr/>
                    <a:lstStyle/>
                    <a:p>
                      <a:pPr algn="just">
                        <a:lnSpc>
                          <a:spcPct val="130000"/>
                        </a:lnSpc>
                        <a:spcAft>
                          <a:spcPts val="0"/>
                        </a:spcAft>
                      </a:pPr>
                      <a:r>
                        <a:rPr lang="vi-VN" sz="2400" dirty="0">
                          <a:effectLst/>
                          <a:latin typeface="Times New Roman" panose="02020603050405020304" pitchFamily="18" charset="0"/>
                          <a:cs typeface="Times New Roman" panose="02020603050405020304" pitchFamily="18" charset="0"/>
                        </a:rPr>
                        <a:t>PHT </a:t>
                      </a:r>
                      <a:r>
                        <a:rPr lang="en-US" sz="2400" dirty="0">
                          <a:effectLst/>
                          <a:latin typeface="Times New Roman" panose="02020603050405020304" pitchFamily="18" charset="0"/>
                          <a:cs typeface="Times New Roman" panose="02020603050405020304" pitchFamily="18" charset="0"/>
                        </a:rPr>
                        <a:t>02- </a:t>
                      </a:r>
                      <a:r>
                        <a:rPr lang="en-US" sz="2400" dirty="0" err="1">
                          <a:effectLst/>
                          <a:latin typeface="Times New Roman" panose="02020603050405020304" pitchFamily="18" charset="0"/>
                          <a:cs typeface="Times New Roman" panose="02020603050405020304" pitchFamily="18" charset="0"/>
                        </a:rPr>
                        <a:t>Câu</a:t>
                      </a:r>
                      <a:r>
                        <a:rPr lang="en-US" sz="2400" dirty="0">
                          <a:effectLst/>
                          <a:latin typeface="Times New Roman" panose="02020603050405020304" pitchFamily="18" charset="0"/>
                          <a:cs typeface="Times New Roman" panose="02020603050405020304" pitchFamily="18" charset="0"/>
                        </a:rPr>
                        <a:t> 2</a:t>
                      </a:r>
                      <a:r>
                        <a:rPr lang="vi-VN"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Nội</a:t>
                      </a:r>
                      <a:r>
                        <a:rPr lang="en-US" sz="2400" dirty="0">
                          <a:effectLst/>
                          <a:latin typeface="Times New Roman" panose="02020603050405020304" pitchFamily="18" charset="0"/>
                          <a:cs typeface="Times New Roman" panose="02020603050405020304" pitchFamily="18" charset="0"/>
                        </a:rPr>
                        <a:t> dung </a:t>
                      </a:r>
                      <a:r>
                        <a:rPr lang="en-US" sz="2400" dirty="0" err="1">
                          <a:effectLst/>
                          <a:latin typeface="Times New Roman" panose="02020603050405020304" pitchFamily="18" charset="0"/>
                          <a:cs typeface="Times New Roman" panose="02020603050405020304" pitchFamily="18" charset="0"/>
                        </a:rPr>
                        <a:t>chính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văn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bản</a:t>
                      </a:r>
                      <a:r>
                        <a:rPr lang="en-US" sz="2400" dirty="0">
                          <a:effectLst/>
                          <a:latin typeface="Times New Roman" panose="02020603050405020304" pitchFamily="18" charset="0"/>
                          <a:cs typeface="Times New Roman" panose="02020603050405020304" pitchFamily="18" charset="0"/>
                        </a:rPr>
                        <a:t> </a:t>
                      </a:r>
                      <a:r>
                        <a:rPr lang="vi-VN" sz="2400" dirty="0">
                          <a:effectLst/>
                          <a:latin typeface="Times New Roman" panose="02020603050405020304" pitchFamily="18" charset="0"/>
                          <a:cs typeface="Times New Roman" panose="02020603050405020304" pitchFamily="18" charset="0"/>
                        </a:rPr>
                        <a:t>truyện ở Bài 6, nhận xét về ý nghĩa nhân văn được thể hiện trong các văn bản này.</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260" marR="282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2812440"/>
                  </a:ext>
                </a:extLst>
              </a:tr>
              <a:tr h="318391">
                <a:tc>
                  <a:txBody>
                    <a:bodyPr/>
                    <a:lstStyle/>
                    <a:p>
                      <a:pPr algn="just">
                        <a:lnSpc>
                          <a:spcPct val="130000"/>
                        </a:lnSpc>
                        <a:spcAft>
                          <a:spcPts val="0"/>
                        </a:spcAft>
                      </a:pPr>
                      <a:r>
                        <a:rPr lang="en-US" sz="2400">
                          <a:effectLst/>
                          <a:latin typeface="Times New Roman" panose="02020603050405020304" pitchFamily="18" charset="0"/>
                          <a:cs typeface="Times New Roman" panose="02020603050405020304" pitchFamily="18" charset="0"/>
                        </a:rPr>
                        <a:t>Tên văn bản</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28260" marR="282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spcAft>
                          <a:spcPts val="0"/>
                        </a:spcAft>
                      </a:pPr>
                      <a:r>
                        <a:rPr lang="en-US" sz="2400" dirty="0" err="1">
                          <a:effectLst/>
                          <a:latin typeface="Times New Roman" panose="02020603050405020304" pitchFamily="18" charset="0"/>
                          <a:cs typeface="Times New Roman" panose="02020603050405020304" pitchFamily="18" charset="0"/>
                        </a:rPr>
                        <a:t>Nội</a:t>
                      </a:r>
                      <a:r>
                        <a:rPr lang="en-US" sz="2400" dirty="0">
                          <a:effectLst/>
                          <a:latin typeface="Times New Roman" panose="02020603050405020304" pitchFamily="18" charset="0"/>
                          <a:cs typeface="Times New Roman" panose="02020603050405020304" pitchFamily="18" charset="0"/>
                        </a:rPr>
                        <a:t> dung </a:t>
                      </a:r>
                      <a:r>
                        <a:rPr lang="en-US" sz="2400" dirty="0" err="1">
                          <a:effectLst/>
                          <a:latin typeface="Times New Roman" panose="02020603050405020304" pitchFamily="18" charset="0"/>
                          <a:cs typeface="Times New Roman" panose="02020603050405020304" pitchFamily="18" charset="0"/>
                        </a:rPr>
                        <a:t>chính</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260" marR="282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spcAft>
                          <a:spcPts val="0"/>
                        </a:spcAft>
                      </a:pPr>
                      <a:r>
                        <a:rPr lang="vi-VN" sz="2400">
                          <a:effectLst/>
                          <a:latin typeface="Times New Roman" panose="02020603050405020304" pitchFamily="18" charset="0"/>
                          <a:cs typeface="Times New Roman" panose="02020603050405020304" pitchFamily="18" charset="0"/>
                        </a:rPr>
                        <a:t>Nhận xét về ý nghĩa nhân văn</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28260" marR="282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2768744"/>
                  </a:ext>
                </a:extLst>
              </a:tr>
              <a:tr h="849042">
                <a:tc>
                  <a:txBody>
                    <a:bodyPr/>
                    <a:lstStyle/>
                    <a:p>
                      <a:pPr algn="just">
                        <a:lnSpc>
                          <a:spcPct val="130000"/>
                        </a:lnSpc>
                        <a:spcAft>
                          <a:spcPts val="0"/>
                        </a:spcAft>
                      </a:pPr>
                      <a:r>
                        <a:rPr lang="vi-VN" sz="2400" dirty="0">
                          <a:effectLst/>
                          <a:latin typeface="Times New Roman" panose="02020603050405020304" pitchFamily="18" charset="0"/>
                          <a:cs typeface="Times New Roman" panose="02020603050405020304" pitchFamily="18" charset="0"/>
                        </a:rPr>
                        <a:t>Trong mắt trẻ</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260" marR="282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spcAft>
                          <a:spcPts val="0"/>
                        </a:spcAft>
                      </a:pPr>
                      <a:r>
                        <a:rPr lang="en-US" sz="2400">
                          <a:effectLst/>
                          <a:latin typeface="Times New Roman" panose="02020603050405020304" pitchFamily="18" charset="0"/>
                          <a:cs typeface="Times New Roman" panose="02020603050405020304" pitchFamily="18" charset="0"/>
                        </a:rPr>
                        <a:t>- Qua cuộc gặp gỡ giữa</a:t>
                      </a:r>
                      <a:r>
                        <a:rPr lang="vi-VN" sz="2400">
                          <a:effectLst/>
                          <a:latin typeface="Times New Roman" panose="02020603050405020304" pitchFamily="18" charset="0"/>
                          <a:cs typeface="Times New Roman" panose="02020603050405020304" pitchFamily="18" charset="0"/>
                        </a:rPr>
                        <a:t> với</a:t>
                      </a:r>
                      <a:r>
                        <a:rPr lang="en-US" sz="2400">
                          <a:effectLst/>
                          <a:latin typeface="Times New Roman" panose="02020603050405020304" pitchFamily="18" charset="0"/>
                          <a:cs typeface="Times New Roman" panose="02020603050405020304" pitchFamily="18" charset="0"/>
                        </a:rPr>
                        <a:t> hoàng tử bé </a:t>
                      </a:r>
                      <a:r>
                        <a:rPr lang="vi-VN" sz="2400">
                          <a:effectLst/>
                          <a:latin typeface="Times New Roman" panose="02020603050405020304" pitchFamily="18" charset="0"/>
                          <a:cs typeface="Times New Roman" panose="02020603050405020304" pitchFamily="18" charset="0"/>
                        </a:rPr>
                        <a:t>của nhân vật “tôi”</a:t>
                      </a:r>
                      <a:r>
                        <a:rPr lang="en-US" sz="2400">
                          <a:effectLst/>
                          <a:latin typeface="Times New Roman" panose="02020603050405020304" pitchFamily="18" charset="0"/>
                          <a:cs typeface="Times New Roman" panose="02020603050405020304" pitchFamily="18" charset="0"/>
                        </a:rPr>
                        <a:t>, tác giả </a:t>
                      </a:r>
                      <a:r>
                        <a:rPr lang="vi-VN" sz="2400">
                          <a:effectLst/>
                          <a:latin typeface="Times New Roman" panose="02020603050405020304" pitchFamily="18" charset="0"/>
                          <a:cs typeface="Times New Roman" panose="02020603050405020304" pitchFamily="18" charset="0"/>
                        </a:rPr>
                        <a:t>cho thấy cách nhìn về thế giới, về con người của trẻ con vốn ngây thơ, thuần phác và giàu trí tưởng tượng, đầy bay bổng và khác biệt với người lớn. </a:t>
                      </a:r>
                      <a:endParaRPr lang="en-US" sz="2400">
                        <a:effectLst/>
                        <a:latin typeface="Times New Roman" panose="02020603050405020304" pitchFamily="18" charset="0"/>
                        <a:cs typeface="Times New Roman" panose="02020603050405020304" pitchFamily="18" charset="0"/>
                      </a:endParaRPr>
                    </a:p>
                    <a:p>
                      <a:pPr algn="just">
                        <a:lnSpc>
                          <a:spcPct val="130000"/>
                        </a:lnSpc>
                        <a:spcAft>
                          <a:spcPts val="0"/>
                        </a:spcAft>
                        <a:tabLst>
                          <a:tab pos="1386840" algn="l"/>
                        </a:tabLst>
                      </a:pPr>
                      <a:r>
                        <a:rPr lang="vi-VN"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260" marR="282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spcAft>
                          <a:spcPts val="0"/>
                        </a:spcAft>
                      </a:pPr>
                      <a:r>
                        <a:rPr lang="vi-VN" sz="2400" dirty="0">
                          <a:effectLst/>
                          <a:latin typeface="Times New Roman" panose="02020603050405020304" pitchFamily="18" charset="0"/>
                          <a:cs typeface="Times New Roman" panose="02020603050405020304" pitchFamily="18" charset="0"/>
                        </a:rPr>
                        <a:t>- Gợi lên nhiều suy nghĩ về cách nhìn, cách nghĩ, cách sống của trẻ em rất khác với người lớn;</a:t>
                      </a:r>
                      <a:endParaRPr lang="en-US" sz="2400" dirty="0">
                        <a:effectLst/>
                        <a:latin typeface="Times New Roman" panose="02020603050405020304" pitchFamily="18" charset="0"/>
                        <a:cs typeface="Times New Roman" panose="02020603050405020304" pitchFamily="18" charset="0"/>
                      </a:endParaRPr>
                    </a:p>
                    <a:p>
                      <a:pPr algn="just">
                        <a:lnSpc>
                          <a:spcPct val="130000"/>
                        </a:lnSpc>
                        <a:spcAft>
                          <a:spcPts val="0"/>
                        </a:spcAft>
                      </a:pPr>
                      <a:r>
                        <a:rPr lang="vi-VN" sz="2400" dirty="0">
                          <a:effectLst/>
                          <a:latin typeface="Times New Roman" panose="02020603050405020304" pitchFamily="18" charset="0"/>
                          <a:cs typeface="Times New Roman" panose="02020603050405020304" pitchFamily="18" charset="0"/>
                        </a:rPr>
                        <a:t>- Trẻ em cũng cần được tôn trọng người lớn cần thấu hiểu thế giới trẻ em để có cách ứng xử phù hợp, cần tôn trọng góc nhìn đa diện đối với mỗi sự vật hiện tượng.</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260" marR="282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5094076"/>
                  </a:ext>
                </a:extLst>
              </a:tr>
            </a:tbl>
          </a:graphicData>
        </a:graphic>
      </p:graphicFrame>
      <p:sp>
        <p:nvSpPr>
          <p:cNvPr id="3" name="TextBox 2"/>
          <p:cNvSpPr txBox="1"/>
          <p:nvPr/>
        </p:nvSpPr>
        <p:spPr>
          <a:xfrm>
            <a:off x="3971635" y="230909"/>
            <a:ext cx="2955637" cy="523220"/>
          </a:xfrm>
          <a:prstGeom prst="rect">
            <a:avLst/>
          </a:prstGeom>
          <a:noFill/>
        </p:spPr>
        <p:txBody>
          <a:bodyPr wrap="square" rtlCol="0">
            <a:spAutoFit/>
          </a:bodyPr>
          <a:lstStyle/>
          <a:p>
            <a:r>
              <a:rPr lang="en-US" sz="2800" b="1" dirty="0" smtClean="0">
                <a:solidFill>
                  <a:srgbClr val="FF0000"/>
                </a:solidFill>
              </a:rPr>
              <a:t>GỢI Ý ĐÁP ÁN</a:t>
            </a:r>
            <a:endParaRPr lang="en-US" sz="2800" b="1" dirty="0">
              <a:solidFill>
                <a:srgbClr val="FF0000"/>
              </a:solidFill>
            </a:endParaRPr>
          </a:p>
        </p:txBody>
      </p:sp>
    </p:spTree>
    <p:extLst>
      <p:ext uri="{BB962C8B-B14F-4D97-AF65-F5344CB8AC3E}">
        <p14:creationId xmlns:p14="http://schemas.microsoft.com/office/powerpoint/2010/main" val="245647128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64021768"/>
              </p:ext>
            </p:extLst>
          </p:nvPr>
        </p:nvGraphicFramePr>
        <p:xfrm>
          <a:off x="360218" y="929698"/>
          <a:ext cx="11517745" cy="5182934"/>
        </p:xfrm>
        <a:graphic>
          <a:graphicData uri="http://schemas.openxmlformats.org/drawingml/2006/table">
            <a:tbl>
              <a:tblPr firstRow="1" firstCol="1" bandRow="1">
                <a:tableStyleId>{912C8C85-51F0-491E-9774-3900AFEF0FD7}</a:tableStyleId>
              </a:tblPr>
              <a:tblGrid>
                <a:gridCol w="1213556">
                  <a:extLst>
                    <a:ext uri="{9D8B030D-6E8A-4147-A177-3AD203B41FA5}">
                      <a16:colId xmlns:a16="http://schemas.microsoft.com/office/drawing/2014/main" val="1282622690"/>
                    </a:ext>
                  </a:extLst>
                </a:gridCol>
                <a:gridCol w="5769135">
                  <a:extLst>
                    <a:ext uri="{9D8B030D-6E8A-4147-A177-3AD203B41FA5}">
                      <a16:colId xmlns:a16="http://schemas.microsoft.com/office/drawing/2014/main" val="2526574661"/>
                    </a:ext>
                  </a:extLst>
                </a:gridCol>
                <a:gridCol w="4535054">
                  <a:extLst>
                    <a:ext uri="{9D8B030D-6E8A-4147-A177-3AD203B41FA5}">
                      <a16:colId xmlns:a16="http://schemas.microsoft.com/office/drawing/2014/main" val="1323769598"/>
                    </a:ext>
                  </a:extLst>
                </a:gridCol>
              </a:tblGrid>
              <a:tr h="212260">
                <a:tc gridSpan="3">
                  <a:txBody>
                    <a:bodyPr/>
                    <a:lstStyle/>
                    <a:p>
                      <a:pPr algn="just">
                        <a:lnSpc>
                          <a:spcPct val="130000"/>
                        </a:lnSpc>
                        <a:spcAft>
                          <a:spcPts val="0"/>
                        </a:spcAft>
                      </a:pPr>
                      <a:r>
                        <a:rPr lang="vi-VN" sz="2400" dirty="0">
                          <a:effectLst/>
                          <a:latin typeface="Times New Roman" panose="02020603050405020304" pitchFamily="18" charset="0"/>
                          <a:cs typeface="Times New Roman" panose="02020603050405020304" pitchFamily="18" charset="0"/>
                        </a:rPr>
                        <a:t>PHT </a:t>
                      </a:r>
                      <a:r>
                        <a:rPr lang="en-US" sz="2400" dirty="0">
                          <a:effectLst/>
                          <a:latin typeface="Times New Roman" panose="02020603050405020304" pitchFamily="18" charset="0"/>
                          <a:cs typeface="Times New Roman" panose="02020603050405020304" pitchFamily="18" charset="0"/>
                        </a:rPr>
                        <a:t>02- </a:t>
                      </a:r>
                      <a:r>
                        <a:rPr lang="en-US" sz="2400" dirty="0" err="1">
                          <a:effectLst/>
                          <a:latin typeface="Times New Roman" panose="02020603050405020304" pitchFamily="18" charset="0"/>
                          <a:cs typeface="Times New Roman" panose="02020603050405020304" pitchFamily="18" charset="0"/>
                        </a:rPr>
                        <a:t>Câu</a:t>
                      </a:r>
                      <a:r>
                        <a:rPr lang="en-US" sz="2400" dirty="0">
                          <a:effectLst/>
                          <a:latin typeface="Times New Roman" panose="02020603050405020304" pitchFamily="18" charset="0"/>
                          <a:cs typeface="Times New Roman" panose="02020603050405020304" pitchFamily="18" charset="0"/>
                        </a:rPr>
                        <a:t> 2</a:t>
                      </a:r>
                      <a:r>
                        <a:rPr lang="vi-VN"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Nội</a:t>
                      </a:r>
                      <a:r>
                        <a:rPr lang="en-US" sz="2400" dirty="0">
                          <a:effectLst/>
                          <a:latin typeface="Times New Roman" panose="02020603050405020304" pitchFamily="18" charset="0"/>
                          <a:cs typeface="Times New Roman" panose="02020603050405020304" pitchFamily="18" charset="0"/>
                        </a:rPr>
                        <a:t> dung </a:t>
                      </a:r>
                      <a:r>
                        <a:rPr lang="en-US" sz="2400" dirty="0" err="1">
                          <a:effectLst/>
                          <a:latin typeface="Times New Roman" panose="02020603050405020304" pitchFamily="18" charset="0"/>
                          <a:cs typeface="Times New Roman" panose="02020603050405020304" pitchFamily="18" charset="0"/>
                        </a:rPr>
                        <a:t>chính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văn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bản</a:t>
                      </a:r>
                      <a:r>
                        <a:rPr lang="en-US" sz="2400" dirty="0">
                          <a:effectLst/>
                          <a:latin typeface="Times New Roman" panose="02020603050405020304" pitchFamily="18" charset="0"/>
                          <a:cs typeface="Times New Roman" panose="02020603050405020304" pitchFamily="18" charset="0"/>
                        </a:rPr>
                        <a:t> </a:t>
                      </a:r>
                      <a:r>
                        <a:rPr lang="vi-VN" sz="2400" dirty="0">
                          <a:effectLst/>
                          <a:latin typeface="Times New Roman" panose="02020603050405020304" pitchFamily="18" charset="0"/>
                          <a:cs typeface="Times New Roman" panose="02020603050405020304" pitchFamily="18" charset="0"/>
                        </a:rPr>
                        <a:t>truyện ở Bài 6, nhận xét về ý nghĩa nhân văn được thể hiện trong các văn bản này.</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260" marR="282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2812440"/>
                  </a:ext>
                </a:extLst>
              </a:tr>
              <a:tr h="318391">
                <a:tc>
                  <a:txBody>
                    <a:bodyPr/>
                    <a:lstStyle/>
                    <a:p>
                      <a:pPr algn="just">
                        <a:lnSpc>
                          <a:spcPct val="130000"/>
                        </a:lnSpc>
                        <a:spcAft>
                          <a:spcPts val="0"/>
                        </a:spcAft>
                      </a:pPr>
                      <a:r>
                        <a:rPr lang="en-US" sz="2400">
                          <a:effectLst/>
                          <a:latin typeface="Times New Roman" panose="02020603050405020304" pitchFamily="18" charset="0"/>
                          <a:cs typeface="Times New Roman" panose="02020603050405020304" pitchFamily="18" charset="0"/>
                        </a:rPr>
                        <a:t>Tên văn bản</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28260" marR="282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spcAft>
                          <a:spcPts val="0"/>
                        </a:spcAft>
                      </a:pPr>
                      <a:r>
                        <a:rPr lang="en-US" sz="2400" dirty="0" err="1">
                          <a:effectLst/>
                          <a:latin typeface="Times New Roman" panose="02020603050405020304" pitchFamily="18" charset="0"/>
                          <a:cs typeface="Times New Roman" panose="02020603050405020304" pitchFamily="18" charset="0"/>
                        </a:rPr>
                        <a:t>Nội</a:t>
                      </a:r>
                      <a:r>
                        <a:rPr lang="en-US" sz="2400" dirty="0">
                          <a:effectLst/>
                          <a:latin typeface="Times New Roman" panose="02020603050405020304" pitchFamily="18" charset="0"/>
                          <a:cs typeface="Times New Roman" panose="02020603050405020304" pitchFamily="18" charset="0"/>
                        </a:rPr>
                        <a:t> dung </a:t>
                      </a:r>
                      <a:r>
                        <a:rPr lang="en-US" sz="2400" dirty="0" err="1">
                          <a:effectLst/>
                          <a:latin typeface="Times New Roman" panose="02020603050405020304" pitchFamily="18" charset="0"/>
                          <a:cs typeface="Times New Roman" panose="02020603050405020304" pitchFamily="18" charset="0"/>
                        </a:rPr>
                        <a:t>chính</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260" marR="282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spcAft>
                          <a:spcPts val="0"/>
                        </a:spcAft>
                      </a:pPr>
                      <a:r>
                        <a:rPr lang="vi-VN" sz="2400">
                          <a:effectLst/>
                          <a:latin typeface="Times New Roman" panose="02020603050405020304" pitchFamily="18" charset="0"/>
                          <a:cs typeface="Times New Roman" panose="02020603050405020304" pitchFamily="18" charset="0"/>
                        </a:rPr>
                        <a:t>Nhận xét về ý nghĩa nhân văn</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28260" marR="282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2768744"/>
                  </a:ext>
                </a:extLst>
              </a:tr>
              <a:tr h="955172">
                <a:tc>
                  <a:txBody>
                    <a:bodyPr/>
                    <a:lstStyle/>
                    <a:p>
                      <a:pPr algn="just">
                        <a:lnSpc>
                          <a:spcPct val="130000"/>
                        </a:lnSpc>
                        <a:spcAft>
                          <a:spcPts val="0"/>
                        </a:spcAft>
                      </a:pPr>
                      <a:r>
                        <a:rPr lang="vi-VN" sz="2400" dirty="0">
                          <a:effectLst/>
                          <a:latin typeface="Times New Roman" panose="02020603050405020304" pitchFamily="18" charset="0"/>
                          <a:cs typeface="Times New Roman" panose="02020603050405020304" pitchFamily="18" charset="0"/>
                        </a:rPr>
                        <a:t>Người thầy đầu tiên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260" marR="282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54000" algn="just">
                        <a:lnSpc>
                          <a:spcPct val="130000"/>
                        </a:lnSpc>
                        <a:spcAft>
                          <a:spcPts val="0"/>
                        </a:spcAft>
                        <a:tabLst>
                          <a:tab pos="462280" algn="l"/>
                        </a:tabLst>
                      </a:pPr>
                      <a:r>
                        <a:rPr lang="pt-BR" sz="2400" dirty="0">
                          <a:effectLst/>
                          <a:latin typeface="Times New Roman" panose="02020603050405020304" pitchFamily="18" charset="0"/>
                          <a:cs typeface="Times New Roman" panose="02020603050405020304" pitchFamily="18" charset="0"/>
                        </a:rPr>
                        <a:t>- Ca ngợi </a:t>
                      </a:r>
                      <a:r>
                        <a:rPr lang="en-US" sz="2400" dirty="0" err="1">
                          <a:effectLst/>
                          <a:latin typeface="Times New Roman" panose="02020603050405020304" pitchFamily="18" charset="0"/>
                          <a:cs typeface="Times New Roman" panose="02020603050405020304" pitchFamily="18" charset="0"/>
                        </a:rPr>
                        <a:t>tình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yêu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thương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thầy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Đuy-sen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dành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học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trò</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lòng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biết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ơn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cs typeface="Times New Roman" panose="02020603050405020304" pitchFamily="18" charset="0"/>
                        </a:rPr>
                        <a:t> An-</a:t>
                      </a:r>
                      <a:r>
                        <a:rPr lang="en-US" sz="2400" dirty="0" err="1">
                          <a:effectLst/>
                          <a:latin typeface="Times New Roman" panose="02020603050405020304" pitchFamily="18" charset="0"/>
                          <a:cs typeface="Times New Roman" panose="02020603050405020304" pitchFamily="18" charset="0"/>
                        </a:rPr>
                        <a:t>tư</a:t>
                      </a:r>
                      <a:r>
                        <a:rPr lang="en-US" sz="2400" dirty="0">
                          <a:effectLst/>
                          <a:latin typeface="Times New Roman" panose="02020603050405020304" pitchFamily="18" charset="0"/>
                          <a:cs typeface="Times New Roman" panose="02020603050405020304" pitchFamily="18" charset="0"/>
                        </a:rPr>
                        <a:t>-</a:t>
                      </a:r>
                      <a:r>
                        <a:rPr lang="en-US" sz="2400" dirty="0" err="1">
                          <a:effectLst/>
                          <a:latin typeface="Times New Roman" panose="02020603050405020304" pitchFamily="18" charset="0"/>
                          <a:cs typeface="Times New Roman" panose="02020603050405020304" pitchFamily="18" charset="0"/>
                        </a:rPr>
                        <a:t>nai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đối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với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thầy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đầu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tiên</a:t>
                      </a:r>
                      <a:r>
                        <a:rPr lang="en-US" sz="2400" dirty="0">
                          <a:effectLst/>
                          <a:latin typeface="Times New Roman" panose="02020603050405020304" pitchFamily="18" charset="0"/>
                          <a:cs typeface="Times New Roman" panose="02020603050405020304" pitchFamily="18" charset="0"/>
                        </a:rPr>
                        <a:t>. </a:t>
                      </a:r>
                    </a:p>
                    <a:p>
                      <a:pPr algn="just">
                        <a:lnSpc>
                          <a:spcPct val="130000"/>
                        </a:lnSpc>
                        <a:spcAft>
                          <a:spcPts val="0"/>
                        </a:spcAft>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trọng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biết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ơn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những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thầy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cuộc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sống</a:t>
                      </a:r>
                      <a:r>
                        <a:rPr lang="en-US" sz="2400" dirty="0">
                          <a:effectLst/>
                          <a:latin typeface="Times New Roman" panose="02020603050405020304" pitchFamily="18" charset="0"/>
                          <a:cs typeface="Times New Roman" panose="02020603050405020304" pitchFamily="18" charset="0"/>
                        </a:rPr>
                        <a:t>.</a:t>
                      </a:r>
                    </a:p>
                    <a:p>
                      <a:pPr algn="just">
                        <a:lnSpc>
                          <a:spcPct val="130000"/>
                        </a:lnSpc>
                        <a:spcAft>
                          <a:spcPts val="0"/>
                        </a:spcAft>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cuộc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sống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cần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cs typeface="Times New Roman" panose="02020603050405020304" pitchFamily="18" charset="0"/>
                        </a:rPr>
                        <a:t> ý </a:t>
                      </a:r>
                      <a:r>
                        <a:rPr lang="en-US" sz="2400" dirty="0" err="1">
                          <a:effectLst/>
                          <a:latin typeface="Times New Roman" panose="02020603050405020304" pitchFamily="18" charset="0"/>
                          <a:cs typeface="Times New Roman" panose="02020603050405020304" pitchFamily="18" charset="0"/>
                        </a:rPr>
                        <a:t>chí</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quyết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tâm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để</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vượt</a:t>
                      </a:r>
                      <a:r>
                        <a:rPr lang="en-US" sz="2400" dirty="0">
                          <a:effectLst/>
                          <a:latin typeface="Times New Roman" panose="02020603050405020304" pitchFamily="18" charset="0"/>
                          <a:cs typeface="Times New Roman" panose="02020603050405020304" pitchFamily="18" charset="0"/>
                        </a:rPr>
                        <a:t> qua </a:t>
                      </a:r>
                      <a:r>
                        <a:rPr lang="en-US" sz="2400" dirty="0" err="1">
                          <a:effectLst/>
                          <a:latin typeface="Times New Roman" panose="02020603050405020304" pitchFamily="18" charset="0"/>
                          <a:cs typeface="Times New Roman" panose="02020603050405020304" pitchFamily="18" charset="0"/>
                        </a:rPr>
                        <a:t>hoàn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cảnh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hướng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tới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điều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tốt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đẹp</a:t>
                      </a:r>
                      <a:r>
                        <a:rPr lang="en-US" sz="2400" dirty="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260" marR="282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spcAft>
                          <a:spcPts val="0"/>
                        </a:spcAft>
                      </a:pPr>
                      <a:r>
                        <a:rPr lang="vi-VN" sz="2400" dirty="0">
                          <a:effectLst/>
                          <a:latin typeface="Times New Roman" panose="02020603050405020304" pitchFamily="18" charset="0"/>
                          <a:cs typeface="Times New Roman" panose="02020603050405020304" pitchFamily="18" charset="0"/>
                        </a:rPr>
                        <a:t>+ Ngợi ca lòng nhân hậu, bao dungvaf những hành động cao đẹp, sẵn sàng xả thân vì việc nghĩa, chống lại cái ác, cái xấu,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260" marR="282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04982104"/>
                  </a:ext>
                </a:extLst>
              </a:tr>
            </a:tbl>
          </a:graphicData>
        </a:graphic>
      </p:graphicFrame>
      <p:sp>
        <p:nvSpPr>
          <p:cNvPr id="3" name="TextBox 2"/>
          <p:cNvSpPr txBox="1"/>
          <p:nvPr/>
        </p:nvSpPr>
        <p:spPr>
          <a:xfrm>
            <a:off x="3971635" y="230909"/>
            <a:ext cx="2955637" cy="523220"/>
          </a:xfrm>
          <a:prstGeom prst="rect">
            <a:avLst/>
          </a:prstGeom>
          <a:noFill/>
        </p:spPr>
        <p:txBody>
          <a:bodyPr wrap="square" rtlCol="0">
            <a:spAutoFit/>
          </a:bodyPr>
          <a:lstStyle/>
          <a:p>
            <a:r>
              <a:rPr lang="en-US" sz="2800" b="1" dirty="0" smtClean="0">
                <a:solidFill>
                  <a:srgbClr val="FF0000"/>
                </a:solidFill>
              </a:rPr>
              <a:t>GỢI Ý ĐÁP ÁN</a:t>
            </a:r>
            <a:endParaRPr lang="en-US" sz="2800" b="1" dirty="0">
              <a:solidFill>
                <a:srgbClr val="FF0000"/>
              </a:solidFill>
            </a:endParaRPr>
          </a:p>
        </p:txBody>
      </p:sp>
    </p:spTree>
    <p:extLst>
      <p:ext uri="{BB962C8B-B14F-4D97-AF65-F5344CB8AC3E}">
        <p14:creationId xmlns:p14="http://schemas.microsoft.com/office/powerpoint/2010/main" val="362407572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371879059"/>
              </p:ext>
            </p:extLst>
          </p:nvPr>
        </p:nvGraphicFramePr>
        <p:xfrm>
          <a:off x="360218" y="929698"/>
          <a:ext cx="11517745" cy="5658422"/>
        </p:xfrm>
        <a:graphic>
          <a:graphicData uri="http://schemas.openxmlformats.org/drawingml/2006/table">
            <a:tbl>
              <a:tblPr firstRow="1" firstCol="1" bandRow="1">
                <a:tableStyleId>{912C8C85-51F0-491E-9774-3900AFEF0FD7}</a:tableStyleId>
              </a:tblPr>
              <a:tblGrid>
                <a:gridCol w="1213556">
                  <a:extLst>
                    <a:ext uri="{9D8B030D-6E8A-4147-A177-3AD203B41FA5}">
                      <a16:colId xmlns:a16="http://schemas.microsoft.com/office/drawing/2014/main" val="1282622690"/>
                    </a:ext>
                  </a:extLst>
                </a:gridCol>
                <a:gridCol w="6046226">
                  <a:extLst>
                    <a:ext uri="{9D8B030D-6E8A-4147-A177-3AD203B41FA5}">
                      <a16:colId xmlns:a16="http://schemas.microsoft.com/office/drawing/2014/main" val="2526574661"/>
                    </a:ext>
                  </a:extLst>
                </a:gridCol>
                <a:gridCol w="4257963">
                  <a:extLst>
                    <a:ext uri="{9D8B030D-6E8A-4147-A177-3AD203B41FA5}">
                      <a16:colId xmlns:a16="http://schemas.microsoft.com/office/drawing/2014/main" val="1323769598"/>
                    </a:ext>
                  </a:extLst>
                </a:gridCol>
              </a:tblGrid>
              <a:tr h="212260">
                <a:tc gridSpan="3">
                  <a:txBody>
                    <a:bodyPr/>
                    <a:lstStyle/>
                    <a:p>
                      <a:pPr algn="just">
                        <a:lnSpc>
                          <a:spcPct val="130000"/>
                        </a:lnSpc>
                        <a:spcAft>
                          <a:spcPts val="0"/>
                        </a:spcAft>
                      </a:pPr>
                      <a:r>
                        <a:rPr lang="vi-VN" sz="2400" dirty="0">
                          <a:effectLst/>
                          <a:latin typeface="Times New Roman" panose="02020603050405020304" pitchFamily="18" charset="0"/>
                          <a:cs typeface="Times New Roman" panose="02020603050405020304" pitchFamily="18" charset="0"/>
                        </a:rPr>
                        <a:t>PHT </a:t>
                      </a:r>
                      <a:r>
                        <a:rPr lang="en-US" sz="2400" dirty="0">
                          <a:effectLst/>
                          <a:latin typeface="Times New Roman" panose="02020603050405020304" pitchFamily="18" charset="0"/>
                          <a:cs typeface="Times New Roman" panose="02020603050405020304" pitchFamily="18" charset="0"/>
                        </a:rPr>
                        <a:t>02- </a:t>
                      </a:r>
                      <a:r>
                        <a:rPr lang="en-US" sz="2400" dirty="0" err="1">
                          <a:effectLst/>
                          <a:latin typeface="Times New Roman" panose="02020603050405020304" pitchFamily="18" charset="0"/>
                          <a:cs typeface="Times New Roman" panose="02020603050405020304" pitchFamily="18" charset="0"/>
                        </a:rPr>
                        <a:t>Câu</a:t>
                      </a:r>
                      <a:r>
                        <a:rPr lang="en-US" sz="2400" dirty="0">
                          <a:effectLst/>
                          <a:latin typeface="Times New Roman" panose="02020603050405020304" pitchFamily="18" charset="0"/>
                          <a:cs typeface="Times New Roman" panose="02020603050405020304" pitchFamily="18" charset="0"/>
                        </a:rPr>
                        <a:t> 2</a:t>
                      </a:r>
                      <a:r>
                        <a:rPr lang="vi-VN"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Nội</a:t>
                      </a:r>
                      <a:r>
                        <a:rPr lang="en-US" sz="2400" dirty="0">
                          <a:effectLst/>
                          <a:latin typeface="Times New Roman" panose="02020603050405020304" pitchFamily="18" charset="0"/>
                          <a:cs typeface="Times New Roman" panose="02020603050405020304" pitchFamily="18" charset="0"/>
                        </a:rPr>
                        <a:t> dung </a:t>
                      </a:r>
                      <a:r>
                        <a:rPr lang="en-US" sz="2400" dirty="0" err="1">
                          <a:effectLst/>
                          <a:latin typeface="Times New Roman" panose="02020603050405020304" pitchFamily="18" charset="0"/>
                          <a:cs typeface="Times New Roman" panose="02020603050405020304" pitchFamily="18" charset="0"/>
                        </a:rPr>
                        <a:t>chính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văn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bản</a:t>
                      </a:r>
                      <a:r>
                        <a:rPr lang="en-US" sz="2400" dirty="0">
                          <a:effectLst/>
                          <a:latin typeface="Times New Roman" panose="02020603050405020304" pitchFamily="18" charset="0"/>
                          <a:cs typeface="Times New Roman" panose="02020603050405020304" pitchFamily="18" charset="0"/>
                        </a:rPr>
                        <a:t> </a:t>
                      </a:r>
                      <a:r>
                        <a:rPr lang="vi-VN" sz="2400" dirty="0">
                          <a:effectLst/>
                          <a:latin typeface="Times New Roman" panose="02020603050405020304" pitchFamily="18" charset="0"/>
                          <a:cs typeface="Times New Roman" panose="02020603050405020304" pitchFamily="18" charset="0"/>
                        </a:rPr>
                        <a:t>truyện ở Bài 6, nhận xét về ý nghĩa nhân văn được thể hiện trong các văn bản này.</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260" marR="282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2812440"/>
                  </a:ext>
                </a:extLst>
              </a:tr>
              <a:tr h="318391">
                <a:tc>
                  <a:txBody>
                    <a:bodyPr/>
                    <a:lstStyle/>
                    <a:p>
                      <a:pPr algn="just">
                        <a:lnSpc>
                          <a:spcPct val="130000"/>
                        </a:lnSpc>
                        <a:spcAft>
                          <a:spcPts val="0"/>
                        </a:spcAft>
                      </a:pPr>
                      <a:r>
                        <a:rPr lang="en-US" sz="2400">
                          <a:effectLst/>
                          <a:latin typeface="Times New Roman" panose="02020603050405020304" pitchFamily="18" charset="0"/>
                          <a:cs typeface="Times New Roman" panose="02020603050405020304" pitchFamily="18" charset="0"/>
                        </a:rPr>
                        <a:t>Tên văn bản</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28260" marR="282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spcAft>
                          <a:spcPts val="0"/>
                        </a:spcAft>
                      </a:pPr>
                      <a:r>
                        <a:rPr lang="en-US" sz="2400" dirty="0" err="1">
                          <a:effectLst/>
                          <a:latin typeface="Times New Roman" panose="02020603050405020304" pitchFamily="18" charset="0"/>
                          <a:cs typeface="Times New Roman" panose="02020603050405020304" pitchFamily="18" charset="0"/>
                        </a:rPr>
                        <a:t>Nội</a:t>
                      </a:r>
                      <a:r>
                        <a:rPr lang="en-US" sz="2400" dirty="0">
                          <a:effectLst/>
                          <a:latin typeface="Times New Roman" panose="02020603050405020304" pitchFamily="18" charset="0"/>
                          <a:cs typeface="Times New Roman" panose="02020603050405020304" pitchFamily="18" charset="0"/>
                        </a:rPr>
                        <a:t> dung </a:t>
                      </a:r>
                      <a:r>
                        <a:rPr lang="en-US" sz="2400" dirty="0" err="1">
                          <a:effectLst/>
                          <a:latin typeface="Times New Roman" panose="02020603050405020304" pitchFamily="18" charset="0"/>
                          <a:cs typeface="Times New Roman" panose="02020603050405020304" pitchFamily="18" charset="0"/>
                        </a:rPr>
                        <a:t>chính</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260" marR="282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spcAft>
                          <a:spcPts val="0"/>
                        </a:spcAft>
                      </a:pPr>
                      <a:r>
                        <a:rPr lang="vi-VN" sz="2400">
                          <a:effectLst/>
                          <a:latin typeface="Times New Roman" panose="02020603050405020304" pitchFamily="18" charset="0"/>
                          <a:cs typeface="Times New Roman" panose="02020603050405020304" pitchFamily="18" charset="0"/>
                        </a:rPr>
                        <a:t>Nhận xét về ý nghĩa nhân văn</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28260" marR="282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2768744"/>
                  </a:ext>
                </a:extLst>
              </a:tr>
              <a:tr h="1167432">
                <a:tc>
                  <a:txBody>
                    <a:bodyPr/>
                    <a:lstStyle/>
                    <a:p>
                      <a:pPr algn="just">
                        <a:lnSpc>
                          <a:spcPct val="130000"/>
                        </a:lnSpc>
                        <a:spcAft>
                          <a:spcPts val="0"/>
                        </a:spcAft>
                      </a:pPr>
                      <a:r>
                        <a:rPr lang="vi-VN" sz="2400" dirty="0">
                          <a:effectLst/>
                          <a:latin typeface="Times New Roman" panose="02020603050405020304" pitchFamily="18" charset="0"/>
                          <a:cs typeface="Times New Roman" panose="02020603050405020304" pitchFamily="18" charset="0"/>
                        </a:rPr>
                        <a:t>Cố hương</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260" marR="282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54000" algn="just">
                        <a:lnSpc>
                          <a:spcPct val="130000"/>
                        </a:lnSpc>
                        <a:spcAft>
                          <a:spcPts val="0"/>
                        </a:spcAft>
                        <a:tabLst>
                          <a:tab pos="462280" algn="l"/>
                        </a:tabLst>
                      </a:pPr>
                      <a:r>
                        <a:rPr lang="vi-VN" sz="2400" dirty="0">
                          <a:effectLst/>
                          <a:latin typeface="Times New Roman" panose="02020603050405020304" pitchFamily="18" charset="0"/>
                          <a:cs typeface="Times New Roman" panose="02020603050405020304" pitchFamily="18" charset="0"/>
                        </a:rPr>
                        <a:t>- Truyện kể về chuyến về thăm quê cuối cùng để dời quê hương đi nơi khác, từ đó phản ánh tình trạng lạc hậu, trì trệ của nông thôn Trung Quốc đầu thế kỉ XX.</a:t>
                      </a:r>
                      <a:endParaRPr lang="en-US" sz="2400" dirty="0">
                        <a:effectLst/>
                        <a:latin typeface="Times New Roman" panose="02020603050405020304" pitchFamily="18" charset="0"/>
                        <a:cs typeface="Times New Roman" panose="02020603050405020304" pitchFamily="18" charset="0"/>
                      </a:endParaRPr>
                    </a:p>
                    <a:p>
                      <a:pPr indent="254000" algn="just">
                        <a:lnSpc>
                          <a:spcPct val="130000"/>
                        </a:lnSpc>
                        <a:spcAft>
                          <a:spcPts val="0"/>
                        </a:spcAft>
                        <a:tabLst>
                          <a:tab pos="462280" algn="l"/>
                        </a:tabLst>
                      </a:pPr>
                      <a:r>
                        <a:rPr lang="vi-VN" sz="2400" dirty="0">
                          <a:effectLst/>
                          <a:latin typeface="Times New Roman" panose="02020603050405020304" pitchFamily="18" charset="0"/>
                          <a:cs typeface="Times New Roman" panose="02020603050405020304" pitchFamily="18" charset="0"/>
                        </a:rPr>
                        <a:t>- Tác giả gửi gắm tình yêu quê hương và ước mong những điều tốt đẹp đến với quê hương, đặc biệt là sự giàu có, rộng mở về tinh thần để vượt lên hệ lụy của sự bần cùng, lạc hậu</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260" marR="282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spcAft>
                          <a:spcPts val="0"/>
                        </a:spcAft>
                      </a:pPr>
                      <a:r>
                        <a:rPr lang="vi-VN" sz="2400" dirty="0">
                          <a:effectLst/>
                          <a:latin typeface="Times New Roman" panose="02020603050405020304" pitchFamily="18" charset="0"/>
                          <a:cs typeface="Times New Roman" panose="02020603050405020304" pitchFamily="18" charset="0"/>
                        </a:rPr>
                        <a:t>- Gợi nhắc người đọc về tình yêu quê hương, bản quán; lòng xót thương cho những số phận con người bị nghèo khổ đưa đẩy đến cuộc sống tối tăm, nghèo hèn,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260" marR="282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06583463"/>
                  </a:ext>
                </a:extLst>
              </a:tr>
            </a:tbl>
          </a:graphicData>
        </a:graphic>
      </p:graphicFrame>
      <p:sp>
        <p:nvSpPr>
          <p:cNvPr id="3" name="TextBox 2"/>
          <p:cNvSpPr txBox="1"/>
          <p:nvPr/>
        </p:nvSpPr>
        <p:spPr>
          <a:xfrm>
            <a:off x="3971635" y="230909"/>
            <a:ext cx="2955637" cy="523220"/>
          </a:xfrm>
          <a:prstGeom prst="rect">
            <a:avLst/>
          </a:prstGeom>
          <a:noFill/>
        </p:spPr>
        <p:txBody>
          <a:bodyPr wrap="square" rtlCol="0">
            <a:spAutoFit/>
          </a:bodyPr>
          <a:lstStyle/>
          <a:p>
            <a:r>
              <a:rPr lang="en-US" sz="2800" b="1" dirty="0" smtClean="0">
                <a:solidFill>
                  <a:srgbClr val="FF0000"/>
                </a:solidFill>
              </a:rPr>
              <a:t>GỢI Ý ĐÁP ÁN</a:t>
            </a:r>
            <a:endParaRPr lang="en-US" sz="2800" b="1" dirty="0">
              <a:solidFill>
                <a:srgbClr val="FF0000"/>
              </a:solidFill>
            </a:endParaRPr>
          </a:p>
        </p:txBody>
      </p:sp>
    </p:spTree>
    <p:extLst>
      <p:ext uri="{BB962C8B-B14F-4D97-AF65-F5344CB8AC3E}">
        <p14:creationId xmlns:p14="http://schemas.microsoft.com/office/powerpoint/2010/main" val="402137293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20437" y="230909"/>
            <a:ext cx="10575636" cy="523220"/>
          </a:xfrm>
          <a:prstGeom prst="rect">
            <a:avLst/>
          </a:prstGeom>
          <a:noFill/>
        </p:spPr>
        <p:txBody>
          <a:bodyPr wrap="square" rtlCol="0">
            <a:spAutoFit/>
          </a:bodyPr>
          <a:lstStyle/>
          <a:p>
            <a:r>
              <a:rPr lang="vi-VN" sz="2800" b="1" dirty="0">
                <a:solidFill>
                  <a:srgbClr val="FF0000"/>
                </a:solidFill>
              </a:rPr>
              <a:t>PHT </a:t>
            </a:r>
            <a:r>
              <a:rPr lang="en-US" sz="2800" b="1" dirty="0">
                <a:solidFill>
                  <a:srgbClr val="FF0000"/>
                </a:solidFill>
              </a:rPr>
              <a:t>03-</a:t>
            </a:r>
            <a:r>
              <a:rPr lang="en-US" sz="2800" dirty="0">
                <a:solidFill>
                  <a:srgbClr val="FF0000"/>
                </a:solidFill>
              </a:rPr>
              <a:t> </a:t>
            </a:r>
            <a:r>
              <a:rPr lang="en-US" sz="2800" b="1" dirty="0" err="1">
                <a:solidFill>
                  <a:srgbClr val="FF0000"/>
                </a:solidFill>
              </a:rPr>
              <a:t>Câu</a:t>
            </a:r>
            <a:r>
              <a:rPr lang="en-US" sz="2800" b="1" dirty="0">
                <a:solidFill>
                  <a:srgbClr val="FF0000"/>
                </a:solidFill>
              </a:rPr>
              <a:t> 3</a:t>
            </a:r>
            <a:r>
              <a:rPr lang="vi-VN" sz="2800" b="1" dirty="0">
                <a:solidFill>
                  <a:srgbClr val="FF0000"/>
                </a:solidFill>
              </a:rPr>
              <a:t>/Tr 123:</a:t>
            </a:r>
            <a:r>
              <a:rPr lang="vi-VN" sz="2800" i="1" dirty="0">
                <a:solidFill>
                  <a:srgbClr val="FF0000"/>
                </a:solidFill>
              </a:rPr>
              <a:t> </a:t>
            </a:r>
            <a:r>
              <a:rPr lang="vi-VN" sz="2800" b="1" dirty="0">
                <a:solidFill>
                  <a:srgbClr val="FF0000"/>
                </a:solidFill>
              </a:rPr>
              <a:t>Ôn tập về thơ Đường luật ở Bài 7</a:t>
            </a:r>
            <a:endParaRPr lang="en-US" sz="2800" b="1" dirty="0">
              <a:solidFill>
                <a:srgbClr val="FF0000"/>
              </a:solidFill>
            </a:endParaRPr>
          </a:p>
        </p:txBody>
      </p:sp>
      <p:sp>
        <p:nvSpPr>
          <p:cNvPr id="4" name="Rectangle 3"/>
          <p:cNvSpPr/>
          <p:nvPr/>
        </p:nvSpPr>
        <p:spPr>
          <a:xfrm>
            <a:off x="286328" y="843119"/>
            <a:ext cx="11443854" cy="1815882"/>
          </a:xfrm>
          <a:prstGeom prst="rect">
            <a:avLst/>
          </a:prstGeom>
        </p:spPr>
        <p:txBody>
          <a:bodyPr wrap="square">
            <a:spAutoFit/>
          </a:bodyPr>
          <a:lstStyle/>
          <a:p>
            <a:pPr algn="ctr">
              <a:spcAft>
                <a:spcPts val="0"/>
              </a:spcAft>
            </a:pPr>
            <a:r>
              <a:rPr lang="vi-VN" sz="2800" b="1" i="1" dirty="0">
                <a:solidFill>
                  <a:srgbClr val="0070C0"/>
                </a:solidFill>
                <a:latin typeface="Times New Roman" panose="02020603050405020304" pitchFamily="18" charset="0"/>
                <a:ea typeface="Times New Roman" panose="02020603050405020304" pitchFamily="18" charset="0"/>
              </a:rPr>
              <a:t>1- Đặc điểm cần chú ý</a:t>
            </a:r>
            <a:endParaRPr lang="en-US" sz="2800" b="1" dirty="0">
              <a:solidFill>
                <a:srgbClr val="0070C0"/>
              </a:solidFill>
              <a:latin typeface="Times New Roman" panose="02020603050405020304" pitchFamily="18" charset="0"/>
              <a:ea typeface="Times New Roman" panose="02020603050405020304" pitchFamily="18" charset="0"/>
            </a:endParaRPr>
          </a:p>
          <a:p>
            <a:pPr algn="just">
              <a:spcAft>
                <a:spcPts val="0"/>
              </a:spcAft>
            </a:pPr>
            <a:r>
              <a:rPr lang="vi-VN" sz="2800" dirty="0">
                <a:solidFill>
                  <a:srgbClr val="0070C0"/>
                </a:solidFill>
                <a:latin typeface="Times New Roman" panose="02020603050405020304" pitchFamily="18" charset="0"/>
                <a:ea typeface="Times New Roman" panose="02020603050405020304" pitchFamily="18" charset="0"/>
              </a:rPr>
              <a:t>- Có hai loại: thơ thất ngôn (mỗi câu có bảy chữ): gồm hai loại thất ngôn bát cú, thất ngôn tứ tuyệt; thơ  ngũ ngôn (mỗi câu có 5 chữ).</a:t>
            </a:r>
            <a:endParaRPr lang="en-US" sz="2800" dirty="0">
              <a:solidFill>
                <a:srgbClr val="0070C0"/>
              </a:solidFill>
              <a:latin typeface="Times New Roman" panose="02020603050405020304" pitchFamily="18" charset="0"/>
              <a:ea typeface="Times New Roman" panose="02020603050405020304" pitchFamily="18" charset="0"/>
            </a:endParaRPr>
          </a:p>
          <a:p>
            <a:pPr algn="just">
              <a:spcAft>
                <a:spcPts val="0"/>
              </a:spcAft>
            </a:pPr>
            <a:r>
              <a:rPr lang="vi-VN" sz="2800" dirty="0">
                <a:solidFill>
                  <a:srgbClr val="0070C0"/>
                </a:solidFill>
                <a:latin typeface="Times New Roman" panose="02020603050405020304" pitchFamily="18" charset="0"/>
                <a:ea typeface="Times New Roman" panose="02020603050405020304" pitchFamily="18" charset="0"/>
              </a:rPr>
              <a:t>Các đặc điểm nổi bật:</a:t>
            </a:r>
            <a:endParaRPr lang="en-US" sz="2800" dirty="0">
              <a:solidFill>
                <a:srgbClr val="0070C0"/>
              </a:solidFill>
              <a:effectLst/>
              <a:latin typeface="Times New Roman" panose="02020603050405020304" pitchFamily="18" charset="0"/>
              <a:ea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590445017"/>
              </p:ext>
            </p:extLst>
          </p:nvPr>
        </p:nvGraphicFramePr>
        <p:xfrm>
          <a:off x="360219" y="2826326"/>
          <a:ext cx="11517746" cy="3632662"/>
        </p:xfrm>
        <a:graphic>
          <a:graphicData uri="http://schemas.openxmlformats.org/drawingml/2006/table">
            <a:tbl>
              <a:tblPr firstRow="1" firstCol="1" bandRow="1">
                <a:tableStyleId>{17292A2E-F333-43FB-9621-5CBBE7FDCDCB}</a:tableStyleId>
              </a:tblPr>
              <a:tblGrid>
                <a:gridCol w="2101043">
                  <a:extLst>
                    <a:ext uri="{9D8B030D-6E8A-4147-A177-3AD203B41FA5}">
                      <a16:colId xmlns:a16="http://schemas.microsoft.com/office/drawing/2014/main" val="665592860"/>
                    </a:ext>
                  </a:extLst>
                </a:gridCol>
                <a:gridCol w="4367187">
                  <a:extLst>
                    <a:ext uri="{9D8B030D-6E8A-4147-A177-3AD203B41FA5}">
                      <a16:colId xmlns:a16="http://schemas.microsoft.com/office/drawing/2014/main" val="2955405138"/>
                    </a:ext>
                  </a:extLst>
                </a:gridCol>
                <a:gridCol w="5049516">
                  <a:extLst>
                    <a:ext uri="{9D8B030D-6E8A-4147-A177-3AD203B41FA5}">
                      <a16:colId xmlns:a16="http://schemas.microsoft.com/office/drawing/2014/main" val="1805923099"/>
                    </a:ext>
                  </a:extLst>
                </a:gridCol>
              </a:tblGrid>
              <a:tr h="858982">
                <a:tc>
                  <a:txBody>
                    <a:bodyPr/>
                    <a:lstStyle/>
                    <a:p>
                      <a:pPr algn="ctr">
                        <a:lnSpc>
                          <a:spcPct val="100000"/>
                        </a:lnSpc>
                        <a:spcAft>
                          <a:spcPts val="0"/>
                        </a:spcAft>
                      </a:pPr>
                      <a:r>
                        <a:rPr lang="pt-BR" sz="2600" dirty="0">
                          <a:effectLst/>
                          <a:latin typeface="Times New Roman" panose="02020603050405020304" pitchFamily="18" charset="0"/>
                          <a:cs typeface="Times New Roman" panose="02020603050405020304" pitchFamily="18" charset="0"/>
                        </a:rPr>
                        <a:t> </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173" marR="551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vi-VN" sz="2600" dirty="0">
                          <a:effectLst/>
                          <a:latin typeface="Times New Roman" panose="02020603050405020304" pitchFamily="18" charset="0"/>
                          <a:cs typeface="Times New Roman" panose="02020603050405020304" pitchFamily="18" charset="0"/>
                        </a:rPr>
                        <a:t>Thơ </a:t>
                      </a:r>
                      <a:r>
                        <a:rPr lang="pt-BR" sz="2600" dirty="0">
                          <a:effectLst/>
                          <a:latin typeface="Times New Roman" panose="02020603050405020304" pitchFamily="18" charset="0"/>
                          <a:cs typeface="Times New Roman" panose="02020603050405020304" pitchFamily="18" charset="0"/>
                        </a:rPr>
                        <a:t>thất ngôn bát cú </a:t>
                      </a:r>
                      <a:r>
                        <a:rPr lang="vi-VN" sz="2600" dirty="0">
                          <a:effectLst/>
                          <a:latin typeface="Times New Roman" panose="02020603050405020304" pitchFamily="18" charset="0"/>
                          <a:cs typeface="Times New Roman" panose="02020603050405020304" pitchFamily="18" charset="0"/>
                        </a:rPr>
                        <a:t>Đường </a:t>
                      </a:r>
                      <a:r>
                        <a:rPr lang="vi-VN" sz="2600" dirty="0" smtClean="0">
                          <a:effectLst/>
                          <a:latin typeface="Times New Roman" panose="02020603050405020304" pitchFamily="18" charset="0"/>
                          <a:cs typeface="Times New Roman" panose="02020603050405020304" pitchFamily="18" charset="0"/>
                        </a:rPr>
                        <a:t>luật</a:t>
                      </a:r>
                      <a:endParaRPr lang="en-US" sz="2600" dirty="0">
                        <a:effectLst/>
                        <a:latin typeface="Times New Roman" panose="02020603050405020304" pitchFamily="18" charset="0"/>
                        <a:cs typeface="Times New Roman" panose="02020603050405020304" pitchFamily="18" charset="0"/>
                      </a:endParaRPr>
                    </a:p>
                  </a:txBody>
                  <a:tcPr marL="55173" marR="551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vi-VN" sz="2600" dirty="0">
                          <a:effectLst/>
                          <a:latin typeface="Times New Roman" panose="02020603050405020304" pitchFamily="18" charset="0"/>
                          <a:cs typeface="Times New Roman" panose="02020603050405020304" pitchFamily="18" charset="0"/>
                        </a:rPr>
                        <a:t>Thơ </a:t>
                      </a:r>
                      <a:r>
                        <a:rPr lang="pt-BR" sz="2600" dirty="0">
                          <a:effectLst/>
                          <a:latin typeface="Times New Roman" panose="02020603050405020304" pitchFamily="18" charset="0"/>
                          <a:cs typeface="Times New Roman" panose="02020603050405020304" pitchFamily="18" charset="0"/>
                        </a:rPr>
                        <a:t>t</a:t>
                      </a:r>
                      <a:r>
                        <a:rPr lang="vi-VN" sz="2600" dirty="0">
                          <a:effectLst/>
                          <a:latin typeface="Times New Roman" panose="02020603050405020304" pitchFamily="18" charset="0"/>
                          <a:cs typeface="Times New Roman" panose="02020603050405020304" pitchFamily="18" charset="0"/>
                        </a:rPr>
                        <a:t>hất ngôn t</a:t>
                      </a:r>
                      <a:r>
                        <a:rPr lang="pt-BR" sz="2600" dirty="0">
                          <a:effectLst/>
                          <a:latin typeface="Times New Roman" panose="02020603050405020304" pitchFamily="18" charset="0"/>
                          <a:cs typeface="Times New Roman" panose="02020603050405020304" pitchFamily="18" charset="0"/>
                        </a:rPr>
                        <a:t>ứ tuyệt</a:t>
                      </a:r>
                      <a:r>
                        <a:rPr lang="vi-VN" sz="2600" dirty="0">
                          <a:effectLst/>
                          <a:latin typeface="Times New Roman" panose="02020603050405020304" pitchFamily="18" charset="0"/>
                          <a:cs typeface="Times New Roman" panose="02020603050405020304" pitchFamily="18" charset="0"/>
                        </a:rPr>
                        <a:t> Đường luật</a:t>
                      </a:r>
                      <a:r>
                        <a:rPr lang="pt-BR" sz="2600" dirty="0">
                          <a:effectLst/>
                          <a:latin typeface="Times New Roman" panose="02020603050405020304" pitchFamily="18" charset="0"/>
                          <a:cs typeface="Times New Roman" panose="02020603050405020304" pitchFamily="18" charset="0"/>
                        </a:rPr>
                        <a:t> </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173" marR="551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5231612"/>
                  </a:ext>
                </a:extLst>
              </a:tr>
              <a:tr h="414413">
                <a:tc>
                  <a:txBody>
                    <a:bodyPr/>
                    <a:lstStyle/>
                    <a:p>
                      <a:pPr>
                        <a:lnSpc>
                          <a:spcPct val="100000"/>
                        </a:lnSpc>
                        <a:spcAft>
                          <a:spcPts val="0"/>
                        </a:spcAft>
                      </a:pPr>
                      <a:r>
                        <a:rPr lang="pt-BR" sz="2600">
                          <a:effectLst/>
                          <a:latin typeface="Times New Roman" panose="02020603050405020304" pitchFamily="18" charset="0"/>
                          <a:cs typeface="Times New Roman" panose="02020603050405020304" pitchFamily="18" charset="0"/>
                        </a:rPr>
                        <a:t>1. Số câu, số chữ</a:t>
                      </a:r>
                      <a:endParaRPr lang="en-US"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173" marR="551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0"/>
                        </a:spcAft>
                      </a:pPr>
                      <a:r>
                        <a:rPr lang="pt-BR" sz="2600" dirty="0">
                          <a:effectLst/>
                          <a:latin typeface="Times New Roman" panose="02020603050405020304" pitchFamily="18" charset="0"/>
                          <a:cs typeface="Times New Roman" panose="02020603050405020304" pitchFamily="18" charset="0"/>
                        </a:rPr>
                        <a:t>8 câu – mỗi câu 7 chữ</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173" marR="551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0"/>
                        </a:spcAft>
                      </a:pPr>
                      <a:r>
                        <a:rPr lang="pt-BR" sz="2600" dirty="0">
                          <a:effectLst/>
                          <a:latin typeface="Times New Roman" panose="02020603050405020304" pitchFamily="18" charset="0"/>
                          <a:cs typeface="Times New Roman" panose="02020603050405020304" pitchFamily="18" charset="0"/>
                        </a:rPr>
                        <a:t>4 câu – mỗi câu có 7 chữ</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173" marR="551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50527190"/>
                  </a:ext>
                </a:extLst>
              </a:tr>
              <a:tr h="621620">
                <a:tc>
                  <a:txBody>
                    <a:bodyPr/>
                    <a:lstStyle/>
                    <a:p>
                      <a:pPr>
                        <a:lnSpc>
                          <a:spcPct val="100000"/>
                        </a:lnSpc>
                        <a:spcAft>
                          <a:spcPts val="0"/>
                        </a:spcAft>
                      </a:pPr>
                      <a:r>
                        <a:rPr lang="pt-BR" sz="2600">
                          <a:effectLst/>
                          <a:latin typeface="Times New Roman" panose="02020603050405020304" pitchFamily="18" charset="0"/>
                          <a:cs typeface="Times New Roman" panose="02020603050405020304" pitchFamily="18" charset="0"/>
                        </a:rPr>
                        <a:t>2. Bố cục</a:t>
                      </a:r>
                      <a:endParaRPr lang="en-US"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173" marR="551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0"/>
                        </a:spcAft>
                      </a:pPr>
                      <a:r>
                        <a:rPr lang="pt-BR" sz="2600" dirty="0">
                          <a:effectLst/>
                          <a:latin typeface="Times New Roman" panose="02020603050405020304" pitchFamily="18" charset="0"/>
                          <a:cs typeface="Times New Roman" panose="02020603050405020304" pitchFamily="18" charset="0"/>
                        </a:rPr>
                        <a:t>4 cặp câu tương ứng 4 phần: đề - thực – luận – kết</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173" marR="551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0"/>
                        </a:spcAft>
                      </a:pPr>
                      <a:r>
                        <a:rPr lang="pt-BR" sz="2600" dirty="0">
                          <a:effectLst/>
                          <a:latin typeface="Times New Roman" panose="02020603050405020304" pitchFamily="18" charset="0"/>
                          <a:cs typeface="Times New Roman" panose="02020603050405020304" pitchFamily="18" charset="0"/>
                        </a:rPr>
                        <a:t>4 câu được triển khai: khởi – thừa – chuyển – hợp</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173" marR="551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62339073"/>
                  </a:ext>
                </a:extLst>
              </a:tr>
              <a:tr h="621620">
                <a:tc>
                  <a:txBody>
                    <a:bodyPr/>
                    <a:lstStyle/>
                    <a:p>
                      <a:pPr>
                        <a:lnSpc>
                          <a:spcPct val="100000"/>
                        </a:lnSpc>
                        <a:spcAft>
                          <a:spcPts val="0"/>
                        </a:spcAft>
                      </a:pPr>
                      <a:r>
                        <a:rPr lang="pt-BR" sz="2600">
                          <a:effectLst/>
                          <a:latin typeface="Times New Roman" panose="02020603050405020304" pitchFamily="18" charset="0"/>
                          <a:cs typeface="Times New Roman" panose="02020603050405020304" pitchFamily="18" charset="0"/>
                        </a:rPr>
                        <a:t>3. Niêm </a:t>
                      </a:r>
                      <a:endParaRPr lang="en-US"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173" marR="551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0"/>
                        </a:spcAft>
                      </a:pPr>
                      <a:r>
                        <a:rPr lang="pt-BR" sz="2600">
                          <a:effectLst/>
                          <a:latin typeface="Times New Roman" panose="02020603050405020304" pitchFamily="18" charset="0"/>
                          <a:cs typeface="Times New Roman" panose="02020603050405020304" pitchFamily="18" charset="0"/>
                        </a:rPr>
                        <a:t>- (dính): chữ thứ 2 của hai cặp câu </a:t>
                      </a:r>
                      <a:r>
                        <a:rPr lang="vi-VN" sz="2600">
                          <a:effectLst/>
                          <a:latin typeface="Times New Roman" panose="02020603050405020304" pitchFamily="18" charset="0"/>
                          <a:cs typeface="Times New Roman" panose="02020603050405020304" pitchFamily="18" charset="0"/>
                        </a:rPr>
                        <a:t>1-8, 2-3, 4-5, 6-7 </a:t>
                      </a:r>
                      <a:r>
                        <a:rPr lang="pt-BR" sz="2600">
                          <a:effectLst/>
                          <a:latin typeface="Times New Roman" panose="02020603050405020304" pitchFamily="18" charset="0"/>
                          <a:cs typeface="Times New Roman" panose="02020603050405020304" pitchFamily="18" charset="0"/>
                        </a:rPr>
                        <a:t>phải cùng thanh với nhau.</a:t>
                      </a:r>
                      <a:endParaRPr lang="en-US"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173" marR="551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0"/>
                        </a:spcAft>
                      </a:pPr>
                      <a:r>
                        <a:rPr lang="vi-VN" sz="2600" dirty="0">
                          <a:effectLst/>
                          <a:latin typeface="Times New Roman" panose="02020603050405020304" pitchFamily="18" charset="0"/>
                          <a:cs typeface="Times New Roman" panose="02020603050405020304" pitchFamily="18" charset="0"/>
                        </a:rPr>
                        <a:t>Các câu 1-4, 2-3 </a:t>
                      </a:r>
                      <a:r>
                        <a:rPr lang="pt-BR" sz="2600" dirty="0">
                          <a:effectLst/>
                          <a:latin typeface="Times New Roman" panose="02020603050405020304" pitchFamily="18" charset="0"/>
                          <a:cs typeface="Times New Roman" panose="02020603050405020304" pitchFamily="18" charset="0"/>
                        </a:rPr>
                        <a:t>phải cùng thanh với nhau.</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173" marR="551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73421273"/>
                  </a:ext>
                </a:extLst>
              </a:tr>
            </a:tbl>
          </a:graphicData>
        </a:graphic>
      </p:graphicFrame>
    </p:spTree>
    <p:extLst>
      <p:ext uri="{BB962C8B-B14F-4D97-AF65-F5344CB8AC3E}">
        <p14:creationId xmlns:p14="http://schemas.microsoft.com/office/powerpoint/2010/main" val="273343373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80">
                                          <p:stCondLst>
                                            <p:cond delay="0"/>
                                          </p:stCondLst>
                                        </p:cTn>
                                        <p:tgtEl>
                                          <p:spTgt spid="5"/>
                                        </p:tgtEl>
                                      </p:cBhvr>
                                    </p:animEffect>
                                    <p:anim calcmode="lin" valueType="num">
                                      <p:cBhvr>
                                        <p:cTn id="1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0" dur="26">
                                          <p:stCondLst>
                                            <p:cond delay="650"/>
                                          </p:stCondLst>
                                        </p:cTn>
                                        <p:tgtEl>
                                          <p:spTgt spid="5"/>
                                        </p:tgtEl>
                                      </p:cBhvr>
                                      <p:to x="100000" y="60000"/>
                                    </p:animScale>
                                    <p:animScale>
                                      <p:cBhvr>
                                        <p:cTn id="21" dur="166" decel="50000">
                                          <p:stCondLst>
                                            <p:cond delay="676"/>
                                          </p:stCondLst>
                                        </p:cTn>
                                        <p:tgtEl>
                                          <p:spTgt spid="5"/>
                                        </p:tgtEl>
                                      </p:cBhvr>
                                      <p:to x="100000" y="100000"/>
                                    </p:animScale>
                                    <p:animScale>
                                      <p:cBhvr>
                                        <p:cTn id="22" dur="26">
                                          <p:stCondLst>
                                            <p:cond delay="1312"/>
                                          </p:stCondLst>
                                        </p:cTn>
                                        <p:tgtEl>
                                          <p:spTgt spid="5"/>
                                        </p:tgtEl>
                                      </p:cBhvr>
                                      <p:to x="100000" y="80000"/>
                                    </p:animScale>
                                    <p:animScale>
                                      <p:cBhvr>
                                        <p:cTn id="23" dur="166" decel="50000">
                                          <p:stCondLst>
                                            <p:cond delay="1338"/>
                                          </p:stCondLst>
                                        </p:cTn>
                                        <p:tgtEl>
                                          <p:spTgt spid="5"/>
                                        </p:tgtEl>
                                      </p:cBhvr>
                                      <p:to x="100000" y="100000"/>
                                    </p:animScale>
                                    <p:animScale>
                                      <p:cBhvr>
                                        <p:cTn id="24" dur="26">
                                          <p:stCondLst>
                                            <p:cond delay="1642"/>
                                          </p:stCondLst>
                                        </p:cTn>
                                        <p:tgtEl>
                                          <p:spTgt spid="5"/>
                                        </p:tgtEl>
                                      </p:cBhvr>
                                      <p:to x="100000" y="90000"/>
                                    </p:animScale>
                                    <p:animScale>
                                      <p:cBhvr>
                                        <p:cTn id="25" dur="166" decel="50000">
                                          <p:stCondLst>
                                            <p:cond delay="1668"/>
                                          </p:stCondLst>
                                        </p:cTn>
                                        <p:tgtEl>
                                          <p:spTgt spid="5"/>
                                        </p:tgtEl>
                                      </p:cBhvr>
                                      <p:to x="100000" y="100000"/>
                                    </p:animScale>
                                    <p:animScale>
                                      <p:cBhvr>
                                        <p:cTn id="26" dur="26">
                                          <p:stCondLst>
                                            <p:cond delay="1808"/>
                                          </p:stCondLst>
                                        </p:cTn>
                                        <p:tgtEl>
                                          <p:spTgt spid="5"/>
                                        </p:tgtEl>
                                      </p:cBhvr>
                                      <p:to x="100000" y="95000"/>
                                    </p:animScale>
                                    <p:animScale>
                                      <p:cBhvr>
                                        <p:cTn id="27"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20437" y="230909"/>
            <a:ext cx="10575636" cy="523220"/>
          </a:xfrm>
          <a:prstGeom prst="rect">
            <a:avLst/>
          </a:prstGeom>
          <a:noFill/>
        </p:spPr>
        <p:txBody>
          <a:bodyPr wrap="square" rtlCol="0">
            <a:spAutoFit/>
          </a:bodyPr>
          <a:lstStyle/>
          <a:p>
            <a:r>
              <a:rPr lang="vi-VN" sz="2800" b="1" dirty="0">
                <a:solidFill>
                  <a:srgbClr val="FF0000"/>
                </a:solidFill>
              </a:rPr>
              <a:t>PHT </a:t>
            </a:r>
            <a:r>
              <a:rPr lang="en-US" sz="2800" b="1" dirty="0">
                <a:solidFill>
                  <a:srgbClr val="FF0000"/>
                </a:solidFill>
              </a:rPr>
              <a:t>03-</a:t>
            </a:r>
            <a:r>
              <a:rPr lang="en-US" sz="2800" dirty="0">
                <a:solidFill>
                  <a:srgbClr val="FF0000"/>
                </a:solidFill>
              </a:rPr>
              <a:t> </a:t>
            </a:r>
            <a:r>
              <a:rPr lang="en-US" sz="2800" b="1" dirty="0" err="1">
                <a:solidFill>
                  <a:srgbClr val="FF0000"/>
                </a:solidFill>
              </a:rPr>
              <a:t>Câu</a:t>
            </a:r>
            <a:r>
              <a:rPr lang="en-US" sz="2800" b="1" dirty="0">
                <a:solidFill>
                  <a:srgbClr val="FF0000"/>
                </a:solidFill>
              </a:rPr>
              <a:t> 3</a:t>
            </a:r>
            <a:r>
              <a:rPr lang="vi-VN" sz="2800" b="1" dirty="0">
                <a:solidFill>
                  <a:srgbClr val="FF0000"/>
                </a:solidFill>
              </a:rPr>
              <a:t>/Tr 123:</a:t>
            </a:r>
            <a:r>
              <a:rPr lang="vi-VN" sz="2800" i="1" dirty="0">
                <a:solidFill>
                  <a:srgbClr val="FF0000"/>
                </a:solidFill>
              </a:rPr>
              <a:t> </a:t>
            </a:r>
            <a:r>
              <a:rPr lang="vi-VN" sz="2800" b="1" dirty="0">
                <a:solidFill>
                  <a:srgbClr val="FF0000"/>
                </a:solidFill>
              </a:rPr>
              <a:t>Ôn tập về thơ Đường luật ở Bài 7</a:t>
            </a:r>
            <a:endParaRPr lang="en-US" sz="2800" b="1" dirty="0">
              <a:solidFill>
                <a:srgbClr val="FF0000"/>
              </a:solidFill>
            </a:endParaRPr>
          </a:p>
        </p:txBody>
      </p:sp>
      <p:sp>
        <p:nvSpPr>
          <p:cNvPr id="4" name="Rectangle 3"/>
          <p:cNvSpPr/>
          <p:nvPr/>
        </p:nvSpPr>
        <p:spPr>
          <a:xfrm>
            <a:off x="286328" y="843119"/>
            <a:ext cx="11443854" cy="1815882"/>
          </a:xfrm>
          <a:prstGeom prst="rect">
            <a:avLst/>
          </a:prstGeom>
        </p:spPr>
        <p:txBody>
          <a:bodyPr wrap="square">
            <a:spAutoFit/>
          </a:bodyPr>
          <a:lstStyle/>
          <a:p>
            <a:pPr algn="ctr">
              <a:spcAft>
                <a:spcPts val="0"/>
              </a:spcAft>
            </a:pPr>
            <a:r>
              <a:rPr lang="vi-VN" sz="2800" b="1" i="1" dirty="0">
                <a:solidFill>
                  <a:srgbClr val="0070C0"/>
                </a:solidFill>
                <a:latin typeface="Times New Roman" panose="02020603050405020304" pitchFamily="18" charset="0"/>
                <a:ea typeface="Times New Roman" panose="02020603050405020304" pitchFamily="18" charset="0"/>
              </a:rPr>
              <a:t>1- Đặc điểm cần chú ý</a:t>
            </a:r>
            <a:endParaRPr lang="en-US" sz="2800" b="1" dirty="0">
              <a:solidFill>
                <a:srgbClr val="0070C0"/>
              </a:solidFill>
              <a:latin typeface="Times New Roman" panose="02020603050405020304" pitchFamily="18" charset="0"/>
              <a:ea typeface="Times New Roman" panose="02020603050405020304" pitchFamily="18" charset="0"/>
            </a:endParaRPr>
          </a:p>
          <a:p>
            <a:pPr algn="just">
              <a:spcAft>
                <a:spcPts val="0"/>
              </a:spcAft>
            </a:pPr>
            <a:r>
              <a:rPr lang="vi-VN" sz="2800" dirty="0">
                <a:solidFill>
                  <a:srgbClr val="0070C0"/>
                </a:solidFill>
                <a:latin typeface="Times New Roman" panose="02020603050405020304" pitchFamily="18" charset="0"/>
                <a:ea typeface="Times New Roman" panose="02020603050405020304" pitchFamily="18" charset="0"/>
              </a:rPr>
              <a:t>- Có hai loại: thơ thất ngôn (mỗi câu có bảy chữ): gồm hai loại thất ngôn bát cú, thất ngôn tứ tuyệt; thơ  ngũ ngôn (mỗi câu có 5 chữ).</a:t>
            </a:r>
            <a:endParaRPr lang="en-US" sz="2800" dirty="0">
              <a:solidFill>
                <a:srgbClr val="0070C0"/>
              </a:solidFill>
              <a:latin typeface="Times New Roman" panose="02020603050405020304" pitchFamily="18" charset="0"/>
              <a:ea typeface="Times New Roman" panose="02020603050405020304" pitchFamily="18" charset="0"/>
            </a:endParaRPr>
          </a:p>
          <a:p>
            <a:pPr algn="just">
              <a:spcAft>
                <a:spcPts val="0"/>
              </a:spcAft>
            </a:pPr>
            <a:r>
              <a:rPr lang="vi-VN" sz="2800" dirty="0">
                <a:solidFill>
                  <a:srgbClr val="0070C0"/>
                </a:solidFill>
                <a:latin typeface="Times New Roman" panose="02020603050405020304" pitchFamily="18" charset="0"/>
                <a:ea typeface="Times New Roman" panose="02020603050405020304" pitchFamily="18" charset="0"/>
              </a:rPr>
              <a:t>Các đặc điểm nổi bật:</a:t>
            </a:r>
            <a:endParaRPr lang="en-US" sz="2800" dirty="0">
              <a:solidFill>
                <a:srgbClr val="0070C0"/>
              </a:solidFill>
              <a:effectLst/>
              <a:latin typeface="Times New Roman" panose="02020603050405020304" pitchFamily="18" charset="0"/>
              <a:ea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885585334"/>
              </p:ext>
            </p:extLst>
          </p:nvPr>
        </p:nvGraphicFramePr>
        <p:xfrm>
          <a:off x="212436" y="2626042"/>
          <a:ext cx="11517746" cy="4231958"/>
        </p:xfrm>
        <a:graphic>
          <a:graphicData uri="http://schemas.openxmlformats.org/drawingml/2006/table">
            <a:tbl>
              <a:tblPr firstRow="1" firstCol="1" bandRow="1">
                <a:tableStyleId>{17292A2E-F333-43FB-9621-5CBBE7FDCDCB}</a:tableStyleId>
              </a:tblPr>
              <a:tblGrid>
                <a:gridCol w="1348508">
                  <a:extLst>
                    <a:ext uri="{9D8B030D-6E8A-4147-A177-3AD203B41FA5}">
                      <a16:colId xmlns:a16="http://schemas.microsoft.com/office/drawing/2014/main" val="665592860"/>
                    </a:ext>
                  </a:extLst>
                </a:gridCol>
                <a:gridCol w="5119722">
                  <a:extLst>
                    <a:ext uri="{9D8B030D-6E8A-4147-A177-3AD203B41FA5}">
                      <a16:colId xmlns:a16="http://schemas.microsoft.com/office/drawing/2014/main" val="2955405138"/>
                    </a:ext>
                  </a:extLst>
                </a:gridCol>
                <a:gridCol w="5049516">
                  <a:extLst>
                    <a:ext uri="{9D8B030D-6E8A-4147-A177-3AD203B41FA5}">
                      <a16:colId xmlns:a16="http://schemas.microsoft.com/office/drawing/2014/main" val="1805923099"/>
                    </a:ext>
                  </a:extLst>
                </a:gridCol>
              </a:tblGrid>
              <a:tr h="621620">
                <a:tc>
                  <a:txBody>
                    <a:bodyPr/>
                    <a:lstStyle/>
                    <a:p>
                      <a:pPr algn="ctr">
                        <a:lnSpc>
                          <a:spcPct val="130000"/>
                        </a:lnSpc>
                        <a:spcAft>
                          <a:spcPts val="0"/>
                        </a:spcAft>
                      </a:pPr>
                      <a:r>
                        <a:rPr lang="pt-BR"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173" marR="551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0"/>
                        </a:spcAft>
                      </a:pPr>
                      <a:r>
                        <a:rPr lang="vi-VN" sz="2400">
                          <a:effectLst/>
                          <a:latin typeface="Times New Roman" panose="02020603050405020304" pitchFamily="18" charset="0"/>
                          <a:cs typeface="Times New Roman" panose="02020603050405020304" pitchFamily="18" charset="0"/>
                        </a:rPr>
                        <a:t>Thơ </a:t>
                      </a:r>
                      <a:r>
                        <a:rPr lang="pt-BR" sz="2400">
                          <a:effectLst/>
                          <a:latin typeface="Times New Roman" panose="02020603050405020304" pitchFamily="18" charset="0"/>
                          <a:cs typeface="Times New Roman" panose="02020603050405020304" pitchFamily="18" charset="0"/>
                        </a:rPr>
                        <a:t>thất ngôn bát cú </a:t>
                      </a:r>
                      <a:r>
                        <a:rPr lang="vi-VN" sz="2400">
                          <a:effectLst/>
                          <a:latin typeface="Times New Roman" panose="02020603050405020304" pitchFamily="18" charset="0"/>
                          <a:cs typeface="Times New Roman" panose="02020603050405020304" pitchFamily="18" charset="0"/>
                        </a:rPr>
                        <a:t>Đường luật</a:t>
                      </a:r>
                      <a:endParaRPr lang="en-US" sz="2400">
                        <a:effectLst/>
                        <a:latin typeface="Times New Roman" panose="02020603050405020304" pitchFamily="18" charset="0"/>
                        <a:cs typeface="Times New Roman" panose="02020603050405020304" pitchFamily="18" charset="0"/>
                      </a:endParaRPr>
                    </a:p>
                    <a:p>
                      <a:pPr algn="ctr">
                        <a:lnSpc>
                          <a:spcPct val="130000"/>
                        </a:lnSpc>
                        <a:spcAft>
                          <a:spcPts val="0"/>
                        </a:spcAft>
                      </a:pPr>
                      <a:r>
                        <a:rPr lang="pt-BR"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173" marR="551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0"/>
                        </a:spcAft>
                      </a:pPr>
                      <a:r>
                        <a:rPr lang="vi-VN" sz="2400">
                          <a:effectLst/>
                          <a:latin typeface="Times New Roman" panose="02020603050405020304" pitchFamily="18" charset="0"/>
                          <a:cs typeface="Times New Roman" panose="02020603050405020304" pitchFamily="18" charset="0"/>
                        </a:rPr>
                        <a:t>Thơ </a:t>
                      </a:r>
                      <a:r>
                        <a:rPr lang="pt-BR" sz="2400">
                          <a:effectLst/>
                          <a:latin typeface="Times New Roman" panose="02020603050405020304" pitchFamily="18" charset="0"/>
                          <a:cs typeface="Times New Roman" panose="02020603050405020304" pitchFamily="18" charset="0"/>
                        </a:rPr>
                        <a:t>t</a:t>
                      </a:r>
                      <a:r>
                        <a:rPr lang="vi-VN" sz="2400">
                          <a:effectLst/>
                          <a:latin typeface="Times New Roman" panose="02020603050405020304" pitchFamily="18" charset="0"/>
                          <a:cs typeface="Times New Roman" panose="02020603050405020304" pitchFamily="18" charset="0"/>
                        </a:rPr>
                        <a:t>hất ngôn t</a:t>
                      </a:r>
                      <a:r>
                        <a:rPr lang="pt-BR" sz="2400">
                          <a:effectLst/>
                          <a:latin typeface="Times New Roman" panose="02020603050405020304" pitchFamily="18" charset="0"/>
                          <a:cs typeface="Times New Roman" panose="02020603050405020304" pitchFamily="18" charset="0"/>
                        </a:rPr>
                        <a:t>ứ tuyệt</a:t>
                      </a:r>
                      <a:r>
                        <a:rPr lang="vi-VN" sz="2400">
                          <a:effectLst/>
                          <a:latin typeface="Times New Roman" panose="02020603050405020304" pitchFamily="18" charset="0"/>
                          <a:cs typeface="Times New Roman" panose="02020603050405020304" pitchFamily="18" charset="0"/>
                        </a:rPr>
                        <a:t> Đường luật</a:t>
                      </a:r>
                      <a:r>
                        <a:rPr lang="pt-BR"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173" marR="551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5231612"/>
                  </a:ext>
                </a:extLst>
              </a:tr>
              <a:tr h="621620">
                <a:tc>
                  <a:txBody>
                    <a:bodyPr/>
                    <a:lstStyle/>
                    <a:p>
                      <a:pPr>
                        <a:lnSpc>
                          <a:spcPct val="130000"/>
                        </a:lnSpc>
                        <a:spcAft>
                          <a:spcPts val="0"/>
                        </a:spcAft>
                      </a:pPr>
                      <a:r>
                        <a:rPr lang="vi-VN" sz="2400" dirty="0">
                          <a:effectLst/>
                          <a:latin typeface="Times New Roman" panose="02020603050405020304" pitchFamily="18" charset="0"/>
                          <a:cs typeface="Times New Roman" panose="02020603050405020304" pitchFamily="18" charset="0"/>
                        </a:rPr>
                        <a:t>4. Luật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173" marR="551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nSpc>
                          <a:spcPct val="130000"/>
                        </a:lnSpc>
                        <a:spcAft>
                          <a:spcPts val="0"/>
                        </a:spcAft>
                      </a:pPr>
                      <a:r>
                        <a:rPr lang="en-US" sz="2400">
                          <a:effectLst/>
                          <a:latin typeface="Times New Roman" panose="02020603050405020304" pitchFamily="18" charset="0"/>
                          <a:cs typeface="Times New Roman" panose="02020603050405020304" pitchFamily="18" charset="0"/>
                        </a:rPr>
                        <a:t>Đường luật buộc phải tuân thủ luật bằng trắc. Nếu chữ thứ hai của câu thứ nhất mang thanh bằng thì bài thơ thuộc luật bằng, nếu mang thanh trắc thì là luật trắc.</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173" marR="551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686886126"/>
                  </a:ext>
                </a:extLst>
              </a:tr>
              <a:tr h="414413">
                <a:tc>
                  <a:txBody>
                    <a:bodyPr/>
                    <a:lstStyle/>
                    <a:p>
                      <a:pPr>
                        <a:lnSpc>
                          <a:spcPct val="130000"/>
                        </a:lnSpc>
                        <a:spcAft>
                          <a:spcPts val="0"/>
                        </a:spcAft>
                      </a:pPr>
                      <a:r>
                        <a:rPr lang="vi-VN" sz="2400">
                          <a:effectLst/>
                          <a:latin typeface="Times New Roman" panose="02020603050405020304" pitchFamily="18" charset="0"/>
                          <a:cs typeface="Times New Roman" panose="02020603050405020304" pitchFamily="18" charset="0"/>
                        </a:rPr>
                        <a:t>5. Vần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173" marR="551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30000"/>
                        </a:lnSpc>
                        <a:spcAft>
                          <a:spcPts val="0"/>
                        </a:spcAft>
                      </a:pPr>
                      <a:r>
                        <a:rPr lang="vi-VN" sz="2400">
                          <a:effectLst/>
                          <a:latin typeface="Times New Roman" panose="02020603050405020304" pitchFamily="18" charset="0"/>
                          <a:cs typeface="Times New Roman" panose="02020603050405020304" pitchFamily="18" charset="0"/>
                        </a:rPr>
                        <a:t>Gieo vần bằng ở cuối các câu 1,2,4,6,8</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173" marR="551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30000"/>
                        </a:lnSpc>
                        <a:spcAft>
                          <a:spcPts val="0"/>
                        </a:spcAft>
                      </a:pPr>
                      <a:r>
                        <a:rPr lang="vi-VN" sz="2400">
                          <a:effectLst/>
                          <a:latin typeface="Times New Roman" panose="02020603050405020304" pitchFamily="18" charset="0"/>
                          <a:cs typeface="Times New Roman" panose="02020603050405020304" pitchFamily="18" charset="0"/>
                        </a:rPr>
                        <a:t>Gieo vần bằng ở cuối các câu 1,2,4.</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173" marR="551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71239256"/>
                  </a:ext>
                </a:extLst>
              </a:tr>
              <a:tr h="414413">
                <a:tc>
                  <a:txBody>
                    <a:bodyPr/>
                    <a:lstStyle/>
                    <a:p>
                      <a:pPr>
                        <a:lnSpc>
                          <a:spcPct val="130000"/>
                        </a:lnSpc>
                        <a:spcAft>
                          <a:spcPts val="0"/>
                        </a:spcAft>
                      </a:pPr>
                      <a:r>
                        <a:rPr lang="pt-BR" sz="2400">
                          <a:effectLst/>
                          <a:latin typeface="Times New Roman" panose="02020603050405020304" pitchFamily="18" charset="0"/>
                          <a:cs typeface="Times New Roman" panose="02020603050405020304" pitchFamily="18" charset="0"/>
                        </a:rPr>
                        <a:t>6. Nhịp</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173" marR="551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30000"/>
                        </a:lnSpc>
                        <a:spcAft>
                          <a:spcPts val="0"/>
                        </a:spcAft>
                      </a:pPr>
                      <a:r>
                        <a:rPr lang="vi-VN" sz="2400">
                          <a:effectLst/>
                          <a:latin typeface="Times New Roman" panose="02020603050405020304" pitchFamily="18" charset="0"/>
                          <a:cs typeface="Times New Roman" panose="02020603050405020304" pitchFamily="18" charset="0"/>
                        </a:rPr>
                        <a:t> nhịp 4/3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173" marR="551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30000"/>
                        </a:lnSpc>
                        <a:spcAft>
                          <a:spcPts val="0"/>
                        </a:spcAft>
                      </a:pPr>
                      <a:r>
                        <a:rPr lang="vi-VN" sz="2400">
                          <a:effectLst/>
                          <a:latin typeface="Times New Roman" panose="02020603050405020304" pitchFamily="18" charset="0"/>
                          <a:cs typeface="Times New Roman" panose="02020603050405020304" pitchFamily="18" charset="0"/>
                        </a:rPr>
                        <a:t>4/3 với thơ thất ngôn</a:t>
                      </a:r>
                      <a:endParaRPr lang="en-US" sz="2400">
                        <a:effectLst/>
                        <a:latin typeface="Times New Roman" panose="02020603050405020304" pitchFamily="18" charset="0"/>
                        <a:cs typeface="Times New Roman" panose="02020603050405020304" pitchFamily="18" charset="0"/>
                      </a:endParaRPr>
                    </a:p>
                    <a:p>
                      <a:pPr>
                        <a:lnSpc>
                          <a:spcPct val="130000"/>
                        </a:lnSpc>
                        <a:spcAft>
                          <a:spcPts val="0"/>
                        </a:spcAft>
                      </a:pPr>
                      <a:r>
                        <a:rPr lang="vi-VN" sz="2400">
                          <a:effectLst/>
                          <a:latin typeface="Times New Roman" panose="02020603050405020304" pitchFamily="18" charset="0"/>
                          <a:cs typeface="Times New Roman" panose="02020603050405020304" pitchFamily="18" charset="0"/>
                        </a:rPr>
                        <a:t>(2/3 với thơ ngũ ngôn)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173" marR="551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06818467"/>
                  </a:ext>
                </a:extLst>
              </a:tr>
              <a:tr h="621620">
                <a:tc>
                  <a:txBody>
                    <a:bodyPr/>
                    <a:lstStyle/>
                    <a:p>
                      <a:pPr>
                        <a:lnSpc>
                          <a:spcPct val="130000"/>
                        </a:lnSpc>
                        <a:spcAft>
                          <a:spcPts val="0"/>
                        </a:spcAft>
                      </a:pPr>
                      <a:r>
                        <a:rPr lang="pt-BR" sz="2400">
                          <a:effectLst/>
                          <a:latin typeface="Times New Roman" panose="02020603050405020304" pitchFamily="18" charset="0"/>
                          <a:cs typeface="Times New Roman" panose="02020603050405020304" pitchFamily="18" charset="0"/>
                        </a:rPr>
                        <a:t>7. Đối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173" marR="551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30000"/>
                        </a:lnSpc>
                        <a:spcAft>
                          <a:spcPts val="0"/>
                        </a:spcAft>
                      </a:pPr>
                      <a:r>
                        <a:rPr lang="pt-BR" sz="2400">
                          <a:effectLst/>
                          <a:latin typeface="Times New Roman" panose="02020603050405020304" pitchFamily="18" charset="0"/>
                          <a:cs typeface="Times New Roman" panose="02020603050405020304" pitchFamily="18" charset="0"/>
                        </a:rPr>
                        <a:t>Chủ yếu sử dụng phép đối ở hai câu thực và hai câu luận.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173" marR="551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30000"/>
                        </a:lnSpc>
                        <a:spcAft>
                          <a:spcPts val="0"/>
                        </a:spcAft>
                      </a:pPr>
                      <a:r>
                        <a:rPr lang="pt-BR" sz="2400" dirty="0">
                          <a:effectLst/>
                          <a:latin typeface="Times New Roman" panose="02020603050405020304" pitchFamily="18" charset="0"/>
                          <a:cs typeface="Times New Roman" panose="02020603050405020304" pitchFamily="18" charset="0"/>
                        </a:rPr>
                        <a:t>Không bắt buộc phải đối.</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173" marR="551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0328774"/>
                  </a:ext>
                </a:extLst>
              </a:tr>
            </a:tbl>
          </a:graphicData>
        </a:graphic>
      </p:graphicFrame>
    </p:spTree>
    <p:extLst>
      <p:ext uri="{BB962C8B-B14F-4D97-AF65-F5344CB8AC3E}">
        <p14:creationId xmlns:p14="http://schemas.microsoft.com/office/powerpoint/2010/main" val="285640613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80">
                                          <p:stCondLst>
                                            <p:cond delay="0"/>
                                          </p:stCondLst>
                                        </p:cTn>
                                        <p:tgtEl>
                                          <p:spTgt spid="5"/>
                                        </p:tgtEl>
                                      </p:cBhvr>
                                    </p:animEffect>
                                    <p:anim calcmode="lin" valueType="num">
                                      <p:cBhvr>
                                        <p:cTn id="1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0" dur="26">
                                          <p:stCondLst>
                                            <p:cond delay="650"/>
                                          </p:stCondLst>
                                        </p:cTn>
                                        <p:tgtEl>
                                          <p:spTgt spid="5"/>
                                        </p:tgtEl>
                                      </p:cBhvr>
                                      <p:to x="100000" y="60000"/>
                                    </p:animScale>
                                    <p:animScale>
                                      <p:cBhvr>
                                        <p:cTn id="21" dur="166" decel="50000">
                                          <p:stCondLst>
                                            <p:cond delay="676"/>
                                          </p:stCondLst>
                                        </p:cTn>
                                        <p:tgtEl>
                                          <p:spTgt spid="5"/>
                                        </p:tgtEl>
                                      </p:cBhvr>
                                      <p:to x="100000" y="100000"/>
                                    </p:animScale>
                                    <p:animScale>
                                      <p:cBhvr>
                                        <p:cTn id="22" dur="26">
                                          <p:stCondLst>
                                            <p:cond delay="1312"/>
                                          </p:stCondLst>
                                        </p:cTn>
                                        <p:tgtEl>
                                          <p:spTgt spid="5"/>
                                        </p:tgtEl>
                                      </p:cBhvr>
                                      <p:to x="100000" y="80000"/>
                                    </p:animScale>
                                    <p:animScale>
                                      <p:cBhvr>
                                        <p:cTn id="23" dur="166" decel="50000">
                                          <p:stCondLst>
                                            <p:cond delay="1338"/>
                                          </p:stCondLst>
                                        </p:cTn>
                                        <p:tgtEl>
                                          <p:spTgt spid="5"/>
                                        </p:tgtEl>
                                      </p:cBhvr>
                                      <p:to x="100000" y="100000"/>
                                    </p:animScale>
                                    <p:animScale>
                                      <p:cBhvr>
                                        <p:cTn id="24" dur="26">
                                          <p:stCondLst>
                                            <p:cond delay="1642"/>
                                          </p:stCondLst>
                                        </p:cTn>
                                        <p:tgtEl>
                                          <p:spTgt spid="5"/>
                                        </p:tgtEl>
                                      </p:cBhvr>
                                      <p:to x="100000" y="90000"/>
                                    </p:animScale>
                                    <p:animScale>
                                      <p:cBhvr>
                                        <p:cTn id="25" dur="166" decel="50000">
                                          <p:stCondLst>
                                            <p:cond delay="1668"/>
                                          </p:stCondLst>
                                        </p:cTn>
                                        <p:tgtEl>
                                          <p:spTgt spid="5"/>
                                        </p:tgtEl>
                                      </p:cBhvr>
                                      <p:to x="100000" y="100000"/>
                                    </p:animScale>
                                    <p:animScale>
                                      <p:cBhvr>
                                        <p:cTn id="26" dur="26">
                                          <p:stCondLst>
                                            <p:cond delay="1808"/>
                                          </p:stCondLst>
                                        </p:cTn>
                                        <p:tgtEl>
                                          <p:spTgt spid="5"/>
                                        </p:tgtEl>
                                      </p:cBhvr>
                                      <p:to x="100000" y="95000"/>
                                    </p:animScale>
                                    <p:animScale>
                                      <p:cBhvr>
                                        <p:cTn id="27"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20437" y="230909"/>
            <a:ext cx="10575636" cy="523220"/>
          </a:xfrm>
          <a:prstGeom prst="rect">
            <a:avLst/>
          </a:prstGeom>
          <a:noFill/>
        </p:spPr>
        <p:txBody>
          <a:bodyPr wrap="square" rtlCol="0">
            <a:spAutoFit/>
          </a:bodyPr>
          <a:lstStyle/>
          <a:p>
            <a:r>
              <a:rPr lang="vi-VN" sz="2800" b="1" dirty="0">
                <a:solidFill>
                  <a:srgbClr val="FF0000"/>
                </a:solidFill>
                <a:latin typeface="Times New Roman" panose="02020603050405020304" pitchFamily="18" charset="0"/>
                <a:cs typeface="Times New Roman" panose="02020603050405020304" pitchFamily="18" charset="0"/>
              </a:rPr>
              <a:t>PHT </a:t>
            </a:r>
            <a:r>
              <a:rPr lang="en-US" sz="2800" b="1" dirty="0">
                <a:solidFill>
                  <a:srgbClr val="FF0000"/>
                </a:solidFill>
                <a:latin typeface="Times New Roman" panose="02020603050405020304" pitchFamily="18" charset="0"/>
                <a:cs typeface="Times New Roman" panose="02020603050405020304" pitchFamily="18" charset="0"/>
              </a:rPr>
              <a:t>03-</a:t>
            </a:r>
            <a:r>
              <a:rPr lang="en-US" sz="2800"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Câu</a:t>
            </a:r>
            <a:r>
              <a:rPr lang="en-US" sz="2800" b="1" dirty="0">
                <a:solidFill>
                  <a:srgbClr val="FF0000"/>
                </a:solidFill>
                <a:latin typeface="Times New Roman" panose="02020603050405020304" pitchFamily="18" charset="0"/>
                <a:cs typeface="Times New Roman" panose="02020603050405020304" pitchFamily="18" charset="0"/>
              </a:rPr>
              <a:t> 3</a:t>
            </a:r>
            <a:r>
              <a:rPr lang="vi-VN" sz="2800" b="1" dirty="0">
                <a:solidFill>
                  <a:srgbClr val="FF0000"/>
                </a:solidFill>
                <a:latin typeface="Times New Roman" panose="02020603050405020304" pitchFamily="18" charset="0"/>
                <a:cs typeface="Times New Roman" panose="02020603050405020304" pitchFamily="18" charset="0"/>
              </a:rPr>
              <a:t>/Tr 123:</a:t>
            </a:r>
            <a:r>
              <a:rPr lang="vi-VN" sz="2800" i="1" dirty="0">
                <a:solidFill>
                  <a:srgbClr val="FF0000"/>
                </a:solidFill>
                <a:latin typeface="Times New Roman" panose="02020603050405020304" pitchFamily="18" charset="0"/>
                <a:cs typeface="Times New Roman" panose="02020603050405020304" pitchFamily="18" charset="0"/>
              </a:rPr>
              <a:t> </a:t>
            </a:r>
            <a:r>
              <a:rPr lang="vi-VN" sz="2800" b="1" dirty="0">
                <a:solidFill>
                  <a:srgbClr val="FF0000"/>
                </a:solidFill>
                <a:latin typeface="Times New Roman" panose="02020603050405020304" pitchFamily="18" charset="0"/>
                <a:cs typeface="Times New Roman" panose="02020603050405020304" pitchFamily="18" charset="0"/>
              </a:rPr>
              <a:t>Ôn tập về thơ Đường luật ở Bài 7</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86328" y="843119"/>
            <a:ext cx="11443854" cy="954107"/>
          </a:xfrm>
          <a:prstGeom prst="rect">
            <a:avLst/>
          </a:prstGeom>
        </p:spPr>
        <p:txBody>
          <a:bodyPr wrap="square">
            <a:spAutoFit/>
          </a:bodyPr>
          <a:lstStyle/>
          <a:p>
            <a:pPr algn="ctr"/>
            <a:r>
              <a:rPr lang="vi-VN" sz="2800" b="1" i="1" dirty="0">
                <a:solidFill>
                  <a:srgbClr val="0070C0"/>
                </a:solidFill>
                <a:latin typeface="Times New Roman" panose="02020603050405020304" pitchFamily="18" charset="0"/>
                <a:cs typeface="Times New Roman" panose="02020603050405020304" pitchFamily="18" charset="0"/>
              </a:rPr>
              <a:t>2. </a:t>
            </a:r>
            <a:r>
              <a:rPr lang="en-US" sz="2800" b="1" i="1" dirty="0">
                <a:solidFill>
                  <a:srgbClr val="0070C0"/>
                </a:solidFill>
                <a:latin typeface="Times New Roman" panose="02020603050405020304" pitchFamily="18" charset="0"/>
                <a:cs typeface="Times New Roman" panose="02020603050405020304" pitchFamily="18" charset="0"/>
              </a:rPr>
              <a:t>Chỉ </a:t>
            </a:r>
            <a:r>
              <a:rPr lang="en-US" sz="2800" b="1" i="1" dirty="0" err="1">
                <a:solidFill>
                  <a:srgbClr val="0070C0"/>
                </a:solidFill>
                <a:latin typeface="Times New Roman" panose="02020603050405020304" pitchFamily="18" charset="0"/>
                <a:cs typeface="Times New Roman" panose="02020603050405020304" pitchFamily="18" charset="0"/>
              </a:rPr>
              <a:t>ra</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smtClean="0">
                <a:solidFill>
                  <a:srgbClr val="0070C0"/>
                </a:solidFill>
                <a:latin typeface="Times New Roman" panose="02020603050405020304" pitchFamily="18" charset="0"/>
                <a:cs typeface="Times New Roman" panose="02020603050405020304" pitchFamily="18" charset="0"/>
              </a:rPr>
              <a:t>va</a:t>
            </a:r>
            <a:r>
              <a:rPr lang="en-US" sz="2800" b="1" i="1" dirty="0" smtClean="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nhận</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xét</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một</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sô</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thu</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pháp</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nghê</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thuật</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trào</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phúng</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trong</a:t>
            </a:r>
            <a:r>
              <a:rPr lang="en-US" sz="2800" b="1" i="1" dirty="0">
                <a:solidFill>
                  <a:srgbClr val="0070C0"/>
                </a:solidFill>
                <a:latin typeface="Times New Roman" panose="02020603050405020304" pitchFamily="18" charset="0"/>
                <a:cs typeface="Times New Roman" panose="02020603050405020304" pitchFamily="18" charset="0"/>
              </a:rPr>
              <a:t> </a:t>
            </a:r>
            <a:endParaRPr lang="en-US" sz="2800" b="1" i="1" dirty="0" smtClean="0">
              <a:solidFill>
                <a:srgbClr val="0070C0"/>
              </a:solidFill>
              <a:latin typeface="Times New Roman" panose="02020603050405020304" pitchFamily="18" charset="0"/>
              <a:cs typeface="Times New Roman" panose="02020603050405020304" pitchFamily="18" charset="0"/>
            </a:endParaRPr>
          </a:p>
          <a:p>
            <a:pPr algn="ctr"/>
            <a:r>
              <a:rPr lang="en-US" sz="2800" b="1" i="1" dirty="0" err="1" smtClean="0">
                <a:solidFill>
                  <a:srgbClr val="0070C0"/>
                </a:solidFill>
                <a:latin typeface="Times New Roman" panose="02020603050405020304" pitchFamily="18" charset="0"/>
                <a:cs typeface="Times New Roman" panose="02020603050405020304" pitchFamily="18" charset="0"/>
              </a:rPr>
              <a:t>các</a:t>
            </a:r>
            <a:r>
              <a:rPr lang="en-US" sz="2800" b="1" i="1" dirty="0" smtClean="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bài</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thơ</a:t>
            </a:r>
            <a:r>
              <a:rPr lang="en-US" sz="2800" b="1" i="1" dirty="0">
                <a:solidFill>
                  <a:srgbClr val="0070C0"/>
                </a:solidFill>
                <a:latin typeface="Times New Roman" panose="02020603050405020304" pitchFamily="18" charset="0"/>
                <a:cs typeface="Times New Roman" panose="02020603050405020304" pitchFamily="18" charset="0"/>
              </a:rPr>
              <a:t> ở </a:t>
            </a:r>
            <a:r>
              <a:rPr lang="en-US" sz="2800" b="1" i="1" dirty="0" err="1">
                <a:solidFill>
                  <a:srgbClr val="0070C0"/>
                </a:solidFill>
                <a:latin typeface="Times New Roman" panose="02020603050405020304" pitchFamily="18" charset="0"/>
                <a:cs typeface="Times New Roman" panose="02020603050405020304" pitchFamily="18" charset="0"/>
              </a:rPr>
              <a:t>Bài</a:t>
            </a:r>
            <a:r>
              <a:rPr lang="en-US" sz="2800" b="1" i="1" dirty="0">
                <a:solidFill>
                  <a:srgbClr val="0070C0"/>
                </a:solidFill>
                <a:latin typeface="Times New Roman" panose="02020603050405020304" pitchFamily="18" charset="0"/>
                <a:cs typeface="Times New Roman" panose="02020603050405020304" pitchFamily="18" charset="0"/>
              </a:rPr>
              <a:t> 7</a:t>
            </a:r>
            <a:endPar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Rectangle 1"/>
          <p:cNvSpPr/>
          <p:nvPr/>
        </p:nvSpPr>
        <p:spPr>
          <a:xfrm>
            <a:off x="424873" y="2144834"/>
            <a:ext cx="11573163" cy="4401205"/>
          </a:xfrm>
          <a:prstGeom prst="rect">
            <a:avLst/>
          </a:prstGeom>
          <a:ln w="57150"/>
        </p:spPr>
        <p:style>
          <a:lnRef idx="2">
            <a:schemeClr val="accent4"/>
          </a:lnRef>
          <a:fillRef idx="1">
            <a:schemeClr val="lt1"/>
          </a:fillRef>
          <a:effectRef idx="0">
            <a:schemeClr val="accent4"/>
          </a:effectRef>
          <a:fontRef idx="minor">
            <a:schemeClr val="dk1"/>
          </a:fontRef>
        </p:style>
        <p:txBody>
          <a:bodyPr wrap="square">
            <a:spAutoFit/>
          </a:bodyPr>
          <a:lstStyle/>
          <a:p>
            <a:pPr algn="just">
              <a:spcAft>
                <a:spcPts val="0"/>
              </a:spcAft>
              <a:tabLst>
                <a:tab pos="1386840" algn="l"/>
              </a:tabLst>
            </a:pPr>
            <a:r>
              <a:rPr lang="vi-VN" sz="2800" b="1" dirty="0">
                <a:latin typeface="Times New Roman" panose="02020603050405020304" pitchFamily="18" charset="0"/>
                <a:ea typeface="Times New Roman" panose="02020603050405020304" pitchFamily="18" charset="0"/>
              </a:rPr>
              <a:t>- Ở bài thơ “</a:t>
            </a:r>
            <a:r>
              <a:rPr lang="vi-VN" sz="2800" b="1" i="1" dirty="0">
                <a:latin typeface="Times New Roman" panose="02020603050405020304" pitchFamily="18" charset="0"/>
                <a:ea typeface="Times New Roman" panose="02020603050405020304" pitchFamily="18" charset="0"/>
              </a:rPr>
              <a:t>Mời trầu</a:t>
            </a:r>
            <a:r>
              <a:rPr lang="vi-VN" sz="2800" b="1" dirty="0">
                <a:latin typeface="Times New Roman" panose="02020603050405020304" pitchFamily="18" charset="0"/>
                <a:ea typeface="Times New Roman" panose="02020603050405020304" pitchFamily="18" charset="0"/>
              </a:rPr>
              <a:t>” của Hồ Xuân Hương: </a:t>
            </a:r>
            <a:endParaRPr lang="en-US" sz="2800" b="1" dirty="0">
              <a:latin typeface="Times New Roman" panose="02020603050405020304" pitchFamily="18" charset="0"/>
              <a:ea typeface="Times New Roman" panose="02020603050405020304" pitchFamily="18" charset="0"/>
            </a:endParaRPr>
          </a:p>
          <a:p>
            <a:pPr algn="just">
              <a:spcAft>
                <a:spcPts val="0"/>
              </a:spcAft>
            </a:pPr>
            <a:r>
              <a:rPr lang="vi-VN" sz="2800" dirty="0">
                <a:latin typeface="Times New Roman" panose="02020603050405020304" pitchFamily="18" charset="0"/>
                <a:ea typeface="Times New Roman" panose="02020603050405020304" pitchFamily="18" charset="0"/>
              </a:rPr>
              <a:t>+ Cách vận dụng ca dao, tục ngữ vào thơ: thành ngữ dân gian: “</a:t>
            </a:r>
            <a:r>
              <a:rPr lang="vi-VN" sz="2800" i="1" dirty="0">
                <a:latin typeface="Times New Roman" panose="02020603050405020304" pitchFamily="18" charset="0"/>
                <a:ea typeface="Times New Roman" panose="02020603050405020304" pitchFamily="18" charset="0"/>
              </a:rPr>
              <a:t>xanh như lá, bạc như vôi”,</a:t>
            </a:r>
            <a:r>
              <a:rPr lang="vi-VN" sz="2800" dirty="0">
                <a:latin typeface="Times New Roman" panose="02020603050405020304" pitchFamily="18" charset="0"/>
                <a:ea typeface="Times New Roman" panose="02020603050405020304" pitchFamily="18" charset="0"/>
              </a:rPr>
              <a:t>...một cách linh hoạt, gợi đến chuyện tình cảm sâu kín trong tâm hồn.</a:t>
            </a:r>
            <a:endParaRPr lang="en-US" sz="2800" dirty="0">
              <a:latin typeface="Times New Roman" panose="02020603050405020304" pitchFamily="18" charset="0"/>
              <a:ea typeface="Times New Roman" panose="02020603050405020304" pitchFamily="18" charset="0"/>
            </a:endParaRPr>
          </a:p>
          <a:p>
            <a:pPr algn="just">
              <a:spcAft>
                <a:spcPts val="0"/>
              </a:spcAft>
            </a:pPr>
            <a:r>
              <a:rPr lang="vi-VN" sz="2800" dirty="0">
                <a:latin typeface="Times New Roman" panose="02020603050405020304" pitchFamily="18" charset="0"/>
                <a:ea typeface="Times New Roman" panose="02020603050405020304" pitchFamily="18" charset="0"/>
              </a:rPr>
              <a:t>+ Cách sử dụng từ ngữ tinh tế: từ chuyện ăn trầu (nhai cho kĩ để tạo ra màu đỏ thắm, môi hồng) nhà thơ nói đến chuyện tình yêu nam nữ, chuyện hôn nhân:</a:t>
            </a:r>
            <a:endParaRPr lang="en-US" sz="2800" dirty="0">
              <a:latin typeface="Times New Roman" panose="02020603050405020304" pitchFamily="18" charset="0"/>
              <a:ea typeface="Times New Roman" panose="02020603050405020304" pitchFamily="18" charset="0"/>
            </a:endParaRPr>
          </a:p>
          <a:p>
            <a:pPr algn="just">
              <a:spcAft>
                <a:spcPts val="0"/>
              </a:spcAft>
              <a:tabLst>
                <a:tab pos="1386840" algn="l"/>
              </a:tabLst>
            </a:pPr>
            <a:r>
              <a:rPr lang="vi-VN" sz="2800" dirty="0">
                <a:latin typeface="Times New Roman" panose="02020603050405020304" pitchFamily="18" charset="0"/>
                <a:ea typeface="Times New Roman" panose="02020603050405020304" pitchFamily="18" charset="0"/>
              </a:rPr>
              <a:t>+ Từ ngữ sử dụng mang dấu ấn cá nhân của Hồ Xuân Hương như:</a:t>
            </a:r>
            <a:r>
              <a:rPr lang="vi-VN" sz="2800" i="1" dirty="0">
                <a:latin typeface="Times New Roman" panose="02020603050405020304" pitchFamily="18" charset="0"/>
                <a:ea typeface="Times New Roman" panose="02020603050405020304" pitchFamily="18" charset="0"/>
              </a:rPr>
              <a:t> “trầu hôi”</a:t>
            </a:r>
            <a:r>
              <a:rPr lang="vi-VN" sz="2800" dirty="0">
                <a:latin typeface="Times New Roman" panose="02020603050405020304" pitchFamily="18" charset="0"/>
                <a:ea typeface="Times New Roman" panose="02020603050405020304" pitchFamily="18" charset="0"/>
              </a:rPr>
              <a:t> , xưng tên trong bài thơ “</a:t>
            </a:r>
            <a:r>
              <a:rPr lang="vi-VN" sz="2800" i="1" dirty="0">
                <a:latin typeface="Times New Roman" panose="02020603050405020304" pitchFamily="18" charset="0"/>
                <a:ea typeface="Times New Roman" panose="02020603050405020304" pitchFamily="18" charset="0"/>
              </a:rPr>
              <a:t>của Xuân Hương”</a:t>
            </a:r>
            <a:endParaRPr lang="en-US" sz="2800" dirty="0">
              <a:latin typeface="Times New Roman" panose="02020603050405020304" pitchFamily="18" charset="0"/>
              <a:ea typeface="Times New Roman" panose="02020603050405020304" pitchFamily="18" charset="0"/>
            </a:endParaRPr>
          </a:p>
          <a:p>
            <a:pPr algn="just">
              <a:spcAft>
                <a:spcPts val="0"/>
              </a:spcAft>
              <a:tabLst>
                <a:tab pos="1386840" algn="l"/>
              </a:tabLst>
            </a:pPr>
            <a:r>
              <a:rPr lang="vi-VN" sz="2800" dirty="0">
                <a:latin typeface="Times New Roman" panose="02020603050405020304" pitchFamily="18" charset="0"/>
                <a:ea typeface="Times New Roman" panose="02020603050405020304" pitchFamily="18" charset="0"/>
              </a:rPr>
              <a:t>-&gt; Tác giả gửi gắm tình cảm sâu kín, quan niệm về tình yêu và hôn nhân; </a:t>
            </a:r>
            <a:r>
              <a:rPr lang="en-US" sz="2800" dirty="0" err="1">
                <a:solidFill>
                  <a:srgbClr val="1D1B11"/>
                </a:solidFill>
                <a:latin typeface="Times New Roman" panose="02020603050405020304" pitchFamily="18" charset="0"/>
                <a:ea typeface="Times New Roman" panose="02020603050405020304" pitchFamily="18" charset="0"/>
              </a:rPr>
              <a:t>thể</a:t>
            </a:r>
            <a:r>
              <a:rPr lang="en-US" sz="2800" dirty="0">
                <a:solidFill>
                  <a:srgbClr val="1D1B11"/>
                </a:solidFill>
                <a:latin typeface="Times New Roman" panose="02020603050405020304" pitchFamily="18" charset="0"/>
                <a:ea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rPr>
              <a:t>hiện</a:t>
            </a:r>
            <a:r>
              <a:rPr lang="en-US" sz="2800" dirty="0">
                <a:solidFill>
                  <a:srgbClr val="1D1B11"/>
                </a:solidFill>
                <a:latin typeface="Times New Roman" panose="02020603050405020304" pitchFamily="18" charset="0"/>
                <a:ea typeface="Times New Roman" panose="02020603050405020304" pitchFamily="18" charset="0"/>
              </a:rPr>
              <a:t> </a:t>
            </a:r>
            <a:r>
              <a:rPr lang="vi-VN" sz="2800" dirty="0">
                <a:solidFill>
                  <a:srgbClr val="1D1B11"/>
                </a:solidFill>
                <a:latin typeface="Times New Roman" panose="02020603050405020304" pitchFamily="18" charset="0"/>
                <a:ea typeface="Times New Roman" panose="02020603050405020304" pitchFamily="18" charset="0"/>
              </a:rPr>
              <a:t>khát vọng mãnh liệt về tình cảm đôi lứa, phê phán sự bạc bẽo của tình đời.</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9054796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70716"/>
            <a:ext cx="12192000" cy="6787284"/>
          </a:xfrm>
        </p:spPr>
      </p:pic>
      <p:sp>
        <p:nvSpPr>
          <p:cNvPr id="7" name="Rounded Rectangle 6"/>
          <p:cNvSpPr/>
          <p:nvPr/>
        </p:nvSpPr>
        <p:spPr>
          <a:xfrm>
            <a:off x="6179126" y="5420287"/>
            <a:ext cx="3121891" cy="703888"/>
          </a:xfrm>
          <a:prstGeom prst="roundRect">
            <a:avLst/>
          </a:prstGeom>
          <a:ln w="76200"/>
        </p:spPr>
        <p:style>
          <a:lnRef idx="2">
            <a:schemeClr val="accent2"/>
          </a:lnRef>
          <a:fillRef idx="1">
            <a:schemeClr val="lt1"/>
          </a:fillRef>
          <a:effectRef idx="0">
            <a:schemeClr val="accent2"/>
          </a:effectRef>
          <a:fontRef idx="minor">
            <a:schemeClr val="dk1"/>
          </a:fontRef>
        </p:style>
        <p:txBody>
          <a:bodyPr rtlCol="0" anchor="ctr"/>
          <a:lstStyle/>
          <a:p>
            <a:r>
              <a:rPr lang="en-US" sz="3200" b="1" dirty="0" err="1">
                <a:solidFill>
                  <a:srgbClr val="FF0000"/>
                </a:solidFill>
              </a:rPr>
              <a:t>Đáp</a:t>
            </a:r>
            <a:r>
              <a:rPr lang="en-US" sz="3200" b="1" dirty="0">
                <a:solidFill>
                  <a:srgbClr val="FF0000"/>
                </a:solidFill>
              </a:rPr>
              <a:t> </a:t>
            </a:r>
            <a:r>
              <a:rPr lang="en-US" sz="3200" b="1" dirty="0" err="1">
                <a:solidFill>
                  <a:srgbClr val="FF0000"/>
                </a:solidFill>
              </a:rPr>
              <a:t>án</a:t>
            </a:r>
            <a:r>
              <a:rPr lang="en-US" sz="3200" b="1" dirty="0">
                <a:solidFill>
                  <a:srgbClr val="FF0000"/>
                </a:solidFill>
              </a:rPr>
              <a:t>: </a:t>
            </a:r>
            <a:r>
              <a:rPr lang="en-US" sz="3200" b="1" dirty="0" smtClean="0">
                <a:solidFill>
                  <a:srgbClr val="FF0000"/>
                </a:solidFill>
              </a:rPr>
              <a:t>C</a:t>
            </a:r>
            <a:endParaRPr lang="en-US" sz="3200" b="1" dirty="0">
              <a:solidFill>
                <a:srgbClr val="FF0000"/>
              </a:solidFill>
            </a:endParaRPr>
          </a:p>
        </p:txBody>
      </p:sp>
      <p:sp>
        <p:nvSpPr>
          <p:cNvPr id="8" name="Rectangle 7"/>
          <p:cNvSpPr/>
          <p:nvPr/>
        </p:nvSpPr>
        <p:spPr>
          <a:xfrm>
            <a:off x="272472" y="552518"/>
            <a:ext cx="11647055" cy="2677656"/>
          </a:xfrm>
          <a:prstGeom prst="rect">
            <a:avLst/>
          </a:prstGeom>
          <a:ln w="57150"/>
        </p:spPr>
        <p:style>
          <a:lnRef idx="2">
            <a:schemeClr val="accent1"/>
          </a:lnRef>
          <a:fillRef idx="1">
            <a:schemeClr val="lt1"/>
          </a:fillRef>
          <a:effectRef idx="0">
            <a:schemeClr val="accent1"/>
          </a:effectRef>
          <a:fontRef idx="minor">
            <a:schemeClr val="dk1"/>
          </a:fontRef>
        </p:style>
        <p:txBody>
          <a:bodyPr wrap="square">
            <a:spAutoFit/>
          </a:bodyPr>
          <a:lstStyle/>
          <a:p>
            <a:r>
              <a:rPr lang="en-US" sz="2800" b="1" dirty="0" err="1" smtClean="0">
                <a:latin typeface="Times New Roman" panose="02020603050405020304" pitchFamily="18" charset="0"/>
                <a:cs typeface="Times New Roman" panose="02020603050405020304" pitchFamily="18" charset="0"/>
              </a:rPr>
              <a:t>Câu</a:t>
            </a:r>
            <a:r>
              <a:rPr lang="en-US" sz="2800" b="1" dirty="0" smtClean="0">
                <a:latin typeface="Times New Roman" panose="02020603050405020304" pitchFamily="18" charset="0"/>
                <a:cs typeface="Times New Roman" panose="02020603050405020304" pitchFamily="18" charset="0"/>
              </a:rPr>
              <a:t> 1</a:t>
            </a:r>
            <a:r>
              <a:rPr lang="en-US" sz="2800" b="1"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a:t>
            </a:r>
            <a:r>
              <a:rPr lang="en-US" sz="2800" b="1" i="1" dirty="0" err="1">
                <a:latin typeface="Times New Roman" panose="02020603050405020304" pitchFamily="18" charset="0"/>
                <a:cs typeface="Times New Roman" panose="02020603050405020304" pitchFamily="18" charset="0"/>
              </a:rPr>
              <a:t>Hoàng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Lê</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nhất</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thống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chí</a:t>
            </a:r>
            <a:r>
              <a:rPr lang="vi-VN" sz="2800" b="1" i="1" dirty="0">
                <a:latin typeface="Times New Roman" panose="02020603050405020304" pitchFamily="18" charset="0"/>
                <a:cs typeface="Times New Roman" panose="02020603050405020304" pitchFamily="18" charset="0"/>
              </a:rPr>
              <a: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cuốn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tiểu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thuyết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lịch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ghi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chép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ánh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những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biến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lịch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nước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giai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đoạn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nào</a:t>
            </a:r>
            <a:r>
              <a:rPr lang="en-US" sz="2800" b="1"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A. </a:t>
            </a:r>
            <a:r>
              <a:rPr lang="en-US" sz="2800" dirty="0" err="1">
                <a:latin typeface="Times New Roman" panose="02020603050405020304" pitchFamily="18" charset="0"/>
                <a:cs typeface="Times New Roman" panose="02020603050405020304" pitchFamily="18" charset="0"/>
              </a:rPr>
              <a:t>Đầu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kỉ</a:t>
            </a:r>
            <a:r>
              <a:rPr lang="en-US" sz="2800" dirty="0">
                <a:latin typeface="Times New Roman" panose="02020603050405020304" pitchFamily="18" charset="0"/>
                <a:cs typeface="Times New Roman" panose="02020603050405020304" pitchFamily="18" charset="0"/>
              </a:rPr>
              <a:t> X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kỉ</a:t>
            </a:r>
            <a:r>
              <a:rPr lang="en-US" sz="2800" dirty="0">
                <a:latin typeface="Times New Roman" panose="02020603050405020304" pitchFamily="18" charset="0"/>
                <a:cs typeface="Times New Roman" panose="02020603050405020304" pitchFamily="18" charset="0"/>
              </a:rPr>
              <a:t> XV</a:t>
            </a:r>
          </a:p>
          <a:p>
            <a:r>
              <a:rPr lang="en-US" sz="2800" dirty="0">
                <a:latin typeface="Times New Roman" panose="02020603050405020304" pitchFamily="18" charset="0"/>
                <a:cs typeface="Times New Roman" panose="02020603050405020304" pitchFamily="18" charset="0"/>
              </a:rPr>
              <a:t>B. </a:t>
            </a:r>
            <a:r>
              <a:rPr lang="en-US" sz="2800" dirty="0" err="1">
                <a:latin typeface="Times New Roman" panose="02020603050405020304" pitchFamily="18" charset="0"/>
                <a:cs typeface="Times New Roman" panose="02020603050405020304" pitchFamily="18" charset="0"/>
              </a:rPr>
              <a:t>Đầu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kỉ</a:t>
            </a:r>
            <a:r>
              <a:rPr lang="en-US" sz="2800" dirty="0">
                <a:latin typeface="Times New Roman" panose="02020603050405020304" pitchFamily="18" charset="0"/>
                <a:cs typeface="Times New Roman" panose="02020603050405020304" pitchFamily="18" charset="0"/>
              </a:rPr>
              <a:t> XV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kỉ</a:t>
            </a:r>
            <a:r>
              <a:rPr lang="en-US" sz="2800" dirty="0">
                <a:latin typeface="Times New Roman" panose="02020603050405020304" pitchFamily="18" charset="0"/>
                <a:cs typeface="Times New Roman" panose="02020603050405020304" pitchFamily="18" charset="0"/>
              </a:rPr>
              <a:t> XVII</a:t>
            </a:r>
          </a:p>
          <a:p>
            <a:r>
              <a:rPr lang="en-US" sz="2800" dirty="0">
                <a:latin typeface="Times New Roman" panose="02020603050405020304" pitchFamily="18" charset="0"/>
                <a:cs typeface="Times New Roman" panose="02020603050405020304" pitchFamily="18" charset="0"/>
              </a:rPr>
              <a:t>C. </a:t>
            </a:r>
            <a:r>
              <a:rPr lang="en-US" sz="2800" dirty="0" err="1">
                <a:latin typeface="Times New Roman" panose="02020603050405020304" pitchFamily="18" charset="0"/>
                <a:cs typeface="Times New Roman" panose="02020603050405020304" pitchFamily="18" charset="0"/>
              </a:rPr>
              <a:t>Cuối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kỉ</a:t>
            </a:r>
            <a:r>
              <a:rPr lang="en-US" sz="2800" dirty="0">
                <a:latin typeface="Times New Roman" panose="02020603050405020304" pitchFamily="18" charset="0"/>
                <a:cs typeface="Times New Roman" panose="02020603050405020304" pitchFamily="18" charset="0"/>
              </a:rPr>
              <a:t> XVIII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kỉ</a:t>
            </a:r>
            <a:r>
              <a:rPr lang="en-US" sz="2800" dirty="0">
                <a:latin typeface="Times New Roman" panose="02020603050405020304" pitchFamily="18" charset="0"/>
                <a:cs typeface="Times New Roman" panose="02020603050405020304" pitchFamily="18" charset="0"/>
              </a:rPr>
              <a:t> XIX</a:t>
            </a:r>
          </a:p>
          <a:p>
            <a:r>
              <a:rPr lang="en-US" sz="2800" dirty="0">
                <a:latin typeface="Times New Roman" panose="02020603050405020304" pitchFamily="18" charset="0"/>
                <a:cs typeface="Times New Roman" panose="02020603050405020304" pitchFamily="18" charset="0"/>
              </a:rPr>
              <a:t>D. </a:t>
            </a:r>
            <a:r>
              <a:rPr lang="en-US" sz="2800" dirty="0" err="1">
                <a:latin typeface="Times New Roman" panose="02020603050405020304" pitchFamily="18" charset="0"/>
                <a:cs typeface="Times New Roman" panose="02020603050405020304" pitchFamily="18" charset="0"/>
              </a:rPr>
              <a:t>Nửa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kỉ</a:t>
            </a:r>
            <a:r>
              <a:rPr lang="en-US" sz="2800" dirty="0">
                <a:latin typeface="Times New Roman" panose="02020603050405020304" pitchFamily="18" charset="0"/>
                <a:cs typeface="Times New Roman" panose="02020603050405020304" pitchFamily="18" charset="0"/>
              </a:rPr>
              <a:t> XIX</a:t>
            </a:r>
            <a:r>
              <a:rPr lang="en-US" sz="2800" dirty="0" smtClean="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566109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20437" y="230909"/>
            <a:ext cx="10575636" cy="523220"/>
          </a:xfrm>
          <a:prstGeom prst="rect">
            <a:avLst/>
          </a:prstGeom>
          <a:noFill/>
        </p:spPr>
        <p:txBody>
          <a:bodyPr wrap="square" rtlCol="0">
            <a:spAutoFit/>
          </a:bodyPr>
          <a:lstStyle/>
          <a:p>
            <a:r>
              <a:rPr lang="vi-VN" sz="2800" b="1" dirty="0">
                <a:solidFill>
                  <a:srgbClr val="FF0000"/>
                </a:solidFill>
                <a:latin typeface="Times New Roman" panose="02020603050405020304" pitchFamily="18" charset="0"/>
                <a:cs typeface="Times New Roman" panose="02020603050405020304" pitchFamily="18" charset="0"/>
              </a:rPr>
              <a:t>PHT </a:t>
            </a:r>
            <a:r>
              <a:rPr lang="en-US" sz="2800" b="1" dirty="0">
                <a:solidFill>
                  <a:srgbClr val="FF0000"/>
                </a:solidFill>
                <a:latin typeface="Times New Roman" panose="02020603050405020304" pitchFamily="18" charset="0"/>
                <a:cs typeface="Times New Roman" panose="02020603050405020304" pitchFamily="18" charset="0"/>
              </a:rPr>
              <a:t>03-</a:t>
            </a:r>
            <a:r>
              <a:rPr lang="en-US" sz="2800"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Câu</a:t>
            </a:r>
            <a:r>
              <a:rPr lang="en-US" sz="2800" b="1" dirty="0">
                <a:solidFill>
                  <a:srgbClr val="FF0000"/>
                </a:solidFill>
                <a:latin typeface="Times New Roman" panose="02020603050405020304" pitchFamily="18" charset="0"/>
                <a:cs typeface="Times New Roman" panose="02020603050405020304" pitchFamily="18" charset="0"/>
              </a:rPr>
              <a:t> 3</a:t>
            </a:r>
            <a:r>
              <a:rPr lang="vi-VN" sz="2800" b="1" dirty="0">
                <a:solidFill>
                  <a:srgbClr val="FF0000"/>
                </a:solidFill>
                <a:latin typeface="Times New Roman" panose="02020603050405020304" pitchFamily="18" charset="0"/>
                <a:cs typeface="Times New Roman" panose="02020603050405020304" pitchFamily="18" charset="0"/>
              </a:rPr>
              <a:t>/Tr 123:</a:t>
            </a:r>
            <a:r>
              <a:rPr lang="vi-VN" sz="2800" i="1" dirty="0">
                <a:solidFill>
                  <a:srgbClr val="FF0000"/>
                </a:solidFill>
                <a:latin typeface="Times New Roman" panose="02020603050405020304" pitchFamily="18" charset="0"/>
                <a:cs typeface="Times New Roman" panose="02020603050405020304" pitchFamily="18" charset="0"/>
              </a:rPr>
              <a:t> </a:t>
            </a:r>
            <a:r>
              <a:rPr lang="vi-VN" sz="2800" b="1" dirty="0">
                <a:solidFill>
                  <a:srgbClr val="FF0000"/>
                </a:solidFill>
                <a:latin typeface="Times New Roman" panose="02020603050405020304" pitchFamily="18" charset="0"/>
                <a:cs typeface="Times New Roman" panose="02020603050405020304" pitchFamily="18" charset="0"/>
              </a:rPr>
              <a:t>Ôn tập về thơ Đường luật ở Bài 7</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86328" y="843119"/>
            <a:ext cx="11443854" cy="954107"/>
          </a:xfrm>
          <a:prstGeom prst="rect">
            <a:avLst/>
          </a:prstGeom>
        </p:spPr>
        <p:txBody>
          <a:bodyPr wrap="square">
            <a:spAutoFit/>
          </a:bodyPr>
          <a:lstStyle/>
          <a:p>
            <a:pPr algn="ctr"/>
            <a:r>
              <a:rPr lang="vi-VN" sz="2800" b="1" i="1" dirty="0">
                <a:solidFill>
                  <a:srgbClr val="0070C0"/>
                </a:solidFill>
                <a:latin typeface="Times New Roman" panose="02020603050405020304" pitchFamily="18" charset="0"/>
                <a:cs typeface="Times New Roman" panose="02020603050405020304" pitchFamily="18" charset="0"/>
              </a:rPr>
              <a:t>2. </a:t>
            </a:r>
            <a:r>
              <a:rPr lang="en-US" sz="2800" b="1" i="1" dirty="0">
                <a:solidFill>
                  <a:srgbClr val="0070C0"/>
                </a:solidFill>
                <a:latin typeface="Times New Roman" panose="02020603050405020304" pitchFamily="18" charset="0"/>
                <a:cs typeface="Times New Roman" panose="02020603050405020304" pitchFamily="18" charset="0"/>
              </a:rPr>
              <a:t>Chỉ </a:t>
            </a:r>
            <a:r>
              <a:rPr lang="en-US" sz="2800" b="1" i="1" dirty="0" err="1">
                <a:solidFill>
                  <a:srgbClr val="0070C0"/>
                </a:solidFill>
                <a:latin typeface="Times New Roman" panose="02020603050405020304" pitchFamily="18" charset="0"/>
                <a:cs typeface="Times New Roman" panose="02020603050405020304" pitchFamily="18" charset="0"/>
              </a:rPr>
              <a:t>ra</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smtClean="0">
                <a:solidFill>
                  <a:srgbClr val="0070C0"/>
                </a:solidFill>
                <a:latin typeface="Times New Roman" panose="02020603050405020304" pitchFamily="18" charset="0"/>
                <a:cs typeface="Times New Roman" panose="02020603050405020304" pitchFamily="18" charset="0"/>
              </a:rPr>
              <a:t>va</a:t>
            </a:r>
            <a:r>
              <a:rPr lang="en-US" sz="2800" b="1" i="1" dirty="0" smtClean="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nhận</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xét</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một</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sô</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thu</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pháp</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nghê</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thuật</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trào</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phúng</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trong</a:t>
            </a:r>
            <a:r>
              <a:rPr lang="en-US" sz="2800" b="1" i="1" dirty="0">
                <a:solidFill>
                  <a:srgbClr val="0070C0"/>
                </a:solidFill>
                <a:latin typeface="Times New Roman" panose="02020603050405020304" pitchFamily="18" charset="0"/>
                <a:cs typeface="Times New Roman" panose="02020603050405020304" pitchFamily="18" charset="0"/>
              </a:rPr>
              <a:t> </a:t>
            </a:r>
            <a:endParaRPr lang="en-US" sz="2800" b="1" i="1" dirty="0" smtClean="0">
              <a:solidFill>
                <a:srgbClr val="0070C0"/>
              </a:solidFill>
              <a:latin typeface="Times New Roman" panose="02020603050405020304" pitchFamily="18" charset="0"/>
              <a:cs typeface="Times New Roman" panose="02020603050405020304" pitchFamily="18" charset="0"/>
            </a:endParaRPr>
          </a:p>
          <a:p>
            <a:pPr algn="ctr"/>
            <a:r>
              <a:rPr lang="en-US" sz="2800" b="1" i="1" dirty="0" err="1" smtClean="0">
                <a:solidFill>
                  <a:srgbClr val="0070C0"/>
                </a:solidFill>
                <a:latin typeface="Times New Roman" panose="02020603050405020304" pitchFamily="18" charset="0"/>
                <a:cs typeface="Times New Roman" panose="02020603050405020304" pitchFamily="18" charset="0"/>
              </a:rPr>
              <a:t>các</a:t>
            </a:r>
            <a:r>
              <a:rPr lang="en-US" sz="2800" b="1" i="1" dirty="0" smtClean="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bài</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thơ</a:t>
            </a:r>
            <a:r>
              <a:rPr lang="en-US" sz="2800" b="1" i="1" dirty="0">
                <a:solidFill>
                  <a:srgbClr val="0070C0"/>
                </a:solidFill>
                <a:latin typeface="Times New Roman" panose="02020603050405020304" pitchFamily="18" charset="0"/>
                <a:cs typeface="Times New Roman" panose="02020603050405020304" pitchFamily="18" charset="0"/>
              </a:rPr>
              <a:t> ở </a:t>
            </a:r>
            <a:r>
              <a:rPr lang="en-US" sz="2800" b="1" i="1" dirty="0" err="1">
                <a:solidFill>
                  <a:srgbClr val="0070C0"/>
                </a:solidFill>
                <a:latin typeface="Times New Roman" panose="02020603050405020304" pitchFamily="18" charset="0"/>
                <a:cs typeface="Times New Roman" panose="02020603050405020304" pitchFamily="18" charset="0"/>
              </a:rPr>
              <a:t>Bài</a:t>
            </a:r>
            <a:r>
              <a:rPr lang="en-US" sz="2800" b="1" i="1" dirty="0">
                <a:solidFill>
                  <a:srgbClr val="0070C0"/>
                </a:solidFill>
                <a:latin typeface="Times New Roman" panose="02020603050405020304" pitchFamily="18" charset="0"/>
                <a:cs typeface="Times New Roman" panose="02020603050405020304" pitchFamily="18" charset="0"/>
              </a:rPr>
              <a:t> 7</a:t>
            </a:r>
            <a:endPar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Rectangle 1"/>
          <p:cNvSpPr/>
          <p:nvPr/>
        </p:nvSpPr>
        <p:spPr>
          <a:xfrm>
            <a:off x="360218" y="1886216"/>
            <a:ext cx="11573163" cy="4832092"/>
          </a:xfrm>
          <a:prstGeom prst="rect">
            <a:avLst/>
          </a:prstGeom>
          <a:ln w="57150"/>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vi-VN" sz="2800" dirty="0">
                <a:latin typeface="Times New Roman" panose="02020603050405020304" pitchFamily="18" charset="0"/>
                <a:cs typeface="Times New Roman" panose="02020603050405020304" pitchFamily="18" charset="0"/>
              </a:rPr>
              <a:t> </a:t>
            </a:r>
            <a:r>
              <a:rPr lang="vi-VN" sz="2800" b="1" dirty="0" smtClean="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Ở bài “</a:t>
            </a:r>
            <a:r>
              <a:rPr lang="vi-VN" sz="2800" b="1" i="1" dirty="0">
                <a:latin typeface="Times New Roman" panose="02020603050405020304" pitchFamily="18" charset="0"/>
                <a:cs typeface="Times New Roman" panose="02020603050405020304" pitchFamily="18" charset="0"/>
              </a:rPr>
              <a:t>Vịnh khoa thi Hương”</a:t>
            </a:r>
            <a:r>
              <a:rPr lang="vi-VN" sz="2800" b="1" dirty="0">
                <a:latin typeface="Times New Roman" panose="02020603050405020304" pitchFamily="18" charset="0"/>
                <a:cs typeface="Times New Roman" panose="02020603050405020304" pitchFamily="18" charset="0"/>
              </a:rPr>
              <a:t> của Trần Tế Xương: </a:t>
            </a:r>
            <a:endParaRPr lang="en-US" sz="2800" b="1"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khẩu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phúng</a:t>
            </a:r>
            <a:r>
              <a:rPr lang="en-US" sz="2800" dirty="0">
                <a:latin typeface="Times New Roman" panose="02020603050405020304" pitchFamily="18" charset="0"/>
                <a:cs typeface="Times New Roman" panose="02020603050405020304" pitchFamily="18" charset="0"/>
              </a:rPr>
              <a:t>: n</a:t>
            </a:r>
            <a:r>
              <a:rPr lang="vi-VN" sz="2800" dirty="0">
                <a:latin typeface="Times New Roman" panose="02020603050405020304" pitchFamily="18" charset="0"/>
                <a:cs typeface="Times New Roman" panose="02020603050405020304" pitchFamily="18" charset="0"/>
              </a:rPr>
              <a:t>gôn ngữ đời thường, đậm khẩu ngữ, được sử dụng linh hoạt “</a:t>
            </a:r>
            <a:r>
              <a:rPr lang="en-US" sz="2800" i="1" dirty="0" err="1">
                <a:latin typeface="Times New Roman" panose="02020603050405020304" pitchFamily="18" charset="0"/>
                <a:cs typeface="Times New Roman" panose="02020603050405020304" pitchFamily="18" charset="0"/>
              </a:rPr>
              <a:t>miệng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thét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loa</a:t>
            </a:r>
            <a:r>
              <a:rPr lang="vi-VN"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vai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đeo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lọ</a:t>
            </a:r>
            <a:r>
              <a:rPr lang="vi-VN" sz="2800" i="1" dirty="0">
                <a:latin typeface="Times New Roman" panose="02020603050405020304" pitchFamily="18" charset="0"/>
                <a:cs typeface="Times New Roman" panose="02020603050405020304" pitchFamily="18" charset="0"/>
              </a:rPr>
              <a:t>” “quan sứ, mụ đầm”</a:t>
            </a:r>
            <a:endParaRPr lang="en-US"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Sử dụng phép đối: 4 câu thơ giữa (đối về hình ảnh, từ loại) </a:t>
            </a:r>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-&gt; Phê phán thực trạng khoa cử ở thời kì đầu chế độ phong kiến nửa thực dân, xót xa cho tình trạng bi thảm của nền Nho học nước nhà trước nỗi nhục mất nước</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Bài thơ gửi gắm nỗi đau, nỗi nhục mất nước, và lòng yêu nước thiết tha của nhà thơ trước vận mệnh đau thương của đất nước.</a:t>
            </a:r>
            <a:endParaRPr lang="en-US"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817451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19691248"/>
              </p:ext>
            </p:extLst>
          </p:nvPr>
        </p:nvGraphicFramePr>
        <p:xfrm>
          <a:off x="443346" y="932873"/>
          <a:ext cx="11323781" cy="5562658"/>
        </p:xfrm>
        <a:graphic>
          <a:graphicData uri="http://schemas.openxmlformats.org/drawingml/2006/table">
            <a:tbl>
              <a:tblPr firstRow="1" firstCol="1" bandRow="1">
                <a:tableStyleId>{E8B1032C-EA38-4F05-BA0D-38AFFFC7BED3}</a:tableStyleId>
              </a:tblPr>
              <a:tblGrid>
                <a:gridCol w="11323781">
                  <a:extLst>
                    <a:ext uri="{9D8B030D-6E8A-4147-A177-3AD203B41FA5}">
                      <a16:colId xmlns:a16="http://schemas.microsoft.com/office/drawing/2014/main" val="2253948848"/>
                    </a:ext>
                  </a:extLst>
                </a:gridCol>
              </a:tblGrid>
              <a:tr h="807778">
                <a:tc>
                  <a:txBody>
                    <a:bodyPr/>
                    <a:lstStyle/>
                    <a:p>
                      <a:pPr algn="ctr">
                        <a:lnSpc>
                          <a:spcPct val="100000"/>
                        </a:lnSpc>
                        <a:spcAft>
                          <a:spcPts val="0"/>
                        </a:spcAft>
                      </a:pPr>
                      <a:r>
                        <a:rPr lang="vi-VN" sz="2600" b="1" dirty="0">
                          <a:effectLst/>
                          <a:latin typeface="Times New Roman" panose="02020603050405020304" pitchFamily="18" charset="0"/>
                          <a:cs typeface="Times New Roman" panose="02020603050405020304" pitchFamily="18" charset="0"/>
                        </a:rPr>
                        <a:t>PHT</a:t>
                      </a:r>
                      <a:r>
                        <a:rPr lang="en-US" sz="2600" b="1" dirty="0">
                          <a:effectLst/>
                          <a:latin typeface="Times New Roman" panose="02020603050405020304" pitchFamily="18" charset="0"/>
                          <a:cs typeface="Times New Roman" panose="02020603050405020304" pitchFamily="18" charset="0"/>
                        </a:rPr>
                        <a:t> 04- </a:t>
                      </a:r>
                      <a:r>
                        <a:rPr lang="en-US" sz="2600" b="1" dirty="0" err="1">
                          <a:effectLst/>
                          <a:latin typeface="Times New Roman" panose="02020603050405020304" pitchFamily="18" charset="0"/>
                          <a:cs typeface="Times New Roman" panose="02020603050405020304" pitchFamily="18" charset="0"/>
                        </a:rPr>
                        <a:t>Câu</a:t>
                      </a:r>
                      <a:r>
                        <a:rPr lang="en-US" sz="2600" b="1" dirty="0">
                          <a:effectLst/>
                          <a:latin typeface="Times New Roman" panose="02020603050405020304" pitchFamily="18" charset="0"/>
                          <a:cs typeface="Times New Roman" panose="02020603050405020304" pitchFamily="18" charset="0"/>
                        </a:rPr>
                        <a:t> 4</a:t>
                      </a:r>
                      <a:r>
                        <a:rPr lang="vi-VN" sz="2600" b="1" dirty="0">
                          <a:effectLst/>
                          <a:latin typeface="Times New Roman" panose="02020603050405020304" pitchFamily="18" charset="0"/>
                          <a:cs typeface="Times New Roman" panose="02020603050405020304" pitchFamily="18" charset="0"/>
                        </a:rPr>
                        <a:t>: </a:t>
                      </a:r>
                      <a:endParaRPr lang="en-US" sz="2600" b="1" dirty="0">
                        <a:effectLst/>
                        <a:latin typeface="Times New Roman" panose="02020603050405020304" pitchFamily="18" charset="0"/>
                        <a:cs typeface="Times New Roman" panose="02020603050405020304" pitchFamily="18" charset="0"/>
                      </a:endParaRPr>
                    </a:p>
                    <a:p>
                      <a:pPr algn="ctr">
                        <a:lnSpc>
                          <a:spcPct val="100000"/>
                        </a:lnSpc>
                        <a:spcAft>
                          <a:spcPts val="0"/>
                        </a:spcAft>
                      </a:pPr>
                      <a:r>
                        <a:rPr lang="en-US" sz="2600" b="1" dirty="0" err="1">
                          <a:effectLst/>
                          <a:latin typeface="Times New Roman" panose="02020603050405020304" pitchFamily="18" charset="0"/>
                          <a:cs typeface="Times New Roman" panose="02020603050405020304" pitchFamily="18" charset="0"/>
                        </a:rPr>
                        <a:t>Nội</a:t>
                      </a:r>
                      <a:r>
                        <a:rPr lang="en-US" sz="2600" b="1" dirty="0">
                          <a:effectLst/>
                          <a:latin typeface="Times New Roman" panose="02020603050405020304" pitchFamily="18" charset="0"/>
                          <a:cs typeface="Times New Roman" panose="02020603050405020304" pitchFamily="18" charset="0"/>
                        </a:rPr>
                        <a:t> dung </a:t>
                      </a:r>
                      <a:r>
                        <a:rPr lang="en-US" sz="2600" b="1" dirty="0" err="1">
                          <a:effectLst/>
                          <a:latin typeface="Times New Roman" panose="02020603050405020304" pitchFamily="18" charset="0"/>
                          <a:cs typeface="Times New Roman" panose="02020603050405020304" pitchFamily="18" charset="0"/>
                        </a:rPr>
                        <a:t>va</a:t>
                      </a:r>
                      <a:r>
                        <a:rPr lang="en-US" sz="2600" b="1" dirty="0">
                          <a:effectLst/>
                          <a:latin typeface="Times New Roman" panose="02020603050405020304" pitchFamily="18" charset="0"/>
                          <a:cs typeface="Times New Roman" panose="02020603050405020304" pitchFamily="18" charset="0"/>
                        </a:rPr>
                        <a:t>̀ </a:t>
                      </a:r>
                      <a:r>
                        <a:rPr lang="en-US" sz="2600" b="1" dirty="0" err="1">
                          <a:effectLst/>
                          <a:latin typeface="Times New Roman" panose="02020603050405020304" pitchFamily="18" charset="0"/>
                          <a:cs typeface="Times New Roman" panose="02020603050405020304" pitchFamily="18" charset="0"/>
                        </a:rPr>
                        <a:t>hình</a:t>
                      </a:r>
                      <a:r>
                        <a:rPr lang="en-US" sz="2600" b="1" dirty="0">
                          <a:effectLst/>
                          <a:latin typeface="Times New Roman" panose="02020603050405020304" pitchFamily="18" charset="0"/>
                          <a:cs typeface="Times New Roman" panose="02020603050405020304" pitchFamily="18" charset="0"/>
                        </a:rPr>
                        <a:t> </a:t>
                      </a:r>
                      <a:r>
                        <a:rPr lang="en-US" sz="2600" b="1" dirty="0" err="1">
                          <a:effectLst/>
                          <a:latin typeface="Times New Roman" panose="02020603050405020304" pitchFamily="18" charset="0"/>
                          <a:cs typeface="Times New Roman" panose="02020603050405020304" pitchFamily="18" charset="0"/>
                        </a:rPr>
                        <a:t>thức</a:t>
                      </a:r>
                      <a:r>
                        <a:rPr lang="en-US" sz="2600" b="1" dirty="0">
                          <a:effectLst/>
                          <a:latin typeface="Times New Roman" panose="02020603050405020304" pitchFamily="18" charset="0"/>
                          <a:cs typeface="Times New Roman" panose="02020603050405020304" pitchFamily="18" charset="0"/>
                        </a:rPr>
                        <a:t> </a:t>
                      </a:r>
                      <a:r>
                        <a:rPr lang="en-US" sz="2600" b="1" dirty="0" err="1">
                          <a:effectLst/>
                          <a:latin typeface="Times New Roman" panose="02020603050405020304" pitchFamily="18" charset="0"/>
                          <a:cs typeface="Times New Roman" panose="02020603050405020304" pitchFamily="18" charset="0"/>
                        </a:rPr>
                        <a:t>nghê</a:t>
                      </a:r>
                      <a:r>
                        <a:rPr lang="en-US" sz="2600" b="1" dirty="0">
                          <a:effectLst/>
                          <a:latin typeface="Times New Roman" panose="02020603050405020304" pitchFamily="18" charset="0"/>
                          <a:cs typeface="Times New Roman" panose="02020603050405020304" pitchFamily="18" charset="0"/>
                        </a:rPr>
                        <a:t>̣ </a:t>
                      </a:r>
                      <a:r>
                        <a:rPr lang="en-US" sz="2600" b="1" dirty="0" err="1">
                          <a:effectLst/>
                          <a:latin typeface="Times New Roman" panose="02020603050405020304" pitchFamily="18" charset="0"/>
                          <a:cs typeface="Times New Roman" panose="02020603050405020304" pitchFamily="18" charset="0"/>
                        </a:rPr>
                        <a:t>thuật</a:t>
                      </a:r>
                      <a:r>
                        <a:rPr lang="en-US" sz="2600" b="1" dirty="0">
                          <a:effectLst/>
                          <a:latin typeface="Times New Roman" panose="02020603050405020304" pitchFamily="18" charset="0"/>
                          <a:cs typeface="Times New Roman" panose="02020603050405020304" pitchFamily="18" charset="0"/>
                        </a:rPr>
                        <a:t> </a:t>
                      </a:r>
                      <a:r>
                        <a:rPr lang="en-US" sz="2600" b="1" dirty="0" err="1">
                          <a:effectLst/>
                          <a:latin typeface="Times New Roman" panose="02020603050405020304" pitchFamily="18" charset="0"/>
                          <a:cs typeface="Times New Roman" panose="02020603050405020304" pitchFamily="18" charset="0"/>
                        </a:rPr>
                        <a:t>của</a:t>
                      </a:r>
                      <a:r>
                        <a:rPr lang="en-US" sz="2600" b="1" dirty="0">
                          <a:effectLst/>
                          <a:latin typeface="Times New Roman" panose="02020603050405020304" pitchFamily="18" charset="0"/>
                          <a:cs typeface="Times New Roman" panose="02020603050405020304" pitchFamily="18" charset="0"/>
                        </a:rPr>
                        <a:t> </a:t>
                      </a:r>
                      <a:r>
                        <a:rPr lang="en-US" sz="2600" b="1" dirty="0" err="1">
                          <a:effectLst/>
                          <a:latin typeface="Times New Roman" panose="02020603050405020304" pitchFamily="18" charset="0"/>
                          <a:cs typeface="Times New Roman" panose="02020603050405020304" pitchFamily="18" charset="0"/>
                        </a:rPr>
                        <a:t>các</a:t>
                      </a:r>
                      <a:r>
                        <a:rPr lang="en-US" sz="2600" b="1" dirty="0">
                          <a:effectLst/>
                          <a:latin typeface="Times New Roman" panose="02020603050405020304" pitchFamily="18" charset="0"/>
                          <a:cs typeface="Times New Roman" panose="02020603050405020304" pitchFamily="18" charset="0"/>
                        </a:rPr>
                        <a:t> </a:t>
                      </a:r>
                      <a:r>
                        <a:rPr lang="en-US" sz="2600" b="1" dirty="0" err="1">
                          <a:effectLst/>
                          <a:latin typeface="Times New Roman" panose="02020603050405020304" pitchFamily="18" charset="0"/>
                          <a:cs typeface="Times New Roman" panose="02020603050405020304" pitchFamily="18" charset="0"/>
                        </a:rPr>
                        <a:t>văn</a:t>
                      </a:r>
                      <a:r>
                        <a:rPr lang="en-US" sz="2600" b="1" dirty="0">
                          <a:effectLst/>
                          <a:latin typeface="Times New Roman" panose="02020603050405020304" pitchFamily="18" charset="0"/>
                          <a:cs typeface="Times New Roman" panose="02020603050405020304" pitchFamily="18" charset="0"/>
                        </a:rPr>
                        <a:t> </a:t>
                      </a:r>
                      <a:r>
                        <a:rPr lang="en-US" sz="2600" b="1" dirty="0" err="1">
                          <a:effectLst/>
                          <a:latin typeface="Times New Roman" panose="02020603050405020304" pitchFamily="18" charset="0"/>
                          <a:cs typeface="Times New Roman" panose="02020603050405020304" pitchFamily="18" charset="0"/>
                        </a:rPr>
                        <a:t>bản</a:t>
                      </a:r>
                      <a:r>
                        <a:rPr lang="en-US" sz="2600" b="1" dirty="0">
                          <a:effectLst/>
                          <a:latin typeface="Times New Roman" panose="02020603050405020304" pitchFamily="18" charset="0"/>
                          <a:cs typeface="Times New Roman" panose="02020603050405020304" pitchFamily="18" charset="0"/>
                        </a:rPr>
                        <a:t> </a:t>
                      </a:r>
                      <a:r>
                        <a:rPr lang="en-US" sz="2600" b="1" dirty="0" err="1">
                          <a:effectLst/>
                          <a:latin typeface="Times New Roman" panose="02020603050405020304" pitchFamily="18" charset="0"/>
                          <a:cs typeface="Times New Roman" panose="02020603050405020304" pitchFamily="18" charset="0"/>
                        </a:rPr>
                        <a:t>đọc</a:t>
                      </a:r>
                      <a:r>
                        <a:rPr lang="en-US" sz="2600" b="1" dirty="0">
                          <a:effectLst/>
                          <a:latin typeface="Times New Roman" panose="02020603050405020304" pitchFamily="18" charset="0"/>
                          <a:cs typeface="Times New Roman" panose="02020603050405020304" pitchFamily="18" charset="0"/>
                        </a:rPr>
                        <a:t> </a:t>
                      </a:r>
                      <a:r>
                        <a:rPr lang="en-US" sz="2600" b="1" dirty="0" err="1">
                          <a:effectLst/>
                          <a:latin typeface="Times New Roman" panose="02020603050405020304" pitchFamily="18" charset="0"/>
                          <a:cs typeface="Times New Roman" panose="02020603050405020304" pitchFamily="18" charset="0"/>
                        </a:rPr>
                        <a:t>hiểu</a:t>
                      </a:r>
                      <a:r>
                        <a:rPr lang="en-US" sz="2600" b="1" dirty="0">
                          <a:effectLst/>
                          <a:latin typeface="Times New Roman" panose="02020603050405020304" pitchFamily="18" charset="0"/>
                          <a:cs typeface="Times New Roman" panose="02020603050405020304" pitchFamily="18" charset="0"/>
                        </a:rPr>
                        <a:t> ở </a:t>
                      </a:r>
                      <a:r>
                        <a:rPr lang="en-US" sz="2600" b="1" dirty="0" err="1">
                          <a:effectLst/>
                          <a:latin typeface="Times New Roman" panose="02020603050405020304" pitchFamily="18" charset="0"/>
                          <a:cs typeface="Times New Roman" panose="02020603050405020304" pitchFamily="18" charset="0"/>
                        </a:rPr>
                        <a:t>Bài</a:t>
                      </a:r>
                      <a:r>
                        <a:rPr lang="en-US" sz="2600" b="1" dirty="0">
                          <a:effectLst/>
                          <a:latin typeface="Times New Roman" panose="02020603050405020304" pitchFamily="18" charset="0"/>
                          <a:cs typeface="Times New Roman" panose="02020603050405020304" pitchFamily="18" charset="0"/>
                        </a:rPr>
                        <a:t> 8:</a:t>
                      </a:r>
                      <a:endParaRPr lang="en-US" sz="2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84" marR="32184" marT="0" marB="0"/>
                </a:tc>
                <a:extLst>
                  <a:ext uri="{0D108BD9-81ED-4DB2-BD59-A6C34878D82A}">
                    <a16:rowId xmlns:a16="http://schemas.microsoft.com/office/drawing/2014/main" val="1889473719"/>
                  </a:ext>
                </a:extLst>
              </a:tr>
              <a:tr h="1329575">
                <a:tc>
                  <a:txBody>
                    <a:bodyPr/>
                    <a:lstStyle/>
                    <a:p>
                      <a:pPr algn="just">
                        <a:lnSpc>
                          <a:spcPct val="100000"/>
                        </a:lnSpc>
                        <a:spcAft>
                          <a:spcPts val="0"/>
                        </a:spcAft>
                      </a:pPr>
                      <a:r>
                        <a:rPr lang="en-US" sz="2600" b="0" dirty="0">
                          <a:effectLst/>
                          <a:latin typeface="Times New Roman" panose="02020603050405020304" pitchFamily="18" charset="0"/>
                          <a:cs typeface="Times New Roman" panose="02020603050405020304" pitchFamily="18" charset="0"/>
                        </a:rPr>
                        <a:t>a. </a:t>
                      </a:r>
                      <a:r>
                        <a:rPr lang="en-US" sz="2600" b="0" dirty="0" err="1">
                          <a:effectLst/>
                          <a:latin typeface="Times New Roman" panose="02020603050405020304" pitchFamily="18" charset="0"/>
                          <a:cs typeface="Times New Roman" panose="02020603050405020304" pitchFamily="18" charset="0"/>
                        </a:rPr>
                        <a:t>Nội</a:t>
                      </a:r>
                      <a:r>
                        <a:rPr lang="en-US" sz="2600" b="0" dirty="0">
                          <a:effectLst/>
                          <a:latin typeface="Times New Roman" panose="02020603050405020304" pitchFamily="18" charset="0"/>
                          <a:cs typeface="Times New Roman" panose="02020603050405020304" pitchFamily="18" charset="0"/>
                        </a:rPr>
                        <a:t> dung </a:t>
                      </a:r>
                      <a:r>
                        <a:rPr lang="en-US" sz="2600" b="0" dirty="0" err="1">
                          <a:effectLst/>
                          <a:latin typeface="Times New Roman" panose="02020603050405020304" pitchFamily="18" charset="0"/>
                          <a:cs typeface="Times New Roman" panose="02020603050405020304" pitchFamily="18" charset="0"/>
                        </a:rPr>
                        <a:t>chính</a:t>
                      </a:r>
                      <a:r>
                        <a:rPr lang="en-US" sz="2600" b="0" dirty="0">
                          <a:effectLst/>
                          <a:latin typeface="Times New Roman" panose="02020603050405020304" pitchFamily="18" charset="0"/>
                          <a:cs typeface="Times New Roman" panose="02020603050405020304" pitchFamily="18" charset="0"/>
                        </a:rPr>
                        <a:t> </a:t>
                      </a:r>
                      <a:r>
                        <a:rPr lang="en-US" sz="2600" b="0" dirty="0" err="1">
                          <a:effectLst/>
                          <a:latin typeface="Times New Roman" panose="02020603050405020304" pitchFamily="18" charset="0"/>
                          <a:cs typeface="Times New Roman" panose="02020603050405020304" pitchFamily="18" charset="0"/>
                        </a:rPr>
                        <a:t>của</a:t>
                      </a:r>
                      <a:r>
                        <a:rPr lang="en-US" sz="2600" b="0" dirty="0">
                          <a:effectLst/>
                          <a:latin typeface="Times New Roman" panose="02020603050405020304" pitchFamily="18" charset="0"/>
                          <a:cs typeface="Times New Roman" panose="02020603050405020304" pitchFamily="18" charset="0"/>
                        </a:rPr>
                        <a:t> </a:t>
                      </a:r>
                      <a:r>
                        <a:rPr lang="en-US" sz="2600" b="0" dirty="0" err="1">
                          <a:effectLst/>
                          <a:latin typeface="Times New Roman" panose="02020603050405020304" pitchFamily="18" charset="0"/>
                          <a:cs typeface="Times New Roman" panose="02020603050405020304" pitchFamily="18" charset="0"/>
                        </a:rPr>
                        <a:t>các</a:t>
                      </a:r>
                      <a:r>
                        <a:rPr lang="en-US" sz="2600" b="0" dirty="0">
                          <a:effectLst/>
                          <a:latin typeface="Times New Roman" panose="02020603050405020304" pitchFamily="18" charset="0"/>
                          <a:cs typeface="Times New Roman" panose="02020603050405020304" pitchFamily="18" charset="0"/>
                        </a:rPr>
                        <a:t> </a:t>
                      </a:r>
                      <a:r>
                        <a:rPr lang="en-US" sz="2600" b="0" dirty="0" err="1">
                          <a:effectLst/>
                          <a:latin typeface="Times New Roman" panose="02020603050405020304" pitchFamily="18" charset="0"/>
                          <a:cs typeface="Times New Roman" panose="02020603050405020304" pitchFamily="18" charset="0"/>
                        </a:rPr>
                        <a:t>văn</a:t>
                      </a:r>
                      <a:r>
                        <a:rPr lang="en-US" sz="2600" b="0" dirty="0">
                          <a:effectLst/>
                          <a:latin typeface="Times New Roman" panose="02020603050405020304" pitchFamily="18" charset="0"/>
                          <a:cs typeface="Times New Roman" panose="02020603050405020304" pitchFamily="18" charset="0"/>
                        </a:rPr>
                        <a:t> </a:t>
                      </a:r>
                      <a:r>
                        <a:rPr lang="en-US" sz="2600" b="0" dirty="0" err="1">
                          <a:effectLst/>
                          <a:latin typeface="Times New Roman" panose="02020603050405020304" pitchFamily="18" charset="0"/>
                          <a:cs typeface="Times New Roman" panose="02020603050405020304" pitchFamily="18" charset="0"/>
                        </a:rPr>
                        <a:t>bản</a:t>
                      </a:r>
                      <a:r>
                        <a:rPr lang="en-US" sz="2600" b="0" dirty="0">
                          <a:effectLst/>
                          <a:latin typeface="Times New Roman" panose="02020603050405020304" pitchFamily="18" charset="0"/>
                          <a:cs typeface="Times New Roman" panose="02020603050405020304" pitchFamily="18" charset="0"/>
                        </a:rPr>
                        <a:t> </a:t>
                      </a:r>
                      <a:r>
                        <a:rPr lang="en-US" sz="2600" b="0" dirty="0" err="1">
                          <a:effectLst/>
                          <a:latin typeface="Times New Roman" panose="02020603050405020304" pitchFamily="18" charset="0"/>
                          <a:cs typeface="Times New Roman" panose="02020603050405020304" pitchFamily="18" charset="0"/>
                        </a:rPr>
                        <a:t>đọc</a:t>
                      </a:r>
                      <a:r>
                        <a:rPr lang="en-US" sz="2600" b="0" dirty="0">
                          <a:effectLst/>
                          <a:latin typeface="Times New Roman" panose="02020603050405020304" pitchFamily="18" charset="0"/>
                          <a:cs typeface="Times New Roman" panose="02020603050405020304" pitchFamily="18" charset="0"/>
                        </a:rPr>
                        <a:t> </a:t>
                      </a:r>
                      <a:r>
                        <a:rPr lang="en-US" sz="2600" b="0" dirty="0" err="1">
                          <a:effectLst/>
                          <a:latin typeface="Times New Roman" panose="02020603050405020304" pitchFamily="18" charset="0"/>
                          <a:cs typeface="Times New Roman" panose="02020603050405020304" pitchFamily="18" charset="0"/>
                        </a:rPr>
                        <a:t>hiểu</a:t>
                      </a:r>
                      <a:r>
                        <a:rPr lang="en-US" sz="2600" b="0" dirty="0">
                          <a:effectLst/>
                          <a:latin typeface="Times New Roman" panose="02020603050405020304" pitchFamily="18" charset="0"/>
                          <a:cs typeface="Times New Roman" panose="02020603050405020304" pitchFamily="18" charset="0"/>
                        </a:rPr>
                        <a:t> </a:t>
                      </a:r>
                      <a:r>
                        <a:rPr lang="vi-VN" sz="2600" b="0" dirty="0">
                          <a:effectLst/>
                          <a:latin typeface="Times New Roman" panose="02020603050405020304" pitchFamily="18" charset="0"/>
                          <a:cs typeface="Times New Roman" panose="02020603050405020304" pitchFamily="18" charset="0"/>
                        </a:rPr>
                        <a:t>là: VB (1): Quang Trung đại phá quân Thanh:</a:t>
                      </a:r>
                      <a:endParaRPr lang="en-US" sz="2600" b="0" dirty="0">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pt-BR" sz="2600" b="0" dirty="0">
                          <a:effectLst/>
                          <a:latin typeface="Times New Roman" panose="02020603050405020304" pitchFamily="18" charset="0"/>
                          <a:cs typeface="Times New Roman" panose="02020603050405020304" pitchFamily="18" charset="0"/>
                        </a:rPr>
                        <a:t>- </a:t>
                      </a:r>
                      <a:r>
                        <a:rPr lang="vi-VN" sz="2600" b="0" dirty="0">
                          <a:effectLst/>
                          <a:latin typeface="Times New Roman" panose="02020603050405020304" pitchFamily="18" charset="0"/>
                          <a:cs typeface="Times New Roman" panose="02020603050405020304" pitchFamily="18" charset="0"/>
                        </a:rPr>
                        <a:t>Ca ngợi </a:t>
                      </a:r>
                      <a:r>
                        <a:rPr lang="pt-BR" sz="2600" b="0" dirty="0">
                          <a:effectLst/>
                          <a:latin typeface="Times New Roman" panose="02020603050405020304" pitchFamily="18" charset="0"/>
                          <a:cs typeface="Times New Roman" panose="02020603050405020304" pitchFamily="18" charset="0"/>
                        </a:rPr>
                        <a:t>người anh hùng </a:t>
                      </a:r>
                      <a:r>
                        <a:rPr lang="vi-VN" sz="2600" b="0" dirty="0">
                          <a:effectLst/>
                          <a:latin typeface="Times New Roman" panose="02020603050405020304" pitchFamily="18" charset="0"/>
                          <a:cs typeface="Times New Roman" panose="02020603050405020304" pitchFamily="18" charset="0"/>
                        </a:rPr>
                        <a:t>dân tộc</a:t>
                      </a:r>
                      <a:r>
                        <a:rPr lang="pt-BR" sz="2600" b="0" dirty="0">
                          <a:effectLst/>
                          <a:latin typeface="Times New Roman" panose="02020603050405020304" pitchFamily="18" charset="0"/>
                          <a:cs typeface="Times New Roman" panose="02020603050405020304" pitchFamily="18" charset="0"/>
                        </a:rPr>
                        <a:t> Quang Trung </a:t>
                      </a:r>
                      <a:r>
                        <a:rPr lang="vi-VN" sz="2600" b="0" dirty="0">
                          <a:effectLst/>
                          <a:latin typeface="Times New Roman" panose="02020603050405020304" pitchFamily="18" charset="0"/>
                          <a:cs typeface="Times New Roman" panose="02020603050405020304" pitchFamily="18" charset="0"/>
                        </a:rPr>
                        <a:t>– vị vua văn võ song toàn, là biểu tượng cho lòng yêu nước của dân tộc</a:t>
                      </a:r>
                      <a:endParaRPr lang="en-US" sz="2600" b="0" dirty="0">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vi-VN" sz="2600" b="0" dirty="0">
                          <a:effectLst/>
                          <a:latin typeface="Times New Roman" panose="02020603050405020304" pitchFamily="18" charset="0"/>
                          <a:cs typeface="Times New Roman" panose="02020603050405020304" pitchFamily="18" charset="0"/>
                        </a:rPr>
                        <a:t>- Đồng thời còn thấy được thảm cảnh thất bại ê chề, khốn đốn, nhục nhã của tên giặc Tôn Sĩ Nghị cùng quân Thanh và cả bọn Lê Chiêu Thống bán nước cầu vinh.</a:t>
                      </a:r>
                      <a:endParaRPr lang="en-US" sz="2600" b="0" dirty="0">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vi-VN" sz="2600" b="0" dirty="0">
                          <a:effectLst/>
                          <a:latin typeface="Times New Roman" panose="02020603050405020304" pitchFamily="18" charset="0"/>
                          <a:cs typeface="Times New Roman" panose="02020603050405020304" pitchFamily="18" charset="0"/>
                        </a:rPr>
                        <a:t>VB (3): </a:t>
                      </a:r>
                      <a:r>
                        <a:rPr lang="en-US" sz="2600" b="0" dirty="0" err="1">
                          <a:effectLst/>
                          <a:latin typeface="Times New Roman" panose="02020603050405020304" pitchFamily="18" charset="0"/>
                          <a:cs typeface="Times New Roman" panose="02020603050405020304" pitchFamily="18" charset="0"/>
                        </a:rPr>
                        <a:t>Bên</a:t>
                      </a:r>
                      <a:r>
                        <a:rPr lang="en-US" sz="2600" b="0" dirty="0">
                          <a:effectLst/>
                          <a:latin typeface="Times New Roman" panose="02020603050405020304" pitchFamily="18" charset="0"/>
                          <a:cs typeface="Times New Roman" panose="02020603050405020304" pitchFamily="18" charset="0"/>
                        </a:rPr>
                        <a:t> </a:t>
                      </a:r>
                      <a:r>
                        <a:rPr lang="en-US" sz="2600" b="0" dirty="0" err="1">
                          <a:effectLst/>
                          <a:latin typeface="Times New Roman" panose="02020603050405020304" pitchFamily="18" charset="0"/>
                          <a:cs typeface="Times New Roman" panose="02020603050405020304" pitchFamily="18" charset="0"/>
                        </a:rPr>
                        <a:t>bờ</a:t>
                      </a:r>
                      <a:r>
                        <a:rPr lang="en-US" sz="2600" b="0" dirty="0">
                          <a:effectLst/>
                          <a:latin typeface="Times New Roman" panose="02020603050405020304" pitchFamily="18" charset="0"/>
                          <a:cs typeface="Times New Roman" panose="02020603050405020304" pitchFamily="18" charset="0"/>
                        </a:rPr>
                        <a:t> </a:t>
                      </a:r>
                      <a:r>
                        <a:rPr lang="en-US" sz="2600" b="0" dirty="0" err="1">
                          <a:effectLst/>
                          <a:latin typeface="Times New Roman" panose="02020603050405020304" pitchFamily="18" charset="0"/>
                          <a:cs typeface="Times New Roman" panose="02020603050405020304" pitchFamily="18" charset="0"/>
                        </a:rPr>
                        <a:t>Thiên</a:t>
                      </a:r>
                      <a:r>
                        <a:rPr lang="en-US" sz="2600" b="0" dirty="0">
                          <a:effectLst/>
                          <a:latin typeface="Times New Roman" panose="02020603050405020304" pitchFamily="18" charset="0"/>
                          <a:cs typeface="Times New Roman" panose="02020603050405020304" pitchFamily="18" charset="0"/>
                        </a:rPr>
                        <a:t> </a:t>
                      </a:r>
                      <a:r>
                        <a:rPr lang="en-US" sz="2600" b="0" dirty="0" err="1">
                          <a:effectLst/>
                          <a:latin typeface="Times New Roman" panose="02020603050405020304" pitchFamily="18" charset="0"/>
                          <a:cs typeface="Times New Roman" panose="02020603050405020304" pitchFamily="18" charset="0"/>
                        </a:rPr>
                        <a:t>Mạc</a:t>
                      </a:r>
                      <a:r>
                        <a:rPr lang="en-US" sz="2600" b="0" dirty="0">
                          <a:effectLst/>
                          <a:latin typeface="Times New Roman" panose="02020603050405020304" pitchFamily="18" charset="0"/>
                          <a:cs typeface="Times New Roman" panose="02020603050405020304" pitchFamily="18" charset="0"/>
                        </a:rPr>
                        <a:t> </a:t>
                      </a:r>
                      <a:r>
                        <a:rPr lang="vi-VN" sz="2600" b="0" dirty="0">
                          <a:effectLst/>
                          <a:latin typeface="Times New Roman" panose="02020603050405020304" pitchFamily="18" charset="0"/>
                          <a:cs typeface="Times New Roman" panose="02020603050405020304" pitchFamily="18" charset="0"/>
                        </a:rPr>
                        <a:t>(Hà Ân): Đoạn trích đã khắc họa bức tranh sinh động thấm đẫm t</a:t>
                      </a:r>
                      <a:r>
                        <a:rPr lang="en-US" sz="2600" b="0" dirty="0" err="1">
                          <a:effectLst/>
                          <a:latin typeface="Times New Roman" panose="02020603050405020304" pitchFamily="18" charset="0"/>
                          <a:cs typeface="Times New Roman" panose="02020603050405020304" pitchFamily="18" charset="0"/>
                        </a:rPr>
                        <a:t>ình</a:t>
                      </a:r>
                      <a:r>
                        <a:rPr lang="en-US" sz="2600" b="0" dirty="0">
                          <a:effectLst/>
                          <a:latin typeface="Times New Roman" panose="02020603050405020304" pitchFamily="18" charset="0"/>
                          <a:cs typeface="Times New Roman" panose="02020603050405020304" pitchFamily="18" charset="0"/>
                        </a:rPr>
                        <a:t> </a:t>
                      </a:r>
                      <a:r>
                        <a:rPr lang="en-US" sz="2600" b="0" dirty="0" err="1">
                          <a:effectLst/>
                          <a:latin typeface="Times New Roman" panose="02020603050405020304" pitchFamily="18" charset="0"/>
                          <a:cs typeface="Times New Roman" panose="02020603050405020304" pitchFamily="18" charset="0"/>
                        </a:rPr>
                        <a:t>cảm</a:t>
                      </a:r>
                      <a:r>
                        <a:rPr lang="en-US" sz="2600" b="0" dirty="0">
                          <a:effectLst/>
                          <a:latin typeface="Times New Roman" panose="02020603050405020304" pitchFamily="18" charset="0"/>
                          <a:cs typeface="Times New Roman" panose="02020603050405020304" pitchFamily="18" charset="0"/>
                        </a:rPr>
                        <a:t> </a:t>
                      </a:r>
                      <a:r>
                        <a:rPr lang="en-US" sz="2600" b="0" dirty="0" err="1">
                          <a:effectLst/>
                          <a:latin typeface="Times New Roman" panose="02020603050405020304" pitchFamily="18" charset="0"/>
                          <a:cs typeface="Times New Roman" panose="02020603050405020304" pitchFamily="18" charset="0"/>
                        </a:rPr>
                        <a:t>giữa</a:t>
                      </a:r>
                      <a:r>
                        <a:rPr lang="en-US" sz="2600" b="0" dirty="0">
                          <a:effectLst/>
                          <a:latin typeface="Times New Roman" panose="02020603050405020304" pitchFamily="18" charset="0"/>
                          <a:cs typeface="Times New Roman" panose="02020603050405020304" pitchFamily="18" charset="0"/>
                        </a:rPr>
                        <a:t> </a:t>
                      </a:r>
                      <a:r>
                        <a:rPr lang="en-US" sz="2600" b="0" dirty="0" err="1">
                          <a:effectLst/>
                          <a:latin typeface="Times New Roman" panose="02020603050405020304" pitchFamily="18" charset="0"/>
                          <a:cs typeface="Times New Roman" panose="02020603050405020304" pitchFamily="18" charset="0"/>
                        </a:rPr>
                        <a:t>dân</a:t>
                      </a:r>
                      <a:r>
                        <a:rPr lang="en-US" sz="2600" b="0" dirty="0">
                          <a:effectLst/>
                          <a:latin typeface="Times New Roman" panose="02020603050405020304" pitchFamily="18" charset="0"/>
                          <a:cs typeface="Times New Roman" panose="02020603050405020304" pitchFamily="18" charset="0"/>
                        </a:rPr>
                        <a:t> </a:t>
                      </a:r>
                      <a:r>
                        <a:rPr lang="en-US" sz="2600" b="0" dirty="0" err="1">
                          <a:effectLst/>
                          <a:latin typeface="Times New Roman" panose="02020603050405020304" pitchFamily="18" charset="0"/>
                          <a:cs typeface="Times New Roman" panose="02020603050405020304" pitchFamily="18" charset="0"/>
                        </a:rPr>
                        <a:t>với</a:t>
                      </a:r>
                      <a:r>
                        <a:rPr lang="en-US" sz="2600" b="0" dirty="0">
                          <a:effectLst/>
                          <a:latin typeface="Times New Roman" panose="02020603050405020304" pitchFamily="18" charset="0"/>
                          <a:cs typeface="Times New Roman" panose="02020603050405020304" pitchFamily="18" charset="0"/>
                        </a:rPr>
                        <a:t> </a:t>
                      </a:r>
                      <a:r>
                        <a:rPr lang="en-US" sz="2600" b="0" dirty="0" err="1">
                          <a:effectLst/>
                          <a:latin typeface="Times New Roman" panose="02020603050405020304" pitchFamily="18" charset="0"/>
                          <a:cs typeface="Times New Roman" panose="02020603050405020304" pitchFamily="18" charset="0"/>
                        </a:rPr>
                        <a:t>quan</a:t>
                      </a:r>
                      <a:r>
                        <a:rPr lang="en-US" sz="2600" b="0" dirty="0">
                          <a:effectLst/>
                          <a:latin typeface="Times New Roman" panose="02020603050405020304" pitchFamily="18" charset="0"/>
                          <a:cs typeface="Times New Roman" panose="02020603050405020304" pitchFamily="18" charset="0"/>
                        </a:rPr>
                        <a:t> </a:t>
                      </a:r>
                      <a:r>
                        <a:rPr lang="en-US" sz="2600" b="0" dirty="0" err="1">
                          <a:effectLst/>
                          <a:latin typeface="Times New Roman" panose="02020603050405020304" pitchFamily="18" charset="0"/>
                          <a:cs typeface="Times New Roman" panose="02020603050405020304" pitchFamily="18" charset="0"/>
                        </a:rPr>
                        <a:t>quân</a:t>
                      </a:r>
                      <a:r>
                        <a:rPr lang="en-US" sz="2600" b="0" dirty="0">
                          <a:effectLst/>
                          <a:latin typeface="Times New Roman" panose="02020603050405020304" pitchFamily="18" charset="0"/>
                          <a:cs typeface="Times New Roman" panose="02020603050405020304" pitchFamily="18" charset="0"/>
                        </a:rPr>
                        <a:t> </a:t>
                      </a:r>
                      <a:r>
                        <a:rPr lang="en-US" sz="2600" b="0" dirty="0" err="1">
                          <a:effectLst/>
                          <a:latin typeface="Times New Roman" panose="02020603050405020304" pitchFamily="18" charset="0"/>
                          <a:cs typeface="Times New Roman" panose="02020603050405020304" pitchFamily="18" charset="0"/>
                        </a:rPr>
                        <a:t>triều</a:t>
                      </a:r>
                      <a:r>
                        <a:rPr lang="en-US" sz="2600" b="0" dirty="0">
                          <a:effectLst/>
                          <a:latin typeface="Times New Roman" panose="02020603050405020304" pitchFamily="18" charset="0"/>
                          <a:cs typeface="Times New Roman" panose="02020603050405020304" pitchFamily="18" charset="0"/>
                        </a:rPr>
                        <a:t> </a:t>
                      </a:r>
                      <a:r>
                        <a:rPr lang="en-US" sz="2600" b="0" dirty="0" err="1">
                          <a:effectLst/>
                          <a:latin typeface="Times New Roman" panose="02020603050405020304" pitchFamily="18" charset="0"/>
                          <a:cs typeface="Times New Roman" panose="02020603050405020304" pitchFamily="18" charset="0"/>
                        </a:rPr>
                        <a:t>đình</a:t>
                      </a:r>
                      <a:r>
                        <a:rPr lang="vi-VN" sz="2600" b="0" dirty="0">
                          <a:effectLst/>
                          <a:latin typeface="Times New Roman" panose="02020603050405020304" pitchFamily="18" charset="0"/>
                          <a:cs typeface="Times New Roman" panose="02020603050405020304" pitchFamily="18" charset="0"/>
                        </a:rPr>
                        <a:t> ở thời Trần trong cuộc kháng chiến chống giặc Nguyên Mông.</a:t>
                      </a:r>
                      <a:endParaRPr lang="en-US" sz="2600" b="0" dirty="0">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vi-VN" sz="2600" b="0" dirty="0">
                          <a:effectLst/>
                          <a:latin typeface="Times New Roman" panose="02020603050405020304" pitchFamily="18" charset="0"/>
                          <a:cs typeface="Times New Roman" panose="02020603050405020304" pitchFamily="18" charset="0"/>
                        </a:rPr>
                        <a:t>- Chủ đề, đề tài của các VB truyện lịch sử trong bài 8: đều ca ngợi, biểu dương lòng yêu nước của các nhân vật lịch sử (Nguyễn Huệ, Trần Hưng Đạo, Trần Bình Trọng, ...</a:t>
                      </a:r>
                      <a:endParaRPr lang="en-US" sz="26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184" marR="32184" marT="0" marB="0"/>
                </a:tc>
                <a:extLst>
                  <a:ext uri="{0D108BD9-81ED-4DB2-BD59-A6C34878D82A}">
                    <a16:rowId xmlns:a16="http://schemas.microsoft.com/office/drawing/2014/main" val="2488764722"/>
                  </a:ext>
                </a:extLst>
              </a:tr>
            </a:tbl>
          </a:graphicData>
        </a:graphic>
      </p:graphicFrame>
      <p:sp>
        <p:nvSpPr>
          <p:cNvPr id="3" name="TextBox 2"/>
          <p:cNvSpPr txBox="1"/>
          <p:nvPr/>
        </p:nvSpPr>
        <p:spPr>
          <a:xfrm>
            <a:off x="3048000" y="83127"/>
            <a:ext cx="2992582" cy="523220"/>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GỢI Ý CÂU 4</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968655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942839967"/>
              </p:ext>
            </p:extLst>
          </p:nvPr>
        </p:nvGraphicFramePr>
        <p:xfrm>
          <a:off x="83127" y="744971"/>
          <a:ext cx="11268364" cy="5381244"/>
        </p:xfrm>
        <a:graphic>
          <a:graphicData uri="http://schemas.openxmlformats.org/drawingml/2006/table">
            <a:tbl>
              <a:tblPr firstRow="1" firstCol="1" bandRow="1">
                <a:tableStyleId>{E8B1032C-EA38-4F05-BA0D-38AFFFC7BED3}</a:tableStyleId>
              </a:tblPr>
              <a:tblGrid>
                <a:gridCol w="11268364">
                  <a:extLst>
                    <a:ext uri="{9D8B030D-6E8A-4147-A177-3AD203B41FA5}">
                      <a16:colId xmlns:a16="http://schemas.microsoft.com/office/drawing/2014/main" val="2253948848"/>
                    </a:ext>
                  </a:extLst>
                </a:gridCol>
              </a:tblGrid>
              <a:tr h="241741">
                <a:tc>
                  <a:txBody>
                    <a:bodyPr/>
                    <a:lstStyle/>
                    <a:p>
                      <a:pPr algn="ctr">
                        <a:lnSpc>
                          <a:spcPct val="130000"/>
                        </a:lnSpc>
                        <a:spcAft>
                          <a:spcPts val="0"/>
                        </a:spcAft>
                      </a:pPr>
                      <a:r>
                        <a:rPr lang="vi-VN" sz="2800" b="1" dirty="0">
                          <a:effectLst/>
                          <a:latin typeface="Times New Roman" panose="02020603050405020304" pitchFamily="18" charset="0"/>
                          <a:cs typeface="Times New Roman" panose="02020603050405020304" pitchFamily="18" charset="0"/>
                        </a:rPr>
                        <a:t>PHT</a:t>
                      </a:r>
                      <a:r>
                        <a:rPr lang="en-US" sz="2800" b="1" dirty="0">
                          <a:effectLst/>
                          <a:latin typeface="Times New Roman" panose="02020603050405020304" pitchFamily="18" charset="0"/>
                          <a:cs typeface="Times New Roman" panose="02020603050405020304" pitchFamily="18" charset="0"/>
                        </a:rPr>
                        <a:t> 04- </a:t>
                      </a:r>
                      <a:r>
                        <a:rPr lang="en-US" sz="2800" b="1" dirty="0" err="1">
                          <a:effectLst/>
                          <a:latin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cs typeface="Times New Roman" panose="02020603050405020304" pitchFamily="18" charset="0"/>
                        </a:rPr>
                        <a:t> 4</a:t>
                      </a:r>
                      <a:r>
                        <a:rPr lang="vi-VN" sz="2800" b="1" dirty="0">
                          <a:effectLst/>
                          <a:latin typeface="Times New Roman" panose="02020603050405020304" pitchFamily="18" charset="0"/>
                          <a:cs typeface="Times New Roman" panose="02020603050405020304" pitchFamily="18" charset="0"/>
                        </a:rPr>
                        <a:t>: </a:t>
                      </a:r>
                      <a:endParaRPr lang="en-US" sz="2800" b="1" dirty="0">
                        <a:effectLst/>
                        <a:latin typeface="Times New Roman" panose="02020603050405020304" pitchFamily="18" charset="0"/>
                        <a:cs typeface="Times New Roman" panose="02020603050405020304" pitchFamily="18" charset="0"/>
                      </a:endParaRPr>
                    </a:p>
                    <a:p>
                      <a:pPr algn="ctr">
                        <a:lnSpc>
                          <a:spcPct val="130000"/>
                        </a:lnSpc>
                        <a:spcAft>
                          <a:spcPts val="0"/>
                        </a:spcAft>
                      </a:pPr>
                      <a:r>
                        <a:rPr lang="en-US" sz="2800" b="1" dirty="0" err="1">
                          <a:effectLst/>
                          <a:latin typeface="Times New Roman" panose="02020603050405020304" pitchFamily="18" charset="0"/>
                          <a:cs typeface="Times New Roman" panose="02020603050405020304" pitchFamily="18" charset="0"/>
                        </a:rPr>
                        <a:t>Nội</a:t>
                      </a:r>
                      <a:r>
                        <a:rPr lang="en-US" sz="2800" b="1" dirty="0">
                          <a:effectLst/>
                          <a:latin typeface="Times New Roman" panose="02020603050405020304" pitchFamily="18" charset="0"/>
                          <a:cs typeface="Times New Roman" panose="02020603050405020304" pitchFamily="18" charset="0"/>
                        </a:rPr>
                        <a:t> dung </a:t>
                      </a:r>
                      <a:r>
                        <a:rPr lang="en-US" sz="2800" b="1" dirty="0" err="1">
                          <a:effectLst/>
                          <a:latin typeface="Times New Roman" panose="02020603050405020304" pitchFamily="18" charset="0"/>
                          <a:cs typeface="Times New Roman" panose="02020603050405020304" pitchFamily="18" charset="0"/>
                        </a:rPr>
                        <a:t>va</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hình</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thức</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nghê</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thuật</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của</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các</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văn</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bản</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đọc</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hiểu</a:t>
                      </a:r>
                      <a:r>
                        <a:rPr lang="en-US" sz="2800" b="1" dirty="0">
                          <a:effectLst/>
                          <a:latin typeface="Times New Roman" panose="02020603050405020304" pitchFamily="18" charset="0"/>
                          <a:cs typeface="Times New Roman" panose="02020603050405020304" pitchFamily="18" charset="0"/>
                        </a:rPr>
                        <a:t> ở </a:t>
                      </a:r>
                      <a:r>
                        <a:rPr lang="en-US" sz="2800" b="1" dirty="0" err="1">
                          <a:effectLst/>
                          <a:latin typeface="Times New Roman" panose="02020603050405020304" pitchFamily="18" charset="0"/>
                          <a:cs typeface="Times New Roman" panose="02020603050405020304" pitchFamily="18" charset="0"/>
                        </a:rPr>
                        <a:t>Bài</a:t>
                      </a:r>
                      <a:r>
                        <a:rPr lang="en-US" sz="2800" b="1" dirty="0">
                          <a:effectLst/>
                          <a:latin typeface="Times New Roman" panose="02020603050405020304" pitchFamily="18" charset="0"/>
                          <a:cs typeface="Times New Roman" panose="02020603050405020304" pitchFamily="18" charset="0"/>
                        </a:rPr>
                        <a:t> 8:</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84" marR="32184" marT="0" marB="0"/>
                </a:tc>
                <a:extLst>
                  <a:ext uri="{0D108BD9-81ED-4DB2-BD59-A6C34878D82A}">
                    <a16:rowId xmlns:a16="http://schemas.microsoft.com/office/drawing/2014/main" val="1889473719"/>
                  </a:ext>
                </a:extLst>
              </a:tr>
              <a:tr h="226694">
                <a:tc>
                  <a:txBody>
                    <a:bodyPr/>
                    <a:lstStyle/>
                    <a:p>
                      <a:pPr algn="just">
                        <a:lnSpc>
                          <a:spcPct val="130000"/>
                        </a:lnSpc>
                        <a:spcAft>
                          <a:spcPts val="0"/>
                        </a:spcAft>
                      </a:pPr>
                      <a:endPar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184" marR="32184" marT="0" marB="0"/>
                </a:tc>
                <a:extLst>
                  <a:ext uri="{0D108BD9-81ED-4DB2-BD59-A6C34878D82A}">
                    <a16:rowId xmlns:a16="http://schemas.microsoft.com/office/drawing/2014/main" val="2488764722"/>
                  </a:ext>
                </a:extLst>
              </a:tr>
              <a:tr h="725223">
                <a:tc>
                  <a:txBody>
                    <a:bodyPr/>
                    <a:lstStyle/>
                    <a:p>
                      <a:pPr marR="177165" algn="just">
                        <a:lnSpc>
                          <a:spcPct val="130000"/>
                        </a:lnSpc>
                        <a:spcAft>
                          <a:spcPts val="0"/>
                        </a:spcAft>
                        <a:tabLst>
                          <a:tab pos="57150" algn="l"/>
                        </a:tabLst>
                      </a:pPr>
                      <a:r>
                        <a:rPr lang="vi-VN" sz="2800" b="0" dirty="0">
                          <a:effectLst/>
                          <a:latin typeface="Times New Roman" panose="02020603050405020304" pitchFamily="18" charset="0"/>
                          <a:cs typeface="Times New Roman" panose="02020603050405020304" pitchFamily="18" charset="0"/>
                        </a:rPr>
                        <a:t>b</a:t>
                      </a:r>
                      <a:r>
                        <a:rPr lang="pt-BR" sz="2800" b="0" dirty="0">
                          <a:effectLst/>
                          <a:latin typeface="Times New Roman" panose="02020603050405020304" pitchFamily="18" charset="0"/>
                          <a:cs typeface="Times New Roman" panose="02020603050405020304" pitchFamily="18" charset="0"/>
                        </a:rPr>
                        <a:t>. Cách đọc truyện lịch sử </a:t>
                      </a:r>
                      <a:endParaRPr lang="en-US" sz="2800" b="0" dirty="0">
                        <a:effectLst/>
                        <a:latin typeface="Times New Roman" panose="02020603050405020304" pitchFamily="18" charset="0"/>
                        <a:cs typeface="Times New Roman" panose="02020603050405020304" pitchFamily="18" charset="0"/>
                      </a:endParaRPr>
                    </a:p>
                    <a:p>
                      <a:pPr marR="177165" algn="just">
                        <a:lnSpc>
                          <a:spcPct val="130000"/>
                        </a:lnSpc>
                        <a:spcAft>
                          <a:spcPts val="0"/>
                        </a:spcAft>
                        <a:tabLst>
                          <a:tab pos="57150" algn="l"/>
                        </a:tabLst>
                      </a:pPr>
                      <a:r>
                        <a:rPr lang="vi-VN" sz="2800" b="0" dirty="0">
                          <a:effectLst/>
                          <a:latin typeface="Times New Roman" panose="02020603050405020304" pitchFamily="18" charset="0"/>
                          <a:cs typeface="Times New Roman" panose="02020603050405020304" pitchFamily="18" charset="0"/>
                        </a:rPr>
                        <a:t>- Xác định được các sự kiện lịch sử trong truyện.</a:t>
                      </a:r>
                      <a:endParaRPr lang="en-US" sz="2800" b="0" dirty="0">
                        <a:effectLst/>
                        <a:latin typeface="Times New Roman" panose="02020603050405020304" pitchFamily="18" charset="0"/>
                        <a:cs typeface="Times New Roman" panose="02020603050405020304" pitchFamily="18" charset="0"/>
                      </a:endParaRPr>
                    </a:p>
                    <a:p>
                      <a:pPr marR="177165" algn="just">
                        <a:lnSpc>
                          <a:spcPct val="130000"/>
                        </a:lnSpc>
                        <a:spcAft>
                          <a:spcPts val="0"/>
                        </a:spcAft>
                        <a:tabLst>
                          <a:tab pos="57150" algn="l"/>
                        </a:tabLst>
                      </a:pPr>
                      <a:r>
                        <a:rPr lang="vi-VN" sz="2800" b="0" dirty="0">
                          <a:effectLst/>
                          <a:latin typeface="Times New Roman" panose="02020603050405020304" pitchFamily="18" charset="0"/>
                          <a:cs typeface="Times New Roman" panose="02020603050405020304" pitchFamily="18" charset="0"/>
                        </a:rPr>
                        <a:t>- Chỉ ra được cốt truyện, bối cảnh, nhân vật chính trong truyện liên quan như thế nào với lịch sử và ngôn ngữ mang không khí, dấu ấn lịch sử,...</a:t>
                      </a:r>
                      <a:endParaRPr lang="en-US" sz="2800" b="0" dirty="0">
                        <a:effectLst/>
                        <a:latin typeface="Times New Roman" panose="02020603050405020304" pitchFamily="18" charset="0"/>
                        <a:cs typeface="Times New Roman" panose="02020603050405020304" pitchFamily="18" charset="0"/>
                      </a:endParaRPr>
                    </a:p>
                    <a:p>
                      <a:pPr marR="177165" algn="just">
                        <a:lnSpc>
                          <a:spcPct val="130000"/>
                        </a:lnSpc>
                        <a:spcAft>
                          <a:spcPts val="0"/>
                        </a:spcAft>
                        <a:tabLst>
                          <a:tab pos="57150" algn="l"/>
                        </a:tabLst>
                      </a:pPr>
                      <a:r>
                        <a:rPr lang="vi-VN" sz="2800" b="0" dirty="0">
                          <a:effectLst/>
                          <a:latin typeface="Times New Roman" panose="02020603050405020304" pitchFamily="18" charset="0"/>
                          <a:cs typeface="Times New Roman" panose="02020603050405020304" pitchFamily="18" charset="0"/>
                        </a:rPr>
                        <a:t>- Tìm hiểu sâu chủ đề, tư tưởng, thông điệp mà văn bản truyện muốn thể hiện.</a:t>
                      </a:r>
                      <a:endParaRPr lang="en-US" sz="2800" b="0" dirty="0">
                        <a:effectLst/>
                        <a:latin typeface="Times New Roman" panose="02020603050405020304" pitchFamily="18" charset="0"/>
                        <a:cs typeface="Times New Roman" panose="02020603050405020304" pitchFamily="18" charset="0"/>
                      </a:endParaRPr>
                    </a:p>
                    <a:p>
                      <a:pPr algn="just">
                        <a:lnSpc>
                          <a:spcPct val="130000"/>
                        </a:lnSpc>
                        <a:spcAft>
                          <a:spcPts val="0"/>
                        </a:spcAft>
                      </a:pPr>
                      <a:r>
                        <a:rPr lang="vi-VN" sz="2800" b="0" dirty="0">
                          <a:effectLst/>
                          <a:latin typeface="Times New Roman" panose="02020603050405020304" pitchFamily="18" charset="0"/>
                          <a:cs typeface="Times New Roman" panose="02020603050405020304" pitchFamily="18" charset="0"/>
                        </a:rPr>
                        <a:t>- Rút ra những tình cảm, cảm xúc, cảm hứng chủ đạo của người viết </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84" marR="32184" marT="0" marB="0"/>
                </a:tc>
                <a:extLst>
                  <a:ext uri="{0D108BD9-81ED-4DB2-BD59-A6C34878D82A}">
                    <a16:rowId xmlns:a16="http://schemas.microsoft.com/office/drawing/2014/main" val="2657448847"/>
                  </a:ext>
                </a:extLst>
              </a:tr>
            </a:tbl>
          </a:graphicData>
        </a:graphic>
      </p:graphicFrame>
      <p:sp>
        <p:nvSpPr>
          <p:cNvPr id="3" name="TextBox 2"/>
          <p:cNvSpPr txBox="1"/>
          <p:nvPr/>
        </p:nvSpPr>
        <p:spPr>
          <a:xfrm>
            <a:off x="3048000" y="83127"/>
            <a:ext cx="2992582" cy="523220"/>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GỢI Ý CÂU 4</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816523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835369186"/>
              </p:ext>
            </p:extLst>
          </p:nvPr>
        </p:nvGraphicFramePr>
        <p:xfrm>
          <a:off x="212436" y="717262"/>
          <a:ext cx="11268364" cy="5858679"/>
        </p:xfrm>
        <a:graphic>
          <a:graphicData uri="http://schemas.openxmlformats.org/drawingml/2006/table">
            <a:tbl>
              <a:tblPr firstRow="1" firstCol="1" bandRow="1">
                <a:tableStyleId>{E8B1032C-EA38-4F05-BA0D-38AFFFC7BED3}</a:tableStyleId>
              </a:tblPr>
              <a:tblGrid>
                <a:gridCol w="11268364">
                  <a:extLst>
                    <a:ext uri="{9D8B030D-6E8A-4147-A177-3AD203B41FA5}">
                      <a16:colId xmlns:a16="http://schemas.microsoft.com/office/drawing/2014/main" val="2253948848"/>
                    </a:ext>
                  </a:extLst>
                </a:gridCol>
              </a:tblGrid>
              <a:tr h="473716">
                <a:tc>
                  <a:txBody>
                    <a:bodyPr/>
                    <a:lstStyle/>
                    <a:p>
                      <a:pPr marL="0" marR="0" indent="0" algn="ctr" defTabSz="914400" rtl="0" eaLnBrk="1" fontAlgn="auto" latinLnBrk="0" hangingPunct="1">
                        <a:lnSpc>
                          <a:spcPct val="130000"/>
                        </a:lnSpc>
                        <a:spcBef>
                          <a:spcPts val="0"/>
                        </a:spcBef>
                        <a:spcAft>
                          <a:spcPts val="0"/>
                        </a:spcAft>
                        <a:buClrTx/>
                        <a:buSzTx/>
                        <a:buFontTx/>
                        <a:buNone/>
                        <a:tabLst/>
                        <a:defRPr/>
                      </a:pPr>
                      <a:r>
                        <a:rPr lang="en-US" sz="2800" b="1" dirty="0" smtClean="0">
                          <a:solidFill>
                            <a:srgbClr val="FF0000"/>
                          </a:solidFill>
                          <a:latin typeface="Times New Roman" panose="02020603050405020304" pitchFamily="18" charset="0"/>
                          <a:cs typeface="Times New Roman" panose="02020603050405020304" pitchFamily="18" charset="0"/>
                        </a:rPr>
                        <a:t>GỢI Ý CÂU 5</a:t>
                      </a:r>
                    </a:p>
                  </a:txBody>
                  <a:tcPr marL="32184" marR="32184" marT="0" marB="0"/>
                </a:tc>
                <a:extLst>
                  <a:ext uri="{0D108BD9-81ED-4DB2-BD59-A6C34878D82A}">
                    <a16:rowId xmlns:a16="http://schemas.microsoft.com/office/drawing/2014/main" val="1889473719"/>
                  </a:ext>
                </a:extLst>
              </a:tr>
              <a:tr h="947431">
                <a:tc>
                  <a:txBody>
                    <a:bodyPr/>
                    <a:lstStyle/>
                    <a:p>
                      <a:pPr algn="ctr">
                        <a:lnSpc>
                          <a:spcPct val="130000"/>
                        </a:lnSpc>
                        <a:spcAft>
                          <a:spcPts val="0"/>
                        </a:spcAft>
                      </a:pPr>
                      <a:r>
                        <a:rPr lang="vi-VN" sz="2800" b="1" dirty="0">
                          <a:effectLst/>
                          <a:latin typeface="Times New Roman" panose="02020603050405020304" pitchFamily="18" charset="0"/>
                          <a:cs typeface="Times New Roman" panose="02020603050405020304" pitchFamily="18" charset="0"/>
                        </a:rPr>
                        <a:t>PHT</a:t>
                      </a:r>
                      <a:r>
                        <a:rPr lang="en-US" sz="2800" b="1" dirty="0">
                          <a:effectLst/>
                          <a:latin typeface="Times New Roman" panose="02020603050405020304" pitchFamily="18" charset="0"/>
                          <a:cs typeface="Times New Roman" panose="02020603050405020304" pitchFamily="18" charset="0"/>
                        </a:rPr>
                        <a:t> 05- </a:t>
                      </a:r>
                      <a:r>
                        <a:rPr lang="en-US" sz="2800" b="1" dirty="0" err="1">
                          <a:effectLst/>
                          <a:latin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cs typeface="Times New Roman" panose="02020603050405020304" pitchFamily="18" charset="0"/>
                        </a:rPr>
                        <a:t> 5</a:t>
                      </a:r>
                      <a:r>
                        <a:rPr lang="vi-VN" sz="2800" b="1" dirty="0">
                          <a:effectLst/>
                          <a:latin typeface="Times New Roman" panose="02020603050405020304" pitchFamily="18" charset="0"/>
                          <a:cs typeface="Times New Roman" panose="02020603050405020304" pitchFamily="18" charset="0"/>
                        </a:rPr>
                        <a:t>: </a:t>
                      </a:r>
                      <a:endParaRPr lang="en-US" sz="2800" b="1" dirty="0">
                        <a:effectLst/>
                        <a:latin typeface="Times New Roman" panose="02020603050405020304" pitchFamily="18" charset="0"/>
                        <a:cs typeface="Times New Roman" panose="02020603050405020304" pitchFamily="18" charset="0"/>
                      </a:endParaRPr>
                    </a:p>
                    <a:p>
                      <a:pPr algn="ctr">
                        <a:lnSpc>
                          <a:spcPct val="130000"/>
                        </a:lnSpc>
                        <a:spcAft>
                          <a:spcPts val="0"/>
                        </a:spcAft>
                      </a:pPr>
                      <a:r>
                        <a:rPr lang="vi-VN" sz="2800" b="1" dirty="0">
                          <a:effectLst/>
                          <a:latin typeface="Times New Roman" panose="02020603050405020304" pitchFamily="18" charset="0"/>
                          <a:cs typeface="Times New Roman" panose="02020603050405020304" pitchFamily="18" charset="0"/>
                        </a:rPr>
                        <a:t>Ôn tập các</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văn</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bản</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đọc</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hiểu</a:t>
                      </a:r>
                      <a:r>
                        <a:rPr lang="en-US" sz="2800" b="1" dirty="0">
                          <a:effectLst/>
                          <a:latin typeface="Times New Roman" panose="02020603050405020304" pitchFamily="18" charset="0"/>
                          <a:cs typeface="Times New Roman" panose="02020603050405020304" pitchFamily="18" charset="0"/>
                        </a:rPr>
                        <a:t> ở </a:t>
                      </a:r>
                      <a:r>
                        <a:rPr lang="en-US" sz="2800" b="1" dirty="0" err="1">
                          <a:effectLst/>
                          <a:latin typeface="Times New Roman" panose="02020603050405020304" pitchFamily="18" charset="0"/>
                          <a:cs typeface="Times New Roman" panose="02020603050405020304" pitchFamily="18" charset="0"/>
                        </a:rPr>
                        <a:t>Bài</a:t>
                      </a:r>
                      <a:r>
                        <a:rPr lang="en-US" sz="2800" b="1" dirty="0">
                          <a:effectLst/>
                          <a:latin typeface="Times New Roman" panose="02020603050405020304" pitchFamily="18" charset="0"/>
                          <a:cs typeface="Times New Roman" panose="02020603050405020304" pitchFamily="18" charset="0"/>
                        </a:rPr>
                        <a:t> 9:</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84" marR="32184" marT="0" marB="0"/>
                </a:tc>
                <a:extLst>
                  <a:ext uri="{0D108BD9-81ED-4DB2-BD59-A6C34878D82A}">
                    <a16:rowId xmlns:a16="http://schemas.microsoft.com/office/drawing/2014/main" val="652471727"/>
                  </a:ext>
                </a:extLst>
              </a:tr>
              <a:tr h="2842293">
                <a:tc>
                  <a:txBody>
                    <a:bodyPr/>
                    <a:lstStyle/>
                    <a:p>
                      <a:pPr algn="just">
                        <a:lnSpc>
                          <a:spcPct val="130000"/>
                        </a:lnSpc>
                        <a:spcAft>
                          <a:spcPts val="0"/>
                        </a:spcAft>
                      </a:pPr>
                      <a:r>
                        <a:rPr lang="en-US" sz="2800" b="0" dirty="0">
                          <a:effectLst/>
                          <a:latin typeface="Times New Roman" panose="02020603050405020304" pitchFamily="18" charset="0"/>
                          <a:cs typeface="Times New Roman" panose="02020603050405020304" pitchFamily="18" charset="0"/>
                        </a:rPr>
                        <a:t>a. </a:t>
                      </a:r>
                      <a:r>
                        <a:rPr lang="vi-VN" sz="2800" b="0" dirty="0">
                          <a:effectLst/>
                          <a:latin typeface="Times New Roman" panose="02020603050405020304" pitchFamily="18" charset="0"/>
                          <a:cs typeface="Times New Roman" panose="02020603050405020304" pitchFamily="18" charset="0"/>
                        </a:rPr>
                        <a:t>Điểm chung của các văn bản (</a:t>
                      </a:r>
                      <a:r>
                        <a:rPr lang="en-US" sz="2800" b="0" dirty="0" err="1">
                          <a:effectLst/>
                          <a:latin typeface="Times New Roman" panose="02020603050405020304" pitchFamily="18" charset="0"/>
                          <a:cs typeface="Times New Roman" panose="02020603050405020304" pitchFamily="18" charset="0"/>
                        </a:rPr>
                        <a:t>Vẻ</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đẹp</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của</a:t>
                      </a:r>
                      <a:r>
                        <a:rPr lang="vi-VN" sz="2800" b="0" dirty="0">
                          <a:effectLst/>
                          <a:latin typeface="Times New Roman" panose="02020603050405020304" pitchFamily="18" charset="0"/>
                          <a:cs typeface="Times New Roman" panose="02020603050405020304" pitchFamily="18" charset="0"/>
                        </a:rPr>
                        <a:t> bài thơ Cảnh khuya (Lê Trí Viễn); </a:t>
                      </a:r>
                      <a:r>
                        <a:rPr lang="en-US" sz="2800" b="0" dirty="0" err="1">
                          <a:effectLst/>
                          <a:latin typeface="Times New Roman" panose="02020603050405020304" pitchFamily="18" charset="0"/>
                          <a:cs typeface="Times New Roman" panose="02020603050405020304" pitchFamily="18" charset="0"/>
                        </a:rPr>
                        <a:t>Chiều</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sâu</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của</a:t>
                      </a:r>
                      <a:r>
                        <a:rPr lang="en-US" sz="2800" b="0" dirty="0">
                          <a:effectLst/>
                          <a:latin typeface="Times New Roman" panose="02020603050405020304" pitchFamily="18" charset="0"/>
                          <a:cs typeface="Times New Roman" panose="02020603050405020304" pitchFamily="18" charset="0"/>
                        </a:rPr>
                        <a:t> </a:t>
                      </a:r>
                      <a:r>
                        <a:rPr lang="vi-VN" sz="2800" b="0" dirty="0">
                          <a:effectLst/>
                          <a:latin typeface="Times New Roman" panose="02020603050405020304" pitchFamily="18" charset="0"/>
                          <a:cs typeface="Times New Roman" panose="02020603050405020304" pitchFamily="18" charset="0"/>
                        </a:rPr>
                        <a:t>truyện Lão Hạc (Văn Giá); Nắng mới, áo đỏ và nét cười đen nhánh (Lê Quang Hưng)</a:t>
                      </a:r>
                      <a:endParaRPr lang="en-US" sz="2800" b="0" dirty="0">
                        <a:effectLst/>
                        <a:latin typeface="Times New Roman" panose="02020603050405020304" pitchFamily="18" charset="0"/>
                        <a:cs typeface="Times New Roman" panose="02020603050405020304" pitchFamily="18" charset="0"/>
                      </a:endParaRPr>
                    </a:p>
                    <a:p>
                      <a:pPr algn="just">
                        <a:lnSpc>
                          <a:spcPct val="130000"/>
                        </a:lnSpc>
                        <a:spcAft>
                          <a:spcPts val="0"/>
                        </a:spcAft>
                      </a:pPr>
                      <a:r>
                        <a:rPr lang="vi-VN" sz="2800" b="0" dirty="0">
                          <a:effectLst/>
                          <a:latin typeface="Times New Roman" panose="02020603050405020304" pitchFamily="18" charset="0"/>
                          <a:cs typeface="Times New Roman" panose="02020603050405020304" pitchFamily="18" charset="0"/>
                        </a:rPr>
                        <a:t>- Đều là văn bản nghị luận văn học</a:t>
                      </a:r>
                      <a:endParaRPr lang="en-US" sz="2800" b="0" dirty="0">
                        <a:effectLst/>
                        <a:latin typeface="Times New Roman" panose="02020603050405020304" pitchFamily="18" charset="0"/>
                        <a:cs typeface="Times New Roman" panose="02020603050405020304" pitchFamily="18" charset="0"/>
                      </a:endParaRPr>
                    </a:p>
                    <a:p>
                      <a:pPr algn="just">
                        <a:lnSpc>
                          <a:spcPct val="130000"/>
                        </a:lnSpc>
                        <a:spcAft>
                          <a:spcPts val="0"/>
                        </a:spcAft>
                      </a:pPr>
                      <a:r>
                        <a:rPr lang="vi-VN" sz="2800" b="0" dirty="0">
                          <a:effectLst/>
                          <a:latin typeface="Times New Roman" panose="02020603050405020304" pitchFamily="18" charset="0"/>
                          <a:cs typeface="Times New Roman" panose="02020603050405020304" pitchFamily="18" charset="0"/>
                        </a:rPr>
                        <a:t>- Đều liên quan đến các tác phẩm đã học ở phần đọc hiểu trong sách Ngữ văn 8</a:t>
                      </a:r>
                      <a:endPar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184" marR="32184" marT="0" marB="0"/>
                </a:tc>
                <a:extLst>
                  <a:ext uri="{0D108BD9-81ED-4DB2-BD59-A6C34878D82A}">
                    <a16:rowId xmlns:a16="http://schemas.microsoft.com/office/drawing/2014/main" val="2953883133"/>
                  </a:ext>
                </a:extLst>
              </a:tr>
              <a:tr h="1032171">
                <a:tc>
                  <a:txBody>
                    <a:bodyPr/>
                    <a:lstStyle/>
                    <a:p>
                      <a:pPr marR="177165" algn="just">
                        <a:lnSpc>
                          <a:spcPct val="130000"/>
                        </a:lnSpc>
                        <a:spcAft>
                          <a:spcPts val="0"/>
                        </a:spcAft>
                        <a:tabLst>
                          <a:tab pos="57150" algn="l"/>
                        </a:tabLst>
                      </a:pPr>
                      <a:endPar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184" marR="32184" marT="0" marB="0"/>
                </a:tc>
                <a:extLst>
                  <a:ext uri="{0D108BD9-81ED-4DB2-BD59-A6C34878D82A}">
                    <a16:rowId xmlns:a16="http://schemas.microsoft.com/office/drawing/2014/main" val="1050811975"/>
                  </a:ext>
                </a:extLst>
              </a:tr>
            </a:tbl>
          </a:graphicData>
        </a:graphic>
      </p:graphicFrame>
    </p:spTree>
    <p:extLst>
      <p:ext uri="{BB962C8B-B14F-4D97-AF65-F5344CB8AC3E}">
        <p14:creationId xmlns:p14="http://schemas.microsoft.com/office/powerpoint/2010/main" val="396992570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46769780"/>
              </p:ext>
            </p:extLst>
          </p:nvPr>
        </p:nvGraphicFramePr>
        <p:xfrm>
          <a:off x="286327" y="332509"/>
          <a:ext cx="11268364" cy="6151712"/>
        </p:xfrm>
        <a:graphic>
          <a:graphicData uri="http://schemas.openxmlformats.org/drawingml/2006/table">
            <a:tbl>
              <a:tblPr firstRow="1" firstCol="1" bandRow="1">
                <a:tableStyleId>{E8B1032C-EA38-4F05-BA0D-38AFFFC7BED3}</a:tableStyleId>
              </a:tblPr>
              <a:tblGrid>
                <a:gridCol w="11268364">
                  <a:extLst>
                    <a:ext uri="{9D8B030D-6E8A-4147-A177-3AD203B41FA5}">
                      <a16:colId xmlns:a16="http://schemas.microsoft.com/office/drawing/2014/main" val="2253948848"/>
                    </a:ext>
                  </a:extLst>
                </a:gridCol>
              </a:tblGrid>
              <a:tr h="24174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dirty="0" smtClean="0">
                          <a:solidFill>
                            <a:srgbClr val="FF0000"/>
                          </a:solidFill>
                          <a:latin typeface="Times New Roman" panose="02020603050405020304" pitchFamily="18" charset="0"/>
                          <a:cs typeface="Times New Roman" panose="02020603050405020304" pitchFamily="18" charset="0"/>
                        </a:rPr>
                        <a:t>GỢI Ý CÂU 5</a:t>
                      </a:r>
                    </a:p>
                  </a:txBody>
                  <a:tcPr marL="32184" marR="32184" marT="0" marB="0"/>
                </a:tc>
                <a:extLst>
                  <a:ext uri="{0D108BD9-81ED-4DB2-BD59-A6C34878D82A}">
                    <a16:rowId xmlns:a16="http://schemas.microsoft.com/office/drawing/2014/main" val="1889473719"/>
                  </a:ext>
                </a:extLst>
              </a:tr>
              <a:tr h="241741">
                <a:tc>
                  <a:txBody>
                    <a:bodyPr/>
                    <a:lstStyle/>
                    <a:p>
                      <a:pPr algn="ctr">
                        <a:lnSpc>
                          <a:spcPct val="100000"/>
                        </a:lnSpc>
                        <a:spcAft>
                          <a:spcPts val="0"/>
                        </a:spcAft>
                      </a:pPr>
                      <a:r>
                        <a:rPr lang="vi-VN" sz="2800" b="1" dirty="0">
                          <a:effectLst/>
                          <a:latin typeface="Times New Roman" panose="02020603050405020304" pitchFamily="18" charset="0"/>
                          <a:cs typeface="Times New Roman" panose="02020603050405020304" pitchFamily="18" charset="0"/>
                        </a:rPr>
                        <a:t>PHT</a:t>
                      </a:r>
                      <a:r>
                        <a:rPr lang="en-US" sz="2800" b="1" dirty="0">
                          <a:effectLst/>
                          <a:latin typeface="Times New Roman" panose="02020603050405020304" pitchFamily="18" charset="0"/>
                          <a:cs typeface="Times New Roman" panose="02020603050405020304" pitchFamily="18" charset="0"/>
                        </a:rPr>
                        <a:t> 05- </a:t>
                      </a:r>
                      <a:r>
                        <a:rPr lang="en-US" sz="2800" b="1" dirty="0" err="1">
                          <a:effectLst/>
                          <a:latin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cs typeface="Times New Roman" panose="02020603050405020304" pitchFamily="18" charset="0"/>
                        </a:rPr>
                        <a:t> 5</a:t>
                      </a:r>
                      <a:r>
                        <a:rPr lang="vi-VN" sz="2800" b="1" dirty="0">
                          <a:effectLst/>
                          <a:latin typeface="Times New Roman" panose="02020603050405020304" pitchFamily="18" charset="0"/>
                          <a:cs typeface="Times New Roman" panose="02020603050405020304" pitchFamily="18" charset="0"/>
                        </a:rPr>
                        <a:t>: </a:t>
                      </a:r>
                      <a:endParaRPr lang="en-US" sz="2800" b="1" dirty="0">
                        <a:effectLst/>
                        <a:latin typeface="Times New Roman" panose="02020603050405020304" pitchFamily="18" charset="0"/>
                        <a:cs typeface="Times New Roman" panose="02020603050405020304" pitchFamily="18" charset="0"/>
                      </a:endParaRPr>
                    </a:p>
                    <a:p>
                      <a:pPr algn="ctr">
                        <a:lnSpc>
                          <a:spcPct val="100000"/>
                        </a:lnSpc>
                        <a:spcAft>
                          <a:spcPts val="0"/>
                        </a:spcAft>
                      </a:pPr>
                      <a:r>
                        <a:rPr lang="vi-VN" sz="2800" b="1" dirty="0">
                          <a:effectLst/>
                          <a:latin typeface="Times New Roman" panose="02020603050405020304" pitchFamily="18" charset="0"/>
                          <a:cs typeface="Times New Roman" panose="02020603050405020304" pitchFamily="18" charset="0"/>
                        </a:rPr>
                        <a:t>Ôn tập các</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văn</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bản</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đọc</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hiểu</a:t>
                      </a:r>
                      <a:r>
                        <a:rPr lang="en-US" sz="2800" b="1" dirty="0">
                          <a:effectLst/>
                          <a:latin typeface="Times New Roman" panose="02020603050405020304" pitchFamily="18" charset="0"/>
                          <a:cs typeface="Times New Roman" panose="02020603050405020304" pitchFamily="18" charset="0"/>
                        </a:rPr>
                        <a:t> ở </a:t>
                      </a:r>
                      <a:r>
                        <a:rPr lang="en-US" sz="2800" b="1" dirty="0" err="1">
                          <a:effectLst/>
                          <a:latin typeface="Times New Roman" panose="02020603050405020304" pitchFamily="18" charset="0"/>
                          <a:cs typeface="Times New Roman" panose="02020603050405020304" pitchFamily="18" charset="0"/>
                        </a:rPr>
                        <a:t>Bài</a:t>
                      </a:r>
                      <a:r>
                        <a:rPr lang="en-US" sz="2800" b="1" dirty="0">
                          <a:effectLst/>
                          <a:latin typeface="Times New Roman" panose="02020603050405020304" pitchFamily="18" charset="0"/>
                          <a:cs typeface="Times New Roman" panose="02020603050405020304" pitchFamily="18" charset="0"/>
                        </a:rPr>
                        <a:t> 9:</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84" marR="32184" marT="0" marB="0"/>
                </a:tc>
                <a:extLst>
                  <a:ext uri="{0D108BD9-81ED-4DB2-BD59-A6C34878D82A}">
                    <a16:rowId xmlns:a16="http://schemas.microsoft.com/office/drawing/2014/main" val="652471727"/>
                  </a:ext>
                </a:extLst>
              </a:tr>
              <a:tr h="604352">
                <a:tc>
                  <a:txBody>
                    <a:bodyPr/>
                    <a:lstStyle/>
                    <a:p>
                      <a:pPr algn="just">
                        <a:lnSpc>
                          <a:spcPct val="100000"/>
                        </a:lnSpc>
                        <a:spcAft>
                          <a:spcPts val="0"/>
                        </a:spcAft>
                      </a:pPr>
                      <a:r>
                        <a:rPr lang="en-US" sz="2800" b="0" dirty="0">
                          <a:effectLst/>
                          <a:latin typeface="Times New Roman" panose="02020603050405020304" pitchFamily="18" charset="0"/>
                          <a:cs typeface="Times New Roman" panose="02020603050405020304" pitchFamily="18" charset="0"/>
                        </a:rPr>
                        <a:t>a. </a:t>
                      </a:r>
                      <a:endPar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184" marR="32184" marT="0" marB="0"/>
                </a:tc>
                <a:extLst>
                  <a:ext uri="{0D108BD9-81ED-4DB2-BD59-A6C34878D82A}">
                    <a16:rowId xmlns:a16="http://schemas.microsoft.com/office/drawing/2014/main" val="2953883133"/>
                  </a:ext>
                </a:extLst>
              </a:tr>
              <a:tr h="1208705">
                <a:tc>
                  <a:txBody>
                    <a:bodyPr/>
                    <a:lstStyle/>
                    <a:p>
                      <a:pPr marR="177165" algn="just">
                        <a:lnSpc>
                          <a:spcPct val="100000"/>
                        </a:lnSpc>
                        <a:spcAft>
                          <a:spcPts val="0"/>
                        </a:spcAft>
                        <a:tabLst>
                          <a:tab pos="57150" algn="l"/>
                        </a:tabLst>
                      </a:pPr>
                      <a:r>
                        <a:rPr lang="vi-VN" sz="2800" b="0" dirty="0">
                          <a:effectLst/>
                          <a:latin typeface="Times New Roman" panose="02020603050405020304" pitchFamily="18" charset="0"/>
                          <a:cs typeface="Times New Roman" panose="02020603050405020304" pitchFamily="18" charset="0"/>
                        </a:rPr>
                        <a:t>b</a:t>
                      </a:r>
                      <a:r>
                        <a:rPr lang="pt-BR" sz="2800" b="0" dirty="0">
                          <a:effectLst/>
                          <a:latin typeface="Times New Roman" panose="02020603050405020304" pitchFamily="18" charset="0"/>
                          <a:cs typeface="Times New Roman" panose="02020603050405020304" pitchFamily="18" charset="0"/>
                        </a:rPr>
                        <a:t>. </a:t>
                      </a:r>
                      <a:r>
                        <a:rPr lang="vi-VN" sz="2800" b="0" dirty="0">
                          <a:effectLst/>
                          <a:latin typeface="Times New Roman" panose="02020603050405020304" pitchFamily="18" charset="0"/>
                          <a:cs typeface="Times New Roman" panose="02020603050405020304" pitchFamily="18" charset="0"/>
                        </a:rPr>
                        <a:t>Lưu ý về cách đọc văn bản nghị luận văn học</a:t>
                      </a:r>
                      <a:endParaRPr lang="en-US" sz="2800" b="0" dirty="0">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Đọc</a:t>
                      </a:r>
                      <a:r>
                        <a:rPr lang="vi-VN" sz="2800" b="0" dirty="0">
                          <a:effectLst/>
                          <a:latin typeface="Times New Roman" panose="02020603050405020304" pitchFamily="18" charset="0"/>
                          <a:cs typeface="Times New Roman" panose="02020603050405020304" pitchFamily="18" charset="0"/>
                        </a:rPr>
                        <a:t> kĩ</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nhan</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đề</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suy</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đoán</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vấn</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đề</a:t>
                      </a:r>
                      <a:r>
                        <a:rPr lang="en-US" sz="2800" b="0" dirty="0">
                          <a:effectLst/>
                          <a:latin typeface="Times New Roman" panose="02020603050405020304" pitchFamily="18" charset="0"/>
                          <a:cs typeface="Times New Roman" panose="02020603050405020304" pitchFamily="18" charset="0"/>
                        </a:rPr>
                        <a:t> </a:t>
                      </a:r>
                      <a:r>
                        <a:rPr lang="vi-VN" sz="2800" b="0" dirty="0">
                          <a:effectLst/>
                          <a:latin typeface="Times New Roman" panose="02020603050405020304" pitchFamily="18" charset="0"/>
                          <a:cs typeface="Times New Roman" panose="02020603050405020304" pitchFamily="18" charset="0"/>
                        </a:rPr>
                        <a:t>nghị luận</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luận</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đề</a:t>
                      </a:r>
                      <a:r>
                        <a:rPr lang="en-US" sz="2800" b="0" dirty="0">
                          <a:effectLst/>
                          <a:latin typeface="Times New Roman" panose="02020603050405020304" pitchFamily="18" charset="0"/>
                          <a:cs typeface="Times New Roman" panose="02020603050405020304" pitchFamily="18" charset="0"/>
                        </a:rPr>
                        <a:t>)</a:t>
                      </a:r>
                    </a:p>
                    <a:p>
                      <a:pPr algn="just">
                        <a:lnSpc>
                          <a:spcPct val="100000"/>
                        </a:lnSpc>
                        <a:spcAft>
                          <a:spcPts val="0"/>
                        </a:spcAft>
                      </a:pP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Đọc</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kĩ</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văn</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bản</a:t>
                      </a:r>
                      <a:r>
                        <a:rPr lang="en-US" sz="2800" b="0" dirty="0">
                          <a:effectLst/>
                          <a:latin typeface="Times New Roman" panose="02020603050405020304" pitchFamily="18" charset="0"/>
                          <a:cs typeface="Times New Roman" panose="02020603050405020304" pitchFamily="18" charset="0"/>
                        </a:rPr>
                        <a:t>, </a:t>
                      </a:r>
                      <a:r>
                        <a:rPr lang="vi-VN" sz="2800" b="0" dirty="0">
                          <a:effectLst/>
                          <a:latin typeface="Times New Roman" panose="02020603050405020304" pitchFamily="18" charset="0"/>
                          <a:cs typeface="Times New Roman" panose="02020603050405020304" pitchFamily="18" charset="0"/>
                        </a:rPr>
                        <a:t>xác định ý kiến mà người viết đưa ra (hệ </a:t>
                      </a:r>
                      <a:r>
                        <a:rPr lang="en-US" sz="2800" b="0" dirty="0" err="1">
                          <a:effectLst/>
                          <a:latin typeface="Times New Roman" panose="02020603050405020304" pitchFamily="18" charset="0"/>
                          <a:cs typeface="Times New Roman" panose="02020603050405020304" pitchFamily="18" charset="0"/>
                        </a:rPr>
                        <a:t>thống</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luận</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điểm</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của</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bài</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viết</a:t>
                      </a:r>
                      <a:r>
                        <a:rPr lang="vi-VN" sz="2800" b="0" dirty="0">
                          <a:effectLst/>
                          <a:latin typeface="Times New Roman" panose="02020603050405020304" pitchFamily="18" charset="0"/>
                          <a:cs typeface="Times New Roman" panose="02020603050405020304" pitchFamily="18" charset="0"/>
                        </a:rPr>
                        <a:t>)</a:t>
                      </a:r>
                      <a:r>
                        <a:rPr lang="en-US" sz="2800" b="0" dirty="0">
                          <a:effectLst/>
                          <a:latin typeface="Times New Roman" panose="02020603050405020304" pitchFamily="18" charset="0"/>
                          <a:cs typeface="Times New Roman" panose="02020603050405020304" pitchFamily="18" charset="0"/>
                        </a:rPr>
                        <a:t>.</a:t>
                      </a:r>
                    </a:p>
                    <a:p>
                      <a:pPr algn="just">
                        <a:lnSpc>
                          <a:spcPct val="100000"/>
                        </a:lnSpc>
                        <a:spcAft>
                          <a:spcPts val="0"/>
                        </a:spcAft>
                      </a:pPr>
                      <a:r>
                        <a:rPr lang="en-US" sz="2800" b="0" dirty="0">
                          <a:effectLst/>
                          <a:latin typeface="Times New Roman" panose="02020603050405020304" pitchFamily="18" charset="0"/>
                          <a:cs typeface="Times New Roman" panose="02020603050405020304" pitchFamily="18" charset="0"/>
                        </a:rPr>
                        <a:t>- </a:t>
                      </a:r>
                      <a:r>
                        <a:rPr lang="vi-VN" sz="2800" b="0" dirty="0">
                          <a:effectLst/>
                          <a:latin typeface="Times New Roman" panose="02020603050405020304" pitchFamily="18" charset="0"/>
                          <a:cs typeface="Times New Roman" panose="02020603050405020304" pitchFamily="18" charset="0"/>
                        </a:rPr>
                        <a:t>Tìm lí lẽ và bằng chứng mà người viết sử dụng để khẳng định ý kiến (mối quan hệ giữa các yếu tố)</a:t>
                      </a:r>
                      <a:endParaRPr lang="en-US" sz="2800" b="0" dirty="0">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en-US" sz="2800" b="0" dirty="0">
                          <a:effectLst/>
                          <a:latin typeface="Times New Roman" panose="02020603050405020304" pitchFamily="18" charset="0"/>
                          <a:cs typeface="Times New Roman" panose="02020603050405020304" pitchFamily="18" charset="0"/>
                        </a:rPr>
                        <a:t>-</a:t>
                      </a:r>
                      <a:r>
                        <a:rPr lang="vi-VN" sz="2800" b="0" dirty="0">
                          <a:effectLst/>
                          <a:latin typeface="Times New Roman" panose="02020603050405020304" pitchFamily="18" charset="0"/>
                          <a:cs typeface="Times New Roman" panose="02020603050405020304" pitchFamily="18" charset="0"/>
                        </a:rPr>
                        <a:t> Xem xét thái độ, giọng điệu của người viết thể hiện trong văn bản để nhận ra mục đích viết.</a:t>
                      </a:r>
                      <a:endParaRPr lang="en-US" sz="2800" b="0" dirty="0">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vi-VN" sz="2800" b="0" dirty="0">
                          <a:effectLst/>
                          <a:latin typeface="Times New Roman" panose="02020603050405020304" pitchFamily="18" charset="0"/>
                          <a:cs typeface="Times New Roman" panose="02020603050405020304" pitchFamily="18" charset="0"/>
                        </a:rPr>
                        <a:t>- Xem xét cách thức người viết sử dụng để làm tăng tính thuyết phục cho văn bản (bố cục, các phép tu từ, từ ngữ, hình ảnh, kiểu câu, ...)  </a:t>
                      </a:r>
                      <a:endPar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184" marR="32184" marT="0" marB="0"/>
                </a:tc>
                <a:extLst>
                  <a:ext uri="{0D108BD9-81ED-4DB2-BD59-A6C34878D82A}">
                    <a16:rowId xmlns:a16="http://schemas.microsoft.com/office/drawing/2014/main" val="1050811975"/>
                  </a:ext>
                </a:extLst>
              </a:tr>
            </a:tbl>
          </a:graphicData>
        </a:graphic>
      </p:graphicFrame>
    </p:spTree>
    <p:extLst>
      <p:ext uri="{BB962C8B-B14F-4D97-AF65-F5344CB8AC3E}">
        <p14:creationId xmlns:p14="http://schemas.microsoft.com/office/powerpoint/2010/main" val="209543682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248768735"/>
              </p:ext>
            </p:extLst>
          </p:nvPr>
        </p:nvGraphicFramePr>
        <p:xfrm>
          <a:off x="254000" y="877455"/>
          <a:ext cx="11573164" cy="5512119"/>
        </p:xfrm>
        <a:graphic>
          <a:graphicData uri="http://schemas.openxmlformats.org/drawingml/2006/table">
            <a:tbl>
              <a:tblPr firstRow="1" firstCol="1" bandRow="1">
                <a:tableStyleId>{72833802-FEF1-4C79-8D5D-14CF1EAF98D9}</a:tableStyleId>
              </a:tblPr>
              <a:tblGrid>
                <a:gridCol w="11573164">
                  <a:extLst>
                    <a:ext uri="{9D8B030D-6E8A-4147-A177-3AD203B41FA5}">
                      <a16:colId xmlns:a16="http://schemas.microsoft.com/office/drawing/2014/main" val="2966685952"/>
                    </a:ext>
                  </a:extLst>
                </a:gridCol>
              </a:tblGrid>
              <a:tr h="977407">
                <a:tc>
                  <a:txBody>
                    <a:bodyPr/>
                    <a:lstStyle/>
                    <a:p>
                      <a:pPr algn="ctr">
                        <a:lnSpc>
                          <a:spcPct val="130000"/>
                        </a:lnSpc>
                        <a:spcAft>
                          <a:spcPts val="0"/>
                        </a:spcAft>
                      </a:pPr>
                      <a:r>
                        <a:rPr lang="vi-VN" sz="2600" b="1" dirty="0">
                          <a:solidFill>
                            <a:schemeClr val="tx1"/>
                          </a:solidFill>
                          <a:effectLst/>
                          <a:latin typeface="Times New Roman" panose="02020603050405020304" pitchFamily="18" charset="0"/>
                          <a:cs typeface="Times New Roman" panose="02020603050405020304" pitchFamily="18" charset="0"/>
                        </a:rPr>
                        <a:t>PHT</a:t>
                      </a:r>
                      <a:r>
                        <a:rPr lang="en-US" sz="2600" b="1" dirty="0">
                          <a:solidFill>
                            <a:schemeClr val="tx1"/>
                          </a:solidFill>
                          <a:effectLst/>
                          <a:latin typeface="Times New Roman" panose="02020603050405020304" pitchFamily="18" charset="0"/>
                          <a:cs typeface="Times New Roman" panose="02020603050405020304" pitchFamily="18" charset="0"/>
                        </a:rPr>
                        <a:t> 06- </a:t>
                      </a:r>
                      <a:r>
                        <a:rPr lang="en-US" sz="2600" b="1" dirty="0" err="1">
                          <a:solidFill>
                            <a:schemeClr val="tx1"/>
                          </a:solidFill>
                          <a:effectLst/>
                          <a:latin typeface="Times New Roman" panose="02020603050405020304" pitchFamily="18" charset="0"/>
                          <a:cs typeface="Times New Roman" panose="02020603050405020304" pitchFamily="18" charset="0"/>
                        </a:rPr>
                        <a:t>Câu</a:t>
                      </a:r>
                      <a:r>
                        <a:rPr lang="en-US" sz="2600" b="1" dirty="0">
                          <a:solidFill>
                            <a:schemeClr val="tx1"/>
                          </a:solidFill>
                          <a:effectLst/>
                          <a:latin typeface="Times New Roman" panose="02020603050405020304" pitchFamily="18" charset="0"/>
                          <a:cs typeface="Times New Roman" panose="02020603050405020304" pitchFamily="18" charset="0"/>
                        </a:rPr>
                        <a:t> 6</a:t>
                      </a:r>
                      <a:r>
                        <a:rPr lang="vi-VN" sz="2600" b="1" dirty="0">
                          <a:solidFill>
                            <a:schemeClr val="tx1"/>
                          </a:solidFill>
                          <a:effectLst/>
                          <a:latin typeface="Times New Roman" panose="02020603050405020304" pitchFamily="18" charset="0"/>
                          <a:cs typeface="Times New Roman" panose="02020603050405020304" pitchFamily="18" charset="0"/>
                        </a:rPr>
                        <a:t>: </a:t>
                      </a:r>
                      <a:endParaRPr lang="en-US" sz="2600" b="1" dirty="0">
                        <a:solidFill>
                          <a:schemeClr val="tx1"/>
                        </a:solidFill>
                        <a:effectLst/>
                        <a:latin typeface="Times New Roman" panose="02020603050405020304" pitchFamily="18" charset="0"/>
                        <a:cs typeface="Times New Roman" panose="02020603050405020304" pitchFamily="18" charset="0"/>
                      </a:endParaRPr>
                    </a:p>
                    <a:p>
                      <a:pPr algn="ctr">
                        <a:lnSpc>
                          <a:spcPct val="130000"/>
                        </a:lnSpc>
                        <a:spcAft>
                          <a:spcPts val="0"/>
                        </a:spcAft>
                      </a:pPr>
                      <a:r>
                        <a:rPr lang="vi-VN" sz="2600" b="1" dirty="0">
                          <a:solidFill>
                            <a:schemeClr val="tx1"/>
                          </a:solidFill>
                          <a:effectLst/>
                          <a:latin typeface="Times New Roman" panose="02020603050405020304" pitchFamily="18" charset="0"/>
                          <a:cs typeface="Times New Roman" panose="02020603050405020304" pitchFamily="18" charset="0"/>
                        </a:rPr>
                        <a:t>Ôn tập các</a:t>
                      </a:r>
                      <a:r>
                        <a:rPr lang="en-US" sz="2600" b="1" dirty="0">
                          <a:solidFill>
                            <a:schemeClr val="tx1"/>
                          </a:solidFill>
                          <a:effectLst/>
                          <a:latin typeface="Times New Roman" panose="02020603050405020304" pitchFamily="18" charset="0"/>
                          <a:cs typeface="Times New Roman" panose="02020603050405020304" pitchFamily="18" charset="0"/>
                        </a:rPr>
                        <a:t> </a:t>
                      </a:r>
                      <a:r>
                        <a:rPr lang="en-US" sz="2600" b="1" dirty="0" err="1">
                          <a:solidFill>
                            <a:schemeClr val="tx1"/>
                          </a:solidFill>
                          <a:effectLst/>
                          <a:latin typeface="Times New Roman" panose="02020603050405020304" pitchFamily="18" charset="0"/>
                          <a:cs typeface="Times New Roman" panose="02020603050405020304" pitchFamily="18" charset="0"/>
                        </a:rPr>
                        <a:t>văn</a:t>
                      </a:r>
                      <a:r>
                        <a:rPr lang="en-US" sz="2600" b="1" dirty="0">
                          <a:solidFill>
                            <a:schemeClr val="tx1"/>
                          </a:solidFill>
                          <a:effectLst/>
                          <a:latin typeface="Times New Roman" panose="02020603050405020304" pitchFamily="18" charset="0"/>
                          <a:cs typeface="Times New Roman" panose="02020603050405020304" pitchFamily="18" charset="0"/>
                        </a:rPr>
                        <a:t> </a:t>
                      </a:r>
                      <a:r>
                        <a:rPr lang="en-US" sz="2600" b="1" dirty="0" err="1">
                          <a:solidFill>
                            <a:schemeClr val="tx1"/>
                          </a:solidFill>
                          <a:effectLst/>
                          <a:latin typeface="Times New Roman" panose="02020603050405020304" pitchFamily="18" charset="0"/>
                          <a:cs typeface="Times New Roman" panose="02020603050405020304" pitchFamily="18" charset="0"/>
                        </a:rPr>
                        <a:t>bản</a:t>
                      </a:r>
                      <a:r>
                        <a:rPr lang="en-US" sz="2600" b="1" dirty="0">
                          <a:solidFill>
                            <a:schemeClr val="tx1"/>
                          </a:solidFill>
                          <a:effectLst/>
                          <a:latin typeface="Times New Roman" panose="02020603050405020304" pitchFamily="18" charset="0"/>
                          <a:cs typeface="Times New Roman" panose="02020603050405020304" pitchFamily="18" charset="0"/>
                        </a:rPr>
                        <a:t> </a:t>
                      </a:r>
                      <a:r>
                        <a:rPr lang="en-US" sz="2600" b="1" dirty="0" err="1">
                          <a:solidFill>
                            <a:schemeClr val="tx1"/>
                          </a:solidFill>
                          <a:effectLst/>
                          <a:latin typeface="Times New Roman" panose="02020603050405020304" pitchFamily="18" charset="0"/>
                          <a:cs typeface="Times New Roman" panose="02020603050405020304" pitchFamily="18" charset="0"/>
                        </a:rPr>
                        <a:t>đọc</a:t>
                      </a:r>
                      <a:r>
                        <a:rPr lang="en-US" sz="2600" b="1" dirty="0">
                          <a:solidFill>
                            <a:schemeClr val="tx1"/>
                          </a:solidFill>
                          <a:effectLst/>
                          <a:latin typeface="Times New Roman" panose="02020603050405020304" pitchFamily="18" charset="0"/>
                          <a:cs typeface="Times New Roman" panose="02020603050405020304" pitchFamily="18" charset="0"/>
                        </a:rPr>
                        <a:t> </a:t>
                      </a:r>
                      <a:r>
                        <a:rPr lang="en-US" sz="2600" b="1" dirty="0" err="1">
                          <a:solidFill>
                            <a:schemeClr val="tx1"/>
                          </a:solidFill>
                          <a:effectLst/>
                          <a:latin typeface="Times New Roman" panose="02020603050405020304" pitchFamily="18" charset="0"/>
                          <a:cs typeface="Times New Roman" panose="02020603050405020304" pitchFamily="18" charset="0"/>
                        </a:rPr>
                        <a:t>hiểu</a:t>
                      </a:r>
                      <a:r>
                        <a:rPr lang="en-US" sz="2600" b="1" dirty="0">
                          <a:solidFill>
                            <a:schemeClr val="tx1"/>
                          </a:solidFill>
                          <a:effectLst/>
                          <a:latin typeface="Times New Roman" panose="02020603050405020304" pitchFamily="18" charset="0"/>
                          <a:cs typeface="Times New Roman" panose="02020603050405020304" pitchFamily="18" charset="0"/>
                        </a:rPr>
                        <a:t> ở </a:t>
                      </a:r>
                      <a:r>
                        <a:rPr lang="en-US" sz="2600" b="1" dirty="0" err="1">
                          <a:solidFill>
                            <a:schemeClr val="tx1"/>
                          </a:solidFill>
                          <a:effectLst/>
                          <a:latin typeface="Times New Roman" panose="02020603050405020304" pitchFamily="18" charset="0"/>
                          <a:cs typeface="Times New Roman" panose="02020603050405020304" pitchFamily="18" charset="0"/>
                        </a:rPr>
                        <a:t>Bài</a:t>
                      </a:r>
                      <a:r>
                        <a:rPr lang="en-US" sz="2600" b="1" dirty="0">
                          <a:solidFill>
                            <a:schemeClr val="tx1"/>
                          </a:solidFill>
                          <a:effectLst/>
                          <a:latin typeface="Times New Roman" panose="02020603050405020304" pitchFamily="18" charset="0"/>
                          <a:cs typeface="Times New Roman" panose="02020603050405020304" pitchFamily="18" charset="0"/>
                        </a:rPr>
                        <a:t> 10:</a:t>
                      </a:r>
                      <a:endParaRPr lang="en-US" sz="2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1226196"/>
                  </a:ext>
                </a:extLst>
              </a:tr>
              <a:tr h="0">
                <a:tc>
                  <a:txBody>
                    <a:bodyPr/>
                    <a:lstStyle/>
                    <a:p>
                      <a:pPr algn="just">
                        <a:lnSpc>
                          <a:spcPct val="130000"/>
                        </a:lnSpc>
                        <a:spcAft>
                          <a:spcPts val="0"/>
                        </a:spcAft>
                      </a:pPr>
                      <a:r>
                        <a:rPr lang="en-US" sz="2600" b="0">
                          <a:effectLst/>
                          <a:latin typeface="Times New Roman" panose="02020603050405020304" pitchFamily="18" charset="0"/>
                          <a:cs typeface="Times New Roman" panose="02020603050405020304" pitchFamily="18" charset="0"/>
                        </a:rPr>
                        <a:t>a. </a:t>
                      </a:r>
                      <a:r>
                        <a:rPr lang="vi-VN" sz="2600" b="0">
                          <a:effectLst/>
                          <a:latin typeface="Times New Roman" panose="02020603050405020304" pitchFamily="18" charset="0"/>
                          <a:cs typeface="Times New Roman" panose="02020603050405020304" pitchFamily="18" charset="0"/>
                        </a:rPr>
                        <a:t>Đặc sắc của các văn bản thông tin</a:t>
                      </a:r>
                      <a:endParaRPr lang="en-US" sz="2600" b="0">
                        <a:effectLst/>
                        <a:latin typeface="Times New Roman" panose="02020603050405020304" pitchFamily="18" charset="0"/>
                        <a:cs typeface="Times New Roman" panose="02020603050405020304" pitchFamily="18" charset="0"/>
                      </a:endParaRPr>
                    </a:p>
                    <a:p>
                      <a:pPr algn="just">
                        <a:lnSpc>
                          <a:spcPct val="130000"/>
                        </a:lnSpc>
                        <a:spcAft>
                          <a:spcPts val="0"/>
                        </a:spcAft>
                      </a:pPr>
                      <a:r>
                        <a:rPr lang="vi-VN" sz="2600" b="0">
                          <a:effectLst/>
                          <a:latin typeface="Times New Roman" panose="02020603050405020304" pitchFamily="18" charset="0"/>
                          <a:cs typeface="Times New Roman" panose="02020603050405020304" pitchFamily="18" charset="0"/>
                        </a:rPr>
                        <a:t>- Đều là văn bản giới thiệu một cuốn sách, một bộ phim</a:t>
                      </a:r>
                      <a:endParaRPr lang="en-US" sz="26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31528766"/>
                  </a:ext>
                </a:extLst>
              </a:tr>
              <a:tr h="0">
                <a:tc>
                  <a:txBody>
                    <a:bodyPr/>
                    <a:lstStyle/>
                    <a:p>
                      <a:pPr marR="177165" algn="just">
                        <a:lnSpc>
                          <a:spcPct val="130000"/>
                        </a:lnSpc>
                        <a:spcAft>
                          <a:spcPts val="0"/>
                        </a:spcAft>
                        <a:tabLst>
                          <a:tab pos="57150" algn="l"/>
                        </a:tabLst>
                      </a:pPr>
                      <a:r>
                        <a:rPr lang="vi-VN" sz="2600" b="0" dirty="0">
                          <a:effectLst/>
                          <a:latin typeface="Times New Roman" panose="02020603050405020304" pitchFamily="18" charset="0"/>
                          <a:cs typeface="Times New Roman" panose="02020603050405020304" pitchFamily="18" charset="0"/>
                        </a:rPr>
                        <a:t>b</a:t>
                      </a:r>
                      <a:r>
                        <a:rPr lang="pt-BR" sz="2600" b="0" dirty="0">
                          <a:effectLst/>
                          <a:latin typeface="Times New Roman" panose="02020603050405020304" pitchFamily="18" charset="0"/>
                          <a:cs typeface="Times New Roman" panose="02020603050405020304" pitchFamily="18" charset="0"/>
                        </a:rPr>
                        <a:t>. </a:t>
                      </a:r>
                      <a:r>
                        <a:rPr lang="vi-VN" sz="2600" b="0" dirty="0">
                          <a:effectLst/>
                          <a:latin typeface="Times New Roman" panose="02020603050405020304" pitchFamily="18" charset="0"/>
                          <a:cs typeface="Times New Roman" panose="02020603050405020304" pitchFamily="18" charset="0"/>
                        </a:rPr>
                        <a:t>Lưu ý về cách đọc văn bản </a:t>
                      </a:r>
                      <a:endParaRPr lang="en-US" sz="2600" b="0" dirty="0">
                        <a:effectLst/>
                        <a:latin typeface="Times New Roman" panose="02020603050405020304" pitchFamily="18" charset="0"/>
                        <a:cs typeface="Times New Roman" panose="02020603050405020304" pitchFamily="18" charset="0"/>
                      </a:endParaRPr>
                    </a:p>
                    <a:p>
                      <a:pPr algn="just">
                        <a:lnSpc>
                          <a:spcPct val="130000"/>
                        </a:lnSpc>
                        <a:spcAft>
                          <a:spcPts val="0"/>
                        </a:spcAft>
                      </a:pPr>
                      <a:r>
                        <a:rPr lang="vi-VN" sz="2600" b="0" dirty="0">
                          <a:effectLst/>
                          <a:latin typeface="Times New Roman" panose="02020603050405020304" pitchFamily="18" charset="0"/>
                          <a:cs typeface="Times New Roman" panose="02020603050405020304" pitchFamily="18" charset="0"/>
                        </a:rPr>
                        <a:t>- Xác định mục đích viết của VB là cung cấp thông tin về cuốn sách, bộ phim. </a:t>
                      </a:r>
                      <a:endParaRPr lang="en-US" sz="2600" b="0" dirty="0">
                        <a:effectLst/>
                        <a:latin typeface="Times New Roman" panose="02020603050405020304" pitchFamily="18" charset="0"/>
                        <a:cs typeface="Times New Roman" panose="02020603050405020304" pitchFamily="18" charset="0"/>
                      </a:endParaRPr>
                    </a:p>
                    <a:p>
                      <a:pPr algn="just">
                        <a:lnSpc>
                          <a:spcPct val="130000"/>
                        </a:lnSpc>
                        <a:spcAft>
                          <a:spcPts val="0"/>
                        </a:spcAft>
                      </a:pPr>
                      <a:r>
                        <a:rPr lang="vi-VN" sz="2600" b="0" dirty="0">
                          <a:effectLst/>
                          <a:latin typeface="Times New Roman" panose="02020603050405020304" pitchFamily="18" charset="0"/>
                          <a:cs typeface="Times New Roman" panose="02020603050405020304" pitchFamily="18" charset="0"/>
                        </a:rPr>
                        <a:t>- Xác định trình tự trình bày thông tin của VB.</a:t>
                      </a:r>
                      <a:endParaRPr lang="en-US" sz="2600" b="0" dirty="0">
                        <a:effectLst/>
                        <a:latin typeface="Times New Roman" panose="02020603050405020304" pitchFamily="18" charset="0"/>
                        <a:cs typeface="Times New Roman" panose="02020603050405020304" pitchFamily="18" charset="0"/>
                      </a:endParaRPr>
                    </a:p>
                    <a:p>
                      <a:pPr algn="just">
                        <a:lnSpc>
                          <a:spcPct val="130000"/>
                        </a:lnSpc>
                        <a:spcAft>
                          <a:spcPts val="0"/>
                        </a:spcAft>
                      </a:pPr>
                      <a:r>
                        <a:rPr lang="vi-VN" sz="2600" b="0" dirty="0">
                          <a:effectLst/>
                          <a:latin typeface="Times New Roman" panose="02020603050405020304" pitchFamily="18" charset="0"/>
                          <a:cs typeface="Times New Roman" panose="02020603050405020304" pitchFamily="18" charset="0"/>
                        </a:rPr>
                        <a:t>- Tìm thông tin cơ bản của văn bản và các thông tin chi tiết góp phần thể hiện thông tin cơ bản.</a:t>
                      </a:r>
                      <a:endParaRPr lang="en-US" sz="2600" b="0" dirty="0">
                        <a:effectLst/>
                        <a:latin typeface="Times New Roman" panose="02020603050405020304" pitchFamily="18" charset="0"/>
                        <a:cs typeface="Times New Roman" panose="02020603050405020304" pitchFamily="18" charset="0"/>
                      </a:endParaRPr>
                    </a:p>
                    <a:p>
                      <a:pPr algn="just">
                        <a:lnSpc>
                          <a:spcPct val="130000"/>
                        </a:lnSpc>
                        <a:spcAft>
                          <a:spcPts val="0"/>
                        </a:spcAft>
                      </a:pPr>
                      <a:r>
                        <a:rPr lang="vi-VN" sz="2600" b="0" dirty="0">
                          <a:effectLst/>
                          <a:latin typeface="Times New Roman" panose="02020603050405020304" pitchFamily="18" charset="0"/>
                          <a:cs typeface="Times New Roman" panose="02020603050405020304" pitchFamily="18" charset="0"/>
                        </a:rPr>
                        <a:t>- Chỉ ra hiệu quả của việc kết hợp sử dụng phương tiện phi ngôn ngữ (nếu có) với phương tiện ngôn ngữ trong VB.</a:t>
                      </a:r>
                      <a:endParaRPr lang="en-US" sz="2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65833852"/>
                  </a:ext>
                </a:extLst>
              </a:tr>
            </a:tbl>
          </a:graphicData>
        </a:graphic>
      </p:graphicFrame>
      <p:sp>
        <p:nvSpPr>
          <p:cNvPr id="3" name="TextBox 2"/>
          <p:cNvSpPr txBox="1"/>
          <p:nvPr/>
        </p:nvSpPr>
        <p:spPr>
          <a:xfrm>
            <a:off x="3048000" y="83127"/>
            <a:ext cx="2992582" cy="523220"/>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GỢI Ý CÂU 6</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527326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0" y="83127"/>
            <a:ext cx="2992582" cy="523220"/>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GỢI Ý CÂU 7</a:t>
            </a:r>
            <a:endParaRPr lang="en-US" sz="28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686490573"/>
              </p:ext>
            </p:extLst>
          </p:nvPr>
        </p:nvGraphicFramePr>
        <p:xfrm>
          <a:off x="193963" y="1189514"/>
          <a:ext cx="11693237" cy="5270500"/>
        </p:xfrm>
        <a:graphic>
          <a:graphicData uri="http://schemas.openxmlformats.org/drawingml/2006/table">
            <a:tbl>
              <a:tblPr firstRow="1" firstCol="1" bandRow="1">
                <a:tableStyleId>{9DCAF9ED-07DC-4A11-8D7F-57B35C25682E}</a:tableStyleId>
              </a:tblPr>
              <a:tblGrid>
                <a:gridCol w="3897330">
                  <a:extLst>
                    <a:ext uri="{9D8B030D-6E8A-4147-A177-3AD203B41FA5}">
                      <a16:colId xmlns:a16="http://schemas.microsoft.com/office/drawing/2014/main" val="1837990167"/>
                    </a:ext>
                  </a:extLst>
                </a:gridCol>
                <a:gridCol w="3897330">
                  <a:extLst>
                    <a:ext uri="{9D8B030D-6E8A-4147-A177-3AD203B41FA5}">
                      <a16:colId xmlns:a16="http://schemas.microsoft.com/office/drawing/2014/main" val="89031850"/>
                    </a:ext>
                  </a:extLst>
                </a:gridCol>
                <a:gridCol w="3898577">
                  <a:extLst>
                    <a:ext uri="{9D8B030D-6E8A-4147-A177-3AD203B41FA5}">
                      <a16:colId xmlns:a16="http://schemas.microsoft.com/office/drawing/2014/main" val="1516859385"/>
                    </a:ext>
                  </a:extLst>
                </a:gridCol>
              </a:tblGrid>
              <a:tr h="0">
                <a:tc gridSpan="3">
                  <a:txBody>
                    <a:bodyPr/>
                    <a:lstStyle/>
                    <a:p>
                      <a:pPr algn="just">
                        <a:lnSpc>
                          <a:spcPct val="130000"/>
                        </a:lnSpc>
                        <a:spcAft>
                          <a:spcPts val="0"/>
                        </a:spcAft>
                      </a:pPr>
                      <a:r>
                        <a:rPr lang="vi-VN" sz="2800">
                          <a:effectLst/>
                          <a:latin typeface="Times New Roman" panose="02020603050405020304" pitchFamily="18" charset="0"/>
                          <a:cs typeface="Times New Roman" panose="02020603050405020304" pitchFamily="18" charset="0"/>
                        </a:rPr>
                        <a:t>Câu 7: Nêu những điểm giống và khác nhau về phần Đọc- hiểu trong sách Ngữ văn 8, tập hai so với Ngữ văn 8, tập một.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97556654"/>
                  </a:ext>
                </a:extLst>
              </a:tr>
              <a:tr h="0">
                <a:tc>
                  <a:txBody>
                    <a:bodyPr/>
                    <a:lstStyle/>
                    <a:p>
                      <a:pPr algn="just">
                        <a:lnSpc>
                          <a:spcPct val="130000"/>
                        </a:lnSpc>
                        <a:spcAft>
                          <a:spcPts val="0"/>
                        </a:spcAft>
                      </a:pPr>
                      <a:r>
                        <a:rPr lang="vi-VN" sz="2800">
                          <a:effectLst/>
                          <a:latin typeface="Times New Roman" panose="02020603050405020304" pitchFamily="18" charset="0"/>
                          <a:cs typeface="Times New Roman" panose="02020603050405020304" pitchFamily="18" charset="0"/>
                        </a:rPr>
                        <a:t>Nội dung so sánh</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spcAft>
                          <a:spcPts val="0"/>
                        </a:spcAft>
                      </a:pPr>
                      <a:r>
                        <a:rPr lang="vi-VN" sz="2800">
                          <a:effectLst/>
                          <a:latin typeface="Times New Roman" panose="02020603050405020304" pitchFamily="18" charset="0"/>
                          <a:cs typeface="Times New Roman" panose="02020603050405020304" pitchFamily="18" charset="0"/>
                        </a:rPr>
                        <a:t>Tập một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spcAft>
                          <a:spcPts val="0"/>
                        </a:spcAft>
                      </a:pPr>
                      <a:r>
                        <a:rPr lang="vi-VN" sz="2800">
                          <a:effectLst/>
                          <a:latin typeface="Times New Roman" panose="02020603050405020304" pitchFamily="18" charset="0"/>
                          <a:cs typeface="Times New Roman" panose="02020603050405020304" pitchFamily="18" charset="0"/>
                        </a:rPr>
                        <a:t>Tập hai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33331454"/>
                  </a:ext>
                </a:extLst>
              </a:tr>
              <a:tr h="0">
                <a:tc>
                  <a:txBody>
                    <a:bodyPr/>
                    <a:lstStyle/>
                    <a:p>
                      <a:pPr algn="just">
                        <a:lnSpc>
                          <a:spcPct val="130000"/>
                        </a:lnSpc>
                        <a:spcAft>
                          <a:spcPts val="0"/>
                        </a:spcAft>
                      </a:pPr>
                      <a:r>
                        <a:rPr lang="vi-VN" sz="2800">
                          <a:effectLst/>
                          <a:latin typeface="Times New Roman" panose="02020603050405020304" pitchFamily="18" charset="0"/>
                          <a:cs typeface="Times New Roman" panose="02020603050405020304" pitchFamily="18" charset="0"/>
                        </a:rPr>
                        <a:t>Văn bản văn học</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spcAft>
                          <a:spcPts val="0"/>
                        </a:spcAft>
                      </a:pPr>
                      <a:r>
                        <a:rPr lang="vi-VN" sz="2800">
                          <a:effectLst/>
                          <a:latin typeface="Times New Roman" panose="02020603050405020304" pitchFamily="18" charset="0"/>
                          <a:cs typeface="Times New Roman" panose="02020603050405020304" pitchFamily="18" charset="0"/>
                        </a:rPr>
                        <a:t>- Truyện ngắn</a:t>
                      </a:r>
                      <a:endParaRPr lang="en-US" sz="2800">
                        <a:effectLst/>
                        <a:latin typeface="Times New Roman" panose="02020603050405020304" pitchFamily="18" charset="0"/>
                        <a:cs typeface="Times New Roman" panose="02020603050405020304" pitchFamily="18" charset="0"/>
                      </a:endParaRPr>
                    </a:p>
                    <a:p>
                      <a:pPr algn="just">
                        <a:lnSpc>
                          <a:spcPct val="130000"/>
                        </a:lnSpc>
                        <a:spcAft>
                          <a:spcPts val="0"/>
                        </a:spcAft>
                      </a:pPr>
                      <a:r>
                        <a:rPr lang="vi-VN" sz="2800">
                          <a:effectLst/>
                          <a:latin typeface="Times New Roman" panose="02020603050405020304" pitchFamily="18" charset="0"/>
                          <a:cs typeface="Times New Roman" panose="02020603050405020304" pitchFamily="18" charset="0"/>
                        </a:rPr>
                        <a:t>- Thơ sáu chữ, bảy chữ</a:t>
                      </a:r>
                      <a:endParaRPr lang="en-US" sz="2800">
                        <a:effectLst/>
                        <a:latin typeface="Times New Roman" panose="02020603050405020304" pitchFamily="18" charset="0"/>
                        <a:cs typeface="Times New Roman" panose="02020603050405020304" pitchFamily="18" charset="0"/>
                      </a:endParaRPr>
                    </a:p>
                    <a:p>
                      <a:pPr algn="just">
                        <a:lnSpc>
                          <a:spcPct val="130000"/>
                        </a:lnSpc>
                        <a:spcAft>
                          <a:spcPts val="0"/>
                        </a:spcAft>
                      </a:pPr>
                      <a:r>
                        <a:rPr lang="vi-VN" sz="2800">
                          <a:effectLst/>
                          <a:latin typeface="Times New Roman" panose="02020603050405020304" pitchFamily="18" charset="0"/>
                          <a:cs typeface="Times New Roman" panose="02020603050405020304" pitchFamily="18" charset="0"/>
                        </a:rPr>
                        <a:t>- Hài kịch</a:t>
                      </a:r>
                      <a:endParaRPr lang="en-US" sz="2800">
                        <a:effectLst/>
                        <a:latin typeface="Times New Roman" panose="02020603050405020304" pitchFamily="18" charset="0"/>
                        <a:cs typeface="Times New Roman" panose="02020603050405020304" pitchFamily="18" charset="0"/>
                      </a:endParaRPr>
                    </a:p>
                    <a:p>
                      <a:pPr algn="just">
                        <a:lnSpc>
                          <a:spcPct val="130000"/>
                        </a:lnSpc>
                        <a:spcAft>
                          <a:spcPts val="0"/>
                        </a:spcAft>
                      </a:pPr>
                      <a:r>
                        <a:rPr lang="vi-VN" sz="2800">
                          <a:effectLst/>
                          <a:latin typeface="Times New Roman" panose="02020603050405020304" pitchFamily="18" charset="0"/>
                          <a:cs typeface="Times New Roman" panose="02020603050405020304" pitchFamily="18" charset="0"/>
                        </a:rPr>
                        <a:t>- Truyện cười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spcAft>
                          <a:spcPts val="0"/>
                        </a:spcAft>
                      </a:pPr>
                      <a:r>
                        <a:rPr lang="vi-VN" sz="2800">
                          <a:effectLst/>
                          <a:latin typeface="Times New Roman" panose="02020603050405020304" pitchFamily="18" charset="0"/>
                          <a:cs typeface="Times New Roman" panose="02020603050405020304" pitchFamily="18" charset="0"/>
                        </a:rPr>
                        <a:t>- Truyện</a:t>
                      </a:r>
                      <a:endParaRPr lang="en-US" sz="2800">
                        <a:effectLst/>
                        <a:latin typeface="Times New Roman" panose="02020603050405020304" pitchFamily="18" charset="0"/>
                        <a:cs typeface="Times New Roman" panose="02020603050405020304" pitchFamily="18" charset="0"/>
                      </a:endParaRPr>
                    </a:p>
                    <a:p>
                      <a:pPr algn="just">
                        <a:lnSpc>
                          <a:spcPct val="130000"/>
                        </a:lnSpc>
                        <a:spcAft>
                          <a:spcPts val="0"/>
                        </a:spcAft>
                      </a:pPr>
                      <a:r>
                        <a:rPr lang="vi-VN" sz="2800">
                          <a:effectLst/>
                          <a:latin typeface="Times New Roman" panose="02020603050405020304" pitchFamily="18" charset="0"/>
                          <a:cs typeface="Times New Roman" panose="02020603050405020304" pitchFamily="18" charset="0"/>
                        </a:rPr>
                        <a:t>- Thơ Đường luật</a:t>
                      </a:r>
                      <a:endParaRPr lang="en-US" sz="2800">
                        <a:effectLst/>
                        <a:latin typeface="Times New Roman" panose="02020603050405020304" pitchFamily="18" charset="0"/>
                        <a:cs typeface="Times New Roman" panose="02020603050405020304" pitchFamily="18" charset="0"/>
                      </a:endParaRPr>
                    </a:p>
                    <a:p>
                      <a:pPr algn="just">
                        <a:lnSpc>
                          <a:spcPct val="130000"/>
                        </a:lnSpc>
                        <a:spcAft>
                          <a:spcPts val="0"/>
                        </a:spcAft>
                      </a:pPr>
                      <a:r>
                        <a:rPr lang="vi-VN" sz="2800">
                          <a:effectLst/>
                          <a:latin typeface="Times New Roman" panose="02020603050405020304" pitchFamily="18" charset="0"/>
                          <a:cs typeface="Times New Roman" panose="02020603050405020304" pitchFamily="18" charset="0"/>
                        </a:rPr>
                        <a:t>- Truyện lịch sử, tiểu thuyết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4438995"/>
                  </a:ext>
                </a:extLst>
              </a:tr>
              <a:tr h="0">
                <a:tc>
                  <a:txBody>
                    <a:bodyPr/>
                    <a:lstStyle/>
                    <a:p>
                      <a:pPr algn="just">
                        <a:lnSpc>
                          <a:spcPct val="130000"/>
                        </a:lnSpc>
                        <a:spcAft>
                          <a:spcPts val="0"/>
                        </a:spcAft>
                      </a:pPr>
                      <a:r>
                        <a:rPr lang="vi-VN" sz="2800">
                          <a:effectLst/>
                          <a:latin typeface="Times New Roman" panose="02020603050405020304" pitchFamily="18" charset="0"/>
                          <a:cs typeface="Times New Roman" panose="02020603050405020304" pitchFamily="18" charset="0"/>
                        </a:rPr>
                        <a:t>Văn bản nghị luận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spcAft>
                          <a:spcPts val="0"/>
                        </a:spcAft>
                      </a:pPr>
                      <a:r>
                        <a:rPr lang="vi-VN" sz="2800">
                          <a:effectLst/>
                          <a:latin typeface="Times New Roman" panose="02020603050405020304" pitchFamily="18" charset="0"/>
                          <a:cs typeface="Times New Roman" panose="02020603050405020304" pitchFamily="18" charset="0"/>
                        </a:rPr>
                        <a:t>Nghị luận xã hội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spcAft>
                          <a:spcPts val="0"/>
                        </a:spcAft>
                      </a:pPr>
                      <a:r>
                        <a:rPr lang="vi-VN" sz="2800">
                          <a:effectLst/>
                          <a:latin typeface="Times New Roman" panose="02020603050405020304" pitchFamily="18" charset="0"/>
                          <a:cs typeface="Times New Roman" panose="02020603050405020304" pitchFamily="18" charset="0"/>
                        </a:rPr>
                        <a:t>Nghị luận văn học</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94612625"/>
                  </a:ext>
                </a:extLst>
              </a:tr>
              <a:tr h="0">
                <a:tc>
                  <a:txBody>
                    <a:bodyPr/>
                    <a:lstStyle/>
                    <a:p>
                      <a:pPr algn="just">
                        <a:lnSpc>
                          <a:spcPct val="130000"/>
                        </a:lnSpc>
                        <a:spcAft>
                          <a:spcPts val="0"/>
                        </a:spcAft>
                      </a:pPr>
                      <a:r>
                        <a:rPr lang="vi-VN" sz="2800">
                          <a:effectLst/>
                          <a:latin typeface="Times New Roman" panose="02020603050405020304" pitchFamily="18" charset="0"/>
                          <a:cs typeface="Times New Roman" panose="02020603050405020304" pitchFamily="18" charset="0"/>
                        </a:rPr>
                        <a:t>Văn bản thông tin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spcAft>
                          <a:spcPts val="0"/>
                        </a:spcAft>
                      </a:pPr>
                      <a:r>
                        <a:rPr lang="vi-VN" sz="2800">
                          <a:effectLst/>
                          <a:latin typeface="Times New Roman" panose="02020603050405020304" pitchFamily="18" charset="0"/>
                          <a:cs typeface="Times New Roman" panose="02020603050405020304" pitchFamily="18" charset="0"/>
                        </a:rPr>
                        <a:t>Giới thiệu về một hiện tượng tự nhiên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spcAft>
                          <a:spcPts val="0"/>
                        </a:spcAft>
                      </a:pPr>
                      <a:r>
                        <a:rPr lang="vi-VN" sz="2800" dirty="0">
                          <a:effectLst/>
                          <a:latin typeface="Times New Roman" panose="02020603050405020304" pitchFamily="18" charset="0"/>
                          <a:cs typeface="Times New Roman" panose="02020603050405020304" pitchFamily="18" charset="0"/>
                        </a:rPr>
                        <a:t>Giới thiệu về một cuốn sách, bộ phim</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3285418"/>
                  </a:ext>
                </a:extLst>
              </a:tr>
            </a:tbl>
          </a:graphicData>
        </a:graphic>
      </p:graphicFrame>
    </p:spTree>
    <p:extLst>
      <p:ext uri="{BB962C8B-B14F-4D97-AF65-F5344CB8AC3E}">
        <p14:creationId xmlns:p14="http://schemas.microsoft.com/office/powerpoint/2010/main" val="344720583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7782" y="0"/>
            <a:ext cx="12192000" cy="6817435"/>
          </a:xfrm>
        </p:spPr>
      </p:pic>
      <p:sp>
        <p:nvSpPr>
          <p:cNvPr id="5" name="Rectangle 4"/>
          <p:cNvSpPr/>
          <p:nvPr/>
        </p:nvSpPr>
        <p:spPr>
          <a:xfrm>
            <a:off x="1219200" y="1270983"/>
            <a:ext cx="10243127" cy="3139321"/>
          </a:xfrm>
          <a:prstGeom prst="rect">
            <a:avLst/>
          </a:prstGeom>
        </p:spPr>
        <p:txBody>
          <a:bodyPr wrap="square">
            <a:spAutoFit/>
          </a:bodyPr>
          <a:lstStyle/>
          <a:p>
            <a:pPr>
              <a:lnSpc>
                <a:spcPct val="150000"/>
              </a:lnSpc>
            </a:pPr>
            <a:r>
              <a:rPr lang="en-US" sz="6600" b="1" dirty="0">
                <a:solidFill>
                  <a:srgbClr val="7030A0"/>
                </a:solidFill>
                <a:latin typeface="Times New Roman" panose="02020603050405020304" pitchFamily="18" charset="0"/>
                <a:cs typeface="Times New Roman" panose="02020603050405020304" pitchFamily="18" charset="0"/>
              </a:rPr>
              <a:t>HOẠT ĐỘNG 2: ÔN TẬP</a:t>
            </a:r>
            <a:endParaRPr lang="en-US" sz="6600" dirty="0">
              <a:solidFill>
                <a:srgbClr val="7030A0"/>
              </a:solidFill>
              <a:latin typeface="Times New Roman" panose="02020603050405020304" pitchFamily="18" charset="0"/>
              <a:cs typeface="Times New Roman" panose="02020603050405020304" pitchFamily="18" charset="0"/>
            </a:endParaRPr>
          </a:p>
          <a:p>
            <a:pPr algn="ctr">
              <a:lnSpc>
                <a:spcPct val="150000"/>
              </a:lnSpc>
            </a:pPr>
            <a:r>
              <a:rPr lang="en-US" sz="6600" b="1" dirty="0" smtClean="0">
                <a:solidFill>
                  <a:srgbClr val="7030A0"/>
                </a:solidFill>
                <a:latin typeface="Times New Roman" panose="02020603050405020304" pitchFamily="18" charset="0"/>
                <a:cs typeface="Times New Roman" panose="02020603050405020304" pitchFamily="18" charset="0"/>
              </a:rPr>
              <a:t>II. VIẾT</a:t>
            </a:r>
            <a:endParaRPr lang="en-US" sz="6600" dirty="0">
              <a:solidFill>
                <a:srgbClr val="7030A0"/>
              </a:solidFill>
              <a:latin typeface="Times New Roman" panose="02020603050405020304" pitchFamily="18" charset="0"/>
              <a:cs typeface="Times New Roman" panose="02020603050405020304" pitchFamily="18" charset="0"/>
            </a:endParaRPr>
          </a:p>
        </p:txBody>
      </p:sp>
      <p:sp>
        <p:nvSpPr>
          <p:cNvPr id="3" name="Rectangle 2"/>
          <p:cNvSpPr/>
          <p:nvPr/>
        </p:nvSpPr>
        <p:spPr>
          <a:xfrm>
            <a:off x="1708727" y="3064285"/>
            <a:ext cx="9033163" cy="584775"/>
          </a:xfrm>
          <a:prstGeom prst="rect">
            <a:avLst/>
          </a:prstGeom>
        </p:spPr>
        <p:txBody>
          <a:bodyPr wrap="square">
            <a:spAutoFit/>
          </a:bodyPr>
          <a:lstStyle/>
          <a:p>
            <a:r>
              <a:rPr lang="en-US" sz="3200" b="1" dirty="0" smtClean="0">
                <a:solidFill>
                  <a:srgbClr val="FF0000"/>
                </a:solidFill>
                <a:latin typeface="Times New Roman" panose="02020603050405020304" pitchFamily="18" charset="0"/>
                <a:cs typeface="Times New Roman" panose="02020603050405020304" pitchFamily="18" charset="0"/>
              </a:rPr>
              <a:t> </a:t>
            </a: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787953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7890" y="92363"/>
            <a:ext cx="11693237" cy="6608618"/>
          </a:xfrm>
          <a:prstGeom prst="rect">
            <a:avLst/>
          </a:prstGeom>
          <a:ln w="57150">
            <a:prstDash val="sysDot"/>
          </a:ln>
        </p:spPr>
        <p:style>
          <a:lnRef idx="2">
            <a:schemeClr val="accent5"/>
          </a:lnRef>
          <a:fillRef idx="1">
            <a:schemeClr val="lt1"/>
          </a:fillRef>
          <a:effectRef idx="0">
            <a:schemeClr val="accent5"/>
          </a:effectRef>
          <a:fontRef idx="minor">
            <a:schemeClr val="dk1"/>
          </a:fontRef>
        </p:style>
        <p:txBody>
          <a:bodyPr rtlCol="0" anchor="ctr"/>
          <a:lstStyle/>
          <a:p>
            <a:endParaRPr lang="en-US" dirty="0"/>
          </a:p>
        </p:txBody>
      </p:sp>
      <p:cxnSp>
        <p:nvCxnSpPr>
          <p:cNvPr id="6" name="Straight Arrow Connector 5"/>
          <p:cNvCxnSpPr/>
          <p:nvPr/>
        </p:nvCxnSpPr>
        <p:spPr>
          <a:xfrm>
            <a:off x="3556000" y="2650836"/>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665017" y="1162503"/>
            <a:ext cx="11018982" cy="3416320"/>
          </a:xfrm>
          <a:prstGeom prst="rect">
            <a:avLst/>
          </a:prstGeom>
        </p:spPr>
        <p:txBody>
          <a:bodyPr wrap="square">
            <a:spAutoFit/>
          </a:bodyPr>
          <a:lstStyle/>
          <a:p>
            <a:r>
              <a:rPr lang="vi-VN" sz="3600" b="1" dirty="0">
                <a:latin typeface="Times New Roman" panose="02020603050405020304" pitchFamily="18" charset="0"/>
                <a:cs typeface="Times New Roman" panose="02020603050405020304" pitchFamily="18" charset="0"/>
              </a:rPr>
              <a:t> </a:t>
            </a:r>
            <a:endParaRPr lang="en-US" sz="3600" b="1" dirty="0">
              <a:latin typeface="Times New Roman" panose="02020603050405020304" pitchFamily="18" charset="0"/>
              <a:cs typeface="Times New Roman" panose="02020603050405020304" pitchFamily="18" charset="0"/>
            </a:endParaRPr>
          </a:p>
          <a:p>
            <a:r>
              <a:rPr lang="vi-VN" sz="3600" b="1" i="1" dirty="0">
                <a:latin typeface="Times New Roman" panose="02020603050405020304" pitchFamily="18" charset="0"/>
                <a:cs typeface="Times New Roman" panose="02020603050405020304" pitchFamily="18" charset="0"/>
              </a:rPr>
              <a:t>Nhóm 1: </a:t>
            </a:r>
            <a:r>
              <a:rPr lang="en-US" sz="3600" b="1" i="1" dirty="0" err="1">
                <a:latin typeface="Times New Roman" panose="02020603050405020304" pitchFamily="18" charset="0"/>
                <a:cs typeface="Times New Roman" panose="02020603050405020304" pitchFamily="18" charset="0"/>
              </a:rPr>
              <a:t>Câu</a:t>
            </a:r>
            <a:r>
              <a:rPr lang="en-US" sz="3600" b="1" i="1" dirty="0">
                <a:latin typeface="Times New Roman" panose="02020603050405020304" pitchFamily="18" charset="0"/>
                <a:cs typeface="Times New Roman" panose="02020603050405020304" pitchFamily="18" charset="0"/>
              </a:rPr>
              <a:t> </a:t>
            </a:r>
            <a:r>
              <a:rPr lang="vi-VN" sz="3600" b="1" i="1" dirty="0">
                <a:latin typeface="Times New Roman" panose="02020603050405020304" pitchFamily="18" charset="0"/>
                <a:cs typeface="Times New Roman" panose="02020603050405020304" pitchFamily="18" charset="0"/>
              </a:rPr>
              <a:t>8-</a:t>
            </a:r>
            <a:r>
              <a:rPr lang="en-US" sz="3600" b="1" i="1" dirty="0" err="1">
                <a:latin typeface="Times New Roman" panose="02020603050405020304" pitchFamily="18" charset="0"/>
                <a:cs typeface="Times New Roman" panose="02020603050405020304" pitchFamily="18" charset="0"/>
              </a:rPr>
              <a:t>Phiếu</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học</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tập</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số</a:t>
            </a:r>
            <a:r>
              <a:rPr lang="en-US" sz="3600" b="1" i="1" dirty="0">
                <a:latin typeface="Times New Roman" panose="02020603050405020304" pitchFamily="18" charset="0"/>
                <a:cs typeface="Times New Roman" panose="02020603050405020304" pitchFamily="18" charset="0"/>
              </a:rPr>
              <a:t> </a:t>
            </a:r>
            <a:r>
              <a:rPr lang="vi-VN" sz="3600" b="1" i="1" dirty="0">
                <a:latin typeface="Times New Roman" panose="02020603050405020304" pitchFamily="18" charset="0"/>
                <a:cs typeface="Times New Roman" panose="02020603050405020304" pitchFamily="18" charset="0"/>
              </a:rPr>
              <a:t>08</a:t>
            </a:r>
            <a:endParaRPr lang="en-US" sz="3600" b="1" dirty="0">
              <a:latin typeface="Times New Roman" panose="02020603050405020304" pitchFamily="18" charset="0"/>
              <a:cs typeface="Times New Roman" panose="02020603050405020304" pitchFamily="18" charset="0"/>
            </a:endParaRPr>
          </a:p>
          <a:p>
            <a:r>
              <a:rPr lang="vi-VN" sz="3600" b="1" i="1" dirty="0">
                <a:latin typeface="Times New Roman" panose="02020603050405020304" pitchFamily="18" charset="0"/>
                <a:cs typeface="Times New Roman" panose="02020603050405020304" pitchFamily="18" charset="0"/>
              </a:rPr>
              <a:t>Nhóm 2: </a:t>
            </a:r>
            <a:r>
              <a:rPr lang="en-US" sz="3600" b="1" i="1" dirty="0" err="1">
                <a:latin typeface="Times New Roman" panose="02020603050405020304" pitchFamily="18" charset="0"/>
                <a:cs typeface="Times New Roman" panose="02020603050405020304" pitchFamily="18" charset="0"/>
              </a:rPr>
              <a:t>Câu</a:t>
            </a:r>
            <a:r>
              <a:rPr lang="en-US" sz="3600" b="1" i="1" dirty="0">
                <a:latin typeface="Times New Roman" panose="02020603050405020304" pitchFamily="18" charset="0"/>
                <a:cs typeface="Times New Roman" panose="02020603050405020304" pitchFamily="18" charset="0"/>
              </a:rPr>
              <a:t> 9. </a:t>
            </a:r>
            <a:r>
              <a:rPr lang="en-US" sz="3600" b="1" i="1" dirty="0" err="1">
                <a:latin typeface="Times New Roman" panose="02020603050405020304" pitchFamily="18" charset="0"/>
                <a:cs typeface="Times New Roman" panose="02020603050405020304" pitchFamily="18" charset="0"/>
              </a:rPr>
              <a:t>Phiếu</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học</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tập</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số</a:t>
            </a:r>
            <a:r>
              <a:rPr lang="en-US" sz="3600" b="1" i="1" dirty="0">
                <a:latin typeface="Times New Roman" panose="02020603050405020304" pitchFamily="18" charset="0"/>
                <a:cs typeface="Times New Roman" panose="02020603050405020304" pitchFamily="18" charset="0"/>
              </a:rPr>
              <a:t> 09</a:t>
            </a:r>
            <a:endParaRPr lang="en-US" sz="3600" b="1" dirty="0">
              <a:latin typeface="Times New Roman" panose="02020603050405020304" pitchFamily="18" charset="0"/>
              <a:cs typeface="Times New Roman" panose="02020603050405020304" pitchFamily="18" charset="0"/>
            </a:endParaRPr>
          </a:p>
          <a:p>
            <a:r>
              <a:rPr lang="en-US" sz="3600" b="1" i="1" dirty="0">
                <a:latin typeface="Times New Roman" panose="02020603050405020304" pitchFamily="18" charset="0"/>
                <a:cs typeface="Times New Roman" panose="02020603050405020304" pitchFamily="18" charset="0"/>
              </a:rPr>
              <a:t> </a:t>
            </a:r>
            <a:endParaRPr lang="en-US" sz="3600" b="1" dirty="0">
              <a:latin typeface="Times New Roman" panose="02020603050405020304" pitchFamily="18" charset="0"/>
              <a:cs typeface="Times New Roman" panose="02020603050405020304" pitchFamily="18" charset="0"/>
            </a:endParaRPr>
          </a:p>
          <a:p>
            <a:r>
              <a:rPr lang="en-US" sz="3600" b="1" i="1" dirty="0" err="1">
                <a:latin typeface="Times New Roman" panose="02020603050405020304" pitchFamily="18" charset="0"/>
                <a:cs typeface="Times New Roman" panose="02020603050405020304" pitchFamily="18" charset="0"/>
              </a:rPr>
              <a:t>Nhóm</a:t>
            </a:r>
            <a:r>
              <a:rPr lang="en-US" sz="3600" b="1" i="1" dirty="0">
                <a:latin typeface="Times New Roman" panose="02020603050405020304" pitchFamily="18" charset="0"/>
                <a:cs typeface="Times New Roman" panose="02020603050405020304" pitchFamily="18" charset="0"/>
              </a:rPr>
              <a:t> 3: </a:t>
            </a:r>
            <a:r>
              <a:rPr lang="en-US" sz="3600" b="1" i="1" dirty="0" err="1">
                <a:latin typeface="Times New Roman" panose="02020603050405020304" pitchFamily="18" charset="0"/>
                <a:cs typeface="Times New Roman" panose="02020603050405020304" pitchFamily="18" charset="0"/>
              </a:rPr>
              <a:t>Câu</a:t>
            </a:r>
            <a:r>
              <a:rPr lang="en-US" sz="3600" b="1" i="1" dirty="0">
                <a:latin typeface="Times New Roman" panose="02020603050405020304" pitchFamily="18" charset="0"/>
                <a:cs typeface="Times New Roman" panose="02020603050405020304" pitchFamily="18" charset="0"/>
              </a:rPr>
              <a:t> </a:t>
            </a:r>
            <a:r>
              <a:rPr lang="vi-VN" sz="3600" b="1" i="1" dirty="0">
                <a:latin typeface="Times New Roman" panose="02020603050405020304" pitchFamily="18" charset="0"/>
                <a:cs typeface="Times New Roman" panose="02020603050405020304" pitchFamily="18" charset="0"/>
              </a:rPr>
              <a:t>10. </a:t>
            </a:r>
            <a:r>
              <a:rPr lang="en-US" sz="3600" b="1" i="1" dirty="0" err="1">
                <a:latin typeface="Times New Roman" panose="02020603050405020304" pitchFamily="18" charset="0"/>
                <a:cs typeface="Times New Roman" panose="02020603050405020304" pitchFamily="18" charset="0"/>
              </a:rPr>
              <a:t>Phiếu</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học</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tập</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số</a:t>
            </a:r>
            <a:r>
              <a:rPr lang="en-US" sz="3600" b="1" i="1" dirty="0">
                <a:latin typeface="Times New Roman" panose="02020603050405020304" pitchFamily="18" charset="0"/>
                <a:cs typeface="Times New Roman" panose="02020603050405020304" pitchFamily="18" charset="0"/>
              </a:rPr>
              <a:t> 10</a:t>
            </a:r>
            <a:endParaRPr lang="en-US" sz="3600" b="1" dirty="0">
              <a:latin typeface="Times New Roman" panose="02020603050405020304" pitchFamily="18" charset="0"/>
              <a:cs typeface="Times New Roman" panose="02020603050405020304" pitchFamily="18" charset="0"/>
            </a:endParaRPr>
          </a:p>
          <a:p>
            <a:r>
              <a:rPr lang="en-US" sz="3600" b="1" i="1" dirty="0" err="1">
                <a:latin typeface="Times New Roman" panose="02020603050405020304" pitchFamily="18" charset="0"/>
                <a:cs typeface="Times New Roman" panose="02020603050405020304" pitchFamily="18" charset="0"/>
              </a:rPr>
              <a:t>Nhóm</a:t>
            </a:r>
            <a:r>
              <a:rPr lang="en-US" sz="3600" b="1" i="1" dirty="0">
                <a:latin typeface="Times New Roman" panose="02020603050405020304" pitchFamily="18" charset="0"/>
                <a:cs typeface="Times New Roman" panose="02020603050405020304" pitchFamily="18" charset="0"/>
              </a:rPr>
              <a:t> 4: </a:t>
            </a:r>
            <a:r>
              <a:rPr lang="en-US" sz="3600" b="1" i="1" dirty="0" err="1">
                <a:latin typeface="Times New Roman" panose="02020603050405020304" pitchFamily="18" charset="0"/>
                <a:cs typeface="Times New Roman" panose="02020603050405020304" pitchFamily="18" charset="0"/>
              </a:rPr>
              <a:t>Câu</a:t>
            </a:r>
            <a:r>
              <a:rPr lang="en-US" sz="3600" b="1" i="1" dirty="0">
                <a:latin typeface="Times New Roman" panose="02020603050405020304" pitchFamily="18" charset="0"/>
                <a:cs typeface="Times New Roman" panose="02020603050405020304" pitchFamily="18" charset="0"/>
              </a:rPr>
              <a:t> </a:t>
            </a:r>
            <a:r>
              <a:rPr lang="vi-VN" sz="3600" b="1" i="1" dirty="0">
                <a:latin typeface="Times New Roman" panose="02020603050405020304" pitchFamily="18" charset="0"/>
                <a:cs typeface="Times New Roman" panose="02020603050405020304" pitchFamily="18" charset="0"/>
              </a:rPr>
              <a:t>11. </a:t>
            </a:r>
            <a:r>
              <a:rPr lang="en-US" sz="3600" b="1" i="1" dirty="0" err="1">
                <a:latin typeface="Times New Roman" panose="02020603050405020304" pitchFamily="18" charset="0"/>
                <a:cs typeface="Times New Roman" panose="02020603050405020304" pitchFamily="18" charset="0"/>
              </a:rPr>
              <a:t>Phiếu</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học</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tập</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số</a:t>
            </a:r>
            <a:r>
              <a:rPr lang="en-US" sz="3600" b="1" i="1" dirty="0">
                <a:latin typeface="Times New Roman" panose="02020603050405020304" pitchFamily="18" charset="0"/>
                <a:cs typeface="Times New Roman" panose="02020603050405020304" pitchFamily="18" charset="0"/>
              </a:rPr>
              <a:t> 11</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371653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545142807"/>
              </p:ext>
            </p:extLst>
          </p:nvPr>
        </p:nvGraphicFramePr>
        <p:xfrm>
          <a:off x="489527" y="579914"/>
          <a:ext cx="11111346" cy="5547360"/>
        </p:xfrm>
        <a:graphic>
          <a:graphicData uri="http://schemas.openxmlformats.org/drawingml/2006/table">
            <a:tbl>
              <a:tblPr firstRow="1" firstCol="1" bandRow="1">
                <a:tableStyleId>{17292A2E-F333-43FB-9621-5CBBE7FDCDCB}</a:tableStyleId>
              </a:tblPr>
              <a:tblGrid>
                <a:gridCol w="1248681">
                  <a:extLst>
                    <a:ext uri="{9D8B030D-6E8A-4147-A177-3AD203B41FA5}">
                      <a16:colId xmlns:a16="http://schemas.microsoft.com/office/drawing/2014/main" val="955380063"/>
                    </a:ext>
                  </a:extLst>
                </a:gridCol>
                <a:gridCol w="2033292">
                  <a:extLst>
                    <a:ext uri="{9D8B030D-6E8A-4147-A177-3AD203B41FA5}">
                      <a16:colId xmlns:a16="http://schemas.microsoft.com/office/drawing/2014/main" val="3219446485"/>
                    </a:ext>
                  </a:extLst>
                </a:gridCol>
                <a:gridCol w="3052331">
                  <a:extLst>
                    <a:ext uri="{9D8B030D-6E8A-4147-A177-3AD203B41FA5}">
                      <a16:colId xmlns:a16="http://schemas.microsoft.com/office/drawing/2014/main" val="1067484448"/>
                    </a:ext>
                  </a:extLst>
                </a:gridCol>
                <a:gridCol w="4777042">
                  <a:extLst>
                    <a:ext uri="{9D8B030D-6E8A-4147-A177-3AD203B41FA5}">
                      <a16:colId xmlns:a16="http://schemas.microsoft.com/office/drawing/2014/main" val="1445020402"/>
                    </a:ext>
                  </a:extLst>
                </a:gridCol>
              </a:tblGrid>
              <a:tr h="0">
                <a:tc gridSpan="4">
                  <a:txBody>
                    <a:bodyPr/>
                    <a:lstStyle/>
                    <a:p>
                      <a:pPr algn="ctr">
                        <a:lnSpc>
                          <a:spcPct val="130000"/>
                        </a:lnSpc>
                        <a:spcAft>
                          <a:spcPts val="0"/>
                        </a:spcAft>
                      </a:pPr>
                      <a:r>
                        <a:rPr lang="vi-VN" sz="2800">
                          <a:effectLst/>
                          <a:latin typeface="Times New Roman" panose="02020603050405020304" pitchFamily="18" charset="0"/>
                          <a:cs typeface="Times New Roman" panose="02020603050405020304" pitchFamily="18" charset="0"/>
                        </a:rPr>
                        <a:t>Phiếu HT số 08: Câu 8/Tr124 SGK</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1017616"/>
                  </a:ext>
                </a:extLst>
              </a:tr>
              <a:tr h="0">
                <a:tc>
                  <a:txBody>
                    <a:bodyPr/>
                    <a:lstStyle/>
                    <a:p>
                      <a:pPr algn="ctr">
                        <a:lnSpc>
                          <a:spcPct val="130000"/>
                        </a:lnSpc>
                        <a:spcAft>
                          <a:spcPts val="0"/>
                        </a:spcAft>
                      </a:pPr>
                      <a:r>
                        <a:rPr lang="en-US" sz="2800">
                          <a:effectLst/>
                          <a:latin typeface="Times New Roman" panose="02020603050405020304" pitchFamily="18" charset="0"/>
                          <a:cs typeface="Times New Roman" panose="02020603050405020304" pitchFamily="18" charset="0"/>
                        </a:rPr>
                        <a:t>Bài học</a:t>
                      </a:r>
                    </a:p>
                    <a:p>
                      <a:pPr algn="ctr">
                        <a:lnSpc>
                          <a:spcPct val="130000"/>
                        </a:lnSpc>
                        <a:spcAft>
                          <a:spcPts val="0"/>
                        </a:spcAft>
                      </a:pPr>
                      <a:r>
                        <a:rPr lang="en-US" sz="2800">
                          <a:effectLst/>
                          <a:latin typeface="Times New Roman" panose="02020603050405020304" pitchFamily="18" charset="0"/>
                          <a:cs typeface="Times New Roman" panose="02020603050405020304" pitchFamily="18" charset="0"/>
                        </a:rPr>
                        <a:t> (Học kì I</a:t>
                      </a:r>
                      <a:r>
                        <a:rPr lang="vi-VN" sz="2800">
                          <a:effectLst/>
                          <a:latin typeface="Times New Roman" panose="02020603050405020304" pitchFamily="18" charset="0"/>
                          <a:cs typeface="Times New Roman" panose="02020603050405020304" pitchFamily="18" charset="0"/>
                        </a:rPr>
                        <a:t>I</a:t>
                      </a:r>
                      <a:r>
                        <a:rPr lang="en-US" sz="2800">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0"/>
                        </a:spcAft>
                      </a:pPr>
                      <a:r>
                        <a:rPr lang="vi-VN" sz="2800">
                          <a:effectLst/>
                          <a:latin typeface="Times New Roman" panose="02020603050405020304" pitchFamily="18" charset="0"/>
                          <a:cs typeface="Times New Roman" panose="02020603050405020304" pitchFamily="18" charset="0"/>
                        </a:rPr>
                        <a:t>Các dạng văn bản luyện viết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0"/>
                        </a:spcAft>
                      </a:pPr>
                      <a:r>
                        <a:rPr lang="en-US" sz="2800">
                          <a:effectLst/>
                          <a:latin typeface="Times New Roman" panose="02020603050405020304" pitchFamily="18" charset="0"/>
                          <a:cs typeface="Times New Roman" panose="02020603050405020304" pitchFamily="18" charset="0"/>
                        </a:rPr>
                        <a:t>Nội dung đọc hiểu</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0"/>
                        </a:spcAft>
                      </a:pPr>
                      <a:r>
                        <a:rPr lang="en-US" sz="2800">
                          <a:effectLst/>
                          <a:latin typeface="Times New Roman" panose="02020603050405020304" pitchFamily="18" charset="0"/>
                          <a:cs typeface="Times New Roman" panose="02020603050405020304" pitchFamily="18" charset="0"/>
                        </a:rPr>
                        <a:t>Mối quan hệ giữa nội dung </a:t>
                      </a:r>
                      <a:r>
                        <a:rPr lang="vi-VN" sz="2800">
                          <a:effectLst/>
                          <a:latin typeface="Times New Roman" panose="02020603050405020304" pitchFamily="18" charset="0"/>
                          <a:cs typeface="Times New Roman" panose="02020603050405020304" pitchFamily="18" charset="0"/>
                        </a:rPr>
                        <a:t>Viết với phần Đọc - hiểu</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3730152"/>
                  </a:ext>
                </a:extLst>
              </a:tr>
              <a:tr h="0">
                <a:tc>
                  <a:txBody>
                    <a:bodyPr/>
                    <a:lstStyle/>
                    <a:p>
                      <a:pPr algn="ctr">
                        <a:lnSpc>
                          <a:spcPct val="130000"/>
                        </a:lnSpc>
                        <a:spcAft>
                          <a:spcPts val="0"/>
                        </a:spcAft>
                      </a:pPr>
                      <a:r>
                        <a:rPr lang="vi-VN" sz="2800">
                          <a:effectLst/>
                          <a:latin typeface="Times New Roman" panose="02020603050405020304" pitchFamily="18" charset="0"/>
                          <a:cs typeface="Times New Roman" panose="02020603050405020304" pitchFamily="18" charset="0"/>
                        </a:rPr>
                        <a:t>6</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spcAft>
                          <a:spcPts val="0"/>
                        </a:spcAft>
                      </a:pPr>
                      <a:r>
                        <a:rPr lang="vi-VN"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spcAft>
                          <a:spcPts val="0"/>
                        </a:spcAft>
                      </a:pPr>
                      <a:r>
                        <a:rPr lang="vi-VN"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lgn="just">
                        <a:lnSpc>
                          <a:spcPct val="130000"/>
                        </a:lnSpc>
                        <a:spcAft>
                          <a:spcPts val="0"/>
                        </a:spcAft>
                        <a:buSzPts val="1400"/>
                        <a:buFont typeface="Times New Roman" panose="02020603050405020304" pitchFamily="18" charset="0"/>
                        <a:buChar char="-"/>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08432727"/>
                  </a:ext>
                </a:extLst>
              </a:tr>
              <a:tr h="0">
                <a:tc>
                  <a:txBody>
                    <a:bodyPr/>
                    <a:lstStyle/>
                    <a:p>
                      <a:pPr algn="ctr">
                        <a:lnSpc>
                          <a:spcPct val="130000"/>
                        </a:lnSpc>
                        <a:spcAft>
                          <a:spcPts val="0"/>
                        </a:spcAft>
                      </a:pPr>
                      <a:r>
                        <a:rPr lang="vi-VN" sz="2800">
                          <a:effectLst/>
                          <a:latin typeface="Times New Roman" panose="02020603050405020304" pitchFamily="18" charset="0"/>
                          <a:cs typeface="Times New Roman" panose="02020603050405020304" pitchFamily="18" charset="0"/>
                        </a:rPr>
                        <a:t>7</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spcAft>
                          <a:spcPts val="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spcAft>
                          <a:spcPts val="0"/>
                        </a:spcAft>
                      </a:pPr>
                      <a:r>
                        <a:rPr lang="vi-VN"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lgn="just">
                        <a:lnSpc>
                          <a:spcPct val="130000"/>
                        </a:lnSpc>
                        <a:spcAft>
                          <a:spcPts val="0"/>
                        </a:spcAft>
                        <a:buSzPts val="1400"/>
                        <a:buFont typeface="Times New Roman" panose="02020603050405020304" pitchFamily="18" charset="0"/>
                        <a:buChar char="-"/>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97138808"/>
                  </a:ext>
                </a:extLst>
              </a:tr>
              <a:tr h="0">
                <a:tc>
                  <a:txBody>
                    <a:bodyPr/>
                    <a:lstStyle/>
                    <a:p>
                      <a:pPr algn="ctr">
                        <a:lnSpc>
                          <a:spcPct val="130000"/>
                        </a:lnSpc>
                        <a:spcAft>
                          <a:spcPts val="0"/>
                        </a:spcAft>
                      </a:pPr>
                      <a:r>
                        <a:rPr lang="vi-VN" sz="2800">
                          <a:effectLst/>
                          <a:latin typeface="Times New Roman" panose="02020603050405020304" pitchFamily="18" charset="0"/>
                          <a:cs typeface="Times New Roman" panose="02020603050405020304" pitchFamily="18" charset="0"/>
                        </a:rPr>
                        <a:t>8</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spcAft>
                          <a:spcPts val="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spcAft>
                          <a:spcPts val="0"/>
                        </a:spcAft>
                      </a:pPr>
                      <a:r>
                        <a:rPr lang="vi-VN"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lgn="just">
                        <a:lnSpc>
                          <a:spcPct val="130000"/>
                        </a:lnSpc>
                        <a:spcAft>
                          <a:spcPts val="0"/>
                        </a:spcAft>
                        <a:buSzPts val="1400"/>
                        <a:buFont typeface="Times New Roman" panose="02020603050405020304" pitchFamily="18" charset="0"/>
                        <a:buChar char="-"/>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35786469"/>
                  </a:ext>
                </a:extLst>
              </a:tr>
              <a:tr h="0">
                <a:tc>
                  <a:txBody>
                    <a:bodyPr/>
                    <a:lstStyle/>
                    <a:p>
                      <a:pPr algn="ctr">
                        <a:lnSpc>
                          <a:spcPct val="130000"/>
                        </a:lnSpc>
                        <a:spcAft>
                          <a:spcPts val="0"/>
                        </a:spcAft>
                      </a:pPr>
                      <a:r>
                        <a:rPr lang="vi-VN" sz="2800">
                          <a:effectLst/>
                          <a:latin typeface="Times New Roman" panose="02020603050405020304" pitchFamily="18" charset="0"/>
                          <a:cs typeface="Times New Roman" panose="02020603050405020304" pitchFamily="18" charset="0"/>
                        </a:rPr>
                        <a:t>9</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spcAft>
                          <a:spcPts val="0"/>
                        </a:spcAft>
                      </a:pPr>
                      <a:r>
                        <a:rPr lang="vi-VN"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spcAft>
                          <a:spcPts val="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lgn="just">
                        <a:lnSpc>
                          <a:spcPct val="130000"/>
                        </a:lnSpc>
                        <a:spcAft>
                          <a:spcPts val="0"/>
                        </a:spcAft>
                        <a:buSzPts val="1400"/>
                        <a:buFont typeface="Times New Roman" panose="02020603050405020304" pitchFamily="18" charset="0"/>
                        <a:buChar char="-"/>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02538051"/>
                  </a:ext>
                </a:extLst>
              </a:tr>
              <a:tr h="0">
                <a:tc>
                  <a:txBody>
                    <a:bodyPr/>
                    <a:lstStyle/>
                    <a:p>
                      <a:pPr algn="ctr">
                        <a:lnSpc>
                          <a:spcPct val="130000"/>
                        </a:lnSpc>
                        <a:spcAft>
                          <a:spcPts val="0"/>
                        </a:spcAft>
                      </a:pPr>
                      <a:r>
                        <a:rPr lang="vi-VN" sz="2800">
                          <a:effectLst/>
                          <a:latin typeface="Times New Roman" panose="02020603050405020304" pitchFamily="18" charset="0"/>
                          <a:cs typeface="Times New Roman" panose="02020603050405020304" pitchFamily="18" charset="0"/>
                        </a:rPr>
                        <a:t>10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spcAft>
                          <a:spcPts val="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spcAft>
                          <a:spcPts val="0"/>
                        </a:spcAft>
                      </a:pPr>
                      <a:r>
                        <a:rPr lang="vi-VN"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lgn="just">
                        <a:lnSpc>
                          <a:spcPct val="130000"/>
                        </a:lnSpc>
                        <a:spcAft>
                          <a:spcPts val="0"/>
                        </a:spcAft>
                        <a:buSzPts val="1400"/>
                        <a:buFont typeface="Times New Roman" panose="02020603050405020304" pitchFamily="18" charset="0"/>
                        <a:buChar char="-"/>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92796870"/>
                  </a:ext>
                </a:extLst>
              </a:tr>
            </a:tbl>
          </a:graphicData>
        </a:graphic>
      </p:graphicFrame>
    </p:spTree>
    <p:extLst>
      <p:ext uri="{BB962C8B-B14F-4D97-AF65-F5344CB8AC3E}">
        <p14:creationId xmlns:p14="http://schemas.microsoft.com/office/powerpoint/2010/main" val="207031249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70716"/>
            <a:ext cx="12192000" cy="6787284"/>
          </a:xfrm>
        </p:spPr>
      </p:pic>
      <p:sp>
        <p:nvSpPr>
          <p:cNvPr id="7" name="Rounded Rectangle 6"/>
          <p:cNvSpPr/>
          <p:nvPr/>
        </p:nvSpPr>
        <p:spPr>
          <a:xfrm>
            <a:off x="6179126" y="5420287"/>
            <a:ext cx="3121891" cy="703888"/>
          </a:xfrm>
          <a:prstGeom prst="roundRect">
            <a:avLst/>
          </a:prstGeom>
          <a:ln w="76200"/>
        </p:spPr>
        <p:style>
          <a:lnRef idx="2">
            <a:schemeClr val="accent2"/>
          </a:lnRef>
          <a:fillRef idx="1">
            <a:schemeClr val="lt1"/>
          </a:fillRef>
          <a:effectRef idx="0">
            <a:schemeClr val="accent2"/>
          </a:effectRef>
          <a:fontRef idx="minor">
            <a:schemeClr val="dk1"/>
          </a:fontRef>
        </p:style>
        <p:txBody>
          <a:bodyPr rtlCol="0" anchor="ctr"/>
          <a:lstStyle/>
          <a:p>
            <a:r>
              <a:rPr lang="en-US" sz="3200" b="1" dirty="0" err="1">
                <a:solidFill>
                  <a:srgbClr val="FF0000"/>
                </a:solidFill>
              </a:rPr>
              <a:t>Đáp</a:t>
            </a:r>
            <a:r>
              <a:rPr lang="en-US" sz="3200" b="1" dirty="0">
                <a:solidFill>
                  <a:srgbClr val="FF0000"/>
                </a:solidFill>
              </a:rPr>
              <a:t> </a:t>
            </a:r>
            <a:r>
              <a:rPr lang="en-US" sz="3200" b="1" dirty="0" err="1">
                <a:solidFill>
                  <a:srgbClr val="FF0000"/>
                </a:solidFill>
              </a:rPr>
              <a:t>án</a:t>
            </a:r>
            <a:r>
              <a:rPr lang="en-US" sz="3200" b="1" dirty="0">
                <a:solidFill>
                  <a:srgbClr val="FF0000"/>
                </a:solidFill>
              </a:rPr>
              <a:t>: </a:t>
            </a:r>
            <a:r>
              <a:rPr lang="en-US" sz="3200" b="1" dirty="0" smtClean="0">
                <a:solidFill>
                  <a:srgbClr val="FF0000"/>
                </a:solidFill>
              </a:rPr>
              <a:t>A</a:t>
            </a:r>
            <a:endParaRPr lang="en-US" sz="3200" b="1" dirty="0">
              <a:solidFill>
                <a:srgbClr val="FF0000"/>
              </a:solidFill>
            </a:endParaRPr>
          </a:p>
        </p:txBody>
      </p:sp>
      <p:sp>
        <p:nvSpPr>
          <p:cNvPr id="8" name="Rectangle 7"/>
          <p:cNvSpPr/>
          <p:nvPr/>
        </p:nvSpPr>
        <p:spPr>
          <a:xfrm>
            <a:off x="272472" y="552518"/>
            <a:ext cx="11647055" cy="2554545"/>
          </a:xfrm>
          <a:prstGeom prst="rect">
            <a:avLst/>
          </a:prstGeom>
          <a:ln w="57150"/>
        </p:spPr>
        <p:style>
          <a:lnRef idx="2">
            <a:schemeClr val="accent1"/>
          </a:lnRef>
          <a:fillRef idx="1">
            <a:schemeClr val="lt1"/>
          </a:fillRef>
          <a:effectRef idx="0">
            <a:schemeClr val="accent1"/>
          </a:effectRef>
          <a:fontRef idx="minor">
            <a:schemeClr val="dk1"/>
          </a:fontRef>
        </p:style>
        <p:txBody>
          <a:bodyPr wrap="square">
            <a:spAutoFit/>
          </a:bodyPr>
          <a:lstStyle/>
          <a:p>
            <a:r>
              <a:rPr lang="en-US" sz="3200" b="1" dirty="0" err="1" smtClean="0">
                <a:latin typeface="Times New Roman" panose="02020603050405020304" pitchFamily="18" charset="0"/>
                <a:cs typeface="Times New Roman" panose="02020603050405020304" pitchFamily="18" charset="0"/>
              </a:rPr>
              <a:t>Câu</a:t>
            </a:r>
            <a:r>
              <a:rPr lang="en-US" sz="3200" b="1" dirty="0" smtClean="0">
                <a:latin typeface="Times New Roman" panose="02020603050405020304" pitchFamily="18" charset="0"/>
                <a:cs typeface="Times New Roman" panose="02020603050405020304" pitchFamily="18" charset="0"/>
              </a:rPr>
              <a:t> 2</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Đâu</a:t>
            </a:r>
            <a:r>
              <a:rPr lang="en-US" sz="3200" b="1" dirty="0">
                <a:latin typeface="Times New Roman" panose="02020603050405020304" pitchFamily="18" charset="0"/>
                <a:cs typeface="Times New Roman" panose="02020603050405020304" pitchFamily="18" charset="0"/>
              </a:rPr>
              <a:t> </a:t>
            </a:r>
            <a:r>
              <a:rPr lang="vi-VN" sz="3200" b="1" dirty="0">
                <a:latin typeface="Times New Roman" panose="02020603050405020304" pitchFamily="18" charset="0"/>
                <a:cs typeface="Times New Roman" panose="02020603050405020304" pitchFamily="18" charset="0"/>
              </a:rPr>
              <a:t>là </a:t>
            </a:r>
            <a:r>
              <a:rPr lang="en-US" sz="3200" b="1" dirty="0" err="1">
                <a:latin typeface="Times New Roman" panose="02020603050405020304" pitchFamily="18" charset="0"/>
                <a:cs typeface="Times New Roman" panose="02020603050405020304" pitchFamily="18" charset="0"/>
              </a:rPr>
              <a:t>tên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một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bài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thơ</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trào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phúng</a:t>
            </a:r>
            <a:r>
              <a:rPr lang="en-US" sz="3200" b="1" dirty="0">
                <a:latin typeface="Times New Roman" panose="02020603050405020304" pitchFamily="18" charset="0"/>
                <a:cs typeface="Times New Roman" panose="02020603050405020304" pitchFamily="18" charset="0"/>
              </a:rPr>
              <a:t>?</a:t>
            </a:r>
          </a:p>
          <a:p>
            <a:r>
              <a:rPr lang="en-US" sz="3200" dirty="0">
                <a:latin typeface="Times New Roman" panose="02020603050405020304" pitchFamily="18" charset="0"/>
                <a:cs typeface="Times New Roman" panose="02020603050405020304" pitchFamily="18" charset="0"/>
              </a:rPr>
              <a:t>A. </a:t>
            </a:r>
            <a:r>
              <a:rPr lang="vi-VN" sz="3200" i="1" dirty="0">
                <a:latin typeface="Times New Roman" panose="02020603050405020304" pitchFamily="18" charset="0"/>
                <a:cs typeface="Times New Roman" panose="02020603050405020304" pitchFamily="18" charset="0"/>
              </a:rPr>
              <a:t>V</a:t>
            </a:r>
            <a:r>
              <a:rPr lang="en-US" sz="3200" i="1" dirty="0">
                <a:latin typeface="Times New Roman" panose="02020603050405020304" pitchFamily="18" charset="0"/>
                <a:cs typeface="Times New Roman" panose="02020603050405020304" pitchFamily="18" charset="0"/>
              </a:rPr>
              <a:t>ị</a:t>
            </a:r>
            <a:r>
              <a:rPr lang="vi-VN" sz="3200" i="1" dirty="0">
                <a:latin typeface="Times New Roman" panose="02020603050405020304" pitchFamily="18" charset="0"/>
                <a:cs typeface="Times New Roman" panose="02020603050405020304" pitchFamily="18" charset="0"/>
              </a:rPr>
              <a:t>nh khoa thi Hương </a:t>
            </a:r>
            <a:r>
              <a:rPr lang="vi-VN" sz="3200" dirty="0">
                <a:latin typeface="Times New Roman" panose="02020603050405020304" pitchFamily="18" charset="0"/>
                <a:cs typeface="Times New Roman" panose="02020603050405020304" pitchFamily="18" charset="0"/>
              </a:rPr>
              <a:t>(Trần Tế Xương)</a:t>
            </a: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B</a:t>
            </a:r>
            <a:r>
              <a:rPr lang="en-US" sz="3200" i="1" dirty="0">
                <a:latin typeface="Times New Roman" panose="02020603050405020304" pitchFamily="18" charset="0"/>
                <a:cs typeface="Times New Roman" panose="02020603050405020304" pitchFamily="18" charset="0"/>
              </a:rPr>
              <a:t>. </a:t>
            </a:r>
            <a:r>
              <a:rPr lang="vi-VN" sz="3200" i="1" dirty="0">
                <a:latin typeface="Times New Roman" panose="02020603050405020304" pitchFamily="18" charset="0"/>
                <a:cs typeface="Times New Roman" panose="02020603050405020304" pitchFamily="18" charset="0"/>
              </a:rPr>
              <a:t>Cảnh khuya</a:t>
            </a:r>
            <a:r>
              <a:rPr lang="vi-VN" sz="3200" dirty="0">
                <a:latin typeface="Times New Roman" panose="02020603050405020304" pitchFamily="18" charset="0"/>
                <a:cs typeface="Times New Roman" panose="02020603050405020304" pitchFamily="18" charset="0"/>
              </a:rPr>
              <a:t> (Hồ Chí Minh)</a:t>
            </a: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C</a:t>
            </a:r>
            <a:r>
              <a:rPr lang="en-US" sz="3200" i="1" dirty="0">
                <a:latin typeface="Times New Roman" panose="02020603050405020304" pitchFamily="18" charset="0"/>
                <a:cs typeface="Times New Roman" panose="02020603050405020304" pitchFamily="18" charset="0"/>
              </a:rPr>
              <a:t>. </a:t>
            </a:r>
            <a:r>
              <a:rPr lang="vi-VN" sz="3200" i="1" dirty="0">
                <a:latin typeface="Times New Roman" panose="02020603050405020304" pitchFamily="18" charset="0"/>
                <a:cs typeface="Times New Roman" panose="02020603050405020304" pitchFamily="18" charset="0"/>
              </a:rPr>
              <a:t>Xa ngắm thác núi Lư </a:t>
            </a:r>
            <a:r>
              <a:rPr lang="en-US" sz="3200" dirty="0">
                <a:latin typeface="Times New Roman" panose="02020603050405020304" pitchFamily="18" charset="0"/>
                <a:cs typeface="Times New Roman" panose="02020603050405020304" pitchFamily="18" charset="0"/>
              </a:rPr>
              <a:t>(</a:t>
            </a:r>
            <a:r>
              <a:rPr lang="vi-VN" sz="3200" dirty="0">
                <a:latin typeface="Times New Roman" panose="02020603050405020304" pitchFamily="18" charset="0"/>
                <a:cs typeface="Times New Roman" panose="02020603050405020304" pitchFamily="18" charset="0"/>
              </a:rPr>
              <a:t>Lý Bạch)</a:t>
            </a: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D. </a:t>
            </a:r>
            <a:r>
              <a:rPr lang="en-US" sz="3200" i="1" dirty="0">
                <a:latin typeface="Times New Roman" panose="02020603050405020304" pitchFamily="18" charset="0"/>
                <a:cs typeface="Times New Roman" panose="02020603050405020304" pitchFamily="18" charset="0"/>
              </a:rPr>
              <a:t>Qua </a:t>
            </a:r>
            <a:r>
              <a:rPr lang="en-US" sz="3200" i="1" dirty="0" err="1">
                <a:latin typeface="Times New Roman" panose="02020603050405020304" pitchFamily="18" charset="0"/>
                <a:cs typeface="Times New Roman" panose="02020603050405020304" pitchFamily="18" charset="0"/>
              </a:rPr>
              <a:t>Đèo</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Ngang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Huyện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Quan</a:t>
            </a:r>
            <a:r>
              <a:rPr lang="en-US" dirty="0"/>
              <a:t>)</a:t>
            </a:r>
          </a:p>
        </p:txBody>
      </p:sp>
    </p:spTree>
    <p:extLst>
      <p:ext uri="{BB962C8B-B14F-4D97-AF65-F5344CB8AC3E}">
        <p14:creationId xmlns:p14="http://schemas.microsoft.com/office/powerpoint/2010/main" val="349818477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523795639"/>
              </p:ext>
            </p:extLst>
          </p:nvPr>
        </p:nvGraphicFramePr>
        <p:xfrm>
          <a:off x="350983" y="1108363"/>
          <a:ext cx="11342254" cy="4633246"/>
        </p:xfrm>
        <a:graphic>
          <a:graphicData uri="http://schemas.openxmlformats.org/drawingml/2006/table">
            <a:tbl>
              <a:tblPr firstRow="1" firstCol="1" bandRow="1">
                <a:tableStyleId>{17292A2E-F333-43FB-9621-5CBBE7FDCDCB}</a:tableStyleId>
              </a:tblPr>
              <a:tblGrid>
                <a:gridCol w="1216869">
                  <a:extLst>
                    <a:ext uri="{9D8B030D-6E8A-4147-A177-3AD203B41FA5}">
                      <a16:colId xmlns:a16="http://schemas.microsoft.com/office/drawing/2014/main" val="2504363478"/>
                    </a:ext>
                  </a:extLst>
                </a:gridCol>
                <a:gridCol w="4713521">
                  <a:extLst>
                    <a:ext uri="{9D8B030D-6E8A-4147-A177-3AD203B41FA5}">
                      <a16:colId xmlns:a16="http://schemas.microsoft.com/office/drawing/2014/main" val="2166464814"/>
                    </a:ext>
                  </a:extLst>
                </a:gridCol>
                <a:gridCol w="5411864">
                  <a:extLst>
                    <a:ext uri="{9D8B030D-6E8A-4147-A177-3AD203B41FA5}">
                      <a16:colId xmlns:a16="http://schemas.microsoft.com/office/drawing/2014/main" val="568052190"/>
                    </a:ext>
                  </a:extLst>
                </a:gridCol>
              </a:tblGrid>
              <a:tr h="1304830">
                <a:tc gridSpan="3">
                  <a:txBody>
                    <a:bodyPr/>
                    <a:lstStyle/>
                    <a:p>
                      <a:pPr algn="ctr">
                        <a:lnSpc>
                          <a:spcPct val="100000"/>
                        </a:lnSpc>
                        <a:spcAft>
                          <a:spcPts val="0"/>
                        </a:spcAft>
                        <a:tabLst>
                          <a:tab pos="90170" algn="l"/>
                          <a:tab pos="180340" algn="l"/>
                          <a:tab pos="270510" algn="l"/>
                        </a:tabLst>
                      </a:pPr>
                      <a:r>
                        <a:rPr lang="en-US" sz="2800" dirty="0" err="1">
                          <a:effectLst/>
                          <a:latin typeface="Times New Roman" panose="02020603050405020304" pitchFamily="18" charset="0"/>
                          <a:cs typeface="Times New Roman" panose="02020603050405020304" pitchFamily="18" charset="0"/>
                        </a:rPr>
                        <a:t>Phiếu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học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tập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số</a:t>
                      </a:r>
                      <a:r>
                        <a:rPr lang="en-US" sz="2800" dirty="0">
                          <a:effectLst/>
                          <a:latin typeface="Times New Roman" panose="02020603050405020304" pitchFamily="18" charset="0"/>
                          <a:cs typeface="Times New Roman" panose="02020603050405020304" pitchFamily="18" charset="0"/>
                        </a:rPr>
                        <a:t> 9- </a:t>
                      </a:r>
                      <a:r>
                        <a:rPr lang="en-US" sz="2800" dirty="0" err="1">
                          <a:effectLst/>
                          <a:latin typeface="Times New Roman" panose="02020603050405020304" pitchFamily="18" charset="0"/>
                          <a:cs typeface="Times New Roman" panose="02020603050405020304" pitchFamily="18" charset="0"/>
                        </a:rPr>
                        <a:t>Câu</a:t>
                      </a:r>
                      <a:r>
                        <a:rPr lang="en-US" sz="2800" dirty="0">
                          <a:effectLst/>
                          <a:latin typeface="Times New Roman" panose="02020603050405020304" pitchFamily="18" charset="0"/>
                          <a:cs typeface="Times New Roman" panose="02020603050405020304" pitchFamily="18" charset="0"/>
                        </a:rPr>
                        <a:t> 9/ </a:t>
                      </a:r>
                      <a:r>
                        <a:rPr lang="en-US" sz="2800" dirty="0" err="1">
                          <a:effectLst/>
                          <a:latin typeface="Times New Roman" panose="02020603050405020304" pitchFamily="18" charset="0"/>
                          <a:cs typeface="Times New Roman" panose="02020603050405020304" pitchFamily="18" charset="0"/>
                        </a:rPr>
                        <a:t>tr</a:t>
                      </a:r>
                      <a:r>
                        <a:rPr lang="en-US" sz="2800" dirty="0">
                          <a:effectLst/>
                          <a:latin typeface="Times New Roman" panose="02020603050405020304" pitchFamily="18" charset="0"/>
                          <a:cs typeface="Times New Roman" panose="02020603050405020304" pitchFamily="18" charset="0"/>
                        </a:rPr>
                        <a:t> 124 SGK</a:t>
                      </a:r>
                      <a:r>
                        <a:rPr lang="vi-VN"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cs typeface="Times New Roman" panose="02020603050405020304" pitchFamily="18" charset="0"/>
                      </a:endParaRPr>
                    </a:p>
                    <a:p>
                      <a:pPr algn="ctr">
                        <a:lnSpc>
                          <a:spcPct val="100000"/>
                        </a:lnSpc>
                        <a:spcAft>
                          <a:spcPts val="0"/>
                        </a:spcAft>
                        <a:tabLst>
                          <a:tab pos="90170" algn="l"/>
                          <a:tab pos="180340" algn="l"/>
                          <a:tab pos="270510" algn="l"/>
                        </a:tabLst>
                      </a:pPr>
                      <a:r>
                        <a:rPr lang="vi-VN" sz="2800" dirty="0">
                          <a:effectLst/>
                          <a:latin typeface="Times New Roman" panose="02020603050405020304" pitchFamily="18" charset="0"/>
                          <a:cs typeface="Times New Roman" panose="02020603050405020304" pitchFamily="18" charset="0"/>
                        </a:rPr>
                        <a:t>Thống kê kĩ năng viết được học ở kì II và phân tích tác dụng của mỗi kĩ năng</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99449077"/>
                  </a:ext>
                </a:extLst>
              </a:tr>
              <a:tr h="0">
                <a:tc>
                  <a:txBody>
                    <a:bodyPr/>
                    <a:lstStyle/>
                    <a:p>
                      <a:pPr>
                        <a:lnSpc>
                          <a:spcPct val="130000"/>
                        </a:lnSpc>
                        <a:spcAft>
                          <a:spcPts val="0"/>
                        </a:spcAft>
                        <a:tabLst>
                          <a:tab pos="90170" algn="l"/>
                          <a:tab pos="180340" algn="l"/>
                          <a:tab pos="270510" algn="l"/>
                        </a:tabLst>
                      </a:pPr>
                      <a:r>
                        <a:rPr lang="vi-VN" sz="2800">
                          <a:effectLst/>
                          <a:latin typeface="Times New Roman" panose="02020603050405020304" pitchFamily="18" charset="0"/>
                          <a:cs typeface="Times New Roman" panose="02020603050405020304" pitchFamily="18" charset="0"/>
                        </a:rPr>
                        <a:t>Bài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0"/>
                        </a:spcAft>
                        <a:tabLst>
                          <a:tab pos="90170" algn="l"/>
                          <a:tab pos="180340" algn="l"/>
                          <a:tab pos="270510" algn="l"/>
                        </a:tabLst>
                      </a:pPr>
                      <a:r>
                        <a:rPr lang="vi-VN" sz="2800">
                          <a:effectLst/>
                          <a:latin typeface="Times New Roman" panose="02020603050405020304" pitchFamily="18" charset="0"/>
                          <a:cs typeface="Times New Roman" panose="02020603050405020304" pitchFamily="18" charset="0"/>
                        </a:rPr>
                        <a:t>Rèn kĩ năng viết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pPr>
                      <a:r>
                        <a:rPr lang="vi-VN" sz="2800">
                          <a:effectLst/>
                          <a:latin typeface="Times New Roman" panose="02020603050405020304" pitchFamily="18" charset="0"/>
                          <a:cs typeface="Times New Roman" panose="02020603050405020304" pitchFamily="18" charset="0"/>
                        </a:rPr>
                        <a:t>Tác dụng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96197842"/>
                  </a:ext>
                </a:extLst>
              </a:tr>
              <a:tr h="0">
                <a:tc>
                  <a:txBody>
                    <a:bodyPr/>
                    <a:lstStyle/>
                    <a:p>
                      <a:pPr algn="just">
                        <a:lnSpc>
                          <a:spcPct val="130000"/>
                        </a:lnSpc>
                        <a:spcAft>
                          <a:spcPts val="0"/>
                        </a:spcAft>
                        <a:tabLst>
                          <a:tab pos="90170" algn="l"/>
                          <a:tab pos="180340" algn="l"/>
                          <a:tab pos="270510" algn="l"/>
                        </a:tabLst>
                      </a:pPr>
                      <a:r>
                        <a:rPr lang="vi-VN" sz="2800">
                          <a:effectLst/>
                          <a:latin typeface="Times New Roman" panose="02020603050405020304" pitchFamily="18" charset="0"/>
                          <a:cs typeface="Times New Roman" panose="02020603050405020304" pitchFamily="18" charset="0"/>
                        </a:rPr>
                        <a:t>6</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tabLst>
                          <a:tab pos="90170" algn="l"/>
                          <a:tab pos="180340" algn="l"/>
                          <a:tab pos="270510" algn="l"/>
                        </a:tabLst>
                      </a:pPr>
                      <a:r>
                        <a:rPr lang="vi-VN"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tabLst>
                          <a:tab pos="90170" algn="l"/>
                          <a:tab pos="180340" algn="l"/>
                          <a:tab pos="270510" algn="l"/>
                        </a:tabLs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18303093"/>
                  </a:ext>
                </a:extLst>
              </a:tr>
              <a:tr h="0">
                <a:tc>
                  <a:txBody>
                    <a:bodyPr/>
                    <a:lstStyle/>
                    <a:p>
                      <a:pPr algn="just">
                        <a:lnSpc>
                          <a:spcPct val="130000"/>
                        </a:lnSpc>
                        <a:spcAft>
                          <a:spcPts val="0"/>
                        </a:spcAft>
                        <a:tabLst>
                          <a:tab pos="90170" algn="l"/>
                          <a:tab pos="180340" algn="l"/>
                          <a:tab pos="270510" algn="l"/>
                        </a:tabLst>
                      </a:pPr>
                      <a:r>
                        <a:rPr lang="vi-VN" sz="2800">
                          <a:effectLst/>
                          <a:latin typeface="Times New Roman" panose="02020603050405020304" pitchFamily="18" charset="0"/>
                          <a:cs typeface="Times New Roman" panose="02020603050405020304" pitchFamily="18" charset="0"/>
                        </a:rPr>
                        <a:t>7</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tabLst>
                          <a:tab pos="90170" algn="l"/>
                          <a:tab pos="180340" algn="l"/>
                          <a:tab pos="270510" algn="l"/>
                        </a:tabLs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tabLst>
                          <a:tab pos="90170" algn="l"/>
                          <a:tab pos="180340" algn="l"/>
                          <a:tab pos="270510" algn="l"/>
                        </a:tabLs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3589608"/>
                  </a:ext>
                </a:extLst>
              </a:tr>
              <a:tr h="0">
                <a:tc>
                  <a:txBody>
                    <a:bodyPr/>
                    <a:lstStyle/>
                    <a:p>
                      <a:pPr algn="just">
                        <a:lnSpc>
                          <a:spcPct val="130000"/>
                        </a:lnSpc>
                        <a:spcAft>
                          <a:spcPts val="0"/>
                        </a:spcAft>
                        <a:tabLst>
                          <a:tab pos="90170" algn="l"/>
                          <a:tab pos="180340" algn="l"/>
                          <a:tab pos="270510" algn="l"/>
                        </a:tabLst>
                      </a:pPr>
                      <a:r>
                        <a:rPr lang="vi-VN" sz="2800">
                          <a:effectLst/>
                          <a:latin typeface="Times New Roman" panose="02020603050405020304" pitchFamily="18" charset="0"/>
                          <a:cs typeface="Times New Roman" panose="02020603050405020304" pitchFamily="18" charset="0"/>
                        </a:rPr>
                        <a:t>8</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tabLst>
                          <a:tab pos="90170" algn="l"/>
                          <a:tab pos="180340" algn="l"/>
                          <a:tab pos="270510" algn="l"/>
                        </a:tabLs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tabLst>
                          <a:tab pos="90170" algn="l"/>
                          <a:tab pos="180340" algn="l"/>
                          <a:tab pos="270510" algn="l"/>
                        </a:tabLs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1770466"/>
                  </a:ext>
                </a:extLst>
              </a:tr>
              <a:tr h="0">
                <a:tc>
                  <a:txBody>
                    <a:bodyPr/>
                    <a:lstStyle/>
                    <a:p>
                      <a:pPr algn="just">
                        <a:lnSpc>
                          <a:spcPct val="130000"/>
                        </a:lnSpc>
                        <a:spcAft>
                          <a:spcPts val="0"/>
                        </a:spcAft>
                        <a:tabLst>
                          <a:tab pos="90170" algn="l"/>
                          <a:tab pos="180340" algn="l"/>
                          <a:tab pos="270510" algn="l"/>
                        </a:tabLst>
                      </a:pPr>
                      <a:r>
                        <a:rPr lang="vi-VN" sz="2800">
                          <a:effectLst/>
                          <a:latin typeface="Times New Roman" panose="02020603050405020304" pitchFamily="18" charset="0"/>
                          <a:cs typeface="Times New Roman" panose="02020603050405020304" pitchFamily="18" charset="0"/>
                        </a:rPr>
                        <a:t>9</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tabLst>
                          <a:tab pos="90170" algn="l"/>
                          <a:tab pos="180340" algn="l"/>
                          <a:tab pos="270510" algn="l"/>
                        </a:tabLs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tabLst>
                          <a:tab pos="90170" algn="l"/>
                          <a:tab pos="180340" algn="l"/>
                          <a:tab pos="270510" algn="l"/>
                        </a:tabLs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86191595"/>
                  </a:ext>
                </a:extLst>
              </a:tr>
              <a:tr h="0">
                <a:tc>
                  <a:txBody>
                    <a:bodyPr/>
                    <a:lstStyle/>
                    <a:p>
                      <a:pPr algn="just">
                        <a:lnSpc>
                          <a:spcPct val="130000"/>
                        </a:lnSpc>
                        <a:spcAft>
                          <a:spcPts val="0"/>
                        </a:spcAft>
                        <a:tabLst>
                          <a:tab pos="90170" algn="l"/>
                          <a:tab pos="180340" algn="l"/>
                          <a:tab pos="270510" algn="l"/>
                        </a:tabLst>
                      </a:pPr>
                      <a:r>
                        <a:rPr lang="vi-VN" sz="2800">
                          <a:effectLst/>
                          <a:latin typeface="Times New Roman" panose="02020603050405020304" pitchFamily="18" charset="0"/>
                          <a:cs typeface="Times New Roman" panose="02020603050405020304" pitchFamily="18" charset="0"/>
                        </a:rPr>
                        <a:t>10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tabLst>
                          <a:tab pos="90170" algn="l"/>
                          <a:tab pos="180340" algn="l"/>
                          <a:tab pos="270510" algn="l"/>
                        </a:tabLs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tabLst>
                          <a:tab pos="90170" algn="l"/>
                          <a:tab pos="180340" algn="l"/>
                          <a:tab pos="270510" algn="l"/>
                        </a:tabLs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27522738"/>
                  </a:ext>
                </a:extLst>
              </a:tr>
            </a:tbl>
          </a:graphicData>
        </a:graphic>
      </p:graphicFrame>
    </p:spTree>
    <p:extLst>
      <p:ext uri="{BB962C8B-B14F-4D97-AF65-F5344CB8AC3E}">
        <p14:creationId xmlns:p14="http://schemas.microsoft.com/office/powerpoint/2010/main" val="278511922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785358095"/>
              </p:ext>
            </p:extLst>
          </p:nvPr>
        </p:nvGraphicFramePr>
        <p:xfrm>
          <a:off x="249381" y="1022729"/>
          <a:ext cx="11416145" cy="4660392"/>
        </p:xfrm>
        <a:graphic>
          <a:graphicData uri="http://schemas.openxmlformats.org/drawingml/2006/table">
            <a:tbl>
              <a:tblPr firstRow="1" firstCol="1" bandRow="1">
                <a:tableStyleId>{72833802-FEF1-4C79-8D5D-14CF1EAF98D9}</a:tableStyleId>
              </a:tblPr>
              <a:tblGrid>
                <a:gridCol w="2039370">
                  <a:extLst>
                    <a:ext uri="{9D8B030D-6E8A-4147-A177-3AD203B41FA5}">
                      <a16:colId xmlns:a16="http://schemas.microsoft.com/office/drawing/2014/main" val="1627873262"/>
                    </a:ext>
                  </a:extLst>
                </a:gridCol>
                <a:gridCol w="4773762">
                  <a:extLst>
                    <a:ext uri="{9D8B030D-6E8A-4147-A177-3AD203B41FA5}">
                      <a16:colId xmlns:a16="http://schemas.microsoft.com/office/drawing/2014/main" val="1416042404"/>
                    </a:ext>
                  </a:extLst>
                </a:gridCol>
                <a:gridCol w="4603013">
                  <a:extLst>
                    <a:ext uri="{9D8B030D-6E8A-4147-A177-3AD203B41FA5}">
                      <a16:colId xmlns:a16="http://schemas.microsoft.com/office/drawing/2014/main" val="2749206224"/>
                    </a:ext>
                  </a:extLst>
                </a:gridCol>
              </a:tblGrid>
              <a:tr h="0">
                <a:tc gridSpan="3">
                  <a:txBody>
                    <a:bodyPr/>
                    <a:lstStyle/>
                    <a:p>
                      <a:pPr algn="ctr">
                        <a:lnSpc>
                          <a:spcPct val="130000"/>
                        </a:lnSpc>
                        <a:spcAft>
                          <a:spcPts val="0"/>
                        </a:spcAft>
                        <a:tabLst>
                          <a:tab pos="90170" algn="l"/>
                          <a:tab pos="180340" algn="l"/>
                          <a:tab pos="270510" algn="l"/>
                        </a:tabLst>
                      </a:pPr>
                      <a:r>
                        <a:rPr lang="en-US" sz="2800">
                          <a:effectLst/>
                          <a:latin typeface="Times New Roman" panose="02020603050405020304" pitchFamily="18" charset="0"/>
                          <a:cs typeface="Times New Roman" panose="02020603050405020304" pitchFamily="18" charset="0"/>
                        </a:rPr>
                        <a:t> Phiếu học tập số 10- Câu 10/ tr 124 SGK</a:t>
                      </a:r>
                      <a:r>
                        <a:rPr lang="vi-VN"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cs typeface="Times New Roman" panose="02020603050405020304" pitchFamily="18" charset="0"/>
                      </a:endParaRPr>
                    </a:p>
                    <a:p>
                      <a:pPr algn="just">
                        <a:lnSpc>
                          <a:spcPct val="130000"/>
                        </a:lnSpc>
                        <a:spcAft>
                          <a:spcPts val="0"/>
                        </a:spcAft>
                        <a:tabLst>
                          <a:tab pos="90170" algn="l"/>
                          <a:tab pos="180340" algn="l"/>
                          <a:tab pos="270510" algn="l"/>
                        </a:tabLst>
                      </a:pPr>
                      <a:r>
                        <a:rPr lang="en-US" sz="2800">
                          <a:effectLst/>
                          <a:latin typeface="Times New Roman" panose="02020603050405020304" pitchFamily="18" charset="0"/>
                          <a:cs typeface="Times New Roman" panose="02020603050405020304" pitchFamily="18" charset="0"/>
                        </a:rPr>
                        <a:t>Điểm khác biệt giữa kiểu bài phân tích một tác phẩm thơ và kiểu bài thuyết minh giới thiệu một tác phẩm thơ.</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49442080"/>
                  </a:ext>
                </a:extLst>
              </a:tr>
              <a:tr h="0">
                <a:tc>
                  <a:txBody>
                    <a:bodyPr/>
                    <a:lstStyle/>
                    <a:p>
                      <a:pPr algn="just">
                        <a:lnSpc>
                          <a:spcPct val="130000"/>
                        </a:lnSpc>
                        <a:spcAft>
                          <a:spcPts val="0"/>
                        </a:spcAft>
                        <a:tabLst>
                          <a:tab pos="90170" algn="l"/>
                          <a:tab pos="180340" algn="l"/>
                          <a:tab pos="270510" algn="l"/>
                        </a:tabLst>
                      </a:pPr>
                      <a:r>
                        <a:rPr lang="vi-VN"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spcAft>
                          <a:spcPts val="0"/>
                        </a:spcAft>
                        <a:tabLst>
                          <a:tab pos="90170" algn="l"/>
                          <a:tab pos="180340" algn="l"/>
                          <a:tab pos="270510" algn="l"/>
                        </a:tabLst>
                      </a:pPr>
                      <a:r>
                        <a:rPr lang="vi-VN" sz="2800">
                          <a:effectLst/>
                          <a:latin typeface="Times New Roman" panose="02020603050405020304" pitchFamily="18" charset="0"/>
                          <a:cs typeface="Times New Roman" panose="02020603050405020304" pitchFamily="18" charset="0"/>
                        </a:rPr>
                        <a:t>Phân tích tác phẩm thơ</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spcAft>
                          <a:spcPts val="0"/>
                        </a:spcAft>
                        <a:tabLst>
                          <a:tab pos="90170" algn="l"/>
                          <a:tab pos="180340" algn="l"/>
                          <a:tab pos="270510" algn="l"/>
                        </a:tabLst>
                      </a:pPr>
                      <a:r>
                        <a:rPr lang="vi-VN" sz="2800">
                          <a:effectLst/>
                          <a:latin typeface="Times New Roman" panose="02020603050405020304" pitchFamily="18" charset="0"/>
                          <a:cs typeface="Times New Roman" panose="02020603050405020304" pitchFamily="18" charset="0"/>
                        </a:rPr>
                        <a:t>Thuyết minh giới thiệu một tác phẩm thơ</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44287464"/>
                  </a:ext>
                </a:extLst>
              </a:tr>
              <a:tr h="0">
                <a:tc>
                  <a:txBody>
                    <a:bodyPr/>
                    <a:lstStyle/>
                    <a:p>
                      <a:pPr algn="just">
                        <a:lnSpc>
                          <a:spcPct val="130000"/>
                        </a:lnSpc>
                        <a:spcAft>
                          <a:spcPts val="0"/>
                        </a:spcAft>
                        <a:tabLst>
                          <a:tab pos="90170" algn="l"/>
                          <a:tab pos="180340" algn="l"/>
                          <a:tab pos="270510" algn="l"/>
                        </a:tabLst>
                      </a:pPr>
                      <a:r>
                        <a:rPr lang="vi-VN" sz="2800">
                          <a:effectLst/>
                          <a:latin typeface="Times New Roman" panose="02020603050405020304" pitchFamily="18" charset="0"/>
                          <a:cs typeface="Times New Roman" panose="02020603050405020304" pitchFamily="18" charset="0"/>
                        </a:rPr>
                        <a:t>Mục đích</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spcAft>
                          <a:spcPts val="0"/>
                        </a:spcAft>
                        <a:tabLst>
                          <a:tab pos="90170" algn="l"/>
                          <a:tab pos="180340" algn="l"/>
                          <a:tab pos="270510" algn="l"/>
                        </a:tabLst>
                      </a:pPr>
                      <a:r>
                        <a:rPr lang="vi-VN"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spcAft>
                          <a:spcPts val="0"/>
                        </a:spcAft>
                        <a:tabLst>
                          <a:tab pos="90170" algn="l"/>
                          <a:tab pos="180340" algn="l"/>
                          <a:tab pos="270510" algn="l"/>
                        </a:tabLst>
                      </a:pPr>
                      <a:r>
                        <a:rPr lang="vi-VN"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150611"/>
                  </a:ext>
                </a:extLst>
              </a:tr>
              <a:tr h="0">
                <a:tc>
                  <a:txBody>
                    <a:bodyPr/>
                    <a:lstStyle/>
                    <a:p>
                      <a:pPr algn="just">
                        <a:lnSpc>
                          <a:spcPct val="130000"/>
                        </a:lnSpc>
                        <a:spcAft>
                          <a:spcPts val="0"/>
                        </a:spcAft>
                        <a:tabLst>
                          <a:tab pos="90170" algn="l"/>
                          <a:tab pos="180340" algn="l"/>
                          <a:tab pos="270510" algn="l"/>
                        </a:tabLst>
                      </a:pPr>
                      <a:r>
                        <a:rPr lang="vi-VN" sz="2800">
                          <a:effectLst/>
                          <a:latin typeface="Times New Roman" panose="02020603050405020304" pitchFamily="18" charset="0"/>
                          <a:cs typeface="Times New Roman" panose="02020603050405020304" pitchFamily="18" charset="0"/>
                        </a:rPr>
                        <a:t>Nội dung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spcAft>
                          <a:spcPts val="0"/>
                        </a:spcAft>
                        <a:tabLst>
                          <a:tab pos="90170" algn="l"/>
                          <a:tab pos="180340" algn="l"/>
                          <a:tab pos="270510" algn="l"/>
                        </a:tabLst>
                      </a:pPr>
                      <a:r>
                        <a:rPr lang="vi-VN"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spcAft>
                          <a:spcPts val="0"/>
                        </a:spcAft>
                        <a:tabLst>
                          <a:tab pos="90170" algn="l"/>
                          <a:tab pos="180340" algn="l"/>
                          <a:tab pos="270510" algn="l"/>
                        </a:tabLst>
                      </a:pPr>
                      <a:r>
                        <a:rPr lang="vi-VN"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45114332"/>
                  </a:ext>
                </a:extLst>
              </a:tr>
              <a:tr h="0">
                <a:tc>
                  <a:txBody>
                    <a:bodyPr/>
                    <a:lstStyle/>
                    <a:p>
                      <a:pPr algn="just">
                        <a:lnSpc>
                          <a:spcPct val="130000"/>
                        </a:lnSpc>
                        <a:spcAft>
                          <a:spcPts val="0"/>
                        </a:spcAft>
                        <a:tabLst>
                          <a:tab pos="90170" algn="l"/>
                          <a:tab pos="180340" algn="l"/>
                          <a:tab pos="270510" algn="l"/>
                        </a:tabLst>
                      </a:pPr>
                      <a:r>
                        <a:rPr lang="vi-VN" sz="2800">
                          <a:effectLst/>
                          <a:latin typeface="Times New Roman" panose="02020603050405020304" pitchFamily="18" charset="0"/>
                          <a:cs typeface="Times New Roman" panose="02020603050405020304" pitchFamily="18" charset="0"/>
                        </a:rPr>
                        <a:t>Hình thức</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spcAft>
                          <a:spcPts val="0"/>
                        </a:spcAft>
                        <a:tabLst>
                          <a:tab pos="90170" algn="l"/>
                          <a:tab pos="180340" algn="l"/>
                          <a:tab pos="270510" algn="l"/>
                        </a:tabLst>
                      </a:pPr>
                      <a:r>
                        <a:rPr lang="vi-VN"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spcAft>
                          <a:spcPts val="0"/>
                        </a:spcAft>
                        <a:tabLst>
                          <a:tab pos="90170" algn="l"/>
                          <a:tab pos="180340" algn="l"/>
                          <a:tab pos="270510" algn="l"/>
                        </a:tabLst>
                      </a:pPr>
                      <a:r>
                        <a:rPr lang="vi-VN"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78323889"/>
                  </a:ext>
                </a:extLst>
              </a:tr>
              <a:tr h="0">
                <a:tc>
                  <a:txBody>
                    <a:bodyPr/>
                    <a:lstStyle/>
                    <a:p>
                      <a:pPr algn="just">
                        <a:lnSpc>
                          <a:spcPct val="130000"/>
                        </a:lnSpc>
                        <a:spcAft>
                          <a:spcPts val="0"/>
                        </a:spcAft>
                        <a:tabLst>
                          <a:tab pos="90170" algn="l"/>
                          <a:tab pos="180340" algn="l"/>
                          <a:tab pos="270510" algn="l"/>
                        </a:tabLst>
                      </a:pPr>
                      <a:r>
                        <a:rPr lang="vi-VN" sz="2800">
                          <a:effectLst/>
                          <a:latin typeface="Times New Roman" panose="02020603050405020304" pitchFamily="18" charset="0"/>
                          <a:cs typeface="Times New Roman" panose="02020603050405020304" pitchFamily="18" charset="0"/>
                        </a:rPr>
                        <a:t>Lời văn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spcAft>
                          <a:spcPts val="0"/>
                        </a:spcAft>
                        <a:tabLst>
                          <a:tab pos="90170" algn="l"/>
                          <a:tab pos="180340" algn="l"/>
                          <a:tab pos="270510" algn="l"/>
                        </a:tabLst>
                      </a:pPr>
                      <a:r>
                        <a:rPr lang="vi-VN"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spcAft>
                          <a:spcPts val="0"/>
                        </a:spcAft>
                        <a:tabLst>
                          <a:tab pos="90170" algn="l"/>
                          <a:tab pos="180340" algn="l"/>
                          <a:tab pos="270510" algn="l"/>
                        </a:tabLst>
                      </a:pPr>
                      <a:r>
                        <a:rPr lang="vi-VN"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76638250"/>
                  </a:ext>
                </a:extLst>
              </a:tr>
            </a:tbl>
          </a:graphicData>
        </a:graphic>
      </p:graphicFrame>
    </p:spTree>
    <p:extLst>
      <p:ext uri="{BB962C8B-B14F-4D97-AF65-F5344CB8AC3E}">
        <p14:creationId xmlns:p14="http://schemas.microsoft.com/office/powerpoint/2010/main" val="330833383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04415199"/>
              </p:ext>
            </p:extLst>
          </p:nvPr>
        </p:nvGraphicFramePr>
        <p:xfrm>
          <a:off x="572654" y="588772"/>
          <a:ext cx="11120582" cy="4437888"/>
        </p:xfrm>
        <a:graphic>
          <a:graphicData uri="http://schemas.openxmlformats.org/drawingml/2006/table">
            <a:tbl>
              <a:tblPr firstRow="1" firstCol="1" bandRow="1">
                <a:tableStyleId>{17292A2E-F333-43FB-9621-5CBBE7FDCDCB}</a:tableStyleId>
              </a:tblPr>
              <a:tblGrid>
                <a:gridCol w="2179995">
                  <a:extLst>
                    <a:ext uri="{9D8B030D-6E8A-4147-A177-3AD203B41FA5}">
                      <a16:colId xmlns:a16="http://schemas.microsoft.com/office/drawing/2014/main" val="2003474566"/>
                    </a:ext>
                  </a:extLst>
                </a:gridCol>
                <a:gridCol w="4539085">
                  <a:extLst>
                    <a:ext uri="{9D8B030D-6E8A-4147-A177-3AD203B41FA5}">
                      <a16:colId xmlns:a16="http://schemas.microsoft.com/office/drawing/2014/main" val="4014320719"/>
                    </a:ext>
                  </a:extLst>
                </a:gridCol>
                <a:gridCol w="4401502">
                  <a:extLst>
                    <a:ext uri="{9D8B030D-6E8A-4147-A177-3AD203B41FA5}">
                      <a16:colId xmlns:a16="http://schemas.microsoft.com/office/drawing/2014/main" val="315673082"/>
                    </a:ext>
                  </a:extLst>
                </a:gridCol>
              </a:tblGrid>
              <a:tr h="0">
                <a:tc gridSpan="3">
                  <a:txBody>
                    <a:bodyPr/>
                    <a:lstStyle/>
                    <a:p>
                      <a:pPr>
                        <a:lnSpc>
                          <a:spcPct val="130000"/>
                        </a:lnSpc>
                        <a:spcAft>
                          <a:spcPts val="0"/>
                        </a:spcAft>
                      </a:pPr>
                      <a:r>
                        <a:rPr lang="en-US" sz="2800">
                          <a:effectLst/>
                          <a:latin typeface="Times New Roman" panose="02020603050405020304" pitchFamily="18" charset="0"/>
                          <a:cs typeface="Times New Roman" panose="02020603050405020304" pitchFamily="18" charset="0"/>
                        </a:rPr>
                        <a:t>Phiếu học tập 11- câu 11</a:t>
                      </a:r>
                      <a:r>
                        <a:rPr lang="vi-VN" sz="2800">
                          <a:effectLst/>
                          <a:latin typeface="Times New Roman" panose="02020603050405020304" pitchFamily="18" charset="0"/>
                          <a:cs typeface="Times New Roman" panose="02020603050405020304" pitchFamily="18" charset="0"/>
                        </a:rPr>
                        <a:t>: Điểm khác giữa các kiểu văn bản viết trong sách Ngữ văn 8, tập hai so với Ngữ văn 8, tập một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61461388"/>
                  </a:ext>
                </a:extLst>
              </a:tr>
              <a:tr h="0">
                <a:tc>
                  <a:txBody>
                    <a:bodyPr/>
                    <a:lstStyle/>
                    <a:p>
                      <a:pPr algn="ctr">
                        <a:lnSpc>
                          <a:spcPct val="130000"/>
                        </a:lnSpc>
                        <a:spcAft>
                          <a:spcPts val="0"/>
                        </a:spcAft>
                      </a:pPr>
                      <a:r>
                        <a:rPr lang="vi-VN" sz="2800">
                          <a:effectLst/>
                          <a:latin typeface="Times New Roman" panose="02020603050405020304" pitchFamily="18" charset="0"/>
                          <a:cs typeface="Times New Roman" panose="02020603050405020304" pitchFamily="18" charset="0"/>
                        </a:rPr>
                        <a:t>Kiểu văn bản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0"/>
                        </a:spcAft>
                      </a:pPr>
                      <a:r>
                        <a:rPr lang="vi-VN" sz="2800">
                          <a:effectLst/>
                          <a:latin typeface="Times New Roman" panose="02020603050405020304" pitchFamily="18" charset="0"/>
                          <a:cs typeface="Times New Roman" panose="02020603050405020304" pitchFamily="18" charset="0"/>
                        </a:rPr>
                        <a:t>Tập một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0"/>
                        </a:spcAft>
                      </a:pPr>
                      <a:r>
                        <a:rPr lang="vi-VN" sz="2800">
                          <a:effectLst/>
                          <a:latin typeface="Times New Roman" panose="02020603050405020304" pitchFamily="18" charset="0"/>
                          <a:cs typeface="Times New Roman" panose="02020603050405020304" pitchFamily="18" charset="0"/>
                        </a:rPr>
                        <a:t>Tập hai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78486357"/>
                  </a:ext>
                </a:extLst>
              </a:tr>
              <a:tr h="0">
                <a:tc>
                  <a:txBody>
                    <a:bodyPr/>
                    <a:lstStyle/>
                    <a:p>
                      <a:pPr>
                        <a:lnSpc>
                          <a:spcPct val="130000"/>
                        </a:lnSpc>
                        <a:spcAft>
                          <a:spcPts val="0"/>
                        </a:spcAft>
                      </a:pPr>
                      <a:r>
                        <a:rPr lang="vi-VN"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30000"/>
                        </a:lnSpc>
                        <a:spcAft>
                          <a:spcPts val="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30000"/>
                        </a:lnSpc>
                        <a:spcAft>
                          <a:spcPts val="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4502925"/>
                  </a:ext>
                </a:extLst>
              </a:tr>
              <a:tr h="0">
                <a:tc>
                  <a:txBody>
                    <a:bodyPr/>
                    <a:lstStyle/>
                    <a:p>
                      <a:pPr>
                        <a:lnSpc>
                          <a:spcPct val="130000"/>
                        </a:lnSpc>
                        <a:spcAft>
                          <a:spcPts val="0"/>
                        </a:spcAft>
                      </a:pPr>
                      <a:r>
                        <a:rPr lang="vi-VN"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30000"/>
                        </a:lnSpc>
                        <a:spcAft>
                          <a:spcPts val="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30000"/>
                        </a:lnSpc>
                        <a:spcAft>
                          <a:spcPts val="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8811125"/>
                  </a:ext>
                </a:extLst>
              </a:tr>
              <a:tr h="0">
                <a:tc>
                  <a:txBody>
                    <a:bodyPr/>
                    <a:lstStyle/>
                    <a:p>
                      <a:pPr>
                        <a:lnSpc>
                          <a:spcPct val="130000"/>
                        </a:lnSpc>
                        <a:spcAft>
                          <a:spcPts val="0"/>
                        </a:spcAft>
                      </a:pPr>
                      <a:r>
                        <a:rPr lang="vi-VN"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30000"/>
                        </a:lnSpc>
                        <a:spcAft>
                          <a:spcPts val="0"/>
                        </a:spcAft>
                      </a:pPr>
                      <a:r>
                        <a:rPr lang="vi-VN"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nSpc>
                          <a:spcPct val="130000"/>
                        </a:lnSpc>
                        <a:spcAft>
                          <a:spcPts val="0"/>
                        </a:spcAft>
                      </a:pPr>
                      <a:r>
                        <a:rPr lang="vi-VN"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54773609"/>
                  </a:ext>
                </a:extLst>
              </a:tr>
              <a:tr h="0">
                <a:tc>
                  <a:txBody>
                    <a:bodyPr/>
                    <a:lstStyle/>
                    <a:p>
                      <a:pPr>
                        <a:lnSpc>
                          <a:spcPct val="130000"/>
                        </a:lnSpc>
                        <a:spcAft>
                          <a:spcPts val="0"/>
                        </a:spcAft>
                      </a:pPr>
                      <a:r>
                        <a:rPr lang="vi-VN"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30000"/>
                        </a:lnSpc>
                        <a:spcAft>
                          <a:spcPts val="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nSpc>
                          <a:spcPct val="130000"/>
                        </a:lnSpc>
                        <a:spcAft>
                          <a:spcPts val="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16999805"/>
                  </a:ext>
                </a:extLst>
              </a:tr>
              <a:tr h="0">
                <a:tc>
                  <a:txBody>
                    <a:bodyPr/>
                    <a:lstStyle/>
                    <a:p>
                      <a:pPr>
                        <a:lnSpc>
                          <a:spcPct val="130000"/>
                        </a:lnSpc>
                        <a:spcAft>
                          <a:spcPts val="0"/>
                        </a:spcAft>
                      </a:pPr>
                      <a:r>
                        <a:rPr lang="vi-VN"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spcAft>
                          <a:spcPts val="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nSpc>
                          <a:spcPct val="130000"/>
                        </a:lnSpc>
                        <a:spcAft>
                          <a:spcPts val="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60488733"/>
                  </a:ext>
                </a:extLst>
              </a:tr>
            </a:tbl>
          </a:graphicData>
        </a:graphic>
      </p:graphicFrame>
    </p:spTree>
    <p:extLst>
      <p:ext uri="{BB962C8B-B14F-4D97-AF65-F5344CB8AC3E}">
        <p14:creationId xmlns:p14="http://schemas.microsoft.com/office/powerpoint/2010/main" val="288613084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457098121"/>
              </p:ext>
            </p:extLst>
          </p:nvPr>
        </p:nvGraphicFramePr>
        <p:xfrm>
          <a:off x="249383" y="818958"/>
          <a:ext cx="11841016" cy="5739004"/>
        </p:xfrm>
        <a:graphic>
          <a:graphicData uri="http://schemas.openxmlformats.org/drawingml/2006/table">
            <a:tbl>
              <a:tblPr firstRow="1" firstCol="1" bandRow="1">
                <a:tableStyleId>{93296810-A885-4BE3-A3E7-6D5BEEA58F35}</a:tableStyleId>
              </a:tblPr>
              <a:tblGrid>
                <a:gridCol w="1182253">
                  <a:extLst>
                    <a:ext uri="{9D8B030D-6E8A-4147-A177-3AD203B41FA5}">
                      <a16:colId xmlns:a16="http://schemas.microsoft.com/office/drawing/2014/main" val="4233678923"/>
                    </a:ext>
                  </a:extLst>
                </a:gridCol>
                <a:gridCol w="1828801">
                  <a:extLst>
                    <a:ext uri="{9D8B030D-6E8A-4147-A177-3AD203B41FA5}">
                      <a16:colId xmlns:a16="http://schemas.microsoft.com/office/drawing/2014/main" val="3211783029"/>
                    </a:ext>
                  </a:extLst>
                </a:gridCol>
                <a:gridCol w="1634836">
                  <a:extLst>
                    <a:ext uri="{9D8B030D-6E8A-4147-A177-3AD203B41FA5}">
                      <a16:colId xmlns:a16="http://schemas.microsoft.com/office/drawing/2014/main" val="3857674392"/>
                    </a:ext>
                  </a:extLst>
                </a:gridCol>
                <a:gridCol w="7195126">
                  <a:extLst>
                    <a:ext uri="{9D8B030D-6E8A-4147-A177-3AD203B41FA5}">
                      <a16:colId xmlns:a16="http://schemas.microsoft.com/office/drawing/2014/main" val="3764576722"/>
                    </a:ext>
                  </a:extLst>
                </a:gridCol>
              </a:tblGrid>
              <a:tr h="395576">
                <a:tc>
                  <a:txBody>
                    <a:bodyPr/>
                    <a:lstStyle/>
                    <a:p>
                      <a:pPr algn="ctr">
                        <a:lnSpc>
                          <a:spcPct val="130000"/>
                        </a:lnSpc>
                        <a:spcAft>
                          <a:spcPts val="0"/>
                        </a:spcAft>
                      </a:pPr>
                      <a:r>
                        <a:rPr lang="en-US" sz="2400" dirty="0" err="1">
                          <a:effectLst/>
                          <a:latin typeface="Times New Roman" panose="02020603050405020304" pitchFamily="18" charset="0"/>
                          <a:cs typeface="Times New Roman" panose="02020603050405020304" pitchFamily="18" charset="0"/>
                        </a:rPr>
                        <a:t>Bài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học</a:t>
                      </a:r>
                      <a:endParaRPr lang="en-US" sz="2400" dirty="0">
                        <a:effectLst/>
                        <a:latin typeface="Times New Roman" panose="02020603050405020304" pitchFamily="18" charset="0"/>
                        <a:cs typeface="Times New Roman" panose="02020603050405020304" pitchFamily="18" charset="0"/>
                      </a:endParaRPr>
                    </a:p>
                    <a:p>
                      <a:pPr algn="ctr">
                        <a:lnSpc>
                          <a:spcPct val="130000"/>
                        </a:lnSpc>
                        <a:spcAft>
                          <a:spcPts val="0"/>
                        </a:spcAft>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Học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kì</a:t>
                      </a:r>
                      <a:r>
                        <a:rPr lang="en-US" sz="2400" dirty="0">
                          <a:effectLst/>
                          <a:latin typeface="Times New Roman" panose="02020603050405020304" pitchFamily="18" charset="0"/>
                          <a:cs typeface="Times New Roman" panose="02020603050405020304" pitchFamily="18" charset="0"/>
                        </a:rPr>
                        <a:t> I</a:t>
                      </a:r>
                      <a:r>
                        <a:rPr lang="vi-VN" sz="2400" dirty="0">
                          <a:effectLst/>
                          <a:latin typeface="Times New Roman" panose="02020603050405020304" pitchFamily="18" charset="0"/>
                          <a:cs typeface="Times New Roman" panose="02020603050405020304" pitchFamily="18" charset="0"/>
                        </a:rPr>
                        <a:t>I</a:t>
                      </a:r>
                      <a:r>
                        <a:rPr lang="en-US" sz="2400" dirty="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333" marR="263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0"/>
                        </a:spcAft>
                      </a:pPr>
                      <a:r>
                        <a:rPr lang="vi-VN" sz="2400">
                          <a:effectLst/>
                          <a:latin typeface="Times New Roman" panose="02020603050405020304" pitchFamily="18" charset="0"/>
                          <a:cs typeface="Times New Roman" panose="02020603050405020304" pitchFamily="18" charset="0"/>
                        </a:rPr>
                        <a:t>Các dạng văn bản luyện viết</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26333" marR="263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0"/>
                        </a:spcAft>
                      </a:pPr>
                      <a:r>
                        <a:rPr lang="en-US" sz="2400">
                          <a:effectLst/>
                          <a:latin typeface="Times New Roman" panose="02020603050405020304" pitchFamily="18" charset="0"/>
                          <a:cs typeface="Times New Roman" panose="02020603050405020304" pitchFamily="18" charset="0"/>
                        </a:rPr>
                        <a:t>Nội dung đọc hiểu</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26333" marR="263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0"/>
                        </a:spcAft>
                      </a:pPr>
                      <a:r>
                        <a:rPr lang="en-US" sz="2400">
                          <a:effectLst/>
                          <a:latin typeface="Times New Roman" panose="02020603050405020304" pitchFamily="18" charset="0"/>
                          <a:cs typeface="Times New Roman" panose="02020603050405020304" pitchFamily="18" charset="0"/>
                        </a:rPr>
                        <a:t>Mối quan hệ giữa nội dung </a:t>
                      </a:r>
                      <a:r>
                        <a:rPr lang="vi-VN" sz="2400">
                          <a:effectLst/>
                          <a:latin typeface="Times New Roman" panose="02020603050405020304" pitchFamily="18" charset="0"/>
                          <a:cs typeface="Times New Roman" panose="02020603050405020304" pitchFamily="18" charset="0"/>
                        </a:rPr>
                        <a:t>Viết với phần Đọc - hiểu</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26333" marR="263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7375221"/>
                  </a:ext>
                </a:extLst>
              </a:tr>
              <a:tr h="791152">
                <a:tc>
                  <a:txBody>
                    <a:bodyPr/>
                    <a:lstStyle/>
                    <a:p>
                      <a:pPr algn="ctr">
                        <a:lnSpc>
                          <a:spcPct val="120000"/>
                        </a:lnSpc>
                        <a:spcAft>
                          <a:spcPts val="0"/>
                        </a:spcAft>
                      </a:pPr>
                      <a:r>
                        <a:rPr lang="en-US" sz="2400">
                          <a:effectLst/>
                          <a:latin typeface="Times New Roman" panose="02020603050405020304" pitchFamily="18" charset="0"/>
                          <a:cs typeface="Times New Roman" panose="02020603050405020304" pitchFamily="18" charset="0"/>
                        </a:rPr>
                        <a:t>Bài 6</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26333" marR="263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400">
                          <a:effectLst/>
                          <a:latin typeface="Times New Roman" panose="02020603050405020304" pitchFamily="18" charset="0"/>
                          <a:cs typeface="Times New Roman" panose="02020603050405020304" pitchFamily="18" charset="0"/>
                        </a:rPr>
                        <a:t>Phân tích một tác phẩm truyện</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26333" marR="263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vi-VN" sz="2400" dirty="0">
                          <a:effectLst/>
                          <a:latin typeface="Times New Roman" panose="02020603050405020304" pitchFamily="18" charset="0"/>
                          <a:cs typeface="Times New Roman" panose="02020603050405020304" pitchFamily="18" charset="0"/>
                        </a:rPr>
                        <a:t>Đọc hiểu thể truyện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333" marR="263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lgn="just">
                        <a:lnSpc>
                          <a:spcPct val="120000"/>
                        </a:lnSpc>
                        <a:spcAft>
                          <a:spcPts val="0"/>
                        </a:spcAft>
                        <a:buSzPts val="1400"/>
                        <a:buFont typeface="Times New Roman" panose="02020603050405020304" pitchFamily="18" charset="0"/>
                        <a:buChar char="-"/>
                      </a:pPr>
                      <a:r>
                        <a:rPr lang="en-US" sz="2400">
                          <a:effectLst/>
                          <a:latin typeface="Times New Roman" panose="02020603050405020304" pitchFamily="18" charset="0"/>
                          <a:cs typeface="Times New Roman" panose="02020603050405020304" pitchFamily="18" charset="0"/>
                        </a:rPr>
                        <a:t>Viết bài văn phân tích một tác phẩm truyện</a:t>
                      </a:r>
                      <a:r>
                        <a:rPr lang="vi-VN" sz="2400">
                          <a:effectLst/>
                          <a:latin typeface="Times New Roman" panose="02020603050405020304" pitchFamily="18" charset="0"/>
                          <a:cs typeface="Times New Roman" panose="02020603050405020304" pitchFamily="18" charset="0"/>
                        </a:rPr>
                        <a:t> giúp hiểu sâu hơn về nội dung, nghệ thuật của các tác phẩm truyện. Khi viết, HS được bày tỏ nhận xét, đánh giá về tác phẩm. Từ đó, giúp việc đọc hiểu thể loại truyện sẽ sâu sắc, tinh tế hơn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333" marR="263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3988456"/>
                  </a:ext>
                </a:extLst>
              </a:tr>
              <a:tr h="791152">
                <a:tc>
                  <a:txBody>
                    <a:bodyPr/>
                    <a:lstStyle/>
                    <a:p>
                      <a:pPr algn="ctr">
                        <a:lnSpc>
                          <a:spcPct val="120000"/>
                        </a:lnSpc>
                        <a:spcAft>
                          <a:spcPts val="0"/>
                        </a:spcAft>
                      </a:pPr>
                      <a:r>
                        <a:rPr lang="en-US" sz="2400">
                          <a:effectLst/>
                          <a:latin typeface="Times New Roman" panose="02020603050405020304" pitchFamily="18" charset="0"/>
                          <a:cs typeface="Times New Roman" panose="02020603050405020304" pitchFamily="18" charset="0"/>
                        </a:rPr>
                        <a:t>Bài 7</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333" marR="263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400" dirty="0" err="1">
                          <a:effectLst/>
                          <a:latin typeface="Times New Roman" panose="02020603050405020304" pitchFamily="18" charset="0"/>
                          <a:cs typeface="Times New Roman" panose="02020603050405020304" pitchFamily="18" charset="0"/>
                        </a:rPr>
                        <a:t>Phân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tích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một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phẩm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thơ</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333" marR="263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vi-VN" sz="2400">
                          <a:effectLst/>
                          <a:latin typeface="Times New Roman" panose="02020603050405020304" pitchFamily="18" charset="0"/>
                          <a:cs typeface="Times New Roman" panose="02020603050405020304" pitchFamily="18" charset="0"/>
                        </a:rPr>
                        <a:t>Đọc hiểu thơ Đường luật</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26333" marR="263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lgn="just">
                        <a:lnSpc>
                          <a:spcPct val="120000"/>
                        </a:lnSpc>
                        <a:spcAft>
                          <a:spcPts val="0"/>
                        </a:spcAft>
                        <a:buSzPts val="1400"/>
                        <a:buFont typeface="Times New Roman" panose="02020603050405020304" pitchFamily="18" charset="0"/>
                        <a:buChar char="-"/>
                      </a:pPr>
                      <a:r>
                        <a:rPr lang="vi-VN" sz="2400" dirty="0">
                          <a:effectLst/>
                          <a:latin typeface="Times New Roman" panose="02020603050405020304" pitchFamily="18" charset="0"/>
                          <a:cs typeface="Times New Roman" panose="02020603050405020304" pitchFamily="18" charset="0"/>
                        </a:rPr>
                        <a:t>V</a:t>
                      </a:r>
                      <a:r>
                        <a:rPr lang="en-US" sz="2400" dirty="0" err="1">
                          <a:effectLst/>
                          <a:latin typeface="Times New Roman" panose="02020603050405020304" pitchFamily="18" charset="0"/>
                          <a:cs typeface="Times New Roman" panose="02020603050405020304" pitchFamily="18" charset="0"/>
                        </a:rPr>
                        <a:t>iệc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bài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văn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tích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một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phẩm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thơ</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cần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dựa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cơ</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sở</a:t>
                      </a:r>
                      <a:r>
                        <a:rPr lang="en-US" sz="2400" dirty="0">
                          <a:effectLst/>
                          <a:latin typeface="Times New Roman" panose="02020603050405020304" pitchFamily="18" charset="0"/>
                          <a:cs typeface="Times New Roman" panose="02020603050405020304" pitchFamily="18" charset="0"/>
                        </a:rPr>
                        <a:t> </a:t>
                      </a:r>
                      <a:r>
                        <a:rPr lang="vi-VN" sz="2400" dirty="0">
                          <a:effectLst/>
                          <a:latin typeface="Times New Roman" panose="02020603050405020304" pitchFamily="18" charset="0"/>
                          <a:cs typeface="Times New Roman" panose="02020603050405020304" pitchFamily="18" charset="0"/>
                        </a:rPr>
                        <a:t>những đặc sắc về</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nội</a:t>
                      </a:r>
                      <a:r>
                        <a:rPr lang="en-US" sz="2400" dirty="0">
                          <a:effectLst/>
                          <a:latin typeface="Times New Roman" panose="02020603050405020304" pitchFamily="18" charset="0"/>
                          <a:cs typeface="Times New Roman" panose="02020603050405020304" pitchFamily="18" charset="0"/>
                        </a:rPr>
                        <a:t> dung </a:t>
                      </a:r>
                      <a:r>
                        <a:rPr lang="en-US" sz="2400" dirty="0" err="1">
                          <a:effectLst/>
                          <a:latin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nghệ</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thuật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bài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thơ</a:t>
                      </a:r>
                      <a:r>
                        <a:rPr lang="vi-VN" sz="2400" dirty="0">
                          <a:effectLst/>
                          <a:latin typeface="Times New Roman" panose="02020603050405020304" pitchFamily="18" charset="0"/>
                          <a:cs typeface="Times New Roman" panose="02020603050405020304" pitchFamily="18" charset="0"/>
                        </a:rPr>
                        <a:t>. Việc đọc hiểu thơ sẽ tạo điều kiện thuận lợi cho HS khám phá giá trị của bài thơ và đưa ra những cảm nhận riêng.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333" marR="263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1751585"/>
                  </a:ext>
                </a:extLst>
              </a:tr>
            </a:tbl>
          </a:graphicData>
        </a:graphic>
      </p:graphicFrame>
      <p:sp>
        <p:nvSpPr>
          <p:cNvPr id="3" name="TextBox 2"/>
          <p:cNvSpPr txBox="1"/>
          <p:nvPr/>
        </p:nvSpPr>
        <p:spPr>
          <a:xfrm>
            <a:off x="2701636" y="131614"/>
            <a:ext cx="6807200" cy="954107"/>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GỢI Ý  - </a:t>
            </a:r>
            <a:r>
              <a:rPr lang="en-US" sz="2800" b="1" dirty="0" err="1" smtClean="0">
                <a:solidFill>
                  <a:srgbClr val="FF0000"/>
                </a:solidFill>
                <a:latin typeface="Times New Roman" panose="02020603050405020304" pitchFamily="18" charset="0"/>
                <a:cs typeface="Times New Roman" panose="02020603050405020304" pitchFamily="18" charset="0"/>
              </a:rPr>
              <a:t>Phiếu</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học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tập</a:t>
            </a:r>
            <a:r>
              <a:rPr lang="en-US" sz="2800" b="1" dirty="0">
                <a:solidFill>
                  <a:srgbClr val="FF0000"/>
                </a:solidFill>
                <a:latin typeface="Times New Roman" panose="02020603050405020304" pitchFamily="18" charset="0"/>
                <a:cs typeface="Times New Roman" panose="02020603050405020304" pitchFamily="18" charset="0"/>
              </a:rPr>
              <a:t> 8 - </a:t>
            </a:r>
            <a:r>
              <a:rPr lang="en-US" sz="2800" b="1" dirty="0" err="1">
                <a:solidFill>
                  <a:srgbClr val="FF0000"/>
                </a:solidFill>
                <a:latin typeface="Times New Roman" panose="02020603050405020304" pitchFamily="18" charset="0"/>
                <a:cs typeface="Times New Roman" panose="02020603050405020304" pitchFamily="18" charset="0"/>
              </a:rPr>
              <a:t>câu</a:t>
            </a:r>
            <a:r>
              <a:rPr lang="en-US" sz="2800" b="1" dirty="0">
                <a:solidFill>
                  <a:srgbClr val="FF0000"/>
                </a:solidFill>
                <a:latin typeface="Times New Roman" panose="02020603050405020304" pitchFamily="18" charset="0"/>
                <a:cs typeface="Times New Roman" panose="02020603050405020304" pitchFamily="18" charset="0"/>
              </a:rPr>
              <a:t> 8</a:t>
            </a:r>
            <a:endParaRPr lang="en-US" sz="2800" dirty="0">
              <a:solidFill>
                <a:srgbClr val="FF0000"/>
              </a:solidFill>
              <a:latin typeface="Times New Roman" panose="02020603050405020304" pitchFamily="18" charset="0"/>
              <a:cs typeface="Times New Roman" panose="02020603050405020304" pitchFamily="18" charset="0"/>
            </a:endParaRPr>
          </a:p>
          <a:p>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826289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55966659"/>
              </p:ext>
            </p:extLst>
          </p:nvPr>
        </p:nvGraphicFramePr>
        <p:xfrm>
          <a:off x="101601" y="1002593"/>
          <a:ext cx="11841016" cy="5563490"/>
        </p:xfrm>
        <a:graphic>
          <a:graphicData uri="http://schemas.openxmlformats.org/drawingml/2006/table">
            <a:tbl>
              <a:tblPr firstRow="1" firstCol="1" bandRow="1">
                <a:tableStyleId>{93296810-A885-4BE3-A3E7-6D5BEEA58F35}</a:tableStyleId>
              </a:tblPr>
              <a:tblGrid>
                <a:gridCol w="1330682">
                  <a:extLst>
                    <a:ext uri="{9D8B030D-6E8A-4147-A177-3AD203B41FA5}">
                      <a16:colId xmlns:a16="http://schemas.microsoft.com/office/drawing/2014/main" val="4233678923"/>
                    </a:ext>
                  </a:extLst>
                </a:gridCol>
                <a:gridCol w="1883572">
                  <a:extLst>
                    <a:ext uri="{9D8B030D-6E8A-4147-A177-3AD203B41FA5}">
                      <a16:colId xmlns:a16="http://schemas.microsoft.com/office/drawing/2014/main" val="3211783029"/>
                    </a:ext>
                  </a:extLst>
                </a:gridCol>
                <a:gridCol w="2170545">
                  <a:extLst>
                    <a:ext uri="{9D8B030D-6E8A-4147-A177-3AD203B41FA5}">
                      <a16:colId xmlns:a16="http://schemas.microsoft.com/office/drawing/2014/main" val="3857674392"/>
                    </a:ext>
                  </a:extLst>
                </a:gridCol>
                <a:gridCol w="6456217">
                  <a:extLst>
                    <a:ext uri="{9D8B030D-6E8A-4147-A177-3AD203B41FA5}">
                      <a16:colId xmlns:a16="http://schemas.microsoft.com/office/drawing/2014/main" val="3764576722"/>
                    </a:ext>
                  </a:extLst>
                </a:gridCol>
              </a:tblGrid>
              <a:tr h="395576">
                <a:tc>
                  <a:txBody>
                    <a:bodyPr/>
                    <a:lstStyle/>
                    <a:p>
                      <a:pPr algn="ctr">
                        <a:lnSpc>
                          <a:spcPct val="130000"/>
                        </a:lnSpc>
                        <a:spcAft>
                          <a:spcPts val="0"/>
                        </a:spcAft>
                      </a:pPr>
                      <a:r>
                        <a:rPr lang="en-US" sz="2600" dirty="0" err="1">
                          <a:effectLst/>
                          <a:latin typeface="Times New Roman" panose="02020603050405020304" pitchFamily="18" charset="0"/>
                          <a:cs typeface="Times New Roman" panose="02020603050405020304" pitchFamily="18" charset="0"/>
                        </a:rPr>
                        <a:t>Bài</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học</a:t>
                      </a:r>
                      <a:endParaRPr lang="en-US" sz="2600" dirty="0">
                        <a:effectLst/>
                        <a:latin typeface="Times New Roman" panose="02020603050405020304" pitchFamily="18" charset="0"/>
                        <a:cs typeface="Times New Roman" panose="02020603050405020304" pitchFamily="18" charset="0"/>
                      </a:endParaRPr>
                    </a:p>
                    <a:p>
                      <a:pPr algn="ctr">
                        <a:lnSpc>
                          <a:spcPct val="130000"/>
                        </a:lnSpc>
                        <a:spcAft>
                          <a:spcPts val="0"/>
                        </a:spcAft>
                      </a:pP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Học</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kì</a:t>
                      </a:r>
                      <a:r>
                        <a:rPr lang="en-US" sz="2600" dirty="0">
                          <a:effectLst/>
                          <a:latin typeface="Times New Roman" panose="02020603050405020304" pitchFamily="18" charset="0"/>
                          <a:cs typeface="Times New Roman" panose="02020603050405020304" pitchFamily="18" charset="0"/>
                        </a:rPr>
                        <a:t> I</a:t>
                      </a:r>
                      <a:r>
                        <a:rPr lang="vi-VN" sz="2600" dirty="0">
                          <a:effectLst/>
                          <a:latin typeface="Times New Roman" panose="02020603050405020304" pitchFamily="18" charset="0"/>
                          <a:cs typeface="Times New Roman" panose="02020603050405020304" pitchFamily="18" charset="0"/>
                        </a:rPr>
                        <a:t>I</a:t>
                      </a:r>
                      <a:r>
                        <a:rPr lang="en-US" sz="2600" dirty="0">
                          <a:effectLst/>
                          <a:latin typeface="Times New Roman" panose="02020603050405020304" pitchFamily="18" charset="0"/>
                          <a:cs typeface="Times New Roman" panose="02020603050405020304" pitchFamily="18" charset="0"/>
                        </a:rPr>
                        <a:t>)</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333" marR="263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0"/>
                        </a:spcAft>
                      </a:pPr>
                      <a:r>
                        <a:rPr lang="vi-VN" sz="2600" dirty="0">
                          <a:effectLst/>
                          <a:latin typeface="Times New Roman" panose="02020603050405020304" pitchFamily="18" charset="0"/>
                          <a:cs typeface="Times New Roman" panose="02020603050405020304" pitchFamily="18" charset="0"/>
                        </a:rPr>
                        <a:t>Các dạng văn bản luyện viết</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333" marR="263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0"/>
                        </a:spcAft>
                      </a:pPr>
                      <a:r>
                        <a:rPr lang="en-US" sz="2600">
                          <a:effectLst/>
                          <a:latin typeface="Times New Roman" panose="02020603050405020304" pitchFamily="18" charset="0"/>
                          <a:cs typeface="Times New Roman" panose="02020603050405020304" pitchFamily="18" charset="0"/>
                        </a:rPr>
                        <a:t>Nội dung đọc hiểu</a:t>
                      </a:r>
                      <a:endParaRPr lang="en-US" sz="2600">
                        <a:effectLst/>
                        <a:latin typeface="Times New Roman" panose="02020603050405020304" pitchFamily="18" charset="0"/>
                        <a:ea typeface="Calibri" panose="020F0502020204030204" pitchFamily="34" charset="0"/>
                        <a:cs typeface="Times New Roman" panose="02020603050405020304" pitchFamily="18" charset="0"/>
                      </a:endParaRPr>
                    </a:p>
                  </a:txBody>
                  <a:tcPr marL="26333" marR="263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0"/>
                        </a:spcAft>
                      </a:pPr>
                      <a:r>
                        <a:rPr lang="en-US" sz="2600">
                          <a:effectLst/>
                          <a:latin typeface="Times New Roman" panose="02020603050405020304" pitchFamily="18" charset="0"/>
                          <a:cs typeface="Times New Roman" panose="02020603050405020304" pitchFamily="18" charset="0"/>
                        </a:rPr>
                        <a:t>Mối quan hệ giữa nội dung </a:t>
                      </a:r>
                      <a:r>
                        <a:rPr lang="vi-VN" sz="2600">
                          <a:effectLst/>
                          <a:latin typeface="Times New Roman" panose="02020603050405020304" pitchFamily="18" charset="0"/>
                          <a:cs typeface="Times New Roman" panose="02020603050405020304" pitchFamily="18" charset="0"/>
                        </a:rPr>
                        <a:t>Viết với phần Đọc - hiểu</a:t>
                      </a:r>
                      <a:endParaRPr lang="en-US" sz="2600">
                        <a:effectLst/>
                        <a:latin typeface="Times New Roman" panose="02020603050405020304" pitchFamily="18" charset="0"/>
                        <a:ea typeface="Calibri" panose="020F0502020204030204" pitchFamily="34" charset="0"/>
                        <a:cs typeface="Times New Roman" panose="02020603050405020304" pitchFamily="18" charset="0"/>
                      </a:endParaRPr>
                    </a:p>
                  </a:txBody>
                  <a:tcPr marL="26333" marR="263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7375221"/>
                  </a:ext>
                </a:extLst>
              </a:tr>
              <a:tr h="1186728">
                <a:tc>
                  <a:txBody>
                    <a:bodyPr/>
                    <a:lstStyle/>
                    <a:p>
                      <a:pPr algn="ctr">
                        <a:lnSpc>
                          <a:spcPct val="130000"/>
                        </a:lnSpc>
                        <a:spcAft>
                          <a:spcPts val="0"/>
                        </a:spcAft>
                      </a:pPr>
                      <a:r>
                        <a:rPr lang="en-US" sz="2600" dirty="0" err="1">
                          <a:effectLst/>
                          <a:latin typeface="Times New Roman" panose="02020603050405020304" pitchFamily="18" charset="0"/>
                          <a:cs typeface="Times New Roman" panose="02020603050405020304" pitchFamily="18" charset="0"/>
                        </a:rPr>
                        <a:t>Bài</a:t>
                      </a:r>
                      <a:r>
                        <a:rPr lang="en-US" sz="2600" dirty="0">
                          <a:effectLst/>
                          <a:latin typeface="Times New Roman" panose="02020603050405020304" pitchFamily="18" charset="0"/>
                          <a:cs typeface="Times New Roman" panose="02020603050405020304" pitchFamily="18" charset="0"/>
                        </a:rPr>
                        <a:t> 8</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333" marR="263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spcAft>
                          <a:spcPts val="0"/>
                        </a:spcAft>
                      </a:pPr>
                      <a:r>
                        <a:rPr lang="en-US" sz="2600" dirty="0" err="1">
                          <a:effectLst/>
                          <a:latin typeface="Times New Roman" panose="02020603050405020304" pitchFamily="18" charset="0"/>
                          <a:cs typeface="Times New Roman" panose="02020603050405020304" pitchFamily="18" charset="0"/>
                        </a:rPr>
                        <a:t>Nghị</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luận</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về</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một</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tư</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tưởng</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đạo</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lí</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333" marR="263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spcAft>
                          <a:spcPts val="0"/>
                        </a:spcAft>
                      </a:pPr>
                      <a:r>
                        <a:rPr lang="vi-VN" sz="2600" dirty="0">
                          <a:effectLst/>
                          <a:latin typeface="Times New Roman" panose="02020603050405020304" pitchFamily="18" charset="0"/>
                          <a:cs typeface="Times New Roman" panose="02020603050405020304" pitchFamily="18" charset="0"/>
                        </a:rPr>
                        <a:t>Đọc hiểu truyện lịch sử và tiểu thuyết</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333" marR="263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lgn="just">
                        <a:lnSpc>
                          <a:spcPct val="130000"/>
                        </a:lnSpc>
                        <a:spcAft>
                          <a:spcPts val="0"/>
                        </a:spcAft>
                        <a:buSzPts val="1400"/>
                        <a:buFont typeface="Times New Roman" panose="02020603050405020304" pitchFamily="18" charset="0"/>
                        <a:buChar char="-"/>
                      </a:pPr>
                      <a:r>
                        <a:rPr lang="vi-VN" sz="2600" dirty="0">
                          <a:effectLst/>
                          <a:latin typeface="Times New Roman" panose="02020603050405020304" pitchFamily="18" charset="0"/>
                          <a:cs typeface="Times New Roman" panose="02020603050405020304" pitchFamily="18" charset="0"/>
                        </a:rPr>
                        <a:t>V</a:t>
                      </a:r>
                      <a:r>
                        <a:rPr lang="en-US" sz="2600" dirty="0" err="1">
                          <a:effectLst/>
                          <a:latin typeface="Times New Roman" panose="02020603050405020304" pitchFamily="18" charset="0"/>
                          <a:cs typeface="Times New Roman" panose="02020603050405020304" pitchFamily="18" charset="0"/>
                        </a:rPr>
                        <a:t>iết</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bài</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nghị</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luận</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về</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một</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tư</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tưởng</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đạo</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lí</a:t>
                      </a:r>
                      <a:r>
                        <a:rPr lang="vi-VN" sz="2600" dirty="0">
                          <a:effectLst/>
                          <a:latin typeface="Times New Roman" panose="02020603050405020304" pitchFamily="18" charset="0"/>
                          <a:cs typeface="Times New Roman" panose="02020603050405020304" pitchFamily="18" charset="0"/>
                        </a:rPr>
                        <a:t>: có mối quan hệ với các vấn đề tư tưởng mà các VB truyện lịch sử đặt ra như lòng yêu nước, ý chí kiên cường, tự hào dân tộc, ...Đây là những vấn đề gần gũi, HS đã được cảm nhận trong VB đọc hiểu. Các nhân vật, sự kiện lịch sử sẽ là gợi ý cho dẫn chứng trong bài viết về vấn đề tương đồng</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333" marR="263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502072"/>
                  </a:ext>
                </a:extLst>
              </a:tr>
            </a:tbl>
          </a:graphicData>
        </a:graphic>
      </p:graphicFrame>
      <p:sp>
        <p:nvSpPr>
          <p:cNvPr id="3" name="TextBox 2"/>
          <p:cNvSpPr txBox="1"/>
          <p:nvPr/>
        </p:nvSpPr>
        <p:spPr>
          <a:xfrm>
            <a:off x="2701636" y="223977"/>
            <a:ext cx="6807200" cy="954107"/>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GỢI Ý  - </a:t>
            </a:r>
            <a:r>
              <a:rPr lang="en-US" sz="2800" b="1" dirty="0" err="1" smtClean="0">
                <a:solidFill>
                  <a:srgbClr val="FF0000"/>
                </a:solidFill>
                <a:latin typeface="Times New Roman" panose="02020603050405020304" pitchFamily="18" charset="0"/>
                <a:cs typeface="Times New Roman" panose="02020603050405020304" pitchFamily="18" charset="0"/>
              </a:rPr>
              <a:t>Phiếu</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học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tập</a:t>
            </a:r>
            <a:r>
              <a:rPr lang="en-US" sz="2800" b="1" dirty="0">
                <a:solidFill>
                  <a:srgbClr val="FF0000"/>
                </a:solidFill>
                <a:latin typeface="Times New Roman" panose="02020603050405020304" pitchFamily="18" charset="0"/>
                <a:cs typeface="Times New Roman" panose="02020603050405020304" pitchFamily="18" charset="0"/>
              </a:rPr>
              <a:t> 8 - </a:t>
            </a:r>
            <a:r>
              <a:rPr lang="en-US" sz="2800" b="1" dirty="0" err="1">
                <a:solidFill>
                  <a:srgbClr val="FF0000"/>
                </a:solidFill>
                <a:latin typeface="Times New Roman" panose="02020603050405020304" pitchFamily="18" charset="0"/>
                <a:cs typeface="Times New Roman" panose="02020603050405020304" pitchFamily="18" charset="0"/>
              </a:rPr>
              <a:t>câu</a:t>
            </a:r>
            <a:r>
              <a:rPr lang="en-US" sz="2800" b="1" dirty="0">
                <a:solidFill>
                  <a:srgbClr val="FF0000"/>
                </a:solidFill>
                <a:latin typeface="Times New Roman" panose="02020603050405020304" pitchFamily="18" charset="0"/>
                <a:cs typeface="Times New Roman" panose="02020603050405020304" pitchFamily="18" charset="0"/>
              </a:rPr>
              <a:t> 8</a:t>
            </a:r>
            <a:endParaRPr lang="en-US" sz="2800" dirty="0">
              <a:solidFill>
                <a:srgbClr val="FF0000"/>
              </a:solidFill>
              <a:latin typeface="Times New Roman" panose="02020603050405020304" pitchFamily="18" charset="0"/>
              <a:cs typeface="Times New Roman" panose="02020603050405020304" pitchFamily="18" charset="0"/>
            </a:endParaRPr>
          </a:p>
          <a:p>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178247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680233684"/>
              </p:ext>
            </p:extLst>
          </p:nvPr>
        </p:nvGraphicFramePr>
        <p:xfrm>
          <a:off x="184728" y="984120"/>
          <a:ext cx="11841016" cy="5512119"/>
        </p:xfrm>
        <a:graphic>
          <a:graphicData uri="http://schemas.openxmlformats.org/drawingml/2006/table">
            <a:tbl>
              <a:tblPr firstRow="1" firstCol="1" bandRow="1">
                <a:tableStyleId>{93296810-A885-4BE3-A3E7-6D5BEEA58F35}</a:tableStyleId>
              </a:tblPr>
              <a:tblGrid>
                <a:gridCol w="1330682">
                  <a:extLst>
                    <a:ext uri="{9D8B030D-6E8A-4147-A177-3AD203B41FA5}">
                      <a16:colId xmlns:a16="http://schemas.microsoft.com/office/drawing/2014/main" val="4233678923"/>
                    </a:ext>
                  </a:extLst>
                </a:gridCol>
                <a:gridCol w="2166817">
                  <a:extLst>
                    <a:ext uri="{9D8B030D-6E8A-4147-A177-3AD203B41FA5}">
                      <a16:colId xmlns:a16="http://schemas.microsoft.com/office/drawing/2014/main" val="3211783029"/>
                    </a:ext>
                  </a:extLst>
                </a:gridCol>
                <a:gridCol w="2293700">
                  <a:extLst>
                    <a:ext uri="{9D8B030D-6E8A-4147-A177-3AD203B41FA5}">
                      <a16:colId xmlns:a16="http://schemas.microsoft.com/office/drawing/2014/main" val="3857674392"/>
                    </a:ext>
                  </a:extLst>
                </a:gridCol>
                <a:gridCol w="6049817">
                  <a:extLst>
                    <a:ext uri="{9D8B030D-6E8A-4147-A177-3AD203B41FA5}">
                      <a16:colId xmlns:a16="http://schemas.microsoft.com/office/drawing/2014/main" val="3764576722"/>
                    </a:ext>
                  </a:extLst>
                </a:gridCol>
              </a:tblGrid>
              <a:tr h="395576">
                <a:tc>
                  <a:txBody>
                    <a:bodyPr/>
                    <a:lstStyle/>
                    <a:p>
                      <a:pPr algn="ctr">
                        <a:lnSpc>
                          <a:spcPct val="130000"/>
                        </a:lnSpc>
                        <a:spcAft>
                          <a:spcPts val="0"/>
                        </a:spcAft>
                      </a:pPr>
                      <a:r>
                        <a:rPr lang="en-US" sz="2600" dirty="0" err="1">
                          <a:effectLst/>
                          <a:latin typeface="Times New Roman" panose="02020603050405020304" pitchFamily="18" charset="0"/>
                          <a:cs typeface="Times New Roman" panose="02020603050405020304" pitchFamily="18" charset="0"/>
                        </a:rPr>
                        <a:t>Bài</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học</a:t>
                      </a:r>
                      <a:endParaRPr lang="en-US" sz="2600" dirty="0">
                        <a:effectLst/>
                        <a:latin typeface="Times New Roman" panose="02020603050405020304" pitchFamily="18" charset="0"/>
                        <a:cs typeface="Times New Roman" panose="02020603050405020304" pitchFamily="18" charset="0"/>
                      </a:endParaRPr>
                    </a:p>
                    <a:p>
                      <a:pPr algn="ctr">
                        <a:lnSpc>
                          <a:spcPct val="130000"/>
                        </a:lnSpc>
                        <a:spcAft>
                          <a:spcPts val="0"/>
                        </a:spcAft>
                      </a:pP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Học</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kì</a:t>
                      </a:r>
                      <a:r>
                        <a:rPr lang="en-US" sz="2600" dirty="0">
                          <a:effectLst/>
                          <a:latin typeface="Times New Roman" panose="02020603050405020304" pitchFamily="18" charset="0"/>
                          <a:cs typeface="Times New Roman" panose="02020603050405020304" pitchFamily="18" charset="0"/>
                        </a:rPr>
                        <a:t> I</a:t>
                      </a:r>
                      <a:r>
                        <a:rPr lang="vi-VN" sz="2600" dirty="0">
                          <a:effectLst/>
                          <a:latin typeface="Times New Roman" panose="02020603050405020304" pitchFamily="18" charset="0"/>
                          <a:cs typeface="Times New Roman" panose="02020603050405020304" pitchFamily="18" charset="0"/>
                        </a:rPr>
                        <a:t>I</a:t>
                      </a:r>
                      <a:r>
                        <a:rPr lang="en-US" sz="2600" dirty="0">
                          <a:effectLst/>
                          <a:latin typeface="Times New Roman" panose="02020603050405020304" pitchFamily="18" charset="0"/>
                          <a:cs typeface="Times New Roman" panose="02020603050405020304" pitchFamily="18" charset="0"/>
                        </a:rPr>
                        <a:t>)</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333" marR="263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0"/>
                        </a:spcAft>
                      </a:pPr>
                      <a:r>
                        <a:rPr lang="vi-VN" sz="2600" dirty="0">
                          <a:effectLst/>
                          <a:latin typeface="Times New Roman" panose="02020603050405020304" pitchFamily="18" charset="0"/>
                          <a:cs typeface="Times New Roman" panose="02020603050405020304" pitchFamily="18" charset="0"/>
                        </a:rPr>
                        <a:t>Các dạng văn bản luyện viết</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333" marR="263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0"/>
                        </a:spcAft>
                      </a:pPr>
                      <a:r>
                        <a:rPr lang="en-US" sz="2600">
                          <a:effectLst/>
                          <a:latin typeface="Times New Roman" panose="02020603050405020304" pitchFamily="18" charset="0"/>
                          <a:cs typeface="Times New Roman" panose="02020603050405020304" pitchFamily="18" charset="0"/>
                        </a:rPr>
                        <a:t>Nội dung đọc hiểu</a:t>
                      </a:r>
                      <a:endParaRPr lang="en-US" sz="2600">
                        <a:effectLst/>
                        <a:latin typeface="Times New Roman" panose="02020603050405020304" pitchFamily="18" charset="0"/>
                        <a:ea typeface="Calibri" panose="020F0502020204030204" pitchFamily="34" charset="0"/>
                        <a:cs typeface="Times New Roman" panose="02020603050405020304" pitchFamily="18" charset="0"/>
                      </a:endParaRPr>
                    </a:p>
                  </a:txBody>
                  <a:tcPr marL="26333" marR="263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0"/>
                        </a:spcAft>
                      </a:pPr>
                      <a:r>
                        <a:rPr lang="en-US" sz="2600">
                          <a:effectLst/>
                          <a:latin typeface="Times New Roman" panose="02020603050405020304" pitchFamily="18" charset="0"/>
                          <a:cs typeface="Times New Roman" panose="02020603050405020304" pitchFamily="18" charset="0"/>
                        </a:rPr>
                        <a:t>Mối quan hệ giữa nội dung </a:t>
                      </a:r>
                      <a:r>
                        <a:rPr lang="vi-VN" sz="2600">
                          <a:effectLst/>
                          <a:latin typeface="Times New Roman" panose="02020603050405020304" pitchFamily="18" charset="0"/>
                          <a:cs typeface="Times New Roman" panose="02020603050405020304" pitchFamily="18" charset="0"/>
                        </a:rPr>
                        <a:t>Viết với phần Đọc - hiểu</a:t>
                      </a:r>
                      <a:endParaRPr lang="en-US" sz="2600">
                        <a:effectLst/>
                        <a:latin typeface="Times New Roman" panose="02020603050405020304" pitchFamily="18" charset="0"/>
                        <a:ea typeface="Calibri" panose="020F0502020204030204" pitchFamily="34" charset="0"/>
                        <a:cs typeface="Times New Roman" panose="02020603050405020304" pitchFamily="18" charset="0"/>
                      </a:endParaRPr>
                    </a:p>
                  </a:txBody>
                  <a:tcPr marL="26333" marR="263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7375221"/>
                  </a:ext>
                </a:extLst>
              </a:tr>
              <a:tr h="692258">
                <a:tc>
                  <a:txBody>
                    <a:bodyPr/>
                    <a:lstStyle/>
                    <a:p>
                      <a:pPr algn="ctr">
                        <a:lnSpc>
                          <a:spcPct val="130000"/>
                        </a:lnSpc>
                        <a:spcAft>
                          <a:spcPts val="0"/>
                        </a:spcAft>
                      </a:pPr>
                      <a:r>
                        <a:rPr lang="en-US" sz="2600" dirty="0" err="1">
                          <a:effectLst/>
                          <a:latin typeface="Times New Roman" panose="02020603050405020304" pitchFamily="18" charset="0"/>
                          <a:cs typeface="Times New Roman" panose="02020603050405020304" pitchFamily="18" charset="0"/>
                        </a:rPr>
                        <a:t>Bài</a:t>
                      </a:r>
                      <a:r>
                        <a:rPr lang="en-US" sz="2600" dirty="0">
                          <a:effectLst/>
                          <a:latin typeface="Times New Roman" panose="02020603050405020304" pitchFamily="18" charset="0"/>
                          <a:cs typeface="Times New Roman" panose="02020603050405020304" pitchFamily="18" charset="0"/>
                        </a:rPr>
                        <a:t> 9</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333" marR="263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spcAft>
                          <a:spcPts val="0"/>
                        </a:spcAft>
                      </a:pPr>
                      <a:r>
                        <a:rPr lang="en-US" sz="2600">
                          <a:effectLst/>
                          <a:latin typeface="Times New Roman" panose="02020603050405020304" pitchFamily="18" charset="0"/>
                          <a:cs typeface="Times New Roman" panose="02020603050405020304" pitchFamily="18" charset="0"/>
                        </a:rPr>
                        <a:t>Viết bài nghị luận phân tích một tác phẩm kịch</a:t>
                      </a:r>
                      <a:endParaRPr lang="en-US" sz="2600">
                        <a:effectLst/>
                        <a:latin typeface="Times New Roman" panose="02020603050405020304" pitchFamily="18" charset="0"/>
                        <a:ea typeface="Calibri" panose="020F0502020204030204" pitchFamily="34" charset="0"/>
                        <a:cs typeface="Times New Roman" panose="02020603050405020304" pitchFamily="18" charset="0"/>
                      </a:endParaRPr>
                    </a:p>
                  </a:txBody>
                  <a:tcPr marL="26333" marR="263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spcAft>
                          <a:spcPts val="0"/>
                        </a:spcAft>
                      </a:pPr>
                      <a:r>
                        <a:rPr lang="vi-VN" sz="2600">
                          <a:effectLst/>
                          <a:latin typeface="Times New Roman" panose="02020603050405020304" pitchFamily="18" charset="0"/>
                          <a:cs typeface="Times New Roman" panose="02020603050405020304" pitchFamily="18" charset="0"/>
                        </a:rPr>
                        <a:t>Đọc hiểu nghị luận văn học</a:t>
                      </a:r>
                      <a:endParaRPr lang="en-US" sz="2600">
                        <a:effectLst/>
                        <a:latin typeface="Times New Roman" panose="02020603050405020304" pitchFamily="18" charset="0"/>
                        <a:ea typeface="Calibri" panose="020F0502020204030204" pitchFamily="34" charset="0"/>
                        <a:cs typeface="Times New Roman" panose="02020603050405020304" pitchFamily="18" charset="0"/>
                      </a:endParaRPr>
                    </a:p>
                  </a:txBody>
                  <a:tcPr marL="26333" marR="263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lgn="just">
                        <a:lnSpc>
                          <a:spcPct val="130000"/>
                        </a:lnSpc>
                        <a:spcAft>
                          <a:spcPts val="0"/>
                        </a:spcAft>
                        <a:buSzPts val="1400"/>
                        <a:buFont typeface="Times New Roman" panose="02020603050405020304" pitchFamily="18" charset="0"/>
                        <a:buChar char="-"/>
                      </a:pPr>
                      <a:r>
                        <a:rPr lang="vi-VN" sz="2600" dirty="0">
                          <a:effectLst/>
                          <a:latin typeface="Times New Roman" panose="02020603050405020304" pitchFamily="18" charset="0"/>
                          <a:cs typeface="Times New Roman" panose="02020603050405020304" pitchFamily="18" charset="0"/>
                        </a:rPr>
                        <a:t>Thông qua các VB đọc hiểu, chúng ta có thể học cách nêu vấn đề, trình bày luận điểm, sắp xếp lí lẽ, bằng chứng, ...của các tác giả ở mỗi văn bản. </a:t>
                      </a:r>
                      <a:r>
                        <a:rPr lang="en-US" sz="2600" dirty="0">
                          <a:effectLst/>
                          <a:latin typeface="Times New Roman" panose="02020603050405020304" pitchFamily="18" charset="0"/>
                          <a:cs typeface="Times New Roman" panose="02020603050405020304" pitchFamily="18" charset="0"/>
                        </a:rPr>
                        <a:t> </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333" marR="263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2454366"/>
                  </a:ext>
                </a:extLst>
              </a:tr>
              <a:tr h="494470">
                <a:tc>
                  <a:txBody>
                    <a:bodyPr/>
                    <a:lstStyle/>
                    <a:p>
                      <a:pPr algn="ctr">
                        <a:lnSpc>
                          <a:spcPct val="130000"/>
                        </a:lnSpc>
                        <a:spcAft>
                          <a:spcPts val="0"/>
                        </a:spcAft>
                      </a:pPr>
                      <a:r>
                        <a:rPr lang="en-US" sz="2600">
                          <a:effectLst/>
                          <a:latin typeface="Times New Roman" panose="02020603050405020304" pitchFamily="18" charset="0"/>
                          <a:cs typeface="Times New Roman" panose="02020603050405020304" pitchFamily="18" charset="0"/>
                        </a:rPr>
                        <a:t>Bài 10</a:t>
                      </a:r>
                      <a:endParaRPr lang="en-US"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333" marR="263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spcAft>
                          <a:spcPts val="0"/>
                        </a:spcAft>
                      </a:pPr>
                      <a:r>
                        <a:rPr lang="en-US" sz="2600">
                          <a:effectLst/>
                          <a:latin typeface="Times New Roman" panose="02020603050405020304" pitchFamily="18" charset="0"/>
                          <a:cs typeface="Times New Roman" panose="02020603050405020304" pitchFamily="18" charset="0"/>
                        </a:rPr>
                        <a:t>Viết bài giới thiệu một cuốn sách</a:t>
                      </a:r>
                      <a:endParaRPr lang="en-US" sz="2600">
                        <a:effectLst/>
                        <a:latin typeface="Times New Roman" panose="02020603050405020304" pitchFamily="18" charset="0"/>
                        <a:ea typeface="Calibri" panose="020F0502020204030204" pitchFamily="34" charset="0"/>
                        <a:cs typeface="Times New Roman" panose="02020603050405020304" pitchFamily="18" charset="0"/>
                      </a:endParaRPr>
                    </a:p>
                  </a:txBody>
                  <a:tcPr marL="26333" marR="263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spcAft>
                          <a:spcPts val="0"/>
                        </a:spcAft>
                      </a:pPr>
                      <a:r>
                        <a:rPr lang="vi-VN" sz="2600">
                          <a:effectLst/>
                          <a:latin typeface="Times New Roman" panose="02020603050405020304" pitchFamily="18" charset="0"/>
                          <a:cs typeface="Times New Roman" panose="02020603050405020304" pitchFamily="18" charset="0"/>
                        </a:rPr>
                        <a:t>Đọc hiểu VB giới thiệu về một cuốn sách, bộ phim</a:t>
                      </a:r>
                      <a:endParaRPr lang="en-US" sz="2600">
                        <a:effectLst/>
                        <a:latin typeface="Times New Roman" panose="02020603050405020304" pitchFamily="18" charset="0"/>
                        <a:ea typeface="Calibri" panose="020F0502020204030204" pitchFamily="34" charset="0"/>
                        <a:cs typeface="Times New Roman" panose="02020603050405020304" pitchFamily="18" charset="0"/>
                      </a:endParaRPr>
                    </a:p>
                  </a:txBody>
                  <a:tcPr marL="26333" marR="263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lgn="just">
                        <a:lnSpc>
                          <a:spcPct val="130000"/>
                        </a:lnSpc>
                        <a:spcAft>
                          <a:spcPts val="0"/>
                        </a:spcAft>
                        <a:buSzPts val="1400"/>
                        <a:buFont typeface="Times New Roman" panose="02020603050405020304" pitchFamily="18" charset="0"/>
                        <a:buChar char="-"/>
                      </a:pPr>
                      <a:r>
                        <a:rPr lang="vi-VN" sz="2600" dirty="0">
                          <a:effectLst/>
                          <a:latin typeface="Times New Roman" panose="02020603050405020304" pitchFamily="18" charset="0"/>
                          <a:cs typeface="Times New Roman" panose="02020603050405020304" pitchFamily="18" charset="0"/>
                        </a:rPr>
                        <a:t>Cách thức viết bài </a:t>
                      </a:r>
                      <a:r>
                        <a:rPr lang="en-US" sz="2600" dirty="0" err="1">
                          <a:effectLst/>
                          <a:latin typeface="Times New Roman" panose="02020603050405020304" pitchFamily="18" charset="0"/>
                          <a:cs typeface="Times New Roman" panose="02020603050405020304" pitchFamily="18" charset="0"/>
                        </a:rPr>
                        <a:t>giới</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thiệu</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một</a:t>
                      </a:r>
                      <a:r>
                        <a:rPr lang="vi-VN" sz="2600" dirty="0">
                          <a:effectLst/>
                          <a:latin typeface="Times New Roman" panose="02020603050405020304" pitchFamily="18" charset="0"/>
                          <a:cs typeface="Times New Roman" panose="02020603050405020304" pitchFamily="18" charset="0"/>
                        </a:rPr>
                        <a:t> có nhiều điểm tương đống với VB đọc hiểu. VB đọc hiểu là tư liệu để HS biết cách xây dựng bài viết</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333" marR="263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32898701"/>
                  </a:ext>
                </a:extLst>
              </a:tr>
            </a:tbl>
          </a:graphicData>
        </a:graphic>
      </p:graphicFrame>
      <p:sp>
        <p:nvSpPr>
          <p:cNvPr id="3" name="TextBox 2"/>
          <p:cNvSpPr txBox="1"/>
          <p:nvPr/>
        </p:nvSpPr>
        <p:spPr>
          <a:xfrm>
            <a:off x="2701636" y="140850"/>
            <a:ext cx="6807200" cy="954107"/>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GỢI Ý  - </a:t>
            </a:r>
            <a:r>
              <a:rPr lang="en-US" sz="2800" b="1" dirty="0" err="1" smtClean="0">
                <a:solidFill>
                  <a:srgbClr val="FF0000"/>
                </a:solidFill>
                <a:latin typeface="Times New Roman" panose="02020603050405020304" pitchFamily="18" charset="0"/>
                <a:cs typeface="Times New Roman" panose="02020603050405020304" pitchFamily="18" charset="0"/>
              </a:rPr>
              <a:t>Phiếu</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học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tập</a:t>
            </a:r>
            <a:r>
              <a:rPr lang="en-US" sz="2800" b="1" dirty="0">
                <a:solidFill>
                  <a:srgbClr val="FF0000"/>
                </a:solidFill>
                <a:latin typeface="Times New Roman" panose="02020603050405020304" pitchFamily="18" charset="0"/>
                <a:cs typeface="Times New Roman" panose="02020603050405020304" pitchFamily="18" charset="0"/>
              </a:rPr>
              <a:t> 8 - </a:t>
            </a:r>
            <a:r>
              <a:rPr lang="en-US" sz="2800" b="1" dirty="0" err="1">
                <a:solidFill>
                  <a:srgbClr val="FF0000"/>
                </a:solidFill>
                <a:latin typeface="Times New Roman" panose="02020603050405020304" pitchFamily="18" charset="0"/>
                <a:cs typeface="Times New Roman" panose="02020603050405020304" pitchFamily="18" charset="0"/>
              </a:rPr>
              <a:t>câu</a:t>
            </a:r>
            <a:r>
              <a:rPr lang="en-US" sz="2800" b="1" dirty="0">
                <a:solidFill>
                  <a:srgbClr val="FF0000"/>
                </a:solidFill>
                <a:latin typeface="Times New Roman" panose="02020603050405020304" pitchFamily="18" charset="0"/>
                <a:cs typeface="Times New Roman" panose="02020603050405020304" pitchFamily="18" charset="0"/>
              </a:rPr>
              <a:t> 8</a:t>
            </a:r>
            <a:endParaRPr lang="en-US" sz="2800" dirty="0">
              <a:solidFill>
                <a:srgbClr val="FF0000"/>
              </a:solidFill>
              <a:latin typeface="Times New Roman" panose="02020603050405020304" pitchFamily="18" charset="0"/>
              <a:cs typeface="Times New Roman" panose="02020603050405020304" pitchFamily="18" charset="0"/>
            </a:endParaRPr>
          </a:p>
          <a:p>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516229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271" y="116387"/>
            <a:ext cx="11693237" cy="6608618"/>
          </a:xfrm>
          <a:prstGeom prst="rect">
            <a:avLst/>
          </a:prstGeom>
          <a:ln w="57150">
            <a:prstDash val="sysDot"/>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cxnSp>
        <p:nvCxnSpPr>
          <p:cNvPr id="6" name="Straight Arrow Connector 5"/>
          <p:cNvCxnSpPr/>
          <p:nvPr/>
        </p:nvCxnSpPr>
        <p:spPr>
          <a:xfrm>
            <a:off x="3556000" y="2650836"/>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060421" y="288297"/>
            <a:ext cx="9930851" cy="1384995"/>
          </a:xfrm>
          <a:prstGeom prst="rect">
            <a:avLst/>
          </a:prstGeom>
        </p:spPr>
        <p:txBody>
          <a:bodyPr wrap="square">
            <a:spAutoFit/>
          </a:bodyPr>
          <a:lstStyle/>
          <a:p>
            <a:pPr algn="just"/>
            <a:r>
              <a:rPr lang="en-US" sz="2800" b="1" dirty="0" smtClean="0">
                <a:solidFill>
                  <a:srgbClr val="FF0000"/>
                </a:solidFill>
                <a:latin typeface="Times New Roman" panose="02020603050405020304" pitchFamily="18" charset="0"/>
                <a:cs typeface="Times New Roman" panose="02020603050405020304" pitchFamily="18" charset="0"/>
              </a:rPr>
              <a:t>GỢI Ý: </a:t>
            </a:r>
            <a:r>
              <a:rPr lang="vi-VN" sz="2800" b="1" dirty="0">
                <a:solidFill>
                  <a:srgbClr val="FF0000"/>
                </a:solidFill>
                <a:latin typeface="Times New Roman" panose="02020603050405020304" pitchFamily="18" charset="0"/>
                <a:cs typeface="Times New Roman" panose="02020603050405020304" pitchFamily="18" charset="0"/>
              </a:rPr>
              <a:t>Câu 9. Thống kê các kĩ năng viết được rèn luyện trong kì hai- </a:t>
            </a:r>
            <a:r>
              <a:rPr lang="en-US" sz="2800" b="1" dirty="0" err="1">
                <a:solidFill>
                  <a:srgbClr val="FF0000"/>
                </a:solidFill>
                <a:latin typeface="Times New Roman" panose="02020603050405020304" pitchFamily="18" charset="0"/>
                <a:cs typeface="Times New Roman" panose="02020603050405020304" pitchFamily="18" charset="0"/>
              </a:rPr>
              <a:t>Phiếu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học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tập</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số</a:t>
            </a:r>
            <a:r>
              <a:rPr lang="vi-VN" sz="2800" b="1" dirty="0">
                <a:solidFill>
                  <a:srgbClr val="FF0000"/>
                </a:solidFill>
                <a:latin typeface="Times New Roman" panose="02020603050405020304" pitchFamily="18" charset="0"/>
                <a:cs typeface="Times New Roman" panose="02020603050405020304" pitchFamily="18" charset="0"/>
              </a:rPr>
              <a:t> 9 </a:t>
            </a:r>
            <a:endParaRPr lang="en-US" sz="2800" dirty="0">
              <a:solidFill>
                <a:srgbClr val="FF0000"/>
              </a:solidFill>
              <a:latin typeface="Times New Roman" panose="02020603050405020304" pitchFamily="18" charset="0"/>
              <a:cs typeface="Times New Roman" panose="02020603050405020304" pitchFamily="18" charset="0"/>
            </a:endParaRPr>
          </a:p>
          <a:p>
            <a:pPr algn="just"/>
            <a:endParaRPr lang="en-US" sz="2800" dirty="0">
              <a:solidFill>
                <a:srgbClr val="FF0000"/>
              </a:solidFill>
              <a:latin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504807372"/>
              </p:ext>
            </p:extLst>
          </p:nvPr>
        </p:nvGraphicFramePr>
        <p:xfrm>
          <a:off x="729672" y="1673292"/>
          <a:ext cx="11065164" cy="4481895"/>
        </p:xfrm>
        <a:graphic>
          <a:graphicData uri="http://schemas.openxmlformats.org/drawingml/2006/table">
            <a:tbl>
              <a:tblPr firstRow="1" firstCol="1" bandRow="1">
                <a:tableStyleId>{17292A2E-F333-43FB-9621-5CBBE7FDCDCB}</a:tableStyleId>
              </a:tblPr>
              <a:tblGrid>
                <a:gridCol w="2909455">
                  <a:extLst>
                    <a:ext uri="{9D8B030D-6E8A-4147-A177-3AD203B41FA5}">
                      <a16:colId xmlns:a16="http://schemas.microsoft.com/office/drawing/2014/main" val="3204525107"/>
                    </a:ext>
                  </a:extLst>
                </a:gridCol>
                <a:gridCol w="8155709">
                  <a:extLst>
                    <a:ext uri="{9D8B030D-6E8A-4147-A177-3AD203B41FA5}">
                      <a16:colId xmlns:a16="http://schemas.microsoft.com/office/drawing/2014/main" val="68562403"/>
                    </a:ext>
                  </a:extLst>
                </a:gridCol>
              </a:tblGrid>
              <a:tr h="957205">
                <a:tc>
                  <a:txBody>
                    <a:bodyPr/>
                    <a:lstStyle/>
                    <a:p>
                      <a:pPr algn="just">
                        <a:lnSpc>
                          <a:spcPct val="130000"/>
                        </a:lnSpc>
                        <a:spcAft>
                          <a:spcPts val="0"/>
                        </a:spcAft>
                        <a:tabLst>
                          <a:tab pos="90170" algn="l"/>
                          <a:tab pos="180340" algn="l"/>
                          <a:tab pos="270510" algn="l"/>
                        </a:tabLst>
                      </a:pPr>
                      <a:r>
                        <a:rPr lang="vi-VN" sz="2600" dirty="0">
                          <a:effectLst/>
                          <a:latin typeface="Times New Roman" panose="02020603050405020304" pitchFamily="18" charset="0"/>
                          <a:cs typeface="Times New Roman" panose="02020603050405020304" pitchFamily="18" charset="0"/>
                        </a:rPr>
                        <a:t>Yêu cầu rèn kĩ năng</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078" marR="340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spcAft>
                          <a:spcPts val="0"/>
                        </a:spcAft>
                        <a:tabLst>
                          <a:tab pos="90170" algn="l"/>
                          <a:tab pos="180340" algn="l"/>
                          <a:tab pos="270510" algn="l"/>
                        </a:tabLst>
                      </a:pPr>
                      <a:r>
                        <a:rPr lang="vi-VN" sz="2600">
                          <a:effectLst/>
                          <a:latin typeface="Times New Roman" panose="02020603050405020304" pitchFamily="18" charset="0"/>
                          <a:cs typeface="Times New Roman" panose="02020603050405020304" pitchFamily="18" charset="0"/>
                        </a:rPr>
                        <a:t>Tác dụng</a:t>
                      </a:r>
                      <a:endParaRPr lang="en-US"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078" marR="340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40804484"/>
                  </a:ext>
                </a:extLst>
              </a:tr>
              <a:tr h="767883">
                <a:tc>
                  <a:txBody>
                    <a:bodyPr/>
                    <a:lstStyle/>
                    <a:p>
                      <a:pPr algn="just">
                        <a:lnSpc>
                          <a:spcPct val="130000"/>
                        </a:lnSpc>
                        <a:spcAft>
                          <a:spcPts val="0"/>
                        </a:spcAft>
                        <a:tabLst>
                          <a:tab pos="90170" algn="l"/>
                          <a:tab pos="180340" algn="l"/>
                          <a:tab pos="270510" algn="l"/>
                        </a:tabLst>
                      </a:pPr>
                      <a:r>
                        <a:rPr lang="vi-VN" sz="2600" dirty="0">
                          <a:effectLst/>
                          <a:latin typeface="Times New Roman" panose="02020603050405020304" pitchFamily="18" charset="0"/>
                          <a:cs typeface="Times New Roman" panose="02020603050405020304" pitchFamily="18" charset="0"/>
                        </a:rPr>
                        <a:t>1. Phân tích tác dụng của yếu tố hình thức truyện</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078" marR="340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spcAft>
                          <a:spcPts val="0"/>
                        </a:spcAft>
                        <a:tabLst>
                          <a:tab pos="90170" algn="l"/>
                          <a:tab pos="180340" algn="l"/>
                          <a:tab pos="270510" algn="l"/>
                        </a:tabLst>
                      </a:pPr>
                      <a:r>
                        <a:rPr lang="vi-VN" sz="2600">
                          <a:effectLst/>
                          <a:latin typeface="Times New Roman" panose="02020603050405020304" pitchFamily="18" charset="0"/>
                          <a:cs typeface="Times New Roman" panose="02020603050405020304" pitchFamily="18" charset="0"/>
                        </a:rPr>
                        <a:t>- Giúp em có kĩ năng viết phần phân tích tác dụng của yếu tố hình thức truyện một cách đầy đủ, toàn diện, tránh việc chỉ chú ý đến nội dung, chủ đề tác phẩm truyện.</a:t>
                      </a:r>
                      <a:endParaRPr lang="en-US" sz="2600">
                        <a:effectLst/>
                        <a:latin typeface="Times New Roman" panose="02020603050405020304" pitchFamily="18" charset="0"/>
                        <a:cs typeface="Times New Roman" panose="02020603050405020304" pitchFamily="18" charset="0"/>
                      </a:endParaRPr>
                    </a:p>
                    <a:p>
                      <a:pPr algn="just">
                        <a:lnSpc>
                          <a:spcPct val="130000"/>
                        </a:lnSpc>
                        <a:spcAft>
                          <a:spcPts val="0"/>
                        </a:spcAft>
                        <a:tabLst>
                          <a:tab pos="90170" algn="l"/>
                          <a:tab pos="180340" algn="l"/>
                          <a:tab pos="270510" algn="l"/>
                        </a:tabLst>
                      </a:pPr>
                      <a:r>
                        <a:rPr lang="vi-VN" sz="2600">
                          <a:effectLst/>
                          <a:latin typeface="Times New Roman" panose="02020603050405020304" pitchFamily="18" charset="0"/>
                          <a:cs typeface="Times New Roman" panose="02020603050405020304" pitchFamily="18" charset="0"/>
                        </a:rPr>
                        <a:t> </a:t>
                      </a:r>
                      <a:endParaRPr lang="en-US"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078" marR="340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01493002"/>
                  </a:ext>
                </a:extLst>
              </a:tr>
              <a:tr h="767883">
                <a:tc>
                  <a:txBody>
                    <a:bodyPr/>
                    <a:lstStyle/>
                    <a:p>
                      <a:pPr algn="just">
                        <a:lnSpc>
                          <a:spcPct val="130000"/>
                        </a:lnSpc>
                        <a:spcAft>
                          <a:spcPts val="0"/>
                        </a:spcAft>
                        <a:tabLst>
                          <a:tab pos="90170" algn="l"/>
                          <a:tab pos="180340" algn="l"/>
                          <a:tab pos="270510" algn="l"/>
                        </a:tabLst>
                      </a:pPr>
                      <a:r>
                        <a:rPr lang="vi-VN" sz="2600">
                          <a:effectLst/>
                          <a:latin typeface="Times New Roman" panose="02020603050405020304" pitchFamily="18" charset="0"/>
                          <a:cs typeface="Times New Roman" panose="02020603050405020304" pitchFamily="18" charset="0"/>
                        </a:rPr>
                        <a:t>2. </a:t>
                      </a:r>
                      <a:r>
                        <a:rPr lang="en-US" sz="2600">
                          <a:effectLst/>
                          <a:latin typeface="Times New Roman" panose="02020603050405020304" pitchFamily="18" charset="0"/>
                          <a:cs typeface="Times New Roman" panose="02020603050405020304" pitchFamily="18" charset="0"/>
                        </a:rPr>
                        <a:t>Phân tích tác dụng của hình thức thơ</a:t>
                      </a:r>
                      <a:endParaRPr lang="en-US"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078" marR="340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spcAft>
                          <a:spcPts val="0"/>
                        </a:spcAft>
                        <a:tabLst>
                          <a:tab pos="90170" algn="l"/>
                          <a:tab pos="180340" algn="l"/>
                          <a:tab pos="270510" algn="l"/>
                        </a:tabLst>
                      </a:pPr>
                      <a:r>
                        <a:rPr lang="vi-VN" sz="2600" dirty="0">
                          <a:effectLst/>
                          <a:latin typeface="Times New Roman" panose="02020603050405020304" pitchFamily="18" charset="0"/>
                          <a:cs typeface="Times New Roman" panose="02020603050405020304" pitchFamily="18" charset="0"/>
                        </a:rPr>
                        <a:t>- Giúp em có kĩ năng phân tích tác phẩm thơ cần dựa vào hình thức của VB. </a:t>
                      </a:r>
                      <a:r>
                        <a:rPr lang="en-US" sz="2600" dirty="0" err="1">
                          <a:effectLst/>
                          <a:latin typeface="Times New Roman" panose="02020603050405020304" pitchFamily="18" charset="0"/>
                          <a:cs typeface="Times New Roman" panose="02020603050405020304" pitchFamily="18" charset="0"/>
                        </a:rPr>
                        <a:t>Tránh</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việc</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chỉ</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nêu</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nội</a:t>
                      </a:r>
                      <a:r>
                        <a:rPr lang="en-US" sz="2600" dirty="0">
                          <a:effectLst/>
                          <a:latin typeface="Times New Roman" panose="02020603050405020304" pitchFamily="18" charset="0"/>
                          <a:cs typeface="Times New Roman" panose="02020603050405020304" pitchFamily="18" charset="0"/>
                        </a:rPr>
                        <a:t> dung </a:t>
                      </a:r>
                      <a:r>
                        <a:rPr lang="en-US" sz="2600" dirty="0" err="1">
                          <a:effectLst/>
                          <a:latin typeface="Times New Roman" panose="02020603050405020304" pitchFamily="18" charset="0"/>
                          <a:cs typeface="Times New Roman" panose="02020603050405020304" pitchFamily="18" charset="0"/>
                        </a:rPr>
                        <a:t>hoặc</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chỉ</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nêu</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hình</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thức</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không</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thấy</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mối</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quan</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hệ</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của</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hai</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yếu</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tố</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ấy</a:t>
                      </a:r>
                      <a:r>
                        <a:rPr lang="en-US" sz="2600" dirty="0">
                          <a:effectLst/>
                          <a:latin typeface="Times New Roman" panose="02020603050405020304" pitchFamily="18" charset="0"/>
                          <a:cs typeface="Times New Roman" panose="02020603050405020304" pitchFamily="18" charset="0"/>
                        </a:rPr>
                        <a:t>.</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078" marR="340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0630415"/>
                  </a:ext>
                </a:extLst>
              </a:tr>
            </a:tbl>
          </a:graphicData>
        </a:graphic>
      </p:graphicFrame>
    </p:spTree>
    <p:extLst>
      <p:ext uri="{BB962C8B-B14F-4D97-AF65-F5344CB8AC3E}">
        <p14:creationId xmlns:p14="http://schemas.microsoft.com/office/powerpoint/2010/main" val="399609908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271" y="116387"/>
            <a:ext cx="11693237" cy="6608618"/>
          </a:xfrm>
          <a:prstGeom prst="rect">
            <a:avLst/>
          </a:prstGeom>
          <a:ln w="57150">
            <a:prstDash val="sysDot"/>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cxnSp>
        <p:nvCxnSpPr>
          <p:cNvPr id="6" name="Straight Arrow Connector 5"/>
          <p:cNvCxnSpPr/>
          <p:nvPr/>
        </p:nvCxnSpPr>
        <p:spPr>
          <a:xfrm>
            <a:off x="3556000" y="2650836"/>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060421" y="288297"/>
            <a:ext cx="9930851" cy="1384995"/>
          </a:xfrm>
          <a:prstGeom prst="rect">
            <a:avLst/>
          </a:prstGeom>
        </p:spPr>
        <p:txBody>
          <a:bodyPr wrap="square">
            <a:spAutoFit/>
          </a:bodyPr>
          <a:lstStyle/>
          <a:p>
            <a:pPr algn="just"/>
            <a:r>
              <a:rPr lang="en-US" sz="2800" b="1" dirty="0" smtClean="0">
                <a:solidFill>
                  <a:srgbClr val="FF0000"/>
                </a:solidFill>
                <a:latin typeface="Times New Roman" panose="02020603050405020304" pitchFamily="18" charset="0"/>
                <a:cs typeface="Times New Roman" panose="02020603050405020304" pitchFamily="18" charset="0"/>
              </a:rPr>
              <a:t>GỢI Ý: </a:t>
            </a:r>
            <a:r>
              <a:rPr lang="vi-VN" sz="2800" b="1" dirty="0">
                <a:solidFill>
                  <a:srgbClr val="FF0000"/>
                </a:solidFill>
                <a:latin typeface="Times New Roman" panose="02020603050405020304" pitchFamily="18" charset="0"/>
                <a:cs typeface="Times New Roman" panose="02020603050405020304" pitchFamily="18" charset="0"/>
              </a:rPr>
              <a:t>Câu 9. Thống kê các kĩ năng viết được rèn luyện trong kì hai- </a:t>
            </a:r>
            <a:r>
              <a:rPr lang="en-US" sz="2800" b="1" dirty="0" err="1">
                <a:solidFill>
                  <a:srgbClr val="FF0000"/>
                </a:solidFill>
                <a:latin typeface="Times New Roman" panose="02020603050405020304" pitchFamily="18" charset="0"/>
                <a:cs typeface="Times New Roman" panose="02020603050405020304" pitchFamily="18" charset="0"/>
              </a:rPr>
              <a:t>Phiếu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học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tập</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số</a:t>
            </a:r>
            <a:r>
              <a:rPr lang="vi-VN" sz="2800" b="1" dirty="0">
                <a:solidFill>
                  <a:srgbClr val="FF0000"/>
                </a:solidFill>
                <a:latin typeface="Times New Roman" panose="02020603050405020304" pitchFamily="18" charset="0"/>
                <a:cs typeface="Times New Roman" panose="02020603050405020304" pitchFamily="18" charset="0"/>
              </a:rPr>
              <a:t> 9 </a:t>
            </a:r>
            <a:endParaRPr lang="en-US" sz="2800" dirty="0">
              <a:solidFill>
                <a:srgbClr val="FF0000"/>
              </a:solidFill>
              <a:latin typeface="Times New Roman" panose="02020603050405020304" pitchFamily="18" charset="0"/>
              <a:cs typeface="Times New Roman" panose="02020603050405020304" pitchFamily="18" charset="0"/>
            </a:endParaRPr>
          </a:p>
          <a:p>
            <a:pPr algn="just"/>
            <a:endParaRPr lang="en-US" sz="2800" dirty="0">
              <a:solidFill>
                <a:srgbClr val="FF0000"/>
              </a:solidFill>
              <a:latin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786003637"/>
              </p:ext>
            </p:extLst>
          </p:nvPr>
        </p:nvGraphicFramePr>
        <p:xfrm>
          <a:off x="563418" y="1825625"/>
          <a:ext cx="11065164" cy="4327144"/>
        </p:xfrm>
        <a:graphic>
          <a:graphicData uri="http://schemas.openxmlformats.org/drawingml/2006/table">
            <a:tbl>
              <a:tblPr firstRow="1" firstCol="1" bandRow="1">
                <a:tableStyleId>{17292A2E-F333-43FB-9621-5CBBE7FDCDCB}</a:tableStyleId>
              </a:tblPr>
              <a:tblGrid>
                <a:gridCol w="2955637">
                  <a:extLst>
                    <a:ext uri="{9D8B030D-6E8A-4147-A177-3AD203B41FA5}">
                      <a16:colId xmlns:a16="http://schemas.microsoft.com/office/drawing/2014/main" val="3204525107"/>
                    </a:ext>
                  </a:extLst>
                </a:gridCol>
                <a:gridCol w="8109527">
                  <a:extLst>
                    <a:ext uri="{9D8B030D-6E8A-4147-A177-3AD203B41FA5}">
                      <a16:colId xmlns:a16="http://schemas.microsoft.com/office/drawing/2014/main" val="68562403"/>
                    </a:ext>
                  </a:extLst>
                </a:gridCol>
              </a:tblGrid>
              <a:tr h="255961">
                <a:tc>
                  <a:txBody>
                    <a:bodyPr/>
                    <a:lstStyle/>
                    <a:p>
                      <a:pPr algn="just">
                        <a:lnSpc>
                          <a:spcPct val="130000"/>
                        </a:lnSpc>
                        <a:spcAft>
                          <a:spcPts val="0"/>
                        </a:spcAft>
                        <a:tabLst>
                          <a:tab pos="90170" algn="l"/>
                          <a:tab pos="180340" algn="l"/>
                          <a:tab pos="270510" algn="l"/>
                        </a:tabLst>
                      </a:pPr>
                      <a:r>
                        <a:rPr lang="vi-VN" sz="2800">
                          <a:effectLst/>
                          <a:latin typeface="Times New Roman" panose="02020603050405020304" pitchFamily="18" charset="0"/>
                          <a:cs typeface="Times New Roman" panose="02020603050405020304" pitchFamily="18" charset="0"/>
                        </a:rPr>
                        <a:t>Yêu cầu rèn kĩ năng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078" marR="340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spcAft>
                          <a:spcPts val="0"/>
                        </a:spcAft>
                        <a:tabLst>
                          <a:tab pos="90170" algn="l"/>
                          <a:tab pos="180340" algn="l"/>
                          <a:tab pos="270510" algn="l"/>
                        </a:tabLst>
                      </a:pPr>
                      <a:r>
                        <a:rPr lang="vi-VN" sz="2800">
                          <a:effectLst/>
                          <a:latin typeface="Times New Roman" panose="02020603050405020304" pitchFamily="18" charset="0"/>
                          <a:cs typeface="Times New Roman" panose="02020603050405020304" pitchFamily="18" charset="0"/>
                        </a:rPr>
                        <a:t>Tác dụng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078" marR="340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40804484"/>
                  </a:ext>
                </a:extLst>
              </a:tr>
              <a:tr h="895864">
                <a:tc>
                  <a:txBody>
                    <a:bodyPr/>
                    <a:lstStyle/>
                    <a:p>
                      <a:pPr algn="just">
                        <a:lnSpc>
                          <a:spcPct val="130000"/>
                        </a:lnSpc>
                        <a:spcAft>
                          <a:spcPts val="0"/>
                        </a:spcAft>
                        <a:tabLst>
                          <a:tab pos="90170" algn="l"/>
                          <a:tab pos="180340" algn="l"/>
                          <a:tab pos="270510" algn="l"/>
                        </a:tabLst>
                      </a:pPr>
                      <a:r>
                        <a:rPr lang="vi-VN" sz="2800" dirty="0">
                          <a:effectLst/>
                          <a:latin typeface="Times New Roman" panose="02020603050405020304" pitchFamily="18" charset="0"/>
                          <a:cs typeface="Times New Roman" panose="02020603050405020304" pitchFamily="18" charset="0"/>
                        </a:rPr>
                        <a:t>3. </a:t>
                      </a:r>
                      <a:r>
                        <a:rPr lang="en-US" sz="2800" dirty="0" err="1">
                          <a:effectLst/>
                          <a:latin typeface="Times New Roman" panose="02020603050405020304" pitchFamily="18" charset="0"/>
                          <a:cs typeface="Times New Roman" panose="02020603050405020304" pitchFamily="18" charset="0"/>
                        </a:rPr>
                        <a:t>Quan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hệ</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giữa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vấn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đề</a:t>
                      </a:r>
                      <a:r>
                        <a:rPr lang="en-US" sz="2800" dirty="0">
                          <a:effectLst/>
                          <a:latin typeface="Times New Roman" panose="02020603050405020304" pitchFamily="18" charset="0"/>
                          <a:cs typeface="Times New Roman" panose="02020603050405020304" pitchFamily="18" charset="0"/>
                        </a:rPr>
                        <a:t>, ý </a:t>
                      </a:r>
                      <a:r>
                        <a:rPr lang="en-US" sz="2800" dirty="0" err="1">
                          <a:effectLst/>
                          <a:latin typeface="Times New Roman" panose="02020603050405020304" pitchFamily="18" charset="0"/>
                          <a:cs typeface="Times New Roman" panose="02020603050405020304" pitchFamily="18" charset="0"/>
                        </a:rPr>
                        <a:t>kiến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lí</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lẽ</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bằng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chứng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câu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chuyển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đoạn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bài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nghị</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luận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078" marR="340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spcAft>
                          <a:spcPts val="0"/>
                        </a:spcAft>
                        <a:tabLst>
                          <a:tab pos="90170" algn="l"/>
                          <a:tab pos="180340" algn="l"/>
                          <a:tab pos="270510" algn="l"/>
                        </a:tabLst>
                      </a:pPr>
                      <a:r>
                        <a:rPr lang="vi-VN" sz="2800" dirty="0">
                          <a:effectLst/>
                          <a:latin typeface="Times New Roman" panose="02020603050405020304" pitchFamily="18" charset="0"/>
                          <a:cs typeface="Times New Roman" panose="02020603050405020304" pitchFamily="18" charset="0"/>
                        </a:rPr>
                        <a:t>- Hiểu được mối </a:t>
                      </a:r>
                      <a:r>
                        <a:rPr lang="en-US" sz="2800" dirty="0" err="1">
                          <a:effectLst/>
                          <a:latin typeface="Times New Roman" panose="02020603050405020304" pitchFamily="18" charset="0"/>
                          <a:cs typeface="Times New Roman" panose="02020603050405020304" pitchFamily="18" charset="0"/>
                        </a:rPr>
                        <a:t>quan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hệ</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giữa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vấn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đề</a:t>
                      </a:r>
                      <a:r>
                        <a:rPr lang="en-US" sz="2800" dirty="0">
                          <a:effectLst/>
                          <a:latin typeface="Times New Roman" panose="02020603050405020304" pitchFamily="18" charset="0"/>
                          <a:cs typeface="Times New Roman" panose="02020603050405020304" pitchFamily="18" charset="0"/>
                        </a:rPr>
                        <a:t>, ý </a:t>
                      </a:r>
                      <a:r>
                        <a:rPr lang="en-US" sz="2800" dirty="0" err="1">
                          <a:effectLst/>
                          <a:latin typeface="Times New Roman" panose="02020603050405020304" pitchFamily="18" charset="0"/>
                          <a:cs typeface="Times New Roman" panose="02020603050405020304" pitchFamily="18" charset="0"/>
                        </a:rPr>
                        <a:t>kiến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lí</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lẽ</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bằng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chứng</a:t>
                      </a:r>
                      <a:r>
                        <a:rPr lang="en-US" sz="2800" dirty="0">
                          <a:effectLst/>
                          <a:latin typeface="Times New Roman" panose="02020603050405020304" pitchFamily="18" charset="0"/>
                          <a:cs typeface="Times New Roman" panose="02020603050405020304" pitchFamily="18" charset="0"/>
                        </a:rPr>
                        <a:t> </a:t>
                      </a:r>
                      <a:r>
                        <a:rPr lang="vi-VN" sz="2800" dirty="0">
                          <a:effectLst/>
                          <a:latin typeface="Times New Roman" panose="02020603050405020304" pitchFamily="18" charset="0"/>
                          <a:cs typeface="Times New Roman" panose="02020603050405020304" pitchFamily="18" charset="0"/>
                        </a:rPr>
                        <a:t>rất chặt chẽ, từ đó làm tăng sức thuyết phục cho vấn đề nghị luận. </a:t>
                      </a:r>
                      <a:endParaRPr lang="en-US" sz="2800" dirty="0">
                        <a:effectLst/>
                        <a:latin typeface="Times New Roman" panose="02020603050405020304" pitchFamily="18" charset="0"/>
                        <a:cs typeface="Times New Roman" panose="02020603050405020304" pitchFamily="18" charset="0"/>
                      </a:endParaRPr>
                    </a:p>
                    <a:p>
                      <a:pPr algn="just">
                        <a:lnSpc>
                          <a:spcPct val="130000"/>
                        </a:lnSpc>
                        <a:spcAft>
                          <a:spcPts val="0"/>
                        </a:spcAft>
                        <a:tabLst>
                          <a:tab pos="90170" algn="l"/>
                          <a:tab pos="180340" algn="l"/>
                          <a:tab pos="270510" algn="l"/>
                        </a:tabLst>
                      </a:pPr>
                      <a:r>
                        <a:rPr lang="vi-VN" sz="2800" dirty="0">
                          <a:effectLst/>
                          <a:latin typeface="Times New Roman" panose="02020603050405020304" pitchFamily="18" charset="0"/>
                          <a:cs typeface="Times New Roman" panose="02020603050405020304" pitchFamily="18" charset="0"/>
                        </a:rPr>
                        <a:t>- Biết cách viết câu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chuyển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đoạn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bài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nghị</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luận</a:t>
                      </a:r>
                      <a:r>
                        <a:rPr lang="vi-VN" sz="2800" dirty="0">
                          <a:effectLst/>
                          <a:latin typeface="Times New Roman" panose="02020603050405020304" pitchFamily="18" charset="0"/>
                          <a:cs typeface="Times New Roman" panose="02020603050405020304" pitchFamily="18" charset="0"/>
                        </a:rPr>
                        <a:t> để tạo ra mối liên kết, sự mạch lạc cho bài văn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078" marR="340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23470967"/>
                  </a:ext>
                </a:extLst>
              </a:tr>
            </a:tbl>
          </a:graphicData>
        </a:graphic>
      </p:graphicFrame>
    </p:spTree>
    <p:extLst>
      <p:ext uri="{BB962C8B-B14F-4D97-AF65-F5344CB8AC3E}">
        <p14:creationId xmlns:p14="http://schemas.microsoft.com/office/powerpoint/2010/main" val="261068866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271" y="116387"/>
            <a:ext cx="11693237" cy="6608618"/>
          </a:xfrm>
          <a:prstGeom prst="rect">
            <a:avLst/>
          </a:prstGeom>
          <a:ln w="57150">
            <a:prstDash val="sysDot"/>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cxnSp>
        <p:nvCxnSpPr>
          <p:cNvPr id="6" name="Straight Arrow Connector 5"/>
          <p:cNvCxnSpPr/>
          <p:nvPr/>
        </p:nvCxnSpPr>
        <p:spPr>
          <a:xfrm>
            <a:off x="3556000" y="2650836"/>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060421" y="288297"/>
            <a:ext cx="9930851" cy="1384995"/>
          </a:xfrm>
          <a:prstGeom prst="rect">
            <a:avLst/>
          </a:prstGeom>
        </p:spPr>
        <p:txBody>
          <a:bodyPr wrap="square">
            <a:spAutoFit/>
          </a:bodyPr>
          <a:lstStyle/>
          <a:p>
            <a:pPr algn="just"/>
            <a:r>
              <a:rPr lang="en-US" sz="2800" b="1" dirty="0" smtClean="0">
                <a:solidFill>
                  <a:srgbClr val="FF0000"/>
                </a:solidFill>
                <a:latin typeface="Times New Roman" panose="02020603050405020304" pitchFamily="18" charset="0"/>
                <a:cs typeface="Times New Roman" panose="02020603050405020304" pitchFamily="18" charset="0"/>
              </a:rPr>
              <a:t>GỢI Ý: </a:t>
            </a:r>
            <a:r>
              <a:rPr lang="vi-VN" sz="2800" b="1" dirty="0">
                <a:solidFill>
                  <a:srgbClr val="FF0000"/>
                </a:solidFill>
                <a:latin typeface="Times New Roman" panose="02020603050405020304" pitchFamily="18" charset="0"/>
                <a:cs typeface="Times New Roman" panose="02020603050405020304" pitchFamily="18" charset="0"/>
              </a:rPr>
              <a:t>Câu 9. Thống kê các kĩ năng viết được rèn luyện trong kì hai- </a:t>
            </a:r>
            <a:r>
              <a:rPr lang="en-US" sz="2800" b="1" dirty="0" err="1">
                <a:solidFill>
                  <a:srgbClr val="FF0000"/>
                </a:solidFill>
                <a:latin typeface="Times New Roman" panose="02020603050405020304" pitchFamily="18" charset="0"/>
                <a:cs typeface="Times New Roman" panose="02020603050405020304" pitchFamily="18" charset="0"/>
              </a:rPr>
              <a:t>Phiếu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học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tập</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số</a:t>
            </a:r>
            <a:r>
              <a:rPr lang="vi-VN" sz="2800" b="1" dirty="0">
                <a:solidFill>
                  <a:srgbClr val="FF0000"/>
                </a:solidFill>
                <a:latin typeface="Times New Roman" panose="02020603050405020304" pitchFamily="18" charset="0"/>
                <a:cs typeface="Times New Roman" panose="02020603050405020304" pitchFamily="18" charset="0"/>
              </a:rPr>
              <a:t> 9 </a:t>
            </a:r>
            <a:endParaRPr lang="en-US" sz="2800" dirty="0">
              <a:solidFill>
                <a:srgbClr val="FF0000"/>
              </a:solidFill>
              <a:latin typeface="Times New Roman" panose="02020603050405020304" pitchFamily="18" charset="0"/>
              <a:cs typeface="Times New Roman" panose="02020603050405020304" pitchFamily="18" charset="0"/>
            </a:endParaRPr>
          </a:p>
          <a:p>
            <a:pPr algn="just"/>
            <a:endParaRPr lang="en-US" sz="2800" dirty="0">
              <a:solidFill>
                <a:srgbClr val="FF0000"/>
              </a:solidFill>
              <a:latin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124586500"/>
              </p:ext>
            </p:extLst>
          </p:nvPr>
        </p:nvGraphicFramePr>
        <p:xfrm>
          <a:off x="729672" y="1514764"/>
          <a:ext cx="11065164" cy="4997007"/>
        </p:xfrm>
        <a:graphic>
          <a:graphicData uri="http://schemas.openxmlformats.org/drawingml/2006/table">
            <a:tbl>
              <a:tblPr firstRow="1" firstCol="1" bandRow="1">
                <a:tableStyleId>{17292A2E-F333-43FB-9621-5CBBE7FDCDCB}</a:tableStyleId>
              </a:tblPr>
              <a:tblGrid>
                <a:gridCol w="2890982">
                  <a:extLst>
                    <a:ext uri="{9D8B030D-6E8A-4147-A177-3AD203B41FA5}">
                      <a16:colId xmlns:a16="http://schemas.microsoft.com/office/drawing/2014/main" val="3204525107"/>
                    </a:ext>
                  </a:extLst>
                </a:gridCol>
                <a:gridCol w="8174182">
                  <a:extLst>
                    <a:ext uri="{9D8B030D-6E8A-4147-A177-3AD203B41FA5}">
                      <a16:colId xmlns:a16="http://schemas.microsoft.com/office/drawing/2014/main" val="68562403"/>
                    </a:ext>
                  </a:extLst>
                </a:gridCol>
              </a:tblGrid>
              <a:tr h="975678">
                <a:tc>
                  <a:txBody>
                    <a:bodyPr/>
                    <a:lstStyle/>
                    <a:p>
                      <a:pPr algn="just">
                        <a:lnSpc>
                          <a:spcPct val="130000"/>
                        </a:lnSpc>
                        <a:spcAft>
                          <a:spcPts val="0"/>
                        </a:spcAft>
                        <a:tabLst>
                          <a:tab pos="90170" algn="l"/>
                          <a:tab pos="180340" algn="l"/>
                          <a:tab pos="270510" algn="l"/>
                        </a:tabLst>
                      </a:pPr>
                      <a:r>
                        <a:rPr lang="vi-VN" sz="2600">
                          <a:effectLst/>
                          <a:latin typeface="Times New Roman" panose="02020603050405020304" pitchFamily="18" charset="0"/>
                          <a:cs typeface="Times New Roman" panose="02020603050405020304" pitchFamily="18" charset="0"/>
                        </a:rPr>
                        <a:t>Yêu cầu rèn kĩ năng</a:t>
                      </a:r>
                      <a:endParaRPr lang="en-US"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078" marR="340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spcAft>
                          <a:spcPts val="0"/>
                        </a:spcAft>
                        <a:tabLst>
                          <a:tab pos="90170" algn="l"/>
                          <a:tab pos="180340" algn="l"/>
                          <a:tab pos="270510" algn="l"/>
                        </a:tabLst>
                      </a:pPr>
                      <a:r>
                        <a:rPr lang="vi-VN" sz="2600">
                          <a:effectLst/>
                          <a:latin typeface="Times New Roman" panose="02020603050405020304" pitchFamily="18" charset="0"/>
                          <a:cs typeface="Times New Roman" panose="02020603050405020304" pitchFamily="18" charset="0"/>
                        </a:rPr>
                        <a:t>Tác dụng</a:t>
                      </a:r>
                      <a:endParaRPr lang="en-US"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078" marR="340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40804484"/>
                  </a:ext>
                </a:extLst>
              </a:tr>
              <a:tr h="895864">
                <a:tc>
                  <a:txBody>
                    <a:bodyPr/>
                    <a:lstStyle/>
                    <a:p>
                      <a:pPr algn="just">
                        <a:lnSpc>
                          <a:spcPct val="130000"/>
                        </a:lnSpc>
                        <a:spcAft>
                          <a:spcPts val="0"/>
                        </a:spcAft>
                        <a:tabLst>
                          <a:tab pos="90170" algn="l"/>
                          <a:tab pos="180340" algn="l"/>
                          <a:tab pos="270510" algn="l"/>
                        </a:tabLst>
                      </a:pPr>
                      <a:r>
                        <a:rPr lang="vi-VN" sz="2600" dirty="0">
                          <a:effectLst/>
                          <a:latin typeface="Times New Roman" panose="02020603050405020304" pitchFamily="18" charset="0"/>
                          <a:cs typeface="Times New Roman" panose="02020603050405020304" pitchFamily="18" charset="0"/>
                        </a:rPr>
                        <a:t>4. Nêu lí lẽ và bằng chứng trong phân tích tác phẩm văn học</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078" marR="340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spcAft>
                          <a:spcPts val="0"/>
                        </a:spcAft>
                        <a:tabLst>
                          <a:tab pos="90170" algn="l"/>
                          <a:tab pos="180340" algn="l"/>
                          <a:tab pos="270510" algn="l"/>
                        </a:tabLst>
                      </a:pPr>
                      <a:r>
                        <a:rPr lang="vi-VN" sz="2600" dirty="0">
                          <a:effectLst/>
                          <a:latin typeface="Times New Roman" panose="02020603050405020304" pitchFamily="18" charset="0"/>
                          <a:cs typeface="Times New Roman" panose="02020603050405020304" pitchFamily="18" charset="0"/>
                        </a:rPr>
                        <a:t>- Biết phân biệt lí lẽ và bằng chứng. Biết chọn lựa bằng chứng phù hợp để làm nổi bật lí lẽ.</a:t>
                      </a:r>
                      <a:endParaRPr lang="en-US" sz="2600" dirty="0">
                        <a:effectLst/>
                        <a:latin typeface="Times New Roman" panose="02020603050405020304" pitchFamily="18" charset="0"/>
                        <a:cs typeface="Times New Roman" panose="02020603050405020304" pitchFamily="18" charset="0"/>
                      </a:endParaRPr>
                    </a:p>
                    <a:p>
                      <a:pPr algn="just">
                        <a:lnSpc>
                          <a:spcPct val="130000"/>
                        </a:lnSpc>
                        <a:spcAft>
                          <a:spcPts val="0"/>
                        </a:spcAft>
                        <a:tabLst>
                          <a:tab pos="90170" algn="l"/>
                          <a:tab pos="180340" algn="l"/>
                          <a:tab pos="270510" algn="l"/>
                        </a:tabLst>
                      </a:pPr>
                      <a:r>
                        <a:rPr lang="vi-VN" sz="2600" dirty="0">
                          <a:effectLst/>
                          <a:latin typeface="Times New Roman" panose="02020603050405020304" pitchFamily="18" charset="0"/>
                          <a:cs typeface="Times New Roman" panose="02020603050405020304" pitchFamily="18" charset="0"/>
                        </a:rPr>
                        <a:t>- Rèn kĩ năng nêu và phân tích bằng chứng khi viết để làm nâng cao tính thuyết phục cho bài văn nghị luận </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078" marR="340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43371160"/>
                  </a:ext>
                </a:extLst>
              </a:tr>
              <a:tr h="767883">
                <a:tc>
                  <a:txBody>
                    <a:bodyPr/>
                    <a:lstStyle/>
                    <a:p>
                      <a:pPr algn="just">
                        <a:lnSpc>
                          <a:spcPct val="130000"/>
                        </a:lnSpc>
                        <a:spcAft>
                          <a:spcPts val="0"/>
                        </a:spcAft>
                        <a:tabLst>
                          <a:tab pos="90170" algn="l"/>
                          <a:tab pos="180340" algn="l"/>
                          <a:tab pos="270510" algn="l"/>
                        </a:tabLst>
                      </a:pPr>
                      <a:r>
                        <a:rPr lang="vi-VN" sz="2600">
                          <a:effectLst/>
                          <a:latin typeface="Times New Roman" panose="02020603050405020304" pitchFamily="18" charset="0"/>
                          <a:cs typeface="Times New Roman" panose="02020603050405020304" pitchFamily="18" charset="0"/>
                        </a:rPr>
                        <a:t>5. </a:t>
                      </a:r>
                      <a:r>
                        <a:rPr lang="en-US" sz="2600">
                          <a:effectLst/>
                          <a:latin typeface="Times New Roman" panose="02020603050405020304" pitchFamily="18" charset="0"/>
                          <a:cs typeface="Times New Roman" panose="02020603050405020304" pitchFamily="18" charset="0"/>
                        </a:rPr>
                        <a:t>Tóm tắt nội dung cuốn sách và cách xưng hô trong bài viết</a:t>
                      </a:r>
                      <a:endParaRPr lang="en-US"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078" marR="340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spcAft>
                          <a:spcPts val="0"/>
                        </a:spcAft>
                        <a:tabLst>
                          <a:tab pos="90170" algn="l"/>
                          <a:tab pos="180340" algn="l"/>
                          <a:tab pos="270510" algn="l"/>
                        </a:tabLst>
                      </a:pPr>
                      <a:r>
                        <a:rPr lang="vi-VN" sz="2600" dirty="0">
                          <a:effectLst/>
                          <a:latin typeface="Times New Roman" panose="02020603050405020304" pitchFamily="18" charset="0"/>
                          <a:cs typeface="Times New Roman" panose="02020603050405020304" pitchFamily="18" charset="0"/>
                        </a:rPr>
                        <a:t>- Giúp em biết tóm tắt nội dung cuốn sách một cách đầy đủ, ngắn gọn, tránh sa vào kể lể, dài dòng</a:t>
                      </a:r>
                      <a:endParaRPr lang="en-US" sz="2600" dirty="0">
                        <a:effectLst/>
                        <a:latin typeface="Times New Roman" panose="02020603050405020304" pitchFamily="18" charset="0"/>
                        <a:cs typeface="Times New Roman" panose="02020603050405020304" pitchFamily="18" charset="0"/>
                      </a:endParaRPr>
                    </a:p>
                    <a:p>
                      <a:pPr algn="just">
                        <a:lnSpc>
                          <a:spcPct val="130000"/>
                        </a:lnSpc>
                        <a:spcAft>
                          <a:spcPts val="0"/>
                        </a:spcAft>
                        <a:tabLst>
                          <a:tab pos="90170" algn="l"/>
                          <a:tab pos="180340" algn="l"/>
                          <a:tab pos="270510" algn="l"/>
                        </a:tabLst>
                      </a:pPr>
                      <a:r>
                        <a:rPr lang="vi-VN" sz="2600" dirty="0">
                          <a:effectLst/>
                          <a:latin typeface="Times New Roman" panose="02020603050405020304" pitchFamily="18" charset="0"/>
                          <a:cs typeface="Times New Roman" panose="02020603050405020304" pitchFamily="18" charset="0"/>
                        </a:rPr>
                        <a:t>- Sử dụng từ ngữ xưng hô phù hợp, phong phú, tạo sức hấp dẫn cho bài văn</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078" marR="340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2586709"/>
                  </a:ext>
                </a:extLst>
              </a:tr>
            </a:tbl>
          </a:graphicData>
        </a:graphic>
      </p:graphicFrame>
    </p:spTree>
    <p:extLst>
      <p:ext uri="{BB962C8B-B14F-4D97-AF65-F5344CB8AC3E}">
        <p14:creationId xmlns:p14="http://schemas.microsoft.com/office/powerpoint/2010/main" val="383540732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271" y="116387"/>
            <a:ext cx="11693237" cy="6608618"/>
          </a:xfrm>
          <a:prstGeom prst="rect">
            <a:avLst/>
          </a:prstGeom>
          <a:ln w="57150">
            <a:prstDash val="sysDot"/>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cxnSp>
        <p:nvCxnSpPr>
          <p:cNvPr id="6" name="Straight Arrow Connector 5"/>
          <p:cNvCxnSpPr/>
          <p:nvPr/>
        </p:nvCxnSpPr>
        <p:spPr>
          <a:xfrm>
            <a:off x="3556000" y="2650836"/>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060421" y="288297"/>
            <a:ext cx="10614343" cy="954107"/>
          </a:xfrm>
          <a:prstGeom prst="rect">
            <a:avLst/>
          </a:prstGeom>
        </p:spPr>
        <p:txBody>
          <a:bodyPr wrap="square">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GỢI Ý: </a:t>
            </a:r>
            <a:r>
              <a:rPr lang="vi-VN" sz="2800" b="1" dirty="0">
                <a:solidFill>
                  <a:srgbClr val="FF0000"/>
                </a:solidFill>
                <a:latin typeface="Times New Roman" panose="02020603050405020304" pitchFamily="18" charset="0"/>
                <a:cs typeface="Times New Roman" panose="02020603050405020304" pitchFamily="18" charset="0"/>
              </a:rPr>
              <a:t>Câu 10. Điểm khác biệt giữa các kiểu bài: Phiếu HT số 10</a:t>
            </a:r>
            <a:endParaRPr lang="en-US" sz="2800" dirty="0">
              <a:solidFill>
                <a:srgbClr val="FF0000"/>
              </a:solidFill>
              <a:latin typeface="Times New Roman" panose="02020603050405020304" pitchFamily="18" charset="0"/>
              <a:cs typeface="Times New Roman" panose="02020603050405020304" pitchFamily="18" charset="0"/>
            </a:endParaRPr>
          </a:p>
          <a:p>
            <a:pPr algn="just"/>
            <a:endParaRPr lang="en-US" sz="2800" dirty="0">
              <a:solidFill>
                <a:srgbClr val="FF0000"/>
              </a:solidFill>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67968117"/>
              </p:ext>
            </p:extLst>
          </p:nvPr>
        </p:nvGraphicFramePr>
        <p:xfrm>
          <a:off x="484907" y="1024372"/>
          <a:ext cx="11369964" cy="5512119"/>
        </p:xfrm>
        <a:graphic>
          <a:graphicData uri="http://schemas.openxmlformats.org/drawingml/2006/table">
            <a:tbl>
              <a:tblPr firstRow="1" firstCol="1" bandRow="1">
                <a:tableStyleId>{912C8C85-51F0-491E-9774-3900AFEF0FD7}</a:tableStyleId>
              </a:tblPr>
              <a:tblGrid>
                <a:gridCol w="1362366">
                  <a:extLst>
                    <a:ext uri="{9D8B030D-6E8A-4147-A177-3AD203B41FA5}">
                      <a16:colId xmlns:a16="http://schemas.microsoft.com/office/drawing/2014/main" val="4153625954"/>
                    </a:ext>
                  </a:extLst>
                </a:gridCol>
                <a:gridCol w="5056908">
                  <a:extLst>
                    <a:ext uri="{9D8B030D-6E8A-4147-A177-3AD203B41FA5}">
                      <a16:colId xmlns:a16="http://schemas.microsoft.com/office/drawing/2014/main" val="3762069728"/>
                    </a:ext>
                  </a:extLst>
                </a:gridCol>
                <a:gridCol w="4950690">
                  <a:extLst>
                    <a:ext uri="{9D8B030D-6E8A-4147-A177-3AD203B41FA5}">
                      <a16:colId xmlns:a16="http://schemas.microsoft.com/office/drawing/2014/main" val="3676315520"/>
                    </a:ext>
                  </a:extLst>
                </a:gridCol>
              </a:tblGrid>
              <a:tr h="435134">
                <a:tc>
                  <a:txBody>
                    <a:bodyPr/>
                    <a:lstStyle/>
                    <a:p>
                      <a:pPr algn="just">
                        <a:lnSpc>
                          <a:spcPct val="130000"/>
                        </a:lnSpc>
                        <a:spcAft>
                          <a:spcPts val="0"/>
                        </a:spcAft>
                        <a:tabLst>
                          <a:tab pos="90170" algn="l"/>
                          <a:tab pos="180340" algn="l"/>
                          <a:tab pos="270510" algn="l"/>
                        </a:tabLst>
                      </a:pPr>
                      <a:r>
                        <a:rPr lang="vi-VN" sz="2600" dirty="0">
                          <a:effectLst/>
                          <a:latin typeface="Times New Roman" panose="02020603050405020304" pitchFamily="18" charset="0"/>
                          <a:cs typeface="Times New Roman" panose="02020603050405020304" pitchFamily="18" charset="0"/>
                        </a:rPr>
                        <a:t> </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621" marR="386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spcAft>
                          <a:spcPts val="0"/>
                        </a:spcAft>
                        <a:tabLst>
                          <a:tab pos="90170" algn="l"/>
                          <a:tab pos="180340" algn="l"/>
                          <a:tab pos="270510" algn="l"/>
                        </a:tabLst>
                      </a:pPr>
                      <a:r>
                        <a:rPr lang="vi-VN" sz="2600">
                          <a:effectLst/>
                          <a:latin typeface="Times New Roman" panose="02020603050405020304" pitchFamily="18" charset="0"/>
                          <a:cs typeface="Times New Roman" panose="02020603050405020304" pitchFamily="18" charset="0"/>
                        </a:rPr>
                        <a:t>Phân tích tác phẩm thơ</a:t>
                      </a:r>
                      <a:endParaRPr lang="en-US"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621" marR="386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spcAft>
                          <a:spcPts val="0"/>
                        </a:spcAft>
                        <a:tabLst>
                          <a:tab pos="90170" algn="l"/>
                          <a:tab pos="180340" algn="l"/>
                          <a:tab pos="270510" algn="l"/>
                        </a:tabLst>
                      </a:pPr>
                      <a:r>
                        <a:rPr lang="vi-VN" sz="2600">
                          <a:effectLst/>
                          <a:latin typeface="Times New Roman" panose="02020603050405020304" pitchFamily="18" charset="0"/>
                          <a:cs typeface="Times New Roman" panose="02020603050405020304" pitchFamily="18" charset="0"/>
                        </a:rPr>
                        <a:t>Thuyết minh giới thiệu một tác phẩm thơ</a:t>
                      </a:r>
                      <a:endParaRPr lang="en-US"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621" marR="386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59148324"/>
                  </a:ext>
                </a:extLst>
              </a:tr>
              <a:tr h="1015312">
                <a:tc>
                  <a:txBody>
                    <a:bodyPr/>
                    <a:lstStyle/>
                    <a:p>
                      <a:pPr algn="just">
                        <a:lnSpc>
                          <a:spcPct val="130000"/>
                        </a:lnSpc>
                        <a:spcAft>
                          <a:spcPts val="0"/>
                        </a:spcAft>
                        <a:tabLst>
                          <a:tab pos="90170" algn="l"/>
                          <a:tab pos="180340" algn="l"/>
                          <a:tab pos="270510" algn="l"/>
                        </a:tabLst>
                      </a:pPr>
                      <a:r>
                        <a:rPr lang="vi-VN" sz="2600" dirty="0">
                          <a:effectLst/>
                          <a:latin typeface="Times New Roman" panose="02020603050405020304" pitchFamily="18" charset="0"/>
                          <a:cs typeface="Times New Roman" panose="02020603050405020304" pitchFamily="18" charset="0"/>
                        </a:rPr>
                        <a:t>Mục đích</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621" marR="386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spcAft>
                          <a:spcPts val="0"/>
                        </a:spcAft>
                        <a:tabLst>
                          <a:tab pos="90170" algn="l"/>
                          <a:tab pos="180340" algn="l"/>
                          <a:tab pos="270510" algn="l"/>
                        </a:tabLst>
                      </a:pPr>
                      <a:r>
                        <a:rPr lang="vi-VN" sz="2600" dirty="0">
                          <a:effectLst/>
                          <a:latin typeface="Times New Roman" panose="02020603050405020304" pitchFamily="18" charset="0"/>
                          <a:cs typeface="Times New Roman" panose="02020603050405020304" pitchFamily="18" charset="0"/>
                        </a:rPr>
                        <a:t>Chỉ ra và thuyết phục, làm rõ cái hay, cái đẹp của nội dung và nghệ thuật của tác phẩm thơ ấy </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621" marR="386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spcAft>
                          <a:spcPts val="0"/>
                        </a:spcAft>
                        <a:tabLst>
                          <a:tab pos="90170" algn="l"/>
                          <a:tab pos="180340" algn="l"/>
                          <a:tab pos="270510" algn="l"/>
                        </a:tabLst>
                      </a:pPr>
                      <a:r>
                        <a:rPr lang="vi-VN" sz="2600">
                          <a:effectLst/>
                          <a:latin typeface="Times New Roman" panose="02020603050405020304" pitchFamily="18" charset="0"/>
                          <a:cs typeface="Times New Roman" panose="02020603050405020304" pitchFamily="18" charset="0"/>
                        </a:rPr>
                        <a:t>Cung cấp thông tin khái quát về tác giả, đề tài, thể loại và nội dung khách quan, hình thức nghệ thuật về tác phẩm</a:t>
                      </a:r>
                      <a:endParaRPr lang="en-US"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621" marR="386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65237300"/>
                  </a:ext>
                </a:extLst>
              </a:tr>
              <a:tr h="1595490">
                <a:tc>
                  <a:txBody>
                    <a:bodyPr/>
                    <a:lstStyle/>
                    <a:p>
                      <a:pPr algn="just">
                        <a:lnSpc>
                          <a:spcPct val="130000"/>
                        </a:lnSpc>
                        <a:spcAft>
                          <a:spcPts val="0"/>
                        </a:spcAft>
                        <a:tabLst>
                          <a:tab pos="90170" algn="l"/>
                          <a:tab pos="180340" algn="l"/>
                          <a:tab pos="270510" algn="l"/>
                        </a:tabLst>
                      </a:pPr>
                      <a:r>
                        <a:rPr lang="vi-VN" sz="2600">
                          <a:effectLst/>
                          <a:latin typeface="Times New Roman" panose="02020603050405020304" pitchFamily="18" charset="0"/>
                          <a:cs typeface="Times New Roman" panose="02020603050405020304" pitchFamily="18" charset="0"/>
                        </a:rPr>
                        <a:t>Nội dung</a:t>
                      </a:r>
                      <a:endParaRPr lang="en-US"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621" marR="386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spcAft>
                          <a:spcPts val="0"/>
                        </a:spcAft>
                        <a:tabLst>
                          <a:tab pos="90170" algn="l"/>
                          <a:tab pos="180340" algn="l"/>
                          <a:tab pos="270510" algn="l"/>
                        </a:tabLst>
                      </a:pPr>
                      <a:r>
                        <a:rPr lang="vi-VN" sz="2600">
                          <a:effectLst/>
                          <a:latin typeface="Times New Roman" panose="02020603050405020304" pitchFamily="18" charset="0"/>
                          <a:cs typeface="Times New Roman" panose="02020603050405020304" pitchFamily="18" charset="0"/>
                        </a:rPr>
                        <a:t>Tập trung thể hiện quan điểm, ý kiến của người viết về bài thơ, và lập luận để bảo vệ ý kiến của mình trên phương diện nội dung và nghệ thuật. Ý kiến đánh giá mang tính chủ quan</a:t>
                      </a:r>
                      <a:endParaRPr lang="en-US"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621" marR="386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lgn="just">
                        <a:lnSpc>
                          <a:spcPct val="130000"/>
                        </a:lnSpc>
                        <a:spcAft>
                          <a:spcPts val="0"/>
                        </a:spcAft>
                        <a:buSzPts val="1400"/>
                        <a:buFont typeface="Times New Roman" panose="02020603050405020304" pitchFamily="18" charset="0"/>
                        <a:buChar char="-"/>
                        <a:tabLst>
                          <a:tab pos="90170" algn="l"/>
                          <a:tab pos="180340" algn="l"/>
                          <a:tab pos="270510" algn="l"/>
                        </a:tabLst>
                      </a:pPr>
                      <a:r>
                        <a:rPr lang="vi-VN" sz="2600" dirty="0">
                          <a:effectLst/>
                          <a:latin typeface="Times New Roman" panose="02020603050405020304" pitchFamily="18" charset="0"/>
                          <a:cs typeface="Times New Roman" panose="02020603050405020304" pitchFamily="18" charset="0"/>
                        </a:rPr>
                        <a:t>Là các thông tin khách quan về bài thơ</a:t>
                      </a:r>
                      <a:endParaRPr lang="en-US" sz="2600" dirty="0">
                        <a:effectLst/>
                        <a:latin typeface="Times New Roman" panose="02020603050405020304" pitchFamily="18" charset="0"/>
                        <a:cs typeface="Times New Roman" panose="02020603050405020304" pitchFamily="18" charset="0"/>
                      </a:endParaRPr>
                    </a:p>
                    <a:p>
                      <a:pPr marL="342900" lvl="0" indent="-342900" algn="just">
                        <a:lnSpc>
                          <a:spcPct val="130000"/>
                        </a:lnSpc>
                        <a:spcAft>
                          <a:spcPts val="0"/>
                        </a:spcAft>
                        <a:buSzPts val="1400"/>
                        <a:buFont typeface="Times New Roman" panose="02020603050405020304" pitchFamily="18" charset="0"/>
                        <a:buChar char="-"/>
                        <a:tabLst>
                          <a:tab pos="90170" algn="l"/>
                          <a:tab pos="180340" algn="l"/>
                          <a:tab pos="270510" algn="l"/>
                        </a:tabLst>
                      </a:pPr>
                      <a:r>
                        <a:rPr lang="vi-VN" sz="2600" dirty="0">
                          <a:effectLst/>
                          <a:latin typeface="Times New Roman" panose="02020603050405020304" pitchFamily="18" charset="0"/>
                          <a:cs typeface="Times New Roman" panose="02020603050405020304" pitchFamily="18" charset="0"/>
                        </a:rPr>
                        <a:t>Các ý kiến đánh giá về bài thơ.</a:t>
                      </a:r>
                      <a:endParaRPr lang="en-US" sz="2600" dirty="0">
                        <a:effectLst/>
                        <a:latin typeface="Times New Roman" panose="02020603050405020304" pitchFamily="18" charset="0"/>
                        <a:cs typeface="Times New Roman" panose="02020603050405020304" pitchFamily="18" charset="0"/>
                      </a:endParaRPr>
                    </a:p>
                    <a:p>
                      <a:pPr marL="342900" lvl="0" indent="-342900" algn="just">
                        <a:lnSpc>
                          <a:spcPct val="130000"/>
                        </a:lnSpc>
                        <a:spcAft>
                          <a:spcPts val="0"/>
                        </a:spcAft>
                        <a:buSzPts val="1400"/>
                        <a:buFont typeface="Times New Roman" panose="02020603050405020304" pitchFamily="18" charset="0"/>
                        <a:buChar char="-"/>
                        <a:tabLst>
                          <a:tab pos="90170" algn="l"/>
                          <a:tab pos="180340" algn="l"/>
                          <a:tab pos="270510" algn="l"/>
                        </a:tabLst>
                      </a:pPr>
                      <a:r>
                        <a:rPr lang="vi-VN" sz="2600" dirty="0">
                          <a:effectLst/>
                          <a:latin typeface="Times New Roman" panose="02020603050405020304" pitchFamily="18" charset="0"/>
                          <a:cs typeface="Times New Roman" panose="02020603050405020304" pitchFamily="18" charset="0"/>
                        </a:rPr>
                        <a:t>Ý kiến chủ quan hạn chế</a:t>
                      </a:r>
                      <a:endParaRPr lang="en-US" sz="2600" dirty="0">
                        <a:effectLst/>
                        <a:latin typeface="Times New Roman" panose="02020603050405020304" pitchFamily="18" charset="0"/>
                        <a:cs typeface="Times New Roman" panose="02020603050405020304" pitchFamily="18" charset="0"/>
                      </a:endParaRPr>
                    </a:p>
                    <a:p>
                      <a:pPr algn="just">
                        <a:lnSpc>
                          <a:spcPct val="130000"/>
                        </a:lnSpc>
                        <a:spcAft>
                          <a:spcPts val="0"/>
                        </a:spcAft>
                        <a:tabLst>
                          <a:tab pos="90170" algn="l"/>
                          <a:tab pos="180340" algn="l"/>
                          <a:tab pos="270510" algn="l"/>
                        </a:tabLst>
                      </a:pPr>
                      <a:r>
                        <a:rPr lang="vi-VN" sz="2600" dirty="0">
                          <a:effectLst/>
                          <a:latin typeface="Times New Roman" panose="02020603050405020304" pitchFamily="18" charset="0"/>
                          <a:cs typeface="Times New Roman" panose="02020603050405020304" pitchFamily="18" charset="0"/>
                        </a:rPr>
                        <a:t> </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621" marR="386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5722364"/>
                  </a:ext>
                </a:extLst>
              </a:tr>
            </a:tbl>
          </a:graphicData>
        </a:graphic>
      </p:graphicFrame>
    </p:spTree>
    <p:extLst>
      <p:ext uri="{BB962C8B-B14F-4D97-AF65-F5344CB8AC3E}">
        <p14:creationId xmlns:p14="http://schemas.microsoft.com/office/powerpoint/2010/main" val="258730898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70716"/>
            <a:ext cx="12192000" cy="6787284"/>
          </a:xfrm>
        </p:spPr>
      </p:pic>
      <p:sp>
        <p:nvSpPr>
          <p:cNvPr id="7" name="Rounded Rectangle 6"/>
          <p:cNvSpPr/>
          <p:nvPr/>
        </p:nvSpPr>
        <p:spPr>
          <a:xfrm>
            <a:off x="6179126" y="5420287"/>
            <a:ext cx="3121891" cy="703888"/>
          </a:xfrm>
          <a:prstGeom prst="roundRect">
            <a:avLst/>
          </a:prstGeom>
          <a:ln w="76200"/>
        </p:spPr>
        <p:style>
          <a:lnRef idx="2">
            <a:schemeClr val="accent2"/>
          </a:lnRef>
          <a:fillRef idx="1">
            <a:schemeClr val="lt1"/>
          </a:fillRef>
          <a:effectRef idx="0">
            <a:schemeClr val="accent2"/>
          </a:effectRef>
          <a:fontRef idx="minor">
            <a:schemeClr val="dk1"/>
          </a:fontRef>
        </p:style>
        <p:txBody>
          <a:bodyPr rtlCol="0" anchor="ctr"/>
          <a:lstStyle/>
          <a:p>
            <a:r>
              <a:rPr lang="en-US" sz="3200" b="1" dirty="0" err="1">
                <a:solidFill>
                  <a:srgbClr val="FF0000"/>
                </a:solidFill>
              </a:rPr>
              <a:t>Đáp</a:t>
            </a:r>
            <a:r>
              <a:rPr lang="en-US" sz="3200" b="1" dirty="0">
                <a:solidFill>
                  <a:srgbClr val="FF0000"/>
                </a:solidFill>
              </a:rPr>
              <a:t> </a:t>
            </a:r>
            <a:r>
              <a:rPr lang="en-US" sz="3200" b="1" dirty="0" err="1">
                <a:solidFill>
                  <a:srgbClr val="FF0000"/>
                </a:solidFill>
              </a:rPr>
              <a:t>án</a:t>
            </a:r>
            <a:r>
              <a:rPr lang="en-US" sz="3200" b="1" dirty="0">
                <a:solidFill>
                  <a:srgbClr val="FF0000"/>
                </a:solidFill>
              </a:rPr>
              <a:t>: </a:t>
            </a:r>
            <a:r>
              <a:rPr lang="en-US" sz="3200" b="1" dirty="0" smtClean="0">
                <a:solidFill>
                  <a:srgbClr val="FF0000"/>
                </a:solidFill>
              </a:rPr>
              <a:t>b</a:t>
            </a:r>
            <a:endParaRPr lang="en-US" sz="3200" b="1" dirty="0">
              <a:solidFill>
                <a:srgbClr val="FF0000"/>
              </a:solidFill>
            </a:endParaRPr>
          </a:p>
        </p:txBody>
      </p:sp>
      <p:sp>
        <p:nvSpPr>
          <p:cNvPr id="8" name="Rectangle 7"/>
          <p:cNvSpPr/>
          <p:nvPr/>
        </p:nvSpPr>
        <p:spPr>
          <a:xfrm>
            <a:off x="286327" y="544946"/>
            <a:ext cx="11633200" cy="2677656"/>
          </a:xfrm>
          <a:prstGeom prst="rect">
            <a:avLst/>
          </a:prstGeom>
          <a:ln w="57150"/>
        </p:spPr>
        <p:style>
          <a:lnRef idx="2">
            <a:schemeClr val="accent1"/>
          </a:lnRef>
          <a:fillRef idx="1">
            <a:schemeClr val="lt1"/>
          </a:fillRef>
          <a:effectRef idx="0">
            <a:schemeClr val="accent1"/>
          </a:effectRef>
          <a:fontRef idx="minor">
            <a:schemeClr val="dk1"/>
          </a:fontRef>
        </p:style>
        <p:txBody>
          <a:bodyPr wrap="square">
            <a:spAutoFit/>
          </a:bodyPr>
          <a:lstStyle/>
          <a:p>
            <a:r>
              <a:rPr lang="en-US" sz="2800" b="1" dirty="0" err="1" smtClean="0">
                <a:latin typeface="Times New Roman" panose="02020603050405020304" pitchFamily="18" charset="0"/>
                <a:cs typeface="Times New Roman" panose="02020603050405020304" pitchFamily="18" charset="0"/>
              </a:rPr>
              <a:t>Câu</a:t>
            </a:r>
            <a:r>
              <a:rPr lang="en-US" sz="2800" b="1" dirty="0" smtClean="0">
                <a:latin typeface="Times New Roman" panose="02020603050405020304" pitchFamily="18" charset="0"/>
                <a:cs typeface="Times New Roman" panose="02020603050405020304" pitchFamily="18" charset="0"/>
              </a:rPr>
              <a:t> 3</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thơ</a:t>
            </a:r>
            <a:r>
              <a:rPr lang="en-US" sz="2800" b="1"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a:t>
            </a:r>
            <a:r>
              <a:rPr lang="en-US" sz="2800" b="1" i="1" dirty="0">
                <a:latin typeface="Times New Roman" panose="02020603050405020304" pitchFamily="18" charset="0"/>
                <a:cs typeface="Times New Roman" panose="02020603050405020304" pitchFamily="18" charset="0"/>
              </a:rPr>
              <a:t>Qua </a:t>
            </a:r>
            <a:r>
              <a:rPr lang="en-US" sz="2800" b="1" i="1" dirty="0" err="1">
                <a:latin typeface="Times New Roman" panose="02020603050405020304" pitchFamily="18" charset="0"/>
                <a:cs typeface="Times New Roman" panose="02020603050405020304" pitchFamily="18" charset="0"/>
              </a:rPr>
              <a:t>Đèo</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Ngang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Huyện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Thanh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Quan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được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viết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theo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nào</a:t>
            </a:r>
            <a:r>
              <a:rPr lang="en-US" sz="2800" b="1"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A. </a:t>
            </a:r>
            <a:r>
              <a:rPr lang="en-US" sz="2800" dirty="0" err="1">
                <a:latin typeface="Times New Roman" panose="02020603050405020304" pitchFamily="18" charset="0"/>
                <a:cs typeface="Times New Roman" panose="02020603050405020304" pitchFamily="18" charset="0"/>
              </a:rPr>
              <a:t>Thất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tuyệt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luật</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B. </a:t>
            </a:r>
            <a:r>
              <a:rPr lang="en-US" sz="2800" dirty="0" err="1">
                <a:latin typeface="Times New Roman" panose="02020603050405020304" pitchFamily="18" charset="0"/>
                <a:cs typeface="Times New Roman" panose="02020603050405020304" pitchFamily="18" charset="0"/>
              </a:rPr>
              <a:t>Thất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cú</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luật</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C. </a:t>
            </a:r>
            <a:r>
              <a:rPr lang="en-US" sz="2800" dirty="0" err="1">
                <a:latin typeface="Times New Roman" panose="02020603050405020304" pitchFamily="18" charset="0"/>
                <a:cs typeface="Times New Roman" panose="02020603050405020304" pitchFamily="18" charset="0"/>
              </a:rPr>
              <a:t>Ngũ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tuyệt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luật</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D. </a:t>
            </a:r>
            <a:r>
              <a:rPr lang="en-US" sz="2800" dirty="0" err="1">
                <a:latin typeface="Times New Roman" panose="02020603050405020304" pitchFamily="18" charset="0"/>
                <a:cs typeface="Times New Roman" panose="02020603050405020304" pitchFamily="18" charset="0"/>
              </a:rPr>
              <a:t>Thất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xen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ngôn</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472172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271" y="116387"/>
            <a:ext cx="11693237" cy="6608618"/>
          </a:xfrm>
          <a:prstGeom prst="rect">
            <a:avLst/>
          </a:prstGeom>
          <a:ln w="57150">
            <a:prstDash val="sysDot"/>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cxnSp>
        <p:nvCxnSpPr>
          <p:cNvPr id="6" name="Straight Arrow Connector 5"/>
          <p:cNvCxnSpPr/>
          <p:nvPr/>
        </p:nvCxnSpPr>
        <p:spPr>
          <a:xfrm>
            <a:off x="3556000" y="2650836"/>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060421" y="288297"/>
            <a:ext cx="10614343" cy="954107"/>
          </a:xfrm>
          <a:prstGeom prst="rect">
            <a:avLst/>
          </a:prstGeom>
        </p:spPr>
        <p:txBody>
          <a:bodyPr wrap="square">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GỢI Ý: </a:t>
            </a:r>
            <a:r>
              <a:rPr lang="vi-VN" sz="2800" b="1" dirty="0">
                <a:solidFill>
                  <a:srgbClr val="FF0000"/>
                </a:solidFill>
                <a:latin typeface="Times New Roman" panose="02020603050405020304" pitchFamily="18" charset="0"/>
                <a:cs typeface="Times New Roman" panose="02020603050405020304" pitchFamily="18" charset="0"/>
              </a:rPr>
              <a:t>Câu 10. Điểm khác biệt giữa các kiểu bài: Phiếu HT số 10</a:t>
            </a:r>
            <a:endParaRPr lang="en-US" sz="2800" dirty="0">
              <a:solidFill>
                <a:srgbClr val="FF0000"/>
              </a:solidFill>
              <a:latin typeface="Times New Roman" panose="02020603050405020304" pitchFamily="18" charset="0"/>
              <a:cs typeface="Times New Roman" panose="02020603050405020304" pitchFamily="18" charset="0"/>
            </a:endParaRPr>
          </a:p>
          <a:p>
            <a:pPr algn="just"/>
            <a:endParaRPr lang="en-US" sz="2800" dirty="0">
              <a:solidFill>
                <a:srgbClr val="FF0000"/>
              </a:solidFill>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811091497"/>
              </p:ext>
            </p:extLst>
          </p:nvPr>
        </p:nvGraphicFramePr>
        <p:xfrm>
          <a:off x="484907" y="1242404"/>
          <a:ext cx="11369964" cy="4826508"/>
        </p:xfrm>
        <a:graphic>
          <a:graphicData uri="http://schemas.openxmlformats.org/drawingml/2006/table">
            <a:tbl>
              <a:tblPr firstRow="1" firstCol="1" bandRow="1">
                <a:tableStyleId>{912C8C85-51F0-491E-9774-3900AFEF0FD7}</a:tableStyleId>
              </a:tblPr>
              <a:tblGrid>
                <a:gridCol w="1683412">
                  <a:extLst>
                    <a:ext uri="{9D8B030D-6E8A-4147-A177-3AD203B41FA5}">
                      <a16:colId xmlns:a16="http://schemas.microsoft.com/office/drawing/2014/main" val="4153625954"/>
                    </a:ext>
                  </a:extLst>
                </a:gridCol>
                <a:gridCol w="4735862">
                  <a:extLst>
                    <a:ext uri="{9D8B030D-6E8A-4147-A177-3AD203B41FA5}">
                      <a16:colId xmlns:a16="http://schemas.microsoft.com/office/drawing/2014/main" val="3762069728"/>
                    </a:ext>
                  </a:extLst>
                </a:gridCol>
                <a:gridCol w="4950690">
                  <a:extLst>
                    <a:ext uri="{9D8B030D-6E8A-4147-A177-3AD203B41FA5}">
                      <a16:colId xmlns:a16="http://schemas.microsoft.com/office/drawing/2014/main" val="3676315520"/>
                    </a:ext>
                  </a:extLst>
                </a:gridCol>
              </a:tblGrid>
              <a:tr h="435134">
                <a:tc>
                  <a:txBody>
                    <a:bodyPr/>
                    <a:lstStyle/>
                    <a:p>
                      <a:pPr algn="just">
                        <a:lnSpc>
                          <a:spcPct val="130000"/>
                        </a:lnSpc>
                        <a:spcAft>
                          <a:spcPts val="0"/>
                        </a:spcAft>
                        <a:tabLst>
                          <a:tab pos="90170" algn="l"/>
                          <a:tab pos="180340" algn="l"/>
                          <a:tab pos="270510" algn="l"/>
                        </a:tabLst>
                      </a:pPr>
                      <a:r>
                        <a:rPr lang="vi-VN"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621" marR="386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spcAft>
                          <a:spcPts val="0"/>
                        </a:spcAft>
                        <a:tabLst>
                          <a:tab pos="90170" algn="l"/>
                          <a:tab pos="180340" algn="l"/>
                          <a:tab pos="270510" algn="l"/>
                        </a:tabLst>
                      </a:pPr>
                      <a:r>
                        <a:rPr lang="vi-VN" sz="2800">
                          <a:effectLst/>
                          <a:latin typeface="Times New Roman" panose="02020603050405020304" pitchFamily="18" charset="0"/>
                          <a:cs typeface="Times New Roman" panose="02020603050405020304" pitchFamily="18" charset="0"/>
                        </a:rPr>
                        <a:t>Phân tích tác phẩm thơ</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621" marR="386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spcAft>
                          <a:spcPts val="0"/>
                        </a:spcAft>
                        <a:tabLst>
                          <a:tab pos="90170" algn="l"/>
                          <a:tab pos="180340" algn="l"/>
                          <a:tab pos="270510" algn="l"/>
                        </a:tabLst>
                      </a:pPr>
                      <a:r>
                        <a:rPr lang="vi-VN" sz="2800">
                          <a:effectLst/>
                          <a:latin typeface="Times New Roman" panose="02020603050405020304" pitchFamily="18" charset="0"/>
                          <a:cs typeface="Times New Roman" panose="02020603050405020304" pitchFamily="18" charset="0"/>
                        </a:rPr>
                        <a:t>Thuyết minh giới thiệu một tác phẩm thơ</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621" marR="386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59148324"/>
                  </a:ext>
                </a:extLst>
              </a:tr>
              <a:tr h="725223">
                <a:tc>
                  <a:txBody>
                    <a:bodyPr/>
                    <a:lstStyle/>
                    <a:p>
                      <a:pPr algn="just">
                        <a:lnSpc>
                          <a:spcPct val="130000"/>
                        </a:lnSpc>
                        <a:spcAft>
                          <a:spcPts val="0"/>
                        </a:spcAft>
                        <a:tabLst>
                          <a:tab pos="90170" algn="l"/>
                          <a:tab pos="180340" algn="l"/>
                          <a:tab pos="270510" algn="l"/>
                        </a:tabLst>
                      </a:pPr>
                      <a:r>
                        <a:rPr lang="vi-VN" sz="2800" dirty="0">
                          <a:effectLst/>
                          <a:latin typeface="Times New Roman" panose="02020603050405020304" pitchFamily="18" charset="0"/>
                          <a:cs typeface="Times New Roman" panose="02020603050405020304" pitchFamily="18" charset="0"/>
                        </a:rPr>
                        <a:t>Hình thức</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621" marR="386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spcAft>
                          <a:spcPts val="0"/>
                        </a:spcAft>
                        <a:tabLst>
                          <a:tab pos="90170" algn="l"/>
                          <a:tab pos="180340" algn="l"/>
                          <a:tab pos="270510" algn="l"/>
                        </a:tabLst>
                      </a:pPr>
                      <a:r>
                        <a:rPr lang="vi-VN" sz="2800">
                          <a:effectLst/>
                          <a:latin typeface="Times New Roman" panose="02020603050405020304" pitchFamily="18" charset="0"/>
                          <a:cs typeface="Times New Roman" panose="02020603050405020304" pitchFamily="18" charset="0"/>
                        </a:rPr>
                        <a:t>Thường là chữ viết, bố cục rõ ràng.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621" marR="386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spcAft>
                          <a:spcPts val="0"/>
                        </a:spcAft>
                        <a:tabLst>
                          <a:tab pos="90170" algn="l"/>
                          <a:tab pos="180340" algn="l"/>
                          <a:tab pos="270510" algn="l"/>
                        </a:tabLst>
                      </a:pPr>
                      <a:r>
                        <a:rPr lang="vi-VN" sz="2800">
                          <a:effectLst/>
                          <a:latin typeface="Times New Roman" panose="02020603050405020304" pitchFamily="18" charset="0"/>
                          <a:cs typeface="Times New Roman" panose="02020603050405020304" pitchFamily="18" charset="0"/>
                        </a:rPr>
                        <a:t>Có thể có sa pô,  kết hợp sử sụng phương tiện phi ngôn ngữ (hình ảnh,...)</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621" marR="386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46056456"/>
                  </a:ext>
                </a:extLst>
              </a:tr>
              <a:tr h="580178">
                <a:tc>
                  <a:txBody>
                    <a:bodyPr/>
                    <a:lstStyle/>
                    <a:p>
                      <a:pPr algn="just">
                        <a:lnSpc>
                          <a:spcPct val="130000"/>
                        </a:lnSpc>
                        <a:spcAft>
                          <a:spcPts val="0"/>
                        </a:spcAft>
                        <a:tabLst>
                          <a:tab pos="90170" algn="l"/>
                          <a:tab pos="180340" algn="l"/>
                          <a:tab pos="270510" algn="l"/>
                        </a:tabLst>
                      </a:pPr>
                      <a:r>
                        <a:rPr lang="vi-VN" sz="2800">
                          <a:effectLst/>
                          <a:latin typeface="Times New Roman" panose="02020603050405020304" pitchFamily="18" charset="0"/>
                          <a:cs typeface="Times New Roman" panose="02020603050405020304" pitchFamily="18" charset="0"/>
                        </a:rPr>
                        <a:t>Lời văn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621" marR="386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spcAft>
                          <a:spcPts val="0"/>
                        </a:spcAft>
                        <a:tabLst>
                          <a:tab pos="90170" algn="l"/>
                          <a:tab pos="180340" algn="l"/>
                          <a:tab pos="270510" algn="l"/>
                        </a:tabLst>
                      </a:pPr>
                      <a:r>
                        <a:rPr lang="vi-VN" sz="2800">
                          <a:effectLst/>
                          <a:latin typeface="Times New Roman" panose="02020603050405020304" pitchFamily="18" charset="0"/>
                          <a:cs typeface="Times New Roman" panose="02020603050405020304" pitchFamily="18" charset="0"/>
                        </a:rPr>
                        <a:t>Lời văn cần chính xác, rõ ràng, cảm xúc, có thể dùng một số biện pháp tu từ để làm tăng sức thuyết phục</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621" marR="386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spcAft>
                          <a:spcPts val="0"/>
                        </a:spcAft>
                        <a:tabLst>
                          <a:tab pos="90170" algn="l"/>
                          <a:tab pos="180340" algn="l"/>
                          <a:tab pos="270510" algn="l"/>
                        </a:tabLst>
                      </a:pPr>
                      <a:r>
                        <a:rPr lang="vi-VN" sz="2800" dirty="0">
                          <a:effectLst/>
                          <a:latin typeface="Times New Roman" panose="02020603050405020304" pitchFamily="18" charset="0"/>
                          <a:cs typeface="Times New Roman" panose="02020603050405020304" pitchFamily="18" charset="0"/>
                        </a:rPr>
                        <a:t>Lời văn trung tính, rõ ràng, chính xác.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621" marR="386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3529513"/>
                  </a:ext>
                </a:extLst>
              </a:tr>
            </a:tbl>
          </a:graphicData>
        </a:graphic>
      </p:graphicFrame>
    </p:spTree>
    <p:extLst>
      <p:ext uri="{BB962C8B-B14F-4D97-AF65-F5344CB8AC3E}">
        <p14:creationId xmlns:p14="http://schemas.microsoft.com/office/powerpoint/2010/main" val="45044927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689890308"/>
              </p:ext>
            </p:extLst>
          </p:nvPr>
        </p:nvGraphicFramePr>
        <p:xfrm>
          <a:off x="249380" y="1339272"/>
          <a:ext cx="11720946" cy="4992624"/>
        </p:xfrm>
        <a:graphic>
          <a:graphicData uri="http://schemas.openxmlformats.org/drawingml/2006/table">
            <a:tbl>
              <a:tblPr firstRow="1" firstCol="1" bandRow="1">
                <a:tableStyleId>{17292A2E-F333-43FB-9621-5CBBE7FDCDCB}</a:tableStyleId>
              </a:tblPr>
              <a:tblGrid>
                <a:gridCol w="2297685">
                  <a:extLst>
                    <a:ext uri="{9D8B030D-6E8A-4147-A177-3AD203B41FA5}">
                      <a16:colId xmlns:a16="http://schemas.microsoft.com/office/drawing/2014/main" val="732654309"/>
                    </a:ext>
                  </a:extLst>
                </a:gridCol>
                <a:gridCol w="5978098">
                  <a:extLst>
                    <a:ext uri="{9D8B030D-6E8A-4147-A177-3AD203B41FA5}">
                      <a16:colId xmlns:a16="http://schemas.microsoft.com/office/drawing/2014/main" val="1812188525"/>
                    </a:ext>
                  </a:extLst>
                </a:gridCol>
                <a:gridCol w="3445163">
                  <a:extLst>
                    <a:ext uri="{9D8B030D-6E8A-4147-A177-3AD203B41FA5}">
                      <a16:colId xmlns:a16="http://schemas.microsoft.com/office/drawing/2014/main" val="2335321843"/>
                    </a:ext>
                  </a:extLst>
                </a:gridCol>
              </a:tblGrid>
              <a:tr h="1006172">
                <a:tc gridSpan="3">
                  <a:txBody>
                    <a:bodyPr/>
                    <a:lstStyle/>
                    <a:p>
                      <a:pPr>
                        <a:lnSpc>
                          <a:spcPct val="130000"/>
                        </a:lnSpc>
                        <a:spcAft>
                          <a:spcPts val="0"/>
                        </a:spcAft>
                      </a:pPr>
                      <a:r>
                        <a:rPr lang="en-US" sz="2800">
                          <a:effectLst/>
                          <a:latin typeface="Times New Roman" panose="02020603050405020304" pitchFamily="18" charset="0"/>
                          <a:cs typeface="Times New Roman" panose="02020603050405020304" pitchFamily="18" charset="0"/>
                        </a:rPr>
                        <a:t> Phiếu học tập 11- câu 11</a:t>
                      </a:r>
                      <a:r>
                        <a:rPr lang="vi-VN" sz="2800">
                          <a:effectLst/>
                          <a:latin typeface="Times New Roman" panose="02020603050405020304" pitchFamily="18" charset="0"/>
                          <a:cs typeface="Times New Roman" panose="02020603050405020304" pitchFamily="18" charset="0"/>
                        </a:rPr>
                        <a:t>: Điểm khác giữa các kiểu văn bản viết trong sách Ngữ văn 8, tập hai so với Ngữ văn 8, tập một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76" marR="50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17248336"/>
                  </a:ext>
                </a:extLst>
              </a:tr>
              <a:tr h="189189">
                <a:tc>
                  <a:txBody>
                    <a:bodyPr/>
                    <a:lstStyle/>
                    <a:p>
                      <a:pPr algn="ctr">
                        <a:lnSpc>
                          <a:spcPct val="130000"/>
                        </a:lnSpc>
                        <a:spcAft>
                          <a:spcPts val="0"/>
                        </a:spcAft>
                      </a:pPr>
                      <a:r>
                        <a:rPr lang="vi-VN" sz="2800">
                          <a:effectLst/>
                          <a:latin typeface="Times New Roman" panose="02020603050405020304" pitchFamily="18" charset="0"/>
                          <a:cs typeface="Times New Roman" panose="02020603050405020304" pitchFamily="18" charset="0"/>
                        </a:rPr>
                        <a:t>Kiểu văn bản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76" marR="50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0"/>
                        </a:spcAft>
                      </a:pPr>
                      <a:r>
                        <a:rPr lang="vi-VN" sz="2800">
                          <a:effectLst/>
                          <a:latin typeface="Times New Roman" panose="02020603050405020304" pitchFamily="18" charset="0"/>
                          <a:cs typeface="Times New Roman" panose="02020603050405020304" pitchFamily="18" charset="0"/>
                        </a:rPr>
                        <a:t>Tập một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76" marR="50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0"/>
                        </a:spcAft>
                      </a:pPr>
                      <a:r>
                        <a:rPr lang="vi-VN" sz="2800">
                          <a:effectLst/>
                          <a:latin typeface="Times New Roman" panose="02020603050405020304" pitchFamily="18" charset="0"/>
                          <a:cs typeface="Times New Roman" panose="02020603050405020304" pitchFamily="18" charset="0"/>
                        </a:rPr>
                        <a:t>Tập hai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76" marR="50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34241384"/>
                  </a:ext>
                </a:extLst>
              </a:tr>
              <a:tr h="378377">
                <a:tc>
                  <a:txBody>
                    <a:bodyPr/>
                    <a:lstStyle/>
                    <a:p>
                      <a:pPr>
                        <a:lnSpc>
                          <a:spcPct val="130000"/>
                        </a:lnSpc>
                        <a:spcAft>
                          <a:spcPts val="0"/>
                        </a:spcAft>
                      </a:pPr>
                      <a:r>
                        <a:rPr lang="vi-VN" sz="2800" b="0" i="1">
                          <a:effectLst/>
                          <a:latin typeface="Times New Roman" panose="02020603050405020304" pitchFamily="18" charset="0"/>
                          <a:cs typeface="Times New Roman" panose="02020603050405020304" pitchFamily="18" charset="0"/>
                        </a:rPr>
                        <a:t>Tự sự, miêu tả</a:t>
                      </a:r>
                      <a:endParaRPr lang="en-US" sz="2800" b="0" i="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76" marR="50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30000"/>
                        </a:lnSpc>
                        <a:spcAft>
                          <a:spcPts val="0"/>
                        </a:spcAft>
                      </a:pPr>
                      <a:r>
                        <a:rPr lang="en-US" sz="2800">
                          <a:effectLst/>
                          <a:latin typeface="Times New Roman" panose="02020603050405020304" pitchFamily="18" charset="0"/>
                          <a:cs typeface="Times New Roman" panose="02020603050405020304" pitchFamily="18" charset="0"/>
                        </a:rPr>
                        <a:t>Kể lại một chuyến đi hay một hoạt động xã hội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76" marR="50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30000"/>
                        </a:lnSpc>
                        <a:spcAft>
                          <a:spcPts val="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76" marR="50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8234626"/>
                  </a:ext>
                </a:extLst>
              </a:tr>
              <a:tr h="945943">
                <a:tc>
                  <a:txBody>
                    <a:bodyPr/>
                    <a:lstStyle/>
                    <a:p>
                      <a:pPr>
                        <a:lnSpc>
                          <a:spcPct val="130000"/>
                        </a:lnSpc>
                        <a:spcAft>
                          <a:spcPts val="0"/>
                        </a:spcAft>
                      </a:pPr>
                      <a:r>
                        <a:rPr lang="vi-VN" sz="2800" b="0" i="1" dirty="0">
                          <a:effectLst/>
                          <a:latin typeface="Times New Roman" panose="02020603050405020304" pitchFamily="18" charset="0"/>
                          <a:cs typeface="Times New Roman" panose="02020603050405020304" pitchFamily="18" charset="0"/>
                        </a:rPr>
                        <a:t>Biểu cảm</a:t>
                      </a:r>
                      <a:endParaRPr lang="en-US" sz="2800" b="0"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76" marR="50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30000"/>
                        </a:lnSpc>
                        <a:spcAft>
                          <a:spcPts val="0"/>
                        </a:spcAft>
                      </a:pPr>
                      <a:r>
                        <a:rPr lang="vi-VN" sz="2800">
                          <a:effectLst/>
                          <a:latin typeface="Times New Roman" panose="02020603050405020304" pitchFamily="18" charset="0"/>
                          <a:cs typeface="Times New Roman" panose="02020603050405020304" pitchFamily="18" charset="0"/>
                        </a:rPr>
                        <a:t>- </a:t>
                      </a:r>
                      <a:r>
                        <a:rPr lang="en-US" sz="2800">
                          <a:effectLst/>
                          <a:latin typeface="Times New Roman" panose="02020603050405020304" pitchFamily="18" charset="0"/>
                          <a:cs typeface="Times New Roman" panose="02020603050405020304" pitchFamily="18" charset="0"/>
                        </a:rPr>
                        <a:t>Viết được đoạn văn ghi lại cảm nghĩ về một bài thơ sáu chữ, bảy chữ.</a:t>
                      </a:r>
                    </a:p>
                    <a:p>
                      <a:pPr>
                        <a:lnSpc>
                          <a:spcPct val="130000"/>
                        </a:lnSpc>
                        <a:spcAft>
                          <a:spcPts val="0"/>
                        </a:spcAft>
                      </a:pPr>
                      <a:r>
                        <a:rPr lang="en-US" sz="2800">
                          <a:effectLst/>
                          <a:latin typeface="Times New Roman" panose="02020603050405020304" pitchFamily="18" charset="0"/>
                          <a:cs typeface="Times New Roman" panose="02020603050405020304" pitchFamily="18" charset="0"/>
                        </a:rPr>
                        <a:t>- Tập làm thơ sáu chữ, bảy chữ</a:t>
                      </a:r>
                    </a:p>
                    <a:p>
                      <a:pPr>
                        <a:lnSpc>
                          <a:spcPct val="130000"/>
                        </a:lnSpc>
                        <a:spcAft>
                          <a:spcPts val="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76" marR="50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30000"/>
                        </a:lnSpc>
                        <a:spcAft>
                          <a:spcPts val="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76" marR="50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21934984"/>
                  </a:ext>
                </a:extLst>
              </a:tr>
            </a:tbl>
          </a:graphicData>
        </a:graphic>
      </p:graphicFrame>
      <p:sp>
        <p:nvSpPr>
          <p:cNvPr id="3" name="Rectangle 2"/>
          <p:cNvSpPr/>
          <p:nvPr/>
        </p:nvSpPr>
        <p:spPr>
          <a:xfrm>
            <a:off x="581891" y="0"/>
            <a:ext cx="10788073" cy="954107"/>
          </a:xfrm>
          <a:prstGeom prst="rect">
            <a:avLst/>
          </a:prstGeom>
        </p:spPr>
        <p:txBody>
          <a:bodyPr wrap="square">
            <a:spAutoFit/>
          </a:bodyPr>
          <a:lstStyle/>
          <a:p>
            <a:pPr algn="just">
              <a:spcAft>
                <a:spcPts val="0"/>
              </a:spcAft>
              <a:tabLst>
                <a:tab pos="90170" algn="l"/>
                <a:tab pos="180340" algn="l"/>
                <a:tab pos="270510" algn="l"/>
              </a:tabLst>
            </a:pPr>
            <a:r>
              <a:rPr lang="en-US" sz="2800" b="1" dirty="0" smtClean="0">
                <a:solidFill>
                  <a:srgbClr val="FF0000"/>
                </a:solidFill>
                <a:latin typeface="Times New Roman" panose="02020603050405020304" pitchFamily="18" charset="0"/>
                <a:ea typeface="Times New Roman" panose="02020603050405020304" pitchFamily="18" charset="0"/>
              </a:rPr>
              <a:t>GỢI Ý  - </a:t>
            </a:r>
            <a:r>
              <a:rPr lang="vi-VN" sz="2800" b="1" dirty="0" smtClean="0">
                <a:solidFill>
                  <a:srgbClr val="FF0000"/>
                </a:solidFill>
                <a:latin typeface="Times New Roman" panose="02020603050405020304" pitchFamily="18" charset="0"/>
                <a:ea typeface="Times New Roman" panose="02020603050405020304" pitchFamily="18" charset="0"/>
              </a:rPr>
              <a:t>Câu </a:t>
            </a:r>
            <a:r>
              <a:rPr lang="vi-VN" sz="2800" b="1" dirty="0">
                <a:solidFill>
                  <a:srgbClr val="FF0000"/>
                </a:solidFill>
                <a:latin typeface="Times New Roman" panose="02020603050405020304" pitchFamily="18" charset="0"/>
                <a:ea typeface="Times New Roman" panose="02020603050405020304" pitchFamily="18" charset="0"/>
              </a:rPr>
              <a:t>11. Các kiểu văn bản viết trong sách Ngữ văn 8, tập hai có gì khác so với Ngữ văn 8, tập một:</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9478542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726139001"/>
              </p:ext>
            </p:extLst>
          </p:nvPr>
        </p:nvGraphicFramePr>
        <p:xfrm>
          <a:off x="240144" y="1623854"/>
          <a:ext cx="11720946" cy="4937252"/>
        </p:xfrm>
        <a:graphic>
          <a:graphicData uri="http://schemas.openxmlformats.org/drawingml/2006/table">
            <a:tbl>
              <a:tblPr firstRow="1" firstCol="1" bandRow="1">
                <a:tableStyleId>{17292A2E-F333-43FB-9621-5CBBE7FDCDCB}</a:tableStyleId>
              </a:tblPr>
              <a:tblGrid>
                <a:gridCol w="1801092">
                  <a:extLst>
                    <a:ext uri="{9D8B030D-6E8A-4147-A177-3AD203B41FA5}">
                      <a16:colId xmlns:a16="http://schemas.microsoft.com/office/drawing/2014/main" val="732654309"/>
                    </a:ext>
                  </a:extLst>
                </a:gridCol>
                <a:gridCol w="4747491">
                  <a:extLst>
                    <a:ext uri="{9D8B030D-6E8A-4147-A177-3AD203B41FA5}">
                      <a16:colId xmlns:a16="http://schemas.microsoft.com/office/drawing/2014/main" val="1812188525"/>
                    </a:ext>
                  </a:extLst>
                </a:gridCol>
                <a:gridCol w="5172363">
                  <a:extLst>
                    <a:ext uri="{9D8B030D-6E8A-4147-A177-3AD203B41FA5}">
                      <a16:colId xmlns:a16="http://schemas.microsoft.com/office/drawing/2014/main" val="2335321843"/>
                    </a:ext>
                  </a:extLst>
                </a:gridCol>
              </a:tblGrid>
              <a:tr h="378377">
                <a:tc gridSpan="3">
                  <a:txBody>
                    <a:bodyPr/>
                    <a:lstStyle/>
                    <a:p>
                      <a:pPr>
                        <a:lnSpc>
                          <a:spcPct val="130000"/>
                        </a:lnSpc>
                        <a:spcAft>
                          <a:spcPts val="0"/>
                        </a:spcAft>
                      </a:pPr>
                      <a:r>
                        <a:rPr lang="en-US" sz="2800">
                          <a:effectLst/>
                          <a:latin typeface="Times New Roman" panose="02020603050405020304" pitchFamily="18" charset="0"/>
                          <a:cs typeface="Times New Roman" panose="02020603050405020304" pitchFamily="18" charset="0"/>
                        </a:rPr>
                        <a:t> Phiếu học tập 11- câu 11</a:t>
                      </a:r>
                      <a:r>
                        <a:rPr lang="vi-VN" sz="2800">
                          <a:effectLst/>
                          <a:latin typeface="Times New Roman" panose="02020603050405020304" pitchFamily="18" charset="0"/>
                          <a:cs typeface="Times New Roman" panose="02020603050405020304" pitchFamily="18" charset="0"/>
                        </a:rPr>
                        <a:t>: Điểm khác giữa các kiểu văn bản viết trong sách Ngữ văn 8, tập hai so với Ngữ văn 8, tập một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76" marR="50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17248336"/>
                  </a:ext>
                </a:extLst>
              </a:tr>
              <a:tr h="189189">
                <a:tc>
                  <a:txBody>
                    <a:bodyPr/>
                    <a:lstStyle/>
                    <a:p>
                      <a:pPr algn="ctr">
                        <a:lnSpc>
                          <a:spcPct val="130000"/>
                        </a:lnSpc>
                        <a:spcAft>
                          <a:spcPts val="0"/>
                        </a:spcAft>
                      </a:pPr>
                      <a:r>
                        <a:rPr lang="vi-VN" sz="2800">
                          <a:effectLst/>
                          <a:latin typeface="Times New Roman" panose="02020603050405020304" pitchFamily="18" charset="0"/>
                          <a:cs typeface="Times New Roman" panose="02020603050405020304" pitchFamily="18" charset="0"/>
                        </a:rPr>
                        <a:t>Kiểu văn bản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76" marR="50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0"/>
                        </a:spcAft>
                      </a:pPr>
                      <a:r>
                        <a:rPr lang="vi-VN" sz="2800">
                          <a:effectLst/>
                          <a:latin typeface="Times New Roman" panose="02020603050405020304" pitchFamily="18" charset="0"/>
                          <a:cs typeface="Times New Roman" panose="02020603050405020304" pitchFamily="18" charset="0"/>
                        </a:rPr>
                        <a:t>Tập một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76" marR="50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0"/>
                        </a:spcAft>
                      </a:pPr>
                      <a:r>
                        <a:rPr lang="vi-VN" sz="2800">
                          <a:effectLst/>
                          <a:latin typeface="Times New Roman" panose="02020603050405020304" pitchFamily="18" charset="0"/>
                          <a:cs typeface="Times New Roman" panose="02020603050405020304" pitchFamily="18" charset="0"/>
                        </a:rPr>
                        <a:t>Tập hai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76" marR="50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34241384"/>
                  </a:ext>
                </a:extLst>
              </a:tr>
              <a:tr h="1324320">
                <a:tc>
                  <a:txBody>
                    <a:bodyPr/>
                    <a:lstStyle/>
                    <a:p>
                      <a:pPr>
                        <a:lnSpc>
                          <a:spcPct val="130000"/>
                        </a:lnSpc>
                        <a:spcAft>
                          <a:spcPts val="0"/>
                        </a:spcAft>
                      </a:pPr>
                      <a:r>
                        <a:rPr lang="vi-VN" sz="2800" dirty="0">
                          <a:effectLst/>
                          <a:latin typeface="Times New Roman" panose="02020603050405020304" pitchFamily="18" charset="0"/>
                          <a:cs typeface="Times New Roman" panose="02020603050405020304" pitchFamily="18" charset="0"/>
                        </a:rPr>
                        <a:t>Nghị luận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76" marR="50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lnSpc>
                          <a:spcPct val="130000"/>
                        </a:lnSpc>
                        <a:spcAft>
                          <a:spcPts val="0"/>
                        </a:spcAft>
                        <a:buSzPts val="1400"/>
                        <a:buFont typeface="Times New Roman" panose="02020603050405020304" pitchFamily="18" charset="0"/>
                        <a:buChar char="-"/>
                      </a:pPr>
                      <a:r>
                        <a:rPr lang="en-US" sz="2800">
                          <a:effectLst/>
                          <a:latin typeface="Times New Roman" panose="02020603050405020304" pitchFamily="18" charset="0"/>
                          <a:cs typeface="Times New Roman" panose="02020603050405020304" pitchFamily="18" charset="0"/>
                        </a:rPr>
                        <a:t>Nghị luận về một </a:t>
                      </a:r>
                      <a:r>
                        <a:rPr lang="vi-VN" sz="2800">
                          <a:effectLst/>
                          <a:latin typeface="Times New Roman" panose="02020603050405020304" pitchFamily="18" charset="0"/>
                          <a:cs typeface="Times New Roman" panose="02020603050405020304" pitchFamily="18" charset="0"/>
                        </a:rPr>
                        <a:t>hiện tượng</a:t>
                      </a:r>
                      <a:r>
                        <a:rPr lang="en-US" sz="2800">
                          <a:effectLst/>
                          <a:latin typeface="Times New Roman" panose="02020603050405020304" pitchFamily="18" charset="0"/>
                          <a:cs typeface="Times New Roman" panose="02020603050405020304" pitchFamily="18" charset="0"/>
                        </a:rPr>
                        <a:t> đời sống</a:t>
                      </a:r>
                    </a:p>
                    <a:p>
                      <a:pPr marL="342900" lvl="0" indent="-342900">
                        <a:lnSpc>
                          <a:spcPct val="130000"/>
                        </a:lnSpc>
                        <a:spcAft>
                          <a:spcPts val="0"/>
                        </a:spcAft>
                        <a:buSzPts val="1400"/>
                        <a:buFont typeface="Times New Roman" panose="02020603050405020304" pitchFamily="18" charset="0"/>
                        <a:buChar char="-"/>
                      </a:pPr>
                      <a:r>
                        <a:rPr lang="en-US" sz="2800">
                          <a:effectLst/>
                          <a:latin typeface="Times New Roman" panose="02020603050405020304" pitchFamily="18" charset="0"/>
                          <a:cs typeface="Times New Roman" panose="02020603050405020304" pitchFamily="18" charset="0"/>
                        </a:rPr>
                        <a:t>Nghị luận về một vấn đề xã hội đặt ra trong tác phẩm văn học</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76" marR="50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lnSpc>
                          <a:spcPct val="130000"/>
                        </a:lnSpc>
                        <a:spcAft>
                          <a:spcPts val="0"/>
                        </a:spcAft>
                        <a:buSzPts val="1400"/>
                        <a:buFont typeface="Times New Roman" panose="02020603050405020304" pitchFamily="18" charset="0"/>
                        <a:buChar char="-"/>
                      </a:pPr>
                      <a:r>
                        <a:rPr lang="en-US" sz="2800" dirty="0" err="1">
                          <a:effectLst/>
                          <a:latin typeface="Times New Roman" panose="02020603050405020304" pitchFamily="18" charset="0"/>
                          <a:cs typeface="Times New Roman" panose="02020603050405020304" pitchFamily="18" charset="0"/>
                        </a:rPr>
                        <a:t>Phân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tích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phẩm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truyện</a:t>
                      </a:r>
                      <a:endParaRPr lang="en-US" sz="2800" dirty="0">
                        <a:effectLst/>
                        <a:latin typeface="Times New Roman" panose="02020603050405020304" pitchFamily="18" charset="0"/>
                        <a:cs typeface="Times New Roman" panose="02020603050405020304" pitchFamily="18" charset="0"/>
                      </a:endParaRPr>
                    </a:p>
                    <a:p>
                      <a:pPr marL="342900" lvl="0" indent="-342900">
                        <a:lnSpc>
                          <a:spcPct val="130000"/>
                        </a:lnSpc>
                        <a:spcAft>
                          <a:spcPts val="0"/>
                        </a:spcAft>
                        <a:buSzPts val="1400"/>
                        <a:buFont typeface="Times New Roman" panose="02020603050405020304" pitchFamily="18" charset="0"/>
                        <a:buChar char="-"/>
                      </a:pPr>
                      <a:r>
                        <a:rPr lang="en-US" sz="2800" dirty="0" err="1">
                          <a:effectLst/>
                          <a:latin typeface="Times New Roman" panose="02020603050405020304" pitchFamily="18" charset="0"/>
                          <a:cs typeface="Times New Roman" panose="02020603050405020304" pitchFamily="18" charset="0"/>
                        </a:rPr>
                        <a:t>Phân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tích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phẩm</a:t>
                      </a:r>
                      <a:r>
                        <a:rPr lang="en-US" sz="2800" dirty="0">
                          <a:effectLst/>
                          <a:latin typeface="Times New Roman" panose="02020603050405020304" pitchFamily="18" charset="0"/>
                          <a:cs typeface="Times New Roman" panose="02020603050405020304" pitchFamily="18" charset="0"/>
                        </a:rPr>
                        <a:t> </a:t>
                      </a:r>
                      <a:r>
                        <a:rPr lang="vi-VN" sz="2800" dirty="0">
                          <a:effectLst/>
                          <a:latin typeface="Times New Roman" panose="02020603050405020304" pitchFamily="18" charset="0"/>
                          <a:cs typeface="Times New Roman" panose="02020603050405020304" pitchFamily="18" charset="0"/>
                        </a:rPr>
                        <a:t>thơ</a:t>
                      </a:r>
                      <a:endParaRPr lang="en-US" sz="2800" dirty="0">
                        <a:effectLst/>
                        <a:latin typeface="Times New Roman" panose="02020603050405020304" pitchFamily="18" charset="0"/>
                        <a:cs typeface="Times New Roman" panose="02020603050405020304" pitchFamily="18" charset="0"/>
                      </a:endParaRPr>
                    </a:p>
                    <a:p>
                      <a:pPr marL="342900" lvl="0" indent="-342900">
                        <a:lnSpc>
                          <a:spcPct val="130000"/>
                        </a:lnSpc>
                        <a:spcAft>
                          <a:spcPts val="0"/>
                        </a:spcAft>
                        <a:buSzPts val="1400"/>
                        <a:buFont typeface="Times New Roman" panose="02020603050405020304" pitchFamily="18" charset="0"/>
                        <a:buChar char="-"/>
                      </a:pPr>
                      <a:r>
                        <a:rPr lang="en-US" sz="2800" dirty="0" err="1">
                          <a:effectLst/>
                          <a:latin typeface="Times New Roman" panose="02020603050405020304" pitchFamily="18" charset="0"/>
                          <a:cs typeface="Times New Roman" panose="02020603050405020304" pitchFamily="18" charset="0"/>
                        </a:rPr>
                        <a:t>Nghị</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luận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một</a:t>
                      </a:r>
                      <a:r>
                        <a:rPr lang="vi-VN" sz="2800" dirty="0">
                          <a:effectLst/>
                          <a:latin typeface="Times New Roman" panose="02020603050405020304" pitchFamily="18" charset="0"/>
                          <a:cs typeface="Times New Roman" panose="02020603050405020304" pitchFamily="18" charset="0"/>
                        </a:rPr>
                        <a:t> tư tưởng đạo lí</a:t>
                      </a:r>
                      <a:endParaRPr lang="en-US" sz="2800" dirty="0">
                        <a:effectLst/>
                        <a:latin typeface="Times New Roman" panose="02020603050405020304" pitchFamily="18" charset="0"/>
                        <a:cs typeface="Times New Roman" panose="02020603050405020304" pitchFamily="18" charset="0"/>
                      </a:endParaRPr>
                    </a:p>
                    <a:p>
                      <a:pPr marL="342900" lvl="0" indent="-342900">
                        <a:lnSpc>
                          <a:spcPct val="130000"/>
                        </a:lnSpc>
                        <a:spcAft>
                          <a:spcPts val="0"/>
                        </a:spcAft>
                        <a:buSzPts val="1400"/>
                        <a:buFont typeface="Times New Roman" panose="02020603050405020304" pitchFamily="18" charset="0"/>
                        <a:buChar char="-"/>
                      </a:pPr>
                      <a:r>
                        <a:rPr lang="en-US" sz="2800" dirty="0" err="1">
                          <a:effectLst/>
                          <a:latin typeface="Times New Roman" panose="02020603050405020304" pitchFamily="18" charset="0"/>
                          <a:cs typeface="Times New Roman" panose="02020603050405020304" pitchFamily="18" charset="0"/>
                        </a:rPr>
                        <a:t>Phân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tích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phẩm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kịch</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76" marR="50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57846566"/>
                  </a:ext>
                </a:extLst>
              </a:tr>
            </a:tbl>
          </a:graphicData>
        </a:graphic>
      </p:graphicFrame>
      <p:sp>
        <p:nvSpPr>
          <p:cNvPr id="3" name="Rectangle 2"/>
          <p:cNvSpPr/>
          <p:nvPr/>
        </p:nvSpPr>
        <p:spPr>
          <a:xfrm>
            <a:off x="581891" y="0"/>
            <a:ext cx="10788073" cy="954107"/>
          </a:xfrm>
          <a:prstGeom prst="rect">
            <a:avLst/>
          </a:prstGeom>
        </p:spPr>
        <p:txBody>
          <a:bodyPr wrap="square">
            <a:spAutoFit/>
          </a:bodyPr>
          <a:lstStyle/>
          <a:p>
            <a:pPr algn="just">
              <a:spcAft>
                <a:spcPts val="0"/>
              </a:spcAft>
              <a:tabLst>
                <a:tab pos="90170" algn="l"/>
                <a:tab pos="180340" algn="l"/>
                <a:tab pos="270510" algn="l"/>
              </a:tabLst>
            </a:pPr>
            <a:r>
              <a:rPr lang="en-US" sz="2800" b="1" dirty="0" smtClean="0">
                <a:solidFill>
                  <a:srgbClr val="FF0000"/>
                </a:solidFill>
                <a:latin typeface="Times New Roman" panose="02020603050405020304" pitchFamily="18" charset="0"/>
                <a:ea typeface="Times New Roman" panose="02020603050405020304" pitchFamily="18" charset="0"/>
              </a:rPr>
              <a:t>GỢI Ý  - </a:t>
            </a:r>
            <a:r>
              <a:rPr lang="vi-VN" sz="2800" b="1" dirty="0" smtClean="0">
                <a:solidFill>
                  <a:srgbClr val="FF0000"/>
                </a:solidFill>
                <a:latin typeface="Times New Roman" panose="02020603050405020304" pitchFamily="18" charset="0"/>
                <a:ea typeface="Times New Roman" panose="02020603050405020304" pitchFamily="18" charset="0"/>
              </a:rPr>
              <a:t>Câu </a:t>
            </a:r>
            <a:r>
              <a:rPr lang="vi-VN" sz="2800" b="1" dirty="0">
                <a:solidFill>
                  <a:srgbClr val="FF0000"/>
                </a:solidFill>
                <a:latin typeface="Times New Roman" panose="02020603050405020304" pitchFamily="18" charset="0"/>
                <a:ea typeface="Times New Roman" panose="02020603050405020304" pitchFamily="18" charset="0"/>
              </a:rPr>
              <a:t>11. Các kiểu văn bản viết trong sách Ngữ văn 8, tập hai có gì khác so với Ngữ văn 8, tập một:</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7910602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40144" y="1623854"/>
          <a:ext cx="11720946" cy="4992624"/>
        </p:xfrm>
        <a:graphic>
          <a:graphicData uri="http://schemas.openxmlformats.org/drawingml/2006/table">
            <a:tbl>
              <a:tblPr firstRow="1" firstCol="1" bandRow="1">
                <a:tableStyleId>{17292A2E-F333-43FB-9621-5CBBE7FDCDCB}</a:tableStyleId>
              </a:tblPr>
              <a:tblGrid>
                <a:gridCol w="1801092">
                  <a:extLst>
                    <a:ext uri="{9D8B030D-6E8A-4147-A177-3AD203B41FA5}">
                      <a16:colId xmlns:a16="http://schemas.microsoft.com/office/drawing/2014/main" val="732654309"/>
                    </a:ext>
                  </a:extLst>
                </a:gridCol>
                <a:gridCol w="5280729">
                  <a:extLst>
                    <a:ext uri="{9D8B030D-6E8A-4147-A177-3AD203B41FA5}">
                      <a16:colId xmlns:a16="http://schemas.microsoft.com/office/drawing/2014/main" val="1812188525"/>
                    </a:ext>
                  </a:extLst>
                </a:gridCol>
                <a:gridCol w="4639125">
                  <a:extLst>
                    <a:ext uri="{9D8B030D-6E8A-4147-A177-3AD203B41FA5}">
                      <a16:colId xmlns:a16="http://schemas.microsoft.com/office/drawing/2014/main" val="2335321843"/>
                    </a:ext>
                  </a:extLst>
                </a:gridCol>
              </a:tblGrid>
              <a:tr h="378377">
                <a:tc gridSpan="3">
                  <a:txBody>
                    <a:bodyPr/>
                    <a:lstStyle/>
                    <a:p>
                      <a:pPr>
                        <a:lnSpc>
                          <a:spcPct val="130000"/>
                        </a:lnSpc>
                        <a:spcAft>
                          <a:spcPts val="0"/>
                        </a:spcAft>
                      </a:pPr>
                      <a:r>
                        <a:rPr lang="en-US" sz="2800">
                          <a:effectLst/>
                          <a:latin typeface="Times New Roman" panose="02020603050405020304" pitchFamily="18" charset="0"/>
                          <a:cs typeface="Times New Roman" panose="02020603050405020304" pitchFamily="18" charset="0"/>
                        </a:rPr>
                        <a:t> Phiếu học tập 11- câu 11</a:t>
                      </a:r>
                      <a:r>
                        <a:rPr lang="vi-VN" sz="2800">
                          <a:effectLst/>
                          <a:latin typeface="Times New Roman" panose="02020603050405020304" pitchFamily="18" charset="0"/>
                          <a:cs typeface="Times New Roman" panose="02020603050405020304" pitchFamily="18" charset="0"/>
                        </a:rPr>
                        <a:t>: Điểm khác giữa các kiểu văn bản viết trong sách Ngữ văn 8, tập hai so với Ngữ văn 8, tập một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76" marR="50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17248336"/>
                  </a:ext>
                </a:extLst>
              </a:tr>
              <a:tr h="189189">
                <a:tc>
                  <a:txBody>
                    <a:bodyPr/>
                    <a:lstStyle/>
                    <a:p>
                      <a:pPr algn="ctr">
                        <a:lnSpc>
                          <a:spcPct val="130000"/>
                        </a:lnSpc>
                        <a:spcAft>
                          <a:spcPts val="0"/>
                        </a:spcAft>
                      </a:pPr>
                      <a:r>
                        <a:rPr lang="vi-VN" sz="2800">
                          <a:effectLst/>
                          <a:latin typeface="Times New Roman" panose="02020603050405020304" pitchFamily="18" charset="0"/>
                          <a:cs typeface="Times New Roman" panose="02020603050405020304" pitchFamily="18" charset="0"/>
                        </a:rPr>
                        <a:t>Kiểu văn bản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76" marR="50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0"/>
                        </a:spcAft>
                      </a:pPr>
                      <a:r>
                        <a:rPr lang="vi-VN" sz="2800">
                          <a:effectLst/>
                          <a:latin typeface="Times New Roman" panose="02020603050405020304" pitchFamily="18" charset="0"/>
                          <a:cs typeface="Times New Roman" panose="02020603050405020304" pitchFamily="18" charset="0"/>
                        </a:rPr>
                        <a:t>Tập một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76" marR="50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0"/>
                        </a:spcAft>
                      </a:pPr>
                      <a:r>
                        <a:rPr lang="vi-VN" sz="2800">
                          <a:effectLst/>
                          <a:latin typeface="Times New Roman" panose="02020603050405020304" pitchFamily="18" charset="0"/>
                          <a:cs typeface="Times New Roman" panose="02020603050405020304" pitchFamily="18" charset="0"/>
                        </a:rPr>
                        <a:t>Tập hai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76" marR="50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34241384"/>
                  </a:ext>
                </a:extLst>
              </a:tr>
              <a:tr h="756754">
                <a:tc>
                  <a:txBody>
                    <a:bodyPr/>
                    <a:lstStyle/>
                    <a:p>
                      <a:pPr>
                        <a:lnSpc>
                          <a:spcPct val="130000"/>
                        </a:lnSpc>
                        <a:spcAft>
                          <a:spcPts val="0"/>
                        </a:spcAft>
                      </a:pPr>
                      <a:r>
                        <a:rPr lang="vi-VN" sz="2800" dirty="0">
                          <a:effectLst/>
                          <a:latin typeface="Times New Roman" panose="02020603050405020304" pitchFamily="18" charset="0"/>
                          <a:cs typeface="Times New Roman" panose="02020603050405020304" pitchFamily="18" charset="0"/>
                        </a:rPr>
                        <a:t>Thuyết minh</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76" marR="50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lgn="just">
                        <a:lnSpc>
                          <a:spcPct val="130000"/>
                        </a:lnSpc>
                        <a:spcAft>
                          <a:spcPts val="0"/>
                        </a:spcAft>
                        <a:buSzPts val="1400"/>
                        <a:buFont typeface="Times New Roman" panose="02020603050405020304" pitchFamily="18" charset="0"/>
                        <a:buChar char="-"/>
                      </a:pPr>
                      <a:r>
                        <a:rPr lang="en-US" sz="2800">
                          <a:effectLst/>
                          <a:latin typeface="Times New Roman" panose="02020603050405020304" pitchFamily="18" charset="0"/>
                          <a:cs typeface="Times New Roman" panose="02020603050405020304" pitchFamily="18" charset="0"/>
                        </a:rPr>
                        <a:t>Viết văn bản thuyết minh giải thích một hiện tượng tự nhiên.</a:t>
                      </a:r>
                    </a:p>
                    <a:p>
                      <a:pPr>
                        <a:lnSpc>
                          <a:spcPct val="130000"/>
                        </a:lnSpc>
                        <a:spcAft>
                          <a:spcPts val="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76" marR="50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lnSpc>
                          <a:spcPct val="130000"/>
                        </a:lnSpc>
                        <a:spcAft>
                          <a:spcPts val="0"/>
                        </a:spcAft>
                        <a:buSzPts val="1400"/>
                        <a:buFont typeface="Times New Roman" panose="02020603050405020304" pitchFamily="18" charset="0"/>
                        <a:buChar char="-"/>
                      </a:pPr>
                      <a:r>
                        <a:rPr lang="en-US" sz="2800" dirty="0" err="1">
                          <a:effectLst/>
                          <a:latin typeface="Times New Roman" panose="02020603050405020304" pitchFamily="18" charset="0"/>
                          <a:cs typeface="Times New Roman" panose="02020603050405020304" pitchFamily="18" charset="0"/>
                        </a:rPr>
                        <a:t>Viết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bài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giới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thiệu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cuốn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sách</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76" marR="50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9952503"/>
                  </a:ext>
                </a:extLst>
              </a:tr>
              <a:tr h="378377">
                <a:tc>
                  <a:txBody>
                    <a:bodyPr/>
                    <a:lstStyle/>
                    <a:p>
                      <a:pPr>
                        <a:lnSpc>
                          <a:spcPct val="130000"/>
                        </a:lnSpc>
                        <a:spcAft>
                          <a:spcPts val="0"/>
                        </a:spcAft>
                      </a:pPr>
                      <a:r>
                        <a:rPr lang="vi-VN" sz="2800">
                          <a:effectLst/>
                          <a:latin typeface="Times New Roman" panose="02020603050405020304" pitchFamily="18" charset="0"/>
                          <a:cs typeface="Times New Roman" panose="02020603050405020304" pitchFamily="18" charset="0"/>
                        </a:rPr>
                        <a:t>Nhật dụng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76" marR="50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spcAft>
                          <a:spcPts val="0"/>
                        </a:spcAft>
                      </a:pPr>
                      <a:r>
                        <a:rPr lang="en-US" sz="2800">
                          <a:effectLst/>
                          <a:latin typeface="Times New Roman" panose="02020603050405020304" pitchFamily="18" charset="0"/>
                          <a:cs typeface="Times New Roman" panose="02020603050405020304" pitchFamily="18" charset="0"/>
                        </a:rPr>
                        <a:t>- Viết văn bản kiến nghị về một vấn đề đời sống.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76" marR="50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nSpc>
                          <a:spcPct val="130000"/>
                        </a:lnSpc>
                        <a:spcAft>
                          <a:spcPts val="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76" marR="50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8154219"/>
                  </a:ext>
                </a:extLst>
              </a:tr>
            </a:tbl>
          </a:graphicData>
        </a:graphic>
      </p:graphicFrame>
      <p:sp>
        <p:nvSpPr>
          <p:cNvPr id="3" name="Rectangle 2"/>
          <p:cNvSpPr/>
          <p:nvPr/>
        </p:nvSpPr>
        <p:spPr>
          <a:xfrm>
            <a:off x="581891" y="0"/>
            <a:ext cx="10788073" cy="954107"/>
          </a:xfrm>
          <a:prstGeom prst="rect">
            <a:avLst/>
          </a:prstGeom>
        </p:spPr>
        <p:txBody>
          <a:bodyPr wrap="square">
            <a:spAutoFit/>
          </a:bodyPr>
          <a:lstStyle/>
          <a:p>
            <a:pPr algn="just">
              <a:spcAft>
                <a:spcPts val="0"/>
              </a:spcAft>
              <a:tabLst>
                <a:tab pos="90170" algn="l"/>
                <a:tab pos="180340" algn="l"/>
                <a:tab pos="270510" algn="l"/>
              </a:tabLst>
            </a:pPr>
            <a:r>
              <a:rPr lang="en-US" sz="2800" b="1" dirty="0" smtClean="0">
                <a:solidFill>
                  <a:srgbClr val="FF0000"/>
                </a:solidFill>
                <a:latin typeface="Times New Roman" panose="02020603050405020304" pitchFamily="18" charset="0"/>
                <a:ea typeface="Times New Roman" panose="02020603050405020304" pitchFamily="18" charset="0"/>
              </a:rPr>
              <a:t>GỢI Ý  - </a:t>
            </a:r>
            <a:r>
              <a:rPr lang="vi-VN" sz="2800" b="1" dirty="0" smtClean="0">
                <a:solidFill>
                  <a:srgbClr val="FF0000"/>
                </a:solidFill>
                <a:latin typeface="Times New Roman" panose="02020603050405020304" pitchFamily="18" charset="0"/>
                <a:ea typeface="Times New Roman" panose="02020603050405020304" pitchFamily="18" charset="0"/>
              </a:rPr>
              <a:t>Câu </a:t>
            </a:r>
            <a:r>
              <a:rPr lang="vi-VN" sz="2800" b="1" dirty="0">
                <a:solidFill>
                  <a:srgbClr val="FF0000"/>
                </a:solidFill>
                <a:latin typeface="Times New Roman" panose="02020603050405020304" pitchFamily="18" charset="0"/>
                <a:ea typeface="Times New Roman" panose="02020603050405020304" pitchFamily="18" charset="0"/>
              </a:rPr>
              <a:t>11. Các kiểu văn bản viết trong sách Ngữ văn 8, tập hai có gì khác so với Ngữ văn 8, tập một:</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7688204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7782" y="0"/>
            <a:ext cx="12192000" cy="6817435"/>
          </a:xfrm>
        </p:spPr>
      </p:pic>
      <p:sp>
        <p:nvSpPr>
          <p:cNvPr id="5" name="Rectangle 4"/>
          <p:cNvSpPr/>
          <p:nvPr/>
        </p:nvSpPr>
        <p:spPr>
          <a:xfrm>
            <a:off x="2165927" y="689676"/>
            <a:ext cx="8141855" cy="2002023"/>
          </a:xfrm>
          <a:prstGeom prst="rect">
            <a:avLst/>
          </a:prstGeom>
        </p:spPr>
        <p:txBody>
          <a:bodyPr wrap="square">
            <a:spAutoFit/>
          </a:bodyPr>
          <a:lstStyle/>
          <a:p>
            <a:pPr>
              <a:lnSpc>
                <a:spcPct val="150000"/>
              </a:lnSpc>
            </a:pPr>
            <a:r>
              <a:rPr lang="en-US" sz="4400" b="1" dirty="0">
                <a:solidFill>
                  <a:srgbClr val="7030A0"/>
                </a:solidFill>
                <a:latin typeface="Times New Roman" panose="02020603050405020304" pitchFamily="18" charset="0"/>
                <a:cs typeface="Times New Roman" panose="02020603050405020304" pitchFamily="18" charset="0"/>
              </a:rPr>
              <a:t>HOẠT ĐỘNG 2: ÔN TẬP</a:t>
            </a:r>
            <a:endParaRPr lang="en-US" sz="4400" dirty="0">
              <a:solidFill>
                <a:srgbClr val="7030A0"/>
              </a:solidFill>
              <a:latin typeface="Times New Roman" panose="02020603050405020304" pitchFamily="18" charset="0"/>
              <a:cs typeface="Times New Roman" panose="02020603050405020304" pitchFamily="18" charset="0"/>
            </a:endParaRPr>
          </a:p>
          <a:p>
            <a:pPr>
              <a:lnSpc>
                <a:spcPct val="150000"/>
              </a:lnSpc>
            </a:pPr>
            <a:r>
              <a:rPr lang="en-US" sz="4400" b="1" dirty="0" smtClean="0">
                <a:solidFill>
                  <a:srgbClr val="7030A0"/>
                </a:solidFill>
                <a:latin typeface="Times New Roman" panose="02020603050405020304" pitchFamily="18" charset="0"/>
                <a:cs typeface="Times New Roman" panose="02020603050405020304" pitchFamily="18" charset="0"/>
              </a:rPr>
              <a:t>III. NÓI VÀ NGHE</a:t>
            </a:r>
            <a:endParaRPr lang="en-US" sz="4400" dirty="0">
              <a:solidFill>
                <a:srgbClr val="7030A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729674" y="2904281"/>
            <a:ext cx="10178472" cy="2677656"/>
          </a:xfrm>
          <a:prstGeom prst="rect">
            <a:avLst/>
          </a:prstGeom>
          <a:noFill/>
        </p:spPr>
        <p:txBody>
          <a:bodyPr wrap="square" rtlCol="0">
            <a:spAutoFit/>
          </a:bodyPr>
          <a:lstStyle/>
          <a:p>
            <a:pPr algn="just"/>
            <a:r>
              <a:rPr lang="en-US" sz="2800" b="1" dirty="0" err="1">
                <a:solidFill>
                  <a:srgbClr val="0070C0"/>
                </a:solidFill>
                <a:latin typeface="Times New Roman" panose="02020603050405020304" pitchFamily="18" charset="0"/>
                <a:cs typeface="Times New Roman" panose="02020603050405020304" pitchFamily="18" charset="0"/>
              </a:rPr>
              <a:t>Câu</a:t>
            </a:r>
            <a:r>
              <a:rPr lang="en-US" sz="2800" b="1" dirty="0">
                <a:solidFill>
                  <a:srgbClr val="0070C0"/>
                </a:solidFill>
                <a:latin typeface="Times New Roman" panose="02020603050405020304" pitchFamily="18" charset="0"/>
                <a:cs typeface="Times New Roman" panose="02020603050405020304" pitchFamily="18" charset="0"/>
              </a:rPr>
              <a:t> 12. </a:t>
            </a:r>
            <a:r>
              <a:rPr lang="en-US" sz="2800" dirty="0" err="1">
                <a:solidFill>
                  <a:srgbClr val="0070C0"/>
                </a:solidFill>
                <a:latin typeface="Times New Roman" panose="02020603050405020304" pitchFamily="18" charset="0"/>
                <a:cs typeface="Times New Roman" panose="02020603050405020304" pitchFamily="18" charset="0"/>
              </a:rPr>
              <a:t>Nêu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những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nội</a:t>
            </a:r>
            <a:r>
              <a:rPr lang="en-US" sz="2800" dirty="0">
                <a:solidFill>
                  <a:srgbClr val="0070C0"/>
                </a:solidFill>
                <a:latin typeface="Times New Roman" panose="02020603050405020304" pitchFamily="18" charset="0"/>
                <a:cs typeface="Times New Roman" panose="02020603050405020304" pitchFamily="18" charset="0"/>
              </a:rPr>
              <a:t> dung </a:t>
            </a:r>
            <a:r>
              <a:rPr lang="en-US" sz="2800" dirty="0" err="1">
                <a:solidFill>
                  <a:srgbClr val="0070C0"/>
                </a:solidFill>
                <a:latin typeface="Times New Roman" panose="02020603050405020304" pitchFamily="18" charset="0"/>
                <a:cs typeface="Times New Roman" panose="02020603050405020304" pitchFamily="18" charset="0"/>
              </a:rPr>
              <a:t>chính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được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rèn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luyện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về</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các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kĩ</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năng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nói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nghe</a:t>
            </a:r>
            <a:r>
              <a:rPr lang="en-US" sz="2800" dirty="0">
                <a:solidFill>
                  <a:srgbClr val="0070C0"/>
                </a:solidFill>
                <a:latin typeface="Times New Roman" panose="02020603050405020304" pitchFamily="18" charset="0"/>
                <a:cs typeface="Times New Roman" panose="02020603050405020304" pitchFamily="18" charset="0"/>
              </a:rPr>
              <a:t> ở </a:t>
            </a:r>
            <a:r>
              <a:rPr lang="en-US" sz="2800" dirty="0" err="1">
                <a:solidFill>
                  <a:srgbClr val="0070C0"/>
                </a:solidFill>
                <a:latin typeface="Times New Roman" panose="02020603050405020304" pitchFamily="18" charset="0"/>
                <a:cs typeface="Times New Roman" panose="02020603050405020304" pitchFamily="18" charset="0"/>
              </a:rPr>
              <a:t>sách</a:t>
            </a:r>
            <a:r>
              <a:rPr lang="en-US" sz="2800"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Ngữ</a:t>
            </a:r>
            <a:r>
              <a:rPr lang="en-US" sz="2800"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văn</a:t>
            </a:r>
            <a:r>
              <a:rPr lang="en-US" sz="2800" i="1" dirty="0">
                <a:solidFill>
                  <a:srgbClr val="0070C0"/>
                </a:solidFill>
                <a:latin typeface="Times New Roman" panose="02020603050405020304" pitchFamily="18" charset="0"/>
                <a:cs typeface="Times New Roman" panose="02020603050405020304" pitchFamily="18" charset="0"/>
              </a:rPr>
              <a:t> 8</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tập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hai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Xác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định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trọng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tâm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phần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Nói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nghe</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mỗi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bài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học</a:t>
            </a:r>
            <a:r>
              <a:rPr lang="en-US" sz="2800" dirty="0">
                <a:solidFill>
                  <a:srgbClr val="0070C0"/>
                </a:solidFill>
                <a:latin typeface="Times New Roman" panose="02020603050405020304" pitchFamily="18" charset="0"/>
                <a:cs typeface="Times New Roman" panose="02020603050405020304" pitchFamily="18" charset="0"/>
              </a:rPr>
              <a:t>.</a:t>
            </a:r>
          </a:p>
          <a:p>
            <a:pPr algn="just"/>
            <a:r>
              <a:rPr lang="en-US" sz="2800" b="1" dirty="0" err="1">
                <a:solidFill>
                  <a:srgbClr val="0070C0"/>
                </a:solidFill>
                <a:latin typeface="Times New Roman" panose="02020603050405020304" pitchFamily="18" charset="0"/>
                <a:cs typeface="Times New Roman" panose="02020603050405020304" pitchFamily="18" charset="0"/>
              </a:rPr>
              <a:t>Câu</a:t>
            </a:r>
            <a:r>
              <a:rPr lang="en-US" sz="2800" b="1" dirty="0">
                <a:solidFill>
                  <a:srgbClr val="0070C0"/>
                </a:solidFill>
                <a:latin typeface="Times New Roman" panose="02020603050405020304" pitchFamily="18" charset="0"/>
                <a:cs typeface="Times New Roman" panose="02020603050405020304" pitchFamily="18" charset="0"/>
              </a:rPr>
              <a:t> 13.</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Nêu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những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yêu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cầu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cần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bảo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đảm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thực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hành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hoạt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động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nói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nghe</a:t>
            </a:r>
            <a:r>
              <a:rPr lang="en-US" sz="2800" dirty="0">
                <a:solidFill>
                  <a:srgbClr val="0070C0"/>
                </a:solidFill>
                <a:latin typeface="Times New Roman" panose="02020603050405020304" pitchFamily="18" charset="0"/>
                <a:cs typeface="Times New Roman" panose="02020603050405020304" pitchFamily="18" charset="0"/>
              </a:rPr>
              <a:t> ở </a:t>
            </a:r>
            <a:r>
              <a:rPr lang="en-US" sz="2800" dirty="0" err="1">
                <a:solidFill>
                  <a:srgbClr val="0070C0"/>
                </a:solidFill>
                <a:latin typeface="Times New Roman" panose="02020603050405020304" pitchFamily="18" charset="0"/>
                <a:cs typeface="Times New Roman" panose="02020603050405020304" pitchFamily="18" charset="0"/>
              </a:rPr>
              <a:t>sách</a:t>
            </a:r>
            <a:r>
              <a:rPr lang="en-US" sz="2800"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Ngư</a:t>
            </a:r>
            <a:r>
              <a:rPr lang="en-US" sz="2800"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văn</a:t>
            </a:r>
            <a:r>
              <a:rPr lang="en-US" sz="2800" i="1" dirty="0">
                <a:solidFill>
                  <a:srgbClr val="0070C0"/>
                </a:solidFill>
                <a:latin typeface="Times New Roman" panose="02020603050405020304" pitchFamily="18" charset="0"/>
                <a:cs typeface="Times New Roman" panose="02020603050405020304" pitchFamily="18" charset="0"/>
              </a:rPr>
              <a:t> 8</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tập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hai</a:t>
            </a:r>
            <a:r>
              <a:rPr lang="en-US" sz="2800" dirty="0">
                <a:solidFill>
                  <a:srgbClr val="0070C0"/>
                </a:solidFill>
                <a:latin typeface="Times New Roman" panose="02020603050405020304" pitchFamily="18" charset="0"/>
                <a:cs typeface="Times New Roman" panose="02020603050405020304" pitchFamily="18" charset="0"/>
              </a:rPr>
              <a:t>.</a:t>
            </a:r>
          </a:p>
          <a:p>
            <a:pPr algn="just"/>
            <a:endParaRPr lang="en-US" sz="28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611695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1408" y="174954"/>
            <a:ext cx="11693237" cy="6608618"/>
          </a:xfrm>
          <a:prstGeom prst="rect">
            <a:avLst/>
          </a:prstGeom>
          <a:ln w="57150">
            <a:prstDash val="sysDot"/>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cxnSp>
        <p:nvCxnSpPr>
          <p:cNvPr id="6" name="Straight Arrow Connector 5"/>
          <p:cNvCxnSpPr/>
          <p:nvPr/>
        </p:nvCxnSpPr>
        <p:spPr>
          <a:xfrm>
            <a:off x="3556000" y="2650836"/>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369456" y="288297"/>
            <a:ext cx="10658762" cy="523220"/>
          </a:xfrm>
          <a:prstGeom prst="rect">
            <a:avLst/>
          </a:prstGeom>
        </p:spPr>
        <p:txBody>
          <a:bodyPr wrap="square">
            <a:spAutoFit/>
          </a:bodyPr>
          <a:lstStyle/>
          <a:p>
            <a:r>
              <a:rPr lang="vi-VN" sz="2800" b="1" dirty="0">
                <a:solidFill>
                  <a:srgbClr val="FF0000"/>
                </a:solidFill>
                <a:latin typeface="Times New Roman" panose="02020603050405020304" pitchFamily="18" charset="0"/>
                <a:cs typeface="Times New Roman" panose="02020603050405020304" pitchFamily="18" charset="0"/>
              </a:rPr>
              <a:t>Câu 12: Nội dung chính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đã</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học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về</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rè</a:t>
            </a:r>
            <a:r>
              <a:rPr lang="vi-VN" sz="2800" b="1" dirty="0">
                <a:solidFill>
                  <a:srgbClr val="FF0000"/>
                </a:solidFill>
                <a:latin typeface="Times New Roman" panose="02020603050405020304" pitchFamily="18" charset="0"/>
                <a:cs typeface="Times New Roman" panose="02020603050405020304" pitchFamily="18" charset="0"/>
              </a:rPr>
              <a:t>n kĩ năng nói và nghe:</a:t>
            </a:r>
            <a:endParaRPr lang="en-US" sz="2800" dirty="0">
              <a:solidFill>
                <a:srgbClr val="FF0000"/>
              </a:solidFill>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431340985"/>
              </p:ext>
            </p:extLst>
          </p:nvPr>
        </p:nvGraphicFramePr>
        <p:xfrm>
          <a:off x="369456" y="2022084"/>
          <a:ext cx="11065164" cy="3550920"/>
        </p:xfrm>
        <a:graphic>
          <a:graphicData uri="http://schemas.openxmlformats.org/drawingml/2006/table">
            <a:tbl>
              <a:tblPr firstRow="1" firstCol="1" bandRow="1">
                <a:tableStyleId>{72833802-FEF1-4C79-8D5D-14CF1EAF98D9}</a:tableStyleId>
              </a:tblPr>
              <a:tblGrid>
                <a:gridCol w="1562429">
                  <a:extLst>
                    <a:ext uri="{9D8B030D-6E8A-4147-A177-3AD203B41FA5}">
                      <a16:colId xmlns:a16="http://schemas.microsoft.com/office/drawing/2014/main" val="1344566503"/>
                    </a:ext>
                  </a:extLst>
                </a:gridCol>
                <a:gridCol w="9502735">
                  <a:extLst>
                    <a:ext uri="{9D8B030D-6E8A-4147-A177-3AD203B41FA5}">
                      <a16:colId xmlns:a16="http://schemas.microsoft.com/office/drawing/2014/main" val="146747565"/>
                    </a:ext>
                  </a:extLst>
                </a:gridCol>
              </a:tblGrid>
              <a:tr h="0">
                <a:tc>
                  <a:txBody>
                    <a:bodyPr/>
                    <a:lstStyle/>
                    <a:p>
                      <a:pPr algn="just">
                        <a:lnSpc>
                          <a:spcPct val="130000"/>
                        </a:lnSpc>
                        <a:spcAft>
                          <a:spcPts val="0"/>
                        </a:spcAft>
                      </a:pPr>
                      <a:r>
                        <a:rPr lang="vi-VN" sz="2800">
                          <a:effectLst/>
                          <a:latin typeface="Times New Roman" panose="02020603050405020304" pitchFamily="18" charset="0"/>
                          <a:cs typeface="Times New Roman" panose="02020603050405020304" pitchFamily="18" charset="0"/>
                        </a:rPr>
                        <a:t>Bài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spcAft>
                          <a:spcPts val="0"/>
                        </a:spcAft>
                      </a:pPr>
                      <a:r>
                        <a:rPr lang="vi-VN" sz="2800">
                          <a:effectLst/>
                          <a:latin typeface="Times New Roman" panose="02020603050405020304" pitchFamily="18" charset="0"/>
                          <a:cs typeface="Times New Roman" panose="02020603050405020304" pitchFamily="18" charset="0"/>
                        </a:rPr>
                        <a:t>Trọng tâm rèn luyện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7989379"/>
                  </a:ext>
                </a:extLst>
              </a:tr>
              <a:tr h="0">
                <a:tc>
                  <a:txBody>
                    <a:bodyPr/>
                    <a:lstStyle/>
                    <a:p>
                      <a:pPr algn="just">
                        <a:lnSpc>
                          <a:spcPct val="130000"/>
                        </a:lnSpc>
                        <a:spcAft>
                          <a:spcPts val="0"/>
                        </a:spcAft>
                      </a:pPr>
                      <a:r>
                        <a:rPr lang="vi-VN" sz="2800">
                          <a:effectLst/>
                          <a:latin typeface="Times New Roman" panose="02020603050405020304" pitchFamily="18" charset="0"/>
                          <a:cs typeface="Times New Roman" panose="02020603050405020304" pitchFamily="18" charset="0"/>
                        </a:rPr>
                        <a:t>6</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spcAft>
                          <a:spcPts val="0"/>
                        </a:spcAft>
                      </a:pPr>
                      <a:r>
                        <a:rPr lang="en-US" sz="2800">
                          <a:effectLst/>
                          <a:latin typeface="Times New Roman" panose="02020603050405020304" pitchFamily="18" charset="0"/>
                          <a:cs typeface="Times New Roman" panose="02020603050405020304" pitchFamily="18" charset="0"/>
                        </a:rPr>
                        <a:t>Trình bày ý kiến về một vấn đề xã hội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05097577"/>
                  </a:ext>
                </a:extLst>
              </a:tr>
              <a:tr h="0">
                <a:tc>
                  <a:txBody>
                    <a:bodyPr/>
                    <a:lstStyle/>
                    <a:p>
                      <a:pPr algn="just">
                        <a:lnSpc>
                          <a:spcPct val="130000"/>
                        </a:lnSpc>
                        <a:spcAft>
                          <a:spcPts val="0"/>
                        </a:spcAft>
                      </a:pPr>
                      <a:r>
                        <a:rPr lang="vi-VN" sz="2800">
                          <a:effectLst/>
                          <a:latin typeface="Times New Roman" panose="02020603050405020304" pitchFamily="18" charset="0"/>
                          <a:cs typeface="Times New Roman" panose="02020603050405020304" pitchFamily="18" charset="0"/>
                        </a:rPr>
                        <a:t>7</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fontAlgn="base" hangingPunct="0">
                        <a:lnSpc>
                          <a:spcPct val="130000"/>
                        </a:lnSpc>
                        <a:spcAft>
                          <a:spcPts val="0"/>
                        </a:spcAft>
                      </a:pPr>
                      <a:r>
                        <a:rPr lang="en-US" sz="2800" dirty="0" err="1">
                          <a:effectLst/>
                          <a:latin typeface="Times New Roman" panose="02020603050405020304" pitchFamily="18" charset="0"/>
                          <a:cs typeface="Times New Roman" panose="02020603050405020304" pitchFamily="18" charset="0"/>
                        </a:rPr>
                        <a:t>Tóm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tắt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nội</a:t>
                      </a:r>
                      <a:r>
                        <a:rPr lang="en-US" sz="2800" dirty="0">
                          <a:effectLst/>
                          <a:latin typeface="Times New Roman" panose="02020603050405020304" pitchFamily="18" charset="0"/>
                          <a:cs typeface="Times New Roman" panose="02020603050405020304" pitchFamily="18" charset="0"/>
                        </a:rPr>
                        <a:t> dung </a:t>
                      </a:r>
                      <a:r>
                        <a:rPr lang="en-US" sz="2800" dirty="0" err="1">
                          <a:effectLst/>
                          <a:latin typeface="Times New Roman" panose="02020603050405020304" pitchFamily="18" charset="0"/>
                          <a:cs typeface="Times New Roman" panose="02020603050405020304" pitchFamily="18" charset="0"/>
                        </a:rPr>
                        <a:t>thuyết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trình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phẩm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thơ</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3837429"/>
                  </a:ext>
                </a:extLst>
              </a:tr>
              <a:tr h="0">
                <a:tc>
                  <a:txBody>
                    <a:bodyPr/>
                    <a:lstStyle/>
                    <a:p>
                      <a:pPr algn="just">
                        <a:lnSpc>
                          <a:spcPct val="130000"/>
                        </a:lnSpc>
                        <a:spcAft>
                          <a:spcPts val="0"/>
                        </a:spcAft>
                      </a:pPr>
                      <a:r>
                        <a:rPr lang="vi-VN" sz="2800">
                          <a:effectLst/>
                          <a:latin typeface="Times New Roman" panose="02020603050405020304" pitchFamily="18" charset="0"/>
                          <a:cs typeface="Times New Roman" panose="02020603050405020304" pitchFamily="18" charset="0"/>
                        </a:rPr>
                        <a:t>8</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spcAft>
                          <a:spcPts val="0"/>
                        </a:spcAft>
                      </a:pPr>
                      <a:r>
                        <a:rPr lang="en-US" sz="2800">
                          <a:effectLst/>
                          <a:latin typeface="Times New Roman" panose="02020603050405020304" pitchFamily="18" charset="0"/>
                          <a:cs typeface="Times New Roman" panose="02020603050405020304" pitchFamily="18" charset="0"/>
                        </a:rPr>
                        <a:t>Nghe và tóm tắt nội dung thuyết trình về một nhân vật lịch sử hay tác phẩm văn học</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18011698"/>
                  </a:ext>
                </a:extLst>
              </a:tr>
              <a:tr h="0">
                <a:tc>
                  <a:txBody>
                    <a:bodyPr/>
                    <a:lstStyle/>
                    <a:p>
                      <a:pPr algn="just">
                        <a:lnSpc>
                          <a:spcPct val="130000"/>
                        </a:lnSpc>
                        <a:spcAft>
                          <a:spcPts val="0"/>
                        </a:spcAft>
                      </a:pPr>
                      <a:r>
                        <a:rPr lang="vi-VN" sz="2800">
                          <a:effectLst/>
                          <a:latin typeface="Times New Roman" panose="02020603050405020304" pitchFamily="18" charset="0"/>
                          <a:cs typeface="Times New Roman" panose="02020603050405020304" pitchFamily="18" charset="0"/>
                        </a:rPr>
                        <a:t>9</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pPr>
                      <a:r>
                        <a:rPr lang="en-US" sz="2800">
                          <a:effectLst/>
                          <a:latin typeface="Times New Roman" panose="02020603050405020304" pitchFamily="18" charset="0"/>
                          <a:cs typeface="Times New Roman" panose="02020603050405020304" pitchFamily="18" charset="0"/>
                        </a:rPr>
                        <a:t>Thuyết trình bài giới thiệu về một vấn đề của tác phẩm văn học</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90481681"/>
                  </a:ext>
                </a:extLst>
              </a:tr>
              <a:tr h="0">
                <a:tc>
                  <a:txBody>
                    <a:bodyPr/>
                    <a:lstStyle/>
                    <a:p>
                      <a:pPr algn="just">
                        <a:lnSpc>
                          <a:spcPct val="130000"/>
                        </a:lnSpc>
                        <a:spcAft>
                          <a:spcPts val="0"/>
                        </a:spcAft>
                      </a:pPr>
                      <a:r>
                        <a:rPr lang="vi-VN" sz="2800">
                          <a:effectLst/>
                          <a:latin typeface="Times New Roman" panose="02020603050405020304" pitchFamily="18" charset="0"/>
                          <a:cs typeface="Times New Roman" panose="02020603050405020304" pitchFamily="18" charset="0"/>
                        </a:rPr>
                        <a:t>10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pPr>
                      <a:r>
                        <a:rPr lang="en-US" sz="2800" dirty="0" err="1">
                          <a:effectLst/>
                          <a:latin typeface="Times New Roman" panose="02020603050405020304" pitchFamily="18" charset="0"/>
                          <a:cs typeface="Times New Roman" panose="02020603050405020304" pitchFamily="18" charset="0"/>
                        </a:rPr>
                        <a:t>Giới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thiệu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cuốn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sách</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89455165"/>
                  </a:ext>
                </a:extLst>
              </a:tr>
            </a:tbl>
          </a:graphicData>
        </a:graphic>
      </p:graphicFrame>
    </p:spTree>
    <p:extLst>
      <p:ext uri="{BB962C8B-B14F-4D97-AF65-F5344CB8AC3E}">
        <p14:creationId xmlns:p14="http://schemas.microsoft.com/office/powerpoint/2010/main" val="343753650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1408" y="174954"/>
            <a:ext cx="11693237" cy="6608618"/>
          </a:xfrm>
          <a:prstGeom prst="rect">
            <a:avLst/>
          </a:prstGeom>
          <a:ln w="57150">
            <a:prstDash val="sysDot"/>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cxnSp>
        <p:nvCxnSpPr>
          <p:cNvPr id="6" name="Straight Arrow Connector 5"/>
          <p:cNvCxnSpPr/>
          <p:nvPr/>
        </p:nvCxnSpPr>
        <p:spPr>
          <a:xfrm>
            <a:off x="3556000" y="2650836"/>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369455" y="288297"/>
            <a:ext cx="11495189" cy="523220"/>
          </a:xfrm>
          <a:prstGeom prst="rect">
            <a:avLst/>
          </a:prstGeom>
        </p:spPr>
        <p:txBody>
          <a:bodyPr wrap="square">
            <a:spAutoFit/>
          </a:bodyPr>
          <a:lstStyle/>
          <a:p>
            <a:r>
              <a:rPr lang="en-US" sz="2800" b="1" dirty="0" err="1">
                <a:solidFill>
                  <a:srgbClr val="FF0000"/>
                </a:solidFill>
                <a:latin typeface="Times New Roman" panose="02020603050405020304" pitchFamily="18" charset="0"/>
                <a:cs typeface="Times New Roman" panose="02020603050405020304" pitchFamily="18" charset="0"/>
              </a:rPr>
              <a:t>Câu</a:t>
            </a:r>
            <a:r>
              <a:rPr lang="en-US" sz="2800" b="1" dirty="0">
                <a:solidFill>
                  <a:srgbClr val="FF0000"/>
                </a:solidFill>
                <a:latin typeface="Times New Roman" panose="02020603050405020304" pitchFamily="18" charset="0"/>
                <a:cs typeface="Times New Roman" panose="02020603050405020304" pitchFamily="18" charset="0"/>
              </a:rPr>
              <a:t> 13: </a:t>
            </a:r>
            <a:r>
              <a:rPr lang="en-US" sz="2800" b="1" dirty="0" err="1">
                <a:solidFill>
                  <a:srgbClr val="FF0000"/>
                </a:solidFill>
                <a:latin typeface="Times New Roman" panose="02020603050405020304" pitchFamily="18" charset="0"/>
                <a:cs typeface="Times New Roman" panose="02020603050405020304" pitchFamily="18" charset="0"/>
              </a:rPr>
              <a:t>Những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yêu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cầu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cần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bảo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đảm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khi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thực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hành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hoạt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động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nói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nghe</a:t>
            </a:r>
            <a:endParaRPr lang="en-US" sz="2800" dirty="0">
              <a:solidFill>
                <a:srgbClr val="FF0000"/>
              </a:solidFill>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262195482"/>
              </p:ext>
            </p:extLst>
          </p:nvPr>
        </p:nvGraphicFramePr>
        <p:xfrm>
          <a:off x="411554" y="1950097"/>
          <a:ext cx="11212944" cy="3328416"/>
        </p:xfrm>
        <a:graphic>
          <a:graphicData uri="http://schemas.openxmlformats.org/drawingml/2006/table">
            <a:tbl>
              <a:tblPr firstRow="1" firstCol="1" bandRow="1">
                <a:tableStyleId>{72833802-FEF1-4C79-8D5D-14CF1EAF98D9}</a:tableStyleId>
              </a:tblPr>
              <a:tblGrid>
                <a:gridCol w="905162">
                  <a:extLst>
                    <a:ext uri="{9D8B030D-6E8A-4147-A177-3AD203B41FA5}">
                      <a16:colId xmlns:a16="http://schemas.microsoft.com/office/drawing/2014/main" val="2132296075"/>
                    </a:ext>
                  </a:extLst>
                </a:gridCol>
                <a:gridCol w="10307782">
                  <a:extLst>
                    <a:ext uri="{9D8B030D-6E8A-4147-A177-3AD203B41FA5}">
                      <a16:colId xmlns:a16="http://schemas.microsoft.com/office/drawing/2014/main" val="962380674"/>
                    </a:ext>
                  </a:extLst>
                </a:gridCol>
              </a:tblGrid>
              <a:tr h="167359">
                <a:tc>
                  <a:txBody>
                    <a:bodyPr/>
                    <a:lstStyle/>
                    <a:p>
                      <a:pPr algn="just">
                        <a:lnSpc>
                          <a:spcPct val="130000"/>
                        </a:lnSpc>
                        <a:spcAft>
                          <a:spcPts val="0"/>
                        </a:spcAft>
                      </a:pPr>
                      <a:r>
                        <a:rPr lang="vi-VN" sz="2800">
                          <a:effectLst/>
                          <a:latin typeface="Times New Roman" panose="02020603050405020304" pitchFamily="18" charset="0"/>
                          <a:cs typeface="Times New Roman" panose="02020603050405020304" pitchFamily="18" charset="0"/>
                        </a:rPr>
                        <a:t>Bài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563" marR="445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spcAft>
                          <a:spcPts val="0"/>
                        </a:spcAft>
                      </a:pPr>
                      <a:r>
                        <a:rPr lang="en-US" sz="2800">
                          <a:effectLst/>
                          <a:latin typeface="Times New Roman" panose="02020603050405020304" pitchFamily="18" charset="0"/>
                          <a:cs typeface="Times New Roman" panose="02020603050405020304" pitchFamily="18" charset="0"/>
                        </a:rPr>
                        <a:t>Yêu cầu cần bảo đảm</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563" marR="445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59219665"/>
                  </a:ext>
                </a:extLst>
              </a:tr>
              <a:tr h="836796">
                <a:tc>
                  <a:txBody>
                    <a:bodyPr/>
                    <a:lstStyle/>
                    <a:p>
                      <a:pPr algn="just">
                        <a:lnSpc>
                          <a:spcPct val="130000"/>
                        </a:lnSpc>
                        <a:spcAft>
                          <a:spcPts val="0"/>
                        </a:spcAft>
                      </a:pPr>
                      <a:r>
                        <a:rPr lang="vi-VN" sz="2800">
                          <a:effectLst/>
                          <a:latin typeface="Times New Roman" panose="02020603050405020304" pitchFamily="18" charset="0"/>
                          <a:cs typeface="Times New Roman" panose="02020603050405020304" pitchFamily="18" charset="0"/>
                        </a:rPr>
                        <a:t>6</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563" marR="445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spcAft>
                          <a:spcPts val="0"/>
                        </a:spcAft>
                      </a:pPr>
                      <a:r>
                        <a:rPr lang="en-US" sz="2800" dirty="0" err="1">
                          <a:effectLst/>
                          <a:latin typeface="Times New Roman" panose="02020603050405020304" pitchFamily="18" charset="0"/>
                          <a:cs typeface="Times New Roman" panose="02020603050405020304" pitchFamily="18" charset="0"/>
                        </a:rPr>
                        <a:t>Trình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bày</a:t>
                      </a:r>
                      <a:r>
                        <a:rPr lang="en-US" sz="2800" dirty="0">
                          <a:effectLst/>
                          <a:latin typeface="Times New Roman" panose="02020603050405020304" pitchFamily="18" charset="0"/>
                          <a:cs typeface="Times New Roman" panose="02020603050405020304" pitchFamily="18" charset="0"/>
                        </a:rPr>
                        <a:t> ý </a:t>
                      </a:r>
                      <a:r>
                        <a:rPr lang="en-US" sz="2800" dirty="0" err="1">
                          <a:effectLst/>
                          <a:latin typeface="Times New Roman" panose="02020603050405020304" pitchFamily="18" charset="0"/>
                          <a:cs typeface="Times New Roman" panose="02020603050405020304" pitchFamily="18" charset="0"/>
                        </a:rPr>
                        <a:t>kiến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vấn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đề</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xã</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hội</a:t>
                      </a:r>
                      <a:r>
                        <a:rPr lang="vi-VN" sz="2800" dirty="0">
                          <a:effectLst/>
                          <a:latin typeface="Times New Roman" panose="02020603050405020304" pitchFamily="18" charset="0"/>
                          <a:cs typeface="Times New Roman" panose="02020603050405020304" pitchFamily="18" charset="0"/>
                        </a:rPr>
                        <a:t>: nêu rõ ý kiến (quan điểm) của người nói, sử dụng các luận điểm (lí lẽ) và bằng chứng tin cậy, cụ thể nhằm thuyết phục người nghe về một vấn đề xã hội</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563" marR="445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8385992"/>
                  </a:ext>
                </a:extLst>
              </a:tr>
              <a:tr h="669437">
                <a:tc>
                  <a:txBody>
                    <a:bodyPr/>
                    <a:lstStyle/>
                    <a:p>
                      <a:pPr algn="just">
                        <a:lnSpc>
                          <a:spcPct val="130000"/>
                        </a:lnSpc>
                        <a:spcAft>
                          <a:spcPts val="0"/>
                        </a:spcAft>
                      </a:pPr>
                      <a:r>
                        <a:rPr lang="vi-VN" sz="2800">
                          <a:effectLst/>
                          <a:latin typeface="Times New Roman" panose="02020603050405020304" pitchFamily="18" charset="0"/>
                          <a:cs typeface="Times New Roman" panose="02020603050405020304" pitchFamily="18" charset="0"/>
                        </a:rPr>
                        <a:t>7</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563" marR="445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fontAlgn="base" hangingPunct="0">
                        <a:lnSpc>
                          <a:spcPct val="130000"/>
                        </a:lnSpc>
                        <a:spcAft>
                          <a:spcPts val="0"/>
                        </a:spcAft>
                      </a:pPr>
                      <a:r>
                        <a:rPr lang="en-US" sz="2800" dirty="0" err="1">
                          <a:effectLst/>
                          <a:latin typeface="Times New Roman" panose="02020603050405020304" pitchFamily="18" charset="0"/>
                          <a:cs typeface="Times New Roman" panose="02020603050405020304" pitchFamily="18" charset="0"/>
                        </a:rPr>
                        <a:t>Tóm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tắt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nội</a:t>
                      </a:r>
                      <a:r>
                        <a:rPr lang="en-US" sz="2800" dirty="0">
                          <a:effectLst/>
                          <a:latin typeface="Times New Roman" panose="02020603050405020304" pitchFamily="18" charset="0"/>
                          <a:cs typeface="Times New Roman" panose="02020603050405020304" pitchFamily="18" charset="0"/>
                        </a:rPr>
                        <a:t> dung </a:t>
                      </a:r>
                      <a:r>
                        <a:rPr lang="en-US" sz="2800" dirty="0" err="1">
                          <a:effectLst/>
                          <a:latin typeface="Times New Roman" panose="02020603050405020304" pitchFamily="18" charset="0"/>
                          <a:cs typeface="Times New Roman" panose="02020603050405020304" pitchFamily="18" charset="0"/>
                        </a:rPr>
                        <a:t>thuyết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trình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phẩm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rèn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kĩ</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năng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nghe</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nghe</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tóm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tắt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nội</a:t>
                      </a:r>
                      <a:r>
                        <a:rPr lang="en-US" sz="2800" dirty="0">
                          <a:effectLst/>
                          <a:latin typeface="Times New Roman" panose="02020603050405020304" pitchFamily="18" charset="0"/>
                          <a:cs typeface="Times New Roman" panose="02020603050405020304" pitchFamily="18" charset="0"/>
                        </a:rPr>
                        <a:t> dung </a:t>
                      </a:r>
                      <a:r>
                        <a:rPr lang="en-US" sz="2800" dirty="0" err="1">
                          <a:effectLst/>
                          <a:latin typeface="Times New Roman" panose="02020603050405020304" pitchFamily="18" charset="0"/>
                          <a:cs typeface="Times New Roman" panose="02020603050405020304" pitchFamily="18" charset="0"/>
                        </a:rPr>
                        <a:t>thuyết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trình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cs typeface="Times New Roman" panose="02020603050405020304" pitchFamily="18" charset="0"/>
                        </a:rPr>
                        <a:t> </a:t>
                      </a:r>
                      <a:r>
                        <a:rPr lang="vi-VN" sz="2800" dirty="0">
                          <a:effectLst/>
                          <a:latin typeface="Times New Roman" panose="02020603050405020304" pitchFamily="18" charset="0"/>
                          <a:cs typeface="Times New Roman" panose="02020603050405020304" pitchFamily="18" charset="0"/>
                        </a:rPr>
                        <a:t>một tác phẩm thơ</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563" marR="445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09388215"/>
                  </a:ext>
                </a:extLst>
              </a:tr>
            </a:tbl>
          </a:graphicData>
        </a:graphic>
      </p:graphicFrame>
    </p:spTree>
    <p:extLst>
      <p:ext uri="{BB962C8B-B14F-4D97-AF65-F5344CB8AC3E}">
        <p14:creationId xmlns:p14="http://schemas.microsoft.com/office/powerpoint/2010/main" val="288622460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1408" y="174954"/>
            <a:ext cx="11693237" cy="6608618"/>
          </a:xfrm>
          <a:prstGeom prst="rect">
            <a:avLst/>
          </a:prstGeom>
          <a:ln w="57150">
            <a:prstDash val="sysDot"/>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cxnSp>
        <p:nvCxnSpPr>
          <p:cNvPr id="6" name="Straight Arrow Connector 5"/>
          <p:cNvCxnSpPr/>
          <p:nvPr/>
        </p:nvCxnSpPr>
        <p:spPr>
          <a:xfrm>
            <a:off x="3556000" y="2650836"/>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369455" y="288297"/>
            <a:ext cx="11495189" cy="523220"/>
          </a:xfrm>
          <a:prstGeom prst="rect">
            <a:avLst/>
          </a:prstGeom>
        </p:spPr>
        <p:txBody>
          <a:bodyPr wrap="square">
            <a:spAutoFit/>
          </a:bodyPr>
          <a:lstStyle/>
          <a:p>
            <a:r>
              <a:rPr lang="en-US" sz="2800" b="1" dirty="0" err="1">
                <a:solidFill>
                  <a:srgbClr val="FF0000"/>
                </a:solidFill>
                <a:latin typeface="Times New Roman" panose="02020603050405020304" pitchFamily="18" charset="0"/>
                <a:cs typeface="Times New Roman" panose="02020603050405020304" pitchFamily="18" charset="0"/>
              </a:rPr>
              <a:t>Câu</a:t>
            </a:r>
            <a:r>
              <a:rPr lang="en-US" sz="2800" b="1" dirty="0">
                <a:solidFill>
                  <a:srgbClr val="FF0000"/>
                </a:solidFill>
                <a:latin typeface="Times New Roman" panose="02020603050405020304" pitchFamily="18" charset="0"/>
                <a:cs typeface="Times New Roman" panose="02020603050405020304" pitchFamily="18" charset="0"/>
              </a:rPr>
              <a:t> 13: </a:t>
            </a:r>
            <a:r>
              <a:rPr lang="en-US" sz="2800" b="1" dirty="0" err="1">
                <a:solidFill>
                  <a:srgbClr val="FF0000"/>
                </a:solidFill>
                <a:latin typeface="Times New Roman" panose="02020603050405020304" pitchFamily="18" charset="0"/>
                <a:cs typeface="Times New Roman" panose="02020603050405020304" pitchFamily="18" charset="0"/>
              </a:rPr>
              <a:t>Những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yêu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cầu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cần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bảo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đảm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khi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thực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hành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hoạt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động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nói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nghe</a:t>
            </a:r>
            <a:endParaRPr lang="en-US" sz="2800" dirty="0">
              <a:solidFill>
                <a:srgbClr val="FF0000"/>
              </a:solidFill>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402159531"/>
              </p:ext>
            </p:extLst>
          </p:nvPr>
        </p:nvGraphicFramePr>
        <p:xfrm>
          <a:off x="411554" y="1537687"/>
          <a:ext cx="11212944" cy="3883152"/>
        </p:xfrm>
        <a:graphic>
          <a:graphicData uri="http://schemas.openxmlformats.org/drawingml/2006/table">
            <a:tbl>
              <a:tblPr firstRow="1" firstCol="1" bandRow="1">
                <a:tableStyleId>{72833802-FEF1-4C79-8D5D-14CF1EAF98D9}</a:tableStyleId>
              </a:tblPr>
              <a:tblGrid>
                <a:gridCol w="905162">
                  <a:extLst>
                    <a:ext uri="{9D8B030D-6E8A-4147-A177-3AD203B41FA5}">
                      <a16:colId xmlns:a16="http://schemas.microsoft.com/office/drawing/2014/main" val="2132296075"/>
                    </a:ext>
                  </a:extLst>
                </a:gridCol>
                <a:gridCol w="10307782">
                  <a:extLst>
                    <a:ext uri="{9D8B030D-6E8A-4147-A177-3AD203B41FA5}">
                      <a16:colId xmlns:a16="http://schemas.microsoft.com/office/drawing/2014/main" val="962380674"/>
                    </a:ext>
                  </a:extLst>
                </a:gridCol>
              </a:tblGrid>
              <a:tr h="167359">
                <a:tc>
                  <a:txBody>
                    <a:bodyPr/>
                    <a:lstStyle/>
                    <a:p>
                      <a:pPr algn="just">
                        <a:lnSpc>
                          <a:spcPct val="130000"/>
                        </a:lnSpc>
                        <a:spcAft>
                          <a:spcPts val="0"/>
                        </a:spcAft>
                      </a:pPr>
                      <a:r>
                        <a:rPr lang="vi-VN" sz="2800">
                          <a:effectLst/>
                          <a:latin typeface="Times New Roman" panose="02020603050405020304" pitchFamily="18" charset="0"/>
                          <a:cs typeface="Times New Roman" panose="02020603050405020304" pitchFamily="18" charset="0"/>
                        </a:rPr>
                        <a:t>Bài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563" marR="445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spcAft>
                          <a:spcPts val="0"/>
                        </a:spcAft>
                      </a:pPr>
                      <a:r>
                        <a:rPr lang="en-US" sz="2800">
                          <a:effectLst/>
                          <a:latin typeface="Times New Roman" panose="02020603050405020304" pitchFamily="18" charset="0"/>
                          <a:cs typeface="Times New Roman" panose="02020603050405020304" pitchFamily="18" charset="0"/>
                        </a:rPr>
                        <a:t>Yêu cầu cần bảo đảm</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563" marR="445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59219665"/>
                  </a:ext>
                </a:extLst>
              </a:tr>
              <a:tr h="1171514">
                <a:tc>
                  <a:txBody>
                    <a:bodyPr/>
                    <a:lstStyle/>
                    <a:p>
                      <a:pPr algn="just">
                        <a:lnSpc>
                          <a:spcPct val="130000"/>
                        </a:lnSpc>
                        <a:spcAft>
                          <a:spcPts val="0"/>
                        </a:spcAft>
                      </a:pPr>
                      <a:r>
                        <a:rPr lang="vi-VN" sz="2800" dirty="0">
                          <a:effectLst/>
                          <a:latin typeface="Times New Roman" panose="02020603050405020304" pitchFamily="18" charset="0"/>
                          <a:cs typeface="Times New Roman" panose="02020603050405020304" pitchFamily="18" charset="0"/>
                        </a:rPr>
                        <a:t>8</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563" marR="445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spcAft>
                          <a:spcPts val="0"/>
                        </a:spcAft>
                      </a:pPr>
                      <a:r>
                        <a:rPr lang="en-US" sz="2800" dirty="0" err="1">
                          <a:effectLst/>
                          <a:latin typeface="Times New Roman" panose="02020603050405020304" pitchFamily="18" charset="0"/>
                          <a:cs typeface="Times New Roman" panose="02020603050405020304" pitchFamily="18" charset="0"/>
                        </a:rPr>
                        <a:t>Nghe</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tóm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tắt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nội</a:t>
                      </a:r>
                      <a:r>
                        <a:rPr lang="en-US" sz="2800" dirty="0">
                          <a:effectLst/>
                          <a:latin typeface="Times New Roman" panose="02020603050405020304" pitchFamily="18" charset="0"/>
                          <a:cs typeface="Times New Roman" panose="02020603050405020304" pitchFamily="18" charset="0"/>
                        </a:rPr>
                        <a:t> dung </a:t>
                      </a:r>
                      <a:r>
                        <a:rPr lang="en-US" sz="2800" dirty="0" err="1">
                          <a:effectLst/>
                          <a:latin typeface="Times New Roman" panose="02020603050405020304" pitchFamily="18" charset="0"/>
                          <a:cs typeface="Times New Roman" panose="02020603050405020304" pitchFamily="18" charset="0"/>
                        </a:rPr>
                        <a:t>thuyết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trình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nhân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vật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lịch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sử</a:t>
                      </a:r>
                      <a:r>
                        <a:rPr lang="en-US" sz="2800" dirty="0">
                          <a:effectLst/>
                          <a:latin typeface="Times New Roman" panose="02020603050405020304" pitchFamily="18" charset="0"/>
                          <a:cs typeface="Times New Roman" panose="02020603050405020304" pitchFamily="18" charset="0"/>
                        </a:rPr>
                        <a:t> hay </a:t>
                      </a:r>
                      <a:r>
                        <a:rPr lang="en-US" sz="2800" dirty="0" err="1">
                          <a:effectLst/>
                          <a:latin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phẩm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học</a:t>
                      </a:r>
                      <a:r>
                        <a:rPr lang="vi-VN"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cs typeface="Times New Roman" panose="02020603050405020304" pitchFamily="18" charset="0"/>
                      </a:endParaRPr>
                    </a:p>
                    <a:p>
                      <a:pPr>
                        <a:lnSpc>
                          <a:spcPct val="130000"/>
                        </a:lnSpc>
                        <a:spcAft>
                          <a:spcPts val="0"/>
                        </a:spcAft>
                      </a:pPr>
                      <a:r>
                        <a:rPr lang="vi-VN"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Nghe</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nội</a:t>
                      </a:r>
                      <a:r>
                        <a:rPr lang="en-US" sz="2800" dirty="0">
                          <a:effectLst/>
                          <a:latin typeface="Times New Roman" panose="02020603050405020304" pitchFamily="18" charset="0"/>
                          <a:cs typeface="Times New Roman" panose="02020603050405020304" pitchFamily="18" charset="0"/>
                        </a:rPr>
                        <a:t> dung </a:t>
                      </a:r>
                      <a:r>
                        <a:rPr lang="en-US" sz="2800" dirty="0" err="1">
                          <a:effectLst/>
                          <a:latin typeface="Times New Roman" panose="02020603050405020304" pitchFamily="18" charset="0"/>
                          <a:cs typeface="Times New Roman" panose="02020603050405020304" pitchFamily="18" charset="0"/>
                        </a:rPr>
                        <a:t>thuyết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trình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nhân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vật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lịch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sử</a:t>
                      </a:r>
                      <a:r>
                        <a:rPr lang="en-US" sz="2800" dirty="0">
                          <a:effectLst/>
                          <a:latin typeface="Times New Roman" panose="02020603050405020304" pitchFamily="18" charset="0"/>
                          <a:cs typeface="Times New Roman" panose="02020603050405020304" pitchFamily="18" charset="0"/>
                        </a:rPr>
                        <a:t> hay </a:t>
                      </a:r>
                      <a:r>
                        <a:rPr lang="en-US" sz="2800" dirty="0" err="1">
                          <a:effectLst/>
                          <a:latin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phẩm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học</a:t>
                      </a:r>
                      <a:r>
                        <a:rPr lang="vi-VN"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cs typeface="Times New Roman" panose="02020603050405020304" pitchFamily="18" charset="0"/>
                      </a:endParaRPr>
                    </a:p>
                    <a:p>
                      <a:pPr>
                        <a:lnSpc>
                          <a:spcPct val="130000"/>
                        </a:lnSpc>
                        <a:spcAft>
                          <a:spcPts val="0"/>
                        </a:spcAft>
                      </a:pPr>
                      <a:r>
                        <a:rPr lang="vi-VN"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Tóm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tắt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nội</a:t>
                      </a:r>
                      <a:r>
                        <a:rPr lang="en-US" sz="2800" dirty="0">
                          <a:effectLst/>
                          <a:latin typeface="Times New Roman" panose="02020603050405020304" pitchFamily="18" charset="0"/>
                          <a:cs typeface="Times New Roman" panose="02020603050405020304" pitchFamily="18" charset="0"/>
                        </a:rPr>
                        <a:t> dung </a:t>
                      </a:r>
                      <a:r>
                        <a:rPr lang="en-US" sz="2800" dirty="0" err="1">
                          <a:effectLst/>
                          <a:latin typeface="Times New Roman" panose="02020603050405020304" pitchFamily="18" charset="0"/>
                          <a:cs typeface="Times New Roman" panose="02020603050405020304" pitchFamily="18" charset="0"/>
                        </a:rPr>
                        <a:t>thuyết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trình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nhân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vật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lịch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sử</a:t>
                      </a:r>
                      <a:r>
                        <a:rPr lang="en-US" sz="2800" dirty="0">
                          <a:effectLst/>
                          <a:latin typeface="Times New Roman" panose="02020603050405020304" pitchFamily="18" charset="0"/>
                          <a:cs typeface="Times New Roman" panose="02020603050405020304" pitchFamily="18" charset="0"/>
                        </a:rPr>
                        <a:t> hay </a:t>
                      </a:r>
                      <a:r>
                        <a:rPr lang="en-US" sz="2800" dirty="0" err="1">
                          <a:effectLst/>
                          <a:latin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phẩm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học</a:t>
                      </a:r>
                      <a:r>
                        <a:rPr lang="vi-VN"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563" marR="445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41544406"/>
                  </a:ext>
                </a:extLst>
              </a:tr>
            </a:tbl>
          </a:graphicData>
        </a:graphic>
      </p:graphicFrame>
    </p:spTree>
    <p:extLst>
      <p:ext uri="{BB962C8B-B14F-4D97-AF65-F5344CB8AC3E}">
        <p14:creationId xmlns:p14="http://schemas.microsoft.com/office/powerpoint/2010/main" val="313538043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1408" y="174954"/>
            <a:ext cx="11693237" cy="6608618"/>
          </a:xfrm>
          <a:prstGeom prst="rect">
            <a:avLst/>
          </a:prstGeom>
          <a:ln w="57150">
            <a:prstDash val="sysDot"/>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cxnSp>
        <p:nvCxnSpPr>
          <p:cNvPr id="6" name="Straight Arrow Connector 5"/>
          <p:cNvCxnSpPr/>
          <p:nvPr/>
        </p:nvCxnSpPr>
        <p:spPr>
          <a:xfrm>
            <a:off x="3556000" y="2650836"/>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369455" y="288297"/>
            <a:ext cx="11495189" cy="523220"/>
          </a:xfrm>
          <a:prstGeom prst="rect">
            <a:avLst/>
          </a:prstGeom>
        </p:spPr>
        <p:txBody>
          <a:bodyPr wrap="square">
            <a:spAutoFit/>
          </a:bodyPr>
          <a:lstStyle/>
          <a:p>
            <a:r>
              <a:rPr lang="en-US" sz="2800" b="1" dirty="0" err="1">
                <a:solidFill>
                  <a:srgbClr val="FF0000"/>
                </a:solidFill>
                <a:latin typeface="Times New Roman" panose="02020603050405020304" pitchFamily="18" charset="0"/>
                <a:cs typeface="Times New Roman" panose="02020603050405020304" pitchFamily="18" charset="0"/>
              </a:rPr>
              <a:t>Câu</a:t>
            </a:r>
            <a:r>
              <a:rPr lang="en-US" sz="2800" b="1" dirty="0">
                <a:solidFill>
                  <a:srgbClr val="FF0000"/>
                </a:solidFill>
                <a:latin typeface="Times New Roman" panose="02020603050405020304" pitchFamily="18" charset="0"/>
                <a:cs typeface="Times New Roman" panose="02020603050405020304" pitchFamily="18" charset="0"/>
              </a:rPr>
              <a:t> 13: </a:t>
            </a:r>
            <a:r>
              <a:rPr lang="en-US" sz="2800" b="1" dirty="0" err="1">
                <a:solidFill>
                  <a:srgbClr val="FF0000"/>
                </a:solidFill>
                <a:latin typeface="Times New Roman" panose="02020603050405020304" pitchFamily="18" charset="0"/>
                <a:cs typeface="Times New Roman" panose="02020603050405020304" pitchFamily="18" charset="0"/>
              </a:rPr>
              <a:t>Những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yêu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cầu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cần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bảo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đảm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khi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thực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hành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hoạt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động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nói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nghe</a:t>
            </a:r>
            <a:endParaRPr lang="en-US" sz="2800" dirty="0">
              <a:solidFill>
                <a:srgbClr val="FF0000"/>
              </a:solidFill>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585032531"/>
              </p:ext>
            </p:extLst>
          </p:nvPr>
        </p:nvGraphicFramePr>
        <p:xfrm>
          <a:off x="594239" y="1377443"/>
          <a:ext cx="10847573" cy="3883152"/>
        </p:xfrm>
        <a:graphic>
          <a:graphicData uri="http://schemas.openxmlformats.org/drawingml/2006/table">
            <a:tbl>
              <a:tblPr firstRow="1" firstCol="1" bandRow="1">
                <a:tableStyleId>{72833802-FEF1-4C79-8D5D-14CF1EAF98D9}</a:tableStyleId>
              </a:tblPr>
              <a:tblGrid>
                <a:gridCol w="875668">
                  <a:extLst>
                    <a:ext uri="{9D8B030D-6E8A-4147-A177-3AD203B41FA5}">
                      <a16:colId xmlns:a16="http://schemas.microsoft.com/office/drawing/2014/main" val="2132296075"/>
                    </a:ext>
                  </a:extLst>
                </a:gridCol>
                <a:gridCol w="9971905">
                  <a:extLst>
                    <a:ext uri="{9D8B030D-6E8A-4147-A177-3AD203B41FA5}">
                      <a16:colId xmlns:a16="http://schemas.microsoft.com/office/drawing/2014/main" val="962380674"/>
                    </a:ext>
                  </a:extLst>
                </a:gridCol>
              </a:tblGrid>
              <a:tr h="167359">
                <a:tc>
                  <a:txBody>
                    <a:bodyPr/>
                    <a:lstStyle/>
                    <a:p>
                      <a:pPr algn="just">
                        <a:lnSpc>
                          <a:spcPct val="130000"/>
                        </a:lnSpc>
                        <a:spcAft>
                          <a:spcPts val="0"/>
                        </a:spcAft>
                      </a:pPr>
                      <a:r>
                        <a:rPr lang="vi-VN" sz="2800">
                          <a:effectLst/>
                          <a:latin typeface="Times New Roman" panose="02020603050405020304" pitchFamily="18" charset="0"/>
                          <a:cs typeface="Times New Roman" panose="02020603050405020304" pitchFamily="18" charset="0"/>
                        </a:rPr>
                        <a:t>Bài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563" marR="445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spcAft>
                          <a:spcPts val="0"/>
                        </a:spcAft>
                      </a:pPr>
                      <a:r>
                        <a:rPr lang="en-US" sz="2800">
                          <a:effectLst/>
                          <a:latin typeface="Times New Roman" panose="02020603050405020304" pitchFamily="18" charset="0"/>
                          <a:cs typeface="Times New Roman" panose="02020603050405020304" pitchFamily="18" charset="0"/>
                        </a:rPr>
                        <a:t>Yêu cầu cần bảo đảm</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563" marR="445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59219665"/>
                  </a:ext>
                </a:extLst>
              </a:tr>
              <a:tr h="1004155">
                <a:tc>
                  <a:txBody>
                    <a:bodyPr/>
                    <a:lstStyle/>
                    <a:p>
                      <a:pPr algn="just">
                        <a:lnSpc>
                          <a:spcPct val="130000"/>
                        </a:lnSpc>
                        <a:spcAft>
                          <a:spcPts val="0"/>
                        </a:spcAft>
                      </a:pPr>
                      <a:r>
                        <a:rPr lang="vi-VN" sz="2800" dirty="0">
                          <a:effectLst/>
                          <a:latin typeface="Times New Roman" panose="02020603050405020304" pitchFamily="18" charset="0"/>
                          <a:cs typeface="Times New Roman" panose="02020603050405020304" pitchFamily="18" charset="0"/>
                        </a:rPr>
                        <a:t>9</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563" marR="445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pPr>
                      <a:r>
                        <a:rPr lang="en-US" sz="2800">
                          <a:effectLst/>
                          <a:latin typeface="Times New Roman" panose="02020603050405020304" pitchFamily="18" charset="0"/>
                          <a:cs typeface="Times New Roman" panose="02020603050405020304" pitchFamily="18" charset="0"/>
                        </a:rPr>
                        <a:t>Thuyết trình bài giới thiệu về một vấn đề của tác phẩm văn học:</a:t>
                      </a:r>
                      <a:r>
                        <a:rPr lang="vi-VN" sz="2800">
                          <a:effectLst/>
                          <a:latin typeface="Times New Roman" panose="02020603050405020304" pitchFamily="18" charset="0"/>
                          <a:cs typeface="Times New Roman" panose="02020603050405020304" pitchFamily="18" charset="0"/>
                        </a:rPr>
                        <a:t> Thuyết trình bài giới thiệu về một vấn đề của tác phẩm văn học </a:t>
                      </a:r>
                      <a:r>
                        <a:rPr lang="en-US" sz="2800">
                          <a:effectLst/>
                          <a:latin typeface="Times New Roman" panose="02020603050405020304" pitchFamily="18" charset="0"/>
                          <a:cs typeface="Times New Roman" panose="02020603050405020304" pitchFamily="18" charset="0"/>
                        </a:rPr>
                        <a:t>là trình bày rõ ràng bằng lời về một hoặc nhiều phương diện liên quan đến nội dung và nghệ thuật của tác phẩm </a:t>
                      </a:r>
                      <a:r>
                        <a:rPr lang="vi-VN" sz="2800">
                          <a:effectLst/>
                          <a:latin typeface="Times New Roman" panose="02020603050405020304" pitchFamily="18" charset="0"/>
                          <a:cs typeface="Times New Roman" panose="02020603050405020304" pitchFamily="18" charset="0"/>
                        </a:rPr>
                        <a:t>văn học.</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563" marR="445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82166454"/>
                  </a:ext>
                </a:extLst>
              </a:tr>
              <a:tr h="502077">
                <a:tc>
                  <a:txBody>
                    <a:bodyPr/>
                    <a:lstStyle/>
                    <a:p>
                      <a:pPr algn="just">
                        <a:lnSpc>
                          <a:spcPct val="130000"/>
                        </a:lnSpc>
                        <a:spcAft>
                          <a:spcPts val="0"/>
                        </a:spcAft>
                      </a:pPr>
                      <a:r>
                        <a:rPr lang="vi-VN" sz="2800">
                          <a:effectLst/>
                          <a:latin typeface="Times New Roman" panose="02020603050405020304" pitchFamily="18" charset="0"/>
                          <a:cs typeface="Times New Roman" panose="02020603050405020304" pitchFamily="18" charset="0"/>
                        </a:rPr>
                        <a:t>10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563" marR="445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pPr>
                      <a:r>
                        <a:rPr lang="en-US" sz="2800" dirty="0" err="1">
                          <a:effectLst/>
                          <a:latin typeface="Times New Roman" panose="02020603050405020304" pitchFamily="18" charset="0"/>
                          <a:cs typeface="Times New Roman" panose="02020603050405020304" pitchFamily="18" charset="0"/>
                        </a:rPr>
                        <a:t>Giới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thiệu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cuốn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sách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Thuyết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trình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nội</a:t>
                      </a:r>
                      <a:r>
                        <a:rPr lang="en-US" sz="2800" dirty="0">
                          <a:effectLst/>
                          <a:latin typeface="Times New Roman" panose="02020603050405020304" pitchFamily="18" charset="0"/>
                          <a:cs typeface="Times New Roman" panose="02020603050405020304" pitchFamily="18" charset="0"/>
                        </a:rPr>
                        <a:t> dung </a:t>
                      </a:r>
                      <a:r>
                        <a:rPr lang="en-US" sz="2800" dirty="0" err="1">
                          <a:effectLst/>
                          <a:latin typeface="Times New Roman" panose="02020603050405020304" pitchFamily="18" charset="0"/>
                          <a:cs typeface="Times New Roman" panose="02020603050405020304" pitchFamily="18" charset="0"/>
                        </a:rPr>
                        <a:t>giới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thiệu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cuốn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sách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bằng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lời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nói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nói</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563" marR="445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79060238"/>
                  </a:ext>
                </a:extLst>
              </a:tr>
            </a:tbl>
          </a:graphicData>
        </a:graphic>
      </p:graphicFrame>
    </p:spTree>
    <p:extLst>
      <p:ext uri="{BB962C8B-B14F-4D97-AF65-F5344CB8AC3E}">
        <p14:creationId xmlns:p14="http://schemas.microsoft.com/office/powerpoint/2010/main" val="216206900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7782" y="0"/>
            <a:ext cx="12192000" cy="6817435"/>
          </a:xfrm>
        </p:spPr>
      </p:pic>
      <p:sp>
        <p:nvSpPr>
          <p:cNvPr id="5" name="Rectangle 4"/>
          <p:cNvSpPr/>
          <p:nvPr/>
        </p:nvSpPr>
        <p:spPr>
          <a:xfrm>
            <a:off x="1348509" y="472694"/>
            <a:ext cx="9199418" cy="2435988"/>
          </a:xfrm>
          <a:prstGeom prst="rect">
            <a:avLst/>
          </a:prstGeom>
        </p:spPr>
        <p:txBody>
          <a:bodyPr wrap="square">
            <a:spAutoFit/>
          </a:bodyPr>
          <a:lstStyle/>
          <a:p>
            <a:pPr algn="ctr">
              <a:lnSpc>
                <a:spcPct val="150000"/>
              </a:lnSpc>
            </a:pPr>
            <a:r>
              <a:rPr lang="en-US" sz="5400" b="1" dirty="0">
                <a:solidFill>
                  <a:srgbClr val="7030A0"/>
                </a:solidFill>
                <a:latin typeface="Times New Roman" panose="02020603050405020304" pitchFamily="18" charset="0"/>
                <a:cs typeface="Times New Roman" panose="02020603050405020304" pitchFamily="18" charset="0"/>
              </a:rPr>
              <a:t>HOẠT ĐỘNG 2: ÔN TẬP</a:t>
            </a:r>
            <a:endParaRPr lang="en-US" sz="5400" dirty="0">
              <a:solidFill>
                <a:srgbClr val="7030A0"/>
              </a:solidFill>
              <a:latin typeface="Times New Roman" panose="02020603050405020304" pitchFamily="18" charset="0"/>
              <a:cs typeface="Times New Roman" panose="02020603050405020304" pitchFamily="18" charset="0"/>
            </a:endParaRPr>
          </a:p>
          <a:p>
            <a:pPr algn="ctr">
              <a:lnSpc>
                <a:spcPct val="150000"/>
              </a:lnSpc>
            </a:pPr>
            <a:r>
              <a:rPr lang="en-US" sz="5400" b="1" dirty="0" smtClean="0">
                <a:solidFill>
                  <a:srgbClr val="7030A0"/>
                </a:solidFill>
                <a:latin typeface="Times New Roman" panose="02020603050405020304" pitchFamily="18" charset="0"/>
                <a:cs typeface="Times New Roman" panose="02020603050405020304" pitchFamily="18" charset="0"/>
              </a:rPr>
              <a:t>IV. TIẾNG VIỆT </a:t>
            </a:r>
            <a:endParaRPr lang="en-US" sz="5400" dirty="0">
              <a:solidFill>
                <a:srgbClr val="7030A0"/>
              </a:solidFill>
              <a:latin typeface="Times New Roman" panose="02020603050405020304" pitchFamily="18" charset="0"/>
              <a:cs typeface="Times New Roman" panose="02020603050405020304" pitchFamily="18" charset="0"/>
            </a:endParaRPr>
          </a:p>
        </p:txBody>
      </p:sp>
      <p:sp>
        <p:nvSpPr>
          <p:cNvPr id="3" name="Rectangle 2"/>
          <p:cNvSpPr/>
          <p:nvPr/>
        </p:nvSpPr>
        <p:spPr>
          <a:xfrm>
            <a:off x="1708727" y="3064285"/>
            <a:ext cx="9033163" cy="523220"/>
          </a:xfrm>
          <a:prstGeom prst="rect">
            <a:avLst/>
          </a:prstGeom>
        </p:spPr>
        <p:txBody>
          <a:bodyPr wrap="square">
            <a:spAutoFit/>
          </a:bodyPr>
          <a:lstStyle/>
          <a:p>
            <a:r>
              <a:rPr lang="en-US" sz="2800" b="1" dirty="0" smtClean="0">
                <a:solidFill>
                  <a:srgbClr val="0070C0"/>
                </a:solidFill>
                <a:latin typeface="Times New Roman" panose="02020603050405020304" pitchFamily="18" charset="0"/>
                <a:cs typeface="Times New Roman" panose="02020603050405020304" pitchFamily="18" charset="0"/>
              </a:rPr>
              <a:t> </a:t>
            </a: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6" name="Rectangle 5"/>
          <p:cNvSpPr/>
          <p:nvPr/>
        </p:nvSpPr>
        <p:spPr>
          <a:xfrm>
            <a:off x="736599" y="2807511"/>
            <a:ext cx="10162309" cy="2893100"/>
          </a:xfrm>
          <a:prstGeom prst="rect">
            <a:avLst/>
          </a:prstGeom>
        </p:spPr>
        <p:txBody>
          <a:bodyPr wrap="square">
            <a:spAutoFit/>
          </a:bodyPr>
          <a:lstStyle/>
          <a:p>
            <a:pPr algn="just">
              <a:lnSpc>
                <a:spcPct val="130000"/>
              </a:lnSpc>
              <a:spcAft>
                <a:spcPts val="0"/>
              </a:spcAft>
            </a:pPr>
            <a:r>
              <a:rPr lang="en-US" sz="2800" b="1" dirty="0" err="1">
                <a:solidFill>
                  <a:srgbClr val="0070C0"/>
                </a:solidFill>
                <a:latin typeface="Times New Roman" panose="02020603050405020304" pitchFamily="18" charset="0"/>
                <a:ea typeface="Times New Roman" panose="02020603050405020304" pitchFamily="18" charset="0"/>
              </a:rPr>
              <a:t>Câu</a:t>
            </a:r>
            <a:r>
              <a:rPr lang="en-US" sz="2800" b="1" dirty="0">
                <a:solidFill>
                  <a:srgbClr val="0070C0"/>
                </a:solidFill>
                <a:latin typeface="Times New Roman" panose="02020603050405020304" pitchFamily="18" charset="0"/>
                <a:ea typeface="Times New Roman" panose="02020603050405020304" pitchFamily="18" charset="0"/>
              </a:rPr>
              <a:t> 14.</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Nêu</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nội</a:t>
            </a:r>
            <a:r>
              <a:rPr lang="en-US" sz="2800" dirty="0">
                <a:solidFill>
                  <a:srgbClr val="0070C0"/>
                </a:solidFill>
                <a:latin typeface="Times New Roman" panose="02020603050405020304" pitchFamily="18" charset="0"/>
                <a:ea typeface="Times New Roman" panose="02020603050405020304" pitchFamily="18" charset="0"/>
              </a:rPr>
              <a:t> dung </a:t>
            </a:r>
            <a:r>
              <a:rPr lang="en-US" sz="2800" dirty="0" err="1">
                <a:solidFill>
                  <a:srgbClr val="0070C0"/>
                </a:solidFill>
                <a:latin typeface="Times New Roman" panose="02020603050405020304" pitchFamily="18" charset="0"/>
                <a:ea typeface="Times New Roman" panose="02020603050405020304" pitchFamily="18" charset="0"/>
              </a:rPr>
              <a:t>chính</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của</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phần</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tiếng</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Việt</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được</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học</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trong</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sách</a:t>
            </a:r>
            <a:r>
              <a:rPr lang="en-US" sz="2800" i="1" dirty="0">
                <a:solidFill>
                  <a:srgbClr val="0070C0"/>
                </a:solidFill>
                <a:latin typeface="Times New Roman" panose="02020603050405020304" pitchFamily="18" charset="0"/>
                <a:ea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rPr>
              <a:t>Ngữ</a:t>
            </a:r>
            <a:r>
              <a:rPr lang="en-US" sz="2800" i="1" dirty="0">
                <a:solidFill>
                  <a:srgbClr val="0070C0"/>
                </a:solidFill>
                <a:latin typeface="Times New Roman" panose="02020603050405020304" pitchFamily="18" charset="0"/>
                <a:ea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rPr>
              <a:t>văn</a:t>
            </a:r>
            <a:r>
              <a:rPr lang="en-US" sz="2800" i="1" dirty="0">
                <a:solidFill>
                  <a:srgbClr val="0070C0"/>
                </a:solidFill>
                <a:latin typeface="Times New Roman" panose="02020603050405020304" pitchFamily="18" charset="0"/>
                <a:ea typeface="Times New Roman" panose="02020603050405020304" pitchFamily="18" charset="0"/>
              </a:rPr>
              <a:t> 8,</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tập</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hai</a:t>
            </a:r>
            <a:r>
              <a:rPr lang="en-US" sz="2800" dirty="0">
                <a:solidFill>
                  <a:srgbClr val="0070C0"/>
                </a:solidFill>
                <a:latin typeface="Times New Roman" panose="02020603050405020304" pitchFamily="18" charset="0"/>
                <a:ea typeface="Times New Roman" panose="02020603050405020304" pitchFamily="18" charset="0"/>
              </a:rPr>
              <a:t>.</a:t>
            </a:r>
            <a:r>
              <a:rPr lang="en-US" sz="2800" i="1"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Các</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nội</a:t>
            </a:r>
            <a:r>
              <a:rPr lang="en-US" sz="2800" dirty="0">
                <a:solidFill>
                  <a:srgbClr val="0070C0"/>
                </a:solidFill>
                <a:latin typeface="Times New Roman" panose="02020603050405020304" pitchFamily="18" charset="0"/>
                <a:ea typeface="Times New Roman" panose="02020603050405020304" pitchFamily="18" charset="0"/>
              </a:rPr>
              <a:t> dung </a:t>
            </a:r>
            <a:r>
              <a:rPr lang="en-US" sz="2800" dirty="0" err="1">
                <a:solidFill>
                  <a:srgbClr val="0070C0"/>
                </a:solidFill>
                <a:latin typeface="Times New Roman" panose="02020603050405020304" pitchFamily="18" charset="0"/>
                <a:ea typeface="Times New Roman" panose="02020603050405020304" pitchFamily="18" charset="0"/>
              </a:rPr>
              <a:t>này</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có</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mối</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quan</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hệ</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như</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thế</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nào</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với</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phần</a:t>
            </a:r>
            <a:r>
              <a:rPr lang="en-US" sz="2800" i="1" dirty="0">
                <a:solidFill>
                  <a:srgbClr val="0070C0"/>
                </a:solidFill>
                <a:latin typeface="Times New Roman" panose="02020603050405020304" pitchFamily="18" charset="0"/>
                <a:ea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rPr>
              <a:t>Đọc</a:t>
            </a:r>
            <a:r>
              <a:rPr lang="en-US" sz="2800" i="1" dirty="0">
                <a:solidFill>
                  <a:srgbClr val="0070C0"/>
                </a:solidFill>
                <a:latin typeface="Times New Roman" panose="02020603050405020304" pitchFamily="18" charset="0"/>
                <a:ea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rPr>
              <a:t>hiểu</a:t>
            </a:r>
            <a:r>
              <a:rPr lang="en-US" sz="2800" i="1" dirty="0">
                <a:solidFill>
                  <a:srgbClr val="0070C0"/>
                </a:solidFill>
                <a:latin typeface="Times New Roman" panose="02020603050405020304" pitchFamily="18" charset="0"/>
                <a:ea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rPr>
              <a:t>Viết</a:t>
            </a:r>
            <a:r>
              <a:rPr lang="en-US" sz="2800" i="1" dirty="0">
                <a:solidFill>
                  <a:srgbClr val="0070C0"/>
                </a:solidFill>
                <a:latin typeface="Times New Roman" panose="02020603050405020304" pitchFamily="18" charset="0"/>
                <a:ea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rPr>
              <a:t>Nói</a:t>
            </a:r>
            <a:r>
              <a:rPr lang="en-US" sz="2800" i="1" dirty="0">
                <a:solidFill>
                  <a:srgbClr val="0070C0"/>
                </a:solidFill>
                <a:latin typeface="Times New Roman" panose="02020603050405020304" pitchFamily="18" charset="0"/>
                <a:ea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rPr>
              <a:t>va</a:t>
            </a:r>
            <a:r>
              <a:rPr lang="en-US" sz="2800" i="1" dirty="0">
                <a:solidFill>
                  <a:srgbClr val="0070C0"/>
                </a:solidFill>
                <a:latin typeface="Times New Roman" panose="02020603050405020304" pitchFamily="18" charset="0"/>
                <a:ea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rPr>
              <a:t>nghe</a:t>
            </a:r>
            <a:r>
              <a:rPr lang="en-US" sz="2800" i="1" dirty="0">
                <a:solidFill>
                  <a:srgbClr val="0070C0"/>
                </a:solidFill>
                <a:latin typeface="Times New Roman" panose="02020603050405020304" pitchFamily="18" charset="0"/>
                <a:ea typeface="Times New Roman" panose="02020603050405020304" pitchFamily="18" charset="0"/>
              </a:rPr>
              <a:t>? </a:t>
            </a:r>
            <a:r>
              <a:rPr lang="vi-VN" sz="2800" dirty="0" smtClean="0">
                <a:solidFill>
                  <a:srgbClr val="0070C0"/>
                </a:solidFill>
                <a:latin typeface="Times New Roman" panose="02020603050405020304" pitchFamily="18" charset="0"/>
                <a:ea typeface="Times New Roman" panose="02020603050405020304" pitchFamily="18" charset="0"/>
              </a:rPr>
              <a:t>(</a:t>
            </a:r>
            <a:r>
              <a:rPr lang="en-US" sz="2800" dirty="0" err="1" smtClean="0">
                <a:solidFill>
                  <a:srgbClr val="0070C0"/>
                </a:solidFill>
                <a:latin typeface="Times New Roman" panose="02020603050405020304" pitchFamily="18" charset="0"/>
                <a:ea typeface="Times New Roman" panose="02020603050405020304" pitchFamily="18" charset="0"/>
              </a:rPr>
              <a:t>Phiếu</a:t>
            </a:r>
            <a:r>
              <a:rPr lang="en-US" sz="2800" dirty="0" smtClean="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học</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tập</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số</a:t>
            </a:r>
            <a:r>
              <a:rPr lang="en-US" sz="2800" dirty="0">
                <a:solidFill>
                  <a:srgbClr val="0070C0"/>
                </a:solidFill>
                <a:latin typeface="Times New Roman" panose="02020603050405020304" pitchFamily="18" charset="0"/>
                <a:ea typeface="Times New Roman" panose="02020603050405020304" pitchFamily="18" charset="0"/>
              </a:rPr>
              <a:t> </a:t>
            </a:r>
            <a:r>
              <a:rPr lang="vi-VN" sz="2800" dirty="0">
                <a:solidFill>
                  <a:srgbClr val="0070C0"/>
                </a:solidFill>
                <a:latin typeface="Times New Roman" panose="02020603050405020304" pitchFamily="18" charset="0"/>
                <a:ea typeface="Times New Roman" panose="02020603050405020304" pitchFamily="18" charset="0"/>
              </a:rPr>
              <a:t>12)</a:t>
            </a:r>
            <a:endParaRPr lang="en-US" sz="2800" dirty="0">
              <a:solidFill>
                <a:srgbClr val="0070C0"/>
              </a:solidFill>
              <a:latin typeface="Times New Roman" panose="02020603050405020304" pitchFamily="18" charset="0"/>
              <a:ea typeface="Times New Roman" panose="02020603050405020304" pitchFamily="18" charset="0"/>
            </a:endParaRPr>
          </a:p>
          <a:p>
            <a:pPr algn="just">
              <a:lnSpc>
                <a:spcPct val="130000"/>
              </a:lnSpc>
              <a:spcAft>
                <a:spcPts val="0"/>
              </a:spcAft>
            </a:pPr>
            <a:r>
              <a:rPr lang="en-US" sz="2800" b="1" dirty="0" err="1">
                <a:solidFill>
                  <a:srgbClr val="0070C0"/>
                </a:solidFill>
                <a:latin typeface="Times New Roman" panose="02020603050405020304" pitchFamily="18" charset="0"/>
                <a:ea typeface="Times New Roman" panose="02020603050405020304" pitchFamily="18" charset="0"/>
              </a:rPr>
              <a:t>Câu</a:t>
            </a:r>
            <a:r>
              <a:rPr lang="en-US" sz="2800" b="1" dirty="0">
                <a:solidFill>
                  <a:srgbClr val="0070C0"/>
                </a:solidFill>
                <a:latin typeface="Times New Roman" panose="02020603050405020304" pitchFamily="18" charset="0"/>
                <a:ea typeface="Times New Roman" panose="02020603050405020304" pitchFamily="18" charset="0"/>
              </a:rPr>
              <a:t> 15.</a:t>
            </a:r>
            <a:r>
              <a:rPr lang="en-US" sz="2800" dirty="0">
                <a:solidFill>
                  <a:srgbClr val="0070C0"/>
                </a:solidFill>
                <a:latin typeface="Times New Roman" panose="02020603050405020304" pitchFamily="18" charset="0"/>
                <a:ea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rPr>
              <a:t>Nêu</a:t>
            </a:r>
            <a:r>
              <a:rPr lang="en-US" sz="2800" i="1" dirty="0">
                <a:solidFill>
                  <a:srgbClr val="0070C0"/>
                </a:solidFill>
                <a:latin typeface="Times New Roman" panose="02020603050405020304" pitchFamily="18" charset="0"/>
                <a:ea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rPr>
              <a:t>một</a:t>
            </a:r>
            <a:r>
              <a:rPr lang="en-US" sz="2800" i="1" dirty="0">
                <a:solidFill>
                  <a:srgbClr val="0070C0"/>
                </a:solidFill>
                <a:latin typeface="Times New Roman" panose="02020603050405020304" pitchFamily="18" charset="0"/>
                <a:ea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rPr>
              <a:t>số</a:t>
            </a:r>
            <a:r>
              <a:rPr lang="en-US" sz="2800" i="1" dirty="0">
                <a:solidFill>
                  <a:srgbClr val="0070C0"/>
                </a:solidFill>
                <a:latin typeface="Times New Roman" panose="02020603050405020304" pitchFamily="18" charset="0"/>
                <a:ea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rPr>
              <a:t>biện</a:t>
            </a:r>
            <a:r>
              <a:rPr lang="en-US" sz="2800" i="1" dirty="0">
                <a:solidFill>
                  <a:srgbClr val="0070C0"/>
                </a:solidFill>
                <a:latin typeface="Times New Roman" panose="02020603050405020304" pitchFamily="18" charset="0"/>
                <a:ea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rPr>
              <a:t>pháp</a:t>
            </a:r>
            <a:r>
              <a:rPr lang="en-US" sz="2800" i="1" dirty="0">
                <a:solidFill>
                  <a:srgbClr val="0070C0"/>
                </a:solidFill>
                <a:latin typeface="Times New Roman" panose="02020603050405020304" pitchFamily="18" charset="0"/>
                <a:ea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rPr>
              <a:t>tu</a:t>
            </a:r>
            <a:r>
              <a:rPr lang="en-US" sz="2800" i="1" dirty="0">
                <a:solidFill>
                  <a:srgbClr val="0070C0"/>
                </a:solidFill>
                <a:latin typeface="Times New Roman" panose="02020603050405020304" pitchFamily="18" charset="0"/>
                <a:ea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rPr>
              <a:t>từ</a:t>
            </a:r>
            <a:r>
              <a:rPr lang="en-US" sz="2800" i="1" dirty="0">
                <a:solidFill>
                  <a:srgbClr val="0070C0"/>
                </a:solidFill>
                <a:latin typeface="Times New Roman" panose="02020603050405020304" pitchFamily="18" charset="0"/>
                <a:ea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rPr>
              <a:t>có</a:t>
            </a:r>
            <a:r>
              <a:rPr lang="en-US" sz="2800" i="1" dirty="0">
                <a:solidFill>
                  <a:srgbClr val="0070C0"/>
                </a:solidFill>
                <a:latin typeface="Times New Roman" panose="02020603050405020304" pitchFamily="18" charset="0"/>
                <a:ea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rPr>
              <a:t>trong</a:t>
            </a:r>
            <a:r>
              <a:rPr lang="en-US" sz="2800" i="1" dirty="0">
                <a:solidFill>
                  <a:srgbClr val="0070C0"/>
                </a:solidFill>
                <a:latin typeface="Times New Roman" panose="02020603050405020304" pitchFamily="18" charset="0"/>
                <a:ea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rPr>
              <a:t>các</a:t>
            </a:r>
            <a:r>
              <a:rPr lang="en-US" sz="2800" i="1" dirty="0">
                <a:solidFill>
                  <a:srgbClr val="0070C0"/>
                </a:solidFill>
                <a:latin typeface="Times New Roman" panose="02020603050405020304" pitchFamily="18" charset="0"/>
                <a:ea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rPr>
              <a:t>bài</a:t>
            </a:r>
            <a:r>
              <a:rPr lang="en-US" sz="2800" i="1" dirty="0">
                <a:solidFill>
                  <a:srgbClr val="0070C0"/>
                </a:solidFill>
                <a:latin typeface="Times New Roman" panose="02020603050405020304" pitchFamily="18" charset="0"/>
                <a:ea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rPr>
              <a:t>thơ</a:t>
            </a:r>
            <a:r>
              <a:rPr lang="en-US" sz="2800" i="1" dirty="0">
                <a:solidFill>
                  <a:srgbClr val="0070C0"/>
                </a:solidFill>
                <a:latin typeface="Times New Roman" panose="02020603050405020304" pitchFamily="18" charset="0"/>
                <a:ea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rPr>
              <a:t>đã</a:t>
            </a:r>
            <a:r>
              <a:rPr lang="en-US" sz="2800" i="1" dirty="0">
                <a:solidFill>
                  <a:srgbClr val="0070C0"/>
                </a:solidFill>
                <a:latin typeface="Times New Roman" panose="02020603050405020304" pitchFamily="18" charset="0"/>
                <a:ea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rPr>
              <a:t>học</a:t>
            </a:r>
            <a:r>
              <a:rPr lang="en-US" sz="2800" i="1" dirty="0">
                <a:solidFill>
                  <a:srgbClr val="0070C0"/>
                </a:solidFill>
                <a:latin typeface="Times New Roman" panose="02020603050405020304" pitchFamily="18" charset="0"/>
                <a:ea typeface="Times New Roman" panose="02020603050405020304" pitchFamily="18" charset="0"/>
              </a:rPr>
              <a:t> ở </a:t>
            </a:r>
            <a:r>
              <a:rPr lang="en-US" sz="2800" i="1" dirty="0" err="1">
                <a:solidFill>
                  <a:srgbClr val="0070C0"/>
                </a:solidFill>
                <a:latin typeface="Times New Roman" panose="02020603050405020304" pitchFamily="18" charset="0"/>
                <a:ea typeface="Times New Roman" panose="02020603050405020304" pitchFamily="18" charset="0"/>
              </a:rPr>
              <a:t>Bài</a:t>
            </a:r>
            <a:r>
              <a:rPr lang="en-US" sz="2800" i="1" dirty="0">
                <a:solidFill>
                  <a:srgbClr val="0070C0"/>
                </a:solidFill>
                <a:latin typeface="Times New Roman" panose="02020603050405020304" pitchFamily="18" charset="0"/>
                <a:ea typeface="Times New Roman" panose="02020603050405020304" pitchFamily="18" charset="0"/>
              </a:rPr>
              <a:t> 7 </a:t>
            </a:r>
            <a:r>
              <a:rPr lang="en-US" sz="2800" i="1" dirty="0" err="1">
                <a:solidFill>
                  <a:srgbClr val="0070C0"/>
                </a:solidFill>
                <a:latin typeface="Times New Roman" panose="02020603050405020304" pitchFamily="18" charset="0"/>
                <a:ea typeface="Times New Roman" panose="02020603050405020304" pitchFamily="18" charset="0"/>
              </a:rPr>
              <a:t>và</a:t>
            </a:r>
            <a:r>
              <a:rPr lang="en-US" sz="2800" i="1" dirty="0">
                <a:solidFill>
                  <a:srgbClr val="0070C0"/>
                </a:solidFill>
                <a:latin typeface="Times New Roman" panose="02020603050405020304" pitchFamily="18" charset="0"/>
                <a:ea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rPr>
              <a:t>phân</a:t>
            </a:r>
            <a:r>
              <a:rPr lang="en-US" sz="2800" i="1" dirty="0">
                <a:solidFill>
                  <a:srgbClr val="0070C0"/>
                </a:solidFill>
                <a:latin typeface="Times New Roman" panose="02020603050405020304" pitchFamily="18" charset="0"/>
                <a:ea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rPr>
              <a:t>tích</a:t>
            </a:r>
            <a:r>
              <a:rPr lang="en-US" sz="2800" i="1" dirty="0">
                <a:solidFill>
                  <a:srgbClr val="0070C0"/>
                </a:solidFill>
                <a:latin typeface="Times New Roman" panose="02020603050405020304" pitchFamily="18" charset="0"/>
                <a:ea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rPr>
              <a:t>tác</a:t>
            </a:r>
            <a:r>
              <a:rPr lang="en-US" sz="2800" i="1" dirty="0">
                <a:solidFill>
                  <a:srgbClr val="0070C0"/>
                </a:solidFill>
                <a:latin typeface="Times New Roman" panose="02020603050405020304" pitchFamily="18" charset="0"/>
                <a:ea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rPr>
              <a:t>dụng</a:t>
            </a:r>
            <a:r>
              <a:rPr lang="en-US" sz="2800" i="1" dirty="0">
                <a:solidFill>
                  <a:srgbClr val="0070C0"/>
                </a:solidFill>
                <a:latin typeface="Times New Roman" panose="02020603050405020304" pitchFamily="18" charset="0"/>
                <a:ea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rPr>
              <a:t>của</a:t>
            </a:r>
            <a:r>
              <a:rPr lang="en-US" sz="2800" i="1" dirty="0">
                <a:solidFill>
                  <a:srgbClr val="0070C0"/>
                </a:solidFill>
                <a:latin typeface="Times New Roman" panose="02020603050405020304" pitchFamily="18" charset="0"/>
                <a:ea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rPr>
              <a:t>một</a:t>
            </a:r>
            <a:r>
              <a:rPr lang="en-US" sz="2800" i="1" dirty="0">
                <a:solidFill>
                  <a:srgbClr val="0070C0"/>
                </a:solidFill>
                <a:latin typeface="Times New Roman" panose="02020603050405020304" pitchFamily="18" charset="0"/>
                <a:ea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rPr>
              <a:t>biện</a:t>
            </a:r>
            <a:r>
              <a:rPr lang="en-US" sz="2800" i="1" dirty="0">
                <a:solidFill>
                  <a:srgbClr val="0070C0"/>
                </a:solidFill>
                <a:latin typeface="Times New Roman" panose="02020603050405020304" pitchFamily="18" charset="0"/>
                <a:ea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rPr>
              <a:t>pháp</a:t>
            </a:r>
            <a:r>
              <a:rPr lang="en-US" sz="2800" i="1" dirty="0">
                <a:solidFill>
                  <a:srgbClr val="0070C0"/>
                </a:solidFill>
                <a:latin typeface="Times New Roman" panose="02020603050405020304" pitchFamily="18" charset="0"/>
                <a:ea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rPr>
              <a:t>tu</a:t>
            </a:r>
            <a:r>
              <a:rPr lang="en-US" sz="2800" i="1" dirty="0">
                <a:solidFill>
                  <a:srgbClr val="0070C0"/>
                </a:solidFill>
                <a:latin typeface="Times New Roman" panose="02020603050405020304" pitchFamily="18" charset="0"/>
                <a:ea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rPr>
              <a:t>từ</a:t>
            </a:r>
            <a:r>
              <a:rPr lang="en-US" sz="2800" i="1" dirty="0">
                <a:solidFill>
                  <a:srgbClr val="0070C0"/>
                </a:solidFill>
                <a:latin typeface="Times New Roman" panose="02020603050405020304" pitchFamily="18" charset="0"/>
                <a:ea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rPr>
              <a:t>mà</a:t>
            </a:r>
            <a:r>
              <a:rPr lang="en-US" sz="2800" i="1" dirty="0">
                <a:solidFill>
                  <a:srgbClr val="0070C0"/>
                </a:solidFill>
                <a:latin typeface="Times New Roman" panose="02020603050405020304" pitchFamily="18" charset="0"/>
                <a:ea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rPr>
              <a:t>em</a:t>
            </a:r>
            <a:r>
              <a:rPr lang="en-US" sz="2800" i="1" dirty="0">
                <a:solidFill>
                  <a:srgbClr val="0070C0"/>
                </a:solidFill>
                <a:latin typeface="Times New Roman" panose="02020603050405020304" pitchFamily="18" charset="0"/>
                <a:ea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rPr>
              <a:t>thấy</a:t>
            </a:r>
            <a:r>
              <a:rPr lang="en-US" sz="2800" i="1" dirty="0">
                <a:solidFill>
                  <a:srgbClr val="0070C0"/>
                </a:solidFill>
                <a:latin typeface="Times New Roman" panose="02020603050405020304" pitchFamily="18" charset="0"/>
                <a:ea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rPr>
              <a:t>nổi</a:t>
            </a:r>
            <a:r>
              <a:rPr lang="en-US" sz="2800" i="1" dirty="0">
                <a:solidFill>
                  <a:srgbClr val="0070C0"/>
                </a:solidFill>
                <a:latin typeface="Times New Roman" panose="02020603050405020304" pitchFamily="18" charset="0"/>
                <a:ea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rPr>
              <a:t>bật</a:t>
            </a:r>
            <a:r>
              <a:rPr lang="en-US" sz="2800" i="1" dirty="0">
                <a:solidFill>
                  <a:srgbClr val="0070C0"/>
                </a:solidFill>
                <a:latin typeface="Times New Roman" panose="02020603050405020304" pitchFamily="18" charset="0"/>
                <a:ea typeface="Times New Roman" panose="02020603050405020304" pitchFamily="18" charset="0"/>
              </a:rPr>
              <a:t>. </a:t>
            </a:r>
            <a:endParaRPr lang="en-US" sz="2800" dirty="0">
              <a:solidFill>
                <a:srgbClr val="0070C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7373751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70716"/>
            <a:ext cx="12192000" cy="6787284"/>
          </a:xfrm>
        </p:spPr>
      </p:pic>
      <p:sp>
        <p:nvSpPr>
          <p:cNvPr id="7" name="Rounded Rectangle 6"/>
          <p:cNvSpPr/>
          <p:nvPr/>
        </p:nvSpPr>
        <p:spPr>
          <a:xfrm>
            <a:off x="6179126" y="5420287"/>
            <a:ext cx="3121891" cy="703888"/>
          </a:xfrm>
          <a:prstGeom prst="roundRect">
            <a:avLst/>
          </a:prstGeom>
          <a:ln w="76200"/>
        </p:spPr>
        <p:style>
          <a:lnRef idx="2">
            <a:schemeClr val="accent2"/>
          </a:lnRef>
          <a:fillRef idx="1">
            <a:schemeClr val="lt1"/>
          </a:fillRef>
          <a:effectRef idx="0">
            <a:schemeClr val="accent2"/>
          </a:effectRef>
          <a:fontRef idx="minor">
            <a:schemeClr val="dk1"/>
          </a:fontRef>
        </p:style>
        <p:txBody>
          <a:bodyPr rtlCol="0" anchor="ctr"/>
          <a:lstStyle/>
          <a:p>
            <a:r>
              <a:rPr lang="en-US" sz="3200" b="1" dirty="0" err="1">
                <a:solidFill>
                  <a:srgbClr val="FF0000"/>
                </a:solidFill>
              </a:rPr>
              <a:t>Đáp</a:t>
            </a:r>
            <a:r>
              <a:rPr lang="en-US" sz="3200" b="1" dirty="0">
                <a:solidFill>
                  <a:srgbClr val="FF0000"/>
                </a:solidFill>
              </a:rPr>
              <a:t> </a:t>
            </a:r>
            <a:r>
              <a:rPr lang="en-US" sz="3200" b="1" dirty="0" err="1">
                <a:solidFill>
                  <a:srgbClr val="FF0000"/>
                </a:solidFill>
              </a:rPr>
              <a:t>án</a:t>
            </a:r>
            <a:r>
              <a:rPr lang="en-US" sz="3200" b="1" dirty="0">
                <a:solidFill>
                  <a:srgbClr val="FF0000"/>
                </a:solidFill>
              </a:rPr>
              <a:t>: </a:t>
            </a:r>
            <a:r>
              <a:rPr lang="en-US" sz="3200" b="1" dirty="0" smtClean="0">
                <a:solidFill>
                  <a:srgbClr val="FF0000"/>
                </a:solidFill>
              </a:rPr>
              <a:t>C</a:t>
            </a:r>
            <a:endParaRPr lang="en-US" sz="3200" b="1" dirty="0">
              <a:solidFill>
                <a:srgbClr val="FF0000"/>
              </a:solidFill>
            </a:endParaRPr>
          </a:p>
        </p:txBody>
      </p:sp>
      <p:sp>
        <p:nvSpPr>
          <p:cNvPr id="8" name="Rectangle 7"/>
          <p:cNvSpPr/>
          <p:nvPr/>
        </p:nvSpPr>
        <p:spPr>
          <a:xfrm>
            <a:off x="1662545" y="544946"/>
            <a:ext cx="9476510" cy="2246769"/>
          </a:xfrm>
          <a:prstGeom prst="rect">
            <a:avLst/>
          </a:prstGeom>
          <a:ln w="57150"/>
        </p:spPr>
        <p:style>
          <a:lnRef idx="2">
            <a:schemeClr val="accent1"/>
          </a:lnRef>
          <a:fillRef idx="1">
            <a:schemeClr val="lt1"/>
          </a:fillRef>
          <a:effectRef idx="0">
            <a:schemeClr val="accent1"/>
          </a:effectRef>
          <a:fontRef idx="minor">
            <a:schemeClr val="dk1"/>
          </a:fontRef>
        </p:style>
        <p:txBody>
          <a:bodyPr wrap="square">
            <a:spAutoFit/>
          </a:bodyPr>
          <a:lstStyle/>
          <a:p>
            <a:r>
              <a:rPr lang="en-US" sz="2800" b="1" dirty="0" err="1" smtClean="0">
                <a:latin typeface="Times New Roman" panose="02020603050405020304" pitchFamily="18" charset="0"/>
                <a:cs typeface="Times New Roman" panose="02020603050405020304" pitchFamily="18" charset="0"/>
              </a:rPr>
              <a:t>Câu</a:t>
            </a:r>
            <a:r>
              <a:rPr lang="en-US" sz="2800" b="1"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4.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A.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phương</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B.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tầng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C.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tầng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D.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tầng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529905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3174" y="149501"/>
            <a:ext cx="11693237" cy="6608618"/>
          </a:xfrm>
          <a:prstGeom prst="rect">
            <a:avLst/>
          </a:prstGeom>
          <a:ln w="57150">
            <a:prstDash val="sysDot"/>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cxnSp>
        <p:nvCxnSpPr>
          <p:cNvPr id="6" name="Straight Arrow Connector 5"/>
          <p:cNvCxnSpPr/>
          <p:nvPr/>
        </p:nvCxnSpPr>
        <p:spPr>
          <a:xfrm>
            <a:off x="3556000" y="2650836"/>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3223491" y="516679"/>
            <a:ext cx="4535055" cy="738664"/>
          </a:xfrm>
          <a:prstGeom prst="rect">
            <a:avLst/>
          </a:prstGeom>
          <a:ln w="76200"/>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50000"/>
              </a:lnSpc>
            </a:pPr>
            <a:r>
              <a:rPr lang="en-US" sz="2800" b="1" dirty="0" smtClean="0">
                <a:solidFill>
                  <a:srgbClr val="FF0000"/>
                </a:solidFill>
                <a:latin typeface="Times New Roman" panose="02020603050405020304" pitchFamily="18" charset="0"/>
                <a:cs typeface="Times New Roman" panose="02020603050405020304" pitchFamily="18" charset="0"/>
              </a:rPr>
              <a:t>PHIẾU HỌC TẬP 12</a:t>
            </a:r>
          </a:p>
        </p:txBody>
      </p:sp>
      <p:graphicFrame>
        <p:nvGraphicFramePr>
          <p:cNvPr id="3" name="Table 2"/>
          <p:cNvGraphicFramePr>
            <a:graphicFrameLocks noGrp="1"/>
          </p:cNvGraphicFramePr>
          <p:nvPr>
            <p:extLst>
              <p:ext uri="{D42A27DB-BD31-4B8C-83A1-F6EECF244321}">
                <p14:modId xmlns:p14="http://schemas.microsoft.com/office/powerpoint/2010/main" val="4198092578"/>
              </p:ext>
            </p:extLst>
          </p:nvPr>
        </p:nvGraphicFramePr>
        <p:xfrm>
          <a:off x="1082155" y="2268575"/>
          <a:ext cx="9975273" cy="3883152"/>
        </p:xfrm>
        <a:graphic>
          <a:graphicData uri="http://schemas.openxmlformats.org/drawingml/2006/table">
            <a:tbl>
              <a:tblPr firstRow="1" firstCol="1" bandRow="1">
                <a:tableStyleId>{93296810-A885-4BE3-A3E7-6D5BEEA58F35}</a:tableStyleId>
              </a:tblPr>
              <a:tblGrid>
                <a:gridCol w="2865238">
                  <a:extLst>
                    <a:ext uri="{9D8B030D-6E8A-4147-A177-3AD203B41FA5}">
                      <a16:colId xmlns:a16="http://schemas.microsoft.com/office/drawing/2014/main" val="3073681047"/>
                    </a:ext>
                  </a:extLst>
                </a:gridCol>
                <a:gridCol w="7110035">
                  <a:extLst>
                    <a:ext uri="{9D8B030D-6E8A-4147-A177-3AD203B41FA5}">
                      <a16:colId xmlns:a16="http://schemas.microsoft.com/office/drawing/2014/main" val="950260709"/>
                    </a:ext>
                  </a:extLst>
                </a:gridCol>
              </a:tblGrid>
              <a:tr h="0">
                <a:tc>
                  <a:txBody>
                    <a:bodyPr/>
                    <a:lstStyle/>
                    <a:p>
                      <a:pPr algn="ctr">
                        <a:lnSpc>
                          <a:spcPct val="130000"/>
                        </a:lnSpc>
                        <a:spcAft>
                          <a:spcPts val="0"/>
                        </a:spcAft>
                      </a:pPr>
                      <a:r>
                        <a:rPr lang="en-US" sz="2800">
                          <a:effectLst/>
                          <a:latin typeface="Times New Roman" panose="02020603050405020304" pitchFamily="18" charset="0"/>
                          <a:cs typeface="Times New Roman" panose="02020603050405020304" pitchFamily="18" charset="0"/>
                        </a:rPr>
                        <a:t>Bài </a:t>
                      </a:r>
                    </a:p>
                    <a:p>
                      <a:pPr algn="ctr">
                        <a:lnSpc>
                          <a:spcPct val="130000"/>
                        </a:lnSpc>
                        <a:spcAft>
                          <a:spcPts val="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0"/>
                        </a:spcAft>
                      </a:pPr>
                      <a:r>
                        <a:rPr lang="en-US" sz="2800">
                          <a:effectLst/>
                          <a:latin typeface="Times New Roman" panose="02020603050405020304" pitchFamily="18" charset="0"/>
                          <a:cs typeface="Times New Roman" panose="02020603050405020304" pitchFamily="18" charset="0"/>
                        </a:rPr>
                        <a:t>Nội dung </a:t>
                      </a:r>
                      <a:r>
                        <a:rPr lang="vi-VN" sz="2800">
                          <a:effectLst/>
                          <a:latin typeface="Times New Roman" panose="02020603050405020304" pitchFamily="18" charset="0"/>
                          <a:cs typeface="Times New Roman" panose="02020603050405020304" pitchFamily="18" charset="0"/>
                        </a:rPr>
                        <a:t>chính của phần </a:t>
                      </a:r>
                      <a:r>
                        <a:rPr lang="en-US" sz="2800">
                          <a:effectLst/>
                          <a:latin typeface="Times New Roman" panose="02020603050405020304" pitchFamily="18" charset="0"/>
                          <a:cs typeface="Times New Roman" panose="02020603050405020304" pitchFamily="18" charset="0"/>
                        </a:rPr>
                        <a:t>tiếng Việt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62014658"/>
                  </a:ext>
                </a:extLst>
              </a:tr>
              <a:tr h="0">
                <a:tc>
                  <a:txBody>
                    <a:bodyPr/>
                    <a:lstStyle/>
                    <a:p>
                      <a:pPr algn="ctr">
                        <a:lnSpc>
                          <a:spcPct val="130000"/>
                        </a:lnSpc>
                        <a:spcAft>
                          <a:spcPts val="0"/>
                        </a:spcAft>
                      </a:pPr>
                      <a:r>
                        <a:rPr lang="vi-VN" sz="2800">
                          <a:effectLst/>
                          <a:latin typeface="Times New Roman" panose="02020603050405020304" pitchFamily="18" charset="0"/>
                          <a:cs typeface="Times New Roman" panose="02020603050405020304" pitchFamily="18" charset="0"/>
                        </a:rPr>
                        <a:t>6</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spcAft>
                          <a:spcPts val="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20070447"/>
                  </a:ext>
                </a:extLst>
              </a:tr>
              <a:tr h="0">
                <a:tc>
                  <a:txBody>
                    <a:bodyPr/>
                    <a:lstStyle/>
                    <a:p>
                      <a:pPr algn="ctr">
                        <a:lnSpc>
                          <a:spcPct val="130000"/>
                        </a:lnSpc>
                        <a:spcAft>
                          <a:spcPts val="0"/>
                        </a:spcAft>
                      </a:pPr>
                      <a:r>
                        <a:rPr lang="vi-VN" sz="2800">
                          <a:effectLst/>
                          <a:latin typeface="Times New Roman" panose="02020603050405020304" pitchFamily="18" charset="0"/>
                          <a:cs typeface="Times New Roman" panose="02020603050405020304" pitchFamily="18" charset="0"/>
                        </a:rPr>
                        <a:t>7</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spcAft>
                          <a:spcPts val="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99972049"/>
                  </a:ext>
                </a:extLst>
              </a:tr>
              <a:tr h="0">
                <a:tc>
                  <a:txBody>
                    <a:bodyPr/>
                    <a:lstStyle/>
                    <a:p>
                      <a:pPr algn="ctr">
                        <a:lnSpc>
                          <a:spcPct val="130000"/>
                        </a:lnSpc>
                        <a:spcAft>
                          <a:spcPts val="0"/>
                        </a:spcAft>
                      </a:pPr>
                      <a:r>
                        <a:rPr lang="vi-VN" sz="2800">
                          <a:effectLst/>
                          <a:latin typeface="Times New Roman" panose="02020603050405020304" pitchFamily="18" charset="0"/>
                          <a:cs typeface="Times New Roman" panose="02020603050405020304" pitchFamily="18" charset="0"/>
                        </a:rPr>
                        <a:t>8</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spcAft>
                          <a:spcPts val="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38936201"/>
                  </a:ext>
                </a:extLst>
              </a:tr>
              <a:tr h="0">
                <a:tc>
                  <a:txBody>
                    <a:bodyPr/>
                    <a:lstStyle/>
                    <a:p>
                      <a:pPr algn="ctr">
                        <a:lnSpc>
                          <a:spcPct val="130000"/>
                        </a:lnSpc>
                        <a:spcAft>
                          <a:spcPts val="0"/>
                        </a:spcAft>
                      </a:pPr>
                      <a:r>
                        <a:rPr lang="vi-VN" sz="2800">
                          <a:effectLst/>
                          <a:latin typeface="Times New Roman" panose="02020603050405020304" pitchFamily="18" charset="0"/>
                          <a:cs typeface="Times New Roman" panose="02020603050405020304" pitchFamily="18" charset="0"/>
                        </a:rPr>
                        <a:t>9</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spcAft>
                          <a:spcPts val="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77110286"/>
                  </a:ext>
                </a:extLst>
              </a:tr>
              <a:tr h="0">
                <a:tc>
                  <a:txBody>
                    <a:bodyPr/>
                    <a:lstStyle/>
                    <a:p>
                      <a:pPr algn="ctr">
                        <a:lnSpc>
                          <a:spcPct val="130000"/>
                        </a:lnSpc>
                        <a:spcAft>
                          <a:spcPts val="0"/>
                        </a:spcAft>
                      </a:pPr>
                      <a:r>
                        <a:rPr lang="vi-VN" sz="2800">
                          <a:effectLst/>
                          <a:latin typeface="Times New Roman" panose="02020603050405020304" pitchFamily="18" charset="0"/>
                          <a:cs typeface="Times New Roman" panose="02020603050405020304" pitchFamily="18" charset="0"/>
                        </a:rPr>
                        <a:t>10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spcAft>
                          <a:spcPts val="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13712347"/>
                  </a:ext>
                </a:extLst>
              </a:tr>
            </a:tbl>
          </a:graphicData>
        </a:graphic>
      </p:graphicFrame>
    </p:spTree>
    <p:extLst>
      <p:ext uri="{BB962C8B-B14F-4D97-AF65-F5344CB8AC3E}">
        <p14:creationId xmlns:p14="http://schemas.microsoft.com/office/powerpoint/2010/main" val="24858634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3174" y="121792"/>
            <a:ext cx="11693237" cy="6608618"/>
          </a:xfrm>
          <a:prstGeom prst="rect">
            <a:avLst/>
          </a:prstGeom>
          <a:ln w="57150">
            <a:prstDash val="sysDot"/>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cxnSp>
        <p:nvCxnSpPr>
          <p:cNvPr id="6" name="Straight Arrow Connector 5"/>
          <p:cNvCxnSpPr/>
          <p:nvPr/>
        </p:nvCxnSpPr>
        <p:spPr>
          <a:xfrm>
            <a:off x="3556000" y="2650836"/>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387927" y="516679"/>
            <a:ext cx="11323782" cy="523220"/>
          </a:xfrm>
          <a:prstGeom prst="rect">
            <a:avLst/>
          </a:prstGeom>
          <a:ln w="76200"/>
        </p:spPr>
        <p:style>
          <a:lnRef idx="2">
            <a:schemeClr val="accent2"/>
          </a:lnRef>
          <a:fillRef idx="1">
            <a:schemeClr val="lt1"/>
          </a:fillRef>
          <a:effectRef idx="0">
            <a:schemeClr val="accent2"/>
          </a:effectRef>
          <a:fontRef idx="minor">
            <a:schemeClr val="dk1"/>
          </a:fontRef>
        </p:style>
        <p:txBody>
          <a:bodyPr wrap="square">
            <a:spAutoFit/>
          </a:bodyPr>
          <a:lstStyle/>
          <a:p>
            <a:r>
              <a:rPr lang="en-US" sz="2800" b="1" dirty="0" err="1">
                <a:solidFill>
                  <a:srgbClr val="FF0000"/>
                </a:solidFill>
                <a:latin typeface="Times New Roman" panose="02020603050405020304" pitchFamily="18" charset="0"/>
                <a:cs typeface="Times New Roman" panose="02020603050405020304" pitchFamily="18" charset="0"/>
              </a:rPr>
              <a:t>Câu</a:t>
            </a:r>
            <a:r>
              <a:rPr lang="en-US" sz="2800" b="1" dirty="0">
                <a:solidFill>
                  <a:srgbClr val="FF0000"/>
                </a:solidFill>
                <a:latin typeface="Times New Roman" panose="02020603050405020304" pitchFamily="18" charset="0"/>
                <a:cs typeface="Times New Roman" panose="02020603050405020304" pitchFamily="18" charset="0"/>
              </a:rPr>
              <a:t> 14: </a:t>
            </a:r>
            <a:r>
              <a:rPr lang="en-US" sz="2800" b="1" dirty="0" err="1">
                <a:solidFill>
                  <a:srgbClr val="FF0000"/>
                </a:solidFill>
                <a:latin typeface="Times New Roman" panose="02020603050405020304" pitchFamily="18" charset="0"/>
                <a:cs typeface="Times New Roman" panose="02020603050405020304" pitchFamily="18" charset="0"/>
              </a:rPr>
              <a:t>Các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nội</a:t>
            </a:r>
            <a:r>
              <a:rPr lang="en-US" sz="2800" b="1" dirty="0">
                <a:solidFill>
                  <a:srgbClr val="FF0000"/>
                </a:solidFill>
                <a:latin typeface="Times New Roman" panose="02020603050405020304" pitchFamily="18" charset="0"/>
                <a:cs typeface="Times New Roman" panose="02020603050405020304" pitchFamily="18" charset="0"/>
              </a:rPr>
              <a:t> dung </a:t>
            </a:r>
            <a:r>
              <a:rPr lang="en-US" sz="2800" b="1" dirty="0" err="1">
                <a:solidFill>
                  <a:srgbClr val="FF0000"/>
                </a:solidFill>
                <a:latin typeface="Times New Roman" panose="02020603050405020304" pitchFamily="18" charset="0"/>
                <a:cs typeface="Times New Roman" panose="02020603050405020304" pitchFamily="18" charset="0"/>
              </a:rPr>
              <a:t>tiếng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Việt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được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học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trong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sách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Ngữ</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văn</a:t>
            </a:r>
            <a:r>
              <a:rPr lang="en-US" sz="2800" b="1" i="1" dirty="0">
                <a:solidFill>
                  <a:srgbClr val="FF0000"/>
                </a:solidFill>
                <a:latin typeface="Times New Roman" panose="02020603050405020304" pitchFamily="18" charset="0"/>
                <a:cs typeface="Times New Roman" panose="02020603050405020304" pitchFamily="18" charset="0"/>
              </a:rPr>
              <a:t> 8</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tập</a:t>
            </a:r>
            <a:r>
              <a:rPr lang="en-US" sz="2800" b="1" dirty="0">
                <a:solidFill>
                  <a:srgbClr val="FF0000"/>
                </a:solidFill>
                <a:latin typeface="Times New Roman" panose="02020603050405020304" pitchFamily="18" charset="0"/>
                <a:cs typeface="Times New Roman" panose="02020603050405020304" pitchFamily="18" charset="0"/>
              </a:rPr>
              <a:t> </a:t>
            </a:r>
            <a:r>
              <a:rPr lang="vi-VN" sz="2800" b="1" dirty="0">
                <a:solidFill>
                  <a:srgbClr val="FF0000"/>
                </a:solidFill>
                <a:latin typeface="Times New Roman" panose="02020603050405020304" pitchFamily="18" charset="0"/>
                <a:cs typeface="Times New Roman" panose="02020603050405020304" pitchFamily="18" charset="0"/>
              </a:rPr>
              <a:t>hai</a:t>
            </a:r>
            <a:r>
              <a:rPr lang="en-US" sz="2800" b="1" dirty="0">
                <a:solidFill>
                  <a:srgbClr val="FF0000"/>
                </a:solidFill>
                <a:latin typeface="Times New Roman" panose="02020603050405020304" pitchFamily="18" charset="0"/>
                <a:cs typeface="Times New Roman" panose="02020603050405020304" pitchFamily="18" charset="0"/>
              </a:rPr>
              <a:t>.</a:t>
            </a:r>
            <a:endParaRPr lang="en-US" sz="2800" dirty="0">
              <a:solidFill>
                <a:srgbClr val="FF0000"/>
              </a:solidFill>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116233236"/>
              </p:ext>
            </p:extLst>
          </p:nvPr>
        </p:nvGraphicFramePr>
        <p:xfrm>
          <a:off x="480290" y="1832326"/>
          <a:ext cx="10926617" cy="4105656"/>
        </p:xfrm>
        <a:graphic>
          <a:graphicData uri="http://schemas.openxmlformats.org/drawingml/2006/table">
            <a:tbl>
              <a:tblPr firstRow="1" firstCol="1" bandRow="1">
                <a:tableStyleId>{912C8C85-51F0-491E-9774-3900AFEF0FD7}</a:tableStyleId>
              </a:tblPr>
              <a:tblGrid>
                <a:gridCol w="3051960">
                  <a:extLst>
                    <a:ext uri="{9D8B030D-6E8A-4147-A177-3AD203B41FA5}">
                      <a16:colId xmlns:a16="http://schemas.microsoft.com/office/drawing/2014/main" val="1545092394"/>
                    </a:ext>
                  </a:extLst>
                </a:gridCol>
                <a:gridCol w="7874657">
                  <a:extLst>
                    <a:ext uri="{9D8B030D-6E8A-4147-A177-3AD203B41FA5}">
                      <a16:colId xmlns:a16="http://schemas.microsoft.com/office/drawing/2014/main" val="1352036416"/>
                    </a:ext>
                  </a:extLst>
                </a:gridCol>
              </a:tblGrid>
              <a:tr h="0">
                <a:tc>
                  <a:txBody>
                    <a:bodyPr/>
                    <a:lstStyle/>
                    <a:p>
                      <a:pPr algn="ctr">
                        <a:lnSpc>
                          <a:spcPct val="130000"/>
                        </a:lnSpc>
                        <a:spcAft>
                          <a:spcPts val="0"/>
                        </a:spcAft>
                      </a:pPr>
                      <a:r>
                        <a:rPr lang="en-US" sz="2800">
                          <a:effectLst/>
                          <a:latin typeface="Times New Roman" panose="02020603050405020304" pitchFamily="18" charset="0"/>
                          <a:cs typeface="Times New Roman" panose="02020603050405020304" pitchFamily="18" charset="0"/>
                        </a:rPr>
                        <a:t>Bài </a:t>
                      </a:r>
                    </a:p>
                    <a:p>
                      <a:pPr algn="ctr">
                        <a:lnSpc>
                          <a:spcPct val="130000"/>
                        </a:lnSpc>
                        <a:spcAft>
                          <a:spcPts val="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0"/>
                        </a:spcAft>
                      </a:pPr>
                      <a:r>
                        <a:rPr lang="en-US" sz="2800">
                          <a:effectLst/>
                          <a:latin typeface="Times New Roman" panose="02020603050405020304" pitchFamily="18" charset="0"/>
                          <a:cs typeface="Times New Roman" panose="02020603050405020304" pitchFamily="18" charset="0"/>
                        </a:rPr>
                        <a:t>Nội dung </a:t>
                      </a:r>
                      <a:r>
                        <a:rPr lang="vi-VN" sz="2800">
                          <a:effectLst/>
                          <a:latin typeface="Times New Roman" panose="02020603050405020304" pitchFamily="18" charset="0"/>
                          <a:cs typeface="Times New Roman" panose="02020603050405020304" pitchFamily="18" charset="0"/>
                        </a:rPr>
                        <a:t>chính của phần </a:t>
                      </a:r>
                      <a:r>
                        <a:rPr lang="en-US" sz="2800">
                          <a:effectLst/>
                          <a:latin typeface="Times New Roman" panose="02020603050405020304" pitchFamily="18" charset="0"/>
                          <a:cs typeface="Times New Roman" panose="02020603050405020304" pitchFamily="18" charset="0"/>
                        </a:rPr>
                        <a:t>tiếng Việt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49304332"/>
                  </a:ext>
                </a:extLst>
              </a:tr>
              <a:tr h="0">
                <a:tc>
                  <a:txBody>
                    <a:bodyPr/>
                    <a:lstStyle/>
                    <a:p>
                      <a:pPr algn="ctr">
                        <a:lnSpc>
                          <a:spcPct val="130000"/>
                        </a:lnSpc>
                        <a:spcAft>
                          <a:spcPts val="0"/>
                        </a:spcAft>
                      </a:pPr>
                      <a:r>
                        <a:rPr lang="vi-VN" sz="2800">
                          <a:effectLst/>
                          <a:latin typeface="Times New Roman" panose="02020603050405020304" pitchFamily="18" charset="0"/>
                          <a:cs typeface="Times New Roman" panose="02020603050405020304" pitchFamily="18" charset="0"/>
                        </a:rPr>
                        <a:t>6</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spcAft>
                          <a:spcPts val="0"/>
                        </a:spcAft>
                      </a:pPr>
                      <a:r>
                        <a:rPr lang="vi-VN" sz="2800">
                          <a:effectLst/>
                          <a:latin typeface="Times New Roman" panose="02020603050405020304" pitchFamily="18" charset="0"/>
                          <a:cs typeface="Times New Roman" panose="02020603050405020304" pitchFamily="18" charset="0"/>
                        </a:rPr>
                        <a:t>Từ ngữ toàn dân, t</a:t>
                      </a:r>
                      <a:r>
                        <a:rPr lang="en-US" sz="2800">
                          <a:effectLst/>
                          <a:latin typeface="Times New Roman" panose="02020603050405020304" pitchFamily="18" charset="0"/>
                          <a:cs typeface="Times New Roman" panose="02020603050405020304" pitchFamily="18" charset="0"/>
                        </a:rPr>
                        <a:t>ừ địa phương và biệt ngữ xã hội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13142697"/>
                  </a:ext>
                </a:extLst>
              </a:tr>
              <a:tr h="0">
                <a:tc>
                  <a:txBody>
                    <a:bodyPr/>
                    <a:lstStyle/>
                    <a:p>
                      <a:pPr algn="ctr">
                        <a:lnSpc>
                          <a:spcPct val="130000"/>
                        </a:lnSpc>
                        <a:spcAft>
                          <a:spcPts val="0"/>
                        </a:spcAft>
                      </a:pPr>
                      <a:r>
                        <a:rPr lang="vi-VN" sz="2800">
                          <a:effectLst/>
                          <a:latin typeface="Times New Roman" panose="02020603050405020304" pitchFamily="18" charset="0"/>
                          <a:cs typeface="Times New Roman" panose="02020603050405020304" pitchFamily="18" charset="0"/>
                        </a:rPr>
                        <a:t>7</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spcAft>
                          <a:spcPts val="0"/>
                        </a:spcAft>
                      </a:pPr>
                      <a:r>
                        <a:rPr lang="en-US" sz="2800">
                          <a:effectLst/>
                          <a:latin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cs typeface="Times New Roman" panose="02020603050405020304" pitchFamily="18" charset="0"/>
                        </a:rPr>
                        <a:t>Đ</a:t>
                      </a:r>
                      <a:r>
                        <a:rPr lang="en-US" sz="2800">
                          <a:effectLst/>
                          <a:latin typeface="Times New Roman" panose="02020603050405020304" pitchFamily="18" charset="0"/>
                          <a:cs typeface="Times New Roman" panose="02020603050405020304" pitchFamily="18" charset="0"/>
                        </a:rPr>
                        <a:t>ảo ngữ, câu hỏi tu từ</a:t>
                      </a:r>
                    </a:p>
                    <a:p>
                      <a:pPr algn="just">
                        <a:lnSpc>
                          <a:spcPct val="130000"/>
                        </a:lnSpc>
                        <a:spcAft>
                          <a:spcPts val="0"/>
                        </a:spcAft>
                      </a:pPr>
                      <a:r>
                        <a:rPr lang="en-US" sz="2800">
                          <a:effectLst/>
                          <a:latin typeface="Times New Roman" panose="02020603050405020304" pitchFamily="18" charset="0"/>
                          <a:cs typeface="Times New Roman" panose="02020603050405020304" pitchFamily="18" charset="0"/>
                        </a:rPr>
                        <a:t>-Từ tượng hình, từ tượng thanh</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44763505"/>
                  </a:ext>
                </a:extLst>
              </a:tr>
              <a:tr h="0">
                <a:tc>
                  <a:txBody>
                    <a:bodyPr/>
                    <a:lstStyle/>
                    <a:p>
                      <a:pPr algn="ctr">
                        <a:lnSpc>
                          <a:spcPct val="130000"/>
                        </a:lnSpc>
                        <a:spcAft>
                          <a:spcPts val="0"/>
                        </a:spcAft>
                      </a:pPr>
                      <a:r>
                        <a:rPr lang="vi-VN" sz="2800">
                          <a:effectLst/>
                          <a:latin typeface="Times New Roman" panose="02020603050405020304" pitchFamily="18" charset="0"/>
                          <a:cs typeface="Times New Roman" panose="02020603050405020304" pitchFamily="18" charset="0"/>
                        </a:rPr>
                        <a:t>8</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spcAft>
                          <a:spcPts val="0"/>
                        </a:spcAft>
                      </a:pPr>
                      <a:r>
                        <a:rPr lang="en-US" sz="2800">
                          <a:effectLst/>
                          <a:latin typeface="Times New Roman" panose="02020603050405020304" pitchFamily="18" charset="0"/>
                          <a:cs typeface="Times New Roman" panose="02020603050405020304" pitchFamily="18" charset="0"/>
                        </a:rPr>
                        <a:t>Câu khẳng định, câu phủ định</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79627340"/>
                  </a:ext>
                </a:extLst>
              </a:tr>
              <a:tr h="0">
                <a:tc>
                  <a:txBody>
                    <a:bodyPr/>
                    <a:lstStyle/>
                    <a:p>
                      <a:pPr algn="ctr">
                        <a:lnSpc>
                          <a:spcPct val="130000"/>
                        </a:lnSpc>
                        <a:spcAft>
                          <a:spcPts val="0"/>
                        </a:spcAft>
                      </a:pPr>
                      <a:r>
                        <a:rPr lang="vi-VN" sz="2800">
                          <a:effectLst/>
                          <a:latin typeface="Times New Roman" panose="02020603050405020304" pitchFamily="18" charset="0"/>
                          <a:cs typeface="Times New Roman" panose="02020603050405020304" pitchFamily="18" charset="0"/>
                        </a:rPr>
                        <a:t>9</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spcAft>
                          <a:spcPts val="0"/>
                        </a:spcAft>
                      </a:pPr>
                      <a:r>
                        <a:rPr lang="en-US" sz="2800">
                          <a:effectLst/>
                          <a:latin typeface="Times New Roman" panose="02020603050405020304" pitchFamily="18" charset="0"/>
                          <a:cs typeface="Times New Roman" panose="02020603050405020304" pitchFamily="18" charset="0"/>
                        </a:rPr>
                        <a:t>Thành phần biệt lập</a:t>
                      </a:r>
                      <a:r>
                        <a:rPr lang="vi-VN" sz="2800">
                          <a:effectLst/>
                          <a:latin typeface="Times New Roman" panose="02020603050405020304" pitchFamily="18" charset="0"/>
                          <a:cs typeface="Times New Roman" panose="02020603050405020304" pitchFamily="18" charset="0"/>
                        </a:rPr>
                        <a:t> trong câu</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74759868"/>
                  </a:ext>
                </a:extLst>
              </a:tr>
              <a:tr h="0">
                <a:tc>
                  <a:txBody>
                    <a:bodyPr/>
                    <a:lstStyle/>
                    <a:p>
                      <a:pPr algn="ctr">
                        <a:lnSpc>
                          <a:spcPct val="130000"/>
                        </a:lnSpc>
                        <a:spcAft>
                          <a:spcPts val="0"/>
                        </a:spcAft>
                      </a:pPr>
                      <a:r>
                        <a:rPr lang="vi-VN" sz="2800">
                          <a:effectLst/>
                          <a:latin typeface="Times New Roman" panose="02020603050405020304" pitchFamily="18" charset="0"/>
                          <a:cs typeface="Times New Roman" panose="02020603050405020304" pitchFamily="18" charset="0"/>
                        </a:rPr>
                        <a:t>10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spcAft>
                          <a:spcPts val="0"/>
                        </a:spcAft>
                      </a:pPr>
                      <a:r>
                        <a:rPr lang="en-US" sz="2800" dirty="0" err="1">
                          <a:effectLst/>
                          <a:latin typeface="Times New Roman" panose="02020603050405020304" pitchFamily="18" charset="0"/>
                          <a:cs typeface="Times New Roman" panose="02020603050405020304" pitchFamily="18" charset="0"/>
                        </a:rPr>
                        <a:t>Câu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hỏi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câu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khiến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câu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cảm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câu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kể</a:t>
                      </a: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95917534"/>
                  </a:ext>
                </a:extLst>
              </a:tr>
            </a:tbl>
          </a:graphicData>
        </a:graphic>
      </p:graphicFrame>
    </p:spTree>
    <p:extLst>
      <p:ext uri="{BB962C8B-B14F-4D97-AF65-F5344CB8AC3E}">
        <p14:creationId xmlns:p14="http://schemas.microsoft.com/office/powerpoint/2010/main" val="402568622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7065" y="158737"/>
            <a:ext cx="11693237" cy="6608618"/>
          </a:xfrm>
          <a:prstGeom prst="rect">
            <a:avLst/>
          </a:prstGeom>
          <a:ln w="57150">
            <a:prstDash val="sysDot"/>
          </a:ln>
        </p:spPr>
        <p:style>
          <a:lnRef idx="2">
            <a:schemeClr val="accent5"/>
          </a:lnRef>
          <a:fillRef idx="1">
            <a:schemeClr val="lt1"/>
          </a:fillRef>
          <a:effectRef idx="0">
            <a:schemeClr val="accent5"/>
          </a:effectRef>
          <a:fontRef idx="minor">
            <a:schemeClr val="dk1"/>
          </a:fontRef>
        </p:style>
        <p:txBody>
          <a:bodyPr rtlCol="0" anchor="ctr"/>
          <a:lstStyle/>
          <a:p>
            <a:endParaRPr lang="en-US" dirty="0"/>
          </a:p>
        </p:txBody>
      </p:sp>
      <p:cxnSp>
        <p:nvCxnSpPr>
          <p:cNvPr id="6" name="Straight Arrow Connector 5"/>
          <p:cNvCxnSpPr/>
          <p:nvPr/>
        </p:nvCxnSpPr>
        <p:spPr>
          <a:xfrm>
            <a:off x="3556000" y="2650836"/>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2407574" y="738351"/>
            <a:ext cx="7472218" cy="954107"/>
          </a:xfrm>
          <a:prstGeom prst="rect">
            <a:avLst/>
          </a:prstGeom>
          <a:ln w="76200"/>
        </p:spPr>
        <p:style>
          <a:lnRef idx="2">
            <a:schemeClr val="accent2"/>
          </a:lnRef>
          <a:fillRef idx="1">
            <a:schemeClr val="lt1"/>
          </a:fillRef>
          <a:effectRef idx="0">
            <a:schemeClr val="accent2"/>
          </a:effectRef>
          <a:fontRef idx="minor">
            <a:schemeClr val="dk1"/>
          </a:fontRef>
        </p:style>
        <p:txBody>
          <a:bodyPr wrap="square">
            <a:spAutoFit/>
          </a:bodyPr>
          <a:lstStyle/>
          <a:p>
            <a:r>
              <a:rPr lang="en-US" sz="2800" b="1" dirty="0" err="1">
                <a:solidFill>
                  <a:srgbClr val="FF0000"/>
                </a:solidFill>
                <a:latin typeface="Times New Roman" panose="02020603050405020304" pitchFamily="18" charset="0"/>
                <a:cs typeface="Times New Roman" panose="02020603050405020304" pitchFamily="18" charset="0"/>
              </a:rPr>
              <a:t>Câu</a:t>
            </a:r>
            <a:r>
              <a:rPr lang="en-US" sz="2800" b="1" dirty="0">
                <a:solidFill>
                  <a:srgbClr val="FF0000"/>
                </a:solidFill>
                <a:latin typeface="Times New Roman" panose="02020603050405020304" pitchFamily="18" charset="0"/>
                <a:cs typeface="Times New Roman" panose="02020603050405020304" pitchFamily="18" charset="0"/>
              </a:rPr>
              <a:t> 14: </a:t>
            </a:r>
            <a:r>
              <a:rPr lang="en-US" sz="2800" b="1" dirty="0" err="1">
                <a:solidFill>
                  <a:srgbClr val="FF0000"/>
                </a:solidFill>
                <a:latin typeface="Times New Roman" panose="02020603050405020304" pitchFamily="18" charset="0"/>
                <a:cs typeface="Times New Roman" panose="02020603050405020304" pitchFamily="18" charset="0"/>
              </a:rPr>
              <a:t>Các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nội</a:t>
            </a:r>
            <a:r>
              <a:rPr lang="en-US" sz="2800" b="1" dirty="0">
                <a:solidFill>
                  <a:srgbClr val="FF0000"/>
                </a:solidFill>
                <a:latin typeface="Times New Roman" panose="02020603050405020304" pitchFamily="18" charset="0"/>
                <a:cs typeface="Times New Roman" panose="02020603050405020304" pitchFamily="18" charset="0"/>
              </a:rPr>
              <a:t> dung </a:t>
            </a:r>
            <a:r>
              <a:rPr lang="en-US" sz="2800" b="1" dirty="0" err="1">
                <a:solidFill>
                  <a:srgbClr val="FF0000"/>
                </a:solidFill>
                <a:latin typeface="Times New Roman" panose="02020603050405020304" pitchFamily="18" charset="0"/>
                <a:cs typeface="Times New Roman" panose="02020603050405020304" pitchFamily="18" charset="0"/>
              </a:rPr>
              <a:t>tiếng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Việt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được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học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trong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sách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Ngữ</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văn</a:t>
            </a:r>
            <a:r>
              <a:rPr lang="en-US" sz="2800" b="1" i="1" dirty="0">
                <a:solidFill>
                  <a:srgbClr val="FF0000"/>
                </a:solidFill>
                <a:latin typeface="Times New Roman" panose="02020603050405020304" pitchFamily="18" charset="0"/>
                <a:cs typeface="Times New Roman" panose="02020603050405020304" pitchFamily="18" charset="0"/>
              </a:rPr>
              <a:t> 8</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tập</a:t>
            </a:r>
            <a:r>
              <a:rPr lang="en-US" sz="2800" b="1" dirty="0">
                <a:solidFill>
                  <a:srgbClr val="FF0000"/>
                </a:solidFill>
                <a:latin typeface="Times New Roman" panose="02020603050405020304" pitchFamily="18" charset="0"/>
                <a:cs typeface="Times New Roman" panose="02020603050405020304" pitchFamily="18" charset="0"/>
              </a:rPr>
              <a:t> </a:t>
            </a:r>
            <a:r>
              <a:rPr lang="vi-VN" sz="2800" b="1" dirty="0">
                <a:solidFill>
                  <a:srgbClr val="FF0000"/>
                </a:solidFill>
                <a:latin typeface="Times New Roman" panose="02020603050405020304" pitchFamily="18" charset="0"/>
                <a:cs typeface="Times New Roman" panose="02020603050405020304" pitchFamily="18" charset="0"/>
              </a:rPr>
              <a:t>hai</a:t>
            </a:r>
            <a:r>
              <a:rPr lang="en-US" sz="2800" b="1" dirty="0">
                <a:solidFill>
                  <a:srgbClr val="FF0000"/>
                </a:solidFill>
                <a:latin typeface="Times New Roman" panose="02020603050405020304" pitchFamily="18" charset="0"/>
                <a:cs typeface="Times New Roman" panose="02020603050405020304" pitchFamily="18" charset="0"/>
              </a:rPr>
              <a:t>.</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785089" y="2090859"/>
            <a:ext cx="10935855" cy="3539430"/>
          </a:xfrm>
          <a:prstGeom prst="rect">
            <a:avLst/>
          </a:prstGeom>
          <a:noFill/>
        </p:spPr>
        <p:txBody>
          <a:bodyPr wrap="square" rtlCol="0">
            <a:spAutoFit/>
          </a:bodyPr>
          <a:lstStyle/>
          <a:p>
            <a:pPr algn="just">
              <a:lnSpc>
                <a:spcPct val="150000"/>
              </a:lnSpc>
            </a:pPr>
            <a:r>
              <a:rPr lang="vi-VN" sz="3200" i="1" dirty="0">
                <a:solidFill>
                  <a:srgbClr val="0070C0"/>
                </a:solidFill>
                <a:latin typeface="Times New Roman" panose="02020603050405020304" pitchFamily="18" charset="0"/>
                <a:cs typeface="Times New Roman" panose="02020603050405020304" pitchFamily="18" charset="0"/>
              </a:rPr>
              <a:t>* Mối quan hệ giữa phần tiếng Việt với các phần Đọc- hiểu, Viết, Nói- nghe: Nội dung tiếng Việt được làm sáng tỏ bằng các ngữ liệu ở phần Đọc- hiểu, Viết, Nói- nghe. Ngược lại, tiếng Việt đã giúp HS hiểu rõ hơn về các nội dung ở Đọc- hiểu, Viết, Nói- nghe </a:t>
            </a:r>
            <a:endParaRPr lang="en-US" sz="3200" i="1" dirty="0">
              <a:solidFill>
                <a:srgbClr val="0070C0"/>
              </a:solidFill>
              <a:latin typeface="Times New Roman" panose="02020603050405020304" pitchFamily="18" charset="0"/>
              <a:cs typeface="Times New Roman" panose="02020603050405020304" pitchFamily="18" charset="0"/>
            </a:endParaRPr>
          </a:p>
          <a:p>
            <a:pPr algn="just"/>
            <a:endParaRPr lang="en-US" sz="3200" i="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213784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3174" y="121792"/>
            <a:ext cx="11693237" cy="6608618"/>
          </a:xfrm>
          <a:prstGeom prst="rect">
            <a:avLst/>
          </a:prstGeom>
          <a:ln w="57150">
            <a:prstDash val="sysDot"/>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cxnSp>
        <p:nvCxnSpPr>
          <p:cNvPr id="6" name="Straight Arrow Connector 5"/>
          <p:cNvCxnSpPr/>
          <p:nvPr/>
        </p:nvCxnSpPr>
        <p:spPr>
          <a:xfrm>
            <a:off x="3556000" y="2650836"/>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407902" y="148944"/>
            <a:ext cx="11323782" cy="954107"/>
          </a:xfrm>
          <a:prstGeom prst="rect">
            <a:avLst/>
          </a:prstGeom>
          <a:ln w="76200"/>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vi-VN" sz="2800" dirty="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Câu</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15.</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Nêu</a:t>
            </a:r>
            <a:r>
              <a:rPr lang="vi-VN" sz="2800" dirty="0">
                <a:solidFill>
                  <a:srgbClr val="FF0000"/>
                </a:solidFill>
                <a:latin typeface="Times New Roman" panose="02020603050405020304" pitchFamily="18" charset="0"/>
                <a:cs typeface="Times New Roman" panose="02020603050405020304" pitchFamily="18" charset="0"/>
              </a:rPr>
              <a:t>, phân tích tác dụng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một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số</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biện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pháp</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từ</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có</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trong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các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văn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bản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thơ</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đã</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học</a:t>
            </a:r>
            <a:r>
              <a:rPr lang="en-US" sz="2800" dirty="0">
                <a:solidFill>
                  <a:srgbClr val="FF0000"/>
                </a:solidFill>
                <a:latin typeface="Times New Roman" panose="02020603050405020304" pitchFamily="18" charset="0"/>
                <a:cs typeface="Times New Roman" panose="02020603050405020304" pitchFamily="18" charset="0"/>
              </a:rPr>
              <a:t> ở </a:t>
            </a:r>
            <a:r>
              <a:rPr lang="en-US" sz="2800" dirty="0" err="1">
                <a:solidFill>
                  <a:srgbClr val="FF0000"/>
                </a:solidFill>
                <a:latin typeface="Times New Roman" panose="02020603050405020304" pitchFamily="18" charset="0"/>
                <a:cs typeface="Times New Roman" panose="02020603050405020304" pitchFamily="18" charset="0"/>
              </a:rPr>
              <a:t>Bài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smtClean="0">
                <a:solidFill>
                  <a:srgbClr val="FF0000"/>
                </a:solidFill>
                <a:latin typeface="Times New Roman" panose="02020603050405020304" pitchFamily="18" charset="0"/>
                <a:cs typeface="Times New Roman" panose="02020603050405020304" pitchFamily="18" charset="0"/>
              </a:rPr>
              <a:t>7</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370205" y="1060236"/>
            <a:ext cx="11399174" cy="6124754"/>
          </a:xfrm>
          <a:prstGeom prst="rect">
            <a:avLst/>
          </a:prstGeom>
          <a:noFill/>
        </p:spPr>
        <p:txBody>
          <a:bodyPr wrap="square" rtlCol="0">
            <a:spAutoFit/>
          </a:bodyPr>
          <a:lstStyle/>
          <a:p>
            <a:pPr algn="just"/>
            <a:r>
              <a:rPr lang="vi-VN" sz="2800" dirty="0">
                <a:latin typeface="Times New Roman" panose="02020603050405020304" pitchFamily="18" charset="0"/>
                <a:cs typeface="Times New Roman" panose="02020603050405020304" pitchFamily="18" charset="0"/>
              </a:rPr>
              <a:t>Ví dụ: Văn bản “</a:t>
            </a:r>
            <a:r>
              <a:rPr lang="vi-VN" sz="2800" i="1" dirty="0">
                <a:latin typeface="Times New Roman" panose="02020603050405020304" pitchFamily="18" charset="0"/>
                <a:cs typeface="Times New Roman" panose="02020603050405020304" pitchFamily="18" charset="0"/>
              </a:rPr>
              <a:t>V</a:t>
            </a:r>
            <a:r>
              <a:rPr lang="en-US" sz="2800" i="1" dirty="0">
                <a:latin typeface="Times New Roman" panose="02020603050405020304" pitchFamily="18" charset="0"/>
                <a:cs typeface="Times New Roman" panose="02020603050405020304" pitchFamily="18" charset="0"/>
              </a:rPr>
              <a:t>ị</a:t>
            </a:r>
            <a:r>
              <a:rPr lang="vi-VN" sz="2800" i="1" dirty="0">
                <a:latin typeface="Times New Roman" panose="02020603050405020304" pitchFamily="18" charset="0"/>
                <a:cs typeface="Times New Roman" panose="02020603050405020304" pitchFamily="18" charset="0"/>
              </a:rPr>
              <a:t>nh khoa thi Hương” </a:t>
            </a:r>
            <a:r>
              <a:rPr lang="vi-VN" sz="2800" dirty="0">
                <a:latin typeface="Times New Roman" panose="02020603050405020304" pitchFamily="18" charset="0"/>
                <a:cs typeface="Times New Roman" panose="02020603050405020304" pitchFamily="18" charset="0"/>
              </a:rPr>
              <a:t>(Trần Tế Xương)</a:t>
            </a:r>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Phép tu từ đ</a:t>
            </a:r>
            <a:r>
              <a:rPr lang="en-US" sz="2800" dirty="0" err="1">
                <a:latin typeface="Times New Roman" panose="02020603050405020304" pitchFamily="18" charset="0"/>
                <a:cs typeface="Times New Roman" panose="02020603050405020304" pitchFamily="18" charset="0"/>
              </a:rPr>
              <a:t>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lôi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thôi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sĩ</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tử</a:t>
            </a:r>
            <a:r>
              <a:rPr lang="vi-VN" sz="2800" i="1" dirty="0">
                <a:latin typeface="Times New Roman" panose="02020603050405020304" pitchFamily="18" charset="0"/>
                <a:cs typeface="Times New Roman" panose="02020603050405020304" pitchFamily="18" charset="0"/>
              </a:rPr>
              <a:t> vai đeo lọ</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ậm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ọe</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quan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trường</a:t>
            </a:r>
            <a:r>
              <a:rPr lang="vi-VN" sz="2800" i="1" dirty="0">
                <a:latin typeface="Times New Roman" panose="02020603050405020304" pitchFamily="18" charset="0"/>
                <a:cs typeface="Times New Roman" panose="02020603050405020304" pitchFamily="18" charset="0"/>
              </a:rPr>
              <a:t> miệng thét loa</a:t>
            </a:r>
            <a:r>
              <a:rPr lang="en-US" sz="2800"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algn="just"/>
            <a:r>
              <a:rPr lang="vi-VN" sz="2800" b="1" dirty="0">
                <a:latin typeface="Times New Roman" panose="02020603050405020304" pitchFamily="18" charset="0"/>
                <a:cs typeface="Times New Roman" panose="02020603050405020304" pitchFamily="18" charset="0"/>
              </a:rPr>
              <a:t>- Tác dụng: </a:t>
            </a:r>
            <a:endParaRPr lang="en-US" sz="2800" dirty="0">
              <a:latin typeface="Times New Roman" panose="02020603050405020304" pitchFamily="18" charset="0"/>
              <a:cs typeface="Times New Roman" panose="02020603050405020304" pitchFamily="18" charset="0"/>
            </a:endParaRPr>
          </a:p>
          <a:p>
            <a:pPr algn="just"/>
            <a:r>
              <a:rPr lang="vi-VN" sz="2800" b="1" dirty="0">
                <a:latin typeface="Times New Roman" panose="02020603050405020304" pitchFamily="18" charset="0"/>
                <a:cs typeface="Times New Roman" panose="02020603050405020304" pitchFamily="18" charset="0"/>
              </a:rPr>
              <a:t>+ Giá trị gợi tả</a:t>
            </a:r>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 + </a:t>
            </a:r>
            <a:r>
              <a:rPr lang="en-US" sz="2800" dirty="0">
                <a:latin typeface="Times New Roman" panose="02020603050405020304" pitchFamily="18" charset="0"/>
                <a:cs typeface="Times New Roman" panose="02020603050405020304" pitchFamily="18" charset="0"/>
              </a:rPr>
              <a:t>M</a:t>
            </a:r>
            <a:r>
              <a:rPr lang="vi-VN" sz="2800" dirty="0">
                <a:latin typeface="Times New Roman" panose="02020603050405020304" pitchFamily="18" charset="0"/>
                <a:cs typeface="Times New Roman" panose="02020603050405020304" pitchFamily="18" charset="0"/>
              </a:rPr>
              <a:t>iêu tả chân thực bức tranh trường thi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lộn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xộn</a:t>
            </a:r>
            <a:r>
              <a:rPr lang="en-US" sz="2800" dirty="0">
                <a:latin typeface="Times New Roman" panose="02020603050405020304" pitchFamily="18" charset="0"/>
                <a:cs typeface="Times New Roman" panose="02020603050405020304" pitchFamily="18" charset="0"/>
              </a:rPr>
              <a:t>, ô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trọng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Hình ảnh q</a:t>
            </a:r>
            <a:r>
              <a:rPr lang="en-US" sz="2800" dirty="0" err="1">
                <a:latin typeface="Times New Roman" panose="02020603050405020304" pitchFamily="18" charset="0"/>
                <a:cs typeface="Times New Roman" panose="02020603050405020304" pitchFamily="18" charset="0"/>
              </a:rPr>
              <a:t>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trường</a:t>
            </a:r>
            <a:r>
              <a:rPr lang="en-US" sz="2800"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ậm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ọe</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miệng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thét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loa</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oai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cs typeface="Times New Roman" panose="02020603050405020304" pitchFamily="18" charset="0"/>
              </a:rPr>
              <a:t>.</a:t>
            </a:r>
          </a:p>
          <a:p>
            <a:pPr algn="just"/>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Bức tranh hiện thực ghi lại một thời kì đau thương trong lịch sử khoa cử của dân tộc</a:t>
            </a:r>
            <a:r>
              <a:rPr lang="en-US" sz="2800"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 + Làm cho câu thơ sinh động, hấp dẫn, gợi hình, gợi cảm</a:t>
            </a:r>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 Giá trị biểu cảm: Nỗi lòng đau đớn, xót xa, sự nhục nhã của tác giả trước hiện thực đau thương của lịch sử khoa cử của dân tộc</a:t>
            </a:r>
            <a:endParaRPr lang="en-US" sz="2800" dirty="0">
              <a:latin typeface="Times New Roman" panose="02020603050405020304" pitchFamily="18" charset="0"/>
              <a:cs typeface="Times New Roman" panose="02020603050405020304" pitchFamily="18" charset="0"/>
            </a:endParaRPr>
          </a:p>
          <a:p>
            <a:pPr algn="just"/>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808853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7782" y="0"/>
            <a:ext cx="12192000" cy="6817435"/>
          </a:xfrm>
        </p:spPr>
      </p:pic>
      <p:sp>
        <p:nvSpPr>
          <p:cNvPr id="5" name="Rectangle 4"/>
          <p:cNvSpPr/>
          <p:nvPr/>
        </p:nvSpPr>
        <p:spPr>
          <a:xfrm>
            <a:off x="1348509" y="1151517"/>
            <a:ext cx="9199418" cy="2435988"/>
          </a:xfrm>
          <a:prstGeom prst="rect">
            <a:avLst/>
          </a:prstGeom>
        </p:spPr>
        <p:txBody>
          <a:bodyPr wrap="square">
            <a:spAutoFit/>
          </a:bodyPr>
          <a:lstStyle/>
          <a:p>
            <a:pPr algn="ctr">
              <a:lnSpc>
                <a:spcPct val="150000"/>
              </a:lnSpc>
            </a:pPr>
            <a:r>
              <a:rPr lang="en-US" sz="5400" b="1" dirty="0">
                <a:solidFill>
                  <a:srgbClr val="7030A0"/>
                </a:solidFill>
                <a:latin typeface="Times New Roman" panose="02020603050405020304" pitchFamily="18" charset="0"/>
                <a:cs typeface="Times New Roman" panose="02020603050405020304" pitchFamily="18" charset="0"/>
              </a:rPr>
              <a:t>HOẠT ĐỘNG </a:t>
            </a:r>
            <a:r>
              <a:rPr lang="en-US" sz="5400" b="1" dirty="0" smtClean="0">
                <a:solidFill>
                  <a:srgbClr val="7030A0"/>
                </a:solidFill>
                <a:latin typeface="Times New Roman" panose="02020603050405020304" pitchFamily="18" charset="0"/>
                <a:cs typeface="Times New Roman" panose="02020603050405020304" pitchFamily="18" charset="0"/>
              </a:rPr>
              <a:t>3: </a:t>
            </a:r>
          </a:p>
          <a:p>
            <a:pPr algn="ctr">
              <a:lnSpc>
                <a:spcPct val="150000"/>
              </a:lnSpc>
            </a:pPr>
            <a:r>
              <a:rPr lang="en-US" sz="5400" b="1" dirty="0" smtClean="0">
                <a:solidFill>
                  <a:srgbClr val="7030A0"/>
                </a:solidFill>
                <a:latin typeface="Times New Roman" panose="02020603050405020304" pitchFamily="18" charset="0"/>
                <a:cs typeface="Times New Roman" panose="02020603050405020304" pitchFamily="18" charset="0"/>
              </a:rPr>
              <a:t>TỰ ĐÁNH GIÁ CUỐI KÌ</a:t>
            </a:r>
            <a:endParaRPr lang="en-US" sz="5400" dirty="0">
              <a:solidFill>
                <a:srgbClr val="7030A0"/>
              </a:solidFill>
              <a:latin typeface="Times New Roman" panose="02020603050405020304" pitchFamily="18" charset="0"/>
              <a:cs typeface="Times New Roman" panose="02020603050405020304" pitchFamily="18" charset="0"/>
            </a:endParaRPr>
          </a:p>
        </p:txBody>
      </p:sp>
      <p:sp>
        <p:nvSpPr>
          <p:cNvPr id="3" name="Rectangle 2"/>
          <p:cNvSpPr/>
          <p:nvPr/>
        </p:nvSpPr>
        <p:spPr>
          <a:xfrm>
            <a:off x="1708727" y="3064285"/>
            <a:ext cx="9033163" cy="523220"/>
          </a:xfrm>
          <a:prstGeom prst="rect">
            <a:avLst/>
          </a:prstGeom>
        </p:spPr>
        <p:txBody>
          <a:bodyPr wrap="square">
            <a:spAutoFit/>
          </a:bodyPr>
          <a:lstStyle/>
          <a:p>
            <a:r>
              <a:rPr lang="en-US" sz="2800" b="1" dirty="0" smtClean="0">
                <a:solidFill>
                  <a:srgbClr val="0070C0"/>
                </a:solidFill>
                <a:latin typeface="Times New Roman" panose="02020603050405020304" pitchFamily="18" charset="0"/>
                <a:cs typeface="Times New Roman" panose="02020603050405020304" pitchFamily="18" charset="0"/>
              </a:rPr>
              <a:t> </a:t>
            </a:r>
            <a:endParaRPr lang="en-US" sz="28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613868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3174" y="149501"/>
            <a:ext cx="11693237" cy="6608618"/>
          </a:xfrm>
          <a:prstGeom prst="rect">
            <a:avLst/>
          </a:prstGeom>
          <a:ln w="57150">
            <a:prstDash val="sysDot"/>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cxnSp>
        <p:nvCxnSpPr>
          <p:cNvPr id="6" name="Straight Arrow Connector 5"/>
          <p:cNvCxnSpPr/>
          <p:nvPr/>
        </p:nvCxnSpPr>
        <p:spPr>
          <a:xfrm>
            <a:off x="3556000" y="2650836"/>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548592" y="1927462"/>
            <a:ext cx="9042400" cy="2554545"/>
          </a:xfrm>
          <a:prstGeom prst="rect">
            <a:avLst/>
          </a:prstGeom>
          <a:ln w="76200"/>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vi-VN" sz="3200" b="1" dirty="0">
                <a:solidFill>
                  <a:srgbClr val="FF0000"/>
                </a:solidFill>
                <a:latin typeface="Times New Roman" panose="02020603050405020304" pitchFamily="18" charset="0"/>
                <a:cs typeface="Times New Roman" panose="02020603050405020304" pitchFamily="18" charset="0"/>
              </a:rPr>
              <a:t> </a:t>
            </a:r>
            <a:r>
              <a:rPr lang="en-US" sz="3200" dirty="0">
                <a:solidFill>
                  <a:srgbClr val="FF0000"/>
                </a:solidFill>
                <a:latin typeface="Times New Roman" panose="02020603050405020304" pitchFamily="18" charset="0"/>
                <a:cs typeface="Times New Roman" panose="02020603050405020304" pitchFamily="18" charset="0"/>
              </a:rPr>
              <a:t>- HS </a:t>
            </a:r>
            <a:r>
              <a:rPr lang="en-US" sz="3200" dirty="0" err="1">
                <a:solidFill>
                  <a:srgbClr val="FF0000"/>
                </a:solidFill>
                <a:latin typeface="Times New Roman" panose="02020603050405020304" pitchFamily="18" charset="0"/>
                <a:cs typeface="Times New Roman" panose="02020603050405020304" pitchFamily="18" charset="0"/>
              </a:rPr>
              <a:t>đọc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kĩ</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phần</a:t>
            </a:r>
            <a:r>
              <a:rPr lang="en-US" sz="3200"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Định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hướng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đánh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giá</a:t>
            </a:r>
            <a:r>
              <a:rPr lang="en-US" sz="3200" dirty="0">
                <a:solidFill>
                  <a:srgbClr val="FF0000"/>
                </a:solidFill>
                <a:latin typeface="Times New Roman" panose="02020603050405020304" pitchFamily="18" charset="0"/>
                <a:cs typeface="Times New Roman" panose="02020603050405020304" pitchFamily="18" charset="0"/>
              </a:rPr>
              <a:t> (SGK/</a:t>
            </a:r>
            <a:r>
              <a:rPr lang="en-US" sz="3200" dirty="0" err="1">
                <a:solidFill>
                  <a:srgbClr val="FF0000"/>
                </a:solidFill>
                <a:latin typeface="Times New Roman" panose="02020603050405020304" pitchFamily="18" charset="0"/>
                <a:cs typeface="Times New Roman" panose="02020603050405020304" pitchFamily="18" charset="0"/>
              </a:rPr>
              <a:t>Tr</a:t>
            </a:r>
            <a:r>
              <a:rPr lang="en-US" sz="3200" dirty="0">
                <a:solidFill>
                  <a:srgbClr val="FF0000"/>
                </a:solidFill>
                <a:latin typeface="Times New Roman" panose="02020603050405020304" pitchFamily="18" charset="0"/>
                <a:cs typeface="Times New Roman" panose="02020603050405020304" pitchFamily="18" charset="0"/>
              </a:rPr>
              <a:t> 124).</a:t>
            </a:r>
          </a:p>
          <a:p>
            <a:pPr algn="just"/>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Nhiệm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vụ</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Thảo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luận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theo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cặp</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trong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bàn</a:t>
            </a:r>
            <a:r>
              <a:rPr lang="en-US" sz="3200" dirty="0">
                <a:solidFill>
                  <a:srgbClr val="FF0000"/>
                </a:solidFill>
                <a:latin typeface="Times New Roman" panose="02020603050405020304" pitchFamily="18" charset="0"/>
                <a:cs typeface="Times New Roman" panose="02020603050405020304" pitchFamily="18" charset="0"/>
              </a:rPr>
              <a:t>.</a:t>
            </a:r>
          </a:p>
          <a:p>
            <a:pPr algn="just"/>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Chỉ</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ra</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các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yêu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cầu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về</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nội</a:t>
            </a:r>
            <a:r>
              <a:rPr lang="en-US" sz="3200" dirty="0">
                <a:solidFill>
                  <a:srgbClr val="FF0000"/>
                </a:solidFill>
                <a:latin typeface="Times New Roman" panose="02020603050405020304" pitchFamily="18" charset="0"/>
                <a:cs typeface="Times New Roman" panose="02020603050405020304" pitchFamily="18" charset="0"/>
              </a:rPr>
              <a:t> dung </a:t>
            </a:r>
            <a:r>
              <a:rPr lang="en-US" sz="3200" dirty="0" err="1">
                <a:solidFill>
                  <a:srgbClr val="FF0000"/>
                </a:solidFill>
                <a:latin typeface="Times New Roman" panose="02020603050405020304" pitchFamily="18" charset="0"/>
                <a:cs typeface="Times New Roman" panose="02020603050405020304" pitchFamily="18" charset="0"/>
              </a:rPr>
              <a:t>và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hình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thức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đánh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giá</a:t>
            </a:r>
            <a:r>
              <a:rPr lang="en-US" sz="32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5189781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5537" y="167974"/>
            <a:ext cx="11693237" cy="6608618"/>
          </a:xfrm>
          <a:prstGeom prst="rect">
            <a:avLst/>
          </a:prstGeom>
          <a:ln w="57150">
            <a:prstDash val="sysDot"/>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cxnSp>
        <p:nvCxnSpPr>
          <p:cNvPr id="6" name="Straight Arrow Connector 5"/>
          <p:cNvCxnSpPr/>
          <p:nvPr/>
        </p:nvCxnSpPr>
        <p:spPr>
          <a:xfrm>
            <a:off x="3556000" y="2650836"/>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628073" y="542008"/>
            <a:ext cx="10908145" cy="6124754"/>
          </a:xfrm>
          <a:prstGeom prst="rect">
            <a:avLst/>
          </a:prstGeom>
          <a:ln w="76200"/>
        </p:spPr>
        <p:style>
          <a:lnRef idx="2">
            <a:schemeClr val="accent2"/>
          </a:lnRef>
          <a:fillRef idx="1">
            <a:schemeClr val="lt1"/>
          </a:fillRef>
          <a:effectRef idx="0">
            <a:schemeClr val="accent2"/>
          </a:effectRef>
          <a:fontRef idx="minor">
            <a:schemeClr val="dk1"/>
          </a:fontRef>
        </p:style>
        <p:txBody>
          <a:bodyPr wrap="square">
            <a:spAutoFit/>
          </a:bodyPr>
          <a:lstStyle/>
          <a:p>
            <a:pPr lvl="0" algn="just">
              <a:lnSpc>
                <a:spcPct val="150000"/>
              </a:lnSpc>
            </a:pPr>
            <a:r>
              <a:rPr lang="vi-VN" sz="2800" b="1" dirty="0">
                <a:solidFill>
                  <a:srgbClr val="FF0000"/>
                </a:solidFill>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Định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hướng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đánh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giá</a:t>
            </a:r>
            <a:endParaRPr lang="en-US" sz="2800" dirty="0">
              <a:latin typeface="Times New Roman" panose="02020603050405020304" pitchFamily="18" charset="0"/>
              <a:cs typeface="Times New Roman" panose="02020603050405020304" pitchFamily="18" charset="0"/>
            </a:endParaRPr>
          </a:p>
          <a:p>
            <a:pPr lvl="0" algn="just">
              <a:lnSpc>
                <a:spcPct val="150000"/>
              </a:lnSpc>
            </a:pPr>
            <a:r>
              <a:rPr lang="en-US" sz="2800" b="1" dirty="0" err="1">
                <a:latin typeface="Times New Roman" panose="02020603050405020304" pitchFamily="18" charset="0"/>
                <a:cs typeface="Times New Roman" panose="02020603050405020304" pitchFamily="18" charset="0"/>
              </a:rPr>
              <a:t>Về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nội</a:t>
            </a:r>
            <a:r>
              <a:rPr lang="en-US" sz="2800" b="1" dirty="0">
                <a:latin typeface="Times New Roman" panose="02020603050405020304" pitchFamily="18" charset="0"/>
                <a:cs typeface="Times New Roman" panose="02020603050405020304" pitchFamily="18" charset="0"/>
              </a:rPr>
              <a:t> dung</a:t>
            </a:r>
            <a:endParaRPr lang="en-US" sz="2800" dirty="0">
              <a:latin typeface="Times New Roman" panose="02020603050405020304" pitchFamily="18" charset="0"/>
              <a:cs typeface="Times New Roman" panose="02020603050405020304" pitchFamily="18" charset="0"/>
            </a:endParaRPr>
          </a:p>
          <a:p>
            <a:pPr lvl="0" algn="just">
              <a:lnSpc>
                <a:spcPct val="150000"/>
              </a:lnSpc>
            </a:pPr>
            <a:r>
              <a:rPr lang="en-US" sz="2800" dirty="0" err="1">
                <a:latin typeface="Times New Roman" panose="02020603050405020304" pitchFamily="18" charset="0"/>
                <a:cs typeface="Times New Roman" panose="02020603050405020304" pitchFamily="18" charset="0"/>
              </a:rPr>
              <a:t>Kiểm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a:t>
            </a:r>
          </a:p>
          <a:p>
            <a:pPr lvl="0" algn="just">
              <a:lnSpc>
                <a:spcPct val="150000"/>
              </a:lnSpc>
            </a:pPr>
            <a:r>
              <a:rPr lang="en-US" sz="2800" dirty="0" err="1">
                <a:latin typeface="Times New Roman" panose="02020603050405020304" pitchFamily="18" charset="0"/>
                <a:cs typeface="Times New Roman" panose="02020603050405020304" pitchFamily="18" charset="0"/>
              </a:rPr>
              <a:t>Vận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huống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khuyến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khích</a:t>
            </a:r>
            <a:r>
              <a:rPr lang="en-US" sz="2800" dirty="0">
                <a:latin typeface="Times New Roman" panose="02020603050405020304" pitchFamily="18" charset="0"/>
                <a:cs typeface="Times New Roman" panose="02020603050405020304" pitchFamily="18" charset="0"/>
              </a:rPr>
              <a:t> HS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tưởng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bày</a:t>
            </a:r>
            <a:r>
              <a:rPr lang="en-US" sz="2800" dirty="0" smtClean="0">
                <a:latin typeface="Times New Roman" panose="02020603050405020304" pitchFamily="18" charset="0"/>
                <a:cs typeface="Times New Roman" panose="02020603050405020304" pitchFamily="18" charset="0"/>
              </a:rPr>
              <a:t>.</a:t>
            </a:r>
          </a:p>
          <a:p>
            <a:r>
              <a:rPr lang="en-US" sz="2800" b="1" dirty="0">
                <a:latin typeface="Times New Roman" panose="02020603050405020304" pitchFamily="18" charset="0"/>
                <a:cs typeface="Times New Roman" panose="02020603050405020304" pitchFamily="18" charset="0"/>
              </a:rPr>
              <a:t>2. </a:t>
            </a:r>
            <a:r>
              <a:rPr lang="en-US" sz="2800" b="1" dirty="0" err="1">
                <a:latin typeface="Times New Roman" panose="02020603050405020304" pitchFamily="18" charset="0"/>
                <a:cs typeface="Times New Roman" panose="02020603050405020304" pitchFamily="18" charset="0"/>
              </a:rPr>
              <a:t>Về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thức</a:t>
            </a:r>
            <a:endParaRPr lang="en-US" sz="2800"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a. </a:t>
            </a:r>
            <a:r>
              <a:rPr lang="en-US" sz="2800" b="1" dirty="0" err="1">
                <a:latin typeface="Times New Roman" panose="02020603050405020304" pitchFamily="18" charset="0"/>
                <a:cs typeface="Times New Roman" panose="02020603050405020304" pitchFamily="18" charset="0"/>
              </a:rPr>
              <a:t>Đọc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hiểu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bản</a:t>
            </a:r>
            <a:r>
              <a:rPr lang="en-US" sz="2800" b="1"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hỏi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ngắn</a:t>
            </a:r>
            <a:r>
              <a:rPr lang="en-US" sz="2800" dirty="0">
                <a:latin typeface="Times New Roman" panose="02020603050405020304" pitchFamily="18" charset="0"/>
                <a:cs typeface="Times New Roman" panose="02020603050405020304" pitchFamily="18" charset="0"/>
              </a:rPr>
              <a:t>.</a:t>
            </a:r>
          </a:p>
          <a:p>
            <a:r>
              <a:rPr lang="en-US" sz="2800" b="1" dirty="0">
                <a:latin typeface="Times New Roman" panose="02020603050405020304" pitchFamily="18" charset="0"/>
                <a:cs typeface="Times New Roman" panose="02020603050405020304" pitchFamily="18" charset="0"/>
              </a:rPr>
              <a:t>b. </a:t>
            </a:r>
            <a:r>
              <a:rPr lang="en-US" sz="2800" b="1" dirty="0" err="1">
                <a:latin typeface="Times New Roman" panose="02020603050405020304" pitchFamily="18" charset="0"/>
                <a:cs typeface="Times New Roman" panose="02020603050405020304" pitchFamily="18" charset="0"/>
              </a:rPr>
              <a:t>Viết</a:t>
            </a:r>
            <a:r>
              <a:rPr lang="en-US" sz="2800" b="1"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ngắn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51104333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3174" y="149501"/>
            <a:ext cx="11693237" cy="6608618"/>
          </a:xfrm>
          <a:prstGeom prst="rect">
            <a:avLst/>
          </a:prstGeom>
          <a:ln w="57150">
            <a:prstDash val="sysDot"/>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cxnSp>
        <p:nvCxnSpPr>
          <p:cNvPr id="6" name="Straight Arrow Connector 5"/>
          <p:cNvCxnSpPr/>
          <p:nvPr/>
        </p:nvCxnSpPr>
        <p:spPr>
          <a:xfrm>
            <a:off x="3556000" y="2650836"/>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2235200" y="551244"/>
            <a:ext cx="6502400" cy="646331"/>
          </a:xfrm>
          <a:prstGeom prst="rect">
            <a:avLst/>
          </a:prstGeom>
          <a:ln w="76200"/>
        </p:spPr>
        <p:style>
          <a:lnRef idx="2">
            <a:schemeClr val="accent2"/>
          </a:lnRef>
          <a:fillRef idx="1">
            <a:schemeClr val="lt1"/>
          </a:fillRef>
          <a:effectRef idx="0">
            <a:schemeClr val="accent2"/>
          </a:effectRef>
          <a:fontRef idx="minor">
            <a:schemeClr val="dk1"/>
          </a:fontRef>
        </p:style>
        <p:txBody>
          <a:bodyPr wrap="square">
            <a:spAutoFit/>
          </a:bodyPr>
          <a:lstStyle/>
          <a:p>
            <a:r>
              <a:rPr lang="vi-VN" sz="3600" b="1" dirty="0">
                <a:solidFill>
                  <a:srgbClr val="FF0000"/>
                </a:solidFill>
                <a:latin typeface="Times New Roman" panose="02020603050405020304" pitchFamily="18" charset="0"/>
                <a:cs typeface="Times New Roman" panose="02020603050405020304" pitchFamily="18" charset="0"/>
              </a:rPr>
              <a:t> </a:t>
            </a:r>
            <a:r>
              <a:rPr lang="en-US" sz="3600" b="1" dirty="0">
                <a:solidFill>
                  <a:srgbClr val="FF0000"/>
                </a:solidFill>
                <a:latin typeface="Times New Roman" panose="02020603050405020304" pitchFamily="18" charset="0"/>
                <a:cs typeface="Times New Roman" panose="02020603050405020304" pitchFamily="18" charset="0"/>
              </a:rPr>
              <a:t>II. </a:t>
            </a:r>
            <a:r>
              <a:rPr lang="en-US" sz="3600" b="1" dirty="0" err="1">
                <a:solidFill>
                  <a:srgbClr val="FF0000"/>
                </a:solidFill>
                <a:latin typeface="Times New Roman" panose="02020603050405020304" pitchFamily="18" charset="0"/>
                <a:cs typeface="Times New Roman" panose="02020603050405020304" pitchFamily="18" charset="0"/>
              </a:rPr>
              <a:t>Tự</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đánh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giá</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cuối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học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kì</a:t>
            </a:r>
            <a:r>
              <a:rPr lang="en-US" sz="3600" b="1" dirty="0">
                <a:solidFill>
                  <a:srgbClr val="FF0000"/>
                </a:solidFill>
                <a:latin typeface="Times New Roman" panose="02020603050405020304" pitchFamily="18" charset="0"/>
                <a:cs typeface="Times New Roman" panose="02020603050405020304" pitchFamily="18" charset="0"/>
              </a:rPr>
              <a:t> II</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781973" y="1828800"/>
            <a:ext cx="10575637" cy="4524315"/>
          </a:xfrm>
          <a:prstGeom prst="rect">
            <a:avLst/>
          </a:prstGeom>
          <a:noFill/>
        </p:spPr>
        <p:txBody>
          <a:bodyPr wrap="square" rtlCol="0">
            <a:spAutoFit/>
          </a:bodyPr>
          <a:lstStyle/>
          <a:p>
            <a:pPr algn="just">
              <a:lnSpc>
                <a:spcPct val="150000"/>
              </a:lnSpc>
            </a:pPr>
            <a:r>
              <a:rPr lang="en-US" sz="3200" dirty="0">
                <a:solidFill>
                  <a:srgbClr val="0070C0"/>
                </a:solidFill>
                <a:latin typeface="Times New Roman" panose="02020603050405020304" pitchFamily="18" charset="0"/>
                <a:cs typeface="Times New Roman" panose="02020603050405020304" pitchFamily="18" charset="0"/>
              </a:rPr>
              <a:t>- HS </a:t>
            </a:r>
            <a:r>
              <a:rPr lang="en-US" sz="3200" dirty="0" err="1">
                <a:solidFill>
                  <a:srgbClr val="0070C0"/>
                </a:solidFill>
                <a:latin typeface="Times New Roman" panose="02020603050405020304" pitchFamily="18" charset="0"/>
                <a:cs typeface="Times New Roman" panose="02020603050405020304" pitchFamily="18" charset="0"/>
              </a:rPr>
              <a:t>làm</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việc</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cá</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nhân</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để</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hoàn</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thành</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các</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câu</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hỏi</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từ</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câu</a:t>
            </a:r>
            <a:r>
              <a:rPr lang="en-US" sz="3200" dirty="0">
                <a:solidFill>
                  <a:srgbClr val="0070C0"/>
                </a:solidFill>
                <a:latin typeface="Times New Roman" panose="02020603050405020304" pitchFamily="18" charset="0"/>
                <a:cs typeface="Times New Roman" panose="02020603050405020304" pitchFamily="18" charset="0"/>
              </a:rPr>
              <a:t> 1 </a:t>
            </a:r>
            <a:r>
              <a:rPr lang="en-US" sz="3200" dirty="0" err="1">
                <a:solidFill>
                  <a:srgbClr val="0070C0"/>
                </a:solidFill>
                <a:latin typeface="Times New Roman" panose="02020603050405020304" pitchFamily="18" charset="0"/>
                <a:cs typeface="Times New Roman" panose="02020603050405020304" pitchFamily="18" charset="0"/>
              </a:rPr>
              <a:t>đến</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câu</a:t>
            </a:r>
            <a:r>
              <a:rPr lang="en-US" sz="3200" dirty="0">
                <a:solidFill>
                  <a:srgbClr val="0070C0"/>
                </a:solidFill>
                <a:latin typeface="Times New Roman" panose="02020603050405020304" pitchFamily="18" charset="0"/>
                <a:cs typeface="Times New Roman" panose="02020603050405020304" pitchFamily="18" charset="0"/>
              </a:rPr>
              <a:t> 7 </a:t>
            </a:r>
            <a:r>
              <a:rPr lang="en-US" sz="3200" b="1" dirty="0" err="1">
                <a:solidFill>
                  <a:srgbClr val="0070C0"/>
                </a:solidFill>
                <a:latin typeface="Times New Roman" panose="02020603050405020304" pitchFamily="18" charset="0"/>
                <a:cs typeface="Times New Roman" panose="02020603050405020304" pitchFamily="18" charset="0"/>
              </a:rPr>
              <a:t>phần</a:t>
            </a:r>
            <a:r>
              <a:rPr lang="en-US" sz="3200" b="1" dirty="0">
                <a:solidFill>
                  <a:srgbClr val="0070C0"/>
                </a:solidFill>
                <a:latin typeface="Times New Roman" panose="02020603050405020304" pitchFamily="18" charset="0"/>
                <a:cs typeface="Times New Roman" panose="02020603050405020304" pitchFamily="18" charset="0"/>
              </a:rPr>
              <a:t> I. </a:t>
            </a:r>
            <a:r>
              <a:rPr lang="en-US" sz="3200" b="1" dirty="0" err="1">
                <a:solidFill>
                  <a:srgbClr val="0070C0"/>
                </a:solidFill>
                <a:latin typeface="Times New Roman" panose="02020603050405020304" pitchFamily="18" charset="0"/>
                <a:cs typeface="Times New Roman" panose="02020603050405020304" pitchFamily="18" charset="0"/>
              </a:rPr>
              <a:t>Đọc</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hiểu</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Tr</a:t>
            </a:r>
            <a:r>
              <a:rPr lang="en-US" sz="3200" dirty="0">
                <a:solidFill>
                  <a:srgbClr val="0070C0"/>
                </a:solidFill>
                <a:latin typeface="Times New Roman" panose="02020603050405020304" pitchFamily="18" charset="0"/>
                <a:cs typeface="Times New Roman" panose="02020603050405020304" pitchFamily="18" charset="0"/>
              </a:rPr>
              <a:t> </a:t>
            </a:r>
            <a:r>
              <a:rPr lang="vi-VN" sz="3200" dirty="0">
                <a:solidFill>
                  <a:srgbClr val="0070C0"/>
                </a:solidFill>
                <a:latin typeface="Times New Roman" panose="02020603050405020304" pitchFamily="18" charset="0"/>
                <a:cs typeface="Times New Roman" panose="02020603050405020304" pitchFamily="18" charset="0"/>
              </a:rPr>
              <a:t>125, 126,127 </a:t>
            </a:r>
            <a:r>
              <a:rPr lang="en-US" sz="3200" dirty="0">
                <a:solidFill>
                  <a:srgbClr val="0070C0"/>
                </a:solidFill>
                <a:latin typeface="Times New Roman" panose="02020603050405020304" pitchFamily="18" charset="0"/>
                <a:cs typeface="Times New Roman" panose="02020603050405020304" pitchFamily="18" charset="0"/>
              </a:rPr>
              <a:t>SGK) </a:t>
            </a:r>
            <a:r>
              <a:rPr lang="en-US" sz="3200" dirty="0" err="1">
                <a:solidFill>
                  <a:srgbClr val="0070C0"/>
                </a:solidFill>
                <a:latin typeface="Times New Roman" panose="02020603050405020304" pitchFamily="18" charset="0"/>
                <a:cs typeface="Times New Roman" panose="02020603050405020304" pitchFamily="18" charset="0"/>
              </a:rPr>
              <a:t>vào</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Phiếu</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học</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tập</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cá</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nhân</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Thời</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gian</a:t>
            </a:r>
            <a:r>
              <a:rPr lang="en-US" sz="3200" dirty="0">
                <a:solidFill>
                  <a:srgbClr val="0070C0"/>
                </a:solidFill>
                <a:latin typeface="Times New Roman" panose="02020603050405020304" pitchFamily="18" charset="0"/>
                <a:cs typeface="Times New Roman" panose="02020603050405020304" pitchFamily="18" charset="0"/>
              </a:rPr>
              <a:t>: 30 </a:t>
            </a:r>
            <a:r>
              <a:rPr lang="en-US" sz="3200" dirty="0" err="1">
                <a:solidFill>
                  <a:srgbClr val="0070C0"/>
                </a:solidFill>
                <a:latin typeface="Times New Roman" panose="02020603050405020304" pitchFamily="18" charset="0"/>
                <a:cs typeface="Times New Roman" panose="02020603050405020304" pitchFamily="18" charset="0"/>
              </a:rPr>
              <a:t>phút</a:t>
            </a:r>
            <a:r>
              <a:rPr lang="en-US" sz="3200" dirty="0">
                <a:solidFill>
                  <a:srgbClr val="0070C0"/>
                </a:solidFill>
                <a:latin typeface="Times New Roman" panose="02020603050405020304" pitchFamily="18" charset="0"/>
                <a:cs typeface="Times New Roman" panose="02020603050405020304" pitchFamily="18" charset="0"/>
              </a:rPr>
              <a:t>.</a:t>
            </a:r>
          </a:p>
          <a:p>
            <a:pPr algn="just">
              <a:lnSpc>
                <a:spcPct val="150000"/>
              </a:lnSpc>
            </a:pP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Hết</a:t>
            </a:r>
            <a:r>
              <a:rPr lang="en-US" sz="3200" dirty="0">
                <a:solidFill>
                  <a:srgbClr val="0070C0"/>
                </a:solidFill>
                <a:latin typeface="Times New Roman" panose="02020603050405020304" pitchFamily="18" charset="0"/>
                <a:cs typeface="Times New Roman" panose="02020603050405020304" pitchFamily="18" charset="0"/>
              </a:rPr>
              <a:t> 30 </a:t>
            </a:r>
            <a:r>
              <a:rPr lang="en-US" sz="3200" dirty="0" err="1">
                <a:solidFill>
                  <a:srgbClr val="0070C0"/>
                </a:solidFill>
                <a:latin typeface="Times New Roman" panose="02020603050405020304" pitchFamily="18" charset="0"/>
                <a:cs typeface="Times New Roman" panose="02020603050405020304" pitchFamily="18" charset="0"/>
              </a:rPr>
              <a:t>phút</a:t>
            </a:r>
            <a:r>
              <a:rPr lang="en-US" sz="3200" dirty="0">
                <a:solidFill>
                  <a:srgbClr val="0070C0"/>
                </a:solidFill>
                <a:latin typeface="Times New Roman" panose="02020603050405020304" pitchFamily="18" charset="0"/>
                <a:cs typeface="Times New Roman" panose="02020603050405020304" pitchFamily="18" charset="0"/>
              </a:rPr>
              <a:t>, GV </a:t>
            </a:r>
            <a:r>
              <a:rPr lang="en-US" sz="3200" dirty="0" err="1">
                <a:solidFill>
                  <a:srgbClr val="0070C0"/>
                </a:solidFill>
                <a:latin typeface="Times New Roman" panose="02020603050405020304" pitchFamily="18" charset="0"/>
                <a:cs typeface="Times New Roman" panose="02020603050405020304" pitchFamily="18" charset="0"/>
              </a:rPr>
              <a:t>yêu</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cầu</a:t>
            </a:r>
            <a:r>
              <a:rPr lang="en-US" sz="3200" dirty="0">
                <a:solidFill>
                  <a:srgbClr val="0070C0"/>
                </a:solidFill>
                <a:latin typeface="Times New Roman" panose="02020603050405020304" pitchFamily="18" charset="0"/>
                <a:cs typeface="Times New Roman" panose="02020603050405020304" pitchFamily="18" charset="0"/>
              </a:rPr>
              <a:t> HS </a:t>
            </a:r>
            <a:r>
              <a:rPr lang="en-US" sz="3200" dirty="0" err="1">
                <a:solidFill>
                  <a:srgbClr val="0070C0"/>
                </a:solidFill>
                <a:latin typeface="Times New Roman" panose="02020603050405020304" pitchFamily="18" charset="0"/>
                <a:cs typeface="Times New Roman" panose="02020603050405020304" pitchFamily="18" charset="0"/>
              </a:rPr>
              <a:t>trao</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đổi</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theo</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cặp</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để</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thống</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nhất</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đáp</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án</a:t>
            </a:r>
            <a:r>
              <a:rPr lang="en-US" sz="3200" dirty="0">
                <a:solidFill>
                  <a:srgbClr val="0070C0"/>
                </a:solidFill>
                <a:latin typeface="Times New Roman" panose="02020603050405020304" pitchFamily="18" charset="0"/>
                <a:cs typeface="Times New Roman" panose="02020603050405020304" pitchFamily="18" charset="0"/>
              </a:rPr>
              <a:t>. </a:t>
            </a:r>
          </a:p>
          <a:p>
            <a:pPr algn="just">
              <a:lnSpc>
                <a:spcPct val="150000"/>
              </a:lnSpc>
            </a:pPr>
            <a:endParaRPr lang="en-US" sz="32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793860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3174" y="149501"/>
            <a:ext cx="11693237" cy="6608618"/>
          </a:xfrm>
          <a:prstGeom prst="rect">
            <a:avLst/>
          </a:prstGeom>
          <a:ln w="57150">
            <a:prstDash val="sysDot"/>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cxnSp>
        <p:nvCxnSpPr>
          <p:cNvPr id="6" name="Straight Arrow Connector 5"/>
          <p:cNvCxnSpPr/>
          <p:nvPr/>
        </p:nvCxnSpPr>
        <p:spPr>
          <a:xfrm>
            <a:off x="3556000" y="2650836"/>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2235200" y="551244"/>
            <a:ext cx="6502400" cy="646331"/>
          </a:xfrm>
          <a:prstGeom prst="rect">
            <a:avLst/>
          </a:prstGeom>
          <a:ln w="76200"/>
        </p:spPr>
        <p:style>
          <a:lnRef idx="2">
            <a:schemeClr val="accent2"/>
          </a:lnRef>
          <a:fillRef idx="1">
            <a:schemeClr val="lt1"/>
          </a:fillRef>
          <a:effectRef idx="0">
            <a:schemeClr val="accent2"/>
          </a:effectRef>
          <a:fontRef idx="minor">
            <a:schemeClr val="dk1"/>
          </a:fontRef>
        </p:style>
        <p:txBody>
          <a:bodyPr wrap="square">
            <a:spAutoFit/>
          </a:bodyPr>
          <a:lstStyle/>
          <a:p>
            <a:r>
              <a:rPr lang="vi-VN" sz="3600" b="1" dirty="0">
                <a:solidFill>
                  <a:srgbClr val="FF0000"/>
                </a:solidFill>
                <a:latin typeface="Times New Roman" panose="02020603050405020304" pitchFamily="18" charset="0"/>
                <a:cs typeface="Times New Roman" panose="02020603050405020304" pitchFamily="18" charset="0"/>
              </a:rPr>
              <a:t> </a:t>
            </a:r>
            <a:r>
              <a:rPr lang="en-US" sz="3600" b="1" dirty="0">
                <a:solidFill>
                  <a:srgbClr val="FF0000"/>
                </a:solidFill>
                <a:latin typeface="Times New Roman" panose="02020603050405020304" pitchFamily="18" charset="0"/>
                <a:cs typeface="Times New Roman" panose="02020603050405020304" pitchFamily="18" charset="0"/>
              </a:rPr>
              <a:t>II. </a:t>
            </a:r>
            <a:r>
              <a:rPr lang="en-US" sz="3600" b="1" dirty="0" err="1">
                <a:solidFill>
                  <a:srgbClr val="FF0000"/>
                </a:solidFill>
                <a:latin typeface="Times New Roman" panose="02020603050405020304" pitchFamily="18" charset="0"/>
                <a:cs typeface="Times New Roman" panose="02020603050405020304" pitchFamily="18" charset="0"/>
              </a:rPr>
              <a:t>Tự</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đánh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giá</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cuối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học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kì</a:t>
            </a:r>
            <a:r>
              <a:rPr lang="en-US" sz="3600" b="1" dirty="0">
                <a:solidFill>
                  <a:srgbClr val="FF0000"/>
                </a:solidFill>
                <a:latin typeface="Times New Roman" panose="02020603050405020304" pitchFamily="18" charset="0"/>
                <a:cs typeface="Times New Roman" panose="02020603050405020304" pitchFamily="18" charset="0"/>
              </a:rPr>
              <a:t> II</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781973" y="1828800"/>
            <a:ext cx="10575637" cy="1522981"/>
          </a:xfrm>
          <a:prstGeom prst="rect">
            <a:avLst/>
          </a:prstGeom>
          <a:noFill/>
        </p:spPr>
        <p:txBody>
          <a:bodyPr wrap="square" rtlCol="0">
            <a:spAutoFit/>
          </a:bodyPr>
          <a:lstStyle/>
          <a:p>
            <a:r>
              <a:rPr lang="en-US" sz="2800" b="1" dirty="0" err="1">
                <a:solidFill>
                  <a:srgbClr val="0070C0"/>
                </a:solidFill>
                <a:latin typeface="Times New Roman" panose="02020603050405020304" pitchFamily="18" charset="0"/>
                <a:cs typeface="Times New Roman" panose="02020603050405020304" pitchFamily="18" charset="0"/>
              </a:rPr>
              <a:t>Phần</a:t>
            </a:r>
            <a:r>
              <a:rPr lang="en-US" sz="2800" b="1" dirty="0">
                <a:solidFill>
                  <a:srgbClr val="0070C0"/>
                </a:solidFill>
                <a:latin typeface="Times New Roman" panose="02020603050405020304" pitchFamily="18" charset="0"/>
                <a:cs typeface="Times New Roman" panose="02020603050405020304" pitchFamily="18" charset="0"/>
              </a:rPr>
              <a:t> 1. </a:t>
            </a:r>
            <a:r>
              <a:rPr lang="en-US" sz="2800" b="1" dirty="0" err="1">
                <a:solidFill>
                  <a:srgbClr val="0070C0"/>
                </a:solidFill>
                <a:latin typeface="Times New Roman" panose="02020603050405020304" pitchFamily="18" charset="0"/>
                <a:cs typeface="Times New Roman" panose="02020603050405020304" pitchFamily="18" charset="0"/>
              </a:rPr>
              <a:t>Đọc</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hiểu</a:t>
            </a:r>
            <a:endParaRPr lang="en-US" sz="2800" dirty="0">
              <a:solidFill>
                <a:srgbClr val="0070C0"/>
              </a:solidFill>
              <a:latin typeface="Times New Roman" panose="02020603050405020304" pitchFamily="18" charset="0"/>
              <a:cs typeface="Times New Roman" panose="02020603050405020304" pitchFamily="18" charset="0"/>
            </a:endParaRPr>
          </a:p>
          <a:p>
            <a:r>
              <a:rPr lang="en-US" sz="2800" b="1" dirty="0">
                <a:solidFill>
                  <a:srgbClr val="0070C0"/>
                </a:solidFill>
                <a:latin typeface="Times New Roman" panose="02020603050405020304" pitchFamily="18" charset="0"/>
                <a:cs typeface="Times New Roman" panose="02020603050405020304" pitchFamily="18" charset="0"/>
              </a:rPr>
              <a:t>a)</a:t>
            </a:r>
            <a:endParaRPr lang="en-US" sz="2800" dirty="0">
              <a:solidFill>
                <a:srgbClr val="0070C0"/>
              </a:solidFill>
              <a:latin typeface="Times New Roman" panose="02020603050405020304" pitchFamily="18" charset="0"/>
              <a:cs typeface="Times New Roman" panose="02020603050405020304" pitchFamily="18" charset="0"/>
            </a:endParaRPr>
          </a:p>
          <a:p>
            <a:pPr algn="just">
              <a:lnSpc>
                <a:spcPct val="150000"/>
              </a:lnSpc>
            </a:pPr>
            <a:endParaRPr lang="en-US" sz="2800" dirty="0">
              <a:solidFill>
                <a:srgbClr val="0070C0"/>
              </a:solidFill>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606013275"/>
              </p:ext>
            </p:extLst>
          </p:nvPr>
        </p:nvGraphicFramePr>
        <p:xfrm>
          <a:off x="2755236" y="2876874"/>
          <a:ext cx="6176328" cy="3328416"/>
        </p:xfrm>
        <a:graphic>
          <a:graphicData uri="http://schemas.openxmlformats.org/drawingml/2006/table">
            <a:tbl>
              <a:tblPr firstRow="1" firstCol="1" bandRow="1">
                <a:tableStyleId>{E8B1032C-EA38-4F05-BA0D-38AFFFC7BED3}</a:tableStyleId>
              </a:tblPr>
              <a:tblGrid>
                <a:gridCol w="1886023">
                  <a:extLst>
                    <a:ext uri="{9D8B030D-6E8A-4147-A177-3AD203B41FA5}">
                      <a16:colId xmlns:a16="http://schemas.microsoft.com/office/drawing/2014/main" val="1209677463"/>
                    </a:ext>
                  </a:extLst>
                </a:gridCol>
                <a:gridCol w="4290305">
                  <a:extLst>
                    <a:ext uri="{9D8B030D-6E8A-4147-A177-3AD203B41FA5}">
                      <a16:colId xmlns:a16="http://schemas.microsoft.com/office/drawing/2014/main" val="472464476"/>
                    </a:ext>
                  </a:extLst>
                </a:gridCol>
              </a:tblGrid>
              <a:tr h="0">
                <a:tc>
                  <a:txBody>
                    <a:bodyPr/>
                    <a:lstStyle/>
                    <a:p>
                      <a:pPr algn="ctr">
                        <a:lnSpc>
                          <a:spcPct val="130000"/>
                        </a:lnSpc>
                        <a:spcAft>
                          <a:spcPts val="0"/>
                        </a:spcAft>
                      </a:pPr>
                      <a:r>
                        <a:rPr lang="en-US" sz="2800">
                          <a:effectLst/>
                          <a:latin typeface="Times New Roman" panose="02020603050405020304" pitchFamily="18" charset="0"/>
                          <a:cs typeface="Times New Roman" panose="02020603050405020304" pitchFamily="18" charset="0"/>
                        </a:rPr>
                        <a:t>Câu hỏi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30000"/>
                        </a:lnSpc>
                        <a:spcAft>
                          <a:spcPts val="0"/>
                        </a:spcAft>
                      </a:pPr>
                      <a:r>
                        <a:rPr lang="en-US" sz="2800">
                          <a:effectLst/>
                          <a:latin typeface="Times New Roman" panose="02020603050405020304" pitchFamily="18" charset="0"/>
                          <a:cs typeface="Times New Roman" panose="02020603050405020304" pitchFamily="18" charset="0"/>
                        </a:rPr>
                        <a:t>Đáp án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10141186"/>
                  </a:ext>
                </a:extLst>
              </a:tr>
              <a:tr h="0">
                <a:tc>
                  <a:txBody>
                    <a:bodyPr/>
                    <a:lstStyle/>
                    <a:p>
                      <a:pPr algn="ctr">
                        <a:lnSpc>
                          <a:spcPct val="130000"/>
                        </a:lnSpc>
                        <a:spcAft>
                          <a:spcPts val="0"/>
                        </a:spcAft>
                      </a:pPr>
                      <a:r>
                        <a:rPr lang="en-US" sz="2800">
                          <a:effectLst/>
                          <a:latin typeface="Times New Roman" panose="02020603050405020304" pitchFamily="18" charset="0"/>
                          <a:cs typeface="Times New Roman" panose="02020603050405020304" pitchFamily="18" charset="0"/>
                        </a:rPr>
                        <a:t>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30000"/>
                        </a:lnSpc>
                        <a:spcAft>
                          <a:spcPts val="0"/>
                        </a:spcAft>
                      </a:pPr>
                      <a:r>
                        <a:rPr lang="vi-VN" sz="2800">
                          <a:effectLst/>
                          <a:latin typeface="Times New Roman" panose="02020603050405020304" pitchFamily="18" charset="0"/>
                          <a:cs typeface="Times New Roman" panose="02020603050405020304" pitchFamily="18" charset="0"/>
                        </a:rPr>
                        <a:t>B</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57608463"/>
                  </a:ext>
                </a:extLst>
              </a:tr>
              <a:tr h="0">
                <a:tc>
                  <a:txBody>
                    <a:bodyPr/>
                    <a:lstStyle/>
                    <a:p>
                      <a:pPr algn="ctr">
                        <a:lnSpc>
                          <a:spcPct val="130000"/>
                        </a:lnSpc>
                        <a:spcAft>
                          <a:spcPts val="0"/>
                        </a:spcAft>
                      </a:pPr>
                      <a:r>
                        <a:rPr lang="en-US" sz="2800">
                          <a:effectLst/>
                          <a:latin typeface="Times New Roman" panose="02020603050405020304" pitchFamily="18" charset="0"/>
                          <a:cs typeface="Times New Roman" panose="02020603050405020304" pitchFamily="18" charset="0"/>
                        </a:rPr>
                        <a:t>2</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30000"/>
                        </a:lnSpc>
                        <a:spcAft>
                          <a:spcPts val="0"/>
                        </a:spcAft>
                      </a:pPr>
                      <a:r>
                        <a:rPr lang="vi-VN" sz="2800">
                          <a:effectLst/>
                          <a:latin typeface="Times New Roman" panose="02020603050405020304" pitchFamily="18" charset="0"/>
                          <a:cs typeface="Times New Roman" panose="02020603050405020304" pitchFamily="18" charset="0"/>
                        </a:rPr>
                        <a:t>C</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83062315"/>
                  </a:ext>
                </a:extLst>
              </a:tr>
              <a:tr h="0">
                <a:tc>
                  <a:txBody>
                    <a:bodyPr/>
                    <a:lstStyle/>
                    <a:p>
                      <a:pPr algn="ctr">
                        <a:lnSpc>
                          <a:spcPct val="130000"/>
                        </a:lnSpc>
                        <a:spcAft>
                          <a:spcPts val="0"/>
                        </a:spcAft>
                      </a:pPr>
                      <a:r>
                        <a:rPr lang="en-US" sz="2800" dirty="0">
                          <a:effectLst/>
                          <a:latin typeface="Times New Roman" panose="02020603050405020304" pitchFamily="18" charset="0"/>
                          <a:cs typeface="Times New Roman" panose="02020603050405020304" pitchFamily="18" charset="0"/>
                        </a:rPr>
                        <a:t>3</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30000"/>
                        </a:lnSpc>
                        <a:spcAft>
                          <a:spcPts val="0"/>
                        </a:spcAft>
                      </a:pPr>
                      <a:r>
                        <a:rPr lang="vi-VN" sz="2800">
                          <a:effectLst/>
                          <a:latin typeface="Times New Roman" panose="02020603050405020304" pitchFamily="18" charset="0"/>
                          <a:cs typeface="Times New Roman" panose="02020603050405020304" pitchFamily="18" charset="0"/>
                        </a:rPr>
                        <a:t>A</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65573853"/>
                  </a:ext>
                </a:extLst>
              </a:tr>
              <a:tr h="0">
                <a:tc>
                  <a:txBody>
                    <a:bodyPr/>
                    <a:lstStyle/>
                    <a:p>
                      <a:pPr algn="ctr">
                        <a:lnSpc>
                          <a:spcPct val="130000"/>
                        </a:lnSpc>
                        <a:spcAft>
                          <a:spcPts val="0"/>
                        </a:spcAft>
                      </a:pPr>
                      <a:r>
                        <a:rPr lang="en-US" sz="2800">
                          <a:effectLst/>
                          <a:latin typeface="Times New Roman" panose="02020603050405020304" pitchFamily="18" charset="0"/>
                          <a:cs typeface="Times New Roman" panose="02020603050405020304" pitchFamily="18" charset="0"/>
                        </a:rPr>
                        <a:t>4</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30000"/>
                        </a:lnSpc>
                        <a:spcAft>
                          <a:spcPts val="0"/>
                        </a:spcAft>
                      </a:pPr>
                      <a:r>
                        <a:rPr lang="vi-VN" sz="2800">
                          <a:effectLst/>
                          <a:latin typeface="Times New Roman" panose="02020603050405020304" pitchFamily="18" charset="0"/>
                          <a:cs typeface="Times New Roman" panose="02020603050405020304" pitchFamily="18" charset="0"/>
                        </a:rPr>
                        <a:t>C</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20539191"/>
                  </a:ext>
                </a:extLst>
              </a:tr>
              <a:tr h="0">
                <a:tc>
                  <a:txBody>
                    <a:bodyPr/>
                    <a:lstStyle/>
                    <a:p>
                      <a:pPr algn="ctr">
                        <a:lnSpc>
                          <a:spcPct val="130000"/>
                        </a:lnSpc>
                        <a:spcAft>
                          <a:spcPts val="0"/>
                        </a:spcAft>
                      </a:pPr>
                      <a:r>
                        <a:rPr lang="en-US" sz="2800">
                          <a:effectLst/>
                          <a:latin typeface="Times New Roman" panose="02020603050405020304" pitchFamily="18" charset="0"/>
                          <a:cs typeface="Times New Roman" panose="02020603050405020304" pitchFamily="18" charset="0"/>
                        </a:rPr>
                        <a:t>5</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lvl="0" indent="-342900" algn="ctr">
                        <a:lnSpc>
                          <a:spcPct val="130000"/>
                        </a:lnSpc>
                        <a:spcAft>
                          <a:spcPts val="0"/>
                        </a:spcAft>
                        <a:buFont typeface="+mj-lt"/>
                        <a:buAutoNum type="alphaLcParenR"/>
                      </a:pPr>
                      <a:r>
                        <a:rPr lang="vi-VN" sz="2800" dirty="0">
                          <a:effectLst/>
                          <a:latin typeface="Times New Roman" panose="02020603050405020304" pitchFamily="18" charset="0"/>
                          <a:cs typeface="Times New Roman" panose="02020603050405020304" pitchFamily="18" charset="0"/>
                        </a:rPr>
                        <a:t>– 4; b) -3; c) – 1; d) - 2</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59526121"/>
                  </a:ext>
                </a:extLst>
              </a:tr>
            </a:tbl>
          </a:graphicData>
        </a:graphic>
      </p:graphicFrame>
    </p:spTree>
    <p:extLst>
      <p:ext uri="{BB962C8B-B14F-4D97-AF65-F5344CB8AC3E}">
        <p14:creationId xmlns:p14="http://schemas.microsoft.com/office/powerpoint/2010/main" val="285367566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3174" y="149501"/>
            <a:ext cx="11693237" cy="6608618"/>
          </a:xfrm>
          <a:prstGeom prst="rect">
            <a:avLst/>
          </a:prstGeom>
          <a:ln w="57150">
            <a:prstDash val="sysDot"/>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cxnSp>
        <p:nvCxnSpPr>
          <p:cNvPr id="6" name="Straight Arrow Connector 5"/>
          <p:cNvCxnSpPr/>
          <p:nvPr/>
        </p:nvCxnSpPr>
        <p:spPr>
          <a:xfrm>
            <a:off x="3556000" y="2650836"/>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2235200" y="551244"/>
            <a:ext cx="6502400" cy="646331"/>
          </a:xfrm>
          <a:prstGeom prst="rect">
            <a:avLst/>
          </a:prstGeom>
          <a:ln w="76200"/>
        </p:spPr>
        <p:style>
          <a:lnRef idx="2">
            <a:schemeClr val="accent2"/>
          </a:lnRef>
          <a:fillRef idx="1">
            <a:schemeClr val="lt1"/>
          </a:fillRef>
          <a:effectRef idx="0">
            <a:schemeClr val="accent2"/>
          </a:effectRef>
          <a:fontRef idx="minor">
            <a:schemeClr val="dk1"/>
          </a:fontRef>
        </p:style>
        <p:txBody>
          <a:bodyPr wrap="square">
            <a:spAutoFit/>
          </a:bodyPr>
          <a:lstStyle/>
          <a:p>
            <a:r>
              <a:rPr lang="vi-VN" sz="3600" b="1" dirty="0">
                <a:solidFill>
                  <a:srgbClr val="FF0000"/>
                </a:solidFill>
                <a:latin typeface="Times New Roman" panose="02020603050405020304" pitchFamily="18" charset="0"/>
                <a:cs typeface="Times New Roman" panose="02020603050405020304" pitchFamily="18" charset="0"/>
              </a:rPr>
              <a:t> </a:t>
            </a:r>
            <a:r>
              <a:rPr lang="en-US" sz="3600" b="1" dirty="0">
                <a:solidFill>
                  <a:srgbClr val="FF0000"/>
                </a:solidFill>
                <a:latin typeface="Times New Roman" panose="02020603050405020304" pitchFamily="18" charset="0"/>
                <a:cs typeface="Times New Roman" panose="02020603050405020304" pitchFamily="18" charset="0"/>
              </a:rPr>
              <a:t>II. </a:t>
            </a:r>
            <a:r>
              <a:rPr lang="en-US" sz="3600" b="1" dirty="0" err="1">
                <a:solidFill>
                  <a:srgbClr val="FF0000"/>
                </a:solidFill>
                <a:latin typeface="Times New Roman" panose="02020603050405020304" pitchFamily="18" charset="0"/>
                <a:cs typeface="Times New Roman" panose="02020603050405020304" pitchFamily="18" charset="0"/>
              </a:rPr>
              <a:t>Tự</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đánh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giá</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cuối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học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kì</a:t>
            </a:r>
            <a:r>
              <a:rPr lang="en-US" sz="3600" b="1" dirty="0">
                <a:solidFill>
                  <a:srgbClr val="FF0000"/>
                </a:solidFill>
                <a:latin typeface="Times New Roman" panose="02020603050405020304" pitchFamily="18" charset="0"/>
                <a:cs typeface="Times New Roman" panose="02020603050405020304" pitchFamily="18" charset="0"/>
              </a:rPr>
              <a:t> II</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781973" y="1828800"/>
            <a:ext cx="10575637" cy="4108304"/>
          </a:xfrm>
          <a:prstGeom prst="rect">
            <a:avLst/>
          </a:prstGeom>
          <a:noFill/>
        </p:spPr>
        <p:txBody>
          <a:bodyPr wrap="square" rtlCol="0">
            <a:spAutoFit/>
          </a:bodyPr>
          <a:lstStyle/>
          <a:p>
            <a:pPr algn="just"/>
            <a:r>
              <a:rPr lang="vi-VN" sz="2800" b="1" dirty="0">
                <a:latin typeface="Times New Roman" panose="02020603050405020304" pitchFamily="18" charset="0"/>
                <a:cs typeface="Times New Roman" panose="02020603050405020304" pitchFamily="18" charset="0"/>
              </a:rPr>
              <a:t>Câu 6</a:t>
            </a:r>
            <a:r>
              <a:rPr lang="vi-VN" sz="2800" dirty="0">
                <a:latin typeface="Times New Roman" panose="02020603050405020304" pitchFamily="18" charset="0"/>
                <a:cs typeface="Times New Roman" panose="02020603050405020304" pitchFamily="18" charset="0"/>
              </a:rPr>
              <a:t>: Trong văn bản có nêu: “Yêu cầu quan trọng nhất khi viết về đề tài này là người viết phải cung cấp thông tin liên quan đến sự vật, sự việc một cách chính xác, có độ tin cậy cao ...”. Em hiểu: “đề tài này” là đề tài nào? Vì sao đề tài ấy phải đáp ứng được yêu cầu đã nêu?</a:t>
            </a:r>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Trả lời: </a:t>
            </a:r>
            <a:endParaRPr lang="en-US" sz="2800" dirty="0">
              <a:latin typeface="Times New Roman" panose="02020603050405020304" pitchFamily="18" charset="0"/>
              <a:cs typeface="Times New Roman" panose="02020603050405020304" pitchFamily="18" charset="0"/>
            </a:endParaRPr>
          </a:p>
          <a:p>
            <a:pPr lvl="0" algn="just"/>
            <a:r>
              <a:rPr lang="vi-VN" sz="2800" dirty="0">
                <a:latin typeface="Times New Roman" panose="02020603050405020304" pitchFamily="18" charset="0"/>
                <a:cs typeface="Times New Roman" panose="02020603050405020304" pitchFamily="18" charset="0"/>
              </a:rPr>
              <a:t>“đề tài này” là đề tài viết về lịch sử (truyện lịch sử)</a:t>
            </a:r>
            <a:endParaRPr lang="en-US" sz="2800" dirty="0">
              <a:latin typeface="Times New Roman" panose="02020603050405020304" pitchFamily="18" charset="0"/>
              <a:cs typeface="Times New Roman" panose="02020603050405020304" pitchFamily="18" charset="0"/>
            </a:endParaRPr>
          </a:p>
          <a:p>
            <a:pPr lvl="0" algn="just"/>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giúp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đúng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cần</a:t>
            </a:r>
            <a:endParaRPr lang="en-US" sz="2800" dirty="0">
              <a:latin typeface="Times New Roman" panose="02020603050405020304" pitchFamily="18" charset="0"/>
              <a:cs typeface="Times New Roman" panose="02020603050405020304" pitchFamily="18" charset="0"/>
            </a:endParaRPr>
          </a:p>
          <a:p>
            <a:pPr algn="just">
              <a:lnSpc>
                <a:spcPct val="150000"/>
              </a:lnSpc>
            </a:pPr>
            <a:endParaRPr lang="en-US" sz="28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689421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barn(inVertical)">
                                      <p:cBhvr>
                                        <p:cTn id="21" dur="500"/>
                                        <p:tgtEl>
                                          <p:spTgt spid="3">
                                            <p:txEl>
                                              <p:pRg st="1" end="1"/>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Vertical)">
                                      <p:cBhvr>
                                        <p:cTn id="24" dur="500"/>
                                        <p:tgtEl>
                                          <p:spTgt spid="3">
                                            <p:txEl>
                                              <p:pRg st="2" end="2"/>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70716"/>
            <a:ext cx="12192000" cy="6787284"/>
          </a:xfrm>
        </p:spPr>
      </p:pic>
      <p:sp>
        <p:nvSpPr>
          <p:cNvPr id="7" name="Rounded Rectangle 6"/>
          <p:cNvSpPr/>
          <p:nvPr/>
        </p:nvSpPr>
        <p:spPr>
          <a:xfrm>
            <a:off x="6179126" y="5420287"/>
            <a:ext cx="3121891" cy="703888"/>
          </a:xfrm>
          <a:prstGeom prst="roundRect">
            <a:avLst/>
          </a:prstGeom>
          <a:ln w="76200"/>
        </p:spPr>
        <p:style>
          <a:lnRef idx="2">
            <a:schemeClr val="accent2"/>
          </a:lnRef>
          <a:fillRef idx="1">
            <a:schemeClr val="lt1"/>
          </a:fillRef>
          <a:effectRef idx="0">
            <a:schemeClr val="accent2"/>
          </a:effectRef>
          <a:fontRef idx="minor">
            <a:schemeClr val="dk1"/>
          </a:fontRef>
        </p:style>
        <p:txBody>
          <a:bodyPr rtlCol="0" anchor="ctr"/>
          <a:lstStyle/>
          <a:p>
            <a:r>
              <a:rPr lang="en-US" sz="3200" b="1" dirty="0" err="1">
                <a:solidFill>
                  <a:srgbClr val="FF0000"/>
                </a:solidFill>
              </a:rPr>
              <a:t>Đáp</a:t>
            </a:r>
            <a:r>
              <a:rPr lang="en-US" sz="3200" b="1" dirty="0">
                <a:solidFill>
                  <a:srgbClr val="FF0000"/>
                </a:solidFill>
              </a:rPr>
              <a:t> </a:t>
            </a:r>
            <a:r>
              <a:rPr lang="en-US" sz="3200" b="1" dirty="0" err="1">
                <a:solidFill>
                  <a:srgbClr val="FF0000"/>
                </a:solidFill>
              </a:rPr>
              <a:t>án</a:t>
            </a:r>
            <a:r>
              <a:rPr lang="en-US" sz="3200" b="1" dirty="0">
                <a:solidFill>
                  <a:srgbClr val="FF0000"/>
                </a:solidFill>
              </a:rPr>
              <a:t>: </a:t>
            </a:r>
            <a:r>
              <a:rPr lang="en-US" sz="3200" b="1" dirty="0" smtClean="0">
                <a:solidFill>
                  <a:srgbClr val="FF0000"/>
                </a:solidFill>
              </a:rPr>
              <a:t>A</a:t>
            </a:r>
            <a:endParaRPr lang="en-US" sz="3200" b="1" dirty="0">
              <a:solidFill>
                <a:srgbClr val="FF0000"/>
              </a:solidFill>
            </a:endParaRPr>
          </a:p>
        </p:txBody>
      </p:sp>
      <p:sp>
        <p:nvSpPr>
          <p:cNvPr id="8" name="Rectangle 7"/>
          <p:cNvSpPr/>
          <p:nvPr/>
        </p:nvSpPr>
        <p:spPr>
          <a:xfrm>
            <a:off x="286327" y="544946"/>
            <a:ext cx="7915564" cy="1384995"/>
          </a:xfrm>
          <a:prstGeom prst="rect">
            <a:avLst/>
          </a:prstGeom>
          <a:ln w="57150"/>
        </p:spPr>
        <p:style>
          <a:lnRef idx="2">
            <a:schemeClr val="accent1"/>
          </a:lnRef>
          <a:fillRef idx="1">
            <a:schemeClr val="lt1"/>
          </a:fillRef>
          <a:effectRef idx="0">
            <a:schemeClr val="accent1"/>
          </a:effectRef>
          <a:fontRef idx="minor">
            <a:schemeClr val="dk1"/>
          </a:fontRef>
        </p:style>
        <p:txBody>
          <a:bodyPr wrap="square">
            <a:spAutoFit/>
          </a:bodyPr>
          <a:lstStyle/>
          <a:p>
            <a:r>
              <a:rPr lang="en-US" sz="2800" b="1" dirty="0" err="1" smtClean="0">
                <a:latin typeface="Times New Roman" panose="02020603050405020304" pitchFamily="18" charset="0"/>
                <a:cs typeface="Times New Roman" panose="02020603050405020304" pitchFamily="18" charset="0"/>
              </a:rPr>
              <a:t>Câu</a:t>
            </a:r>
            <a:r>
              <a:rPr lang="en-US" sz="2800" b="1"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5.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3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còn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A. </a:t>
            </a:r>
            <a:r>
              <a:rPr lang="en-US" sz="2800" dirty="0" err="1">
                <a:latin typeface="Times New Roman" panose="02020603050405020304" pitchFamily="18" charset="0"/>
                <a:cs typeface="Times New Roman" panose="02020603050405020304" pitchFamily="18" charset="0"/>
              </a:rPr>
              <a:t>Líu</a:t>
            </a:r>
            <a:r>
              <a:rPr lang="en-US" sz="2800" dirty="0">
                <a:latin typeface="Times New Roman" panose="02020603050405020304" pitchFamily="18" charset="0"/>
                <a:cs typeface="Times New Roman" panose="02020603050405020304" pitchFamily="18" charset="0"/>
              </a:rPr>
              <a:t> lo                        C. </a:t>
            </a:r>
            <a:r>
              <a:rPr lang="en-US" sz="2800" dirty="0" err="1">
                <a:latin typeface="Times New Roman" panose="02020603050405020304" pitchFamily="18" charset="0"/>
                <a:cs typeface="Times New Roman" panose="02020603050405020304" pitchFamily="18" charset="0"/>
              </a:rPr>
              <a:t>Lóng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lánh</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B. </a:t>
            </a:r>
            <a:r>
              <a:rPr lang="en-US" sz="2800" dirty="0" err="1">
                <a:latin typeface="Times New Roman" panose="02020603050405020304" pitchFamily="18" charset="0"/>
                <a:cs typeface="Times New Roman" panose="02020603050405020304" pitchFamily="18" charset="0"/>
              </a:rPr>
              <a:t>Lập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lòe</a:t>
            </a:r>
            <a:r>
              <a:rPr lang="en-US" sz="2800" dirty="0">
                <a:latin typeface="Times New Roman" panose="02020603050405020304" pitchFamily="18" charset="0"/>
                <a:cs typeface="Times New Roman" panose="02020603050405020304" pitchFamily="18" charset="0"/>
              </a:rPr>
              <a:t>                      D. </a:t>
            </a:r>
            <a:r>
              <a:rPr lang="en-US" sz="2800" dirty="0" err="1">
                <a:latin typeface="Times New Roman" panose="02020603050405020304" pitchFamily="18" charset="0"/>
                <a:cs typeface="Times New Roman" panose="02020603050405020304" pitchFamily="18" charset="0"/>
              </a:rPr>
              <a:t>Lơ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lửng</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556452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3174" y="149501"/>
            <a:ext cx="11693237" cy="6608618"/>
          </a:xfrm>
          <a:prstGeom prst="rect">
            <a:avLst/>
          </a:prstGeom>
          <a:ln w="57150">
            <a:prstDash val="sysDot"/>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cxnSp>
        <p:nvCxnSpPr>
          <p:cNvPr id="6" name="Straight Arrow Connector 5"/>
          <p:cNvCxnSpPr/>
          <p:nvPr/>
        </p:nvCxnSpPr>
        <p:spPr>
          <a:xfrm>
            <a:off x="3556000" y="2650836"/>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2235200" y="551244"/>
            <a:ext cx="6502400" cy="646331"/>
          </a:xfrm>
          <a:prstGeom prst="rect">
            <a:avLst/>
          </a:prstGeom>
          <a:ln w="76200"/>
        </p:spPr>
        <p:style>
          <a:lnRef idx="2">
            <a:schemeClr val="accent2"/>
          </a:lnRef>
          <a:fillRef idx="1">
            <a:schemeClr val="lt1"/>
          </a:fillRef>
          <a:effectRef idx="0">
            <a:schemeClr val="accent2"/>
          </a:effectRef>
          <a:fontRef idx="minor">
            <a:schemeClr val="dk1"/>
          </a:fontRef>
        </p:style>
        <p:txBody>
          <a:bodyPr wrap="square">
            <a:spAutoFit/>
          </a:bodyPr>
          <a:lstStyle/>
          <a:p>
            <a:r>
              <a:rPr lang="vi-VN" sz="3600" b="1" dirty="0">
                <a:solidFill>
                  <a:srgbClr val="FF0000"/>
                </a:solidFill>
                <a:latin typeface="Times New Roman" panose="02020603050405020304" pitchFamily="18" charset="0"/>
                <a:cs typeface="Times New Roman" panose="02020603050405020304" pitchFamily="18" charset="0"/>
              </a:rPr>
              <a:t> </a:t>
            </a:r>
            <a:r>
              <a:rPr lang="en-US" sz="3600" b="1" dirty="0">
                <a:solidFill>
                  <a:srgbClr val="FF0000"/>
                </a:solidFill>
                <a:latin typeface="Times New Roman" panose="02020603050405020304" pitchFamily="18" charset="0"/>
                <a:cs typeface="Times New Roman" panose="02020603050405020304" pitchFamily="18" charset="0"/>
              </a:rPr>
              <a:t>II. </a:t>
            </a:r>
            <a:r>
              <a:rPr lang="en-US" sz="3600" b="1" dirty="0" err="1">
                <a:solidFill>
                  <a:srgbClr val="FF0000"/>
                </a:solidFill>
                <a:latin typeface="Times New Roman" panose="02020603050405020304" pitchFamily="18" charset="0"/>
                <a:cs typeface="Times New Roman" panose="02020603050405020304" pitchFamily="18" charset="0"/>
              </a:rPr>
              <a:t>Tự</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đánh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giá</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cuối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học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kì</a:t>
            </a:r>
            <a:r>
              <a:rPr lang="en-US" sz="3600" b="1" dirty="0">
                <a:solidFill>
                  <a:srgbClr val="FF0000"/>
                </a:solidFill>
                <a:latin typeface="Times New Roman" panose="02020603050405020304" pitchFamily="18" charset="0"/>
                <a:cs typeface="Times New Roman" panose="02020603050405020304" pitchFamily="18" charset="0"/>
              </a:rPr>
              <a:t> II</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781973" y="1828800"/>
            <a:ext cx="10575637" cy="4616648"/>
          </a:xfrm>
          <a:prstGeom prst="rect">
            <a:avLst/>
          </a:prstGeom>
          <a:noFill/>
        </p:spPr>
        <p:txBody>
          <a:bodyPr wrap="square" rtlCol="0">
            <a:spAutoFit/>
          </a:bodyPr>
          <a:lstStyle/>
          <a:p>
            <a:pPr lvl="0" algn="just">
              <a:lnSpc>
                <a:spcPct val="150000"/>
              </a:lnSpc>
            </a:pPr>
            <a:r>
              <a:rPr lang="en-US" sz="2800" b="1" dirty="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Câu</a:t>
            </a:r>
            <a:r>
              <a:rPr lang="en-US" sz="2800" b="1" dirty="0" smtClean="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7</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dựa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vững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chắc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a:t>
            </a:r>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chắp thêm đôi cánh cho nó để biến thành một truyện lịch sử vừa hấp dẫn vừa cung cấp thêm hiểu biết về những sự kiện đã xảy ra”. Em hiểu cụm từ </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chắp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thêm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trong câu văn trên là </a:t>
            </a:r>
            <a:r>
              <a:rPr lang="en-US" sz="2800" dirty="0" err="1">
                <a:latin typeface="Times New Roman" panose="02020603050405020304" pitchFamily="18" charset="0"/>
                <a:cs typeface="Times New Roman" panose="02020603050405020304" pitchFamily="18" charset="0"/>
              </a:rPr>
              <a:t>chỉ</a:t>
            </a:r>
            <a:r>
              <a:rPr lang="vi-VN" sz="2800" dirty="0">
                <a:latin typeface="Times New Roman" panose="02020603050405020304" pitchFamily="18" charset="0"/>
                <a:cs typeface="Times New Roman" panose="02020603050405020304" pitchFamily="18" charset="0"/>
              </a:rPr>
              <a:t> việc gì?</a:t>
            </a:r>
            <a:endParaRPr lang="en-US" sz="2800" dirty="0">
              <a:latin typeface="Times New Roman" panose="02020603050405020304" pitchFamily="18" charset="0"/>
              <a:cs typeface="Times New Roman" panose="02020603050405020304" pitchFamily="18" charset="0"/>
            </a:endParaRPr>
          </a:p>
          <a:p>
            <a:pPr lvl="0" algn="just">
              <a:lnSpc>
                <a:spcPct val="150000"/>
              </a:lnSpc>
            </a:pPr>
            <a:r>
              <a:rPr lang="en-US" sz="2800" b="1" dirty="0" err="1">
                <a:latin typeface="Times New Roman" panose="02020603050405020304" pitchFamily="18" charset="0"/>
                <a:cs typeface="Times New Roman" panose="02020603050405020304" pitchFamily="18" charset="0"/>
              </a:rPr>
              <a:t>Trả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lời</a:t>
            </a:r>
            <a:r>
              <a:rPr lang="en-US" sz="2800" b="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Cụm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chắp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thêm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đây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muốn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tưởng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tượng</a:t>
            </a:r>
            <a:endParaRPr lang="en-US" sz="2800" dirty="0">
              <a:latin typeface="Times New Roman" panose="02020603050405020304" pitchFamily="18" charset="0"/>
              <a:cs typeface="Times New Roman" panose="02020603050405020304" pitchFamily="18" charset="0"/>
            </a:endParaRPr>
          </a:p>
          <a:p>
            <a:pPr algn="just">
              <a:lnSpc>
                <a:spcPct val="150000"/>
              </a:lnSpc>
            </a:pPr>
            <a:endParaRPr lang="en-US" sz="28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101681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580" y="158738"/>
            <a:ext cx="11693237" cy="6608618"/>
          </a:xfrm>
          <a:prstGeom prst="rect">
            <a:avLst/>
          </a:prstGeom>
          <a:ln w="57150">
            <a:prstDash val="sysDot"/>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cxnSp>
        <p:nvCxnSpPr>
          <p:cNvPr id="6" name="Straight Arrow Connector 5"/>
          <p:cNvCxnSpPr/>
          <p:nvPr/>
        </p:nvCxnSpPr>
        <p:spPr>
          <a:xfrm>
            <a:off x="3556000" y="2650836"/>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701962" y="551244"/>
            <a:ext cx="10686471" cy="5693866"/>
          </a:xfrm>
          <a:prstGeom prst="rect">
            <a:avLst/>
          </a:prstGeom>
          <a:ln w="76200"/>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vi-VN" sz="2800" b="1" dirty="0">
                <a:solidFill>
                  <a:srgbClr val="FF0000"/>
                </a:solidFill>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Phần</a:t>
            </a:r>
            <a:r>
              <a:rPr lang="en-US" sz="2800" b="1" dirty="0">
                <a:latin typeface="Times New Roman" panose="02020603050405020304" pitchFamily="18" charset="0"/>
                <a:cs typeface="Times New Roman" panose="02020603050405020304" pitchFamily="18" charset="0"/>
              </a:rPr>
              <a:t> 2: </a:t>
            </a:r>
            <a:r>
              <a:rPr lang="en-US" sz="2800" b="1" dirty="0" err="1">
                <a:latin typeface="Times New Roman" panose="02020603050405020304" pitchFamily="18" charset="0"/>
                <a:cs typeface="Times New Roman" panose="02020603050405020304" pitchFamily="18" charset="0"/>
              </a:rPr>
              <a:t>Viết</a:t>
            </a:r>
            <a:endParaRPr lang="en-US" sz="2800" dirty="0">
              <a:latin typeface="Times New Roman" panose="02020603050405020304" pitchFamily="18" charset="0"/>
              <a:cs typeface="Times New Roman" panose="02020603050405020304" pitchFamily="18" charset="0"/>
            </a:endParaRPr>
          </a:p>
          <a:p>
            <a:pPr algn="just"/>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ngắn</a:t>
            </a:r>
            <a:r>
              <a:rPr lang="en-US" sz="2800" dirty="0">
                <a:latin typeface="Times New Roman" panose="02020603050405020304" pitchFamily="18" charset="0"/>
                <a:cs typeface="Times New Roman" panose="02020603050405020304" pitchFamily="18" charset="0"/>
              </a:rPr>
              <a:t> </a:t>
            </a:r>
          </a:p>
          <a:p>
            <a:pPr algn="just"/>
            <a:r>
              <a:rPr lang="en-US" sz="2800" b="1" dirty="0" err="1">
                <a:latin typeface="Times New Roman" panose="02020603050405020304" pitchFamily="18" charset="0"/>
                <a:cs typeface="Times New Roman" panose="02020603050405020304" pitchFamily="18" charset="0"/>
              </a:rPr>
              <a:t>Đề</a:t>
            </a:r>
            <a:r>
              <a:rPr lang="en-US" sz="2800" b="1" dirty="0">
                <a:latin typeface="Times New Roman" panose="02020603050405020304" pitchFamily="18" charset="0"/>
                <a:cs typeface="Times New Roman" panose="02020603050405020304" pitchFamily="18" charset="0"/>
              </a:rPr>
              <a:t> 1.</a:t>
            </a:r>
            <a:r>
              <a:rPr lang="en-US" sz="2800" i="1" dirty="0">
                <a:latin typeface="Times New Roman" panose="02020603050405020304" pitchFamily="18" charset="0"/>
                <a:cs typeface="Times New Roman" panose="02020603050405020304" pitchFamily="18" charset="0"/>
              </a:rPr>
              <a:t> </a:t>
            </a:r>
            <a:r>
              <a:rPr lang="en-US" sz="2800" i="1" u="sng" dirty="0" err="1">
                <a:latin typeface="Times New Roman" panose="02020603050405020304" pitchFamily="18" charset="0"/>
                <a:cs typeface="Times New Roman" panose="02020603050405020304" pitchFamily="18" charset="0"/>
                <a:hlinkClick r:id="rId2"/>
              </a:rPr>
              <a:t>Phân</a:t>
            </a:r>
            <a:r>
              <a:rPr lang="en-US" sz="2800" i="1" u="sng" dirty="0">
                <a:latin typeface="Times New Roman" panose="02020603050405020304" pitchFamily="18" charset="0"/>
                <a:cs typeface="Times New Roman" panose="02020603050405020304" pitchFamily="18" charset="0"/>
                <a:hlinkClick r:id="rId2"/>
              </a:rPr>
              <a:t> </a:t>
            </a:r>
            <a:r>
              <a:rPr lang="en-US" sz="2800" i="1" u="sng" dirty="0" err="1">
                <a:latin typeface="Times New Roman" panose="02020603050405020304" pitchFamily="18" charset="0"/>
                <a:cs typeface="Times New Roman" panose="02020603050405020304" pitchFamily="18" charset="0"/>
                <a:hlinkClick r:id="rId2"/>
              </a:rPr>
              <a:t>tích</a:t>
            </a:r>
            <a:r>
              <a:rPr lang="en-US" sz="2800" i="1" u="sng" dirty="0">
                <a:latin typeface="Times New Roman" panose="02020603050405020304" pitchFamily="18" charset="0"/>
                <a:cs typeface="Times New Roman" panose="02020603050405020304" pitchFamily="18" charset="0"/>
                <a:hlinkClick r:id="rId2"/>
              </a:rPr>
              <a:t> </a:t>
            </a:r>
            <a:r>
              <a:rPr lang="en-US" sz="2800" i="1" u="sng" dirty="0" err="1">
                <a:latin typeface="Times New Roman" panose="02020603050405020304" pitchFamily="18" charset="0"/>
                <a:cs typeface="Times New Roman" panose="02020603050405020304" pitchFamily="18" charset="0"/>
                <a:hlinkClick r:id="rId2"/>
              </a:rPr>
              <a:t>một</a:t>
            </a:r>
            <a:r>
              <a:rPr lang="en-US" sz="2800" i="1" u="sng" dirty="0">
                <a:latin typeface="Times New Roman" panose="02020603050405020304" pitchFamily="18" charset="0"/>
                <a:cs typeface="Times New Roman" panose="02020603050405020304" pitchFamily="18" charset="0"/>
                <a:hlinkClick r:id="rId2"/>
              </a:rPr>
              <a:t> </a:t>
            </a:r>
            <a:r>
              <a:rPr lang="en-US" sz="2800" i="1" u="sng" dirty="0" err="1">
                <a:latin typeface="Times New Roman" panose="02020603050405020304" pitchFamily="18" charset="0"/>
                <a:cs typeface="Times New Roman" panose="02020603050405020304" pitchFamily="18" charset="0"/>
                <a:hlinkClick r:id="rId2"/>
              </a:rPr>
              <a:t>tác</a:t>
            </a:r>
            <a:r>
              <a:rPr lang="en-US" sz="2800" i="1" u="sng" dirty="0">
                <a:latin typeface="Times New Roman" panose="02020603050405020304" pitchFamily="18" charset="0"/>
                <a:cs typeface="Times New Roman" panose="02020603050405020304" pitchFamily="18" charset="0"/>
                <a:hlinkClick r:id="rId2"/>
              </a:rPr>
              <a:t> </a:t>
            </a:r>
            <a:r>
              <a:rPr lang="en-US" sz="2800" i="1" u="sng" dirty="0" err="1">
                <a:latin typeface="Times New Roman" panose="02020603050405020304" pitchFamily="18" charset="0"/>
                <a:cs typeface="Times New Roman" panose="02020603050405020304" pitchFamily="18" charset="0"/>
                <a:hlinkClick r:id="rId2"/>
              </a:rPr>
              <a:t>phẩm</a:t>
            </a:r>
            <a:r>
              <a:rPr lang="en-US" sz="2800" i="1" u="sng" dirty="0">
                <a:latin typeface="Times New Roman" panose="02020603050405020304" pitchFamily="18" charset="0"/>
                <a:cs typeface="Times New Roman" panose="02020603050405020304" pitchFamily="18" charset="0"/>
                <a:hlinkClick r:id="rId2"/>
              </a:rPr>
              <a:t> </a:t>
            </a:r>
            <a:r>
              <a:rPr lang="en-US" sz="2800" i="1" u="sng" dirty="0" err="1">
                <a:latin typeface="Times New Roman" panose="02020603050405020304" pitchFamily="18" charset="0"/>
                <a:cs typeface="Times New Roman" panose="02020603050405020304" pitchFamily="18" charset="0"/>
                <a:hlinkClick r:id="rId2"/>
              </a:rPr>
              <a:t>truyện</a:t>
            </a:r>
            <a:r>
              <a:rPr lang="en-US" sz="2800" i="1" u="sng" dirty="0">
                <a:latin typeface="Times New Roman" panose="02020603050405020304" pitchFamily="18" charset="0"/>
                <a:cs typeface="Times New Roman" panose="02020603050405020304" pitchFamily="18" charset="0"/>
                <a:hlinkClick r:id="rId2"/>
              </a:rPr>
              <a:t> mà </a:t>
            </a:r>
            <a:r>
              <a:rPr lang="en-US" sz="2800" i="1" u="sng" dirty="0" err="1">
                <a:latin typeface="Times New Roman" panose="02020603050405020304" pitchFamily="18" charset="0"/>
                <a:cs typeface="Times New Roman" panose="02020603050405020304" pitchFamily="18" charset="0"/>
                <a:hlinkClick r:id="rId2"/>
              </a:rPr>
              <a:t>em</a:t>
            </a:r>
            <a:r>
              <a:rPr lang="en-US" sz="2800" i="1" u="sng" dirty="0">
                <a:latin typeface="Times New Roman" panose="02020603050405020304" pitchFamily="18" charset="0"/>
                <a:cs typeface="Times New Roman" panose="02020603050405020304" pitchFamily="18" charset="0"/>
                <a:hlinkClick r:id="rId2"/>
              </a:rPr>
              <a:t> </a:t>
            </a:r>
            <a:r>
              <a:rPr lang="en-US" sz="2800" i="1" u="sng" dirty="0" err="1">
                <a:latin typeface="Times New Roman" panose="02020603050405020304" pitchFamily="18" charset="0"/>
                <a:cs typeface="Times New Roman" panose="02020603050405020304" pitchFamily="18" charset="0"/>
                <a:hlinkClick r:id="rId2"/>
              </a:rPr>
              <a:t>thấy</a:t>
            </a:r>
            <a:r>
              <a:rPr lang="en-US" sz="2800" i="1" u="sng" dirty="0">
                <a:latin typeface="Times New Roman" panose="02020603050405020304" pitchFamily="18" charset="0"/>
                <a:cs typeface="Times New Roman" panose="02020603050405020304" pitchFamily="18" charset="0"/>
                <a:hlinkClick r:id="rId2"/>
              </a:rPr>
              <a:t> </a:t>
            </a:r>
            <a:r>
              <a:rPr lang="en-US" sz="2800" i="1" u="sng" dirty="0" err="1">
                <a:latin typeface="Times New Roman" panose="02020603050405020304" pitchFamily="18" charset="0"/>
                <a:cs typeface="Times New Roman" panose="02020603050405020304" pitchFamily="18" charset="0"/>
                <a:hlinkClick r:id="rId2"/>
              </a:rPr>
              <a:t>sâu</a:t>
            </a:r>
            <a:r>
              <a:rPr lang="en-US" sz="2800" i="1" u="sng" dirty="0">
                <a:latin typeface="Times New Roman" panose="02020603050405020304" pitchFamily="18" charset="0"/>
                <a:cs typeface="Times New Roman" panose="02020603050405020304" pitchFamily="18" charset="0"/>
                <a:hlinkClick r:id="rId2"/>
              </a:rPr>
              <a:t> </a:t>
            </a:r>
            <a:r>
              <a:rPr lang="en-US" sz="2800" i="1" u="sng" dirty="0" err="1">
                <a:latin typeface="Times New Roman" panose="02020603050405020304" pitchFamily="18" charset="0"/>
                <a:cs typeface="Times New Roman" panose="02020603050405020304" pitchFamily="18" charset="0"/>
                <a:hlinkClick r:id="rId2"/>
              </a:rPr>
              <a:t>sắc</a:t>
            </a:r>
            <a:r>
              <a:rPr lang="en-US" sz="2800" i="1" u="sng" dirty="0">
                <a:latin typeface="Times New Roman" panose="02020603050405020304" pitchFamily="18" charset="0"/>
                <a:cs typeface="Times New Roman" panose="02020603050405020304" pitchFamily="18" charset="0"/>
                <a:hlinkClick r:id="rId2"/>
              </a:rPr>
              <a:t> </a:t>
            </a:r>
            <a:r>
              <a:rPr lang="en-US" sz="2800" i="1" u="sng" dirty="0" err="1">
                <a:latin typeface="Times New Roman" panose="02020603050405020304" pitchFamily="18" charset="0"/>
                <a:cs typeface="Times New Roman" panose="02020603050405020304" pitchFamily="18" charset="0"/>
                <a:hlinkClick r:id="rId2"/>
              </a:rPr>
              <a:t>nhất</a:t>
            </a:r>
            <a:r>
              <a:rPr lang="en-US" sz="2800" i="1" u="sng" dirty="0">
                <a:latin typeface="Times New Roman" panose="02020603050405020304" pitchFamily="18" charset="0"/>
                <a:cs typeface="Times New Roman" panose="02020603050405020304" pitchFamily="18" charset="0"/>
                <a:hlinkClick r:id="rId2"/>
              </a:rPr>
              <a:t> </a:t>
            </a:r>
            <a:r>
              <a:rPr lang="en-US" sz="2800" i="1" u="sng" dirty="0" err="1">
                <a:latin typeface="Times New Roman" panose="02020603050405020304" pitchFamily="18" charset="0"/>
                <a:cs typeface="Times New Roman" panose="02020603050405020304" pitchFamily="18" charset="0"/>
                <a:hlinkClick r:id="rId2"/>
              </a:rPr>
              <a:t>trong</a:t>
            </a:r>
            <a:r>
              <a:rPr lang="en-US" sz="2800" i="1" u="sng" dirty="0">
                <a:latin typeface="Times New Roman" panose="02020603050405020304" pitchFamily="18" charset="0"/>
                <a:cs typeface="Times New Roman" panose="02020603050405020304" pitchFamily="18" charset="0"/>
                <a:hlinkClick r:id="rId2"/>
              </a:rPr>
              <a:t> </a:t>
            </a:r>
            <a:r>
              <a:rPr lang="en-US" sz="2800" i="1" u="sng" dirty="0" err="1">
                <a:latin typeface="Times New Roman" panose="02020603050405020304" pitchFamily="18" charset="0"/>
                <a:cs typeface="Times New Roman" panose="02020603050405020304" pitchFamily="18" charset="0"/>
                <a:hlinkClick r:id="rId2"/>
              </a:rPr>
              <a:t>sách</a:t>
            </a:r>
            <a:r>
              <a:rPr lang="en-US" sz="2800" i="1" u="sng" dirty="0">
                <a:latin typeface="Times New Roman" panose="02020603050405020304" pitchFamily="18" charset="0"/>
                <a:cs typeface="Times New Roman" panose="02020603050405020304" pitchFamily="18" charset="0"/>
                <a:hlinkClick r:id="rId2"/>
              </a:rPr>
              <a:t> </a:t>
            </a:r>
            <a:r>
              <a:rPr lang="en-US" sz="2800" i="1" u="sng" dirty="0" err="1">
                <a:latin typeface="Times New Roman" panose="02020603050405020304" pitchFamily="18" charset="0"/>
                <a:cs typeface="Times New Roman" panose="02020603050405020304" pitchFamily="18" charset="0"/>
                <a:hlinkClick r:id="rId2"/>
              </a:rPr>
              <a:t>Ngư</a:t>
            </a:r>
            <a:r>
              <a:rPr lang="en-US" sz="2800" i="1" u="sng" dirty="0">
                <a:latin typeface="Times New Roman" panose="02020603050405020304" pitchFamily="18" charset="0"/>
                <a:cs typeface="Times New Roman" panose="02020603050405020304" pitchFamily="18" charset="0"/>
                <a:hlinkClick r:id="rId2"/>
              </a:rPr>
              <a:t>̃ </a:t>
            </a:r>
            <a:r>
              <a:rPr lang="en-US" sz="2800" i="1" u="sng" dirty="0" err="1">
                <a:latin typeface="Times New Roman" panose="02020603050405020304" pitchFamily="18" charset="0"/>
                <a:cs typeface="Times New Roman" panose="02020603050405020304" pitchFamily="18" charset="0"/>
                <a:hlinkClick r:id="rId2"/>
              </a:rPr>
              <a:t>văn</a:t>
            </a:r>
            <a:r>
              <a:rPr lang="en-US" sz="2800" i="1" u="sng" dirty="0">
                <a:latin typeface="Times New Roman" panose="02020603050405020304" pitchFamily="18" charset="0"/>
                <a:cs typeface="Times New Roman" panose="02020603050405020304" pitchFamily="18" charset="0"/>
                <a:hlinkClick r:id="rId2"/>
              </a:rPr>
              <a:t> 8</a:t>
            </a:r>
            <a:r>
              <a:rPr lang="en-US" sz="2800" b="1" i="1"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pPr algn="just"/>
            <a:r>
              <a:rPr lang="en-US" sz="2800" b="1" dirty="0" err="1">
                <a:latin typeface="Times New Roman" panose="02020603050405020304" pitchFamily="18" charset="0"/>
                <a:cs typeface="Times New Roman" panose="02020603050405020304" pitchFamily="18" charset="0"/>
              </a:rPr>
              <a:t>Đề</a:t>
            </a:r>
            <a:r>
              <a:rPr lang="en-US" sz="2800" b="1" dirty="0">
                <a:latin typeface="Times New Roman" panose="02020603050405020304" pitchFamily="18" charset="0"/>
                <a:cs typeface="Times New Roman" panose="02020603050405020304" pitchFamily="18" charset="0"/>
              </a:rPr>
              <a:t> 2.</a:t>
            </a:r>
            <a:r>
              <a:rPr lang="en-US" sz="2800" i="1" dirty="0">
                <a:latin typeface="Times New Roman" panose="02020603050405020304" pitchFamily="18" charset="0"/>
                <a:cs typeface="Times New Roman" panose="02020603050405020304" pitchFamily="18" charset="0"/>
              </a:rPr>
              <a:t> </a:t>
            </a:r>
            <a:r>
              <a:rPr lang="vi-VN" sz="2800" i="1" dirty="0">
                <a:latin typeface="Times New Roman" panose="02020603050405020304" pitchFamily="18" charset="0"/>
                <a:cs typeface="Times New Roman" panose="02020603050405020304" pitchFamily="18" charset="0"/>
              </a:rPr>
              <a:t>Phân tích bài thơ sau</a:t>
            </a:r>
            <a:r>
              <a:rPr lang="vi-VN" sz="2800" i="1" dirty="0" smtClean="0">
                <a:latin typeface="Times New Roman" panose="02020603050405020304" pitchFamily="18" charset="0"/>
                <a:cs typeface="Times New Roman" panose="02020603050405020304" pitchFamily="18" charset="0"/>
              </a:rPr>
              <a:t>:</a:t>
            </a:r>
            <a:endParaRPr lang="en-US" sz="2800" i="1" dirty="0" smtClean="0">
              <a:latin typeface="Times New Roman" panose="02020603050405020304" pitchFamily="18" charset="0"/>
              <a:cs typeface="Times New Roman" panose="02020603050405020304" pitchFamily="18" charset="0"/>
            </a:endParaRPr>
          </a:p>
          <a:p>
            <a:r>
              <a:rPr lang="vi-VN" sz="2800" b="1" i="1" dirty="0">
                <a:latin typeface="Times New Roman" panose="02020603050405020304" pitchFamily="18" charset="0"/>
                <a:cs typeface="Times New Roman" panose="02020603050405020304" pitchFamily="18" charset="0"/>
              </a:rPr>
              <a:t>BÁNH TRÔI NƯỚC</a:t>
            </a:r>
            <a:endParaRPr lang="en-US" sz="2800" dirty="0">
              <a:latin typeface="Times New Roman" panose="02020603050405020304" pitchFamily="18" charset="0"/>
              <a:cs typeface="Times New Roman" panose="02020603050405020304" pitchFamily="18" charset="0"/>
            </a:endParaRPr>
          </a:p>
          <a:p>
            <a:r>
              <a:rPr lang="en-US" sz="2800" i="1" dirty="0" err="1">
                <a:latin typeface="Times New Roman" panose="02020603050405020304" pitchFamily="18" charset="0"/>
                <a:cs typeface="Times New Roman" panose="02020603050405020304" pitchFamily="18" charset="0"/>
              </a:rPr>
              <a:t>Thân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em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vừa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trắng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lại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vừa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tròn</a:t>
            </a:r>
            <a:endParaRPr lang="en-US" sz="2800" dirty="0">
              <a:latin typeface="Times New Roman" panose="02020603050405020304" pitchFamily="18" charset="0"/>
              <a:cs typeface="Times New Roman" panose="02020603050405020304" pitchFamily="18" charset="0"/>
            </a:endParaRPr>
          </a:p>
          <a:p>
            <a:r>
              <a:rPr lang="en-US" sz="2800" i="1" dirty="0" err="1">
                <a:latin typeface="Times New Roman" panose="02020603050405020304" pitchFamily="18" charset="0"/>
                <a:cs typeface="Times New Roman" panose="02020603050405020304" pitchFamily="18" charset="0"/>
              </a:rPr>
              <a:t>Bảy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nổi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chìm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với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nước</a:t>
            </a:r>
            <a:r>
              <a:rPr lang="en-US" sz="2800" i="1" dirty="0">
                <a:latin typeface="Times New Roman" panose="02020603050405020304" pitchFamily="18" charset="0"/>
                <a:cs typeface="Times New Roman" panose="02020603050405020304" pitchFamily="18" charset="0"/>
              </a:rPr>
              <a:t> non</a:t>
            </a:r>
            <a:endParaRPr lang="en-US" sz="2800" dirty="0">
              <a:latin typeface="Times New Roman" panose="02020603050405020304" pitchFamily="18" charset="0"/>
              <a:cs typeface="Times New Roman" panose="02020603050405020304" pitchFamily="18" charset="0"/>
            </a:endParaRPr>
          </a:p>
          <a:p>
            <a:r>
              <a:rPr lang="en-US" sz="2800" i="1" dirty="0" err="1">
                <a:latin typeface="Times New Roman" panose="02020603050405020304" pitchFamily="18" charset="0"/>
                <a:cs typeface="Times New Roman" panose="02020603050405020304" pitchFamily="18" charset="0"/>
              </a:rPr>
              <a:t>Rắn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nát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mặc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dầu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tay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ke</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nặn</a:t>
            </a:r>
            <a:endParaRPr lang="en-US" sz="2800" dirty="0">
              <a:latin typeface="Times New Roman" panose="02020603050405020304" pitchFamily="18" charset="0"/>
              <a:cs typeface="Times New Roman" panose="02020603050405020304" pitchFamily="18" charset="0"/>
            </a:endParaRPr>
          </a:p>
          <a:p>
            <a:r>
              <a:rPr lang="en-US" sz="2800" i="1" dirty="0">
                <a:latin typeface="Times New Roman" panose="02020603050405020304" pitchFamily="18" charset="0"/>
                <a:cs typeface="Times New Roman" panose="02020603050405020304" pitchFamily="18" charset="0"/>
              </a:rPr>
              <a:t>Mà </a:t>
            </a:r>
            <a:r>
              <a:rPr lang="en-US" sz="2800" i="1" dirty="0" err="1">
                <a:latin typeface="Times New Roman" panose="02020603050405020304" pitchFamily="18" charset="0"/>
                <a:cs typeface="Times New Roman" panose="02020603050405020304" pitchFamily="18" charset="0"/>
              </a:rPr>
              <a:t>em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vẫn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giư</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tấm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lòng</a:t>
            </a:r>
            <a:r>
              <a:rPr lang="en-US" sz="2800" i="1" dirty="0">
                <a:latin typeface="Times New Roman" panose="02020603050405020304" pitchFamily="18" charset="0"/>
                <a:cs typeface="Times New Roman" panose="02020603050405020304" pitchFamily="18" charset="0"/>
              </a:rPr>
              <a:t> son.</a:t>
            </a:r>
            <a:endParaRPr lang="en-US" sz="2800" dirty="0">
              <a:latin typeface="Times New Roman" panose="02020603050405020304" pitchFamily="18" charset="0"/>
              <a:cs typeface="Times New Roman" panose="02020603050405020304" pitchFamily="18" charset="0"/>
            </a:endParaRPr>
          </a:p>
          <a:p>
            <a:r>
              <a:rPr lang="en-US" sz="2800" i="1" dirty="0">
                <a:latin typeface="Times New Roman" panose="02020603050405020304" pitchFamily="18" charset="0"/>
                <a:cs typeface="Times New Roman" panose="02020603050405020304" pitchFamily="18" charset="0"/>
              </a:rPr>
              <a:t>(</a:t>
            </a:r>
            <a:r>
              <a:rPr lang="en-US" sz="2800" i="1" dirty="0" err="1">
                <a:latin typeface="Times New Roman" panose="02020603050405020304" pitchFamily="18" charset="0"/>
                <a:cs typeface="Times New Roman" panose="02020603050405020304" pitchFamily="18" charset="0"/>
              </a:rPr>
              <a:t>Hô</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Xuân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Hương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Hợp</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tuyển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thơ</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văn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Việt</a:t>
            </a:r>
            <a:r>
              <a:rPr lang="en-US" sz="2800" i="1" dirty="0">
                <a:latin typeface="Times New Roman" panose="02020603050405020304" pitchFamily="18" charset="0"/>
                <a:cs typeface="Times New Roman" panose="02020603050405020304" pitchFamily="18" charset="0"/>
              </a:rPr>
              <a:t> Nam, </a:t>
            </a:r>
            <a:r>
              <a:rPr lang="en-US" sz="2800" i="1" dirty="0" err="1">
                <a:latin typeface="Times New Roman" panose="02020603050405020304" pitchFamily="18" charset="0"/>
                <a:cs typeface="Times New Roman" panose="02020603050405020304" pitchFamily="18" charset="0"/>
              </a:rPr>
              <a:t>tập</a:t>
            </a:r>
            <a:r>
              <a:rPr lang="en-US" sz="2800" i="1" dirty="0">
                <a:latin typeface="Times New Roman" panose="02020603050405020304" pitchFamily="18" charset="0"/>
                <a:cs typeface="Times New Roman" panose="02020603050405020304" pitchFamily="18" charset="0"/>
              </a:rPr>
              <a:t> III, NXB </a:t>
            </a:r>
            <a:r>
              <a:rPr lang="en-US" sz="2800" i="1" dirty="0" err="1">
                <a:latin typeface="Times New Roman" panose="02020603050405020304" pitchFamily="18" charset="0"/>
                <a:cs typeface="Times New Roman" panose="02020603050405020304" pitchFamily="18" charset="0"/>
              </a:rPr>
              <a:t>Văn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hóa</a:t>
            </a:r>
            <a:r>
              <a:rPr lang="en-US" sz="2800" i="1" dirty="0">
                <a:latin typeface="Times New Roman" panose="02020603050405020304" pitchFamily="18" charset="0"/>
                <a:cs typeface="Times New Roman" panose="02020603050405020304" pitchFamily="18" charset="0"/>
              </a:rPr>
              <a:t>, Hà </a:t>
            </a:r>
            <a:r>
              <a:rPr lang="en-US" sz="2800" i="1" dirty="0" err="1">
                <a:latin typeface="Times New Roman" panose="02020603050405020304" pitchFamily="18" charset="0"/>
                <a:cs typeface="Times New Roman" panose="02020603050405020304" pitchFamily="18" charset="0"/>
              </a:rPr>
              <a:t>Nội</a:t>
            </a:r>
            <a:r>
              <a:rPr lang="en-US" sz="2800" i="1" dirty="0">
                <a:latin typeface="Times New Roman" panose="02020603050405020304" pitchFamily="18" charset="0"/>
                <a:cs typeface="Times New Roman" panose="02020603050405020304" pitchFamily="18" charset="0"/>
              </a:rPr>
              <a:t>, 1963)</a:t>
            </a:r>
            <a:endParaRPr lang="en-US" sz="2800" dirty="0">
              <a:latin typeface="Times New Roman" panose="02020603050405020304" pitchFamily="18" charset="0"/>
              <a:cs typeface="Times New Roman" panose="02020603050405020304" pitchFamily="18" charset="0"/>
            </a:endParaRPr>
          </a:p>
          <a:p>
            <a:pPr algn="just"/>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265613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3174" y="149501"/>
            <a:ext cx="11693237" cy="6608618"/>
          </a:xfrm>
          <a:prstGeom prst="rect">
            <a:avLst/>
          </a:prstGeom>
          <a:ln w="57150">
            <a:prstDash val="sysDot"/>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cxnSp>
        <p:nvCxnSpPr>
          <p:cNvPr id="6" name="Straight Arrow Connector 5"/>
          <p:cNvCxnSpPr/>
          <p:nvPr/>
        </p:nvCxnSpPr>
        <p:spPr>
          <a:xfrm>
            <a:off x="3556000" y="2650836"/>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3195782" y="342819"/>
            <a:ext cx="3057236" cy="646331"/>
          </a:xfrm>
          <a:prstGeom prst="rect">
            <a:avLst/>
          </a:prstGeom>
          <a:ln w="76200"/>
        </p:spPr>
        <p:style>
          <a:lnRef idx="2">
            <a:schemeClr val="accent2"/>
          </a:lnRef>
          <a:fillRef idx="1">
            <a:schemeClr val="lt1"/>
          </a:fillRef>
          <a:effectRef idx="0">
            <a:schemeClr val="accent2"/>
          </a:effectRef>
          <a:fontRef idx="minor">
            <a:schemeClr val="dk1"/>
          </a:fontRef>
        </p:style>
        <p:txBody>
          <a:bodyPr wrap="square">
            <a:spAutoFit/>
          </a:bodyPr>
          <a:lstStyle/>
          <a:p>
            <a:r>
              <a:rPr lang="vi-VN" sz="3600" b="1" dirty="0">
                <a:solidFill>
                  <a:srgbClr val="FF0000"/>
                </a:solidFill>
                <a:latin typeface="Times New Roman" panose="02020603050405020304" pitchFamily="18" charset="0"/>
                <a:cs typeface="Times New Roman" panose="02020603050405020304" pitchFamily="18" charset="0"/>
              </a:rPr>
              <a:t> </a:t>
            </a:r>
            <a:r>
              <a:rPr lang="en-US" sz="3600" b="1" dirty="0" smtClean="0">
                <a:solidFill>
                  <a:srgbClr val="FF0000"/>
                </a:solidFill>
                <a:latin typeface="Times New Roman" panose="02020603050405020304" pitchFamily="18" charset="0"/>
                <a:cs typeface="Times New Roman" panose="02020603050405020304" pitchFamily="18" charset="0"/>
              </a:rPr>
              <a:t>GỢI Ý ĐỀ 1</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380192" y="1182468"/>
            <a:ext cx="11379200" cy="5822043"/>
          </a:xfrm>
          <a:prstGeom prst="rect">
            <a:avLst/>
          </a:prstGeom>
          <a:noFill/>
        </p:spPr>
        <p:txBody>
          <a:bodyPr wrap="square" rtlCol="0">
            <a:spAutoFit/>
          </a:bodyPr>
          <a:lstStyle/>
          <a:p>
            <a:r>
              <a:rPr lang="en-US" sz="2600" b="1" dirty="0">
                <a:latin typeface="Times New Roman" panose="02020603050405020304" pitchFamily="18" charset="0"/>
                <a:cs typeface="Times New Roman" panose="02020603050405020304" pitchFamily="18" charset="0"/>
              </a:rPr>
              <a:t> </a:t>
            </a:r>
            <a:r>
              <a:rPr lang="vi-VN" sz="2600" b="1" dirty="0" smtClean="0">
                <a:latin typeface="Times New Roman" panose="02020603050405020304" pitchFamily="18" charset="0"/>
                <a:cs typeface="Times New Roman" panose="02020603050405020304" pitchFamily="18" charset="0"/>
              </a:rPr>
              <a:t>a</a:t>
            </a:r>
            <a:r>
              <a:rPr lang="vi-VN" sz="2600" b="1" dirty="0">
                <a:latin typeface="Times New Roman" panose="02020603050405020304" pitchFamily="18" charset="0"/>
                <a:cs typeface="Times New Roman" panose="02020603050405020304" pitchFamily="18" charset="0"/>
              </a:rPr>
              <a:t>. Bước 1: Chuẩn bị trước khi viết.</a:t>
            </a:r>
            <a:endParaRPr lang="en-US" sz="2600" dirty="0">
              <a:latin typeface="Times New Roman" panose="02020603050405020304" pitchFamily="18" charset="0"/>
              <a:cs typeface="Times New Roman" panose="02020603050405020304" pitchFamily="18" charset="0"/>
            </a:endParaRPr>
          </a:p>
          <a:p>
            <a:pPr lvl="0"/>
            <a:r>
              <a:rPr lang="vi-VN"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Kiểu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bài</a:t>
            </a:r>
            <a:r>
              <a:rPr lang="en-US" sz="2600" dirty="0">
                <a:latin typeface="Times New Roman" panose="02020603050405020304" pitchFamily="18" charset="0"/>
                <a:cs typeface="Times New Roman" panose="02020603050405020304" pitchFamily="18" charset="0"/>
              </a:rPr>
              <a:t>: </a:t>
            </a:r>
            <a:r>
              <a:rPr lang="vi-VN" sz="2600" dirty="0">
                <a:latin typeface="Times New Roman" panose="02020603050405020304" pitchFamily="18" charset="0"/>
                <a:cs typeface="Times New Roman" panose="02020603050405020304" pitchFamily="18" charset="0"/>
              </a:rPr>
              <a:t>Phân tích một tác phẩm truyện</a:t>
            </a:r>
            <a:endParaRPr lang="en-US" sz="2600" dirty="0">
              <a:latin typeface="Times New Roman" panose="02020603050405020304" pitchFamily="18" charset="0"/>
              <a:cs typeface="Times New Roman" panose="02020603050405020304" pitchFamily="18" charset="0"/>
            </a:endParaRPr>
          </a:p>
          <a:p>
            <a:pPr lvl="0"/>
            <a:r>
              <a:rPr lang="vi-VN"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Đối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tượng</a:t>
            </a:r>
            <a:r>
              <a:rPr lang="en-US" sz="2600" dirty="0">
                <a:latin typeface="Times New Roman" panose="02020603050405020304" pitchFamily="18" charset="0"/>
                <a:cs typeface="Times New Roman" panose="02020603050405020304" pitchFamily="18" charset="0"/>
              </a:rPr>
              <a:t>: </a:t>
            </a:r>
            <a:r>
              <a:rPr lang="vi-VN" sz="2600" dirty="0">
                <a:latin typeface="Times New Roman" panose="02020603050405020304" pitchFamily="18" charset="0"/>
                <a:cs typeface="Times New Roman" panose="02020603050405020304" pitchFamily="18" charset="0"/>
              </a:rPr>
              <a:t>một tác phẩm truyện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em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yêu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thích</a:t>
            </a:r>
            <a:r>
              <a:rPr lang="en-US" sz="2600" dirty="0">
                <a:latin typeface="Times New Roman" panose="02020603050405020304" pitchFamily="18" charset="0"/>
                <a:cs typeface="Times New Roman" panose="02020603050405020304" pitchFamily="18" charset="0"/>
              </a:rPr>
              <a:t>.</a:t>
            </a:r>
          </a:p>
          <a:p>
            <a:r>
              <a:rPr lang="vi-VN" sz="2600" dirty="0">
                <a:latin typeface="Times New Roman" panose="02020603050405020304" pitchFamily="18" charset="0"/>
                <a:cs typeface="Times New Roman" panose="02020603050405020304" pitchFamily="18" charset="0"/>
              </a:rPr>
              <a:t>- Trọng tâm cần làm rõ: </a:t>
            </a:r>
            <a:r>
              <a:rPr lang="en-US" sz="2600" dirty="0" err="1">
                <a:latin typeface="Times New Roman" panose="02020603050405020304" pitchFamily="18" charset="0"/>
                <a:cs typeface="Times New Roman" panose="02020603050405020304" pitchFamily="18" charset="0"/>
              </a:rPr>
              <a:t>Nêu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đê</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phân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tích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các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biểu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hiện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làm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đê</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của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tác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phẩm</a:t>
            </a:r>
            <a:r>
              <a:rPr lang="en-US" sz="2600" dirty="0">
                <a:latin typeface="Times New Roman" panose="02020603050405020304" pitchFamily="18" charset="0"/>
                <a:cs typeface="Times New Roman" panose="02020603050405020304" pitchFamily="18" charset="0"/>
              </a:rPr>
              <a:t>:</a:t>
            </a:r>
          </a:p>
          <a:p>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Phân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tích</a:t>
            </a:r>
            <a:r>
              <a:rPr lang="en-US" sz="2600"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đê</a:t>
            </a:r>
            <a:r>
              <a:rPr lang="en-US" sz="2600" b="1" dirty="0">
                <a:latin typeface="Times New Roman" panose="02020603050405020304" pitchFamily="18" charset="0"/>
                <a:cs typeface="Times New Roman" panose="02020603050405020304" pitchFamily="18" charset="0"/>
              </a:rPr>
              <a:t>̀ </a:t>
            </a:r>
            <a:r>
              <a:rPr lang="vi-VN" sz="2600" b="1" dirty="0">
                <a:latin typeface="Times New Roman" panose="02020603050405020304" pitchFamily="18" charset="0"/>
                <a:cs typeface="Times New Roman" panose="02020603050405020304" pitchFamily="18" charset="0"/>
              </a:rPr>
              <a:t>tài</a:t>
            </a:r>
            <a:r>
              <a:rPr lang="vi-VN"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va</a:t>
            </a:r>
            <a:r>
              <a:rPr lang="en-US" sz="2600" dirty="0">
                <a:latin typeface="Times New Roman" panose="02020603050405020304" pitchFamily="18" charset="0"/>
                <a:cs typeface="Times New Roman" panose="02020603050405020304" pitchFamily="18" charset="0"/>
              </a:rPr>
              <a:t>̀</a:t>
            </a:r>
            <a:r>
              <a:rPr lang="vi-VN" sz="2600" dirty="0">
                <a:latin typeface="Times New Roman" panose="02020603050405020304" pitchFamily="18" charset="0"/>
                <a:cs typeface="Times New Roman" panose="02020603050405020304" pitchFamily="18" charset="0"/>
              </a:rPr>
              <a:t> những nét </a:t>
            </a:r>
            <a:r>
              <a:rPr lang="en-US" sz="2600" b="1" dirty="0" err="1">
                <a:latin typeface="Times New Roman" panose="02020603050405020304" pitchFamily="18" charset="0"/>
                <a:cs typeface="Times New Roman" panose="02020603050405020304" pitchFamily="18" charset="0"/>
              </a:rPr>
              <a:t>đặc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sắc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của</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cốt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truyện</a:t>
            </a:r>
            <a:r>
              <a:rPr lang="en-US" sz="2600" dirty="0">
                <a:latin typeface="Times New Roman" panose="02020603050405020304" pitchFamily="18" charset="0"/>
                <a:cs typeface="Times New Roman" panose="02020603050405020304" pitchFamily="18" charset="0"/>
              </a:rPr>
              <a:t> </a:t>
            </a:r>
            <a:r>
              <a:rPr lang="vi-VN" sz="2600" dirty="0">
                <a:latin typeface="Times New Roman" panose="02020603050405020304" pitchFamily="18" charset="0"/>
                <a:cs typeface="Times New Roman" panose="02020603050405020304" pitchFamily="18" charset="0"/>
              </a:rPr>
              <a:t>trong việc </a:t>
            </a:r>
            <a:r>
              <a:rPr lang="en-US" sz="2600" dirty="0" err="1">
                <a:latin typeface="Times New Roman" panose="02020603050405020304" pitchFamily="18" charset="0"/>
                <a:cs typeface="Times New Roman" panose="02020603050405020304" pitchFamily="18" charset="0"/>
              </a:rPr>
              <a:t>làm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sáng</a:t>
            </a:r>
            <a:r>
              <a:rPr lang="en-US" sz="2600" dirty="0">
                <a:latin typeface="Times New Roman" panose="02020603050405020304" pitchFamily="18" charset="0"/>
                <a:cs typeface="Times New Roman" panose="02020603050405020304" pitchFamily="18" charset="0"/>
              </a:rPr>
              <a:t> tỏ </a:t>
            </a:r>
            <a:r>
              <a:rPr lang="en-US" sz="2600" dirty="0" err="1">
                <a:latin typeface="Times New Roman" panose="02020603050405020304" pitchFamily="18" charset="0"/>
                <a:cs typeface="Times New Roman" panose="02020603050405020304" pitchFamily="18" charset="0"/>
              </a:rPr>
              <a:t>chu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đê</a:t>
            </a:r>
            <a:r>
              <a:rPr lang="en-US" sz="2600" dirty="0">
                <a:latin typeface="Times New Roman" panose="02020603050405020304" pitchFamily="18" charset="0"/>
                <a:cs typeface="Times New Roman" panose="02020603050405020304" pitchFamily="18" charset="0"/>
              </a:rPr>
              <a:t>̀</a:t>
            </a:r>
            <a:r>
              <a:rPr lang="vi-VN" sz="2600" dirty="0">
                <a:latin typeface="Times New Roman" panose="02020603050405020304" pitchFamily="18" charset="0"/>
                <a:cs typeface="Times New Roman" panose="02020603050405020304" pitchFamily="18" charset="0"/>
              </a:rPr>
              <a:t>.</a:t>
            </a:r>
            <a:endParaRPr lang="en-US" sz="2600" dirty="0">
              <a:latin typeface="Times New Roman" panose="02020603050405020304" pitchFamily="18" charset="0"/>
              <a:cs typeface="Times New Roman" panose="02020603050405020304" pitchFamily="18" charset="0"/>
            </a:endParaRPr>
          </a:p>
          <a:p>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Phân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tích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các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nhân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vật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nhằm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làm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đê</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của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truyện</a:t>
            </a:r>
            <a:r>
              <a:rPr lang="vi-VN" sz="2600" dirty="0">
                <a:latin typeface="Times New Roman" panose="02020603050405020304" pitchFamily="18" charset="0"/>
                <a:cs typeface="Times New Roman" panose="02020603050405020304" pitchFamily="18" charset="0"/>
              </a:rPr>
              <a:t>.</a:t>
            </a:r>
            <a:endParaRPr lang="en-US" sz="2600" dirty="0">
              <a:latin typeface="Times New Roman" panose="02020603050405020304" pitchFamily="18" charset="0"/>
              <a:cs typeface="Times New Roman" panose="02020603050405020304" pitchFamily="18" charset="0"/>
            </a:endParaRPr>
          </a:p>
          <a:p>
            <a:pPr lvl="0"/>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Phân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tích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tác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dụng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của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các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nét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đặc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sắc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nghê</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thuật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trong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truyện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nghê</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thuật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khắc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họa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đặc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điểm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tính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cách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nhân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vật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bút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pháp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miêu</a:t>
            </a:r>
            <a:r>
              <a:rPr lang="en-US" sz="2600" dirty="0">
                <a:latin typeface="Times New Roman" panose="02020603050405020304" pitchFamily="18" charset="0"/>
                <a:cs typeface="Times New Roman" panose="02020603050405020304" pitchFamily="18" charset="0"/>
              </a:rPr>
              <a:t> tả</a:t>
            </a:r>
          </a:p>
          <a:p>
            <a:pPr lvl="0"/>
            <a:r>
              <a:rPr lang="vi-VN"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Hình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thức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bài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văn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ngắn</a:t>
            </a:r>
            <a:endParaRPr lang="en-US" sz="2600" dirty="0">
              <a:latin typeface="Times New Roman" panose="02020603050405020304" pitchFamily="18" charset="0"/>
              <a:cs typeface="Times New Roman" panose="02020603050405020304" pitchFamily="18" charset="0"/>
            </a:endParaRPr>
          </a:p>
          <a:p>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Mục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đích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viết</a:t>
            </a:r>
            <a:r>
              <a:rPr lang="en-US" sz="2600"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dùng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lí</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lẽ</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và</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bằng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chứng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để</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làm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rõ</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một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số</a:t>
            </a:r>
            <a:r>
              <a:rPr lang="en-US" sz="2600"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đặc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điểm</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về</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nội</a:t>
            </a:r>
            <a:r>
              <a:rPr lang="en-US" sz="2600" b="1" dirty="0">
                <a:latin typeface="Times New Roman" panose="02020603050405020304" pitchFamily="18" charset="0"/>
                <a:cs typeface="Times New Roman" panose="02020603050405020304" pitchFamily="18" charset="0"/>
              </a:rPr>
              <a:t> dung </a:t>
            </a:r>
            <a:r>
              <a:rPr lang="en-US" sz="2600" b="1" dirty="0" err="1">
                <a:latin typeface="Times New Roman" panose="02020603050405020304" pitchFamily="18" charset="0"/>
                <a:cs typeface="Times New Roman" panose="02020603050405020304" pitchFamily="18" charset="0"/>
              </a:rPr>
              <a:t>và</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nghệ</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thuật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của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phẩm</a:t>
            </a:r>
            <a:r>
              <a:rPr lang="en-US" sz="2600" dirty="0">
                <a:latin typeface="Times New Roman" panose="02020603050405020304" pitchFamily="18" charset="0"/>
                <a:cs typeface="Times New Roman" panose="02020603050405020304" pitchFamily="18" charset="0"/>
              </a:rPr>
              <a:t>.</a:t>
            </a:r>
          </a:p>
          <a:p>
            <a:pPr algn="just">
              <a:lnSpc>
                <a:spcPct val="150000"/>
              </a:lnSpc>
            </a:pPr>
            <a:endParaRPr lang="en-US" sz="26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208842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1000"/>
                                        <p:tgtEl>
                                          <p:spTgt spid="3">
                                            <p:txEl>
                                              <p:pRg st="7" end="7"/>
                                            </p:txEl>
                                          </p:spTgt>
                                        </p:tgtEl>
                                      </p:cBhvr>
                                    </p:animEffect>
                                    <p:anim calcmode="lin" valueType="num">
                                      <p:cBhvr>
                                        <p:cTn id="6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
                                            <p:txEl>
                                              <p:pRg st="8" end="8"/>
                                            </p:txEl>
                                          </p:spTgt>
                                        </p:tgtEl>
                                        <p:attrNameLst>
                                          <p:attrName>style.visibility</p:attrName>
                                        </p:attrNameLst>
                                      </p:cBhvr>
                                      <p:to>
                                        <p:strVal val="visible"/>
                                      </p:to>
                                    </p:set>
                                    <p:animEffect transition="in" filter="fade">
                                      <p:cBhvr>
                                        <p:cTn id="70" dur="1000"/>
                                        <p:tgtEl>
                                          <p:spTgt spid="3">
                                            <p:txEl>
                                              <p:pRg st="8" end="8"/>
                                            </p:txEl>
                                          </p:spTgt>
                                        </p:tgtEl>
                                      </p:cBhvr>
                                    </p:animEffect>
                                    <p:anim calcmode="lin" valueType="num">
                                      <p:cBhvr>
                                        <p:cTn id="7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3174" y="149501"/>
            <a:ext cx="11693237" cy="6608618"/>
          </a:xfrm>
          <a:prstGeom prst="rect">
            <a:avLst/>
          </a:prstGeom>
          <a:ln w="57150">
            <a:prstDash val="sysDot"/>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cxnSp>
        <p:nvCxnSpPr>
          <p:cNvPr id="6" name="Straight Arrow Connector 5"/>
          <p:cNvCxnSpPr/>
          <p:nvPr/>
        </p:nvCxnSpPr>
        <p:spPr>
          <a:xfrm>
            <a:off x="3556000" y="2650836"/>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3195782" y="342819"/>
            <a:ext cx="3057236" cy="646331"/>
          </a:xfrm>
          <a:prstGeom prst="rect">
            <a:avLst/>
          </a:prstGeom>
          <a:ln w="76200"/>
        </p:spPr>
        <p:style>
          <a:lnRef idx="2">
            <a:schemeClr val="accent2"/>
          </a:lnRef>
          <a:fillRef idx="1">
            <a:schemeClr val="lt1"/>
          </a:fillRef>
          <a:effectRef idx="0">
            <a:schemeClr val="accent2"/>
          </a:effectRef>
          <a:fontRef idx="minor">
            <a:schemeClr val="dk1"/>
          </a:fontRef>
        </p:style>
        <p:txBody>
          <a:bodyPr wrap="square">
            <a:spAutoFit/>
          </a:bodyPr>
          <a:lstStyle/>
          <a:p>
            <a:r>
              <a:rPr lang="vi-VN" sz="3600" b="1" dirty="0">
                <a:solidFill>
                  <a:srgbClr val="FF0000"/>
                </a:solidFill>
                <a:latin typeface="Times New Roman" panose="02020603050405020304" pitchFamily="18" charset="0"/>
                <a:cs typeface="Times New Roman" panose="02020603050405020304" pitchFamily="18" charset="0"/>
              </a:rPr>
              <a:t> </a:t>
            </a:r>
            <a:r>
              <a:rPr lang="en-US" sz="3600" b="1" dirty="0" smtClean="0">
                <a:solidFill>
                  <a:srgbClr val="FF0000"/>
                </a:solidFill>
                <a:latin typeface="Times New Roman" panose="02020603050405020304" pitchFamily="18" charset="0"/>
                <a:cs typeface="Times New Roman" panose="02020603050405020304" pitchFamily="18" charset="0"/>
              </a:rPr>
              <a:t>GỢI Ý ĐỀ 1</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380192" y="1182468"/>
            <a:ext cx="11379200" cy="5831853"/>
          </a:xfrm>
          <a:prstGeom prst="rect">
            <a:avLst/>
          </a:prstGeom>
          <a:noFill/>
        </p:spPr>
        <p:txBody>
          <a:bodyPr wrap="square" rtlCol="0">
            <a:spAutoFit/>
          </a:bodyPr>
          <a:lstStyle/>
          <a:p>
            <a:pPr algn="just"/>
            <a:r>
              <a:rPr lang="en-US" sz="2800" b="1"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pPr algn="just"/>
            <a:r>
              <a:rPr lang="en-US" sz="2800" b="1" dirty="0">
                <a:latin typeface="Times New Roman" panose="02020603050405020304" pitchFamily="18" charset="0"/>
                <a:cs typeface="Times New Roman" panose="02020603050405020304" pitchFamily="18" charset="0"/>
              </a:rPr>
              <a:t>b.</a:t>
            </a: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B</a:t>
            </a:r>
            <a:r>
              <a:rPr lang="vi-VN" sz="2800" b="1" dirty="0">
                <a:latin typeface="Times New Roman" panose="02020603050405020304" pitchFamily="18" charset="0"/>
                <a:cs typeface="Times New Roman" panose="02020603050405020304" pitchFamily="18" charset="0"/>
              </a:rPr>
              <a:t>ước 2:</a:t>
            </a:r>
            <a:r>
              <a:rPr lang="vi-VN" sz="2800"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Tìm ý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lập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dàn</a:t>
            </a:r>
            <a:r>
              <a:rPr lang="en-US" sz="2800" b="1" dirty="0">
                <a:latin typeface="Times New Roman" panose="02020603050405020304" pitchFamily="18" charset="0"/>
                <a:cs typeface="Times New Roman" panose="02020603050405020304" pitchFamily="18" charset="0"/>
              </a:rPr>
              <a:t> ý</a:t>
            </a:r>
            <a:endParaRPr lang="en-US"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Tìm</a:t>
            </a:r>
            <a:r>
              <a:rPr lang="en-US" sz="2800" dirty="0">
                <a:latin typeface="Times New Roman" panose="02020603050405020304" pitchFamily="18" charset="0"/>
                <a:cs typeface="Times New Roman" panose="02020603050405020304" pitchFamily="18" charset="0"/>
              </a:rPr>
              <a:t> ý: </a:t>
            </a:r>
          </a:p>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Cốt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truyện 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sắc</a:t>
            </a:r>
            <a:r>
              <a:rPr lang="en-US" sz="2800" dirty="0">
                <a:latin typeface="Times New Roman" panose="02020603050405020304" pitchFamily="18" charset="0"/>
                <a:cs typeface="Times New Roman" panose="02020603050405020304" pitchFamily="18" charset="0"/>
              </a:rPr>
              <a:t>?</a:t>
            </a:r>
          </a:p>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a:t>
            </a:r>
          </a:p>
          <a:p>
            <a:pPr algn="just"/>
            <a:r>
              <a:rPr lang="vi-VN" sz="2800" dirty="0">
                <a:latin typeface="Times New Roman" panose="02020603050405020304" pitchFamily="18" charset="0"/>
                <a:cs typeface="Times New Roman" panose="02020603050405020304" pitchFamily="18" charset="0"/>
              </a:rPr>
              <a:t>+ Nhân vật nào cần chú ý phân tích?</a:t>
            </a:r>
            <a:endParaRPr lang="en-US"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a:t>
            </a:r>
          </a:p>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nhớ</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truyện</a:t>
            </a:r>
            <a:r>
              <a:rPr lang="en-US" sz="2800" dirty="0">
                <a:latin typeface="Times New Roman" panose="02020603050405020304" pitchFamily="18" charset="0"/>
                <a:cs typeface="Times New Roman" panose="02020603050405020304" pitchFamily="18" charset="0"/>
              </a:rPr>
              <a:t>?</a:t>
            </a:r>
          </a:p>
          <a:p>
            <a:pPr algn="just"/>
            <a:r>
              <a:rPr lang="en-US" sz="2800" b="1" i="1" dirty="0">
                <a:latin typeface="Times New Roman" panose="02020603050405020304" pitchFamily="18" charset="0"/>
                <a:cs typeface="Times New Roman" panose="02020603050405020304" pitchFamily="18" charset="0"/>
              </a:rPr>
              <a:t>*</a:t>
            </a:r>
            <a:r>
              <a:rPr lang="vi-VN" sz="2800" b="1" i="1" dirty="0">
                <a:latin typeface="Times New Roman" panose="02020603050405020304" pitchFamily="18" charset="0"/>
                <a:cs typeface="Times New Roman" panose="02020603050405020304" pitchFamily="18" charset="0"/>
              </a:rPr>
              <a:t> Lập dàn ý</a:t>
            </a:r>
            <a:r>
              <a:rPr lang="en-US" sz="2800" b="1" i="1" dirty="0">
                <a:latin typeface="Times New Roman" panose="02020603050405020304" pitchFamily="18" charset="0"/>
                <a:cs typeface="Times New Roman" panose="02020603050405020304" pitchFamily="18" charset="0"/>
              </a:rPr>
              <a:t>: </a:t>
            </a:r>
            <a:r>
              <a:rPr lang="vi-VN" sz="2800" b="1" i="1" dirty="0">
                <a:latin typeface="Times New Roman" panose="02020603050405020304" pitchFamily="18" charset="0"/>
                <a:cs typeface="Times New Roman" panose="02020603050405020304" pitchFamily="18" charset="0"/>
              </a:rPr>
              <a:t>bằng cách chọn lọc, sắp xếp các ý đã tìm được, sắp xếp lại theo ba phần, gồm:</a:t>
            </a:r>
            <a:endParaRPr lang="en-US" sz="2800" dirty="0">
              <a:latin typeface="Times New Roman" panose="02020603050405020304" pitchFamily="18" charset="0"/>
              <a:cs typeface="Times New Roman" panose="02020603050405020304" pitchFamily="18" charset="0"/>
            </a:endParaRPr>
          </a:p>
          <a:p>
            <a:pPr algn="just">
              <a:lnSpc>
                <a:spcPct val="150000"/>
              </a:lnSpc>
            </a:pPr>
            <a:endParaRPr lang="en-US" sz="28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415387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1000"/>
                                        <p:tgtEl>
                                          <p:spTgt spid="3">
                                            <p:txEl>
                                              <p:pRg st="7" end="7"/>
                                            </p:txEl>
                                          </p:spTgt>
                                        </p:tgtEl>
                                      </p:cBhvr>
                                    </p:animEffect>
                                    <p:anim calcmode="lin" valueType="num">
                                      <p:cBhvr>
                                        <p:cTn id="6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
                                            <p:txEl>
                                              <p:pRg st="8" end="8"/>
                                            </p:txEl>
                                          </p:spTgt>
                                        </p:tgtEl>
                                        <p:attrNameLst>
                                          <p:attrName>style.visibility</p:attrName>
                                        </p:attrNameLst>
                                      </p:cBhvr>
                                      <p:to>
                                        <p:strVal val="visible"/>
                                      </p:to>
                                    </p:set>
                                    <p:animEffect transition="in" filter="fade">
                                      <p:cBhvr>
                                        <p:cTn id="70" dur="1000"/>
                                        <p:tgtEl>
                                          <p:spTgt spid="3">
                                            <p:txEl>
                                              <p:pRg st="8" end="8"/>
                                            </p:txEl>
                                          </p:spTgt>
                                        </p:tgtEl>
                                      </p:cBhvr>
                                    </p:animEffect>
                                    <p:anim calcmode="lin" valueType="num">
                                      <p:cBhvr>
                                        <p:cTn id="7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3174" y="149501"/>
            <a:ext cx="11693237" cy="6608618"/>
          </a:xfrm>
          <a:prstGeom prst="rect">
            <a:avLst/>
          </a:prstGeom>
          <a:ln w="57150">
            <a:prstDash val="sysDot"/>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cxnSp>
        <p:nvCxnSpPr>
          <p:cNvPr id="6" name="Straight Arrow Connector 5"/>
          <p:cNvCxnSpPr/>
          <p:nvPr/>
        </p:nvCxnSpPr>
        <p:spPr>
          <a:xfrm>
            <a:off x="3556000" y="2650836"/>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3195782" y="342819"/>
            <a:ext cx="3057236" cy="646331"/>
          </a:xfrm>
          <a:prstGeom prst="rect">
            <a:avLst/>
          </a:prstGeom>
          <a:ln w="76200"/>
        </p:spPr>
        <p:style>
          <a:lnRef idx="2">
            <a:schemeClr val="accent2"/>
          </a:lnRef>
          <a:fillRef idx="1">
            <a:schemeClr val="lt1"/>
          </a:fillRef>
          <a:effectRef idx="0">
            <a:schemeClr val="accent2"/>
          </a:effectRef>
          <a:fontRef idx="minor">
            <a:schemeClr val="dk1"/>
          </a:fontRef>
        </p:style>
        <p:txBody>
          <a:bodyPr wrap="square">
            <a:spAutoFit/>
          </a:bodyPr>
          <a:lstStyle/>
          <a:p>
            <a:r>
              <a:rPr lang="vi-VN" sz="3600" b="1" dirty="0">
                <a:solidFill>
                  <a:srgbClr val="FF0000"/>
                </a:solidFill>
                <a:latin typeface="Times New Roman" panose="02020603050405020304" pitchFamily="18" charset="0"/>
                <a:cs typeface="Times New Roman" panose="02020603050405020304" pitchFamily="18" charset="0"/>
              </a:rPr>
              <a:t> </a:t>
            </a:r>
            <a:r>
              <a:rPr lang="en-US" sz="3600" b="1" dirty="0" smtClean="0">
                <a:solidFill>
                  <a:srgbClr val="FF0000"/>
                </a:solidFill>
                <a:latin typeface="Times New Roman" panose="02020603050405020304" pitchFamily="18" charset="0"/>
                <a:cs typeface="Times New Roman" panose="02020603050405020304" pitchFamily="18" charset="0"/>
              </a:rPr>
              <a:t>GỢI Ý ĐỀ 1</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380192" y="1182468"/>
            <a:ext cx="11379200" cy="1522981"/>
          </a:xfrm>
          <a:prstGeom prst="rect">
            <a:avLst/>
          </a:prstGeom>
          <a:noFill/>
        </p:spPr>
        <p:txBody>
          <a:bodyPr wrap="square" rtlCol="0">
            <a:spAutoFit/>
          </a:bodyPr>
          <a:lstStyle/>
          <a:p>
            <a:pPr algn="just"/>
            <a:r>
              <a:rPr lang="en-US" sz="2800" b="1"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pPr algn="just"/>
            <a:r>
              <a:rPr lang="en-US" sz="2800" b="1" dirty="0" smtClean="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pPr algn="just">
              <a:lnSpc>
                <a:spcPct val="150000"/>
              </a:lnSpc>
            </a:pPr>
            <a:endParaRPr lang="en-US" sz="2800" dirty="0">
              <a:solidFill>
                <a:srgbClr val="0070C0"/>
              </a:solidFill>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718052891"/>
              </p:ext>
            </p:extLst>
          </p:nvPr>
        </p:nvGraphicFramePr>
        <p:xfrm>
          <a:off x="380192" y="1182468"/>
          <a:ext cx="11379200" cy="5512119"/>
        </p:xfrm>
        <a:graphic>
          <a:graphicData uri="http://schemas.openxmlformats.org/drawingml/2006/table">
            <a:tbl>
              <a:tblPr firstRow="1" firstCol="1" bandRow="1">
                <a:tableStyleId>{912C8C85-51F0-491E-9774-3900AFEF0FD7}</a:tableStyleId>
              </a:tblPr>
              <a:tblGrid>
                <a:gridCol w="1023735">
                  <a:extLst>
                    <a:ext uri="{9D8B030D-6E8A-4147-A177-3AD203B41FA5}">
                      <a16:colId xmlns:a16="http://schemas.microsoft.com/office/drawing/2014/main" val="1754547255"/>
                    </a:ext>
                  </a:extLst>
                </a:gridCol>
                <a:gridCol w="10355465">
                  <a:extLst>
                    <a:ext uri="{9D8B030D-6E8A-4147-A177-3AD203B41FA5}">
                      <a16:colId xmlns:a16="http://schemas.microsoft.com/office/drawing/2014/main" val="3030211082"/>
                    </a:ext>
                  </a:extLst>
                </a:gridCol>
              </a:tblGrid>
              <a:tr h="0">
                <a:tc>
                  <a:txBody>
                    <a:bodyPr/>
                    <a:lstStyle/>
                    <a:p>
                      <a:pPr marR="30480" algn="just">
                        <a:lnSpc>
                          <a:spcPct val="130000"/>
                        </a:lnSpc>
                        <a:spcAft>
                          <a:spcPts val="0"/>
                        </a:spcAft>
                      </a:pPr>
                      <a:r>
                        <a:rPr lang="en-US" sz="2600" dirty="0" err="1">
                          <a:effectLst/>
                          <a:latin typeface="Times New Roman" panose="02020603050405020304" pitchFamily="18" charset="0"/>
                          <a:cs typeface="Times New Roman" panose="02020603050405020304" pitchFamily="18" charset="0"/>
                        </a:rPr>
                        <a:t>Mở</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bài</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lgn="just">
                        <a:lnSpc>
                          <a:spcPct val="130000"/>
                        </a:lnSpc>
                        <a:spcAft>
                          <a:spcPts val="0"/>
                        </a:spcAft>
                        <a:buSzPts val="1400"/>
                        <a:buFont typeface="Times New Roman" panose="02020603050405020304" pitchFamily="18" charset="0"/>
                        <a:buChar char="-"/>
                      </a:pPr>
                      <a:r>
                        <a:rPr lang="vi-VN"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Giới</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thiệu</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tác</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gia</a:t>
                      </a:r>
                      <a:r>
                        <a:rPr lang="en-US" sz="2600" dirty="0">
                          <a:effectLst/>
                          <a:latin typeface="Times New Roman" panose="02020603050405020304" pitchFamily="18" charset="0"/>
                          <a:cs typeface="Times New Roman" panose="02020603050405020304" pitchFamily="18" charset="0"/>
                        </a:rPr>
                        <a:t>̉, </a:t>
                      </a:r>
                      <a:r>
                        <a:rPr lang="vi-VN" sz="2600" dirty="0">
                          <a:effectLst/>
                          <a:latin typeface="Times New Roman" panose="02020603050405020304" pitchFamily="18" charset="0"/>
                          <a:cs typeface="Times New Roman" panose="02020603050405020304" pitchFamily="18" charset="0"/>
                        </a:rPr>
                        <a:t>tác phẩm</a:t>
                      </a:r>
                      <a:endParaRPr lang="en-US" sz="2600" dirty="0">
                        <a:effectLst/>
                        <a:latin typeface="Times New Roman" panose="02020603050405020304" pitchFamily="18" charset="0"/>
                        <a:cs typeface="Times New Roman" panose="02020603050405020304" pitchFamily="18" charset="0"/>
                      </a:endParaRPr>
                    </a:p>
                    <a:p>
                      <a:pPr marL="342900" marR="30480" lvl="0" indent="-342900" algn="just">
                        <a:lnSpc>
                          <a:spcPct val="130000"/>
                        </a:lnSpc>
                        <a:spcAft>
                          <a:spcPts val="0"/>
                        </a:spcAft>
                        <a:buSzPts val="1400"/>
                        <a:buFont typeface="Times New Roman" panose="02020603050405020304" pitchFamily="18" charset="0"/>
                        <a:buChar char="-"/>
                      </a:pPr>
                      <a:r>
                        <a:rPr lang="en-US" sz="2600" dirty="0" err="1">
                          <a:effectLst/>
                          <a:latin typeface="Times New Roman" panose="02020603050405020304" pitchFamily="18" charset="0"/>
                          <a:cs typeface="Times New Roman" panose="02020603050405020304" pitchFamily="18" charset="0"/>
                        </a:rPr>
                        <a:t>Nhận</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xét</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chung</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vê</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chủ</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đề</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và</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vài</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nét</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nghệ</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thuật</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đặc</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sắc</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của</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tác</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phẩm</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8229978"/>
                  </a:ext>
                </a:extLst>
              </a:tr>
              <a:tr h="0">
                <a:tc>
                  <a:txBody>
                    <a:bodyPr/>
                    <a:lstStyle/>
                    <a:p>
                      <a:pPr marR="30480" algn="just">
                        <a:lnSpc>
                          <a:spcPct val="130000"/>
                        </a:lnSpc>
                        <a:spcAft>
                          <a:spcPts val="0"/>
                        </a:spcAft>
                      </a:pPr>
                      <a:r>
                        <a:rPr lang="en-US" sz="2600">
                          <a:effectLst/>
                          <a:latin typeface="Times New Roman" panose="02020603050405020304" pitchFamily="18" charset="0"/>
                          <a:cs typeface="Times New Roman" panose="02020603050405020304" pitchFamily="18" charset="0"/>
                        </a:rPr>
                        <a:t>Thân bài</a:t>
                      </a:r>
                      <a:endParaRPr lang="en-US"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30000"/>
                        </a:lnSpc>
                        <a:spcAft>
                          <a:spcPts val="0"/>
                        </a:spcAft>
                      </a:pPr>
                      <a:r>
                        <a:rPr lang="en-US" sz="2600">
                          <a:effectLst/>
                          <a:latin typeface="Times New Roman" panose="02020603050405020304" pitchFamily="18" charset="0"/>
                          <a:cs typeface="Times New Roman" panose="02020603050405020304" pitchFamily="18" charset="0"/>
                        </a:rPr>
                        <a:t>Nêu chủ đề và phân tích các biểu hiện làm rõ chủ đề của tác phẩm:</a:t>
                      </a:r>
                    </a:p>
                    <a:p>
                      <a:pPr>
                        <a:lnSpc>
                          <a:spcPct val="130000"/>
                        </a:lnSpc>
                        <a:spcAft>
                          <a:spcPts val="0"/>
                        </a:spcAft>
                      </a:pPr>
                      <a:r>
                        <a:rPr lang="en-US" sz="2600">
                          <a:effectLst/>
                          <a:latin typeface="Times New Roman" panose="02020603050405020304" pitchFamily="18" charset="0"/>
                          <a:cs typeface="Times New Roman" panose="02020603050405020304" pitchFamily="18" charset="0"/>
                        </a:rPr>
                        <a:t>- Phân tích đề </a:t>
                      </a:r>
                      <a:r>
                        <a:rPr lang="vi-VN" sz="2600">
                          <a:effectLst/>
                          <a:latin typeface="Times New Roman" panose="02020603050405020304" pitchFamily="18" charset="0"/>
                          <a:cs typeface="Times New Roman" panose="02020603050405020304" pitchFamily="18" charset="0"/>
                        </a:rPr>
                        <a:t>tài </a:t>
                      </a:r>
                      <a:r>
                        <a:rPr lang="en-US" sz="2600">
                          <a:effectLst/>
                          <a:latin typeface="Times New Roman" panose="02020603050405020304" pitchFamily="18" charset="0"/>
                          <a:cs typeface="Times New Roman" panose="02020603050405020304" pitchFamily="18" charset="0"/>
                        </a:rPr>
                        <a:t>và</a:t>
                      </a:r>
                      <a:r>
                        <a:rPr lang="vi-VN" sz="2600">
                          <a:effectLst/>
                          <a:latin typeface="Times New Roman" panose="02020603050405020304" pitchFamily="18" charset="0"/>
                          <a:cs typeface="Times New Roman" panose="02020603050405020304" pitchFamily="18" charset="0"/>
                        </a:rPr>
                        <a:t> những nét </a:t>
                      </a:r>
                      <a:r>
                        <a:rPr lang="en-US" sz="2600">
                          <a:effectLst/>
                          <a:latin typeface="Times New Roman" panose="02020603050405020304" pitchFamily="18" charset="0"/>
                          <a:cs typeface="Times New Roman" panose="02020603050405020304" pitchFamily="18" charset="0"/>
                        </a:rPr>
                        <a:t>đặc sắc của cốt truyện </a:t>
                      </a:r>
                      <a:r>
                        <a:rPr lang="vi-VN" sz="2600">
                          <a:effectLst/>
                          <a:latin typeface="Times New Roman" panose="02020603050405020304" pitchFamily="18" charset="0"/>
                          <a:cs typeface="Times New Roman" panose="02020603050405020304" pitchFamily="18" charset="0"/>
                        </a:rPr>
                        <a:t>trong việc </a:t>
                      </a:r>
                      <a:r>
                        <a:rPr lang="en-US" sz="2600">
                          <a:effectLst/>
                          <a:latin typeface="Times New Roman" panose="02020603050405020304" pitchFamily="18" charset="0"/>
                          <a:cs typeface="Times New Roman" panose="02020603050405020304" pitchFamily="18" charset="0"/>
                        </a:rPr>
                        <a:t>làm sáng tỏ chủ đề</a:t>
                      </a:r>
                      <a:r>
                        <a:rPr lang="vi-VN" sz="2600">
                          <a:effectLst/>
                          <a:latin typeface="Times New Roman" panose="02020603050405020304" pitchFamily="18" charset="0"/>
                          <a:cs typeface="Times New Roman" panose="02020603050405020304" pitchFamily="18" charset="0"/>
                        </a:rPr>
                        <a:t>.</a:t>
                      </a:r>
                      <a:endParaRPr lang="en-US" sz="2600">
                        <a:effectLst/>
                        <a:latin typeface="Times New Roman" panose="02020603050405020304" pitchFamily="18" charset="0"/>
                        <a:cs typeface="Times New Roman" panose="02020603050405020304" pitchFamily="18" charset="0"/>
                      </a:endParaRPr>
                    </a:p>
                    <a:p>
                      <a:pPr>
                        <a:lnSpc>
                          <a:spcPct val="130000"/>
                        </a:lnSpc>
                        <a:spcAft>
                          <a:spcPts val="0"/>
                        </a:spcAft>
                      </a:pPr>
                      <a:r>
                        <a:rPr lang="en-US" sz="2600">
                          <a:effectLst/>
                          <a:latin typeface="Times New Roman" panose="02020603050405020304" pitchFamily="18" charset="0"/>
                          <a:cs typeface="Times New Roman" panose="02020603050405020304" pitchFamily="18" charset="0"/>
                        </a:rPr>
                        <a:t>- Phân tích các nhân vật nhằm làm rõ chủ đề của truyện</a:t>
                      </a:r>
                      <a:r>
                        <a:rPr lang="vi-VN" sz="2600">
                          <a:effectLst/>
                          <a:latin typeface="Times New Roman" panose="02020603050405020304" pitchFamily="18" charset="0"/>
                          <a:cs typeface="Times New Roman" panose="02020603050405020304" pitchFamily="18" charset="0"/>
                        </a:rPr>
                        <a:t>.</a:t>
                      </a:r>
                      <a:endParaRPr lang="en-US" sz="2600">
                        <a:effectLst/>
                        <a:latin typeface="Times New Roman" panose="02020603050405020304" pitchFamily="18" charset="0"/>
                        <a:cs typeface="Times New Roman" panose="02020603050405020304" pitchFamily="18" charset="0"/>
                      </a:endParaRPr>
                    </a:p>
                    <a:p>
                      <a:pPr>
                        <a:lnSpc>
                          <a:spcPct val="130000"/>
                        </a:lnSpc>
                        <a:spcAft>
                          <a:spcPts val="0"/>
                        </a:spcAft>
                      </a:pPr>
                      <a:r>
                        <a:rPr lang="en-US" sz="2600">
                          <a:effectLst/>
                          <a:latin typeface="Times New Roman" panose="02020603050405020304" pitchFamily="18" charset="0"/>
                          <a:cs typeface="Times New Roman" panose="02020603050405020304" pitchFamily="18" charset="0"/>
                        </a:rPr>
                        <a:t>- Phân tích tác dụng của các nét đặc sắc nghệ thuật trong truyện: nghệ thuật khắc họa đặc điểm tính cách nhân vật, bút pháp miêu tả, lựa chọn chi tiết giàu ý nghĩa, lời văn </a:t>
                      </a:r>
                      <a:r>
                        <a:rPr lang="vi-VN" sz="2600">
                          <a:effectLst/>
                          <a:latin typeface="Times New Roman" panose="02020603050405020304" pitchFamily="18" charset="0"/>
                          <a:cs typeface="Times New Roman" panose="02020603050405020304" pitchFamily="18" charset="0"/>
                        </a:rPr>
                        <a:t>...</a:t>
                      </a:r>
                      <a:endParaRPr lang="en-US"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5047530"/>
                  </a:ext>
                </a:extLst>
              </a:tr>
              <a:tr h="0">
                <a:tc>
                  <a:txBody>
                    <a:bodyPr/>
                    <a:lstStyle/>
                    <a:p>
                      <a:pPr marR="30480" algn="just">
                        <a:lnSpc>
                          <a:spcPct val="130000"/>
                        </a:lnSpc>
                        <a:spcAft>
                          <a:spcPts val="0"/>
                        </a:spcAft>
                      </a:pPr>
                      <a:r>
                        <a:rPr lang="en-US" sz="2600">
                          <a:effectLst/>
                          <a:latin typeface="Times New Roman" panose="02020603050405020304" pitchFamily="18" charset="0"/>
                          <a:cs typeface="Times New Roman" panose="02020603050405020304" pitchFamily="18" charset="0"/>
                        </a:rPr>
                        <a:t>Kết bài</a:t>
                      </a:r>
                      <a:endParaRPr lang="en-US"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spcAft>
                          <a:spcPts val="0"/>
                        </a:spcAft>
                      </a:pPr>
                      <a:r>
                        <a:rPr lang="en-US" sz="2600" dirty="0" err="1">
                          <a:effectLst/>
                          <a:latin typeface="Times New Roman" panose="02020603050405020304" pitchFamily="18" charset="0"/>
                          <a:cs typeface="Times New Roman" panose="02020603050405020304" pitchFamily="18" charset="0"/>
                        </a:rPr>
                        <a:t>Khái</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quát</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vê</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gia</a:t>
                      </a:r>
                      <a:r>
                        <a:rPr lang="en-US" sz="2600" dirty="0">
                          <a:effectLst/>
                          <a:latin typeface="Times New Roman" panose="02020603050405020304" pitchFamily="18" charset="0"/>
                          <a:cs typeface="Times New Roman" panose="02020603050405020304" pitchFamily="18" charset="0"/>
                        </a:rPr>
                        <a:t>́ trị </a:t>
                      </a:r>
                      <a:r>
                        <a:rPr lang="en-US" sz="2600" dirty="0" err="1">
                          <a:effectLst/>
                          <a:latin typeface="Times New Roman" panose="02020603050405020304" pitchFamily="18" charset="0"/>
                          <a:cs typeface="Times New Roman" panose="02020603050405020304" pitchFamily="18" charset="0"/>
                        </a:rPr>
                        <a:t>nội</a:t>
                      </a:r>
                      <a:r>
                        <a:rPr lang="en-US" sz="2600" dirty="0">
                          <a:effectLst/>
                          <a:latin typeface="Times New Roman" panose="02020603050405020304" pitchFamily="18" charset="0"/>
                          <a:cs typeface="Times New Roman" panose="02020603050405020304" pitchFamily="18" charset="0"/>
                        </a:rPr>
                        <a:t> dung </a:t>
                      </a:r>
                      <a:r>
                        <a:rPr lang="en-US" sz="2600" dirty="0" err="1">
                          <a:effectLst/>
                          <a:latin typeface="Times New Roman" panose="02020603050405020304" pitchFamily="18" charset="0"/>
                          <a:cs typeface="Times New Roman" panose="02020603050405020304" pitchFamily="18" charset="0"/>
                        </a:rPr>
                        <a:t>va</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nghê</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thuật</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của</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truyện</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Nêu</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tác</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động</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của</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truyện</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đối</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với</a:t>
                      </a:r>
                      <a:r>
                        <a:rPr lang="en-US" sz="2600" dirty="0">
                          <a:effectLst/>
                          <a:latin typeface="Times New Roman" panose="02020603050405020304" pitchFamily="18" charset="0"/>
                          <a:cs typeface="Times New Roman" panose="02020603050405020304" pitchFamily="18" charset="0"/>
                        </a:rPr>
                        <a:t> </a:t>
                      </a:r>
                      <a:r>
                        <a:rPr lang="vi-VN" sz="2600" dirty="0">
                          <a:effectLst/>
                          <a:latin typeface="Times New Roman" panose="02020603050405020304" pitchFamily="18" charset="0"/>
                          <a:cs typeface="Times New Roman" panose="02020603050405020304" pitchFamily="18" charset="0"/>
                        </a:rPr>
                        <a:t>em.</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8039932"/>
                  </a:ext>
                </a:extLst>
              </a:tr>
            </a:tbl>
          </a:graphicData>
        </a:graphic>
      </p:graphicFrame>
    </p:spTree>
    <p:extLst>
      <p:ext uri="{BB962C8B-B14F-4D97-AF65-F5344CB8AC3E}">
        <p14:creationId xmlns:p14="http://schemas.microsoft.com/office/powerpoint/2010/main" val="175895958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ppt_x"/>
                                          </p:val>
                                        </p:tav>
                                        <p:tav tm="100000">
                                          <p:val>
                                            <p:strVal val="#ppt_x"/>
                                          </p:val>
                                        </p:tav>
                                      </p:tavLst>
                                    </p:anim>
                                    <p:anim calcmode="lin" valueType="num">
                                      <p:cBhvr additive="base">
                                        <p:cTn id="2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3174" y="149501"/>
            <a:ext cx="11693237" cy="6608618"/>
          </a:xfrm>
          <a:prstGeom prst="rect">
            <a:avLst/>
          </a:prstGeom>
          <a:ln w="57150">
            <a:prstDash val="sysDot"/>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cxnSp>
        <p:nvCxnSpPr>
          <p:cNvPr id="6" name="Straight Arrow Connector 5"/>
          <p:cNvCxnSpPr/>
          <p:nvPr/>
        </p:nvCxnSpPr>
        <p:spPr>
          <a:xfrm>
            <a:off x="3556000" y="2650836"/>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3195782" y="342819"/>
            <a:ext cx="3057236" cy="646331"/>
          </a:xfrm>
          <a:prstGeom prst="rect">
            <a:avLst/>
          </a:prstGeom>
          <a:ln w="76200"/>
        </p:spPr>
        <p:style>
          <a:lnRef idx="2">
            <a:schemeClr val="accent2"/>
          </a:lnRef>
          <a:fillRef idx="1">
            <a:schemeClr val="lt1"/>
          </a:fillRef>
          <a:effectRef idx="0">
            <a:schemeClr val="accent2"/>
          </a:effectRef>
          <a:fontRef idx="minor">
            <a:schemeClr val="dk1"/>
          </a:fontRef>
        </p:style>
        <p:txBody>
          <a:bodyPr wrap="square">
            <a:spAutoFit/>
          </a:bodyPr>
          <a:lstStyle/>
          <a:p>
            <a:r>
              <a:rPr lang="vi-VN" sz="3600" b="1" dirty="0">
                <a:solidFill>
                  <a:srgbClr val="FF0000"/>
                </a:solidFill>
                <a:latin typeface="Times New Roman" panose="02020603050405020304" pitchFamily="18" charset="0"/>
                <a:cs typeface="Times New Roman" panose="02020603050405020304" pitchFamily="18" charset="0"/>
              </a:rPr>
              <a:t> </a:t>
            </a:r>
            <a:r>
              <a:rPr lang="en-US" sz="3600" b="1" dirty="0" smtClean="0">
                <a:solidFill>
                  <a:srgbClr val="FF0000"/>
                </a:solidFill>
                <a:latin typeface="Times New Roman" panose="02020603050405020304" pitchFamily="18" charset="0"/>
                <a:cs typeface="Times New Roman" panose="02020603050405020304" pitchFamily="18" charset="0"/>
              </a:rPr>
              <a:t>GỢI Ý ĐỀ 1</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380192" y="1182468"/>
            <a:ext cx="11379200" cy="1522981"/>
          </a:xfrm>
          <a:prstGeom prst="rect">
            <a:avLst/>
          </a:prstGeom>
          <a:noFill/>
        </p:spPr>
        <p:txBody>
          <a:bodyPr wrap="square" rtlCol="0">
            <a:spAutoFit/>
          </a:bodyPr>
          <a:lstStyle/>
          <a:p>
            <a:pPr algn="just"/>
            <a:r>
              <a:rPr lang="en-US" sz="2800" b="1"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pPr algn="just"/>
            <a:r>
              <a:rPr lang="en-US" sz="2800" b="1" dirty="0" smtClean="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pPr algn="just">
              <a:lnSpc>
                <a:spcPct val="150000"/>
              </a:lnSpc>
            </a:pP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7" name="Rectangle 6"/>
          <p:cNvSpPr/>
          <p:nvPr/>
        </p:nvSpPr>
        <p:spPr>
          <a:xfrm>
            <a:off x="535709" y="1417677"/>
            <a:ext cx="10826519" cy="6198107"/>
          </a:xfrm>
          <a:prstGeom prst="rect">
            <a:avLst/>
          </a:prstGeom>
        </p:spPr>
        <p:txBody>
          <a:bodyPr wrap="square">
            <a:spAutoFit/>
          </a:bodyPr>
          <a:lstStyle/>
          <a:p>
            <a:pPr algn="just">
              <a:lnSpc>
                <a:spcPct val="130000"/>
              </a:lnSpc>
              <a:spcAft>
                <a:spcPts val="0"/>
              </a:spcAft>
            </a:pP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Bước</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3: </a:t>
            </a:r>
            <a:r>
              <a:rPr lang="vi-VN"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Viết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R="30480" algn="just">
              <a:lnSpc>
                <a:spcPct val="130000"/>
              </a:lnSpc>
              <a:spcAft>
                <a:spcPts val="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dàn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lập</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diễn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đạt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rõ</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ràng</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0"/>
              </a:spcAft>
            </a:pP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Đảm bảo yếu tố về hình thức của một bài văn.</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0"/>
              </a:spcAft>
            </a:pPr>
            <a:r>
              <a:rPr lang="vi-VN" sz="2800" b="1" dirty="0">
                <a:solidFill>
                  <a:srgbClr val="0070C0"/>
                </a:solidFill>
                <a:latin typeface="Times New Roman" panose="02020603050405020304" pitchFamily="18" charset="0"/>
                <a:ea typeface="MS Mincho"/>
                <a:cs typeface="Times New Roman" panose="02020603050405020304" pitchFamily="18" charset="0"/>
              </a:rPr>
              <a:t>d. Bước 4: Xem lại và chỉnh sửa, rút kinh nghiệm.</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lgn="just">
              <a:lnSpc>
                <a:spcPct val="130000"/>
              </a:lnSpc>
              <a:spcAft>
                <a:spcPts val="0"/>
              </a:spcAft>
              <a:buFontTx/>
              <a:buChar char="-"/>
              <a:tabLst>
                <a:tab pos="1386840" algn="l"/>
              </a:tabLst>
            </a:pPr>
            <a:r>
              <a:rPr lang="en-US" sz="2800" dirty="0" err="1" smtClean="0">
                <a:solidFill>
                  <a:srgbClr val="0D0D0D"/>
                </a:solidFill>
                <a:latin typeface="Times New Roman" panose="02020603050405020304" pitchFamily="18" charset="0"/>
                <a:ea typeface="MS Mincho"/>
                <a:cs typeface="Times New Roman" panose="02020603050405020304" pitchFamily="18" charset="0"/>
              </a:rPr>
              <a:t>Đọc</a:t>
            </a:r>
            <a:r>
              <a:rPr lang="en-US" sz="2800" dirty="0" smtClean="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kĩ</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bài</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viết</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của</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mình</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và</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khoanh</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tròn</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những</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lỗi</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chính</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tả</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lỗi</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sử</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dụng</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từ</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ngữ</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nếu</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có</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Sau</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đó</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sửa</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lại</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các</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lỗi</a:t>
            </a:r>
            <a:r>
              <a:rPr lang="en-US" sz="2800" dirty="0">
                <a:solidFill>
                  <a:srgbClr val="0D0D0D"/>
                </a:solidFill>
                <a:latin typeface="Times New Roman" panose="02020603050405020304" pitchFamily="18" charset="0"/>
                <a:ea typeface="MS Mincho"/>
                <a:cs typeface="Times New Roman" panose="02020603050405020304" pitchFamily="18" charset="0"/>
              </a:rPr>
              <a:t> </a:t>
            </a:r>
            <a:r>
              <a:rPr lang="en-US" sz="2800" dirty="0" err="1">
                <a:solidFill>
                  <a:srgbClr val="0D0D0D"/>
                </a:solidFill>
                <a:latin typeface="Times New Roman" panose="02020603050405020304" pitchFamily="18" charset="0"/>
                <a:ea typeface="MS Mincho"/>
                <a:cs typeface="Times New Roman" panose="02020603050405020304" pitchFamily="18" charset="0"/>
              </a:rPr>
              <a:t>đó</a:t>
            </a:r>
            <a:r>
              <a:rPr lang="en-US" sz="2800" dirty="0" smtClean="0">
                <a:solidFill>
                  <a:srgbClr val="0D0D0D"/>
                </a:solidFill>
                <a:latin typeface="Times New Roman" panose="02020603050405020304" pitchFamily="18" charset="0"/>
                <a:ea typeface="MS Mincho"/>
                <a:cs typeface="Times New Roman" panose="02020603050405020304" pitchFamily="18" charset="0"/>
              </a:rPr>
              <a:t>.</a:t>
            </a:r>
          </a:p>
          <a:p>
            <a:pPr algn="just">
              <a:lnSpc>
                <a:spcPct val="130000"/>
              </a:lnSpc>
              <a:tabLst>
                <a:tab pos="1386840" algn="l"/>
              </a:tabLst>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đúng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a:t>
            </a:r>
          </a:p>
          <a:p>
            <a:pPr algn="just">
              <a:lnSpc>
                <a:spcPct val="130000"/>
              </a:lnSpc>
              <a:spcAft>
                <a:spcPts val="0"/>
              </a:spcAft>
              <a:tabLst>
                <a:tab pos="1386840" algn="l"/>
              </a:tabLst>
            </a:pPr>
            <a:endParaRPr lang="en-US" sz="2800" dirty="0" smtClean="0">
              <a:solidFill>
                <a:srgbClr val="0D0D0D"/>
              </a:solidFill>
              <a:latin typeface="Times New Roman" panose="02020603050405020304" pitchFamily="18" charset="0"/>
              <a:ea typeface="MS Mincho"/>
              <a:cs typeface="Times New Roman" panose="02020603050405020304" pitchFamily="18" charset="0"/>
            </a:endParaRPr>
          </a:p>
          <a:p>
            <a:pPr marL="457200" indent="-457200" algn="just">
              <a:lnSpc>
                <a:spcPct val="130000"/>
              </a:lnSpc>
              <a:spcAft>
                <a:spcPts val="0"/>
              </a:spcAft>
              <a:buFontTx/>
              <a:buChar char="-"/>
              <a:tabLst>
                <a:tab pos="1386840" algn="l"/>
              </a:tabLst>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874426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3174" y="149501"/>
            <a:ext cx="11693237" cy="6608618"/>
          </a:xfrm>
          <a:prstGeom prst="rect">
            <a:avLst/>
          </a:prstGeom>
          <a:ln w="57150">
            <a:prstDash val="sysDot"/>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cxnSp>
        <p:nvCxnSpPr>
          <p:cNvPr id="6" name="Straight Arrow Connector 5"/>
          <p:cNvCxnSpPr/>
          <p:nvPr/>
        </p:nvCxnSpPr>
        <p:spPr>
          <a:xfrm>
            <a:off x="3556000" y="2650836"/>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3195782" y="342819"/>
            <a:ext cx="3057236" cy="646331"/>
          </a:xfrm>
          <a:prstGeom prst="rect">
            <a:avLst/>
          </a:prstGeom>
          <a:ln w="76200"/>
        </p:spPr>
        <p:style>
          <a:lnRef idx="2">
            <a:schemeClr val="accent2"/>
          </a:lnRef>
          <a:fillRef idx="1">
            <a:schemeClr val="lt1"/>
          </a:fillRef>
          <a:effectRef idx="0">
            <a:schemeClr val="accent2"/>
          </a:effectRef>
          <a:fontRef idx="minor">
            <a:schemeClr val="dk1"/>
          </a:fontRef>
        </p:style>
        <p:txBody>
          <a:bodyPr wrap="square">
            <a:spAutoFit/>
          </a:bodyPr>
          <a:lstStyle/>
          <a:p>
            <a:r>
              <a:rPr lang="vi-VN" sz="3600" b="1" dirty="0">
                <a:solidFill>
                  <a:srgbClr val="FF0000"/>
                </a:solidFill>
                <a:latin typeface="Times New Roman" panose="02020603050405020304" pitchFamily="18" charset="0"/>
                <a:cs typeface="Times New Roman" panose="02020603050405020304" pitchFamily="18" charset="0"/>
              </a:rPr>
              <a:t> </a:t>
            </a:r>
            <a:r>
              <a:rPr lang="en-US" sz="3600" b="1" dirty="0" smtClean="0">
                <a:solidFill>
                  <a:srgbClr val="FF0000"/>
                </a:solidFill>
                <a:latin typeface="Times New Roman" panose="02020603050405020304" pitchFamily="18" charset="0"/>
                <a:cs typeface="Times New Roman" panose="02020603050405020304" pitchFamily="18" charset="0"/>
              </a:rPr>
              <a:t>GỢI Ý ĐỀ 2</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380192" y="1182468"/>
            <a:ext cx="11379200" cy="1522981"/>
          </a:xfrm>
          <a:prstGeom prst="rect">
            <a:avLst/>
          </a:prstGeom>
          <a:noFill/>
        </p:spPr>
        <p:txBody>
          <a:bodyPr wrap="square" rtlCol="0">
            <a:spAutoFit/>
          </a:bodyPr>
          <a:lstStyle/>
          <a:p>
            <a:pPr algn="just"/>
            <a:r>
              <a:rPr lang="en-US" sz="2800" b="1"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pPr algn="just"/>
            <a:r>
              <a:rPr lang="en-US" sz="2800" b="1" dirty="0" smtClean="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pPr algn="just">
              <a:lnSpc>
                <a:spcPct val="150000"/>
              </a:lnSpc>
            </a:pP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7" name="Rectangle 6"/>
          <p:cNvSpPr/>
          <p:nvPr/>
        </p:nvSpPr>
        <p:spPr>
          <a:xfrm>
            <a:off x="656532" y="1325313"/>
            <a:ext cx="10826519" cy="5262979"/>
          </a:xfrm>
          <a:prstGeom prst="rect">
            <a:avLst/>
          </a:prstGeom>
        </p:spPr>
        <p:txBody>
          <a:bodyPr wrap="square">
            <a:spAutoFit/>
          </a:bodyPr>
          <a:lstStyle/>
          <a:p>
            <a:pPr>
              <a:lnSpc>
                <a:spcPct val="150000"/>
              </a:lnSpc>
            </a:pPr>
            <a:r>
              <a:rPr lang="en-US" sz="2800" b="1" dirty="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Bước</a:t>
            </a:r>
            <a:r>
              <a:rPr lang="en-US" sz="2800" b="1" dirty="0" smtClean="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1: </a:t>
            </a:r>
            <a:r>
              <a:rPr lang="en-US" sz="2800" b="1" dirty="0" err="1">
                <a:latin typeface="Times New Roman" panose="02020603050405020304" pitchFamily="18" charset="0"/>
                <a:cs typeface="Times New Roman" panose="02020603050405020304" pitchFamily="18" charset="0"/>
              </a:rPr>
              <a:t>Chuẩn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bị</a:t>
            </a:r>
            <a:endParaRPr lang="en-US" sz="2800" dirty="0">
              <a:latin typeface="Times New Roman" panose="02020603050405020304" pitchFamily="18" charset="0"/>
              <a:cs typeface="Times New Roman" panose="02020603050405020304" pitchFamily="18" charset="0"/>
            </a:endParaRPr>
          </a:p>
          <a:p>
            <a:pPr>
              <a:lnSpc>
                <a:spcPct val="150000"/>
              </a:lnSpc>
            </a:pPr>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Kiểu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vi-VN" sz="2800" dirty="0">
                <a:latin typeface="Times New Roman" panose="02020603050405020304" pitchFamily="18" charset="0"/>
                <a:cs typeface="Times New Roman" panose="02020603050405020304" pitchFamily="18" charset="0"/>
              </a:rPr>
              <a:t>: nghị luận (về tác phẩm thơ)</a:t>
            </a:r>
            <a:endParaRPr lang="en-US" sz="2800" dirty="0">
              <a:latin typeface="Times New Roman" panose="02020603050405020304" pitchFamily="18" charset="0"/>
              <a:cs typeface="Times New Roman" panose="02020603050405020304" pitchFamily="18" charset="0"/>
            </a:endParaRPr>
          </a:p>
          <a:p>
            <a:pPr>
              <a:lnSpc>
                <a:spcPct val="150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vi-VN" sz="2800" dirty="0">
                <a:latin typeface="Times New Roman" panose="02020603050405020304" pitchFamily="18" charset="0"/>
                <a:cs typeface="Times New Roman" panose="02020603050405020304" pitchFamily="18" charset="0"/>
              </a:rPr>
              <a:t> thơ “</a:t>
            </a:r>
            <a:r>
              <a:rPr lang="vi-VN" sz="2800" i="1" dirty="0">
                <a:latin typeface="Times New Roman" panose="02020603050405020304" pitchFamily="18" charset="0"/>
                <a:cs typeface="Times New Roman" panose="02020603050405020304" pitchFamily="18" charset="0"/>
              </a:rPr>
              <a:t>Bánh trôi nước</a:t>
            </a:r>
            <a:r>
              <a:rPr lang="vi-VN" sz="2800" dirty="0">
                <a:latin typeface="Times New Roman" panose="02020603050405020304" pitchFamily="18" charset="0"/>
                <a:cs typeface="Times New Roman" panose="02020603050405020304" pitchFamily="18" charset="0"/>
              </a:rPr>
              <a:t>” của Hồ Xuân Hương</a:t>
            </a:r>
            <a:endParaRPr lang="en-US" sz="2800" dirty="0">
              <a:latin typeface="Times New Roman" panose="02020603050405020304" pitchFamily="18" charset="0"/>
              <a:cs typeface="Times New Roman" panose="02020603050405020304" pitchFamily="18" charset="0"/>
            </a:endParaRPr>
          </a:p>
          <a:p>
            <a:pPr>
              <a:lnSpc>
                <a:spcPct val="150000"/>
              </a:lnSpc>
            </a:pPr>
            <a:r>
              <a:rPr lang="vi-VN" sz="2800" dirty="0">
                <a:latin typeface="Times New Roman" panose="02020603050405020304" pitchFamily="18" charset="0"/>
                <a:cs typeface="Times New Roman" panose="02020603050405020304" pitchFamily="18" charset="0"/>
              </a:rPr>
              <a:t>- Về nội dung bài viết: làm rõ đặc sắc về nội dung (chủ đề) và nghệ thuật của bài thơ. Nêu được cảm nhận của bản thân về bài thơ.</a:t>
            </a:r>
            <a:endParaRPr lang="en-US" sz="2800" dirty="0">
              <a:latin typeface="Times New Roman" panose="02020603050405020304" pitchFamily="18" charset="0"/>
              <a:cs typeface="Times New Roman" panose="02020603050405020304" pitchFamily="18" charset="0"/>
            </a:endParaRPr>
          </a:p>
          <a:p>
            <a:pPr>
              <a:lnSpc>
                <a:spcPct val="150000"/>
              </a:lnSpc>
            </a:pPr>
            <a:r>
              <a:rPr lang="vi-VN" sz="2800" dirty="0">
                <a:latin typeface="Times New Roman" panose="02020603050405020304" pitchFamily="18" charset="0"/>
                <a:cs typeface="Times New Roman" panose="02020603050405020304" pitchFamily="18" charset="0"/>
              </a:rPr>
              <a:t>- Về phạm vi dẫn chứng: Sử dụng dẫn chứng trong bài thơ và các tác phẩm cùng đề tài </a:t>
            </a:r>
            <a:endParaRPr lang="en-US" sz="2800" dirty="0">
              <a:latin typeface="Times New Roman" panose="02020603050405020304" pitchFamily="18" charset="0"/>
              <a:cs typeface="Times New Roman" panose="02020603050405020304" pitchFamily="18" charset="0"/>
            </a:endParaRPr>
          </a:p>
          <a:p>
            <a:pPr algn="just">
              <a:lnSpc>
                <a:spcPct val="150000"/>
              </a:lnSpc>
              <a:spcAft>
                <a:spcPts val="0"/>
              </a:spcAft>
              <a:tabLst>
                <a:tab pos="1386840" algn="l"/>
              </a:tabLst>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350205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3174" y="149501"/>
            <a:ext cx="11693237" cy="6608618"/>
          </a:xfrm>
          <a:prstGeom prst="rect">
            <a:avLst/>
          </a:prstGeom>
          <a:ln w="57150">
            <a:prstDash val="sysDot"/>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cxnSp>
        <p:nvCxnSpPr>
          <p:cNvPr id="6" name="Straight Arrow Connector 5"/>
          <p:cNvCxnSpPr/>
          <p:nvPr/>
        </p:nvCxnSpPr>
        <p:spPr>
          <a:xfrm>
            <a:off x="3556000" y="2650836"/>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3195782" y="342819"/>
            <a:ext cx="3057236" cy="646331"/>
          </a:xfrm>
          <a:prstGeom prst="rect">
            <a:avLst/>
          </a:prstGeom>
          <a:ln w="76200"/>
        </p:spPr>
        <p:style>
          <a:lnRef idx="2">
            <a:schemeClr val="accent2"/>
          </a:lnRef>
          <a:fillRef idx="1">
            <a:schemeClr val="lt1"/>
          </a:fillRef>
          <a:effectRef idx="0">
            <a:schemeClr val="accent2"/>
          </a:effectRef>
          <a:fontRef idx="minor">
            <a:schemeClr val="dk1"/>
          </a:fontRef>
        </p:style>
        <p:txBody>
          <a:bodyPr wrap="square">
            <a:spAutoFit/>
          </a:bodyPr>
          <a:lstStyle/>
          <a:p>
            <a:r>
              <a:rPr lang="vi-VN" sz="3600" b="1" dirty="0">
                <a:solidFill>
                  <a:srgbClr val="FF0000"/>
                </a:solidFill>
                <a:latin typeface="Times New Roman" panose="02020603050405020304" pitchFamily="18" charset="0"/>
                <a:cs typeface="Times New Roman" panose="02020603050405020304" pitchFamily="18" charset="0"/>
              </a:rPr>
              <a:t> </a:t>
            </a:r>
            <a:r>
              <a:rPr lang="en-US" sz="3600" b="1" dirty="0" smtClean="0">
                <a:solidFill>
                  <a:srgbClr val="FF0000"/>
                </a:solidFill>
                <a:latin typeface="Times New Roman" panose="02020603050405020304" pitchFamily="18" charset="0"/>
                <a:cs typeface="Times New Roman" panose="02020603050405020304" pitchFamily="18" charset="0"/>
              </a:rPr>
              <a:t>GỢI Ý ĐỀ 2</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380192" y="1182468"/>
            <a:ext cx="11379200" cy="1522981"/>
          </a:xfrm>
          <a:prstGeom prst="rect">
            <a:avLst/>
          </a:prstGeom>
          <a:noFill/>
        </p:spPr>
        <p:txBody>
          <a:bodyPr wrap="square" rtlCol="0">
            <a:spAutoFit/>
          </a:bodyPr>
          <a:lstStyle/>
          <a:p>
            <a:pPr algn="just"/>
            <a:r>
              <a:rPr lang="en-US" sz="2800" b="1"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pPr algn="just"/>
            <a:r>
              <a:rPr lang="en-US" sz="2800" b="1" dirty="0" smtClean="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pPr algn="just">
              <a:lnSpc>
                <a:spcPct val="150000"/>
              </a:lnSpc>
            </a:pP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7" name="Rectangle 6"/>
          <p:cNvSpPr/>
          <p:nvPr/>
        </p:nvSpPr>
        <p:spPr>
          <a:xfrm>
            <a:off x="656532" y="1182468"/>
            <a:ext cx="10826519" cy="5909310"/>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B</a:t>
            </a:r>
            <a:r>
              <a:rPr lang="vi-VN" sz="2800" b="1" dirty="0">
                <a:latin typeface="Times New Roman" panose="02020603050405020304" pitchFamily="18" charset="0"/>
                <a:cs typeface="Times New Roman" panose="02020603050405020304" pitchFamily="18" charset="0"/>
              </a:rPr>
              <a:t>ước 2:</a:t>
            </a:r>
            <a:r>
              <a:rPr lang="vi-VN" sz="2800"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Tìm ý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lập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dàn</a:t>
            </a:r>
            <a:r>
              <a:rPr lang="en-US" sz="2800" b="1" dirty="0">
                <a:latin typeface="Times New Roman" panose="02020603050405020304" pitchFamily="18" charset="0"/>
                <a:cs typeface="Times New Roman" panose="02020603050405020304" pitchFamily="18" charset="0"/>
              </a:rPr>
              <a:t> ý</a:t>
            </a:r>
            <a:endParaRPr lang="en-US" sz="2800" dirty="0">
              <a:latin typeface="Times New Roman" panose="02020603050405020304" pitchFamily="18" charset="0"/>
              <a:cs typeface="Times New Roman" panose="02020603050405020304" pitchFamily="18" charset="0"/>
            </a:endParaRPr>
          </a:p>
          <a:p>
            <a:r>
              <a:rPr lang="vi-VN" sz="2800" b="1" dirty="0">
                <a:latin typeface="Times New Roman" panose="02020603050405020304" pitchFamily="18" charset="0"/>
                <a:cs typeface="Times New Roman" panose="02020603050405020304" pitchFamily="18" charset="0"/>
              </a:rPr>
              <a:t>* Tìm ý:</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Chủ đề của bài thơ: </a:t>
            </a:r>
            <a:r>
              <a:rPr lang="en-US" sz="2800" b="1" dirty="0" err="1">
                <a:latin typeface="Times New Roman" panose="02020603050405020304" pitchFamily="18" charset="0"/>
                <a:cs typeface="Times New Roman" panose="02020603050405020304" pitchFamily="18" charset="0"/>
              </a:rPr>
              <a:t>mượn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ảnh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bánh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trôi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nước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nói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phận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vẻ</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đẹp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người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phụ</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nữ</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hội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xưa</a:t>
            </a:r>
            <a:endParaRPr lang="en-US" sz="2800" dirty="0">
              <a:latin typeface="Times New Roman" panose="02020603050405020304" pitchFamily="18" charset="0"/>
              <a:cs typeface="Times New Roman" panose="02020603050405020304" pitchFamily="18" charset="0"/>
            </a:endParaRPr>
          </a:p>
          <a:p>
            <a:pPr fontAlgn="base"/>
            <a:r>
              <a:rPr lang="en-US" sz="2800"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đặc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sắc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thức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nghệ</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thuật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thơ</a:t>
            </a:r>
            <a:r>
              <a:rPr lang="en-US"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tuyệt</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tầng</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nghĩa</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đậm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Hương</a:t>
            </a:r>
            <a:r>
              <a:rPr lang="en-US" sz="2800" dirty="0">
                <a:latin typeface="Times New Roman" panose="02020603050405020304" pitchFamily="18" charset="0"/>
                <a:cs typeface="Times New Roman" panose="02020603050405020304" pitchFamily="18" charset="0"/>
              </a:rPr>
              <a:t>.</a:t>
            </a:r>
          </a:p>
          <a:p>
            <a:r>
              <a:rPr lang="vi-VN" sz="2800" b="1" i="1"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Lập dàn ý</a:t>
            </a:r>
            <a:r>
              <a:rPr lang="vi-VN" sz="2800" b="1" i="1"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bằng cách dựa vào các ý đã tìm được, sắp xếp lại theo ba phần lớn của bài văn </a:t>
            </a:r>
            <a:r>
              <a:rPr lang="en-US" sz="2800" b="1" dirty="0" smtClean="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pPr algn="just">
              <a:lnSpc>
                <a:spcPct val="150000"/>
              </a:lnSpc>
              <a:spcAft>
                <a:spcPts val="0"/>
              </a:spcAft>
              <a:tabLst>
                <a:tab pos="1386840" algn="l"/>
              </a:tabLst>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87171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6254" y="0"/>
            <a:ext cx="11831782" cy="6814173"/>
          </a:xfrm>
          <a:prstGeom prst="rect">
            <a:avLst/>
          </a:prstGeom>
          <a:ln w="57150"/>
        </p:spPr>
        <p:style>
          <a:lnRef idx="2">
            <a:schemeClr val="accent4"/>
          </a:lnRef>
          <a:fillRef idx="1">
            <a:schemeClr val="lt1"/>
          </a:fillRef>
          <a:effectRef idx="0">
            <a:schemeClr val="accent4"/>
          </a:effectRef>
          <a:fontRef idx="minor">
            <a:schemeClr val="dk1"/>
          </a:fontRef>
        </p:style>
        <p:txBody>
          <a:bodyPr wrap="square">
            <a:spAutoFit/>
          </a:bodyPr>
          <a:lstStyle/>
          <a:p>
            <a:pPr algn="just">
              <a:lnSpc>
                <a:spcPct val="130000"/>
              </a:lnSpc>
              <a:spcAft>
                <a:spcPts val="0"/>
              </a:spcAft>
            </a:pPr>
            <a:r>
              <a:rPr lang="en-US" sz="2800" b="1" dirty="0">
                <a:solidFill>
                  <a:srgbClr val="0D0D0D"/>
                </a:solidFill>
                <a:latin typeface="Times New Roman" panose="02020603050405020304" pitchFamily="18" charset="0"/>
                <a:ea typeface="Times New Roman" panose="02020603050405020304" pitchFamily="18" charset="0"/>
              </a:rPr>
              <a:t>I. </a:t>
            </a:r>
            <a:r>
              <a:rPr lang="en-US" sz="2800" b="1" dirty="0" err="1">
                <a:solidFill>
                  <a:srgbClr val="0D0D0D"/>
                </a:solidFill>
                <a:latin typeface="Times New Roman" panose="02020603050405020304" pitchFamily="18" charset="0"/>
                <a:ea typeface="Times New Roman" panose="02020603050405020304" pitchFamily="18" charset="0"/>
              </a:rPr>
              <a:t>Mở</a:t>
            </a: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bài</a:t>
            </a:r>
            <a:endParaRPr lang="en-US" sz="2800" dirty="0">
              <a:latin typeface="Times New Roman" panose="02020603050405020304" pitchFamily="18" charset="0"/>
              <a:ea typeface="Times New Roman" panose="02020603050405020304" pitchFamily="18" charset="0"/>
            </a:endParaRPr>
          </a:p>
          <a:p>
            <a:pPr algn="just">
              <a:lnSpc>
                <a:spcPct val="130000"/>
              </a:lnSpc>
              <a:spcAft>
                <a:spcPts val="0"/>
              </a:spcAft>
            </a:pP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Giới</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thiệu</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về</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tác</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giả</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Hồ</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Xuân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Hương</a:t>
            </a:r>
            <a:endParaRPr lang="en-US" sz="2800" dirty="0">
              <a:latin typeface="Times New Roman" panose="02020603050405020304" pitchFamily="18" charset="0"/>
              <a:ea typeface="Times New Roman" panose="02020603050405020304" pitchFamily="18" charset="0"/>
            </a:endParaRPr>
          </a:p>
          <a:p>
            <a:pPr algn="just">
              <a:lnSpc>
                <a:spcPct val="130000"/>
              </a:lnSpc>
              <a:spcAft>
                <a:spcPts val="0"/>
              </a:spcAft>
            </a:pP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Giới</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thiệu</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về</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bài</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thơ</a:t>
            </a:r>
            <a:r>
              <a:rPr lang="en-US" sz="2800" dirty="0">
                <a:solidFill>
                  <a:srgbClr val="0D0D0D"/>
                </a:solidFill>
                <a:latin typeface="Times New Roman" panose="02020603050405020304" pitchFamily="18" charset="0"/>
                <a:ea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rPr>
              <a:t>Bánh</a:t>
            </a:r>
            <a:r>
              <a:rPr lang="en-US" sz="2800" i="1" dirty="0">
                <a:solidFill>
                  <a:srgbClr val="0D0D0D"/>
                </a:solidFill>
                <a:latin typeface="Times New Roman" panose="02020603050405020304" pitchFamily="18" charset="0"/>
                <a:ea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rPr>
              <a:t>trôi</a:t>
            </a:r>
            <a:r>
              <a:rPr lang="en-US" sz="2800" i="1" dirty="0">
                <a:solidFill>
                  <a:srgbClr val="0D0D0D"/>
                </a:solidFill>
                <a:latin typeface="Times New Roman" panose="02020603050405020304" pitchFamily="18" charset="0"/>
                <a:ea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rPr>
              <a:t>nước</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khái</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quát</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giá</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trị</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nội</a:t>
            </a:r>
            <a:r>
              <a:rPr lang="en-US" sz="2800" dirty="0">
                <a:solidFill>
                  <a:srgbClr val="0D0D0D"/>
                </a:solidFill>
                <a:latin typeface="Times New Roman" panose="02020603050405020304" pitchFamily="18" charset="0"/>
                <a:ea typeface="Times New Roman" panose="02020603050405020304" pitchFamily="18" charset="0"/>
              </a:rPr>
              <a:t> dung </a:t>
            </a:r>
            <a:r>
              <a:rPr lang="en-US" sz="2800" dirty="0" err="1">
                <a:solidFill>
                  <a:srgbClr val="0D0D0D"/>
                </a:solidFill>
                <a:latin typeface="Times New Roman" panose="02020603050405020304" pitchFamily="18" charset="0"/>
                <a:ea typeface="Times New Roman" panose="02020603050405020304" pitchFamily="18" charset="0"/>
              </a:rPr>
              <a:t>và</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nghệ</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thuật</a:t>
            </a:r>
            <a:r>
              <a:rPr lang="en-US" sz="2800" dirty="0">
                <a:solidFill>
                  <a:srgbClr val="0D0D0D"/>
                </a:solidFill>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algn="just">
              <a:lnSpc>
                <a:spcPct val="130000"/>
              </a:lnSpc>
              <a:spcAft>
                <a:spcPts val="0"/>
              </a:spcAft>
            </a:pPr>
            <a:r>
              <a:rPr lang="en-US" sz="2800" b="1" dirty="0">
                <a:solidFill>
                  <a:srgbClr val="0D0D0D"/>
                </a:solidFill>
                <a:latin typeface="Times New Roman" panose="02020603050405020304" pitchFamily="18" charset="0"/>
                <a:ea typeface="Times New Roman" panose="02020603050405020304" pitchFamily="18" charset="0"/>
              </a:rPr>
              <a:t>II. </a:t>
            </a:r>
            <a:r>
              <a:rPr lang="en-US" sz="2800" b="1" dirty="0" err="1">
                <a:solidFill>
                  <a:srgbClr val="0D0D0D"/>
                </a:solidFill>
                <a:latin typeface="Times New Roman" panose="02020603050405020304" pitchFamily="18" charset="0"/>
                <a:ea typeface="Times New Roman" panose="02020603050405020304" pitchFamily="18" charset="0"/>
              </a:rPr>
              <a:t>Thân</a:t>
            </a: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bài</a:t>
            </a:r>
            <a:endParaRPr lang="en-US" sz="2800" dirty="0">
              <a:latin typeface="Times New Roman" panose="02020603050405020304" pitchFamily="18" charset="0"/>
              <a:ea typeface="Times New Roman" panose="02020603050405020304" pitchFamily="18" charset="0"/>
            </a:endParaRPr>
          </a:p>
          <a:p>
            <a:pPr marR="57150" algn="just">
              <a:lnSpc>
                <a:spcPct val="130000"/>
              </a:lnSpc>
              <a:spcAft>
                <a:spcPts val="0"/>
              </a:spcAft>
              <a:tabLst>
                <a:tab pos="57150" algn="l"/>
                <a:tab pos="152400" algn="l"/>
              </a:tabLst>
            </a:pPr>
            <a:r>
              <a:rPr lang="en-US" sz="2800" b="1" dirty="0">
                <a:solidFill>
                  <a:srgbClr val="0D0D0D"/>
                </a:solidFill>
                <a:latin typeface="Times New Roman" panose="02020603050405020304" pitchFamily="18" charset="0"/>
                <a:ea typeface="Times New Roman" panose="02020603050405020304" pitchFamily="18" charset="0"/>
              </a:rPr>
              <a:t>*</a:t>
            </a:r>
            <a:r>
              <a:rPr lang="en-US" sz="2800" b="1" dirty="0" err="1">
                <a:solidFill>
                  <a:srgbClr val="0D0D0D"/>
                </a:solidFill>
                <a:latin typeface="Times New Roman" panose="02020603050405020304" pitchFamily="18" charset="0"/>
                <a:ea typeface="Times New Roman" panose="02020603050405020304" pitchFamily="18" charset="0"/>
              </a:rPr>
              <a:t>Phân</a:t>
            </a: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tích</a:t>
            </a: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nội</a:t>
            </a:r>
            <a:r>
              <a:rPr lang="en-US" sz="2800" b="1" dirty="0">
                <a:solidFill>
                  <a:srgbClr val="0D0D0D"/>
                </a:solidFill>
                <a:latin typeface="Times New Roman" panose="02020603050405020304" pitchFamily="18" charset="0"/>
                <a:ea typeface="Times New Roman" panose="02020603050405020304" pitchFamily="18" charset="0"/>
              </a:rPr>
              <a:t> dung </a:t>
            </a:r>
            <a:r>
              <a:rPr lang="en-US" sz="2800" b="1" dirty="0" err="1">
                <a:solidFill>
                  <a:srgbClr val="0D0D0D"/>
                </a:solidFill>
                <a:latin typeface="Times New Roman" panose="02020603050405020304" pitchFamily="18" charset="0"/>
                <a:ea typeface="Times New Roman" panose="02020603050405020304" pitchFamily="18" charset="0"/>
              </a:rPr>
              <a:t>cơ</a:t>
            </a: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bản</a:t>
            </a: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của</a:t>
            </a: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bài</a:t>
            </a: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thơ</a:t>
            </a:r>
            <a:r>
              <a:rPr lang="en-US" sz="2800" b="1" dirty="0">
                <a:solidFill>
                  <a:srgbClr val="0D0D0D"/>
                </a:solidFill>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algn="just">
              <a:lnSpc>
                <a:spcPct val="130000"/>
              </a:lnSpc>
              <a:spcAft>
                <a:spcPts val="0"/>
              </a:spcAft>
            </a:pPr>
            <a:r>
              <a:rPr lang="en-US" sz="2800" b="1" dirty="0" err="1">
                <a:solidFill>
                  <a:srgbClr val="0D0D0D"/>
                </a:solidFill>
                <a:latin typeface="Times New Roman" panose="02020603050405020304" pitchFamily="18" charset="0"/>
                <a:ea typeface="Times New Roman" panose="02020603050405020304" pitchFamily="18" charset="0"/>
              </a:rPr>
              <a:t>Luận</a:t>
            </a: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điểm</a:t>
            </a:r>
            <a:r>
              <a:rPr lang="en-US" sz="2800" b="1" dirty="0">
                <a:solidFill>
                  <a:srgbClr val="0D0D0D"/>
                </a:solidFill>
                <a:latin typeface="Times New Roman" panose="02020603050405020304" pitchFamily="18" charset="0"/>
                <a:ea typeface="Times New Roman" panose="02020603050405020304" pitchFamily="18" charset="0"/>
              </a:rPr>
              <a:t> 1: </a:t>
            </a:r>
            <a:r>
              <a:rPr lang="en-US" sz="2800" b="1" dirty="0" err="1">
                <a:solidFill>
                  <a:srgbClr val="0D0D0D"/>
                </a:solidFill>
                <a:latin typeface="Times New Roman" panose="02020603050405020304" pitchFamily="18" charset="0"/>
                <a:ea typeface="Times New Roman" panose="02020603050405020304" pitchFamily="18" charset="0"/>
              </a:rPr>
              <a:t>Trước</a:t>
            </a: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tiên</a:t>
            </a: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bài</a:t>
            </a: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thơ</a:t>
            </a: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tả</a:t>
            </a: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thực</a:t>
            </a: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cái</a:t>
            </a: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bánh</a:t>
            </a: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trôi</a:t>
            </a: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nước</a:t>
            </a: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một</a:t>
            </a: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món</a:t>
            </a: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ăn</a:t>
            </a: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quen</a:t>
            </a: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thuộc</a:t>
            </a: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trong</a:t>
            </a: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ẩm</a:t>
            </a: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thực</a:t>
            </a: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dân</a:t>
            </a: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tộc</a:t>
            </a:r>
            <a:r>
              <a:rPr lang="en-US" sz="2800" b="1" dirty="0">
                <a:solidFill>
                  <a:srgbClr val="0D0D0D"/>
                </a:solidFill>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algn="just">
              <a:lnSpc>
                <a:spcPct val="130000"/>
              </a:lnSpc>
              <a:spcAft>
                <a:spcPts val="0"/>
              </a:spcAft>
            </a:pP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Hình</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dáng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bên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ngoài</a:t>
            </a:r>
            <a:r>
              <a:rPr lang="en-US" sz="2800" dirty="0">
                <a:solidFill>
                  <a:srgbClr val="0D0D0D"/>
                </a:solidFill>
                <a:latin typeface="Times New Roman" panose="02020603050405020304" pitchFamily="18" charset="0"/>
                <a:ea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rPr>
              <a:t>trắng</a:t>
            </a:r>
            <a:r>
              <a:rPr lang="en-US" sz="2800" i="1" dirty="0">
                <a:solidFill>
                  <a:srgbClr val="0D0D0D"/>
                </a:solidFill>
                <a:latin typeface="Times New Roman" panose="02020603050405020304" pitchFamily="18" charset="0"/>
                <a:ea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rPr>
              <a:t>tròn</a:t>
            </a:r>
            <a:endParaRPr lang="en-US" sz="2800" dirty="0">
              <a:latin typeface="Times New Roman" panose="02020603050405020304" pitchFamily="18" charset="0"/>
              <a:ea typeface="Times New Roman" panose="02020603050405020304" pitchFamily="18" charset="0"/>
            </a:endParaRPr>
          </a:p>
          <a:p>
            <a:pPr algn="just">
              <a:lnSpc>
                <a:spcPct val="130000"/>
              </a:lnSpc>
              <a:spcAft>
                <a:spcPts val="0"/>
              </a:spcAft>
            </a:pP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Cách</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thức</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làm</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bánh</a:t>
            </a:r>
            <a:r>
              <a:rPr lang="en-US" sz="2800" dirty="0">
                <a:solidFill>
                  <a:srgbClr val="0D0D0D"/>
                </a:solidFill>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algn="just">
              <a:lnSpc>
                <a:spcPct val="130000"/>
              </a:lnSpc>
              <a:spcAft>
                <a:spcPts val="0"/>
              </a:spcAft>
            </a:pPr>
            <a:r>
              <a:rPr lang="en-US" sz="2800" dirty="0">
                <a:solidFill>
                  <a:srgbClr val="0D0D0D"/>
                </a:solidFill>
                <a:latin typeface="Times New Roman" panose="02020603050405020304" pitchFamily="18" charset="0"/>
                <a:ea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rPr>
              <a:t>Bảy</a:t>
            </a:r>
            <a:r>
              <a:rPr lang="en-US" sz="2800" i="1" dirty="0">
                <a:solidFill>
                  <a:srgbClr val="0D0D0D"/>
                </a:solidFill>
                <a:latin typeface="Times New Roman" panose="02020603050405020304" pitchFamily="18" charset="0"/>
                <a:ea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rPr>
              <a:t>nổi</a:t>
            </a:r>
            <a:r>
              <a:rPr lang="en-US" sz="2800" i="1" dirty="0">
                <a:solidFill>
                  <a:srgbClr val="0D0D0D"/>
                </a:solidFill>
                <a:latin typeface="Times New Roman" panose="02020603050405020304" pitchFamily="18" charset="0"/>
                <a:ea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rPr>
              <a:t>ba</a:t>
            </a:r>
            <a:r>
              <a:rPr lang="en-US" sz="2800" i="1" dirty="0">
                <a:solidFill>
                  <a:srgbClr val="0D0D0D"/>
                </a:solidFill>
                <a:latin typeface="Times New Roman" panose="02020603050405020304" pitchFamily="18" charset="0"/>
                <a:ea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rPr>
              <a:t>chìm</a:t>
            </a:r>
            <a:endParaRPr lang="en-US" sz="2800" dirty="0">
              <a:latin typeface="Times New Roman" panose="02020603050405020304" pitchFamily="18" charset="0"/>
              <a:ea typeface="Times New Roman" panose="02020603050405020304" pitchFamily="18" charset="0"/>
            </a:endParaRPr>
          </a:p>
          <a:p>
            <a:pPr algn="just">
              <a:lnSpc>
                <a:spcPct val="130000"/>
              </a:lnSpc>
              <a:spcAft>
                <a:spcPts val="0"/>
              </a:spcAft>
            </a:pP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Tùy</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thuộc</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vào</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sự</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khéo</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léo</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của</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người</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làm</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bánh</a:t>
            </a:r>
            <a:r>
              <a:rPr lang="en-US" sz="2800" dirty="0">
                <a:solidFill>
                  <a:srgbClr val="0D0D0D"/>
                </a:solidFill>
                <a:latin typeface="Times New Roman" panose="02020603050405020304" pitchFamily="18" charset="0"/>
                <a:ea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rPr>
              <a:t>rắn</a:t>
            </a:r>
            <a:r>
              <a:rPr lang="en-US" sz="2800" i="1" dirty="0">
                <a:solidFill>
                  <a:srgbClr val="0D0D0D"/>
                </a:solidFill>
                <a:latin typeface="Times New Roman" panose="02020603050405020304" pitchFamily="18" charset="0"/>
                <a:ea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rPr>
              <a:t>nát</a:t>
            </a:r>
            <a:r>
              <a:rPr lang="en-US" sz="2800" i="1" dirty="0">
                <a:solidFill>
                  <a:srgbClr val="0D0D0D"/>
                </a:solidFill>
                <a:latin typeface="Times New Roman" panose="02020603050405020304" pitchFamily="18" charset="0"/>
                <a:ea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rPr>
              <a:t>mặc</a:t>
            </a:r>
            <a:r>
              <a:rPr lang="en-US" sz="2800" i="1" dirty="0">
                <a:solidFill>
                  <a:srgbClr val="0D0D0D"/>
                </a:solidFill>
                <a:latin typeface="Times New Roman" panose="02020603050405020304" pitchFamily="18" charset="0"/>
                <a:ea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rPr>
              <a:t>dầu</a:t>
            </a:r>
            <a:r>
              <a:rPr lang="en-US" sz="2800" i="1" dirty="0">
                <a:solidFill>
                  <a:srgbClr val="0D0D0D"/>
                </a:solidFill>
                <a:latin typeface="Times New Roman" panose="02020603050405020304" pitchFamily="18" charset="0"/>
                <a:ea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rPr>
              <a:t>tay</a:t>
            </a:r>
            <a:r>
              <a:rPr lang="en-US" sz="2800" i="1" dirty="0">
                <a:solidFill>
                  <a:srgbClr val="0D0D0D"/>
                </a:solidFill>
                <a:latin typeface="Times New Roman" panose="02020603050405020304" pitchFamily="18" charset="0"/>
                <a:ea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rPr>
              <a:t>kẻ</a:t>
            </a:r>
            <a:r>
              <a:rPr lang="en-US" sz="2800" i="1" dirty="0">
                <a:solidFill>
                  <a:srgbClr val="0D0D0D"/>
                </a:solidFill>
                <a:latin typeface="Times New Roman" panose="02020603050405020304" pitchFamily="18" charset="0"/>
                <a:ea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rPr>
              <a:t>nặn</a:t>
            </a:r>
            <a:endParaRPr lang="en-US" sz="2800" dirty="0">
              <a:latin typeface="Times New Roman" panose="02020603050405020304" pitchFamily="18" charset="0"/>
              <a:ea typeface="Times New Roman" panose="02020603050405020304" pitchFamily="18" charset="0"/>
            </a:endParaRPr>
          </a:p>
          <a:p>
            <a:pPr algn="just">
              <a:lnSpc>
                <a:spcPct val="130000"/>
              </a:lnSpc>
              <a:spcAft>
                <a:spcPts val="0"/>
              </a:spcAft>
            </a:pP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Nhân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bánh</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có</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màu</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đỏ</a:t>
            </a:r>
            <a:r>
              <a:rPr lang="en-US" sz="2800" dirty="0">
                <a:solidFill>
                  <a:srgbClr val="0D0D0D"/>
                </a:solidFill>
                <a:latin typeface="Times New Roman" panose="02020603050405020304" pitchFamily="18" charset="0"/>
                <a:ea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rPr>
              <a:t>tấm</a:t>
            </a:r>
            <a:r>
              <a:rPr lang="en-US" sz="2800" i="1" dirty="0">
                <a:solidFill>
                  <a:srgbClr val="0D0D0D"/>
                </a:solidFill>
                <a:latin typeface="Times New Roman" panose="02020603050405020304" pitchFamily="18" charset="0"/>
                <a:ea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rPr>
              <a:t>lòng</a:t>
            </a:r>
            <a:r>
              <a:rPr lang="en-US" sz="2800" i="1" dirty="0">
                <a:solidFill>
                  <a:srgbClr val="0D0D0D"/>
                </a:solidFill>
                <a:latin typeface="Times New Roman" panose="02020603050405020304" pitchFamily="18" charset="0"/>
                <a:ea typeface="Times New Roman" panose="02020603050405020304" pitchFamily="18" charset="0"/>
              </a:rPr>
              <a:t> </a:t>
            </a:r>
            <a:r>
              <a:rPr lang="en-US" sz="2800" i="1" dirty="0" smtClean="0">
                <a:solidFill>
                  <a:srgbClr val="0D0D0D"/>
                </a:solidFill>
                <a:latin typeface="Times New Roman" panose="02020603050405020304" pitchFamily="18" charset="0"/>
                <a:ea typeface="Times New Roman" panose="02020603050405020304" pitchFamily="18" charset="0"/>
              </a:rPr>
              <a:t>son</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4139790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9381" y="141947"/>
            <a:ext cx="11656291" cy="6469463"/>
          </a:xfrm>
          <a:prstGeom prst="rect">
            <a:avLst/>
          </a:prstGeom>
          <a:ln w="57150"/>
        </p:spPr>
        <p:style>
          <a:lnRef idx="2">
            <a:schemeClr val="accent4"/>
          </a:lnRef>
          <a:fillRef idx="1">
            <a:schemeClr val="lt1"/>
          </a:fillRef>
          <a:effectRef idx="0">
            <a:schemeClr val="accent4"/>
          </a:effectRef>
          <a:fontRef idx="minor">
            <a:schemeClr val="dk1"/>
          </a:fontRef>
        </p:style>
        <p:txBody>
          <a:bodyPr wrap="square">
            <a:spAutoFit/>
          </a:bodyPr>
          <a:lstStyle/>
          <a:p>
            <a:pPr algn="just">
              <a:lnSpc>
                <a:spcPct val="130000"/>
              </a:lnSpc>
              <a:spcAft>
                <a:spcPts val="0"/>
              </a:spcAft>
            </a:pPr>
            <a:r>
              <a:rPr lang="en-US" sz="2800" b="1" dirty="0">
                <a:solidFill>
                  <a:srgbClr val="0D0D0D"/>
                </a:solidFill>
                <a:latin typeface="Times New Roman" panose="02020603050405020304" pitchFamily="18" charset="0"/>
                <a:ea typeface="Times New Roman" panose="02020603050405020304" pitchFamily="18" charset="0"/>
              </a:rPr>
              <a:t>I. </a:t>
            </a:r>
            <a:r>
              <a:rPr lang="en-US" sz="2800" b="1" dirty="0" err="1">
                <a:solidFill>
                  <a:srgbClr val="0D0D0D"/>
                </a:solidFill>
                <a:latin typeface="Times New Roman" panose="02020603050405020304" pitchFamily="18" charset="0"/>
                <a:ea typeface="Times New Roman" panose="02020603050405020304" pitchFamily="18" charset="0"/>
              </a:rPr>
              <a:t>Mở</a:t>
            </a: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bài</a:t>
            </a:r>
            <a:endParaRPr lang="en-US" sz="2800" dirty="0">
              <a:latin typeface="Times New Roman" panose="02020603050405020304" pitchFamily="18" charset="0"/>
              <a:ea typeface="Times New Roman" panose="02020603050405020304" pitchFamily="18" charset="0"/>
            </a:endParaRPr>
          </a:p>
          <a:p>
            <a:pPr algn="just">
              <a:lnSpc>
                <a:spcPct val="130000"/>
              </a:lnSpc>
              <a:spcAft>
                <a:spcPts val="0"/>
              </a:spcAft>
            </a:pPr>
            <a:r>
              <a:rPr lang="en-US" sz="2800" b="1" dirty="0" smtClean="0">
                <a:solidFill>
                  <a:srgbClr val="0D0D0D"/>
                </a:solidFill>
                <a:latin typeface="Times New Roman" panose="02020603050405020304" pitchFamily="18" charset="0"/>
                <a:ea typeface="Times New Roman" panose="02020603050405020304" pitchFamily="18" charset="0"/>
              </a:rPr>
              <a:t>II</a:t>
            </a: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Thân</a:t>
            </a: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bài</a:t>
            </a:r>
            <a:endParaRPr lang="en-US" sz="2800" dirty="0">
              <a:latin typeface="Times New Roman" panose="02020603050405020304" pitchFamily="18" charset="0"/>
              <a:ea typeface="Times New Roman" panose="02020603050405020304" pitchFamily="18" charset="0"/>
            </a:endParaRPr>
          </a:p>
          <a:p>
            <a:pPr algn="just">
              <a:lnSpc>
                <a:spcPct val="130000"/>
              </a:lnSpc>
              <a:spcAft>
                <a:spcPts val="0"/>
              </a:spcAft>
            </a:pPr>
            <a:r>
              <a:rPr lang="en-US" sz="2800" dirty="0" smtClean="0">
                <a:solidFill>
                  <a:srgbClr val="0D0D0D"/>
                </a:solidFill>
                <a:latin typeface="Cambria Math" panose="02040503050406030204" pitchFamily="18" charset="0"/>
                <a:ea typeface="Times New Roman" panose="02020603050405020304" pitchFamily="18" charset="0"/>
                <a:cs typeface="Cambria Math" panose="02040503050406030204" pitchFamily="18" charset="0"/>
              </a:rPr>
              <a:t>⇒</a:t>
            </a:r>
            <a:r>
              <a:rPr lang="en-US" sz="2800" dirty="0" smtClean="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Tác</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giả</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miêu</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tả</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chiếc</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bánh</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trôi</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nước</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một</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cách</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căn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kẽ</a:t>
            </a:r>
            <a:r>
              <a:rPr lang="en-US" sz="2800" dirty="0">
                <a:solidFill>
                  <a:srgbClr val="0D0D0D"/>
                </a:solidFill>
                <a:latin typeface="Times New Roman" panose="02020603050405020304" pitchFamily="18" charset="0"/>
                <a:ea typeface="Times New Roman" panose="02020603050405020304" pitchFamily="18" charset="0"/>
              </a:rPr>
              <a:t>, chi </a:t>
            </a:r>
            <a:r>
              <a:rPr lang="en-US" sz="2800" dirty="0" err="1">
                <a:solidFill>
                  <a:srgbClr val="0D0D0D"/>
                </a:solidFill>
                <a:latin typeface="Times New Roman" panose="02020603050405020304" pitchFamily="18" charset="0"/>
                <a:ea typeface="Times New Roman" panose="02020603050405020304" pitchFamily="18" charset="0"/>
              </a:rPr>
              <a:t>tiết</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cụ</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thể</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từ</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hình</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dáng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bên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ngoài</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nhân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bánh</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đến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cách</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thức</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làm</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bánh</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Nghĩa</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tả</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thực</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của</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bài</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thơ</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là</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hình</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ảnh</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chiếc</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bánh</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trôi</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nước</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trắng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tròn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và</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luộc</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chưa</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chín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thì</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chìm</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chín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rồi</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thì</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nổi</a:t>
            </a:r>
            <a:r>
              <a:rPr lang="en-US" sz="2800" dirty="0" smtClean="0">
                <a:solidFill>
                  <a:srgbClr val="0D0D0D"/>
                </a:solidFill>
                <a:latin typeface="Times New Roman" panose="02020603050405020304" pitchFamily="18" charset="0"/>
                <a:ea typeface="Times New Roman" panose="02020603050405020304" pitchFamily="18" charset="0"/>
              </a:rPr>
              <a:t>.</a:t>
            </a:r>
          </a:p>
          <a:p>
            <a:pPr algn="just"/>
            <a:r>
              <a:rPr lang="en-US" sz="2800" b="1" dirty="0" err="1">
                <a:latin typeface="Times New Roman" panose="02020603050405020304" pitchFamily="18" charset="0"/>
                <a:cs typeface="Times New Roman" panose="02020603050405020304" pitchFamily="18" charset="0"/>
              </a:rPr>
              <a:t>Luận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điểm</a:t>
            </a:r>
            <a:r>
              <a:rPr lang="en-US" sz="2800" b="1" dirty="0">
                <a:latin typeface="Times New Roman" panose="02020603050405020304" pitchFamily="18" charset="0"/>
                <a:cs typeface="Times New Roman" panose="02020603050405020304" pitchFamily="18" charset="0"/>
              </a:rPr>
              <a:t> 2: </a:t>
            </a:r>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còn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mang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nghĩa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hàm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ẩn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mượn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ảnh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bánh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trôi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nước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nói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phận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vẻ</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đẹp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người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phụ</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nữ</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hội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xưa</a:t>
            </a:r>
            <a:r>
              <a:rPr lang="en-US"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đẹp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nữ</a:t>
            </a:r>
            <a:r>
              <a:rPr lang="en-US" sz="2800" dirty="0">
                <a:latin typeface="Times New Roman" panose="02020603050405020304" pitchFamily="18" charset="0"/>
                <a:cs typeface="Times New Roman" panose="02020603050405020304" pitchFamily="18" charset="0"/>
              </a:rPr>
              <a:t>.</a:t>
            </a:r>
          </a:p>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đênh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chìm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bấp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bênh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nữ</a:t>
            </a:r>
            <a:r>
              <a:rPr lang="en-US" sz="2800" dirty="0">
                <a:latin typeface="Times New Roman" panose="02020603050405020304" pitchFamily="18" charset="0"/>
                <a:cs typeface="Times New Roman" panose="02020603050405020304" pitchFamily="18" charset="0"/>
              </a:rPr>
              <a:t>:</a:t>
            </a:r>
          </a:p>
          <a:p>
            <a:pPr algn="just" fontAlgn="base"/>
            <a:r>
              <a:rPr lang="vi-VN" sz="2800" dirty="0">
                <a:latin typeface="Times New Roman" panose="02020603050405020304" pitchFamily="18" charset="0"/>
                <a:cs typeface="Times New Roman" panose="02020603050405020304" pitchFamily="18" charset="0"/>
              </a:rPr>
              <a:t>   </a:t>
            </a:r>
            <a:r>
              <a:rPr lang="vi-VN" sz="2800" i="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chìm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chịu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thòi</a:t>
            </a:r>
            <a:r>
              <a:rPr lang="en-US" sz="2800" dirty="0">
                <a:latin typeface="Times New Roman" panose="02020603050405020304" pitchFamily="18" charset="0"/>
                <a:cs typeface="Times New Roman" panose="02020603050405020304" pitchFamily="18" charset="0"/>
              </a:rPr>
              <a:t> do </a:t>
            </a:r>
            <a:r>
              <a:rPr lang="en-US" sz="2800" dirty="0" err="1">
                <a:latin typeface="Times New Roman" panose="02020603050405020304" pitchFamily="18" charset="0"/>
                <a:cs typeface="Times New Roman" panose="02020603050405020304" pitchFamily="18" charset="0"/>
              </a:rPr>
              <a:t>lễ</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trọng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nam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nữ</a:t>
            </a:r>
            <a:r>
              <a:rPr lang="en-US" sz="2800" dirty="0">
                <a:latin typeface="Times New Roman" panose="02020603050405020304" pitchFamily="18" charset="0"/>
                <a:cs typeface="Times New Roman" panose="02020603050405020304" pitchFamily="18" charset="0"/>
              </a:rPr>
              <a:t>, do </a:t>
            </a:r>
            <a:r>
              <a:rPr lang="en-US" sz="2800" dirty="0" err="1">
                <a:latin typeface="Times New Roman" panose="02020603050405020304" pitchFamily="18" charset="0"/>
                <a:cs typeface="Times New Roman" panose="02020603050405020304" pitchFamily="18" charset="0"/>
              </a:rPr>
              <a:t>đạo</a:t>
            </a:r>
            <a:r>
              <a:rPr lang="en-US" sz="2800" dirty="0">
                <a:latin typeface="Times New Roman" panose="02020603050405020304" pitchFamily="18" charset="0"/>
                <a:cs typeface="Times New Roman" panose="02020603050405020304" pitchFamily="18" charset="0"/>
              </a:rPr>
              <a:t> ‘tam </a:t>
            </a:r>
            <a:r>
              <a:rPr lang="en-US" sz="2800" dirty="0" err="1">
                <a:latin typeface="Times New Roman" panose="02020603050405020304" pitchFamily="18" charset="0"/>
                <a:cs typeface="Times New Roman" panose="02020603050405020304" pitchFamily="18" charset="0"/>
              </a:rPr>
              <a:t>tòng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nên</a:t>
            </a:r>
            <a:r>
              <a:rPr lang="en-US" sz="2800" dirty="0" smtClean="0">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6375543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70716"/>
            <a:ext cx="12192000" cy="6787284"/>
          </a:xfrm>
        </p:spPr>
      </p:pic>
      <p:sp>
        <p:nvSpPr>
          <p:cNvPr id="7" name="Rounded Rectangle 6"/>
          <p:cNvSpPr/>
          <p:nvPr/>
        </p:nvSpPr>
        <p:spPr>
          <a:xfrm>
            <a:off x="6179126" y="5420287"/>
            <a:ext cx="3121891" cy="703888"/>
          </a:xfrm>
          <a:prstGeom prst="roundRect">
            <a:avLst/>
          </a:prstGeom>
          <a:ln w="76200"/>
        </p:spPr>
        <p:style>
          <a:lnRef idx="2">
            <a:schemeClr val="accent2"/>
          </a:lnRef>
          <a:fillRef idx="1">
            <a:schemeClr val="lt1"/>
          </a:fillRef>
          <a:effectRef idx="0">
            <a:schemeClr val="accent2"/>
          </a:effectRef>
          <a:fontRef idx="minor">
            <a:schemeClr val="dk1"/>
          </a:fontRef>
        </p:style>
        <p:txBody>
          <a:bodyPr rtlCol="0" anchor="ctr"/>
          <a:lstStyle/>
          <a:p>
            <a:r>
              <a:rPr lang="en-US" sz="3200" b="1" dirty="0" err="1">
                <a:solidFill>
                  <a:srgbClr val="FF0000"/>
                </a:solidFill>
              </a:rPr>
              <a:t>Đáp</a:t>
            </a:r>
            <a:r>
              <a:rPr lang="en-US" sz="3200" b="1" dirty="0">
                <a:solidFill>
                  <a:srgbClr val="FF0000"/>
                </a:solidFill>
              </a:rPr>
              <a:t> </a:t>
            </a:r>
            <a:r>
              <a:rPr lang="en-US" sz="3200" b="1" dirty="0" err="1">
                <a:solidFill>
                  <a:srgbClr val="FF0000"/>
                </a:solidFill>
              </a:rPr>
              <a:t>án</a:t>
            </a:r>
            <a:r>
              <a:rPr lang="en-US" sz="3200" b="1" dirty="0">
                <a:solidFill>
                  <a:srgbClr val="FF0000"/>
                </a:solidFill>
              </a:rPr>
              <a:t>: </a:t>
            </a:r>
            <a:r>
              <a:rPr lang="en-US" sz="3200" b="1" dirty="0" smtClean="0">
                <a:solidFill>
                  <a:srgbClr val="FF0000"/>
                </a:solidFill>
              </a:rPr>
              <a:t>A</a:t>
            </a:r>
            <a:endParaRPr lang="en-US" sz="3200" b="1" dirty="0">
              <a:solidFill>
                <a:srgbClr val="FF0000"/>
              </a:solidFill>
            </a:endParaRPr>
          </a:p>
        </p:txBody>
      </p:sp>
      <p:sp>
        <p:nvSpPr>
          <p:cNvPr id="8" name="Rectangle 7"/>
          <p:cNvSpPr/>
          <p:nvPr/>
        </p:nvSpPr>
        <p:spPr>
          <a:xfrm>
            <a:off x="960581" y="544946"/>
            <a:ext cx="10206183" cy="2062103"/>
          </a:xfrm>
          <a:prstGeom prst="rect">
            <a:avLst/>
          </a:prstGeom>
          <a:ln w="57150"/>
        </p:spPr>
        <p:style>
          <a:lnRef idx="2">
            <a:schemeClr val="accent1"/>
          </a:lnRef>
          <a:fillRef idx="1">
            <a:schemeClr val="lt1"/>
          </a:fillRef>
          <a:effectRef idx="0">
            <a:schemeClr val="accent1"/>
          </a:effectRef>
          <a:fontRef idx="minor">
            <a:schemeClr val="dk1"/>
          </a:fontRef>
        </p:style>
        <p:txBody>
          <a:bodyPr wrap="square">
            <a:spAutoFit/>
          </a:bodyPr>
          <a:lstStyle/>
          <a:p>
            <a:r>
              <a:rPr lang="en-US" sz="3200" b="1" dirty="0" err="1" smtClean="0">
                <a:latin typeface="Times New Roman" panose="02020603050405020304" pitchFamily="18" charset="0"/>
                <a:cs typeface="Times New Roman" panose="02020603050405020304" pitchFamily="18" charset="0"/>
              </a:rPr>
              <a:t>Câu</a:t>
            </a:r>
            <a:r>
              <a:rPr lang="en-US" sz="3200" b="1"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6. </a:t>
            </a:r>
            <a:r>
              <a:rPr lang="en-US" sz="3200" dirty="0" err="1">
                <a:latin typeface="Times New Roman" panose="02020603050405020304" pitchFamily="18" charset="0"/>
                <a:cs typeface="Times New Roman" panose="02020603050405020304" pitchFamily="18" charset="0"/>
              </a:rPr>
              <a:t>Điền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chỗ</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sau</a:t>
            </a:r>
            <a:r>
              <a:rPr lang="en-US" sz="3200" dirty="0">
                <a:latin typeface="Times New Roman" panose="02020603050405020304" pitchFamily="18" charset="0"/>
                <a:cs typeface="Times New Roman" panose="02020603050405020304" pitchFamily="18" charset="0"/>
              </a:rPr>
              <a:t>:</a:t>
            </a: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vấn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luận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luận</a:t>
            </a:r>
            <a:r>
              <a:rPr lang="en-US" sz="3200" dirty="0">
                <a:latin typeface="Times New Roman" panose="02020603050405020304" pitchFamily="18" charset="0"/>
                <a:cs typeface="Times New Roman" panose="02020603050405020304" pitchFamily="18" charset="0"/>
              </a:rPr>
              <a:t>.</a:t>
            </a:r>
          </a:p>
          <a:p>
            <a:r>
              <a:rPr lang="vi-VN" sz="3200" dirty="0">
                <a:latin typeface="Times New Roman" panose="02020603050405020304" pitchFamily="18" charset="0"/>
                <a:cs typeface="Times New Roman" panose="02020603050405020304" pitchFamily="18" charset="0"/>
              </a:rPr>
              <a:t>A. </a:t>
            </a:r>
            <a:r>
              <a:rPr lang="en-US" sz="3200" dirty="0" err="1">
                <a:latin typeface="Times New Roman" panose="02020603050405020304" pitchFamily="18" charset="0"/>
                <a:cs typeface="Times New Roman" panose="02020603050405020304" pitchFamily="18" charset="0"/>
              </a:rPr>
              <a:t>Luận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đề</a:t>
            </a:r>
            <a:r>
              <a:rPr lang="en-US" sz="3200" dirty="0">
                <a:latin typeface="Times New Roman" panose="02020603050405020304" pitchFamily="18" charset="0"/>
                <a:cs typeface="Times New Roman" panose="02020603050405020304" pitchFamily="18" charset="0"/>
              </a:rPr>
              <a:t>                     C. </a:t>
            </a:r>
            <a:r>
              <a:rPr lang="en-US" sz="3200" dirty="0" err="1">
                <a:latin typeface="Times New Roman" panose="02020603050405020304" pitchFamily="18" charset="0"/>
                <a:cs typeface="Times New Roman" panose="02020603050405020304" pitchFamily="18" charset="0"/>
              </a:rPr>
              <a:t>Luận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cứ</a:t>
            </a:r>
            <a:endParaRPr lang="en-US" sz="3200" dirty="0">
              <a:latin typeface="Times New Roman" panose="02020603050405020304" pitchFamily="18" charset="0"/>
              <a:cs typeface="Times New Roman" panose="02020603050405020304" pitchFamily="18" charset="0"/>
            </a:endParaRPr>
          </a:p>
          <a:p>
            <a:r>
              <a:rPr lang="vi-VN" sz="3200" dirty="0">
                <a:latin typeface="Times New Roman" panose="02020603050405020304" pitchFamily="18" charset="0"/>
                <a:cs typeface="Times New Roman" panose="02020603050405020304" pitchFamily="18" charset="0"/>
              </a:rPr>
              <a:t>B. </a:t>
            </a:r>
            <a:r>
              <a:rPr lang="en-US" sz="3200" dirty="0" err="1">
                <a:latin typeface="Times New Roman" panose="02020603050405020304" pitchFamily="18" charset="0"/>
                <a:cs typeface="Times New Roman" panose="02020603050405020304" pitchFamily="18" charset="0"/>
              </a:rPr>
              <a:t>Luận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điểm</a:t>
            </a:r>
            <a:r>
              <a:rPr lang="en-US" sz="3200" dirty="0">
                <a:latin typeface="Times New Roman" panose="02020603050405020304" pitchFamily="18" charset="0"/>
                <a:cs typeface="Times New Roman" panose="02020603050405020304" pitchFamily="18" charset="0"/>
              </a:rPr>
              <a:t>                 D. </a:t>
            </a:r>
            <a:r>
              <a:rPr lang="en-US" sz="3200" dirty="0" err="1">
                <a:latin typeface="Times New Roman" panose="02020603050405020304" pitchFamily="18" charset="0"/>
                <a:cs typeface="Times New Roman" panose="02020603050405020304" pitchFamily="18" charset="0"/>
              </a:rPr>
              <a:t>Bằng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chứng</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812256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9381" y="141947"/>
            <a:ext cx="11656291" cy="6254020"/>
          </a:xfrm>
          <a:prstGeom prst="rect">
            <a:avLst/>
          </a:prstGeom>
          <a:ln w="57150"/>
        </p:spPr>
        <p:style>
          <a:lnRef idx="2">
            <a:schemeClr val="accent4"/>
          </a:lnRef>
          <a:fillRef idx="1">
            <a:schemeClr val="lt1"/>
          </a:fillRef>
          <a:effectRef idx="0">
            <a:schemeClr val="accent4"/>
          </a:effectRef>
          <a:fontRef idx="minor">
            <a:schemeClr val="dk1"/>
          </a:fontRef>
        </p:style>
        <p:txBody>
          <a:bodyPr wrap="square">
            <a:spAutoFit/>
          </a:bodyPr>
          <a:lstStyle/>
          <a:p>
            <a:pPr algn="just">
              <a:lnSpc>
                <a:spcPct val="130000"/>
              </a:lnSpc>
              <a:spcAft>
                <a:spcPts val="0"/>
              </a:spcAft>
            </a:pPr>
            <a:r>
              <a:rPr lang="en-US" sz="2800" b="1" dirty="0" smtClean="0">
                <a:solidFill>
                  <a:srgbClr val="0D0D0D"/>
                </a:solidFill>
                <a:latin typeface="Times New Roman" panose="02020603050405020304" pitchFamily="18" charset="0"/>
                <a:ea typeface="Times New Roman" panose="02020603050405020304" pitchFamily="18" charset="0"/>
              </a:rPr>
              <a:t>II</a:t>
            </a: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Thân</a:t>
            </a: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bài</a:t>
            </a:r>
            <a:endParaRPr lang="en-US" sz="2800" dirty="0">
              <a:latin typeface="Times New Roman" panose="02020603050405020304" pitchFamily="18" charset="0"/>
              <a:ea typeface="Times New Roman" panose="02020603050405020304" pitchFamily="18" charset="0"/>
            </a:endParaRPr>
          </a:p>
          <a:p>
            <a:pPr algn="just"/>
            <a:r>
              <a:rPr lang="en-US" sz="2800" b="1" dirty="0" err="1" smtClean="0">
                <a:latin typeface="Times New Roman" panose="02020603050405020304" pitchFamily="18" charset="0"/>
                <a:cs typeface="Times New Roman" panose="02020603050405020304" pitchFamily="18" charset="0"/>
              </a:rPr>
              <a:t>Luận</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điểm</a:t>
            </a:r>
            <a:r>
              <a:rPr lang="en-US" sz="2800" b="1" dirty="0">
                <a:latin typeface="Times New Roman" panose="02020603050405020304" pitchFamily="18" charset="0"/>
                <a:cs typeface="Times New Roman" panose="02020603050405020304" pitchFamily="18" charset="0"/>
              </a:rPr>
              <a:t> 2: </a:t>
            </a:r>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còn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mang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nghĩa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hàm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ẩn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mượn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ảnh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bánh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trôi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nước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nói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phận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vẻ</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đẹp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người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phụ</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nữ</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hội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xưa</a:t>
            </a:r>
            <a:r>
              <a:rPr lang="en-US"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algn="just"/>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Hai </a:t>
            </a:r>
            <a:r>
              <a:rPr lang="en-US" sz="2800" dirty="0" err="1">
                <a:latin typeface="Times New Roman" panose="02020603050405020304" pitchFamily="18" charset="0"/>
                <a:cs typeface="Times New Roman" panose="02020603050405020304" pitchFamily="18" charset="0"/>
              </a:rPr>
              <a:t>chữ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rắn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muốn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sung </a:t>
            </a:r>
            <a:r>
              <a:rPr lang="en-US" sz="2800" dirty="0" err="1">
                <a:latin typeface="Times New Roman" panose="02020603050405020304" pitchFamily="18" charset="0"/>
                <a:cs typeface="Times New Roman" panose="02020603050405020304" pitchFamily="18" charset="0"/>
              </a:rPr>
              <a:t>sướng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do “</a:t>
            </a:r>
            <a:r>
              <a:rPr lang="en-US" sz="2800" dirty="0" err="1">
                <a:latin typeface="Times New Roman" panose="02020603050405020304" pitchFamily="18" charset="0"/>
                <a:cs typeface="Times New Roman" panose="02020603050405020304" pitchFamily="18" charset="0"/>
              </a:rPr>
              <a:t>tay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nặn</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xã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tưởng</a:t>
            </a:r>
            <a:r>
              <a:rPr lang="en-US" sz="2800" dirty="0">
                <a:latin typeface="Times New Roman" panose="02020603050405020304" pitchFamily="18" charset="0"/>
                <a:cs typeface="Times New Roman" panose="02020603050405020304" pitchFamily="18" charset="0"/>
              </a:rPr>
              <a:t> cha </a:t>
            </a:r>
            <a:r>
              <a:rPr lang="en-US" sz="2800" dirty="0" err="1">
                <a:latin typeface="Times New Roman" panose="02020603050405020304" pitchFamily="18" charset="0"/>
                <a:cs typeface="Times New Roman" panose="02020603050405020304" pitchFamily="18" charset="0"/>
              </a:rPr>
              <a:t>mẹ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đâu</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ngồi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đấy</a:t>
            </a:r>
            <a:r>
              <a:rPr lang="en-US" sz="2800" dirty="0">
                <a:latin typeface="Times New Roman" panose="02020603050405020304" pitchFamily="18" charset="0"/>
                <a:cs typeface="Times New Roman" panose="02020603050405020304" pitchFamily="18" charset="0"/>
              </a:rPr>
              <a:t>,…</a:t>
            </a:r>
          </a:p>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đẹp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tấm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lòng</a:t>
            </a:r>
            <a:r>
              <a:rPr lang="en-US" sz="2800" dirty="0">
                <a:latin typeface="Times New Roman" panose="02020603050405020304" pitchFamily="18" charset="0"/>
                <a:cs typeface="Times New Roman" panose="02020603050405020304" pitchFamily="18" charset="0"/>
              </a:rPr>
              <a:t> son” –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tấm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chung</a:t>
            </a:r>
            <a:r>
              <a:rPr lang="en-US" sz="2800" dirty="0">
                <a:latin typeface="Times New Roman" panose="02020603050405020304" pitchFamily="18" charset="0"/>
                <a:cs typeface="Times New Roman" panose="02020603050405020304" pitchFamily="18" charset="0"/>
              </a:rPr>
              <a:t>, son </a:t>
            </a:r>
            <a:r>
              <a:rPr lang="en-US" sz="2800" dirty="0" err="1">
                <a:latin typeface="Times New Roman" panose="02020603050405020304" pitchFamily="18" charset="0"/>
                <a:cs typeface="Times New Roman" panose="02020603050405020304" pitchFamily="18" charset="0"/>
              </a:rPr>
              <a:t>sắt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nghĩa</a:t>
            </a:r>
            <a:r>
              <a:rPr lang="en-US" sz="2800" dirty="0">
                <a:latin typeface="Times New Roman" panose="02020603050405020304" pitchFamily="18" charset="0"/>
                <a:cs typeface="Times New Roman" panose="02020603050405020304" pitchFamily="18" charset="0"/>
              </a:rPr>
              <a:t>.</a:t>
            </a:r>
          </a:p>
          <a:p>
            <a:pPr algn="just"/>
            <a:r>
              <a:rPr lang="en-US" sz="2800" dirty="0" err="1">
                <a:latin typeface="Times New Roman" panose="02020603050405020304" pitchFamily="18" charset="0"/>
                <a:cs typeface="Times New Roman" panose="02020603050405020304" pitchFamily="18" charset="0"/>
              </a:rPr>
              <a:t>Cấu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Mặc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dù</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vẫn</a:t>
            </a:r>
            <a:r>
              <a:rPr lang="en-US" sz="2800" i="1"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ngợi</a:t>
            </a:r>
            <a:r>
              <a:rPr lang="en-US" sz="2800" dirty="0">
                <a:latin typeface="Times New Roman" panose="02020603050405020304" pitchFamily="18" charset="0"/>
                <a:cs typeface="Times New Roman" panose="02020603050405020304" pitchFamily="18" charset="0"/>
              </a:rPr>
              <a:t> ca </a:t>
            </a:r>
            <a:r>
              <a:rPr lang="en-US" sz="2800" dirty="0" err="1">
                <a:latin typeface="Times New Roman" panose="02020603050405020304" pitchFamily="18" charset="0"/>
                <a:cs typeface="Times New Roman" panose="02020603050405020304" pitchFamily="18" charset="0"/>
              </a:rPr>
              <a:t>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đẹp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Việt</a:t>
            </a:r>
            <a:r>
              <a:rPr lang="en-US" sz="2800" dirty="0">
                <a:latin typeface="Times New Roman" panose="02020603050405020304" pitchFamily="18" charset="0"/>
                <a:cs typeface="Times New Roman" panose="02020603050405020304" pitchFamily="18" charset="0"/>
              </a:rPr>
              <a:t> Nam.</a:t>
            </a:r>
          </a:p>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ẩn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a:t>
            </a:r>
            <a:r>
              <a:rPr lang="en-US" sz="2800" dirty="0">
                <a:latin typeface="Times New Roman" panose="02020603050405020304" pitchFamily="18" charset="0"/>
                <a:cs typeface="Times New Roman" panose="02020603050405020304" pitchFamily="18" charset="0"/>
              </a:rPr>
              <a:t> ca </a:t>
            </a:r>
            <a:r>
              <a:rPr lang="en-US" sz="2800" dirty="0" err="1">
                <a:latin typeface="Times New Roman" panose="02020603050405020304" pitchFamily="18" charset="0"/>
                <a:cs typeface="Times New Roman" panose="02020603050405020304" pitchFamily="18" charset="0"/>
              </a:rPr>
              <a:t>ngợi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đẹp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nữ</a:t>
            </a:r>
            <a:r>
              <a:rPr lang="en-US" sz="2800" dirty="0" smtClean="0">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0744085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9381" y="141947"/>
            <a:ext cx="11656291" cy="6112443"/>
          </a:xfrm>
          <a:prstGeom prst="rect">
            <a:avLst/>
          </a:prstGeom>
          <a:ln w="57150"/>
        </p:spPr>
        <p:style>
          <a:lnRef idx="2">
            <a:schemeClr val="accent4"/>
          </a:lnRef>
          <a:fillRef idx="1">
            <a:schemeClr val="lt1"/>
          </a:fillRef>
          <a:effectRef idx="0">
            <a:schemeClr val="accent4"/>
          </a:effectRef>
          <a:fontRef idx="minor">
            <a:schemeClr val="dk1"/>
          </a:fontRef>
        </p:style>
        <p:txBody>
          <a:bodyPr wrap="square">
            <a:spAutoFit/>
          </a:bodyPr>
          <a:lstStyle/>
          <a:p>
            <a:pPr algn="just">
              <a:lnSpc>
                <a:spcPct val="130000"/>
              </a:lnSpc>
              <a:spcAft>
                <a:spcPts val="0"/>
              </a:spcAft>
            </a:pPr>
            <a:r>
              <a:rPr lang="en-US" sz="2400" b="1" dirty="0"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II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Thân</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bài</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400" b="1" dirty="0" err="1" smtClean="0">
                <a:latin typeface="Times New Roman" panose="02020603050405020304" pitchFamily="18" charset="0"/>
                <a:cs typeface="Times New Roman" panose="02020603050405020304" pitchFamily="18" charset="0"/>
              </a:rPr>
              <a:t>Luận</a:t>
            </a:r>
            <a:r>
              <a:rPr lang="en-US" sz="2400" b="1" dirty="0" smtClean="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điểm</a:t>
            </a:r>
            <a:r>
              <a:rPr lang="en-US" sz="2400" b="1" dirty="0">
                <a:latin typeface="Times New Roman" panose="02020603050405020304" pitchFamily="18" charset="0"/>
                <a:cs typeface="Times New Roman" panose="02020603050405020304" pitchFamily="18" charset="0"/>
              </a:rPr>
              <a:t> 2: </a:t>
            </a:r>
            <a:r>
              <a:rPr lang="en-US" sz="2400" b="1" dirty="0" err="1">
                <a:latin typeface="Times New Roman" panose="02020603050405020304" pitchFamily="18" charset="0"/>
                <a:cs typeface="Times New Roman" panose="02020603050405020304" pitchFamily="18" charset="0"/>
              </a:rPr>
              <a:t>Bài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còn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mang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nghĩa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hàm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ẩn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mượn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ảnh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bánh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trôi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nước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để</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nói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về</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phận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vẻ</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đẹp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người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phụ</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nữ</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xã</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hội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xưa</a:t>
            </a:r>
            <a:r>
              <a:rPr lang="en-US"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tỏ</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tấm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lênh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đênh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chìm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ngợi</a:t>
            </a:r>
            <a:r>
              <a:rPr lang="en-US" sz="2400" dirty="0">
                <a:latin typeface="Times New Roman" panose="02020603050405020304" pitchFamily="18" charset="0"/>
                <a:cs typeface="Times New Roman" panose="02020603050405020304" pitchFamily="18" charset="0"/>
              </a:rPr>
              <a:t> ca </a:t>
            </a:r>
            <a:r>
              <a:rPr lang="en-US" sz="2400" dirty="0" err="1">
                <a:latin typeface="Times New Roman" panose="02020603050405020304" pitchFamily="18" charset="0"/>
                <a:cs typeface="Times New Roman" panose="02020603050405020304" pitchFamily="18" charset="0"/>
              </a:rPr>
              <a:t>phẩm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a:t>
            </a:r>
            <a:r>
              <a:rPr lang="en-US" sz="2400" dirty="0">
                <a:latin typeface="Times New Roman" panose="02020603050405020304" pitchFamily="18" charset="0"/>
                <a:cs typeface="Times New Roman" panose="02020603050405020304" pitchFamily="18" charset="0"/>
              </a:rPr>
              <a:t>.</a:t>
            </a:r>
          </a:p>
          <a:p>
            <a:pPr algn="just" fontAlgn="base"/>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tích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số</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đặc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sắc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về</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thức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nghệ</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thuật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bài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thơ</a:t>
            </a:r>
            <a:r>
              <a:rPr lang="en-US"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tuyệt</a:t>
            </a:r>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tầng</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nghĩa</a:t>
            </a:r>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đậm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Hương</a:t>
            </a:r>
            <a:r>
              <a:rPr lang="en-US" sz="2400" dirty="0">
                <a:latin typeface="Times New Roman" panose="02020603050405020304" pitchFamily="18" charset="0"/>
                <a:cs typeface="Times New Roman" panose="02020603050405020304" pitchFamily="18" charset="0"/>
              </a:rPr>
              <a:t>.</a:t>
            </a:r>
          </a:p>
          <a:p>
            <a:pPr algn="just"/>
            <a:r>
              <a:rPr lang="en-US" sz="2400" b="1" dirty="0">
                <a:latin typeface="Times New Roman" panose="02020603050405020304" pitchFamily="18" charset="0"/>
                <a:cs typeface="Times New Roman" panose="02020603050405020304" pitchFamily="18" charset="0"/>
              </a:rPr>
              <a:t>III. </a:t>
            </a:r>
            <a:r>
              <a:rPr lang="en-US" sz="2400" b="1" dirty="0" err="1">
                <a:latin typeface="Times New Roman" panose="02020603050405020304" pitchFamily="18" charset="0"/>
                <a:cs typeface="Times New Roman" panose="02020603050405020304" pitchFamily="18" charset="0"/>
              </a:rPr>
              <a:t>Kết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Khẳng định ý nghĩa, giá trị của bài thơ.</a:t>
            </a:r>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Nôm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gắn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hóa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Chiếc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quê</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đẹp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Việt</a:t>
            </a:r>
            <a:r>
              <a:rPr lang="en-US" sz="2400" dirty="0">
                <a:latin typeface="Times New Roman" panose="02020603050405020304" pitchFamily="18" charset="0"/>
                <a:cs typeface="Times New Roman" panose="02020603050405020304" pitchFamily="18" charset="0"/>
              </a:rPr>
              <a:t> Nam.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niềm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trọng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đẹp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747611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3174" y="149501"/>
            <a:ext cx="11693237" cy="6608618"/>
          </a:xfrm>
          <a:prstGeom prst="rect">
            <a:avLst/>
          </a:prstGeom>
          <a:ln w="57150">
            <a:prstDash val="sysDot"/>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cxnSp>
        <p:nvCxnSpPr>
          <p:cNvPr id="6" name="Straight Arrow Connector 5"/>
          <p:cNvCxnSpPr/>
          <p:nvPr/>
        </p:nvCxnSpPr>
        <p:spPr>
          <a:xfrm>
            <a:off x="3556000" y="2650836"/>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3195782" y="342819"/>
            <a:ext cx="3057236" cy="646331"/>
          </a:xfrm>
          <a:prstGeom prst="rect">
            <a:avLst/>
          </a:prstGeom>
          <a:ln w="76200"/>
        </p:spPr>
        <p:style>
          <a:lnRef idx="2">
            <a:schemeClr val="accent2"/>
          </a:lnRef>
          <a:fillRef idx="1">
            <a:schemeClr val="lt1"/>
          </a:fillRef>
          <a:effectRef idx="0">
            <a:schemeClr val="accent2"/>
          </a:effectRef>
          <a:fontRef idx="minor">
            <a:schemeClr val="dk1"/>
          </a:fontRef>
        </p:style>
        <p:txBody>
          <a:bodyPr wrap="square">
            <a:spAutoFit/>
          </a:bodyPr>
          <a:lstStyle/>
          <a:p>
            <a:r>
              <a:rPr lang="vi-VN" sz="3600" b="1" dirty="0">
                <a:solidFill>
                  <a:srgbClr val="FF0000"/>
                </a:solidFill>
                <a:latin typeface="Times New Roman" panose="02020603050405020304" pitchFamily="18" charset="0"/>
                <a:cs typeface="Times New Roman" panose="02020603050405020304" pitchFamily="18" charset="0"/>
              </a:rPr>
              <a:t> </a:t>
            </a:r>
            <a:r>
              <a:rPr lang="en-US" sz="3600" b="1" dirty="0" smtClean="0">
                <a:solidFill>
                  <a:srgbClr val="FF0000"/>
                </a:solidFill>
                <a:latin typeface="Times New Roman" panose="02020603050405020304" pitchFamily="18" charset="0"/>
                <a:cs typeface="Times New Roman" panose="02020603050405020304" pitchFamily="18" charset="0"/>
              </a:rPr>
              <a:t>GỢI Ý ĐỀ 2</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380192" y="1182468"/>
            <a:ext cx="11379200" cy="1522981"/>
          </a:xfrm>
          <a:prstGeom prst="rect">
            <a:avLst/>
          </a:prstGeom>
          <a:noFill/>
        </p:spPr>
        <p:txBody>
          <a:bodyPr wrap="square" rtlCol="0">
            <a:spAutoFit/>
          </a:bodyPr>
          <a:lstStyle/>
          <a:p>
            <a:pPr algn="just"/>
            <a:r>
              <a:rPr lang="en-US" sz="2800" b="1"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pPr algn="just"/>
            <a:r>
              <a:rPr lang="en-US" sz="2800" b="1" dirty="0" smtClean="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pPr algn="just">
              <a:lnSpc>
                <a:spcPct val="150000"/>
              </a:lnSpc>
            </a:pP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7" name="Rectangle 6"/>
          <p:cNvSpPr/>
          <p:nvPr/>
        </p:nvSpPr>
        <p:spPr>
          <a:xfrm>
            <a:off x="656532" y="1182468"/>
            <a:ext cx="10826519" cy="5185522"/>
          </a:xfrm>
          <a:prstGeom prst="rect">
            <a:avLst/>
          </a:prstGeom>
        </p:spPr>
        <p:txBody>
          <a:bodyPr wrap="square">
            <a:spAutoFit/>
          </a:bodyPr>
          <a:lstStyle/>
          <a:p>
            <a:pPr algn="just">
              <a:lnSpc>
                <a:spcPct val="150000"/>
              </a:lnSpc>
            </a:pPr>
            <a:r>
              <a:rPr lang="en-US" sz="2800"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c. </a:t>
            </a:r>
            <a:r>
              <a:rPr lang="en-US" sz="2800" b="1" dirty="0" err="1">
                <a:latin typeface="Times New Roman" panose="02020603050405020304" pitchFamily="18" charset="0"/>
                <a:cs typeface="Times New Roman" panose="02020603050405020304" pitchFamily="18" charset="0"/>
              </a:rPr>
              <a:t>Bước</a:t>
            </a:r>
            <a:r>
              <a:rPr lang="en-US" sz="2800" b="1" dirty="0">
                <a:latin typeface="Times New Roman" panose="02020603050405020304" pitchFamily="18" charset="0"/>
                <a:cs typeface="Times New Roman" panose="02020603050405020304" pitchFamily="18" charset="0"/>
              </a:rPr>
              <a:t> 3: </a:t>
            </a:r>
            <a:r>
              <a:rPr lang="vi-VN" sz="2800" b="1" dirty="0">
                <a:latin typeface="Times New Roman" panose="02020603050405020304" pitchFamily="18" charset="0"/>
                <a:cs typeface="Times New Roman" panose="02020603050405020304" pitchFamily="18" charset="0"/>
              </a:rPr>
              <a:t>Viết bài</a:t>
            </a:r>
            <a:endParaRPr lang="en-US" sz="2800" dirty="0">
              <a:latin typeface="Times New Roman" panose="02020603050405020304" pitchFamily="18" charset="0"/>
              <a:cs typeface="Times New Roman" panose="02020603050405020304" pitchFamily="18" charset="0"/>
            </a:endParaRPr>
          </a:p>
          <a:p>
            <a:pPr algn="just">
              <a:lnSpc>
                <a:spcPct val="150000"/>
              </a:lnSpc>
            </a:pPr>
            <a:r>
              <a:rPr lang="vi-VN" sz="2800" i="1" dirty="0">
                <a:latin typeface="Times New Roman" panose="02020603050405020304" pitchFamily="18" charset="0"/>
                <a:cs typeface="Times New Roman" panose="02020603050405020304" pitchFamily="18" charset="0"/>
              </a:rPr>
              <a:t>Thực hiện viết bài:</a:t>
            </a:r>
            <a:r>
              <a:rPr lang="vi-VN" sz="2800" dirty="0">
                <a:latin typeface="Times New Roman" panose="02020603050405020304" pitchFamily="18" charset="0"/>
                <a:cs typeface="Times New Roman" panose="02020603050405020304" pitchFamily="18" charset="0"/>
              </a:rPr>
              <a:t> dựa trên dàn 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lập</a:t>
            </a:r>
            <a:r>
              <a:rPr lang="en-US" sz="2800" dirty="0">
                <a:latin typeface="Times New Roman" panose="02020603050405020304" pitchFamily="18" charset="0"/>
                <a:cs typeface="Times New Roman" panose="02020603050405020304" pitchFamily="18" charset="0"/>
              </a:rPr>
              <a:t>, v</a:t>
            </a:r>
            <a:r>
              <a:rPr lang="vi-VN" sz="2800" dirty="0">
                <a:latin typeface="Times New Roman" panose="02020603050405020304" pitchFamily="18" charset="0"/>
                <a:cs typeface="Times New Roman" panose="02020603050405020304" pitchFamily="18" charset="0"/>
              </a:rPr>
              <a:t>iết 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p>
          <a:p>
            <a:pPr algn="just">
              <a:lnSpc>
                <a:spcPct val="150000"/>
              </a:lnSpc>
            </a:pPr>
            <a:r>
              <a:rPr lang="vi-VN" sz="2800" b="1" dirty="0">
                <a:latin typeface="Times New Roman" panose="02020603050405020304" pitchFamily="18" charset="0"/>
                <a:cs typeface="Times New Roman" panose="02020603050405020304" pitchFamily="18" charset="0"/>
              </a:rPr>
              <a:t>d. </a:t>
            </a:r>
            <a:r>
              <a:rPr lang="en-US" sz="2800" b="1" dirty="0" err="1">
                <a:latin typeface="Times New Roman" panose="02020603050405020304" pitchFamily="18" charset="0"/>
                <a:cs typeface="Times New Roman" panose="02020603050405020304" pitchFamily="18" charset="0"/>
              </a:rPr>
              <a:t>Bước</a:t>
            </a:r>
            <a:r>
              <a:rPr lang="en-US" sz="2800" b="1" dirty="0">
                <a:latin typeface="Times New Roman" panose="02020603050405020304" pitchFamily="18" charset="0"/>
                <a:cs typeface="Times New Roman" panose="02020603050405020304" pitchFamily="18" charset="0"/>
              </a:rPr>
              <a:t> 4: </a:t>
            </a:r>
            <a:r>
              <a:rPr lang="vi-VN" sz="2800" b="1" dirty="0">
                <a:latin typeface="Times New Roman" panose="02020603050405020304" pitchFamily="18" charset="0"/>
                <a:cs typeface="Times New Roman" panose="02020603050405020304" pitchFamily="18" charset="0"/>
              </a:rPr>
              <a:t>Kiểm tra, chỉnh sửa bài viết</a:t>
            </a:r>
            <a:endParaRPr lang="en-US" sz="2800" dirty="0">
              <a:latin typeface="Times New Roman" panose="02020603050405020304" pitchFamily="18" charset="0"/>
              <a:cs typeface="Times New Roman" panose="02020603050405020304" pitchFamily="18" charset="0"/>
            </a:endParaRPr>
          </a:p>
          <a:p>
            <a:pPr algn="just">
              <a:lnSpc>
                <a:spcPct val="150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tròn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a:t>
            </a:r>
          </a:p>
          <a:p>
            <a:pPr algn="just">
              <a:lnSpc>
                <a:spcPct val="150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đúng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a:t>
            </a:r>
          </a:p>
          <a:p>
            <a:pPr algn="just">
              <a:lnSpc>
                <a:spcPct val="150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chữa</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557034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79826529"/>
              </p:ext>
            </p:extLst>
          </p:nvPr>
        </p:nvGraphicFramePr>
        <p:xfrm>
          <a:off x="304799" y="1503781"/>
          <a:ext cx="11471563" cy="4450718"/>
        </p:xfrm>
        <a:graphic>
          <a:graphicData uri="http://schemas.openxmlformats.org/drawingml/2006/table">
            <a:tbl>
              <a:tblPr firstRow="1" firstCol="1" bandRow="1">
                <a:tableStyleId>{17292A2E-F333-43FB-9621-5CBBE7FDCDCB}</a:tableStyleId>
              </a:tblPr>
              <a:tblGrid>
                <a:gridCol w="1551710">
                  <a:extLst>
                    <a:ext uri="{9D8B030D-6E8A-4147-A177-3AD203B41FA5}">
                      <a16:colId xmlns:a16="http://schemas.microsoft.com/office/drawing/2014/main" val="3232836084"/>
                    </a:ext>
                  </a:extLst>
                </a:gridCol>
                <a:gridCol w="7876470">
                  <a:extLst>
                    <a:ext uri="{9D8B030D-6E8A-4147-A177-3AD203B41FA5}">
                      <a16:colId xmlns:a16="http://schemas.microsoft.com/office/drawing/2014/main" val="2895797921"/>
                    </a:ext>
                  </a:extLst>
                </a:gridCol>
                <a:gridCol w="1186049">
                  <a:extLst>
                    <a:ext uri="{9D8B030D-6E8A-4147-A177-3AD203B41FA5}">
                      <a16:colId xmlns:a16="http://schemas.microsoft.com/office/drawing/2014/main" val="1287459215"/>
                    </a:ext>
                  </a:extLst>
                </a:gridCol>
                <a:gridCol w="857334">
                  <a:extLst>
                    <a:ext uri="{9D8B030D-6E8A-4147-A177-3AD203B41FA5}">
                      <a16:colId xmlns:a16="http://schemas.microsoft.com/office/drawing/2014/main" val="2942146241"/>
                    </a:ext>
                  </a:extLst>
                </a:gridCol>
              </a:tblGrid>
              <a:tr h="567566">
                <a:tc gridSpan="2">
                  <a:txBody>
                    <a:bodyPr/>
                    <a:lstStyle/>
                    <a:p>
                      <a:pPr algn="ctr">
                        <a:lnSpc>
                          <a:spcPct val="130000"/>
                        </a:lnSpc>
                        <a:spcAft>
                          <a:spcPts val="0"/>
                        </a:spcAft>
                        <a:tabLst>
                          <a:tab pos="90170" algn="l"/>
                        </a:tabLst>
                      </a:pPr>
                      <a:r>
                        <a:rPr lang="nl-NL" sz="2800">
                          <a:effectLst/>
                          <a:latin typeface="Times New Roman" panose="02020603050405020304" pitchFamily="18" charset="0"/>
                          <a:cs typeface="Times New Roman" panose="02020603050405020304" pitchFamily="18" charset="0"/>
                        </a:rPr>
                        <a:t>Nội dung kiểm tra</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76" marR="50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ctr">
                        <a:lnSpc>
                          <a:spcPct val="130000"/>
                        </a:lnSpc>
                        <a:spcAft>
                          <a:spcPts val="0"/>
                        </a:spcAft>
                        <a:tabLst>
                          <a:tab pos="90170" algn="l"/>
                        </a:tabLst>
                      </a:pPr>
                      <a:r>
                        <a:rPr lang="nl-NL" sz="2800">
                          <a:effectLst/>
                          <a:latin typeface="Times New Roman" panose="02020603050405020304" pitchFamily="18" charset="0"/>
                          <a:cs typeface="Times New Roman" panose="02020603050405020304" pitchFamily="18" charset="0"/>
                        </a:rPr>
                        <a:t>Đạt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76" marR="50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0"/>
                        </a:spcAft>
                        <a:tabLst>
                          <a:tab pos="90170" algn="l"/>
                        </a:tabLst>
                      </a:pPr>
                      <a:r>
                        <a:rPr lang="nl-NL" sz="2800" dirty="0" smtClean="0">
                          <a:effectLst/>
                          <a:latin typeface="Times New Roman" panose="02020603050405020304" pitchFamily="18" charset="0"/>
                          <a:cs typeface="Times New Roman" panose="02020603050405020304" pitchFamily="18" charset="0"/>
                        </a:rPr>
                        <a:t>CĐ</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76" marR="50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50523341"/>
                  </a:ext>
                </a:extLst>
              </a:tr>
              <a:tr h="378377">
                <a:tc>
                  <a:txBody>
                    <a:bodyPr/>
                    <a:lstStyle/>
                    <a:p>
                      <a:pPr>
                        <a:lnSpc>
                          <a:spcPct val="130000"/>
                        </a:lnSpc>
                        <a:spcAft>
                          <a:spcPts val="0"/>
                        </a:spcAft>
                        <a:tabLst>
                          <a:tab pos="90170" algn="l"/>
                        </a:tabLst>
                      </a:pPr>
                      <a:r>
                        <a:rPr lang="nl-NL" sz="2800">
                          <a:effectLst/>
                          <a:latin typeface="Times New Roman" panose="02020603050405020304" pitchFamily="18" charset="0"/>
                          <a:cs typeface="Times New Roman" panose="02020603050405020304" pitchFamily="18" charset="0"/>
                        </a:rPr>
                        <a:t>Mở bài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76" marR="50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30000"/>
                        </a:lnSpc>
                        <a:spcAft>
                          <a:spcPts val="0"/>
                        </a:spcAft>
                        <a:tabLst>
                          <a:tab pos="90170" algn="l"/>
                        </a:tabLst>
                      </a:pPr>
                      <a:r>
                        <a:rPr lang="en-US" sz="2800">
                          <a:effectLst/>
                          <a:latin typeface="Times New Roman" panose="02020603050405020304" pitchFamily="18" charset="0"/>
                          <a:cs typeface="Times New Roman" panose="02020603050405020304" pitchFamily="18" charset="0"/>
                        </a:rPr>
                        <a:t>Đã giới thiệu được tác giả, bài thơ; hoàn cảnh ra đời (nếu có)</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76" marR="50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30000"/>
                        </a:lnSpc>
                        <a:spcAft>
                          <a:spcPts val="0"/>
                        </a:spcAft>
                        <a:tabLst>
                          <a:tab pos="90170" algn="l"/>
                        </a:tabLst>
                      </a:pPr>
                      <a:r>
                        <a:rPr lang="nl-NL"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76" marR="50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30000"/>
                        </a:lnSpc>
                        <a:spcAft>
                          <a:spcPts val="0"/>
                        </a:spcAft>
                        <a:tabLst>
                          <a:tab pos="90170" algn="l"/>
                        </a:tabLst>
                      </a:pPr>
                      <a:r>
                        <a:rPr lang="nl-NL"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76" marR="50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18065636"/>
                  </a:ext>
                </a:extLst>
              </a:tr>
              <a:tr h="378377">
                <a:tc rowSpan="3">
                  <a:txBody>
                    <a:bodyPr/>
                    <a:lstStyle/>
                    <a:p>
                      <a:pPr>
                        <a:lnSpc>
                          <a:spcPct val="130000"/>
                        </a:lnSpc>
                        <a:spcAft>
                          <a:spcPts val="0"/>
                        </a:spcAft>
                        <a:tabLst>
                          <a:tab pos="90170" algn="l"/>
                        </a:tabLst>
                      </a:pPr>
                      <a:r>
                        <a:rPr lang="nl-NL" sz="2800" dirty="0">
                          <a:effectLst/>
                          <a:latin typeface="Times New Roman" panose="02020603050405020304" pitchFamily="18" charset="0"/>
                          <a:cs typeface="Times New Roman" panose="02020603050405020304" pitchFamily="18" charset="0"/>
                        </a:rPr>
                        <a:t>Thân bài</a:t>
                      </a:r>
                      <a:endParaRPr lang="en-US" sz="2800" dirty="0">
                        <a:effectLst/>
                        <a:latin typeface="Times New Roman" panose="02020603050405020304" pitchFamily="18" charset="0"/>
                        <a:cs typeface="Times New Roman" panose="02020603050405020304" pitchFamily="18" charset="0"/>
                      </a:endParaRPr>
                    </a:p>
                    <a:p>
                      <a:pPr>
                        <a:lnSpc>
                          <a:spcPct val="130000"/>
                        </a:lnSpc>
                        <a:spcAft>
                          <a:spcPts val="0"/>
                        </a:spcAft>
                        <a:tabLst>
                          <a:tab pos="90170" algn="l"/>
                        </a:tabLst>
                      </a:pPr>
                      <a:r>
                        <a:rPr lang="nl-NL"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76" marR="50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30000"/>
                        </a:lnSpc>
                        <a:spcAft>
                          <a:spcPts val="0"/>
                        </a:spcAft>
                        <a:tabLst>
                          <a:tab pos="1714500" algn="l"/>
                        </a:tabLs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Đã</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chỉ</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rõ</a:t>
                      </a:r>
                      <a:r>
                        <a:rPr lang="en-US" sz="2800" dirty="0">
                          <a:effectLst/>
                          <a:latin typeface="Times New Roman" panose="02020603050405020304" pitchFamily="18" charset="0"/>
                          <a:cs typeface="Times New Roman" panose="02020603050405020304" pitchFamily="18" charset="0"/>
                        </a:rPr>
                        <a:t> </a:t>
                      </a:r>
                      <a:r>
                        <a:rPr lang="vi-VN" sz="2800" dirty="0">
                          <a:effectLst/>
                          <a:latin typeface="Times New Roman" panose="02020603050405020304" pitchFamily="18" charset="0"/>
                          <a:cs typeface="Times New Roman" panose="02020603050405020304" pitchFamily="18" charset="0"/>
                        </a:rPr>
                        <a:t>chủ đề và phân tích chủ đề bài thơ</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76" marR="50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30000"/>
                        </a:lnSpc>
                        <a:spcAft>
                          <a:spcPts val="0"/>
                        </a:spcAft>
                        <a:tabLst>
                          <a:tab pos="90170" algn="l"/>
                        </a:tabLst>
                      </a:pPr>
                      <a:r>
                        <a:rPr lang="nl-NL"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76" marR="50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30000"/>
                        </a:lnSpc>
                        <a:spcAft>
                          <a:spcPts val="0"/>
                        </a:spcAft>
                        <a:tabLst>
                          <a:tab pos="90170" algn="l"/>
                        </a:tabLst>
                      </a:pPr>
                      <a:r>
                        <a:rPr lang="nl-NL"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76" marR="50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71821564"/>
                  </a:ext>
                </a:extLst>
              </a:tr>
              <a:tr h="567566">
                <a:tc vMerge="1">
                  <a:txBody>
                    <a:bodyPr/>
                    <a:lstStyle/>
                    <a:p>
                      <a:endParaRPr lang="en-US"/>
                    </a:p>
                  </a:txBody>
                  <a:tcPr/>
                </a:tc>
                <a:tc>
                  <a:txBody>
                    <a:bodyPr/>
                    <a:lstStyle/>
                    <a:p>
                      <a:pPr>
                        <a:lnSpc>
                          <a:spcPct val="130000"/>
                        </a:lnSpc>
                        <a:spcAft>
                          <a:spcPts val="0"/>
                        </a:spcAft>
                        <a:tabLst>
                          <a:tab pos="90170" algn="l"/>
                        </a:tabLst>
                      </a:pPr>
                      <a:r>
                        <a:rPr lang="vi-VN" sz="2800">
                          <a:effectLst/>
                          <a:latin typeface="Times New Roman" panose="02020603050405020304" pitchFamily="18" charset="0"/>
                          <a:cs typeface="Times New Roman" panose="02020603050405020304" pitchFamily="18" charset="0"/>
                        </a:rPr>
                        <a:t>+ </a:t>
                      </a:r>
                      <a:r>
                        <a:rPr lang="nl-NL" sz="2800">
                          <a:effectLst/>
                          <a:latin typeface="Times New Roman" panose="02020603050405020304" pitchFamily="18" charset="0"/>
                          <a:cs typeface="Times New Roman" panose="02020603050405020304" pitchFamily="18" charset="0"/>
                        </a:rPr>
                        <a:t>Đã phân tích, làm rõ một số nét đặc sắc về nghệ thuật (từ ngữ, hình ảnh, biện pháp tu từ,</a:t>
                      </a:r>
                      <a:r>
                        <a:rPr lang="vi-VN" sz="2800">
                          <a:effectLst/>
                          <a:latin typeface="Times New Roman" panose="02020603050405020304" pitchFamily="18" charset="0"/>
                          <a:cs typeface="Times New Roman" panose="02020603050405020304" pitchFamily="18" charset="0"/>
                        </a:rPr>
                        <a:t> phép đối, ...</a:t>
                      </a:r>
                      <a:r>
                        <a:rPr lang="nl-NL" sz="2800">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76" marR="50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30000"/>
                        </a:lnSpc>
                        <a:spcAft>
                          <a:spcPts val="0"/>
                        </a:spcAft>
                        <a:tabLst>
                          <a:tab pos="90170" algn="l"/>
                        </a:tabLst>
                      </a:pPr>
                      <a:r>
                        <a:rPr lang="nl-NL"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76" marR="50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30000"/>
                        </a:lnSpc>
                        <a:spcAft>
                          <a:spcPts val="0"/>
                        </a:spcAft>
                        <a:tabLst>
                          <a:tab pos="90170" algn="l"/>
                        </a:tabLst>
                      </a:pPr>
                      <a:r>
                        <a:rPr lang="nl-NL"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76" marR="50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81651711"/>
                  </a:ext>
                </a:extLst>
              </a:tr>
              <a:tr h="567566">
                <a:tc vMerge="1">
                  <a:txBody>
                    <a:bodyPr/>
                    <a:lstStyle/>
                    <a:p>
                      <a:endParaRPr lang="en-US"/>
                    </a:p>
                  </a:txBody>
                  <a:tcPr/>
                </a:tc>
                <a:tc>
                  <a:txBody>
                    <a:bodyPr/>
                    <a:lstStyle/>
                    <a:p>
                      <a:pPr>
                        <a:lnSpc>
                          <a:spcPct val="130000"/>
                        </a:lnSpc>
                        <a:spcAft>
                          <a:spcPts val="0"/>
                        </a:spcAft>
                        <a:tabLst>
                          <a:tab pos="90170" algn="l"/>
                        </a:tabLst>
                      </a:pPr>
                      <a:r>
                        <a:rPr lang="vi-VN" sz="2800">
                          <a:effectLst/>
                          <a:latin typeface="Times New Roman" panose="02020603050405020304" pitchFamily="18" charset="0"/>
                          <a:cs typeface="Times New Roman" panose="02020603050405020304" pitchFamily="18" charset="0"/>
                        </a:rPr>
                        <a:t> + Đã nêu được những suy nghĩ, cảm xúc của bản thân về nội dung, nghệ thuật của bài thơ</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76" marR="50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30000"/>
                        </a:lnSpc>
                        <a:spcAft>
                          <a:spcPts val="0"/>
                        </a:spcAft>
                        <a:tabLst>
                          <a:tab pos="90170" algn="l"/>
                        </a:tabLst>
                      </a:pPr>
                      <a:r>
                        <a:rPr lang="nl-NL"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76" marR="50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30000"/>
                        </a:lnSpc>
                        <a:spcAft>
                          <a:spcPts val="0"/>
                        </a:spcAft>
                        <a:tabLst>
                          <a:tab pos="90170" algn="l"/>
                        </a:tabLst>
                      </a:pPr>
                      <a:r>
                        <a:rPr lang="nl-NL"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76" marR="50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58652825"/>
                  </a:ext>
                </a:extLst>
              </a:tr>
            </a:tbl>
          </a:graphicData>
        </a:graphic>
      </p:graphicFrame>
      <p:sp>
        <p:nvSpPr>
          <p:cNvPr id="3" name="Rectangle 2"/>
          <p:cNvSpPr/>
          <p:nvPr/>
        </p:nvSpPr>
        <p:spPr>
          <a:xfrm>
            <a:off x="965542" y="228675"/>
            <a:ext cx="8432117" cy="596574"/>
          </a:xfrm>
          <a:prstGeom prst="rect">
            <a:avLst/>
          </a:prstGeom>
        </p:spPr>
        <p:txBody>
          <a:bodyPr wrap="none">
            <a:spAutoFit/>
          </a:bodyPr>
          <a:lstStyle/>
          <a:p>
            <a:pPr algn="ctr">
              <a:lnSpc>
                <a:spcPct val="130000"/>
              </a:lnSpc>
              <a:spcAft>
                <a:spcPts val="0"/>
              </a:spcAft>
            </a:pPr>
            <a:r>
              <a:rPr lang="en-US" sz="2800" b="1" dirty="0" err="1">
                <a:solidFill>
                  <a:srgbClr val="FF0000"/>
                </a:solidFill>
                <a:latin typeface="Times New Roman" panose="02020603050405020304" pitchFamily="18" charset="0"/>
                <a:ea typeface="Calibri" panose="020F0502020204030204" pitchFamily="34" charset="0"/>
              </a:rPr>
              <a:t>Bảng</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kiểm</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kĩ</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năng</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viết</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bài</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văn</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phân</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tích</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một</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bài</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thơ</a:t>
            </a:r>
            <a:r>
              <a:rPr lang="en-US" sz="2800" b="1" dirty="0">
                <a:solidFill>
                  <a:srgbClr val="FF0000"/>
                </a:solidFill>
                <a:latin typeface="Times New Roman" panose="02020603050405020304" pitchFamily="18" charset="0"/>
                <a:ea typeface="Calibri" panose="020F0502020204030204" pitchFamily="34" charset="0"/>
              </a:rPr>
              <a:t> </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9189714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65829914"/>
              </p:ext>
            </p:extLst>
          </p:nvPr>
        </p:nvGraphicFramePr>
        <p:xfrm>
          <a:off x="378690" y="1503781"/>
          <a:ext cx="11471563" cy="3895982"/>
        </p:xfrm>
        <a:graphic>
          <a:graphicData uri="http://schemas.openxmlformats.org/drawingml/2006/table">
            <a:tbl>
              <a:tblPr firstRow="1" firstCol="1" bandRow="1">
                <a:tableStyleId>{17292A2E-F333-43FB-9621-5CBBE7FDCDCB}</a:tableStyleId>
              </a:tblPr>
              <a:tblGrid>
                <a:gridCol w="1551710">
                  <a:extLst>
                    <a:ext uri="{9D8B030D-6E8A-4147-A177-3AD203B41FA5}">
                      <a16:colId xmlns:a16="http://schemas.microsoft.com/office/drawing/2014/main" val="3232836084"/>
                    </a:ext>
                  </a:extLst>
                </a:gridCol>
                <a:gridCol w="7876470">
                  <a:extLst>
                    <a:ext uri="{9D8B030D-6E8A-4147-A177-3AD203B41FA5}">
                      <a16:colId xmlns:a16="http://schemas.microsoft.com/office/drawing/2014/main" val="2895797921"/>
                    </a:ext>
                  </a:extLst>
                </a:gridCol>
                <a:gridCol w="1186049">
                  <a:extLst>
                    <a:ext uri="{9D8B030D-6E8A-4147-A177-3AD203B41FA5}">
                      <a16:colId xmlns:a16="http://schemas.microsoft.com/office/drawing/2014/main" val="1287459215"/>
                    </a:ext>
                  </a:extLst>
                </a:gridCol>
                <a:gridCol w="857334">
                  <a:extLst>
                    <a:ext uri="{9D8B030D-6E8A-4147-A177-3AD203B41FA5}">
                      <a16:colId xmlns:a16="http://schemas.microsoft.com/office/drawing/2014/main" val="2942146241"/>
                    </a:ext>
                  </a:extLst>
                </a:gridCol>
              </a:tblGrid>
              <a:tr h="567566">
                <a:tc gridSpan="2">
                  <a:txBody>
                    <a:bodyPr/>
                    <a:lstStyle/>
                    <a:p>
                      <a:pPr algn="ctr">
                        <a:lnSpc>
                          <a:spcPct val="130000"/>
                        </a:lnSpc>
                        <a:spcAft>
                          <a:spcPts val="0"/>
                        </a:spcAft>
                        <a:tabLst>
                          <a:tab pos="90170" algn="l"/>
                        </a:tabLst>
                      </a:pPr>
                      <a:r>
                        <a:rPr lang="nl-NL" sz="2800">
                          <a:effectLst/>
                          <a:latin typeface="Times New Roman" panose="02020603050405020304" pitchFamily="18" charset="0"/>
                          <a:cs typeface="Times New Roman" panose="02020603050405020304" pitchFamily="18" charset="0"/>
                        </a:rPr>
                        <a:t>Nội dung kiểm tra</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76" marR="50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ctr">
                        <a:lnSpc>
                          <a:spcPct val="130000"/>
                        </a:lnSpc>
                        <a:spcAft>
                          <a:spcPts val="0"/>
                        </a:spcAft>
                        <a:tabLst>
                          <a:tab pos="90170" algn="l"/>
                        </a:tabLst>
                      </a:pPr>
                      <a:r>
                        <a:rPr lang="nl-NL" sz="2800">
                          <a:effectLst/>
                          <a:latin typeface="Times New Roman" panose="02020603050405020304" pitchFamily="18" charset="0"/>
                          <a:cs typeface="Times New Roman" panose="02020603050405020304" pitchFamily="18" charset="0"/>
                        </a:rPr>
                        <a:t>Đạt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76" marR="50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0"/>
                        </a:spcAft>
                        <a:tabLst>
                          <a:tab pos="90170" algn="l"/>
                        </a:tabLst>
                      </a:pPr>
                      <a:r>
                        <a:rPr lang="nl-NL" sz="2800" dirty="0" smtClean="0">
                          <a:effectLst/>
                          <a:latin typeface="Times New Roman" panose="02020603050405020304" pitchFamily="18" charset="0"/>
                          <a:cs typeface="Times New Roman" panose="02020603050405020304" pitchFamily="18" charset="0"/>
                        </a:rPr>
                        <a:t>CĐ</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76" marR="50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50523341"/>
                  </a:ext>
                </a:extLst>
              </a:tr>
              <a:tr h="378377">
                <a:tc>
                  <a:txBody>
                    <a:bodyPr/>
                    <a:lstStyle/>
                    <a:p>
                      <a:pPr>
                        <a:lnSpc>
                          <a:spcPct val="130000"/>
                        </a:lnSpc>
                        <a:spcAft>
                          <a:spcPts val="0"/>
                        </a:spcAft>
                        <a:tabLst>
                          <a:tab pos="90170" algn="l"/>
                        </a:tabLst>
                      </a:pPr>
                      <a:r>
                        <a:rPr lang="nl-NL" sz="2800" dirty="0">
                          <a:effectLst/>
                          <a:latin typeface="Times New Roman" panose="02020603050405020304" pitchFamily="18" charset="0"/>
                          <a:cs typeface="Times New Roman" panose="02020603050405020304" pitchFamily="18" charset="0"/>
                        </a:rPr>
                        <a:t>Kết bài</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76" marR="50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30000"/>
                        </a:lnSpc>
                        <a:spcAft>
                          <a:spcPts val="0"/>
                        </a:spcAft>
                      </a:pPr>
                      <a:r>
                        <a:rPr lang="en-US" sz="2800">
                          <a:effectLst/>
                          <a:latin typeface="Times New Roman" panose="02020603050405020304" pitchFamily="18" charset="0"/>
                          <a:cs typeface="Times New Roman" panose="02020603050405020304" pitchFamily="18" charset="0"/>
                        </a:rPr>
                        <a:t>Khẳng định được ý nghĩa và giá trị nghệ thuật của bài thơ.</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76" marR="50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30000"/>
                        </a:lnSpc>
                        <a:spcAft>
                          <a:spcPts val="0"/>
                        </a:spcAft>
                        <a:tabLst>
                          <a:tab pos="90170" algn="l"/>
                        </a:tabLst>
                      </a:pPr>
                      <a:r>
                        <a:rPr lang="nl-NL"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76" marR="50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30000"/>
                        </a:lnSpc>
                        <a:spcAft>
                          <a:spcPts val="0"/>
                        </a:spcAft>
                        <a:tabLst>
                          <a:tab pos="90170" algn="l"/>
                        </a:tabLst>
                      </a:pPr>
                      <a:r>
                        <a:rPr lang="nl-NL"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76" marR="50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91092705"/>
                  </a:ext>
                </a:extLst>
              </a:tr>
              <a:tr h="378377">
                <a:tc rowSpan="4">
                  <a:txBody>
                    <a:bodyPr/>
                    <a:lstStyle/>
                    <a:p>
                      <a:pPr>
                        <a:lnSpc>
                          <a:spcPct val="130000"/>
                        </a:lnSpc>
                        <a:spcAft>
                          <a:spcPts val="0"/>
                        </a:spcAft>
                        <a:tabLst>
                          <a:tab pos="90170" algn="l"/>
                        </a:tabLst>
                      </a:pPr>
                      <a:r>
                        <a:rPr lang="nl-NL" sz="2800">
                          <a:effectLst/>
                          <a:latin typeface="Times New Roman" panose="02020603050405020304" pitchFamily="18" charset="0"/>
                          <a:cs typeface="Times New Roman" panose="02020603050405020304" pitchFamily="18" charset="0"/>
                        </a:rPr>
                        <a:t>Kĩ năng, trình bày diễn đạt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76" marR="50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30000"/>
                        </a:lnSpc>
                        <a:spcAft>
                          <a:spcPts val="0"/>
                        </a:spcAft>
                        <a:tabLst>
                          <a:tab pos="90170" algn="l"/>
                        </a:tabLst>
                      </a:pPr>
                      <a:r>
                        <a:rPr lang="nl-NL" sz="2800">
                          <a:effectLst/>
                          <a:latin typeface="Times New Roman" panose="02020603050405020304" pitchFamily="18" charset="0"/>
                          <a:cs typeface="Times New Roman" panose="02020603050405020304" pitchFamily="18" charset="0"/>
                        </a:rPr>
                        <a:t>Sắp xếp các ý triển khai và dẫn chứng hợp lí.</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76" marR="50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30000"/>
                        </a:lnSpc>
                        <a:spcAft>
                          <a:spcPts val="0"/>
                        </a:spcAft>
                        <a:tabLst>
                          <a:tab pos="90170" algn="l"/>
                        </a:tabLst>
                      </a:pPr>
                      <a:r>
                        <a:rPr lang="nl-NL"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76" marR="50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30000"/>
                        </a:lnSpc>
                        <a:spcAft>
                          <a:spcPts val="0"/>
                        </a:spcAft>
                        <a:tabLst>
                          <a:tab pos="90170" algn="l"/>
                        </a:tabLst>
                      </a:pPr>
                      <a:r>
                        <a:rPr lang="nl-NL"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76" marR="50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2163638"/>
                  </a:ext>
                </a:extLst>
              </a:tr>
              <a:tr h="378377">
                <a:tc vMerge="1">
                  <a:txBody>
                    <a:bodyPr/>
                    <a:lstStyle/>
                    <a:p>
                      <a:endParaRPr lang="en-US"/>
                    </a:p>
                  </a:txBody>
                  <a:tcPr/>
                </a:tc>
                <a:tc>
                  <a:txBody>
                    <a:bodyPr/>
                    <a:lstStyle/>
                    <a:p>
                      <a:pPr>
                        <a:lnSpc>
                          <a:spcPct val="130000"/>
                        </a:lnSpc>
                        <a:spcAft>
                          <a:spcPts val="0"/>
                        </a:spcAft>
                        <a:tabLst>
                          <a:tab pos="90170" algn="l"/>
                        </a:tabLst>
                      </a:pPr>
                      <a:r>
                        <a:rPr lang="nl-NL" sz="2800">
                          <a:effectLst/>
                          <a:latin typeface="Times New Roman" panose="02020603050405020304" pitchFamily="18" charset="0"/>
                          <a:cs typeface="Times New Roman" panose="02020603050405020304" pitchFamily="18" charset="0"/>
                        </a:rPr>
                        <a:t>Bố cục chặt chẽ, trình bày mạch lạc.</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76" marR="50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30000"/>
                        </a:lnSpc>
                        <a:spcAft>
                          <a:spcPts val="0"/>
                        </a:spcAft>
                        <a:tabLst>
                          <a:tab pos="90170" algn="l"/>
                        </a:tabLst>
                      </a:pPr>
                      <a:r>
                        <a:rPr lang="nl-NL"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76" marR="50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30000"/>
                        </a:lnSpc>
                        <a:spcAft>
                          <a:spcPts val="0"/>
                        </a:spcAft>
                        <a:tabLst>
                          <a:tab pos="90170" algn="l"/>
                        </a:tabLst>
                      </a:pPr>
                      <a:r>
                        <a:rPr lang="nl-NL"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76" marR="50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6548101"/>
                  </a:ext>
                </a:extLst>
              </a:tr>
              <a:tr h="378377">
                <a:tc vMerge="1">
                  <a:txBody>
                    <a:bodyPr/>
                    <a:lstStyle/>
                    <a:p>
                      <a:endParaRPr lang="en-US"/>
                    </a:p>
                  </a:txBody>
                  <a:tcPr/>
                </a:tc>
                <a:tc>
                  <a:txBody>
                    <a:bodyPr/>
                    <a:lstStyle/>
                    <a:p>
                      <a:pPr>
                        <a:lnSpc>
                          <a:spcPct val="130000"/>
                        </a:lnSpc>
                        <a:spcAft>
                          <a:spcPts val="0"/>
                        </a:spcAft>
                        <a:tabLst>
                          <a:tab pos="90170" algn="l"/>
                        </a:tabLst>
                      </a:pPr>
                      <a:r>
                        <a:rPr lang="nl-NL" sz="2800">
                          <a:effectLst/>
                          <a:latin typeface="Times New Roman" panose="02020603050405020304" pitchFamily="18" charset="0"/>
                          <a:cs typeface="Times New Roman" panose="02020603050405020304" pitchFamily="18" charset="0"/>
                        </a:rPr>
                        <a:t>Đảm bảo chính tả, dùng từ và diễn đạt.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76" marR="50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30000"/>
                        </a:lnSpc>
                        <a:spcAft>
                          <a:spcPts val="0"/>
                        </a:spcAft>
                        <a:tabLst>
                          <a:tab pos="90170" algn="l"/>
                        </a:tabLst>
                      </a:pPr>
                      <a:r>
                        <a:rPr lang="nl-NL"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76" marR="50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30000"/>
                        </a:lnSpc>
                        <a:spcAft>
                          <a:spcPts val="0"/>
                        </a:spcAft>
                        <a:tabLst>
                          <a:tab pos="90170" algn="l"/>
                        </a:tabLst>
                      </a:pPr>
                      <a:r>
                        <a:rPr lang="nl-NL"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76" marR="50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71653174"/>
                  </a:ext>
                </a:extLst>
              </a:tr>
              <a:tr h="378377">
                <a:tc vMerge="1">
                  <a:txBody>
                    <a:bodyPr/>
                    <a:lstStyle/>
                    <a:p>
                      <a:endParaRPr lang="en-US"/>
                    </a:p>
                  </a:txBody>
                  <a:tcPr/>
                </a:tc>
                <a:tc>
                  <a:txBody>
                    <a:bodyPr/>
                    <a:lstStyle/>
                    <a:p>
                      <a:pPr>
                        <a:lnSpc>
                          <a:spcPct val="130000"/>
                        </a:lnSpc>
                        <a:spcAft>
                          <a:spcPts val="0"/>
                        </a:spcAft>
                        <a:tabLst>
                          <a:tab pos="90170" algn="l"/>
                        </a:tabLst>
                      </a:pPr>
                      <a:r>
                        <a:rPr lang="nl-NL" sz="2800">
                          <a:effectLst/>
                          <a:latin typeface="Times New Roman" panose="02020603050405020304" pitchFamily="18" charset="0"/>
                          <a:cs typeface="Times New Roman" panose="02020603050405020304" pitchFamily="18" charset="0"/>
                        </a:rPr>
                        <a:t>Sử dụng các từ ngữ, câu văn để liên kết các ý.</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76" marR="50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30000"/>
                        </a:lnSpc>
                        <a:spcAft>
                          <a:spcPts val="0"/>
                        </a:spcAft>
                        <a:tabLst>
                          <a:tab pos="90170" algn="l"/>
                        </a:tabLst>
                      </a:pPr>
                      <a:r>
                        <a:rPr lang="nl-NL"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76" marR="50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30000"/>
                        </a:lnSpc>
                        <a:spcAft>
                          <a:spcPts val="0"/>
                        </a:spcAft>
                        <a:tabLst>
                          <a:tab pos="90170" algn="l"/>
                        </a:tabLst>
                      </a:pPr>
                      <a:r>
                        <a:rPr lang="nl-NL"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76" marR="50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04804881"/>
                  </a:ext>
                </a:extLst>
              </a:tr>
            </a:tbl>
          </a:graphicData>
        </a:graphic>
      </p:graphicFrame>
      <p:sp>
        <p:nvSpPr>
          <p:cNvPr id="3" name="Rectangle 2"/>
          <p:cNvSpPr/>
          <p:nvPr/>
        </p:nvSpPr>
        <p:spPr>
          <a:xfrm>
            <a:off x="965542" y="228675"/>
            <a:ext cx="8432117" cy="596574"/>
          </a:xfrm>
          <a:prstGeom prst="rect">
            <a:avLst/>
          </a:prstGeom>
        </p:spPr>
        <p:txBody>
          <a:bodyPr wrap="none">
            <a:spAutoFit/>
          </a:bodyPr>
          <a:lstStyle/>
          <a:p>
            <a:pPr algn="ctr">
              <a:lnSpc>
                <a:spcPct val="130000"/>
              </a:lnSpc>
              <a:spcAft>
                <a:spcPts val="0"/>
              </a:spcAft>
            </a:pPr>
            <a:r>
              <a:rPr lang="en-US" sz="2800" b="1" dirty="0" err="1">
                <a:solidFill>
                  <a:srgbClr val="FF0000"/>
                </a:solidFill>
                <a:latin typeface="Times New Roman" panose="02020603050405020304" pitchFamily="18" charset="0"/>
                <a:ea typeface="Calibri" panose="020F0502020204030204" pitchFamily="34" charset="0"/>
              </a:rPr>
              <a:t>Bảng</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kiểm</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kĩ</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năng</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viết</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bài</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văn</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phân</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tích</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một</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bài</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thơ</a:t>
            </a:r>
            <a:r>
              <a:rPr lang="en-US" sz="2800" b="1" dirty="0">
                <a:solidFill>
                  <a:srgbClr val="FF0000"/>
                </a:solidFill>
                <a:latin typeface="Times New Roman" panose="02020603050405020304" pitchFamily="18" charset="0"/>
                <a:ea typeface="Calibri" panose="020F0502020204030204" pitchFamily="34" charset="0"/>
              </a:rPr>
              <a:t> </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6088038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7782" y="0"/>
            <a:ext cx="12192000" cy="6817435"/>
          </a:xfrm>
        </p:spPr>
      </p:pic>
      <p:sp>
        <p:nvSpPr>
          <p:cNvPr id="5" name="Rectangle 4"/>
          <p:cNvSpPr/>
          <p:nvPr/>
        </p:nvSpPr>
        <p:spPr>
          <a:xfrm>
            <a:off x="997527" y="1290977"/>
            <a:ext cx="9790546" cy="2308324"/>
          </a:xfrm>
          <a:prstGeom prst="rect">
            <a:avLst/>
          </a:prstGeom>
        </p:spPr>
        <p:txBody>
          <a:bodyPr wrap="square">
            <a:spAutoFit/>
          </a:bodyPr>
          <a:lstStyle/>
          <a:p>
            <a:r>
              <a:rPr lang="en-US" sz="3600" b="1" dirty="0">
                <a:solidFill>
                  <a:srgbClr val="0070C0"/>
                </a:solidFill>
                <a:latin typeface="Times New Roman" panose="02020603050405020304" pitchFamily="18" charset="0"/>
                <a:cs typeface="Times New Roman" panose="02020603050405020304" pitchFamily="18" charset="0"/>
              </a:rPr>
              <a:t>HƯỚNG DẪN TỰ </a:t>
            </a:r>
            <a:r>
              <a:rPr lang="en-US" sz="3600" b="1" dirty="0" smtClean="0">
                <a:solidFill>
                  <a:srgbClr val="0070C0"/>
                </a:solidFill>
                <a:latin typeface="Times New Roman" panose="02020603050405020304" pitchFamily="18" charset="0"/>
                <a:cs typeface="Times New Roman" panose="02020603050405020304" pitchFamily="18" charset="0"/>
              </a:rPr>
              <a:t>HỌC</a:t>
            </a:r>
            <a:endParaRPr lang="en-US" sz="3600" dirty="0">
              <a:solidFill>
                <a:srgbClr val="0070C0"/>
              </a:solidFill>
              <a:latin typeface="Times New Roman" panose="02020603050405020304" pitchFamily="18" charset="0"/>
              <a:cs typeface="Times New Roman" panose="02020603050405020304" pitchFamily="18" charset="0"/>
            </a:endParaRPr>
          </a:p>
          <a:p>
            <a:r>
              <a:rPr lang="vi-VN" sz="3600" dirty="0">
                <a:solidFill>
                  <a:srgbClr val="0070C0"/>
                </a:solidFill>
                <a:latin typeface="Times New Roman" panose="02020603050405020304" pitchFamily="18" charset="0"/>
                <a:cs typeface="Times New Roman" panose="02020603050405020304" pitchFamily="18" charset="0"/>
              </a:rPr>
              <a:t>1. </a:t>
            </a:r>
            <a:r>
              <a:rPr lang="en-US" sz="3600" dirty="0" err="1">
                <a:solidFill>
                  <a:srgbClr val="0070C0"/>
                </a:solidFill>
                <a:latin typeface="Times New Roman" panose="02020603050405020304" pitchFamily="18" charset="0"/>
                <a:cs typeface="Times New Roman" panose="02020603050405020304" pitchFamily="18" charset="0"/>
              </a:rPr>
              <a:t>Hoàn</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thành</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các</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bảng</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hệ</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thống</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kiến</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thức</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học</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kì</a:t>
            </a:r>
            <a:r>
              <a:rPr lang="en-US" sz="3600" dirty="0">
                <a:solidFill>
                  <a:srgbClr val="0070C0"/>
                </a:solidFill>
                <a:latin typeface="Times New Roman" panose="02020603050405020304" pitchFamily="18" charset="0"/>
                <a:cs typeface="Times New Roman" panose="02020603050405020304" pitchFamily="18" charset="0"/>
              </a:rPr>
              <a:t> II</a:t>
            </a:r>
          </a:p>
          <a:p>
            <a:r>
              <a:rPr lang="en-US" sz="3600" dirty="0">
                <a:solidFill>
                  <a:srgbClr val="0070C0"/>
                </a:solidFill>
                <a:latin typeface="Times New Roman" panose="02020603050405020304" pitchFamily="18" charset="0"/>
                <a:cs typeface="Times New Roman" panose="02020603050405020304" pitchFamily="18" charset="0"/>
              </a:rPr>
              <a:t>2. </a:t>
            </a:r>
            <a:r>
              <a:rPr lang="en-US" sz="3600" dirty="0" err="1">
                <a:solidFill>
                  <a:srgbClr val="0070C0"/>
                </a:solidFill>
                <a:latin typeface="Times New Roman" panose="02020603050405020304" pitchFamily="18" charset="0"/>
                <a:cs typeface="Times New Roman" panose="02020603050405020304" pitchFamily="18" charset="0"/>
              </a:rPr>
              <a:t>Hoàn</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thành</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bài</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viết</a:t>
            </a:r>
            <a:r>
              <a:rPr lang="en-US" sz="3600" dirty="0">
                <a:solidFill>
                  <a:srgbClr val="0070C0"/>
                </a:solidFill>
                <a:latin typeface="Times New Roman" panose="02020603050405020304" pitchFamily="18" charset="0"/>
                <a:cs typeface="Times New Roman" panose="02020603050405020304" pitchFamily="18" charset="0"/>
              </a:rPr>
              <a:t> ở </a:t>
            </a:r>
            <a:r>
              <a:rPr lang="en-US" sz="3600" dirty="0" err="1">
                <a:solidFill>
                  <a:srgbClr val="0070C0"/>
                </a:solidFill>
                <a:latin typeface="Times New Roman" panose="02020603050405020304" pitchFamily="18" charset="0"/>
                <a:cs typeface="Times New Roman" panose="02020603050405020304" pitchFamily="18" charset="0"/>
              </a:rPr>
              <a:t>mục</a:t>
            </a:r>
            <a:r>
              <a:rPr lang="en-US" sz="3600" dirty="0">
                <a:solidFill>
                  <a:srgbClr val="0070C0"/>
                </a:solidFill>
                <a:latin typeface="Times New Roman" panose="02020603050405020304" pitchFamily="18" charset="0"/>
                <a:cs typeface="Times New Roman" panose="02020603050405020304" pitchFamily="18" charset="0"/>
              </a:rPr>
              <a:t> II. </a:t>
            </a:r>
            <a:r>
              <a:rPr lang="en-US" sz="3600" dirty="0" err="1">
                <a:solidFill>
                  <a:srgbClr val="0070C0"/>
                </a:solidFill>
                <a:latin typeface="Times New Roman" panose="02020603050405020304" pitchFamily="18" charset="0"/>
                <a:cs typeface="Times New Roman" panose="02020603050405020304" pitchFamily="18" charset="0"/>
              </a:rPr>
              <a:t>Viết</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Tr</a:t>
            </a:r>
            <a:r>
              <a:rPr lang="en-US" sz="3600" dirty="0">
                <a:solidFill>
                  <a:srgbClr val="0070C0"/>
                </a:solidFill>
                <a:latin typeface="Times New Roman" panose="02020603050405020304" pitchFamily="18" charset="0"/>
                <a:cs typeface="Times New Roman" panose="02020603050405020304" pitchFamily="18" charset="0"/>
              </a:rPr>
              <a:t> 127/SGK)</a:t>
            </a:r>
          </a:p>
          <a:p>
            <a:r>
              <a:rPr lang="en-US" sz="3600" dirty="0">
                <a:solidFill>
                  <a:srgbClr val="0070C0"/>
                </a:solidFill>
                <a:latin typeface="Times New Roman" panose="02020603050405020304" pitchFamily="18" charset="0"/>
                <a:cs typeface="Times New Roman" panose="02020603050405020304" pitchFamily="18" charset="0"/>
              </a:rPr>
              <a:t>3. </a:t>
            </a:r>
            <a:r>
              <a:rPr lang="en-US" sz="3600" dirty="0" err="1">
                <a:solidFill>
                  <a:srgbClr val="0070C0"/>
                </a:solidFill>
                <a:latin typeface="Times New Roman" panose="02020603050405020304" pitchFamily="18" charset="0"/>
                <a:cs typeface="Times New Roman" panose="02020603050405020304" pitchFamily="18" charset="0"/>
              </a:rPr>
              <a:t>Chuẩn</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bị</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kiểm</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tra</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chất</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lượng</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cuối</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học</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kì</a:t>
            </a:r>
            <a:r>
              <a:rPr lang="en-US" sz="3600" dirty="0">
                <a:solidFill>
                  <a:srgbClr val="0070C0"/>
                </a:solidFill>
                <a:latin typeface="Times New Roman" panose="02020603050405020304" pitchFamily="18" charset="0"/>
                <a:cs typeface="Times New Roman" panose="02020603050405020304" pitchFamily="18" charset="0"/>
              </a:rPr>
              <a:t> I</a:t>
            </a:r>
            <a:r>
              <a:rPr lang="vi-VN" sz="3600" dirty="0">
                <a:solidFill>
                  <a:srgbClr val="0070C0"/>
                </a:solidFill>
                <a:latin typeface="Times New Roman" panose="02020603050405020304" pitchFamily="18" charset="0"/>
                <a:cs typeface="Times New Roman" panose="02020603050405020304" pitchFamily="18" charset="0"/>
              </a:rPr>
              <a:t>I</a:t>
            </a:r>
            <a:r>
              <a:rPr lang="en-US" sz="3600" dirty="0">
                <a:solidFill>
                  <a:srgbClr val="0070C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8826602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9381" y="141947"/>
            <a:ext cx="11656291" cy="6124754"/>
          </a:xfrm>
          <a:prstGeom prst="rect">
            <a:avLst/>
          </a:prstGeom>
          <a:ln w="57150"/>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n-US" sz="2800" b="1" dirty="0" err="1">
                <a:solidFill>
                  <a:srgbClr val="0070C0"/>
                </a:solidFill>
                <a:latin typeface="Times New Roman" panose="02020603050405020304" pitchFamily="18" charset="0"/>
                <a:cs typeface="Times New Roman" panose="02020603050405020304" pitchFamily="18" charset="0"/>
              </a:rPr>
              <a:t>Đề</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kiểm</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tra</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tham</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khảo</a:t>
            </a:r>
            <a:r>
              <a:rPr lang="en-US" sz="2800" b="1" dirty="0" smtClean="0">
                <a:solidFill>
                  <a:srgbClr val="0070C0"/>
                </a:solidFill>
                <a:latin typeface="Times New Roman" panose="02020603050405020304" pitchFamily="18" charset="0"/>
                <a:cs typeface="Times New Roman" panose="02020603050405020304" pitchFamily="18" charset="0"/>
              </a:rPr>
              <a:t>:</a:t>
            </a:r>
            <a:endParaRPr lang="en-US" sz="2800" dirty="0">
              <a:solidFill>
                <a:srgbClr val="0070C0"/>
              </a:solidFill>
              <a:latin typeface="Times New Roman" panose="02020603050405020304" pitchFamily="18" charset="0"/>
              <a:cs typeface="Times New Roman" panose="02020603050405020304" pitchFamily="18" charset="0"/>
            </a:endParaRPr>
          </a:p>
          <a:p>
            <a:pPr algn="ctr"/>
            <a:r>
              <a:rPr lang="it-IT" sz="2800" b="1" dirty="0">
                <a:solidFill>
                  <a:srgbClr val="0070C0"/>
                </a:solidFill>
                <a:latin typeface="Times New Roman" panose="02020603050405020304" pitchFamily="18" charset="0"/>
                <a:cs typeface="Times New Roman" panose="02020603050405020304" pitchFamily="18" charset="0"/>
              </a:rPr>
              <a:t>ĐỀ KIỂM TRA CUỐI  HỌC KÌ I</a:t>
            </a:r>
            <a:r>
              <a:rPr lang="vi-VN" sz="2800" b="1" dirty="0">
                <a:solidFill>
                  <a:srgbClr val="0070C0"/>
                </a:solidFill>
                <a:latin typeface="Times New Roman" panose="02020603050405020304" pitchFamily="18" charset="0"/>
                <a:cs typeface="Times New Roman" panose="02020603050405020304" pitchFamily="18" charset="0"/>
              </a:rPr>
              <a:t>I</a:t>
            </a:r>
            <a:endParaRPr lang="en-US" sz="2800" dirty="0">
              <a:solidFill>
                <a:srgbClr val="0070C0"/>
              </a:solidFill>
              <a:latin typeface="Times New Roman" panose="02020603050405020304" pitchFamily="18" charset="0"/>
              <a:cs typeface="Times New Roman" panose="02020603050405020304" pitchFamily="18" charset="0"/>
            </a:endParaRPr>
          </a:p>
          <a:p>
            <a:pPr algn="ctr"/>
            <a:r>
              <a:rPr lang="it-IT" sz="2800" b="1" dirty="0">
                <a:solidFill>
                  <a:srgbClr val="0070C0"/>
                </a:solidFill>
                <a:latin typeface="Times New Roman" panose="02020603050405020304" pitchFamily="18" charset="0"/>
                <a:cs typeface="Times New Roman" panose="02020603050405020304" pitchFamily="18" charset="0"/>
              </a:rPr>
              <a:t>Môn Ngữ văn lớp 8</a:t>
            </a:r>
            <a:endParaRPr lang="en-US" sz="2800" dirty="0">
              <a:solidFill>
                <a:srgbClr val="0070C0"/>
              </a:solidFill>
              <a:latin typeface="Times New Roman" panose="02020603050405020304" pitchFamily="18" charset="0"/>
              <a:cs typeface="Times New Roman" panose="02020603050405020304" pitchFamily="18" charset="0"/>
            </a:endParaRPr>
          </a:p>
          <a:p>
            <a:r>
              <a:rPr lang="it-IT" sz="2800" i="1" dirty="0">
                <a:latin typeface="Times New Roman" panose="02020603050405020304" pitchFamily="18" charset="0"/>
                <a:cs typeface="Times New Roman" panose="02020603050405020304" pitchFamily="18" charset="0"/>
              </a:rPr>
              <a:t>Thời gian làm bài: 90 phút, không kể thời gian giao </a:t>
            </a:r>
            <a:r>
              <a:rPr lang="it-IT" sz="2800" i="1" dirty="0" smtClean="0">
                <a:latin typeface="Times New Roman" panose="02020603050405020304" pitchFamily="18" charset="0"/>
                <a:cs typeface="Times New Roman" panose="02020603050405020304" pitchFamily="18" charset="0"/>
              </a:rPr>
              <a:t>đề</a:t>
            </a:r>
            <a:endParaRPr lang="en-US" sz="2800" dirty="0">
              <a:latin typeface="Times New Roman" panose="02020603050405020304" pitchFamily="18" charset="0"/>
              <a:cs typeface="Times New Roman" panose="02020603050405020304" pitchFamily="18" charset="0"/>
            </a:endParaRPr>
          </a:p>
          <a:p>
            <a:r>
              <a:rPr lang="en-US" sz="2800" b="1" dirty="0" err="1">
                <a:latin typeface="Times New Roman" panose="02020603050405020304" pitchFamily="18" charset="0"/>
                <a:cs typeface="Times New Roman" panose="02020603050405020304" pitchFamily="18" charset="0"/>
              </a:rPr>
              <a:t>Đọc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sau</a:t>
            </a:r>
            <a:r>
              <a:rPr lang="en-US"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fontAlgn="base"/>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Thấy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mẹ</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gắt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thằng</a:t>
            </a:r>
            <a:r>
              <a:rPr lang="en-US" sz="2800" i="1" dirty="0">
                <a:latin typeface="Times New Roman" panose="02020603050405020304" pitchFamily="18" charset="0"/>
                <a:cs typeface="Times New Roman" panose="02020603050405020304" pitchFamily="18" charset="0"/>
              </a:rPr>
              <a:t> cu </a:t>
            </a:r>
            <a:r>
              <a:rPr lang="en-US" sz="2800" i="1" dirty="0" err="1">
                <a:latin typeface="Times New Roman" panose="02020603050405020304" pitchFamily="18" charset="0"/>
                <a:cs typeface="Times New Roman" panose="02020603050405020304" pitchFamily="18" charset="0"/>
              </a:rPr>
              <a:t>không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dám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đòi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ăn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nữa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nhưng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mặt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nhăn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bịu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xịu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như</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muốn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khóc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Chị</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đĩ</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Chuột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thương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hại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dịu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dàng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bảo</a:t>
            </a:r>
            <a:r>
              <a:rPr lang="en-US" sz="2800"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fontAlgn="base"/>
            <a:r>
              <a:rPr lang="en-US" sz="2800" i="1" dirty="0">
                <a:latin typeface="Times New Roman" panose="02020603050405020304" pitchFamily="18" charset="0"/>
                <a:cs typeface="Times New Roman" panose="02020603050405020304" pitchFamily="18" charset="0"/>
              </a:rPr>
              <a:t>- Con </a:t>
            </a:r>
            <a:r>
              <a:rPr lang="en-US" sz="2800" i="1" dirty="0" err="1">
                <a:latin typeface="Times New Roman" panose="02020603050405020304" pitchFamily="18" charset="0"/>
                <a:cs typeface="Times New Roman" panose="02020603050405020304" pitchFamily="18" charset="0"/>
              </a:rPr>
              <a:t>chạy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ra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vườn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xem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chị</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Gái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làm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cỏ</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lúc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nào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chè</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chín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gọi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về</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ăn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chóng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ngoan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rồi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thương</a:t>
            </a:r>
            <a:r>
              <a:rPr lang="en-US" sz="2800"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fontAlgn="base"/>
            <a:r>
              <a:rPr lang="en-US" sz="2800" i="1" dirty="0" err="1">
                <a:latin typeface="Times New Roman" panose="02020603050405020304" pitchFamily="18" charset="0"/>
                <a:cs typeface="Times New Roman" panose="02020603050405020304" pitchFamily="18" charset="0"/>
              </a:rPr>
              <a:t>Nhưng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không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nhúc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nhích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còn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nhúc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nhích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làm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sao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được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một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nắm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cơm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nhỏ</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ăn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từ</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sáng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đã</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bị</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cái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dạ</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dày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chăm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chỉ</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của</a:t>
            </a:r>
            <a:r>
              <a:rPr lang="en-US" sz="2800" i="1" dirty="0">
                <a:latin typeface="Times New Roman" panose="02020603050405020304" pitchFamily="18" charset="0"/>
                <a:cs typeface="Times New Roman" panose="02020603050405020304" pitchFamily="18" charset="0"/>
              </a:rPr>
              <a:t> con </a:t>
            </a:r>
            <a:r>
              <a:rPr lang="en-US" sz="2800" i="1" dirty="0" err="1">
                <a:latin typeface="Times New Roman" panose="02020603050405020304" pitchFamily="18" charset="0"/>
                <a:cs typeface="Times New Roman" panose="02020603050405020304" pitchFamily="18" charset="0"/>
              </a:rPr>
              <a:t>nhà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nghèo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tiêu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hết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đánh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phèo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một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cái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rồi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còn</a:t>
            </a:r>
            <a:r>
              <a:rPr lang="en-US" sz="2800" i="1" dirty="0">
                <a:latin typeface="Times New Roman" panose="02020603050405020304" pitchFamily="18" charset="0"/>
                <a:cs typeface="Times New Roman" panose="02020603050405020304" pitchFamily="18" charset="0"/>
              </a:rPr>
              <a:t> chi. </a:t>
            </a:r>
            <a:r>
              <a:rPr lang="en-US" sz="2800" i="1" dirty="0" err="1">
                <a:latin typeface="Times New Roman" panose="02020603050405020304" pitchFamily="18" charset="0"/>
                <a:cs typeface="Times New Roman" panose="02020603050405020304" pitchFamily="18" charset="0"/>
              </a:rPr>
              <a:t>Nó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ngồi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phịch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xuống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đất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gục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đầu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ngưỡng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cửa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ngáp</a:t>
            </a:r>
            <a:r>
              <a:rPr lang="en-US" sz="2800"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fontAlgn="base"/>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Sắp</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chín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chưa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bu</a:t>
            </a:r>
            <a:r>
              <a:rPr lang="en-US" sz="2800" i="1"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496521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7090" y="492929"/>
            <a:ext cx="11656291" cy="5693866"/>
          </a:xfrm>
          <a:prstGeom prst="rect">
            <a:avLst/>
          </a:prstGeom>
          <a:ln w="57150"/>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en-US" sz="2800" b="1" dirty="0" err="1" smtClean="0">
                <a:latin typeface="Times New Roman" panose="02020603050405020304" pitchFamily="18" charset="0"/>
                <a:cs typeface="Times New Roman" panose="02020603050405020304" pitchFamily="18" charset="0"/>
              </a:rPr>
              <a:t>Đọc</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sau</a:t>
            </a:r>
            <a:r>
              <a:rPr lang="en-US"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algn="just" fontAlgn="base"/>
            <a:r>
              <a:rPr lang="en-US" sz="2800" i="1" dirty="0" smtClean="0">
                <a:latin typeface="Times New Roman" panose="02020603050405020304" pitchFamily="18" charset="0"/>
                <a:cs typeface="Times New Roman" panose="02020603050405020304" pitchFamily="18" charset="0"/>
              </a:rPr>
              <a:t>…Quay </a:t>
            </a:r>
            <a:r>
              <a:rPr lang="en-US" sz="2800" i="1" dirty="0" err="1">
                <a:latin typeface="Times New Roman" panose="02020603050405020304" pitchFamily="18" charset="0"/>
                <a:cs typeface="Times New Roman" panose="02020603050405020304" pitchFamily="18" charset="0"/>
              </a:rPr>
              <a:t>ra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vẫn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thấy</a:t>
            </a:r>
            <a:r>
              <a:rPr lang="en-US" sz="2800" i="1" dirty="0">
                <a:latin typeface="Times New Roman" panose="02020603050405020304" pitchFamily="18" charset="0"/>
                <a:cs typeface="Times New Roman" panose="02020603050405020304" pitchFamily="18" charset="0"/>
              </a:rPr>
              <a:t> con </a:t>
            </a:r>
            <a:r>
              <a:rPr lang="en-US" sz="2800" i="1" dirty="0" err="1">
                <a:latin typeface="Times New Roman" panose="02020603050405020304" pitchFamily="18" charset="0"/>
                <a:cs typeface="Times New Roman" panose="02020603050405020304" pitchFamily="18" charset="0"/>
              </a:rPr>
              <a:t>nằm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phục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đấy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mắt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lờ</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đờ</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như</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chết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lả</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chị</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Chuột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chép</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miệng</a:t>
            </a:r>
            <a:r>
              <a:rPr lang="en-US" sz="2800"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marL="457200" indent="-457200" algn="just" fontAlgn="base">
              <a:buFontTx/>
              <a:buChar char="-"/>
            </a:pPr>
            <a:r>
              <a:rPr lang="en-US" sz="2800" i="1" dirty="0" err="1" smtClean="0">
                <a:latin typeface="Times New Roman" panose="02020603050405020304" pitchFamily="18" charset="0"/>
                <a:cs typeface="Times New Roman" panose="02020603050405020304" pitchFamily="18" charset="0"/>
              </a:rPr>
              <a:t>Thôi</a:t>
            </a:r>
            <a:r>
              <a:rPr lang="en-US" sz="2800" i="1" dirty="0" smtClean="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đây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Chín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chả</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chín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thì</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đừng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bắc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mẹ</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ra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chúng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mày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ăn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không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chúng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mày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làm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tội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cũng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chết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Chốc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lại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nheo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nhéo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chốc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lại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nheo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nhéo</a:t>
            </a:r>
            <a:r>
              <a:rPr lang="en-US" sz="2800" i="1"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algn="just" fontAlgn="base"/>
            <a:r>
              <a:rPr lang="en-US" sz="2800" i="1" dirty="0" err="1">
                <a:latin typeface="Times New Roman" panose="02020603050405020304" pitchFamily="18" charset="0"/>
                <a:cs typeface="Times New Roman" panose="02020603050405020304" pitchFamily="18" charset="0"/>
              </a:rPr>
              <a:t>Chị</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vừa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lẩm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bẩm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vừa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dập</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lửa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rồi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bắc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cái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nồi</a:t>
            </a:r>
            <a:r>
              <a:rPr lang="en-US" sz="2800" i="1" dirty="0">
                <a:latin typeface="Times New Roman" panose="02020603050405020304" pitchFamily="18" charset="0"/>
                <a:cs typeface="Times New Roman" panose="02020603050405020304" pitchFamily="18" charset="0"/>
              </a:rPr>
              <a:t> ở </a:t>
            </a:r>
            <a:r>
              <a:rPr lang="en-US" sz="2800" i="1" dirty="0" err="1">
                <a:latin typeface="Times New Roman" panose="02020603050405020304" pitchFamily="18" charset="0"/>
                <a:cs typeface="Times New Roman" panose="02020603050405020304" pitchFamily="18" charset="0"/>
              </a:rPr>
              <a:t>trên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bếp</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xuống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lấy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một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cái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vỏ</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trai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múc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mấy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cái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bát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sành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sứt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mẻ</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tứ</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tung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đặt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ngay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trên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mặt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đất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Thằng</a:t>
            </a:r>
            <a:r>
              <a:rPr lang="en-US" sz="2800" i="1" dirty="0">
                <a:latin typeface="Times New Roman" panose="02020603050405020304" pitchFamily="18" charset="0"/>
                <a:cs typeface="Times New Roman" panose="02020603050405020304" pitchFamily="18" charset="0"/>
              </a:rPr>
              <a:t> cu </a:t>
            </a:r>
            <a:r>
              <a:rPr lang="en-US" sz="2800" i="1" dirty="0" err="1">
                <a:latin typeface="Times New Roman" panose="02020603050405020304" pitchFamily="18" charset="0"/>
                <a:cs typeface="Times New Roman" panose="02020603050405020304" pitchFamily="18" charset="0"/>
              </a:rPr>
              <a:t>Bé</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vội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lê</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xích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lại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gần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hai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mắt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lóng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lánh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đổ</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dồn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cả</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mấy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bát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chè</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màu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nâu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đục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khói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bốc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lên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nghi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ngút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Mồm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nuốt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nước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bọt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ừng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ực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mũi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nở</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hẳn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ra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như</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để</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hít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lấy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hương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vị</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của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khói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chè</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ngon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ngọt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Chị</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đĩ</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Chuột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phải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đưa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tay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cản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lại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sợ</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bị</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bỏng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Chị</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bảo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nó</a:t>
            </a:r>
            <a:r>
              <a:rPr lang="en-US" sz="2800"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algn="just" fontAlgn="base"/>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Còn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nóng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lắm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chưa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ăn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được</a:t>
            </a:r>
            <a:r>
              <a:rPr lang="en-US" sz="2800" i="1" dirty="0">
                <a:latin typeface="Times New Roman" panose="02020603050405020304" pitchFamily="18" charset="0"/>
                <a:cs typeface="Times New Roman" panose="02020603050405020304" pitchFamily="18" charset="0"/>
              </a:rPr>
              <a:t>. Con </a:t>
            </a:r>
            <a:r>
              <a:rPr lang="en-US" sz="2800" i="1" dirty="0" err="1">
                <a:latin typeface="Times New Roman" panose="02020603050405020304" pitchFamily="18" charset="0"/>
                <a:cs typeface="Times New Roman" panose="02020603050405020304" pitchFamily="18" charset="0"/>
              </a:rPr>
              <a:t>ra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vườn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gọi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chị</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về</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chị</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ăn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với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không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phải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tội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chết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làm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quần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quật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từ</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sáng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tới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giờ</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chưa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được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tí</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gì</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bụng</a:t>
            </a:r>
            <a:r>
              <a:rPr lang="en-US" sz="2800" i="1"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219842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9381" y="141947"/>
            <a:ext cx="11656291" cy="6555641"/>
          </a:xfrm>
          <a:prstGeom prst="rect">
            <a:avLst/>
          </a:prstGeom>
          <a:ln w="57150"/>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en-US" sz="2800" b="1" dirty="0" err="1" smtClean="0">
                <a:latin typeface="Times New Roman" panose="02020603050405020304" pitchFamily="18" charset="0"/>
                <a:cs typeface="Times New Roman" panose="02020603050405020304" pitchFamily="18" charset="0"/>
              </a:rPr>
              <a:t>Đọc</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sau</a:t>
            </a:r>
            <a:r>
              <a:rPr lang="en-US"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algn="just" fontAlgn="base"/>
            <a:r>
              <a:rPr lang="en-US" sz="2800" i="1" dirty="0" smtClean="0">
                <a:latin typeface="Times New Roman" panose="02020603050405020304" pitchFamily="18" charset="0"/>
                <a:cs typeface="Times New Roman" panose="02020603050405020304" pitchFamily="18" charset="0"/>
              </a:rPr>
              <a:t>…</a:t>
            </a:r>
            <a:r>
              <a:rPr lang="en-US" sz="2800" i="1" dirty="0" err="1" smtClean="0">
                <a:latin typeface="Times New Roman" panose="02020603050405020304" pitchFamily="18" charset="0"/>
                <a:cs typeface="Times New Roman" panose="02020603050405020304" pitchFamily="18" charset="0"/>
              </a:rPr>
              <a:t>Không</a:t>
            </a:r>
            <a:r>
              <a:rPr lang="en-US" sz="2800" i="1" dirty="0" smtClean="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đợi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đến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hai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tiếng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chị</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Gái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hớn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hở</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chạy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về</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lôi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thôi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lếch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thếch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trong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mấy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mảnh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giẻ</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rách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tả</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tơi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vừa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đến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bếp</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đã</a:t>
            </a:r>
            <a:r>
              <a:rPr lang="en-US" sz="2800" i="1" dirty="0">
                <a:latin typeface="Times New Roman" panose="02020603050405020304" pitchFamily="18" charset="0"/>
                <a:cs typeface="Times New Roman" panose="02020603050405020304" pitchFamily="18" charset="0"/>
              </a:rPr>
              <a:t> reo </a:t>
            </a:r>
            <a:r>
              <a:rPr lang="en-US" sz="2800" i="1" dirty="0" err="1">
                <a:latin typeface="Times New Roman" panose="02020603050405020304" pitchFamily="18" charset="0"/>
                <a:cs typeface="Times New Roman" panose="02020603050405020304" pitchFamily="18" charset="0"/>
              </a:rPr>
              <a:t>lên</a:t>
            </a:r>
            <a:r>
              <a:rPr lang="en-US" sz="2800" i="1"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algn="just" fontAlgn="base"/>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Sướng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quá</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Lại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được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ăn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chè</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kia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chứ</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ngọt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không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bu</a:t>
            </a:r>
            <a:r>
              <a:rPr lang="en-US" sz="2800" i="1" dirty="0">
                <a:latin typeface="Times New Roman" panose="02020603050405020304" pitchFamily="18" charset="0"/>
                <a:cs typeface="Times New Roman" panose="02020603050405020304" pitchFamily="18" charset="0"/>
              </a:rPr>
              <a:t>? Bu </a:t>
            </a:r>
            <a:r>
              <a:rPr lang="en-US" sz="2800" i="1" dirty="0" err="1">
                <a:latin typeface="Times New Roman" panose="02020603050405020304" pitchFamily="18" charset="0"/>
                <a:cs typeface="Times New Roman" panose="02020603050405020304" pitchFamily="18" charset="0"/>
              </a:rPr>
              <a:t>lấy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đâu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được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mật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lại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nấu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chè</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thế</a:t>
            </a:r>
            <a:r>
              <a:rPr lang="en-US" sz="2800"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algn="just" fontAlgn="base"/>
            <a:r>
              <a:rPr lang="en-US" sz="2800" i="1" dirty="0" err="1">
                <a:latin typeface="Times New Roman" panose="02020603050405020304" pitchFamily="18" charset="0"/>
                <a:cs typeface="Times New Roman" panose="02020603050405020304" pitchFamily="18" charset="0"/>
              </a:rPr>
              <a:t>Chị</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Chuột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mắng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yêu</a:t>
            </a:r>
            <a:r>
              <a:rPr lang="en-US" sz="2800" i="1" dirty="0">
                <a:latin typeface="Times New Roman" panose="02020603050405020304" pitchFamily="18" charset="0"/>
                <a:cs typeface="Times New Roman" panose="02020603050405020304" pitchFamily="18" charset="0"/>
              </a:rPr>
              <a:t> con:</a:t>
            </a:r>
            <a:endParaRPr lang="en-US" sz="2800" dirty="0">
              <a:latin typeface="Times New Roman" panose="02020603050405020304" pitchFamily="18" charset="0"/>
              <a:cs typeface="Times New Roman" panose="02020603050405020304" pitchFamily="18" charset="0"/>
            </a:endParaRPr>
          </a:p>
          <a:p>
            <a:pPr algn="just" fontAlgn="base"/>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Úi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Tíu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tít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như</a:t>
            </a:r>
            <a:r>
              <a:rPr lang="en-US" sz="2800" i="1" dirty="0">
                <a:latin typeface="Times New Roman" panose="02020603050405020304" pitchFamily="18" charset="0"/>
                <a:cs typeface="Times New Roman" panose="02020603050405020304" pitchFamily="18" charset="0"/>
              </a:rPr>
              <a:t> con </a:t>
            </a:r>
            <a:r>
              <a:rPr lang="en-US" sz="2800" i="1" dirty="0" err="1">
                <a:latin typeface="Times New Roman" panose="02020603050405020304" pitchFamily="18" charset="0"/>
                <a:cs typeface="Times New Roman" panose="02020603050405020304" pitchFamily="18" charset="0"/>
              </a:rPr>
              <a:t>mẹ</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dại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ấy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hồ</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ăn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đến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chán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chê</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chỉ</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sợ</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không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sao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nuốt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được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thôi</a:t>
            </a:r>
            <a:r>
              <a:rPr lang="en-US" sz="2800" i="1" dirty="0">
                <a:latin typeface="Times New Roman" panose="02020603050405020304" pitchFamily="18" charset="0"/>
                <a:cs typeface="Times New Roman" panose="02020603050405020304" pitchFamily="18" charset="0"/>
              </a:rPr>
              <a:t>, con ạ.</a:t>
            </a:r>
            <a:endParaRPr lang="en-US" sz="2800" dirty="0">
              <a:latin typeface="Times New Roman" panose="02020603050405020304" pitchFamily="18" charset="0"/>
              <a:cs typeface="Times New Roman" panose="02020603050405020304" pitchFamily="18" charset="0"/>
            </a:endParaRPr>
          </a:p>
          <a:p>
            <a:pPr algn="just" fontAlgn="base"/>
            <a:r>
              <a:rPr lang="en-US" sz="2800" i="1" dirty="0" err="1">
                <a:latin typeface="Times New Roman" panose="02020603050405020304" pitchFamily="18" charset="0"/>
                <a:cs typeface="Times New Roman" panose="02020603050405020304" pitchFamily="18" charset="0"/>
              </a:rPr>
              <a:t>Rồi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chị</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bảo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thằng</a:t>
            </a:r>
            <a:r>
              <a:rPr lang="en-US" sz="2800" i="1" dirty="0">
                <a:latin typeface="Times New Roman" panose="02020603050405020304" pitchFamily="18" charset="0"/>
                <a:cs typeface="Times New Roman" panose="02020603050405020304" pitchFamily="18" charset="0"/>
              </a:rPr>
              <a:t> cu </a:t>
            </a:r>
            <a:r>
              <a:rPr lang="en-US" sz="2800" i="1" dirty="0" err="1">
                <a:latin typeface="Times New Roman" panose="02020603050405020304" pitchFamily="18" charset="0"/>
                <a:cs typeface="Times New Roman" panose="02020603050405020304" pitchFamily="18" charset="0"/>
              </a:rPr>
              <a:t>Bé</a:t>
            </a:r>
            <a:r>
              <a:rPr lang="en-US" sz="2800"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algn="just" fontAlgn="base"/>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Bé</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lại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đây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ăn</a:t>
            </a:r>
            <a:r>
              <a:rPr lang="en-US" sz="2800"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algn="just" fontAlgn="base"/>
            <a:r>
              <a:rPr lang="en-US" sz="2800" i="1" dirty="0" err="1">
                <a:latin typeface="Times New Roman" panose="02020603050405020304" pitchFamily="18" charset="0"/>
                <a:cs typeface="Times New Roman" panose="02020603050405020304" pitchFamily="18" charset="0"/>
              </a:rPr>
              <a:t>Thằng</a:t>
            </a:r>
            <a:r>
              <a:rPr lang="en-US" sz="2800" i="1" dirty="0">
                <a:latin typeface="Times New Roman" panose="02020603050405020304" pitchFamily="18" charset="0"/>
                <a:cs typeface="Times New Roman" panose="02020603050405020304" pitchFamily="18" charset="0"/>
              </a:rPr>
              <a:t> cu </a:t>
            </a:r>
            <a:r>
              <a:rPr lang="en-US" sz="2800" i="1" dirty="0" err="1">
                <a:latin typeface="Times New Roman" panose="02020603050405020304" pitchFamily="18" charset="0"/>
                <a:cs typeface="Times New Roman" panose="02020603050405020304" pitchFamily="18" charset="0"/>
              </a:rPr>
              <a:t>ngồi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xổm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bên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mẹ</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hấc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mặt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lên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há</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hốc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mồm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ra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như</a:t>
            </a:r>
            <a:r>
              <a:rPr lang="en-US" sz="2800" i="1" dirty="0">
                <a:latin typeface="Times New Roman" panose="02020603050405020304" pitchFamily="18" charset="0"/>
                <a:cs typeface="Times New Roman" panose="02020603050405020304" pitchFamily="18" charset="0"/>
              </a:rPr>
              <a:t> con </a:t>
            </a:r>
            <a:r>
              <a:rPr lang="en-US" sz="2800" i="1" dirty="0" err="1">
                <a:latin typeface="Times New Roman" panose="02020603050405020304" pitchFamily="18" charset="0"/>
                <a:cs typeface="Times New Roman" panose="02020603050405020304" pitchFamily="18" charset="0"/>
              </a:rPr>
              <a:t>chim</a:t>
            </a:r>
            <a:r>
              <a:rPr lang="en-US" sz="2800" i="1" dirty="0">
                <a:latin typeface="Times New Roman" panose="02020603050405020304" pitchFamily="18" charset="0"/>
                <a:cs typeface="Times New Roman" panose="02020603050405020304" pitchFamily="18" charset="0"/>
              </a:rPr>
              <a:t> non </a:t>
            </a:r>
            <a:r>
              <a:rPr lang="en-US" sz="2800" i="1" dirty="0" err="1">
                <a:latin typeface="Times New Roman" panose="02020603050405020304" pitchFamily="18" charset="0"/>
                <a:cs typeface="Times New Roman" panose="02020603050405020304" pitchFamily="18" charset="0"/>
              </a:rPr>
              <a:t>đợi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mẹ</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mớm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mồi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Một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miếng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mồm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đã</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vội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nuốt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thỏm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khen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ngon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quá</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Nhưng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chưa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kịp</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ăn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miếng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nữa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đã</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oẹ</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một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cái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mũi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đỏ</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lên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nước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mắt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ứa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ra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giàn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giụa</a:t>
            </a:r>
            <a:r>
              <a:rPr lang="en-US" sz="2800"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algn="just" fontAlgn="base"/>
            <a:r>
              <a:rPr lang="en-US" sz="2800" i="1" dirty="0">
                <a:latin typeface="Times New Roman" panose="02020603050405020304" pitchFamily="18" charset="0"/>
                <a:cs typeface="Times New Roman" panose="02020603050405020304" pitchFamily="18" charset="0"/>
              </a:rPr>
              <a:t>- Sao </a:t>
            </a:r>
            <a:r>
              <a:rPr lang="en-US" sz="2800" i="1" dirty="0" err="1">
                <a:latin typeface="Times New Roman" panose="02020603050405020304" pitchFamily="18" charset="0"/>
                <a:cs typeface="Times New Roman" panose="02020603050405020304" pitchFamily="18" charset="0"/>
              </a:rPr>
              <a:t>thế</a:t>
            </a:r>
            <a:r>
              <a:rPr lang="en-US" sz="2800" i="1"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913982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9381" y="141947"/>
            <a:ext cx="11656291" cy="6124754"/>
          </a:xfrm>
          <a:prstGeom prst="rect">
            <a:avLst/>
          </a:prstGeom>
          <a:ln w="57150"/>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en-US" sz="2800" b="1" dirty="0" err="1" smtClean="0">
                <a:latin typeface="Times New Roman" panose="02020603050405020304" pitchFamily="18" charset="0"/>
                <a:cs typeface="Times New Roman" panose="02020603050405020304" pitchFamily="18" charset="0"/>
              </a:rPr>
              <a:t>Đọc</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sau</a:t>
            </a:r>
            <a:r>
              <a:rPr lang="en-US"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algn="just" fontAlgn="base"/>
            <a:r>
              <a:rPr lang="en-US" sz="2800" i="1" dirty="0" smtClean="0">
                <a:latin typeface="Times New Roman" panose="02020603050405020304" pitchFamily="18" charset="0"/>
                <a:cs typeface="Times New Roman" panose="02020603050405020304" pitchFamily="18" charset="0"/>
              </a:rPr>
              <a:t>… - </a:t>
            </a:r>
            <a:r>
              <a:rPr lang="en-US" sz="2800" i="1" dirty="0">
                <a:latin typeface="Times New Roman" panose="02020603050405020304" pitchFamily="18" charset="0"/>
                <a:cs typeface="Times New Roman" panose="02020603050405020304" pitchFamily="18" charset="0"/>
              </a:rPr>
              <a:t>Sao </a:t>
            </a:r>
            <a:r>
              <a:rPr lang="en-US" sz="2800" i="1" dirty="0" err="1">
                <a:latin typeface="Times New Roman" panose="02020603050405020304" pitchFamily="18" charset="0"/>
                <a:cs typeface="Times New Roman" panose="02020603050405020304" pitchFamily="18" charset="0"/>
              </a:rPr>
              <a:t>thế</a:t>
            </a:r>
            <a:r>
              <a:rPr lang="en-US" sz="2800"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algn="just" fontAlgn="base"/>
            <a:r>
              <a:rPr lang="en-US" sz="2800" i="1" dirty="0" err="1">
                <a:latin typeface="Times New Roman" panose="02020603050405020304" pitchFamily="18" charset="0"/>
                <a:cs typeface="Times New Roman" panose="02020603050405020304" pitchFamily="18" charset="0"/>
              </a:rPr>
              <a:t>Nó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chỉ</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hụ</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hị</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nhìn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mẹ</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không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nói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cũng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không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chịu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há</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mồm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ăn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nữa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Cái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Gái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nhìn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mẹ</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xêu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một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miếng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chè</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nữa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ăn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thử</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lại</a:t>
            </a:r>
            <a:r>
              <a:rPr lang="en-US" sz="2800"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algn="just" fontAlgn="base"/>
            <a:r>
              <a:rPr lang="en-US" sz="2800" i="1" dirty="0" err="1">
                <a:latin typeface="Times New Roman" panose="02020603050405020304" pitchFamily="18" charset="0"/>
                <a:cs typeface="Times New Roman" panose="02020603050405020304" pitchFamily="18" charset="0"/>
              </a:rPr>
              <a:t>Nó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chỉ</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hụ</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hị</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nhìn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mẹ</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không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nói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cũng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không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chịu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há</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mồm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ăn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nữa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Cái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Gái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nhìn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mẹ</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xêu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một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miếng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chè</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nữa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ăn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thử</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lại</a:t>
            </a:r>
            <a:r>
              <a:rPr lang="en-US" sz="2800"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algn="just" fontAlgn="base"/>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Nhạt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quá</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bu</a:t>
            </a:r>
            <a:r>
              <a:rPr lang="en-US" sz="2800" i="1" dirty="0">
                <a:latin typeface="Times New Roman" panose="02020603050405020304" pitchFamily="18" charset="0"/>
                <a:cs typeface="Times New Roman" panose="02020603050405020304" pitchFamily="18" charset="0"/>
              </a:rPr>
              <a:t> ạ.</a:t>
            </a:r>
            <a:endParaRPr lang="en-US" sz="2800" dirty="0">
              <a:latin typeface="Times New Roman" panose="02020603050405020304" pitchFamily="18" charset="0"/>
              <a:cs typeface="Times New Roman" panose="02020603050405020304" pitchFamily="18" charset="0"/>
            </a:endParaRPr>
          </a:p>
          <a:p>
            <a:pPr algn="just" fontAlgn="base"/>
            <a:r>
              <a:rPr lang="en-US" sz="2800" i="1" dirty="0" err="1">
                <a:latin typeface="Times New Roman" panose="02020603050405020304" pitchFamily="18" charset="0"/>
                <a:cs typeface="Times New Roman" panose="02020603050405020304" pitchFamily="18" charset="0"/>
              </a:rPr>
              <a:t>Chị</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Chuột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mắng</a:t>
            </a:r>
            <a:r>
              <a:rPr lang="en-US" sz="2800" i="1" dirty="0">
                <a:latin typeface="Times New Roman" panose="02020603050405020304" pitchFamily="18" charset="0"/>
                <a:cs typeface="Times New Roman" panose="02020603050405020304" pitchFamily="18" charset="0"/>
              </a:rPr>
              <a:t> con:</a:t>
            </a:r>
            <a:endParaRPr lang="en-US" sz="2800" dirty="0">
              <a:latin typeface="Times New Roman" panose="02020603050405020304" pitchFamily="18" charset="0"/>
              <a:cs typeface="Times New Roman" panose="02020603050405020304" pitchFamily="18" charset="0"/>
            </a:endParaRPr>
          </a:p>
          <a:p>
            <a:pPr algn="just" fontAlgn="base"/>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Làm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gì</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nhiều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mật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ngọt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ăn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cho</a:t>
            </a:r>
            <a:r>
              <a:rPr lang="en-US" sz="2800" i="1" dirty="0">
                <a:latin typeface="Times New Roman" panose="02020603050405020304" pitchFamily="18" charset="0"/>
                <a:cs typeface="Times New Roman" panose="02020603050405020304" pitchFamily="18" charset="0"/>
              </a:rPr>
              <a:t> no </a:t>
            </a:r>
            <a:r>
              <a:rPr lang="en-US" sz="2800" i="1" dirty="0" err="1">
                <a:latin typeface="Times New Roman" panose="02020603050405020304" pitchFamily="18" charset="0"/>
                <a:cs typeface="Times New Roman" panose="02020603050405020304" pitchFamily="18" charset="0"/>
              </a:rPr>
              <a:t>bụng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phúc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rồi</a:t>
            </a:r>
            <a:r>
              <a:rPr lang="en-US" sz="2800"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algn="just" fontAlgn="base"/>
            <a:r>
              <a:rPr lang="en-US" sz="2800" i="1" dirty="0" err="1">
                <a:latin typeface="Times New Roman" panose="02020603050405020304" pitchFamily="18" charset="0"/>
                <a:cs typeface="Times New Roman" panose="02020603050405020304" pitchFamily="18" charset="0"/>
              </a:rPr>
              <a:t>Thằng</a:t>
            </a:r>
            <a:r>
              <a:rPr lang="en-US" sz="2800" i="1" dirty="0">
                <a:latin typeface="Times New Roman" panose="02020603050405020304" pitchFamily="18" charset="0"/>
                <a:cs typeface="Times New Roman" panose="02020603050405020304" pitchFamily="18" charset="0"/>
              </a:rPr>
              <a:t> cu </a:t>
            </a:r>
            <a:r>
              <a:rPr lang="en-US" sz="2800" i="1" dirty="0" err="1">
                <a:latin typeface="Times New Roman" panose="02020603050405020304" pitchFamily="18" charset="0"/>
                <a:cs typeface="Times New Roman" panose="02020603050405020304" pitchFamily="18" charset="0"/>
              </a:rPr>
              <a:t>chừng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đói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quá</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không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chịu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được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lại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há</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mồm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ra.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Mẹ</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đút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một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xêu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nhỏ</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nữa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nhắm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mắt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duỗi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cổ</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cố</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nuốt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trôi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Nhưng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cũng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như</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lần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trước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lại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oẹ</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ra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khóc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oà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lên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Chị</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đĩ</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Chuột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lấy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tay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áo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lau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nước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mắt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không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cầm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nổi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đã</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trào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ra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hai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má</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hõm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xanh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bùng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như</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người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ngã</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nước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Cái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Gái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lấy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ngón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tay</a:t>
            </a:r>
            <a:r>
              <a:rPr lang="en-US" sz="2800" i="1" dirty="0">
                <a:latin typeface="Times New Roman" panose="02020603050405020304" pitchFamily="18" charset="0"/>
                <a:cs typeface="Times New Roman" panose="02020603050405020304" pitchFamily="18" charset="0"/>
              </a:rPr>
              <a:t> di </a:t>
            </a:r>
            <a:r>
              <a:rPr lang="en-US" sz="2800" i="1" dirty="0" err="1">
                <a:latin typeface="Times New Roman" panose="02020603050405020304" pitchFamily="18" charset="0"/>
                <a:cs typeface="Times New Roman" panose="02020603050405020304" pitchFamily="18" charset="0"/>
              </a:rPr>
              <a:t>một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cục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chè</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Rồi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bỗng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nói</a:t>
            </a:r>
            <a:r>
              <a:rPr lang="en-US" sz="2800" i="1" dirty="0">
                <a:latin typeface="Times New Roman" panose="02020603050405020304" pitchFamily="18" charset="0"/>
                <a:cs typeface="Times New Roman" panose="02020603050405020304" pitchFamily="18" charset="0"/>
              </a:rPr>
              <a:t> to </a:t>
            </a:r>
            <a:r>
              <a:rPr lang="en-US" sz="2800" i="1" dirty="0" err="1">
                <a:latin typeface="Times New Roman" panose="02020603050405020304" pitchFamily="18" charset="0"/>
                <a:cs typeface="Times New Roman" panose="02020603050405020304" pitchFamily="18" charset="0"/>
              </a:rPr>
              <a:t>lên</a:t>
            </a:r>
            <a:r>
              <a:rPr lang="en-US" sz="2800" i="1" dirty="0" smtClean="0">
                <a:latin typeface="Times New Roman" panose="02020603050405020304" pitchFamily="18" charset="0"/>
                <a:cs typeface="Times New Roman" panose="02020603050405020304" pitchFamily="18" charset="0"/>
              </a:rPr>
              <a:t>:</a:t>
            </a:r>
            <a:r>
              <a:rPr lang="en-US" sz="2800" dirty="0" smtClean="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705700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126" y="153843"/>
            <a:ext cx="12192000" cy="6787284"/>
          </a:xfrm>
        </p:spPr>
      </p:pic>
      <p:sp>
        <p:nvSpPr>
          <p:cNvPr id="7" name="Rounded Rectangle 6"/>
          <p:cNvSpPr/>
          <p:nvPr/>
        </p:nvSpPr>
        <p:spPr>
          <a:xfrm>
            <a:off x="6179126" y="5420287"/>
            <a:ext cx="3121891" cy="703888"/>
          </a:xfrm>
          <a:prstGeom prst="roundRect">
            <a:avLst/>
          </a:prstGeom>
          <a:ln w="76200"/>
        </p:spPr>
        <p:style>
          <a:lnRef idx="2">
            <a:schemeClr val="accent2"/>
          </a:lnRef>
          <a:fillRef idx="1">
            <a:schemeClr val="lt1"/>
          </a:fillRef>
          <a:effectRef idx="0">
            <a:schemeClr val="accent2"/>
          </a:effectRef>
          <a:fontRef idx="minor">
            <a:schemeClr val="dk1"/>
          </a:fontRef>
        </p:style>
        <p:txBody>
          <a:bodyPr rtlCol="0" anchor="ctr"/>
          <a:lstStyle/>
          <a:p>
            <a:r>
              <a:rPr lang="en-US" sz="3200" b="1" dirty="0" err="1">
                <a:solidFill>
                  <a:srgbClr val="FF0000"/>
                </a:solidFill>
              </a:rPr>
              <a:t>Đáp</a:t>
            </a:r>
            <a:r>
              <a:rPr lang="en-US" sz="3200" b="1" dirty="0">
                <a:solidFill>
                  <a:srgbClr val="FF0000"/>
                </a:solidFill>
              </a:rPr>
              <a:t> </a:t>
            </a:r>
            <a:r>
              <a:rPr lang="en-US" sz="3200" b="1" dirty="0" err="1">
                <a:solidFill>
                  <a:srgbClr val="FF0000"/>
                </a:solidFill>
              </a:rPr>
              <a:t>án</a:t>
            </a:r>
            <a:r>
              <a:rPr lang="en-US" sz="3200" b="1" dirty="0">
                <a:solidFill>
                  <a:srgbClr val="FF0000"/>
                </a:solidFill>
              </a:rPr>
              <a:t>: </a:t>
            </a:r>
            <a:r>
              <a:rPr lang="en-US" sz="3200" b="1" dirty="0" smtClean="0">
                <a:solidFill>
                  <a:srgbClr val="FF0000"/>
                </a:solidFill>
              </a:rPr>
              <a:t>D</a:t>
            </a:r>
            <a:endParaRPr lang="en-US" sz="3200" b="1" dirty="0">
              <a:solidFill>
                <a:srgbClr val="FF0000"/>
              </a:solidFill>
            </a:endParaRPr>
          </a:p>
        </p:txBody>
      </p:sp>
      <p:sp>
        <p:nvSpPr>
          <p:cNvPr id="8" name="Rectangle 7"/>
          <p:cNvSpPr/>
          <p:nvPr/>
        </p:nvSpPr>
        <p:spPr>
          <a:xfrm>
            <a:off x="877453" y="452582"/>
            <a:ext cx="10603346" cy="2246769"/>
          </a:xfrm>
          <a:prstGeom prst="rect">
            <a:avLst/>
          </a:prstGeom>
          <a:ln w="57150"/>
        </p:spPr>
        <p:style>
          <a:lnRef idx="2">
            <a:schemeClr val="accent1"/>
          </a:lnRef>
          <a:fillRef idx="1">
            <a:schemeClr val="lt1"/>
          </a:fillRef>
          <a:effectRef idx="0">
            <a:schemeClr val="accent1"/>
          </a:effectRef>
          <a:fontRef idx="minor">
            <a:schemeClr val="dk1"/>
          </a:fontRef>
        </p:style>
        <p:txBody>
          <a:bodyPr wrap="square">
            <a:spAutoFit/>
          </a:bodyPr>
          <a:lstStyle/>
          <a:p>
            <a:r>
              <a:rPr lang="en-US" sz="2800" b="1" dirty="0" err="1" smtClean="0">
                <a:latin typeface="Times New Roman" panose="02020603050405020304" pitchFamily="18" charset="0"/>
                <a:cs typeface="Times New Roman" panose="02020603050405020304" pitchFamily="18" charset="0"/>
              </a:rPr>
              <a:t>Câu</a:t>
            </a:r>
            <a:r>
              <a:rPr lang="en-US" sz="2800" b="1" dirty="0" smtClean="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7. </a:t>
            </a:r>
            <a:r>
              <a:rPr lang="en-US" sz="2800" b="1" dirty="0" err="1">
                <a:latin typeface="Times New Roman" panose="02020603050405020304" pitchFamily="18" charset="0"/>
                <a:cs typeface="Times New Roman" panose="02020603050405020304" pitchFamily="18" charset="0"/>
              </a:rPr>
              <a:t>Văn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sau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đây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phải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nghị</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luận</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A. </a:t>
            </a:r>
            <a:r>
              <a:rPr lang="en-US" sz="2800" i="1" dirty="0" err="1">
                <a:latin typeface="Times New Roman" panose="02020603050405020304" pitchFamily="18" charset="0"/>
                <a:cs typeface="Times New Roman" panose="02020603050405020304" pitchFamily="18" charset="0"/>
              </a:rPr>
              <a:t>Hịch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tướng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Quốc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Tuấn</a:t>
            </a:r>
            <a:r>
              <a:rPr lang="en-US" sz="2800" dirty="0">
                <a:latin typeface="Times New Roman" panose="02020603050405020304" pitchFamily="18" charset="0"/>
                <a:cs typeface="Times New Roman" panose="02020603050405020304" pitchFamily="18" charset="0"/>
              </a:rPr>
              <a:t>)           </a:t>
            </a:r>
          </a:p>
          <a:p>
            <a:r>
              <a:rPr lang="en-US" sz="2800" dirty="0">
                <a:latin typeface="Times New Roman" panose="02020603050405020304" pitchFamily="18" charset="0"/>
                <a:cs typeface="Times New Roman" panose="02020603050405020304" pitchFamily="18" charset="0"/>
              </a:rPr>
              <a:t>B. </a:t>
            </a:r>
            <a:r>
              <a:rPr lang="en-US" sz="2800" i="1" dirty="0" err="1">
                <a:latin typeface="Times New Roman" panose="02020603050405020304" pitchFamily="18" charset="0"/>
                <a:cs typeface="Times New Roman" panose="02020603050405020304" pitchFamily="18" charset="0"/>
              </a:rPr>
              <a:t>Chiếu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dời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Uẩn</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C. </a:t>
            </a:r>
            <a:r>
              <a:rPr lang="en-US" sz="2800" i="1" dirty="0" err="1">
                <a:latin typeface="Times New Roman" panose="02020603050405020304" pitchFamily="18" charset="0"/>
                <a:cs typeface="Times New Roman" panose="02020603050405020304" pitchFamily="18" charset="0"/>
              </a:rPr>
              <a:t>Tuyên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ngôn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độc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a:t>
            </a:r>
            <a:r>
              <a:rPr lang="en-US" sz="2800" dirty="0">
                <a:latin typeface="Times New Roman" panose="02020603050405020304" pitchFamily="18" charset="0"/>
                <a:cs typeface="Times New Roman" panose="02020603050405020304" pitchFamily="18" charset="0"/>
              </a:rPr>
              <a:t> Minh)</a:t>
            </a:r>
          </a:p>
          <a:p>
            <a:r>
              <a:rPr lang="en-US" sz="2800" dirty="0">
                <a:latin typeface="Times New Roman" panose="02020603050405020304" pitchFamily="18" charset="0"/>
                <a:cs typeface="Times New Roman" panose="02020603050405020304" pitchFamily="18" charset="0"/>
              </a:rPr>
              <a:t>D. </a:t>
            </a:r>
            <a:r>
              <a:rPr lang="en-US" sz="2800" i="1" dirty="0" err="1">
                <a:latin typeface="Times New Roman" panose="02020603050405020304" pitchFamily="18" charset="0"/>
                <a:cs typeface="Times New Roman" panose="02020603050405020304" pitchFamily="18" charset="0"/>
              </a:rPr>
              <a:t>Bên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bờ</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Thiên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Mạc</a:t>
            </a:r>
            <a:r>
              <a:rPr lang="en-US" sz="2800" i="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Ân</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88004941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9381" y="141947"/>
            <a:ext cx="11656291" cy="6124754"/>
          </a:xfrm>
          <a:prstGeom prst="rect">
            <a:avLst/>
          </a:prstGeom>
          <a:ln w="57150"/>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en-US" sz="2800" b="1" dirty="0" err="1" smtClean="0">
                <a:latin typeface="Times New Roman" panose="02020603050405020304" pitchFamily="18" charset="0"/>
                <a:cs typeface="Times New Roman" panose="02020603050405020304" pitchFamily="18" charset="0"/>
              </a:rPr>
              <a:t>Đọc</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sau</a:t>
            </a:r>
            <a:r>
              <a:rPr lang="en-US"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algn="just" fontAlgn="base"/>
            <a:r>
              <a:rPr lang="en-US" sz="2800" i="1" dirty="0" smtClean="0">
                <a:latin typeface="Times New Roman" panose="02020603050405020304" pitchFamily="18" charset="0"/>
                <a:cs typeface="Times New Roman" panose="02020603050405020304" pitchFamily="18" charset="0"/>
              </a:rPr>
              <a:t>…  - </a:t>
            </a:r>
            <a:r>
              <a:rPr lang="en-US" sz="2800" i="1" dirty="0">
                <a:latin typeface="Times New Roman" panose="02020603050405020304" pitchFamily="18" charset="0"/>
                <a:cs typeface="Times New Roman" panose="02020603050405020304" pitchFamily="18" charset="0"/>
              </a:rPr>
              <a:t>À! Con </a:t>
            </a:r>
            <a:r>
              <a:rPr lang="en-US" sz="2800" i="1" dirty="0" err="1">
                <a:latin typeface="Times New Roman" panose="02020603050405020304" pitchFamily="18" charset="0"/>
                <a:cs typeface="Times New Roman" panose="02020603050405020304" pitchFamily="18" charset="0"/>
              </a:rPr>
              <a:t>biết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rồi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Không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phải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chè</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cám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Cám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nâu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bảo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chè</a:t>
            </a:r>
            <a:r>
              <a:rPr lang="en-US" sz="2800"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algn="just" fontAlgn="base"/>
            <a:r>
              <a:rPr lang="en-US" sz="2800" i="1" dirty="0" err="1">
                <a:latin typeface="Times New Roman" panose="02020603050405020304" pitchFamily="18" charset="0"/>
                <a:cs typeface="Times New Roman" panose="02020603050405020304" pitchFamily="18" charset="0"/>
              </a:rPr>
              <a:t>Nhưng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mẹ</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đưa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mắt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nhìn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lấy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ngón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tay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chỉ</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ra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phía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ngoài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nói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khẽ</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nhưng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hơi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gắt</a:t>
            </a:r>
            <a:r>
              <a:rPr lang="en-US" sz="2800" i="1"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algn="just" fontAlgn="base"/>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Khe</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khẽ</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cái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mồm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một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tí</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Réo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mãi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lên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thằng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bố</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mày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nghe</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thì</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chết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đã</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ốm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nằm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đấy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thuốc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không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còn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bực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mình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thì</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chết</a:t>
            </a:r>
            <a:r>
              <a:rPr lang="en-US" sz="2800"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algn="just" fontAlgn="base"/>
            <a:r>
              <a:rPr lang="en-US" sz="2800" i="1" dirty="0" err="1">
                <a:latin typeface="Times New Roman" panose="02020603050405020304" pitchFamily="18" charset="0"/>
                <a:cs typeface="Times New Roman" panose="02020603050405020304" pitchFamily="18" charset="0"/>
              </a:rPr>
              <a:t>Rồi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hai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mẹ</a:t>
            </a:r>
            <a:r>
              <a:rPr lang="en-US" sz="2800" i="1" dirty="0">
                <a:latin typeface="Times New Roman" panose="02020603050405020304" pitchFamily="18" charset="0"/>
                <a:cs typeface="Times New Roman" panose="02020603050405020304" pitchFamily="18" charset="0"/>
              </a:rPr>
              <a:t> con </a:t>
            </a:r>
            <a:r>
              <a:rPr lang="en-US" sz="2800" i="1" dirty="0" err="1">
                <a:latin typeface="Times New Roman" panose="02020603050405020304" pitchFamily="18" charset="0"/>
                <a:cs typeface="Times New Roman" panose="02020603050405020304" pitchFamily="18" charset="0"/>
              </a:rPr>
              <a:t>lẳng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lặng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ăn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cố</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nuốt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những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bát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cám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đặc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khè</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đỡ</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đói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Thằng</a:t>
            </a:r>
            <a:r>
              <a:rPr lang="en-US" sz="2800" i="1" dirty="0">
                <a:latin typeface="Times New Roman" panose="02020603050405020304" pitchFamily="18" charset="0"/>
                <a:cs typeface="Times New Roman" panose="02020603050405020304" pitchFamily="18" charset="0"/>
              </a:rPr>
              <a:t> cu </a:t>
            </a:r>
            <a:r>
              <a:rPr lang="en-US" sz="2800" i="1" dirty="0" err="1">
                <a:latin typeface="Times New Roman" panose="02020603050405020304" pitchFamily="18" charset="0"/>
                <a:cs typeface="Times New Roman" panose="02020603050405020304" pitchFamily="18" charset="0"/>
              </a:rPr>
              <a:t>nhất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định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không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chịu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ăn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ngồi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khóc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tỉ</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đòi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cơm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Chị</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đĩ</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Chuột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đành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dỗ</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nó</a:t>
            </a:r>
            <a:r>
              <a:rPr lang="en-US" sz="2800"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algn="just" fontAlgn="base"/>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Thôi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nín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ngay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ăn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xong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xin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thầy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một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miếng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ăn</a:t>
            </a:r>
            <a:r>
              <a:rPr lang="en-US" sz="2800"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algn="just" fontAlgn="base"/>
            <a:r>
              <a:rPr lang="en-US" sz="2800" i="1" dirty="0" err="1">
                <a:latin typeface="Times New Roman" panose="02020603050405020304" pitchFamily="18" charset="0"/>
                <a:cs typeface="Times New Roman" panose="02020603050405020304" pitchFamily="18" charset="0"/>
              </a:rPr>
              <a:t>Chị</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bế</a:t>
            </a:r>
            <a:r>
              <a:rPr lang="en-US" sz="2800" i="1" dirty="0">
                <a:latin typeface="Times New Roman" panose="02020603050405020304" pitchFamily="18" charset="0"/>
                <a:cs typeface="Times New Roman" panose="02020603050405020304" pitchFamily="18" charset="0"/>
              </a:rPr>
              <a:t> con </a:t>
            </a:r>
            <a:r>
              <a:rPr lang="en-US" sz="2800" i="1" dirty="0" err="1">
                <a:latin typeface="Times New Roman" panose="02020603050405020304" pitchFamily="18" charset="0"/>
                <a:cs typeface="Times New Roman" panose="02020603050405020304" pitchFamily="18" charset="0"/>
              </a:rPr>
              <a:t>rón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rén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bước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chỗ</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chõng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nằm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Thằng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bé</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vẫn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sụt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sịt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Anh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đĩ</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Chuột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giở</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mình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hơi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nghiêng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mặt</a:t>
            </a:r>
            <a:r>
              <a:rPr lang="en-US" sz="2800" i="1" dirty="0">
                <a:latin typeface="Times New Roman" panose="02020603050405020304" pitchFamily="18" charset="0"/>
                <a:cs typeface="Times New Roman" panose="02020603050405020304" pitchFamily="18" charset="0"/>
              </a:rPr>
              <a:t> quay </a:t>
            </a:r>
            <a:r>
              <a:rPr lang="en-US" sz="2800" i="1" dirty="0" err="1">
                <a:latin typeface="Times New Roman" panose="02020603050405020304" pitchFamily="18" charset="0"/>
                <a:cs typeface="Times New Roman" panose="02020603050405020304" pitchFamily="18" charset="0"/>
              </a:rPr>
              <a:t>ra.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Một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làn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ánh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sáng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mờ</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lướt</a:t>
            </a:r>
            <a:r>
              <a:rPr lang="en-US" sz="2800" i="1" dirty="0">
                <a:latin typeface="Times New Roman" panose="02020603050405020304" pitchFamily="18" charset="0"/>
                <a:cs typeface="Times New Roman" panose="02020603050405020304" pitchFamily="18" charset="0"/>
              </a:rPr>
              <a:t> qua </a:t>
            </a:r>
            <a:r>
              <a:rPr lang="en-US" sz="2800" i="1" dirty="0" err="1">
                <a:latin typeface="Times New Roman" panose="02020603050405020304" pitchFamily="18" charset="0"/>
                <a:cs typeface="Times New Roman" panose="02020603050405020304" pitchFamily="18" charset="0"/>
              </a:rPr>
              <a:t>làm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cái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mặt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hốc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hác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màu</a:t>
            </a:r>
            <a:r>
              <a:rPr lang="en-US" sz="2800" i="1" dirty="0">
                <a:latin typeface="Times New Roman" panose="02020603050405020304" pitchFamily="18" charset="0"/>
                <a:cs typeface="Times New Roman" panose="02020603050405020304" pitchFamily="18" charset="0"/>
              </a:rPr>
              <a:t> da </a:t>
            </a:r>
            <a:r>
              <a:rPr lang="en-US" sz="2800" i="1" dirty="0" err="1">
                <a:latin typeface="Times New Roman" panose="02020603050405020304" pitchFamily="18" charset="0"/>
                <a:cs typeface="Times New Roman" panose="02020603050405020304" pitchFamily="18" charset="0"/>
              </a:rPr>
              <a:t>đã</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xanh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lại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càng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xanh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thêm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Mái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tóc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dài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quá</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xoà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xuống</a:t>
            </a:r>
            <a:r>
              <a:rPr lang="en-US" sz="2800" i="1" dirty="0">
                <a:latin typeface="Times New Roman" panose="02020603050405020304" pitchFamily="18" charset="0"/>
                <a:cs typeface="Times New Roman" panose="02020603050405020304" pitchFamily="18" charset="0"/>
              </a:rPr>
              <a:t> tai </a:t>
            </a:r>
            <a:r>
              <a:rPr lang="en-US" sz="2800" i="1" dirty="0" err="1">
                <a:latin typeface="Times New Roman" panose="02020603050405020304" pitchFamily="18" charset="0"/>
                <a:cs typeface="Times New Roman" panose="02020603050405020304" pitchFamily="18" charset="0"/>
              </a:rPr>
              <a:t>và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cổ</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hai</a:t>
            </a:r>
            <a:r>
              <a:rPr lang="en-US" sz="2800" i="1" dirty="0">
                <a:latin typeface="Times New Roman" panose="02020603050405020304" pitchFamily="18" charset="0"/>
                <a:cs typeface="Times New Roman" panose="02020603050405020304" pitchFamily="18" charset="0"/>
              </a:rPr>
              <a:t> con </a:t>
            </a:r>
            <a:r>
              <a:rPr lang="en-US" sz="2800" i="1" dirty="0" err="1">
                <a:latin typeface="Times New Roman" panose="02020603050405020304" pitchFamily="18" charset="0"/>
                <a:cs typeface="Times New Roman" panose="02020603050405020304" pitchFamily="18" charset="0"/>
              </a:rPr>
              <a:t>mắt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ngơ</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ngác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lờ</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đờ</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những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chiếc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răng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dài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thưa</a:t>
            </a:r>
            <a:r>
              <a:rPr lang="en-US" sz="2800" i="1" dirty="0">
                <a:latin typeface="Times New Roman" panose="02020603050405020304" pitchFamily="18" charset="0"/>
                <a:cs typeface="Times New Roman" panose="02020603050405020304" pitchFamily="18" charset="0"/>
              </a:rPr>
              <a:t> ở </a:t>
            </a:r>
            <a:r>
              <a:rPr lang="en-US" sz="2800" i="1" dirty="0" err="1">
                <a:latin typeface="Times New Roman" panose="02020603050405020304" pitchFamily="18" charset="0"/>
                <a:cs typeface="Times New Roman" panose="02020603050405020304" pitchFamily="18" charset="0"/>
              </a:rPr>
              <a:t>cái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mồm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hé</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ra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để</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dễ</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thở</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khiến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anh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cái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vẻ</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dễ</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sợ</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của</a:t>
            </a:r>
            <a:r>
              <a:rPr lang="en-US" sz="2800" i="1" dirty="0">
                <a:latin typeface="Times New Roman" panose="02020603050405020304" pitchFamily="18" charset="0"/>
                <a:cs typeface="Times New Roman" panose="02020603050405020304" pitchFamily="18" charset="0"/>
              </a:rPr>
              <a:t> con ma </a:t>
            </a:r>
            <a:r>
              <a:rPr lang="en-US" sz="2800" i="1" dirty="0" err="1">
                <a:latin typeface="Times New Roman" panose="02020603050405020304" pitchFamily="18" charset="0"/>
                <a:cs typeface="Times New Roman" panose="02020603050405020304" pitchFamily="18" charset="0"/>
              </a:rPr>
              <a:t>đói</a:t>
            </a:r>
            <a:r>
              <a:rPr lang="en-US" sz="2800" i="1"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993173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9381" y="141947"/>
            <a:ext cx="11656291" cy="6555641"/>
          </a:xfrm>
          <a:prstGeom prst="rect">
            <a:avLst/>
          </a:prstGeom>
          <a:ln w="57150"/>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en-US" sz="2800" b="1" dirty="0" err="1" smtClean="0">
                <a:latin typeface="Times New Roman" panose="02020603050405020304" pitchFamily="18" charset="0"/>
                <a:cs typeface="Times New Roman" panose="02020603050405020304" pitchFamily="18" charset="0"/>
              </a:rPr>
              <a:t>Đọc</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sau</a:t>
            </a:r>
            <a:r>
              <a:rPr lang="en-US"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algn="just" fontAlgn="base"/>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Thấy</a:t>
            </a:r>
            <a:r>
              <a:rPr lang="en-US" sz="2800" i="1" dirty="0" smtClean="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vợ</a:t>
            </a:r>
            <a:r>
              <a:rPr lang="en-US" sz="2800" i="1" dirty="0">
                <a:latin typeface="Times New Roman" panose="02020603050405020304" pitchFamily="18" charset="0"/>
                <a:cs typeface="Times New Roman" panose="02020603050405020304" pitchFamily="18" charset="0"/>
              </a:rPr>
              <a:t> con, </a:t>
            </a:r>
            <a:r>
              <a:rPr lang="en-US" sz="2800" i="1" dirty="0" err="1">
                <a:latin typeface="Times New Roman" panose="02020603050405020304" pitchFamily="18" charset="0"/>
                <a:cs typeface="Times New Roman" panose="02020603050405020304" pitchFamily="18" charset="0"/>
              </a:rPr>
              <a:t>anh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cố</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gượng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nhếch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miệng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cố</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gượng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một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cái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cười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méo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xệch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vừa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thở</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phều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phào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vừa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hỏi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bằng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một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thứ</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tiếng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yếu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ớt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như</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từ</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thế</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giới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bên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kia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đưa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lại</a:t>
            </a:r>
            <a:r>
              <a:rPr lang="en-US" sz="2800" i="1"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algn="just" fontAlgn="base"/>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làm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sao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thế</a:t>
            </a:r>
            <a:r>
              <a:rPr lang="en-US" sz="2800"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algn="just" fontAlgn="base"/>
            <a:r>
              <a:rPr lang="en-US" sz="2800" i="1" dirty="0" err="1">
                <a:latin typeface="Times New Roman" panose="02020603050405020304" pitchFamily="18" charset="0"/>
                <a:cs typeface="Times New Roman" panose="02020603050405020304" pitchFamily="18" charset="0"/>
              </a:rPr>
              <a:t>Chị</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đĩ</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Chuột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xốc</a:t>
            </a:r>
            <a:r>
              <a:rPr lang="en-US" sz="2800" i="1" dirty="0">
                <a:latin typeface="Times New Roman" panose="02020603050405020304" pitchFamily="18" charset="0"/>
                <a:cs typeface="Times New Roman" panose="02020603050405020304" pitchFamily="18" charset="0"/>
              </a:rPr>
              <a:t> con </a:t>
            </a:r>
            <a:r>
              <a:rPr lang="en-US" sz="2800" i="1" dirty="0" err="1">
                <a:latin typeface="Times New Roman" panose="02020603050405020304" pitchFamily="18" charset="0"/>
                <a:cs typeface="Times New Roman" panose="02020603050405020304" pitchFamily="18" charset="0"/>
              </a:rPr>
              <a:t>lên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một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cái</a:t>
            </a:r>
            <a:r>
              <a:rPr lang="en-US" sz="2800"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algn="just" fontAlgn="base"/>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vòi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đấy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chứ</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làm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sao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Cơm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gạo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đỏ</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không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chịu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ăn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đòi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ăn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cơm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trắng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của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thầy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cơ</a:t>
            </a:r>
            <a:r>
              <a:rPr lang="en-US" sz="2800"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algn="just" fontAlgn="base"/>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Thì</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lấy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ăn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tôi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ăn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làm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sao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hết</a:t>
            </a:r>
            <a:r>
              <a:rPr lang="en-US" sz="2800"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algn="just" fontAlgn="base"/>
            <a:r>
              <a:rPr lang="en-US" sz="2800" i="1" dirty="0" err="1">
                <a:latin typeface="Times New Roman" panose="02020603050405020304" pitchFamily="18" charset="0"/>
                <a:cs typeface="Times New Roman" panose="02020603050405020304" pitchFamily="18" charset="0"/>
              </a:rPr>
              <a:t>Chị</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đĩ</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Chuột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lấy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liễn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cơm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chực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moi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cho</a:t>
            </a:r>
            <a:r>
              <a:rPr lang="en-US" sz="2800" i="1" dirty="0">
                <a:latin typeface="Times New Roman" panose="02020603050405020304" pitchFamily="18" charset="0"/>
                <a:cs typeface="Times New Roman" panose="02020603050405020304" pitchFamily="18" charset="0"/>
              </a:rPr>
              <a:t> con </a:t>
            </a:r>
            <a:r>
              <a:rPr lang="en-US" sz="2800" i="1" dirty="0" err="1">
                <a:latin typeface="Times New Roman" panose="02020603050405020304" pitchFamily="18" charset="0"/>
                <a:cs typeface="Times New Roman" panose="02020603050405020304" pitchFamily="18" charset="0"/>
              </a:rPr>
              <a:t>một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ít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Nhưng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anh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bảo</a:t>
            </a:r>
            <a:r>
              <a:rPr lang="en-US" sz="2800"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algn="just" fontAlgn="base"/>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Mang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cả</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ra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ăn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tôi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không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ăn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nữa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đâu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Còn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bao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nhiêu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vét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cái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Gái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với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em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ăn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hết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để</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thiu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ra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đấy</a:t>
            </a:r>
            <a:r>
              <a:rPr lang="en-US" sz="2800"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algn="just" fontAlgn="base"/>
            <a:r>
              <a:rPr lang="en-US" sz="2800" i="1" dirty="0" err="1">
                <a:latin typeface="Times New Roman" panose="02020603050405020304" pitchFamily="18" charset="0"/>
                <a:cs typeface="Times New Roman" panose="02020603050405020304" pitchFamily="18" charset="0"/>
              </a:rPr>
              <a:t>Chị</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đĩ</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Chuột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cười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bảo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chồng</a:t>
            </a:r>
            <a:r>
              <a:rPr lang="en-US" sz="2800"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algn="just" fontAlgn="base"/>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Thằng</a:t>
            </a:r>
            <a:r>
              <a:rPr lang="en-US" sz="2800" i="1" dirty="0">
                <a:latin typeface="Times New Roman" panose="02020603050405020304" pitchFamily="18" charset="0"/>
                <a:cs typeface="Times New Roman" panose="02020603050405020304" pitchFamily="18" charset="0"/>
              </a:rPr>
              <a:t> cu </a:t>
            </a:r>
            <a:r>
              <a:rPr lang="en-US" sz="2800" i="1" dirty="0" err="1">
                <a:latin typeface="Times New Roman" panose="02020603050405020304" pitchFamily="18" charset="0"/>
                <a:cs typeface="Times New Roman" panose="02020603050405020304" pitchFamily="18" charset="0"/>
              </a:rPr>
              <a:t>nó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dở</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người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chứ</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mẹ</a:t>
            </a:r>
            <a:r>
              <a:rPr lang="en-US" sz="2800" i="1" dirty="0">
                <a:latin typeface="Times New Roman" panose="02020603050405020304" pitchFamily="18" charset="0"/>
                <a:cs typeface="Times New Roman" panose="02020603050405020304" pitchFamily="18" charset="0"/>
              </a:rPr>
              <a:t> con </a:t>
            </a:r>
            <a:r>
              <a:rPr lang="en-US" sz="2800" i="1" dirty="0" err="1">
                <a:latin typeface="Times New Roman" panose="02020603050405020304" pitchFamily="18" charset="0"/>
                <a:cs typeface="Times New Roman" panose="02020603050405020304" pitchFamily="18" charset="0"/>
              </a:rPr>
              <a:t>tôi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ăn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cơm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đỏ</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đã</a:t>
            </a:r>
            <a:r>
              <a:rPr lang="en-US" sz="2800" i="1" dirty="0">
                <a:latin typeface="Times New Roman" panose="02020603050405020304" pitchFamily="18" charset="0"/>
                <a:cs typeface="Times New Roman" panose="02020603050405020304" pitchFamily="18" charset="0"/>
              </a:rPr>
              <a:t> no </a:t>
            </a:r>
            <a:r>
              <a:rPr lang="en-US" sz="2800" i="1" dirty="0" err="1">
                <a:latin typeface="Times New Roman" panose="02020603050405020304" pitchFamily="18" charset="0"/>
                <a:cs typeface="Times New Roman" panose="02020603050405020304" pitchFamily="18" charset="0"/>
              </a:rPr>
              <a:t>rồi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ăn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đâu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được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nữa</a:t>
            </a:r>
            <a:r>
              <a:rPr lang="en-US" sz="2800" i="1"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153970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8690" y="529875"/>
            <a:ext cx="11656291" cy="5693866"/>
          </a:xfrm>
          <a:prstGeom prst="rect">
            <a:avLst/>
          </a:prstGeom>
          <a:ln w="57150"/>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en-US" sz="2800" b="1" dirty="0" err="1" smtClean="0">
                <a:latin typeface="Times New Roman" panose="02020603050405020304" pitchFamily="18" charset="0"/>
                <a:cs typeface="Times New Roman" panose="02020603050405020304" pitchFamily="18" charset="0"/>
              </a:rPr>
              <a:t>Đọc</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sau</a:t>
            </a:r>
            <a:r>
              <a:rPr lang="en-US"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algn="just" fontAlgn="base"/>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Anh</a:t>
            </a:r>
            <a:r>
              <a:rPr lang="en-US" sz="2800" i="1" dirty="0" smtClean="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biết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vợ</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nói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dối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chực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nói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nhưng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lại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thôi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buồn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rầu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buông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một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tiếng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thở</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dài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Vợ</a:t>
            </a:r>
            <a:r>
              <a:rPr lang="en-US" sz="2800" i="1" dirty="0">
                <a:latin typeface="Times New Roman" panose="02020603050405020304" pitchFamily="18" charset="0"/>
                <a:cs typeface="Times New Roman" panose="02020603050405020304" pitchFamily="18" charset="0"/>
              </a:rPr>
              <a:t> lo </a:t>
            </a:r>
            <a:r>
              <a:rPr lang="en-US" sz="2800" i="1" dirty="0" err="1">
                <a:latin typeface="Times New Roman" panose="02020603050405020304" pitchFamily="18" charset="0"/>
                <a:cs typeface="Times New Roman" panose="02020603050405020304" pitchFamily="18" charset="0"/>
              </a:rPr>
              <a:t>ngại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hỏi</a:t>
            </a:r>
            <a:r>
              <a:rPr lang="en-US" sz="2800"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algn="just" fontAlgn="base"/>
            <a:r>
              <a:rPr lang="en-US" sz="2800" i="1"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pPr algn="just" fontAlgn="base"/>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Bây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giờ</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người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thế</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nào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để</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tôi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kể</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với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ông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thầy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lang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lấy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thuốc</a:t>
            </a:r>
            <a:r>
              <a:rPr lang="en-US" sz="2800"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algn="just" fontAlgn="base"/>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Tiền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đâu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thuốc</a:t>
            </a:r>
            <a:r>
              <a:rPr lang="en-US" sz="2800" i="1" dirty="0">
                <a:latin typeface="Times New Roman" panose="02020603050405020304" pitchFamily="18" charset="0"/>
                <a:cs typeface="Times New Roman" panose="02020603050405020304" pitchFamily="18" charset="0"/>
              </a:rPr>
              <a:t> thang </a:t>
            </a:r>
            <a:r>
              <a:rPr lang="en-US" sz="2800" i="1" dirty="0" err="1">
                <a:latin typeface="Times New Roman" panose="02020603050405020304" pitchFamily="18" charset="0"/>
                <a:cs typeface="Times New Roman" panose="02020603050405020304" pitchFamily="18" charset="0"/>
              </a:rPr>
              <a:t>mãi</a:t>
            </a:r>
            <a:r>
              <a:rPr lang="en-US" sz="2800"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algn="just" fontAlgn="base"/>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Tôi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vừa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bán</a:t>
            </a:r>
            <a:r>
              <a:rPr lang="en-US" sz="2800" i="1" dirty="0">
                <a:latin typeface="Times New Roman" panose="02020603050405020304" pitchFamily="18" charset="0"/>
                <a:cs typeface="Times New Roman" panose="02020603050405020304" pitchFamily="18" charset="0"/>
              </a:rPr>
              <a:t> con </a:t>
            </a:r>
            <a:r>
              <a:rPr lang="en-US" sz="2800" i="1" dirty="0" err="1">
                <a:latin typeface="Times New Roman" panose="02020603050405020304" pitchFamily="18" charset="0"/>
                <a:cs typeface="Times New Roman" panose="02020603050405020304" pitchFamily="18" charset="0"/>
              </a:rPr>
              <a:t>chó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mực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với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hai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buồng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chuối</a:t>
            </a:r>
            <a:r>
              <a:rPr lang="en-US" sz="2800" i="1" dirty="0">
                <a:latin typeface="Times New Roman" panose="02020603050405020304" pitchFamily="18" charset="0"/>
                <a:cs typeface="Times New Roman" panose="02020603050405020304" pitchFamily="18" charset="0"/>
              </a:rPr>
              <a:t> non </a:t>
            </a:r>
            <a:r>
              <a:rPr lang="en-US" sz="2800" i="1" dirty="0" err="1">
                <a:latin typeface="Times New Roman" panose="02020603050405020304" pitchFamily="18" charset="0"/>
                <a:cs typeface="Times New Roman" panose="02020603050405020304" pitchFamily="18" charset="0"/>
              </a:rPr>
              <a:t>được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bốn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hào</a:t>
            </a:r>
            <a:r>
              <a:rPr lang="en-US" sz="2800"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algn="just" fontAlgn="base"/>
            <a:r>
              <a:rPr lang="en-US" sz="2800" i="1" dirty="0" err="1">
                <a:latin typeface="Times New Roman" panose="02020603050405020304" pitchFamily="18" charset="0"/>
                <a:cs typeface="Times New Roman" panose="02020603050405020304" pitchFamily="18" charset="0"/>
              </a:rPr>
              <a:t>Chồng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nhìn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vợ</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ngẫm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nghĩ</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một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chút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rồi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bảo</a:t>
            </a:r>
            <a:r>
              <a:rPr lang="en-US" sz="2800"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algn="just" fontAlgn="base"/>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Đừng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lấy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thuốc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nữa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tôi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sắp</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khoẻ</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rồi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chỉ</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ăn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khoẻ</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lên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chắc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bệnh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phải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hết</a:t>
            </a:r>
            <a:r>
              <a:rPr lang="en-US" sz="2800" i="1" dirty="0">
                <a:latin typeface="Times New Roman" panose="02020603050405020304" pitchFamily="18" charset="0"/>
                <a:cs typeface="Times New Roman" panose="02020603050405020304" pitchFamily="18" charset="0"/>
              </a:rPr>
              <a:t>. Bu </a:t>
            </a:r>
            <a:r>
              <a:rPr lang="en-US" sz="2800" i="1" dirty="0" err="1">
                <a:latin typeface="Times New Roman" panose="02020603050405020304" pitchFamily="18" charset="0"/>
                <a:cs typeface="Times New Roman" panose="02020603050405020304" pitchFamily="18" charset="0"/>
              </a:rPr>
              <a:t>em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đong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tôi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cả</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bốn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hào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gạo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đỏ</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đừng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đong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gạo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trắng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ăn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nhạt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lắm</a:t>
            </a:r>
            <a:r>
              <a:rPr lang="en-US" sz="2800"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algn="just" fontAlgn="base"/>
            <a:r>
              <a:rPr lang="vi-VN" sz="2800" i="1"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Nghèo</a:t>
            </a:r>
            <a:r>
              <a:rPr lang="en-US" sz="2800" i="1"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Tuyển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tập</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Nam Cao, NXB Hội nhà văn</a:t>
            </a:r>
            <a:r>
              <a:rPr lang="en-US" sz="2800" dirty="0">
                <a:latin typeface="Times New Roman" panose="02020603050405020304" pitchFamily="18" charset="0"/>
                <a:cs typeface="Times New Roman" panose="02020603050405020304" pitchFamily="18" charset="0"/>
              </a:rPr>
              <a:t>, 1993</a:t>
            </a:r>
            <a:r>
              <a:rPr lang="vi-VN"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algn="just" fontAlgn="base"/>
            <a:endParaRPr lang="en-US" sz="2800" dirty="0">
              <a:latin typeface="Times New Roman" panose="02020603050405020304" pitchFamily="18" charset="0"/>
              <a:cs typeface="Times New Roman" panose="02020603050405020304" pitchFamily="18" charset="0"/>
            </a:endParaRPr>
          </a:p>
          <a:p>
            <a:pPr algn="just" fontAlgn="base"/>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617198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09218" cy="6858001"/>
          </a:xfrm>
          <a:prstGeom prst="rect">
            <a:avLst/>
          </a:prstGeom>
        </p:spPr>
      </p:pic>
      <p:sp>
        <p:nvSpPr>
          <p:cNvPr id="4" name="Rectangle 3"/>
          <p:cNvSpPr/>
          <p:nvPr/>
        </p:nvSpPr>
        <p:spPr>
          <a:xfrm>
            <a:off x="1999845" y="1005704"/>
            <a:ext cx="8109527" cy="2893100"/>
          </a:xfrm>
          <a:prstGeom prst="rect">
            <a:avLst/>
          </a:prstGeom>
          <a:ln w="57150"/>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30000"/>
              </a:lnSpc>
              <a:spcAft>
                <a:spcPts val="0"/>
              </a:spcAft>
            </a:pPr>
            <a:r>
              <a:rPr lang="vi-VN" sz="2800" b="1" dirty="0">
                <a:latin typeface="Times New Roman" panose="02020603050405020304" pitchFamily="18" charset="0"/>
                <a:ea typeface="Calibri" panose="020F0502020204030204" pitchFamily="34" charset="0"/>
              </a:rPr>
              <a:t>Câu </a:t>
            </a:r>
            <a:r>
              <a:rPr lang="en-US" sz="2800" b="1" dirty="0">
                <a:latin typeface="Times New Roman" panose="02020603050405020304" pitchFamily="18" charset="0"/>
                <a:ea typeface="Calibri" panose="020F0502020204030204" pitchFamily="34" charset="0"/>
              </a:rPr>
              <a:t>1</a:t>
            </a:r>
            <a:r>
              <a:rPr lang="vi-VN" sz="2800" b="1" dirty="0">
                <a:latin typeface="Times New Roman" panose="02020603050405020304" pitchFamily="18" charset="0"/>
                <a:ea typeface="Calibri" panose="020F0502020204030204" pitchFamily="34" charset="0"/>
              </a:rPr>
              <a:t>. </a:t>
            </a:r>
            <a:r>
              <a:rPr lang="vi-VN" sz="2800" dirty="0">
                <a:solidFill>
                  <a:srgbClr val="0D0D0D"/>
                </a:solidFill>
                <a:latin typeface="Times New Roman" panose="02020603050405020304" pitchFamily="18" charset="0"/>
                <a:ea typeface="Calibri" panose="020F0502020204030204" pitchFamily="34" charset="0"/>
              </a:rPr>
              <a:t>Văn bản trên thuộc thể loại</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nào</a:t>
            </a:r>
            <a:r>
              <a:rPr lang="en-US" sz="2800" dirty="0">
                <a:solidFill>
                  <a:srgbClr val="0D0D0D"/>
                </a:solidFill>
                <a:latin typeface="Times New Roman" panose="02020603050405020304" pitchFamily="18" charset="0"/>
                <a:ea typeface="Calibri" panose="020F0502020204030204" pitchFamily="34" charset="0"/>
              </a:rPr>
              <a:t>?</a:t>
            </a:r>
            <a:endParaRPr lang="en-US" sz="2800" dirty="0">
              <a:latin typeface="Times New Roman" panose="02020603050405020304" pitchFamily="18" charset="0"/>
              <a:ea typeface="Times New Roman" panose="02020603050405020304" pitchFamily="18" charset="0"/>
            </a:endParaRPr>
          </a:p>
          <a:p>
            <a:pPr marL="514350" indent="-514350" algn="just">
              <a:lnSpc>
                <a:spcPct val="130000"/>
              </a:lnSpc>
              <a:spcAft>
                <a:spcPts val="0"/>
              </a:spcAft>
              <a:buAutoNum type="alphaUcPeriod"/>
            </a:pPr>
            <a:r>
              <a:rPr lang="en-US" sz="2800" dirty="0" smtClean="0">
                <a:solidFill>
                  <a:srgbClr val="0D0D0D"/>
                </a:solidFill>
                <a:latin typeface="Times New Roman" panose="02020603050405020304" pitchFamily="18" charset="0"/>
                <a:ea typeface="Calibri" panose="020F0502020204030204" pitchFamily="34" charset="0"/>
              </a:rPr>
              <a:t>S</a:t>
            </a:r>
            <a:r>
              <a:rPr lang="vi-VN" sz="2800" dirty="0">
                <a:solidFill>
                  <a:srgbClr val="0D0D0D"/>
                </a:solidFill>
                <a:latin typeface="Times New Roman" panose="02020603050405020304" pitchFamily="18" charset="0"/>
                <a:ea typeface="Calibri" panose="020F0502020204030204" pitchFamily="34" charset="0"/>
              </a:rPr>
              <a:t>ử thi   </a:t>
            </a:r>
            <a:endParaRPr lang="en-US" sz="2800" dirty="0" smtClean="0">
              <a:solidFill>
                <a:srgbClr val="0D0D0D"/>
              </a:solidFill>
              <a:latin typeface="Times New Roman" panose="02020603050405020304" pitchFamily="18" charset="0"/>
              <a:ea typeface="Calibri" panose="020F0502020204030204" pitchFamily="34" charset="0"/>
            </a:endParaRPr>
          </a:p>
          <a:p>
            <a:pPr marL="514350" indent="-514350" algn="just">
              <a:lnSpc>
                <a:spcPct val="130000"/>
              </a:lnSpc>
              <a:spcAft>
                <a:spcPts val="0"/>
              </a:spcAft>
              <a:buAutoNum type="alphaUcPeriod"/>
            </a:pPr>
            <a:r>
              <a:rPr lang="vi-VN" sz="2800" dirty="0" smtClean="0">
                <a:solidFill>
                  <a:srgbClr val="0D0D0D"/>
                </a:solidFill>
                <a:latin typeface="Times New Roman" panose="02020603050405020304" pitchFamily="18" charset="0"/>
                <a:ea typeface="Calibri" panose="020F0502020204030204" pitchFamily="34" charset="0"/>
              </a:rPr>
              <a:t> </a:t>
            </a:r>
            <a:r>
              <a:rPr lang="en-US" sz="2800" dirty="0" smtClean="0">
                <a:solidFill>
                  <a:srgbClr val="0D0D0D"/>
                </a:solidFill>
                <a:latin typeface="Times New Roman" panose="02020603050405020304" pitchFamily="18" charset="0"/>
                <a:ea typeface="Calibri" panose="020F0502020204030204" pitchFamily="34" charset="0"/>
              </a:rPr>
              <a:t>T</a:t>
            </a:r>
            <a:r>
              <a:rPr lang="vi-VN" sz="2800" dirty="0">
                <a:solidFill>
                  <a:srgbClr val="0D0D0D"/>
                </a:solidFill>
                <a:latin typeface="Times New Roman" panose="02020603050405020304" pitchFamily="18" charset="0"/>
                <a:ea typeface="Calibri" panose="020F0502020204030204" pitchFamily="34" charset="0"/>
              </a:rPr>
              <a:t>ruyện thần thoại      </a:t>
            </a:r>
            <a:endParaRPr lang="en-US" sz="2800" dirty="0" smtClean="0">
              <a:solidFill>
                <a:srgbClr val="0D0D0D"/>
              </a:solidFill>
              <a:latin typeface="Times New Roman" panose="02020603050405020304" pitchFamily="18" charset="0"/>
              <a:ea typeface="Calibri" panose="020F0502020204030204" pitchFamily="34" charset="0"/>
            </a:endParaRPr>
          </a:p>
          <a:p>
            <a:pPr marL="514350" indent="-514350" algn="just">
              <a:lnSpc>
                <a:spcPct val="130000"/>
              </a:lnSpc>
              <a:spcAft>
                <a:spcPts val="0"/>
              </a:spcAft>
              <a:buAutoNum type="alphaUcPeriod"/>
            </a:pPr>
            <a:r>
              <a:rPr lang="vi-VN" sz="2800" dirty="0" smtClean="0">
                <a:solidFill>
                  <a:srgbClr val="0D0D0D"/>
                </a:solidFill>
                <a:latin typeface="Times New Roman" panose="02020603050405020304" pitchFamily="18" charset="0"/>
                <a:ea typeface="Calibri" panose="020F0502020204030204" pitchFamily="34" charset="0"/>
              </a:rPr>
              <a:t> </a:t>
            </a:r>
            <a:r>
              <a:rPr lang="en-US" sz="2800" dirty="0">
                <a:solidFill>
                  <a:srgbClr val="0D0D0D"/>
                </a:solidFill>
                <a:latin typeface="Times New Roman" panose="02020603050405020304" pitchFamily="18" charset="0"/>
                <a:ea typeface="Calibri" panose="020F0502020204030204" pitchFamily="34" charset="0"/>
              </a:rPr>
              <a:t>T</a:t>
            </a:r>
            <a:r>
              <a:rPr lang="vi-VN" sz="2800" dirty="0">
                <a:solidFill>
                  <a:srgbClr val="0D0D0D"/>
                </a:solidFill>
                <a:latin typeface="Times New Roman" panose="02020603050405020304" pitchFamily="18" charset="0"/>
                <a:ea typeface="Calibri" panose="020F0502020204030204" pitchFamily="34" charset="0"/>
              </a:rPr>
              <a:t>ruyện cổ tích        </a:t>
            </a:r>
            <a:endParaRPr lang="en-US" sz="2800" dirty="0" smtClean="0">
              <a:solidFill>
                <a:srgbClr val="0D0D0D"/>
              </a:solidFill>
              <a:latin typeface="Times New Roman" panose="02020603050405020304" pitchFamily="18" charset="0"/>
              <a:ea typeface="Calibri" panose="020F0502020204030204" pitchFamily="34" charset="0"/>
            </a:endParaRPr>
          </a:p>
          <a:p>
            <a:pPr marL="514350" indent="-514350" algn="just">
              <a:lnSpc>
                <a:spcPct val="130000"/>
              </a:lnSpc>
              <a:spcAft>
                <a:spcPts val="0"/>
              </a:spcAft>
              <a:buAutoNum type="alphaUcPeriod"/>
            </a:pPr>
            <a:r>
              <a:rPr lang="vi-VN" sz="2800" dirty="0" smtClean="0">
                <a:solidFill>
                  <a:srgbClr val="0D0D0D"/>
                </a:solidFill>
                <a:latin typeface="Times New Roman" panose="02020603050405020304" pitchFamily="18" charset="0"/>
                <a:ea typeface="Calibri" panose="020F0502020204030204" pitchFamily="34" charset="0"/>
              </a:rPr>
              <a:t> </a:t>
            </a:r>
            <a:r>
              <a:rPr lang="en-US" sz="2800" dirty="0" smtClean="0">
                <a:solidFill>
                  <a:srgbClr val="0D0D0D"/>
                </a:solidFill>
                <a:latin typeface="Times New Roman" panose="02020603050405020304" pitchFamily="18" charset="0"/>
                <a:ea typeface="Calibri" panose="020F0502020204030204" pitchFamily="34" charset="0"/>
              </a:rPr>
              <a:t>T</a:t>
            </a:r>
            <a:r>
              <a:rPr lang="vi-VN" sz="2800" dirty="0">
                <a:solidFill>
                  <a:srgbClr val="0D0D0D"/>
                </a:solidFill>
                <a:latin typeface="Times New Roman" panose="02020603050405020304" pitchFamily="18" charset="0"/>
                <a:ea typeface="Calibri" panose="020F0502020204030204" pitchFamily="34" charset="0"/>
              </a:rPr>
              <a:t>ruyện ngắn</a:t>
            </a:r>
            <a:endParaRPr lang="en-US" sz="2800" dirty="0">
              <a:effectLst/>
              <a:latin typeface="Times New Roman" panose="02020603050405020304" pitchFamily="18" charset="0"/>
              <a:ea typeface="Times New Roman" panose="02020603050405020304" pitchFamily="18" charset="0"/>
            </a:endParaRPr>
          </a:p>
        </p:txBody>
      </p:sp>
      <p:sp>
        <p:nvSpPr>
          <p:cNvPr id="5" name="Rounded Rectangle 4"/>
          <p:cNvSpPr/>
          <p:nvPr/>
        </p:nvSpPr>
        <p:spPr>
          <a:xfrm>
            <a:off x="5726545" y="4904509"/>
            <a:ext cx="1791855" cy="87745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5400" b="1" dirty="0" smtClean="0">
                <a:solidFill>
                  <a:srgbClr val="FF0000"/>
                </a:solidFill>
              </a:rPr>
              <a:t>D</a:t>
            </a:r>
            <a:endParaRPr lang="en-US" sz="5400" b="1" dirty="0">
              <a:solidFill>
                <a:srgbClr val="FF0000"/>
              </a:solidFill>
            </a:endParaRPr>
          </a:p>
        </p:txBody>
      </p:sp>
    </p:spTree>
    <p:extLst>
      <p:ext uri="{BB962C8B-B14F-4D97-AF65-F5344CB8AC3E}">
        <p14:creationId xmlns:p14="http://schemas.microsoft.com/office/powerpoint/2010/main" val="13757832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09218" cy="6858001"/>
          </a:xfrm>
          <a:prstGeom prst="rect">
            <a:avLst/>
          </a:prstGeom>
        </p:spPr>
      </p:pic>
      <p:sp>
        <p:nvSpPr>
          <p:cNvPr id="4" name="Rectangle 3"/>
          <p:cNvSpPr/>
          <p:nvPr/>
        </p:nvSpPr>
        <p:spPr>
          <a:xfrm>
            <a:off x="1999845" y="1005704"/>
            <a:ext cx="8109527" cy="2677656"/>
          </a:xfrm>
          <a:prstGeom prst="rect">
            <a:avLst/>
          </a:prstGeom>
          <a:ln w="57150"/>
        </p:spPr>
        <p:style>
          <a:lnRef idx="2">
            <a:schemeClr val="accent2"/>
          </a:lnRef>
          <a:fillRef idx="1">
            <a:schemeClr val="lt1"/>
          </a:fillRef>
          <a:effectRef idx="0">
            <a:schemeClr val="accent2"/>
          </a:effectRef>
          <a:fontRef idx="minor">
            <a:schemeClr val="dk1"/>
          </a:fontRef>
        </p:style>
        <p:txBody>
          <a:bodyPr wrap="square">
            <a:spAutoFit/>
          </a:bodyPr>
          <a:lstStyle/>
          <a:p>
            <a:r>
              <a:rPr lang="vi-VN" sz="2800" b="1" dirty="0">
                <a:latin typeface="Times New Roman" panose="02020603050405020304" pitchFamily="18" charset="0"/>
                <a:cs typeface="Times New Roman" panose="02020603050405020304" pitchFamily="18" charset="0"/>
              </a:rPr>
              <a:t>Câu </a:t>
            </a:r>
            <a:r>
              <a:rPr lang="en-US" sz="2800" b="1" dirty="0">
                <a:latin typeface="Times New Roman" panose="02020603050405020304" pitchFamily="18" charset="0"/>
                <a:cs typeface="Times New Roman" panose="02020603050405020304" pitchFamily="18" charset="0"/>
              </a:rPr>
              <a:t>2</a:t>
            </a:r>
            <a:r>
              <a:rPr lang="vi-VN" sz="2800" b="1"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Phương thức biểu đạt chính của văn bản trên là</a:t>
            </a:r>
            <a:r>
              <a:rPr lang="en-US" sz="2800" dirty="0">
                <a:latin typeface="Times New Roman" panose="02020603050405020304" pitchFamily="18" charset="0"/>
                <a:cs typeface="Times New Roman" panose="02020603050405020304" pitchFamily="18" charset="0"/>
              </a:rPr>
              <a:t>?</a:t>
            </a:r>
          </a:p>
          <a:p>
            <a:pPr marL="514350" indent="-514350">
              <a:buAutoNum type="alphaUcPeriod"/>
            </a:pPr>
            <a:r>
              <a:rPr lang="en-US" sz="2800" dirty="0" smtClean="0">
                <a:latin typeface="Times New Roman" panose="02020603050405020304" pitchFamily="18" charset="0"/>
                <a:cs typeface="Times New Roman" panose="02020603050405020304" pitchFamily="18" charset="0"/>
              </a:rPr>
              <a:t>T</a:t>
            </a:r>
            <a:r>
              <a:rPr lang="vi-VN" sz="2800" dirty="0">
                <a:latin typeface="Times New Roman" panose="02020603050405020304" pitchFamily="18" charset="0"/>
                <a:cs typeface="Times New Roman" panose="02020603050405020304" pitchFamily="18" charset="0"/>
              </a:rPr>
              <a:t>ự sự     </a:t>
            </a:r>
            <a:endParaRPr lang="en-US" sz="2800" dirty="0" smtClean="0">
              <a:latin typeface="Times New Roman" panose="02020603050405020304" pitchFamily="18" charset="0"/>
              <a:cs typeface="Times New Roman" panose="02020603050405020304" pitchFamily="18" charset="0"/>
            </a:endParaRPr>
          </a:p>
          <a:p>
            <a:pPr marL="514350" indent="-514350">
              <a:buAutoNum type="alphaUcPeriod"/>
            </a:pPr>
            <a:r>
              <a:rPr lang="vi-VN"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B</a:t>
            </a:r>
            <a:r>
              <a:rPr lang="vi-VN" sz="2800" dirty="0">
                <a:latin typeface="Times New Roman" panose="02020603050405020304" pitchFamily="18" charset="0"/>
                <a:cs typeface="Times New Roman" panose="02020603050405020304" pitchFamily="18" charset="0"/>
              </a:rPr>
              <a:t>iểu cảm          </a:t>
            </a:r>
            <a:endParaRPr lang="en-US" sz="2800" dirty="0" smtClean="0">
              <a:latin typeface="Times New Roman" panose="02020603050405020304" pitchFamily="18" charset="0"/>
              <a:cs typeface="Times New Roman" panose="02020603050405020304" pitchFamily="18" charset="0"/>
            </a:endParaRPr>
          </a:p>
          <a:p>
            <a:pPr marL="514350" indent="-514350">
              <a:buAutoNum type="alphaUcPeriod"/>
            </a:pPr>
            <a:r>
              <a:rPr lang="vi-VN"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M</a:t>
            </a:r>
            <a:r>
              <a:rPr lang="vi-VN" sz="2800" dirty="0">
                <a:latin typeface="Times New Roman" panose="02020603050405020304" pitchFamily="18" charset="0"/>
                <a:cs typeface="Times New Roman" panose="02020603050405020304" pitchFamily="18" charset="0"/>
              </a:rPr>
              <a:t>iêu tả          </a:t>
            </a:r>
            <a:endParaRPr lang="en-US" sz="2800" dirty="0" smtClean="0">
              <a:latin typeface="Times New Roman" panose="02020603050405020304" pitchFamily="18" charset="0"/>
              <a:cs typeface="Times New Roman" panose="02020603050405020304" pitchFamily="18" charset="0"/>
            </a:endParaRPr>
          </a:p>
          <a:p>
            <a:pPr marL="514350" indent="-514350">
              <a:buAutoNum type="alphaUcPeriod"/>
            </a:pPr>
            <a:r>
              <a:rPr lang="vi-VN"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T</a:t>
            </a:r>
            <a:r>
              <a:rPr lang="vi-VN" sz="2800" dirty="0">
                <a:latin typeface="Times New Roman" panose="02020603050405020304" pitchFamily="18" charset="0"/>
                <a:cs typeface="Times New Roman" panose="02020603050405020304" pitchFamily="18" charset="0"/>
              </a:rPr>
              <a:t>huyết minh</a:t>
            </a:r>
            <a:endParaRPr lang="en-US" sz="2800" dirty="0">
              <a:latin typeface="Times New Roman" panose="02020603050405020304" pitchFamily="18" charset="0"/>
              <a:cs typeface="Times New Roman" panose="02020603050405020304" pitchFamily="18" charset="0"/>
            </a:endParaRPr>
          </a:p>
        </p:txBody>
      </p:sp>
      <p:sp>
        <p:nvSpPr>
          <p:cNvPr id="5" name="Rounded Rectangle 4"/>
          <p:cNvSpPr/>
          <p:nvPr/>
        </p:nvSpPr>
        <p:spPr>
          <a:xfrm>
            <a:off x="5726545" y="4904509"/>
            <a:ext cx="1791855" cy="87745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5400" b="1" dirty="0" smtClean="0">
                <a:solidFill>
                  <a:srgbClr val="FF0000"/>
                </a:solidFill>
              </a:rPr>
              <a:t>A</a:t>
            </a:r>
            <a:endParaRPr lang="en-US" sz="5400" b="1" dirty="0">
              <a:solidFill>
                <a:srgbClr val="FF0000"/>
              </a:solidFill>
            </a:endParaRPr>
          </a:p>
        </p:txBody>
      </p:sp>
    </p:spTree>
    <p:extLst>
      <p:ext uri="{BB962C8B-B14F-4D97-AF65-F5344CB8AC3E}">
        <p14:creationId xmlns:p14="http://schemas.microsoft.com/office/powerpoint/2010/main" val="314087359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09218" cy="6858001"/>
          </a:xfrm>
          <a:prstGeom prst="rect">
            <a:avLst/>
          </a:prstGeom>
        </p:spPr>
      </p:pic>
      <p:sp>
        <p:nvSpPr>
          <p:cNvPr id="4" name="Rectangle 3"/>
          <p:cNvSpPr/>
          <p:nvPr/>
        </p:nvSpPr>
        <p:spPr>
          <a:xfrm>
            <a:off x="1999845" y="1005704"/>
            <a:ext cx="8109527" cy="2246769"/>
          </a:xfrm>
          <a:prstGeom prst="rect">
            <a:avLst/>
          </a:prstGeom>
          <a:ln w="57150"/>
        </p:spPr>
        <p:style>
          <a:lnRef idx="2">
            <a:schemeClr val="accent2"/>
          </a:lnRef>
          <a:fillRef idx="1">
            <a:schemeClr val="lt1"/>
          </a:fillRef>
          <a:effectRef idx="0">
            <a:schemeClr val="accent2"/>
          </a:effectRef>
          <a:fontRef idx="minor">
            <a:schemeClr val="dk1"/>
          </a:fontRef>
        </p:style>
        <p:txBody>
          <a:bodyPr wrap="square">
            <a:spAutoFit/>
          </a:bodyPr>
          <a:lstStyle/>
          <a:p>
            <a:r>
              <a:rPr lang="vi-VN" sz="2800" b="1" dirty="0">
                <a:latin typeface="Times New Roman" panose="02020603050405020304" pitchFamily="18" charset="0"/>
                <a:cs typeface="Times New Roman" panose="02020603050405020304" pitchFamily="18" charset="0"/>
              </a:rPr>
              <a:t>Câu 3</a:t>
            </a:r>
            <a:r>
              <a:rPr lang="vi-VN"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b="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a:t>
            </a:r>
          </a:p>
          <a:p>
            <a:pPr marL="514350" indent="-514350">
              <a:buAutoNum type="alphaUcPeriod"/>
            </a:pPr>
            <a:r>
              <a:rPr lang="en-US" sz="2800" dirty="0" smtClean="0">
                <a:latin typeface="Times New Roman" panose="02020603050405020304" pitchFamily="18" charset="0"/>
                <a:cs typeface="Times New Roman" panose="02020603050405020304" pitchFamily="18" charset="0"/>
              </a:rPr>
              <a:t>N</a:t>
            </a:r>
            <a:r>
              <a:rPr lang="vi-VN" sz="2800" dirty="0">
                <a:latin typeface="Times New Roman" panose="02020603050405020304" pitchFamily="18" charset="0"/>
                <a:cs typeface="Times New Roman" panose="02020603050405020304" pitchFamily="18" charset="0"/>
              </a:rPr>
              <a:t>gôi thứ nhất    </a:t>
            </a:r>
            <a:endParaRPr lang="en-US" sz="2800" dirty="0" smtClean="0">
              <a:latin typeface="Times New Roman" panose="02020603050405020304" pitchFamily="18" charset="0"/>
              <a:cs typeface="Times New Roman" panose="02020603050405020304" pitchFamily="18" charset="0"/>
            </a:endParaRPr>
          </a:p>
          <a:p>
            <a:pPr marL="514350" indent="-514350">
              <a:buAutoNum type="alphaUcPeriod"/>
            </a:pPr>
            <a:r>
              <a:rPr lang="vi-VN"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N</a:t>
            </a:r>
            <a:r>
              <a:rPr lang="vi-VN" sz="2800" dirty="0">
                <a:latin typeface="Times New Roman" panose="02020603050405020304" pitchFamily="18" charset="0"/>
                <a:cs typeface="Times New Roman" panose="02020603050405020304" pitchFamily="18" charset="0"/>
              </a:rPr>
              <a:t>gôi thứ hai    </a:t>
            </a:r>
            <a:endParaRPr lang="en-US" sz="2800" dirty="0" smtClean="0">
              <a:latin typeface="Times New Roman" panose="02020603050405020304" pitchFamily="18" charset="0"/>
              <a:cs typeface="Times New Roman" panose="02020603050405020304" pitchFamily="18" charset="0"/>
            </a:endParaRPr>
          </a:p>
          <a:p>
            <a:pPr marL="514350" indent="-514350">
              <a:buAutoNum type="alphaUcPeriod"/>
            </a:pPr>
            <a:r>
              <a:rPr lang="vi-VN"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N</a:t>
            </a:r>
            <a:r>
              <a:rPr lang="vi-VN" sz="2800" dirty="0">
                <a:latin typeface="Times New Roman" panose="02020603050405020304" pitchFamily="18" charset="0"/>
                <a:cs typeface="Times New Roman" panose="02020603050405020304" pitchFamily="18" charset="0"/>
              </a:rPr>
              <a:t>gôi thứ ba  </a:t>
            </a:r>
            <a:r>
              <a:rPr lang="en-US" sz="2800" dirty="0">
                <a:latin typeface="Times New Roman" panose="02020603050405020304" pitchFamily="18" charset="0"/>
                <a:cs typeface="Times New Roman" panose="02020603050405020304" pitchFamily="18" charset="0"/>
              </a:rPr>
              <a:t>    </a:t>
            </a:r>
            <a:endParaRPr lang="en-US" sz="2800" dirty="0" smtClean="0">
              <a:latin typeface="Times New Roman" panose="02020603050405020304" pitchFamily="18" charset="0"/>
              <a:cs typeface="Times New Roman" panose="02020603050405020304" pitchFamily="18" charset="0"/>
            </a:endParaRPr>
          </a:p>
          <a:p>
            <a:pPr marL="514350" indent="-514350">
              <a:buAutoNum type="alphaUcPeriod"/>
            </a:pPr>
            <a:r>
              <a:rPr lang="en-US" sz="2800" dirty="0" smtClean="0">
                <a:latin typeface="Times New Roman" panose="02020603050405020304" pitchFamily="18" charset="0"/>
                <a:cs typeface="Times New Roman" panose="02020603050405020304" pitchFamily="18" charset="0"/>
              </a:rPr>
              <a:t>C</a:t>
            </a:r>
            <a:r>
              <a:rPr lang="vi-VN" sz="2800" dirty="0">
                <a:latin typeface="Times New Roman" panose="02020603050405020304" pitchFamily="18" charset="0"/>
                <a:cs typeface="Times New Roman" panose="02020603050405020304" pitchFamily="18" charset="0"/>
              </a:rPr>
              <a:t>ả A và B</a:t>
            </a:r>
            <a:endParaRPr lang="en-US" sz="2800" dirty="0">
              <a:latin typeface="Times New Roman" panose="02020603050405020304" pitchFamily="18" charset="0"/>
              <a:cs typeface="Times New Roman" panose="02020603050405020304" pitchFamily="18" charset="0"/>
            </a:endParaRPr>
          </a:p>
        </p:txBody>
      </p:sp>
      <p:sp>
        <p:nvSpPr>
          <p:cNvPr id="5" name="Rounded Rectangle 4"/>
          <p:cNvSpPr/>
          <p:nvPr/>
        </p:nvSpPr>
        <p:spPr>
          <a:xfrm>
            <a:off x="5726545" y="4904509"/>
            <a:ext cx="1791855" cy="87745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5400" b="1" dirty="0" smtClean="0">
                <a:solidFill>
                  <a:srgbClr val="FF0000"/>
                </a:solidFill>
              </a:rPr>
              <a:t>C</a:t>
            </a:r>
            <a:endParaRPr lang="en-US" sz="5400" b="1" dirty="0">
              <a:solidFill>
                <a:srgbClr val="FF0000"/>
              </a:solidFill>
            </a:endParaRPr>
          </a:p>
        </p:txBody>
      </p:sp>
    </p:spTree>
    <p:extLst>
      <p:ext uri="{BB962C8B-B14F-4D97-AF65-F5344CB8AC3E}">
        <p14:creationId xmlns:p14="http://schemas.microsoft.com/office/powerpoint/2010/main" val="137149670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09218" cy="6858001"/>
          </a:xfrm>
          <a:prstGeom prst="rect">
            <a:avLst/>
          </a:prstGeom>
        </p:spPr>
      </p:pic>
      <p:sp>
        <p:nvSpPr>
          <p:cNvPr id="4" name="Rectangle 3"/>
          <p:cNvSpPr/>
          <p:nvPr/>
        </p:nvSpPr>
        <p:spPr>
          <a:xfrm>
            <a:off x="1999845" y="1005704"/>
            <a:ext cx="8936010" cy="2246769"/>
          </a:xfrm>
          <a:prstGeom prst="rect">
            <a:avLst/>
          </a:prstGeom>
          <a:ln w="57150"/>
        </p:spPr>
        <p:style>
          <a:lnRef idx="2">
            <a:schemeClr val="accent2"/>
          </a:lnRef>
          <a:fillRef idx="1">
            <a:schemeClr val="lt1"/>
          </a:fillRef>
          <a:effectRef idx="0">
            <a:schemeClr val="accent2"/>
          </a:effectRef>
          <a:fontRef idx="minor">
            <a:schemeClr val="dk1"/>
          </a:fontRef>
        </p:style>
        <p:txBody>
          <a:bodyPr wrap="square">
            <a:spAutoFit/>
          </a:bodyPr>
          <a:lstStyle/>
          <a:p>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4.</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đúng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đề tài của truyện</a:t>
            </a:r>
            <a:r>
              <a:rPr lang="en-US" sz="2800" dirty="0">
                <a:latin typeface="Times New Roman" panose="02020603050405020304" pitchFamily="18" charset="0"/>
                <a:cs typeface="Times New Roman" panose="02020603050405020304" pitchFamily="18" charset="0"/>
              </a:rPr>
              <a:t>?</a:t>
            </a:r>
          </a:p>
          <a:p>
            <a:pPr lvl="0"/>
            <a:r>
              <a:rPr lang="en-US" sz="2800" dirty="0" smtClean="0">
                <a:latin typeface="Times New Roman" panose="02020603050405020304" pitchFamily="18" charset="0"/>
                <a:cs typeface="Times New Roman" panose="02020603050405020304" pitchFamily="18" charset="0"/>
              </a:rPr>
              <a:t>     A. </a:t>
            </a:r>
            <a:r>
              <a:rPr lang="vi-VN" sz="2800" dirty="0" smtClean="0">
                <a:latin typeface="Times New Roman" panose="02020603050405020304" pitchFamily="18" charset="0"/>
                <a:cs typeface="Times New Roman" panose="02020603050405020304" pitchFamily="18" charset="0"/>
              </a:rPr>
              <a:t>Người </a:t>
            </a:r>
            <a:r>
              <a:rPr lang="vi-VN" sz="2800" dirty="0">
                <a:latin typeface="Times New Roman" panose="02020603050405020304" pitchFamily="18" charset="0"/>
                <a:cs typeface="Times New Roman" panose="02020603050405020304" pitchFamily="18" charset="0"/>
              </a:rPr>
              <a:t>phụ nữ nghèo</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B. Trẻ em đói khát</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C. Người nông dân trong xã hội cũ</a:t>
            </a:r>
            <a:endParaRPr lang="en-US" sz="2800" dirty="0">
              <a:latin typeface="Times New Roman" panose="02020603050405020304" pitchFamily="18" charset="0"/>
              <a:cs typeface="Times New Roman" panose="02020603050405020304" pitchFamily="18" charset="0"/>
            </a:endParaRPr>
          </a:p>
          <a:p>
            <a:pPr lvl="0"/>
            <a:r>
              <a:rPr lang="en-US" sz="2800" dirty="0" smtClean="0">
                <a:latin typeface="Times New Roman" panose="02020603050405020304" pitchFamily="18" charset="0"/>
                <a:cs typeface="Times New Roman" panose="02020603050405020304" pitchFamily="18" charset="0"/>
              </a:rPr>
              <a:t>    D . </a:t>
            </a:r>
            <a:r>
              <a:rPr lang="vi-VN" sz="2800" dirty="0" smtClean="0">
                <a:latin typeface="Times New Roman" panose="02020603050405020304" pitchFamily="18" charset="0"/>
                <a:cs typeface="Times New Roman" panose="02020603050405020304" pitchFamily="18" charset="0"/>
              </a:rPr>
              <a:t>Số </a:t>
            </a:r>
            <a:r>
              <a:rPr lang="vi-VN" sz="2800" dirty="0">
                <a:latin typeface="Times New Roman" panose="02020603050405020304" pitchFamily="18" charset="0"/>
                <a:cs typeface="Times New Roman" panose="02020603050405020304" pitchFamily="18" charset="0"/>
              </a:rPr>
              <a:t>phận và vẻ đẹp của người nông dân trong xã hội cũ</a:t>
            </a:r>
            <a:endParaRPr lang="en-US" sz="2800" dirty="0">
              <a:latin typeface="Times New Roman" panose="02020603050405020304" pitchFamily="18" charset="0"/>
              <a:cs typeface="Times New Roman" panose="02020603050405020304" pitchFamily="18" charset="0"/>
            </a:endParaRPr>
          </a:p>
        </p:txBody>
      </p:sp>
      <p:sp>
        <p:nvSpPr>
          <p:cNvPr id="5" name="Rounded Rectangle 4"/>
          <p:cNvSpPr/>
          <p:nvPr/>
        </p:nvSpPr>
        <p:spPr>
          <a:xfrm>
            <a:off x="5726545" y="4904509"/>
            <a:ext cx="1791855" cy="87745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5400" b="1" dirty="0" smtClean="0">
                <a:solidFill>
                  <a:srgbClr val="FF0000"/>
                </a:solidFill>
              </a:rPr>
              <a:t>D</a:t>
            </a:r>
            <a:endParaRPr lang="en-US" sz="5400" b="1" dirty="0">
              <a:solidFill>
                <a:srgbClr val="FF0000"/>
              </a:solidFill>
            </a:endParaRPr>
          </a:p>
        </p:txBody>
      </p:sp>
    </p:spTree>
    <p:extLst>
      <p:ext uri="{BB962C8B-B14F-4D97-AF65-F5344CB8AC3E}">
        <p14:creationId xmlns:p14="http://schemas.microsoft.com/office/powerpoint/2010/main" val="182372492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3890"/>
            <a:ext cx="12109218" cy="6858001"/>
          </a:xfrm>
          <a:prstGeom prst="rect">
            <a:avLst/>
          </a:prstGeom>
        </p:spPr>
      </p:pic>
      <p:sp>
        <p:nvSpPr>
          <p:cNvPr id="4" name="Rectangle 3"/>
          <p:cNvSpPr/>
          <p:nvPr/>
        </p:nvSpPr>
        <p:spPr>
          <a:xfrm>
            <a:off x="1228436" y="1005704"/>
            <a:ext cx="10557163" cy="3539430"/>
          </a:xfrm>
          <a:prstGeom prst="rect">
            <a:avLst/>
          </a:prstGeom>
          <a:ln w="57150"/>
        </p:spPr>
        <p:style>
          <a:lnRef idx="2">
            <a:schemeClr val="accent2"/>
          </a:lnRef>
          <a:fillRef idx="1">
            <a:schemeClr val="lt1"/>
          </a:fillRef>
          <a:effectRef idx="0">
            <a:schemeClr val="accent2"/>
          </a:effectRef>
          <a:fontRef idx="minor">
            <a:schemeClr val="dk1"/>
          </a:fontRef>
        </p:style>
        <p:txBody>
          <a:bodyPr wrap="square">
            <a:spAutoFit/>
          </a:bodyPr>
          <a:lstStyle/>
          <a:p>
            <a:r>
              <a:rPr lang="vi-VN" sz="2800" b="1" dirty="0">
                <a:latin typeface="Times New Roman" panose="02020603050405020304" pitchFamily="18" charset="0"/>
                <a:cs typeface="Times New Roman" panose="02020603050405020304" pitchFamily="18" charset="0"/>
              </a:rPr>
              <a:t>Câu 5. Nội dung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chính</a:t>
            </a:r>
            <a:r>
              <a:rPr lang="vi-VN" sz="2800" b="1" dirty="0">
                <a:latin typeface="Times New Roman" panose="02020603050405020304" pitchFamily="18" charset="0"/>
                <a:cs typeface="Times New Roman" panose="02020603050405020304" pitchFamily="18" charset="0"/>
              </a:rPr>
              <a:t> của văn bản trên là</a:t>
            </a:r>
            <a:r>
              <a:rPr lang="en-US" sz="2800" b="1" dirty="0">
                <a:latin typeface="Times New Roman" panose="02020603050405020304" pitchFamily="18" charset="0"/>
                <a:cs typeface="Times New Roman" panose="02020603050405020304" pitchFamily="18" charset="0"/>
              </a:rPr>
              <a:t>?</a:t>
            </a:r>
          </a:p>
          <a:p>
            <a:r>
              <a:rPr lang="vi-VN" sz="2800" dirty="0">
                <a:latin typeface="Times New Roman" panose="02020603050405020304" pitchFamily="18" charset="0"/>
                <a:cs typeface="Times New Roman" panose="02020603050405020304" pitchFamily="18" charset="0"/>
              </a:rPr>
              <a:t>A. </a:t>
            </a:r>
            <a:r>
              <a:rPr lang="en-US" sz="2800" dirty="0">
                <a:latin typeface="Times New Roman" panose="02020603050405020304" pitchFamily="18" charset="0"/>
                <a:cs typeface="Times New Roman" panose="02020603050405020304" pitchFamily="18" charset="0"/>
              </a:rPr>
              <a:t>P</a:t>
            </a:r>
            <a:r>
              <a:rPr lang="vi-VN" sz="2800" dirty="0">
                <a:latin typeface="Times New Roman" panose="02020603050405020304" pitchFamily="18" charset="0"/>
                <a:cs typeface="Times New Roman" panose="02020603050405020304" pitchFamily="18" charset="0"/>
              </a:rPr>
              <a:t>hản ánh nỗi khổ của gia đình chị đĩ Chuột.</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B. </a:t>
            </a:r>
            <a:r>
              <a:rPr lang="en-US" sz="2800" dirty="0">
                <a:latin typeface="Times New Roman" panose="02020603050405020304" pitchFamily="18" charset="0"/>
                <a:cs typeface="Times New Roman" panose="02020603050405020304" pitchFamily="18" charset="0"/>
              </a:rPr>
              <a:t>P</a:t>
            </a:r>
            <a:r>
              <a:rPr lang="vi-VN" sz="2800" dirty="0">
                <a:latin typeface="Times New Roman" panose="02020603050405020304" pitchFamily="18" charset="0"/>
                <a:cs typeface="Times New Roman" panose="02020603050405020304" pitchFamily="18" charset="0"/>
              </a:rPr>
              <a:t>hản ánh sự nghèo khổ của gia đình chị đĩ Chuột và tình thương con của người mẹ nghèo.</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C. </a:t>
            </a:r>
            <a:r>
              <a:rPr lang="en-US" sz="2800" dirty="0">
                <a:latin typeface="Times New Roman" panose="02020603050405020304" pitchFamily="18" charset="0"/>
                <a:cs typeface="Times New Roman" panose="02020603050405020304" pitchFamily="18" charset="0"/>
              </a:rPr>
              <a:t>P</a:t>
            </a:r>
            <a:r>
              <a:rPr lang="vi-VN" sz="2800" dirty="0">
                <a:latin typeface="Times New Roman" panose="02020603050405020304" pitchFamily="18" charset="0"/>
                <a:cs typeface="Times New Roman" panose="02020603050405020304" pitchFamily="18" charset="0"/>
              </a:rPr>
              <a:t>hản ánh hiện thực cuộc sống của người nông dân nghèo trước Cách mạng tháng Tám</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D. </a:t>
            </a:r>
            <a:r>
              <a:rPr lang="en-US" sz="2800" dirty="0">
                <a:latin typeface="Times New Roman" panose="02020603050405020304" pitchFamily="18" charset="0"/>
                <a:cs typeface="Times New Roman" panose="02020603050405020304" pitchFamily="18" charset="0"/>
              </a:rPr>
              <a:t>H</a:t>
            </a:r>
            <a:r>
              <a:rPr lang="vi-VN" sz="2800" dirty="0">
                <a:latin typeface="Times New Roman" panose="02020603050405020304" pitchFamily="18" charset="0"/>
                <a:cs typeface="Times New Roman" panose="02020603050405020304" pitchFamily="18" charset="0"/>
              </a:rPr>
              <a:t>iện thực cuộc sống của người nông dân nghèo trước Cách mạng tháng Tám và tấm lòng nhân đạo của nhà văn Nam Cao. </a:t>
            </a:r>
            <a:endParaRPr lang="en-US" sz="2800" dirty="0">
              <a:latin typeface="Times New Roman" panose="02020603050405020304" pitchFamily="18" charset="0"/>
              <a:cs typeface="Times New Roman" panose="02020603050405020304" pitchFamily="18" charset="0"/>
            </a:endParaRPr>
          </a:p>
        </p:txBody>
      </p:sp>
      <p:sp>
        <p:nvSpPr>
          <p:cNvPr id="5" name="Rounded Rectangle 4"/>
          <p:cNvSpPr/>
          <p:nvPr/>
        </p:nvSpPr>
        <p:spPr>
          <a:xfrm>
            <a:off x="5726545" y="4904509"/>
            <a:ext cx="1791855" cy="87745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5400" b="1" dirty="0" smtClean="0">
                <a:solidFill>
                  <a:srgbClr val="FF0000"/>
                </a:solidFill>
              </a:rPr>
              <a:t>D</a:t>
            </a:r>
            <a:endParaRPr lang="en-US" sz="5400" b="1" dirty="0">
              <a:solidFill>
                <a:srgbClr val="FF0000"/>
              </a:solidFill>
            </a:endParaRPr>
          </a:p>
        </p:txBody>
      </p:sp>
    </p:spTree>
    <p:extLst>
      <p:ext uri="{BB962C8B-B14F-4D97-AF65-F5344CB8AC3E}">
        <p14:creationId xmlns:p14="http://schemas.microsoft.com/office/powerpoint/2010/main" val="270614333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09218" cy="6858001"/>
          </a:xfrm>
          <a:prstGeom prst="rect">
            <a:avLst/>
          </a:prstGeom>
        </p:spPr>
      </p:pic>
      <p:sp>
        <p:nvSpPr>
          <p:cNvPr id="4" name="Rectangle 3"/>
          <p:cNvSpPr/>
          <p:nvPr/>
        </p:nvSpPr>
        <p:spPr>
          <a:xfrm>
            <a:off x="1246909" y="1005704"/>
            <a:ext cx="9993746" cy="3108543"/>
          </a:xfrm>
          <a:prstGeom prst="rect">
            <a:avLst/>
          </a:prstGeom>
          <a:ln w="57150"/>
        </p:spPr>
        <p:style>
          <a:lnRef idx="2">
            <a:schemeClr val="accent2"/>
          </a:lnRef>
          <a:fillRef idx="1">
            <a:schemeClr val="lt1"/>
          </a:fillRef>
          <a:effectRef idx="0">
            <a:schemeClr val="accent2"/>
          </a:effectRef>
          <a:fontRef idx="minor">
            <a:schemeClr val="dk1"/>
          </a:fontRef>
        </p:style>
        <p:txBody>
          <a:bodyPr wrap="square">
            <a:spAutoFit/>
          </a:bodyPr>
          <a:lstStyle/>
          <a:p>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6.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a:t>
            </a:r>
          </a:p>
          <a:p>
            <a:pPr lvl="0"/>
            <a:r>
              <a:rPr lang="en-US" sz="2800" dirty="0" smtClean="0">
                <a:latin typeface="Times New Roman" panose="02020603050405020304" pitchFamily="18" charset="0"/>
                <a:cs typeface="Times New Roman" panose="02020603050405020304" pitchFamily="18" charset="0"/>
              </a:rPr>
              <a:t>A. </a:t>
            </a:r>
            <a:r>
              <a:rPr lang="en-US" sz="2800" dirty="0" err="1" smtClean="0">
                <a:latin typeface="Times New Roman" panose="02020603050405020304" pitchFamily="18" charset="0"/>
                <a:cs typeface="Times New Roman" panose="02020603050405020304" pitchFamily="18" charset="0"/>
              </a:rPr>
              <a:t>Một</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lo </a:t>
            </a:r>
            <a:r>
              <a:rPr lang="en-US" sz="2800" dirty="0" err="1">
                <a:latin typeface="Times New Roman" panose="02020603050405020304" pitchFamily="18" charset="0"/>
                <a:cs typeface="Times New Roman" panose="02020603050405020304" pitchFamily="18" charset="0"/>
              </a:rPr>
              <a:t>nổi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bữa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con</a:t>
            </a:r>
          </a:p>
          <a:p>
            <a:pPr lvl="0"/>
            <a:r>
              <a:rPr lang="en-US" sz="2800" dirty="0" smtClean="0">
                <a:latin typeface="Times New Roman" panose="02020603050405020304" pitchFamily="18" charset="0"/>
                <a:cs typeface="Times New Roman" panose="02020603050405020304" pitchFamily="18" charset="0"/>
              </a:rPr>
              <a:t>B. </a:t>
            </a:r>
            <a:r>
              <a:rPr lang="en-US" sz="2800" dirty="0" err="1" smtClean="0">
                <a:latin typeface="Times New Roman" panose="02020603050405020304" pitchFamily="18" charset="0"/>
                <a:cs typeface="Times New Roman" panose="02020603050405020304" pitchFamily="18" charset="0"/>
              </a:rPr>
              <a:t>Một</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thuốc</a:t>
            </a:r>
            <a:r>
              <a:rPr lang="en-US" sz="2800" dirty="0">
                <a:latin typeface="Times New Roman" panose="02020603050405020304" pitchFamily="18" charset="0"/>
                <a:cs typeface="Times New Roman" panose="02020603050405020304" pitchFamily="18" charset="0"/>
              </a:rPr>
              <a:t> thang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chồng</a:t>
            </a:r>
            <a:endParaRPr lang="en-US" sz="2800" dirty="0">
              <a:latin typeface="Times New Roman" panose="02020603050405020304" pitchFamily="18" charset="0"/>
              <a:cs typeface="Times New Roman" panose="02020603050405020304" pitchFamily="18" charset="0"/>
            </a:endParaRPr>
          </a:p>
          <a:p>
            <a:pPr lvl="0"/>
            <a:r>
              <a:rPr lang="en-US" sz="2800" dirty="0" smtClean="0">
                <a:latin typeface="Times New Roman" panose="02020603050405020304" pitchFamily="18" charset="0"/>
                <a:cs typeface="Times New Roman" panose="02020603050405020304" pitchFamily="18" charset="0"/>
              </a:rPr>
              <a:t>C. </a:t>
            </a:r>
            <a:r>
              <a:rPr lang="en-US" sz="2800" dirty="0" err="1" smtClean="0">
                <a:latin typeface="Times New Roman" panose="02020603050405020304" pitchFamily="18" charset="0"/>
                <a:cs typeface="Times New Roman" panose="02020603050405020304" pitchFamily="18" charset="0"/>
              </a:rPr>
              <a:t>Một</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lo </a:t>
            </a:r>
            <a:r>
              <a:rPr lang="en-US" sz="2800" dirty="0" err="1">
                <a:latin typeface="Times New Roman" panose="02020603050405020304" pitchFamily="18" charset="0"/>
                <a:cs typeface="Times New Roman" panose="02020603050405020304" pitchFamily="18" charset="0"/>
              </a:rPr>
              <a:t>toan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đình</a:t>
            </a:r>
            <a:endParaRPr lang="en-US" sz="2800" dirty="0">
              <a:latin typeface="Times New Roman" panose="02020603050405020304" pitchFamily="18" charset="0"/>
              <a:cs typeface="Times New Roman" panose="02020603050405020304" pitchFamily="18" charset="0"/>
            </a:endParaRPr>
          </a:p>
          <a:p>
            <a:pPr lvl="0"/>
            <a:r>
              <a:rPr lang="en-US" sz="2800" dirty="0" smtClean="0">
                <a:latin typeface="Times New Roman" panose="02020603050405020304" pitchFamily="18" charset="0"/>
                <a:cs typeface="Times New Roman" panose="02020603050405020304" pitchFamily="18" charset="0"/>
              </a:rPr>
              <a:t>D. </a:t>
            </a:r>
            <a:r>
              <a:rPr lang="en-US" sz="2800" dirty="0" err="1" smtClean="0">
                <a:latin typeface="Times New Roman" panose="02020603050405020304" pitchFamily="18" charset="0"/>
                <a:cs typeface="Times New Roman" panose="02020603050405020304" pitchFamily="18" charset="0"/>
              </a:rPr>
              <a:t>Một</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a:t>
            </a:r>
            <a:endParaRPr lang="en-US" sz="2800" dirty="0">
              <a:latin typeface="Times New Roman" panose="02020603050405020304" pitchFamily="18" charset="0"/>
              <a:cs typeface="Times New Roman" panose="02020603050405020304" pitchFamily="18" charset="0"/>
            </a:endParaRPr>
          </a:p>
        </p:txBody>
      </p:sp>
      <p:sp>
        <p:nvSpPr>
          <p:cNvPr id="5" name="Rounded Rectangle 4"/>
          <p:cNvSpPr/>
          <p:nvPr/>
        </p:nvSpPr>
        <p:spPr>
          <a:xfrm>
            <a:off x="5726545" y="4904509"/>
            <a:ext cx="1791855" cy="87745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5400" b="1" dirty="0" smtClean="0">
                <a:solidFill>
                  <a:srgbClr val="FF0000"/>
                </a:solidFill>
              </a:rPr>
              <a:t>C</a:t>
            </a:r>
            <a:endParaRPr lang="en-US" sz="5400" b="1" dirty="0">
              <a:solidFill>
                <a:srgbClr val="FF0000"/>
              </a:solidFill>
            </a:endParaRPr>
          </a:p>
        </p:txBody>
      </p:sp>
    </p:spTree>
    <p:extLst>
      <p:ext uri="{BB962C8B-B14F-4D97-AF65-F5344CB8AC3E}">
        <p14:creationId xmlns:p14="http://schemas.microsoft.com/office/powerpoint/2010/main" val="387221689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09218" cy="6858001"/>
          </a:xfrm>
          <a:prstGeom prst="rect">
            <a:avLst/>
          </a:prstGeom>
        </p:spPr>
      </p:pic>
      <p:sp>
        <p:nvSpPr>
          <p:cNvPr id="4" name="Rectangle 3"/>
          <p:cNvSpPr/>
          <p:nvPr/>
        </p:nvSpPr>
        <p:spPr>
          <a:xfrm>
            <a:off x="1348508" y="590068"/>
            <a:ext cx="10335491" cy="3970318"/>
          </a:xfrm>
          <a:prstGeom prst="rect">
            <a:avLst/>
          </a:prstGeom>
          <a:ln w="57150"/>
        </p:spPr>
        <p:style>
          <a:lnRef idx="2">
            <a:schemeClr val="accent2"/>
          </a:lnRef>
          <a:fillRef idx="1">
            <a:schemeClr val="lt1"/>
          </a:fillRef>
          <a:effectRef idx="0">
            <a:schemeClr val="accent2"/>
          </a:effectRef>
          <a:fontRef idx="minor">
            <a:schemeClr val="dk1"/>
          </a:fontRef>
        </p:style>
        <p:txBody>
          <a:bodyPr wrap="square">
            <a:spAutoFit/>
          </a:bodyPr>
          <a:lstStyle/>
          <a:p>
            <a:r>
              <a:rPr lang="vi-VN" sz="2800" b="1" dirty="0">
                <a:latin typeface="Times New Roman" panose="02020603050405020304" pitchFamily="18" charset="0"/>
                <a:cs typeface="Times New Roman" panose="02020603050405020304" pitchFamily="18" charset="0"/>
              </a:rPr>
              <a:t>Câu 7. </a:t>
            </a:r>
            <a:r>
              <a:rPr lang="en-US" sz="2800" dirty="0">
                <a:latin typeface="Times New Roman" panose="02020603050405020304" pitchFamily="18" charset="0"/>
                <a:cs typeface="Times New Roman" panose="02020603050405020304" pitchFamily="18" charset="0"/>
              </a:rPr>
              <a:t>Ý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không</a:t>
            </a:r>
            <a:r>
              <a:rPr lang="en-US" sz="2800" b="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đúng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ẩn</a:t>
            </a:r>
            <a:r>
              <a:rPr lang="en-US" sz="2800" dirty="0">
                <a:latin typeface="Times New Roman" panose="02020603050405020304" pitchFamily="18" charset="0"/>
                <a:cs typeface="Times New Roman" panose="02020603050405020304" pitchFamily="18" charset="0"/>
              </a:rPr>
              <a:t> ý</a:t>
            </a:r>
            <a:r>
              <a:rPr lang="en-US" sz="2800" b="1"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câu nói của  anh đĩ Chuột</a:t>
            </a:r>
            <a:r>
              <a:rPr lang="vi-VN" sz="2800" i="1"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Đừng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lấy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thuốc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nữa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tôi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sắp</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khoẻ</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rồi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chỉ</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ăn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khoẻ</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lên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chắc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bệnh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phải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hết</a:t>
            </a:r>
            <a:r>
              <a:rPr lang="en-US" sz="2800" i="1" dirty="0">
                <a:latin typeface="Times New Roman" panose="02020603050405020304" pitchFamily="18" charset="0"/>
                <a:cs typeface="Times New Roman" panose="02020603050405020304" pitchFamily="18" charset="0"/>
              </a:rPr>
              <a:t>. Bu </a:t>
            </a:r>
            <a:r>
              <a:rPr lang="en-US" sz="2800" i="1" dirty="0" err="1">
                <a:latin typeface="Times New Roman" panose="02020603050405020304" pitchFamily="18" charset="0"/>
                <a:cs typeface="Times New Roman" panose="02020603050405020304" pitchFamily="18" charset="0"/>
              </a:rPr>
              <a:t>em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đong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tôi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cả</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bốn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hào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gạo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đỏ</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đừng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đong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gạo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trắng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ăn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nhạt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lắm</a:t>
            </a:r>
            <a:r>
              <a:rPr lang="en-US" sz="2800" i="1" dirty="0">
                <a:latin typeface="Times New Roman" panose="02020603050405020304" pitchFamily="18" charset="0"/>
                <a:cs typeface="Times New Roman" panose="02020603050405020304" pitchFamily="18" charset="0"/>
              </a:rPr>
              <a:t>.</a:t>
            </a:r>
            <a:r>
              <a:rPr lang="vi-VN" sz="2800" i="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a:t>
            </a:r>
          </a:p>
          <a:p>
            <a:pPr lvl="0"/>
            <a:r>
              <a:rPr lang="en-US" sz="2800" dirty="0" smtClean="0">
                <a:latin typeface="Times New Roman" panose="02020603050405020304" pitchFamily="18" charset="0"/>
                <a:cs typeface="Times New Roman" panose="02020603050405020304" pitchFamily="18" charset="0"/>
              </a:rPr>
              <a:t>A. </a:t>
            </a:r>
            <a:r>
              <a:rPr lang="en-US" sz="2800" dirty="0" err="1" smtClean="0">
                <a:latin typeface="Times New Roman" panose="02020603050405020304" pitchFamily="18" charset="0"/>
                <a:cs typeface="Times New Roman" panose="02020603050405020304" pitchFamily="18" charset="0"/>
              </a:rPr>
              <a:t>Muốn</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l</a:t>
            </a:r>
            <a:r>
              <a:rPr lang="vi-VN" sz="2800" dirty="0">
                <a:latin typeface="Times New Roman" panose="02020603050405020304" pitchFamily="18" charset="0"/>
                <a:cs typeface="Times New Roman" panose="02020603050405020304" pitchFamily="18" charset="0"/>
              </a:rPr>
              <a:t>àm yên lòng vợ con</a:t>
            </a:r>
            <a:endParaRPr lang="en-US" sz="2800" dirty="0">
              <a:latin typeface="Times New Roman" panose="02020603050405020304" pitchFamily="18" charset="0"/>
              <a:cs typeface="Times New Roman" panose="02020603050405020304" pitchFamily="18" charset="0"/>
            </a:endParaRPr>
          </a:p>
          <a:p>
            <a:r>
              <a:rPr lang="vi-VN" sz="2800" dirty="0" smtClean="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B. </a:t>
            </a:r>
            <a:r>
              <a:rPr lang="en-US" sz="2800" dirty="0" err="1">
                <a:latin typeface="Times New Roman" panose="02020603050405020304" pitchFamily="18" charset="0"/>
                <a:cs typeface="Times New Roman" panose="02020603050405020304" pitchFamily="18" charset="0"/>
              </a:rPr>
              <a:t>Muốn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ốm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dễ</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miệng</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C. </a:t>
            </a:r>
            <a:r>
              <a:rPr lang="en-US" sz="2800" dirty="0">
                <a:latin typeface="Times New Roman" panose="02020603050405020304" pitchFamily="18" charset="0"/>
                <a:cs typeface="Times New Roman" panose="02020603050405020304" pitchFamily="18" charset="0"/>
              </a:rPr>
              <a:t>N</a:t>
            </a:r>
            <a:r>
              <a:rPr lang="vi-VN" sz="2800" dirty="0">
                <a:latin typeface="Times New Roman" panose="02020603050405020304" pitchFamily="18" charset="0"/>
                <a:cs typeface="Times New Roman" panose="02020603050405020304" pitchFamily="18" charset="0"/>
              </a:rPr>
              <a:t>ỗi khổ tâm của một người chồng khi không làm được gì cho vợ con.</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D. </a:t>
            </a:r>
            <a:r>
              <a:rPr lang="en-US" sz="2800" dirty="0">
                <a:latin typeface="Times New Roman" panose="02020603050405020304" pitchFamily="18" charset="0"/>
                <a:cs typeface="Times New Roman" panose="02020603050405020304" pitchFamily="18" charset="0"/>
              </a:rPr>
              <a:t>Đ</a:t>
            </a:r>
            <a:r>
              <a:rPr lang="vi-VN" sz="2800" dirty="0">
                <a:latin typeface="Times New Roman" panose="02020603050405020304" pitchFamily="18" charset="0"/>
                <a:cs typeface="Times New Roman" panose="02020603050405020304" pitchFamily="18" charset="0"/>
              </a:rPr>
              <a:t>ưa câu chuyện bước sang một hướng khác.</a:t>
            </a:r>
            <a:endParaRPr lang="en-US" sz="2800" dirty="0">
              <a:latin typeface="Times New Roman" panose="02020603050405020304" pitchFamily="18" charset="0"/>
              <a:cs typeface="Times New Roman" panose="02020603050405020304" pitchFamily="18" charset="0"/>
            </a:endParaRPr>
          </a:p>
        </p:txBody>
      </p:sp>
      <p:sp>
        <p:nvSpPr>
          <p:cNvPr id="5" name="Rounded Rectangle 4"/>
          <p:cNvSpPr/>
          <p:nvPr/>
        </p:nvSpPr>
        <p:spPr>
          <a:xfrm>
            <a:off x="5726545" y="4904509"/>
            <a:ext cx="1791855" cy="87745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5400" b="1" dirty="0" smtClean="0">
                <a:solidFill>
                  <a:srgbClr val="FF0000"/>
                </a:solidFill>
              </a:rPr>
              <a:t>B</a:t>
            </a:r>
            <a:endParaRPr lang="en-US" sz="5400" b="1" dirty="0">
              <a:solidFill>
                <a:srgbClr val="FF0000"/>
              </a:solidFill>
            </a:endParaRPr>
          </a:p>
        </p:txBody>
      </p:sp>
    </p:spTree>
    <p:extLst>
      <p:ext uri="{BB962C8B-B14F-4D97-AF65-F5344CB8AC3E}">
        <p14:creationId xmlns:p14="http://schemas.microsoft.com/office/powerpoint/2010/main" val="12444878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397</TotalTime>
  <Words>9663</Words>
  <Application>Microsoft Office PowerPoint</Application>
  <PresentationFormat>Widescreen</PresentationFormat>
  <Paragraphs>924</Paragraphs>
  <Slides>105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105</vt:i4>
      </vt:variant>
    </vt:vector>
  </HeadingPairs>
  <TitlesOfParts>
    <vt:vector size="112" baseType="lpstr">
      <vt:lpstr>Arial</vt:lpstr>
      <vt:lpstr>Calibri</vt:lpstr>
      <vt:lpstr>Calibri Light</vt:lpstr>
      <vt:lpstr>Cambria Math</vt:lpstr>
      <vt:lpstr>MS Mincho</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89</cp:revision>
  <dcterms:created xsi:type="dcterms:W3CDTF">2024-03-17T03:36:35Z</dcterms:created>
  <dcterms:modified xsi:type="dcterms:W3CDTF">2024-03-18T06:06:17Z</dcterms:modified>
</cp:coreProperties>
</file>